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9"/>
  </p:notesMasterIdLst>
  <p:sldIdLst>
    <p:sldId id="338" r:id="rId2"/>
    <p:sldId id="419" r:id="rId3"/>
    <p:sldId id="447" r:id="rId4"/>
    <p:sldId id="450" r:id="rId5"/>
    <p:sldId id="448" r:id="rId6"/>
    <p:sldId id="462" r:id="rId7"/>
    <p:sldId id="445" r:id="rId8"/>
    <p:sldId id="378" r:id="rId9"/>
    <p:sldId id="446" r:id="rId10"/>
    <p:sldId id="380" r:id="rId11"/>
    <p:sldId id="422" r:id="rId12"/>
    <p:sldId id="425" r:id="rId13"/>
    <p:sldId id="424" r:id="rId14"/>
    <p:sldId id="386" r:id="rId15"/>
    <p:sldId id="431" r:id="rId16"/>
    <p:sldId id="427" r:id="rId17"/>
    <p:sldId id="428" r:id="rId18"/>
    <p:sldId id="356" r:id="rId19"/>
    <p:sldId id="432" r:id="rId20"/>
    <p:sldId id="435" r:id="rId21"/>
    <p:sldId id="436" r:id="rId22"/>
    <p:sldId id="459" r:id="rId23"/>
    <p:sldId id="468" r:id="rId24"/>
    <p:sldId id="471" r:id="rId25"/>
    <p:sldId id="469" r:id="rId26"/>
    <p:sldId id="463" r:id="rId27"/>
    <p:sldId id="470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6" r:id="rId41"/>
    <p:sldId id="396" r:id="rId42"/>
    <p:sldId id="487" r:id="rId43"/>
    <p:sldId id="451" r:id="rId44"/>
    <p:sldId id="452" r:id="rId45"/>
    <p:sldId id="457" r:id="rId46"/>
    <p:sldId id="458" r:id="rId47"/>
    <p:sldId id="461" r:id="rId48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1BE"/>
    <a:srgbClr val="FF6600"/>
    <a:srgbClr val="B5C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75" d="100"/>
          <a:sy n="75" d="100"/>
        </p:scale>
        <p:origin x="33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e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1.wmf"/><Relationship Id="rId1" Type="http://schemas.openxmlformats.org/officeDocument/2006/relationships/image" Target="../media/image114.wmf"/><Relationship Id="rId4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44.wmf"/><Relationship Id="rId3" Type="http://schemas.openxmlformats.org/officeDocument/2006/relationships/image" Target="../media/image130.wmf"/><Relationship Id="rId7" Type="http://schemas.openxmlformats.org/officeDocument/2006/relationships/image" Target="../media/image135.wmf"/><Relationship Id="rId12" Type="http://schemas.openxmlformats.org/officeDocument/2006/relationships/image" Target="../media/image143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4.wmf"/><Relationship Id="rId11" Type="http://schemas.openxmlformats.org/officeDocument/2006/relationships/image" Target="../media/image142.wmf"/><Relationship Id="rId5" Type="http://schemas.openxmlformats.org/officeDocument/2006/relationships/image" Target="../media/image132.wmf"/><Relationship Id="rId10" Type="http://schemas.openxmlformats.org/officeDocument/2006/relationships/image" Target="../media/image141.wmf"/><Relationship Id="rId4" Type="http://schemas.openxmlformats.org/officeDocument/2006/relationships/image" Target="../media/image131.wmf"/><Relationship Id="rId9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3.emf"/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12" Type="http://schemas.openxmlformats.org/officeDocument/2006/relationships/image" Target="../media/image162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11" Type="http://schemas.openxmlformats.org/officeDocument/2006/relationships/image" Target="../media/image161.wmf"/><Relationship Id="rId5" Type="http://schemas.openxmlformats.org/officeDocument/2006/relationships/image" Target="../media/image155.emf"/><Relationship Id="rId10" Type="http://schemas.openxmlformats.org/officeDocument/2006/relationships/image" Target="../media/image160.wmf"/><Relationship Id="rId4" Type="http://schemas.openxmlformats.org/officeDocument/2006/relationships/image" Target="../media/image154.wmf"/><Relationship Id="rId9" Type="http://schemas.openxmlformats.org/officeDocument/2006/relationships/image" Target="../media/image159.wmf"/><Relationship Id="rId14" Type="http://schemas.openxmlformats.org/officeDocument/2006/relationships/image" Target="../media/image16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12" Type="http://schemas.openxmlformats.org/officeDocument/2006/relationships/image" Target="../media/image175.wmf"/><Relationship Id="rId2" Type="http://schemas.openxmlformats.org/officeDocument/2006/relationships/image" Target="../media/image160.wmf"/><Relationship Id="rId1" Type="http://schemas.openxmlformats.org/officeDocument/2006/relationships/image" Target="../media/image165.wmf"/><Relationship Id="rId6" Type="http://schemas.openxmlformats.org/officeDocument/2006/relationships/image" Target="../media/image169.wmf"/><Relationship Id="rId11" Type="http://schemas.openxmlformats.org/officeDocument/2006/relationships/image" Target="../media/image174.wmf"/><Relationship Id="rId5" Type="http://schemas.openxmlformats.org/officeDocument/2006/relationships/image" Target="../media/image168.wmf"/><Relationship Id="rId10" Type="http://schemas.openxmlformats.org/officeDocument/2006/relationships/image" Target="../media/image173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emf"/><Relationship Id="rId6" Type="http://schemas.openxmlformats.org/officeDocument/2006/relationships/image" Target="../media/image187.wmf"/><Relationship Id="rId5" Type="http://schemas.openxmlformats.org/officeDocument/2006/relationships/image" Target="../media/image186.emf"/><Relationship Id="rId4" Type="http://schemas.openxmlformats.org/officeDocument/2006/relationships/image" Target="../media/image18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8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39AE88-6047-4512-B5CD-C15E45C41877}" type="datetimeFigureOut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49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1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385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186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61440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1803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25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5439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760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6100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28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3731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9662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9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2.emf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6.wmf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54.wmf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wmf"/><Relationship Id="rId11" Type="http://schemas.openxmlformats.org/officeDocument/2006/relationships/image" Target="../media/image78.png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4.png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7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oleObject" Target="../embeddings/oleObject73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2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16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8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1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oleObject" Target="../embeddings/oleObject87.bin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7.png"/><Relationship Id="rId4" Type="http://schemas.openxmlformats.org/officeDocument/2006/relationships/image" Target="../media/image12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35.wmf"/><Relationship Id="rId26" Type="http://schemas.openxmlformats.org/officeDocument/2006/relationships/image" Target="../media/image139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97.bin"/><Relationship Id="rId25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wmf"/><Relationship Id="rId20" Type="http://schemas.openxmlformats.org/officeDocument/2006/relationships/image" Target="../media/image13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138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28" Type="http://schemas.openxmlformats.org/officeDocument/2006/relationships/image" Target="../media/image140.wmf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33.wmf"/><Relationship Id="rId22" Type="http://schemas.openxmlformats.org/officeDocument/2006/relationships/image" Target="../media/image137.wmf"/><Relationship Id="rId27" Type="http://schemas.openxmlformats.org/officeDocument/2006/relationships/oleObject" Target="../embeddings/oleObject10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136.wmf"/><Relationship Id="rId26" Type="http://schemas.openxmlformats.org/officeDocument/2006/relationships/image" Target="../media/image143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98.bin"/><Relationship Id="rId25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142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4.bin"/><Relationship Id="rId28" Type="http://schemas.openxmlformats.org/officeDocument/2006/relationships/image" Target="../media/image144.wmf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34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10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48.emf"/><Relationship Id="rId3" Type="http://schemas.openxmlformats.org/officeDocument/2006/relationships/oleObject" Target="../embeddings/oleObject107.bin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47.emf"/><Relationship Id="rId5" Type="http://schemas.openxmlformats.org/officeDocument/2006/relationships/image" Target="../media/image106.png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144.wmf"/><Relationship Id="rId9" Type="http://schemas.openxmlformats.org/officeDocument/2006/relationships/image" Target="../media/image14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hyperlink" Target="https://indico.cern.ch/event/133915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58.wmf"/><Relationship Id="rId26" Type="http://schemas.openxmlformats.org/officeDocument/2006/relationships/image" Target="../media/image162.wmf"/><Relationship Id="rId3" Type="http://schemas.openxmlformats.org/officeDocument/2006/relationships/oleObject" Target="../embeddings/oleObject112.bin"/><Relationship Id="rId21" Type="http://schemas.openxmlformats.org/officeDocument/2006/relationships/oleObject" Target="../embeddings/oleObject12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55.e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7.wmf"/><Relationship Id="rId20" Type="http://schemas.openxmlformats.org/officeDocument/2006/relationships/image" Target="../media/image159.wmf"/><Relationship Id="rId29" Type="http://schemas.openxmlformats.org/officeDocument/2006/relationships/oleObject" Target="../embeddings/oleObject125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161.w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28" Type="http://schemas.openxmlformats.org/officeDocument/2006/relationships/image" Target="../media/image163.emf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120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56.wmf"/><Relationship Id="rId22" Type="http://schemas.openxmlformats.org/officeDocument/2006/relationships/image" Target="../media/image160.wmf"/><Relationship Id="rId27" Type="http://schemas.openxmlformats.org/officeDocument/2006/relationships/oleObject" Target="../embeddings/oleObject124.bin"/><Relationship Id="rId30" Type="http://schemas.openxmlformats.org/officeDocument/2006/relationships/image" Target="../media/image16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34.bin"/><Relationship Id="rId26" Type="http://schemas.openxmlformats.org/officeDocument/2006/relationships/oleObject" Target="../embeddings/oleObject138.bin"/><Relationship Id="rId3" Type="http://schemas.openxmlformats.org/officeDocument/2006/relationships/oleObject" Target="../embeddings/oleObject126.bin"/><Relationship Id="rId21" Type="http://schemas.openxmlformats.org/officeDocument/2006/relationships/image" Target="../media/image172.wmf"/><Relationship Id="rId7" Type="http://schemas.openxmlformats.org/officeDocument/2006/relationships/oleObject" Target="../embeddings/oleObject128.bin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70.wmf"/><Relationship Id="rId25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30.bin"/><Relationship Id="rId24" Type="http://schemas.openxmlformats.org/officeDocument/2006/relationships/oleObject" Target="../embeddings/oleObject137.bin"/><Relationship Id="rId5" Type="http://schemas.openxmlformats.org/officeDocument/2006/relationships/oleObject" Target="../embeddings/oleObject127.bin"/><Relationship Id="rId15" Type="http://schemas.openxmlformats.org/officeDocument/2006/relationships/image" Target="../media/image169.wmf"/><Relationship Id="rId23" Type="http://schemas.openxmlformats.org/officeDocument/2006/relationships/image" Target="../media/image173.wmf"/><Relationship Id="rId10" Type="http://schemas.openxmlformats.org/officeDocument/2006/relationships/image" Target="../media/image167.wmf"/><Relationship Id="rId19" Type="http://schemas.openxmlformats.org/officeDocument/2006/relationships/image" Target="../media/image171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36.bin"/><Relationship Id="rId27" Type="http://schemas.openxmlformats.org/officeDocument/2006/relationships/image" Target="../media/image17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144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8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85.wmf"/><Relationship Id="rId4" Type="http://schemas.openxmlformats.org/officeDocument/2006/relationships/image" Target="../media/image182.e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8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9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2060848"/>
            <a:ext cx="7318596" cy="45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latin typeface="Verdana" pitchFamily="34" charset="0"/>
              </a:rPr>
              <a:t>                       Su Houng Lee</a:t>
            </a: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</a:rPr>
              <a:t>- </a:t>
            </a:r>
            <a:r>
              <a:rPr lang="en-US" altLang="ko-KR" sz="1600" dirty="0" smtClean="0">
                <a:latin typeface="Verdana" pitchFamily="34" charset="0"/>
              </a:rPr>
              <a:t>  Exotics </a:t>
            </a:r>
            <a:r>
              <a:rPr lang="en-US" altLang="ko-KR" sz="1600" dirty="0">
                <a:latin typeface="Verdana" pitchFamily="34" charset="0"/>
              </a:rPr>
              <a:t>and the need for three-body forces</a:t>
            </a:r>
          </a:p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ko-KR" sz="1600" dirty="0">
                <a:latin typeface="Verdana" pitchFamily="34" charset="0"/>
              </a:rPr>
              <a:t>From Meson to Baryon</a:t>
            </a:r>
          </a:p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ko-KR" sz="1600" dirty="0">
                <a:latin typeface="Verdana" pitchFamily="34" charset="0"/>
              </a:rPr>
              <a:t>Quark Three-body </a:t>
            </a:r>
            <a:r>
              <a:rPr lang="en-US" altLang="ko-KR" sz="1600" dirty="0" smtClean="0">
                <a:latin typeface="Verdana" pitchFamily="34" charset="0"/>
              </a:rPr>
              <a:t>force</a:t>
            </a:r>
          </a:p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ko-KR" sz="1600" dirty="0" smtClean="0">
                <a:latin typeface="Verdana" pitchFamily="34" charset="0"/>
              </a:rPr>
              <a:t>Some thoughts on exotic production in heavy ion collision </a:t>
            </a:r>
            <a:r>
              <a:rPr lang="en-US" altLang="ko-KR" sz="1600" dirty="0" smtClean="0">
                <a:solidFill>
                  <a:schemeClr val="accent1"/>
                </a:solidFill>
                <a:latin typeface="Verdana" pitchFamily="34" charset="0"/>
              </a:rPr>
              <a:t>(if time allows)</a:t>
            </a:r>
            <a:endParaRPr lang="en-US" altLang="ko-KR" sz="1600" dirty="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</a:pPr>
            <a:endParaRPr lang="en-US" altLang="ko-KR" sz="1600" b="1" dirty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latin typeface="Verdana" pitchFamily="34" charset="0"/>
              </a:rPr>
              <a:t>Acknowledgments</a:t>
            </a:r>
            <a:r>
              <a:rPr lang="en-US" altLang="ko-KR" sz="1400" b="1" dirty="0">
                <a:latin typeface="Verdana" pitchFamily="34" charset="0"/>
              </a:rPr>
              <a:t>:  </a:t>
            </a:r>
            <a:r>
              <a:rPr lang="en-US" altLang="ko-KR" sz="1400" dirty="0">
                <a:latin typeface="Verdana" pitchFamily="34" charset="0"/>
              </a:rPr>
              <a:t>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dirty="0">
                <a:solidFill>
                  <a:srgbClr val="0070C0"/>
                </a:solidFill>
                <a:latin typeface="Verdana" pitchFamily="34" charset="0"/>
              </a:rPr>
              <a:t>S. Noh, A. Park, H. Yun, S. Cho, SHL </a:t>
            </a:r>
            <a:r>
              <a:rPr lang="en-US" altLang="ko-KR" sz="1400" dirty="0" smtClean="0">
                <a:solidFill>
                  <a:srgbClr val="0070C0"/>
                </a:solidFill>
                <a:latin typeface="Verdana" pitchFamily="34" charset="0"/>
              </a:rPr>
              <a:t>arXiv:2408.00715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dirty="0" smtClean="0">
                <a:solidFill>
                  <a:srgbClr val="0070C0"/>
                </a:solidFill>
                <a:latin typeface="Verdana" pitchFamily="34" charset="0"/>
              </a:rPr>
              <a:t>+</a:t>
            </a:r>
            <a:r>
              <a:rPr lang="en-US" altLang="ko-KR" sz="1400" dirty="0" err="1" smtClean="0">
                <a:solidFill>
                  <a:srgbClr val="0070C0"/>
                </a:solidFill>
                <a:latin typeface="Verdana" pitchFamily="34" charset="0"/>
              </a:rPr>
              <a:t>ExHIC</a:t>
            </a:r>
            <a:r>
              <a:rPr lang="en-US" altLang="ko-KR" sz="14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altLang="ko-KR" sz="1400" dirty="0" smtClean="0">
                <a:solidFill>
                  <a:srgbClr val="0070C0"/>
                </a:solidFill>
                <a:latin typeface="Verdana" pitchFamily="34" charset="0"/>
              </a:rPr>
              <a:t>collaboration (2011 with </a:t>
            </a:r>
            <a:r>
              <a:rPr lang="en-US" altLang="ko-KR" sz="1400" smtClean="0">
                <a:solidFill>
                  <a:srgbClr val="0070C0"/>
                </a:solidFill>
                <a:latin typeface="Verdana" pitchFamily="34" charset="0"/>
              </a:rPr>
              <a:t>Akira Ohnishi)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4213" y="417502"/>
            <a:ext cx="8136259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imes New Roman" pitchFamily="18" charset="0"/>
              </a:rPr>
              <a:t>Three-body force in the Quark Model</a:t>
            </a:r>
            <a:endParaRPr lang="en-US" altLang="ko-KR" sz="28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694" y="2156225"/>
            <a:ext cx="1714512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309320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10640"/>
              </p:ext>
            </p:extLst>
          </p:nvPr>
        </p:nvGraphicFramePr>
        <p:xfrm>
          <a:off x="506854" y="1054014"/>
          <a:ext cx="31702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7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54" y="1054014"/>
                        <a:ext cx="31702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15179"/>
              </p:ext>
            </p:extLst>
          </p:nvPr>
        </p:nvGraphicFramePr>
        <p:xfrm>
          <a:off x="1075424" y="2054114"/>
          <a:ext cx="13509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8" name="Equation" r:id="rId5" imgW="774360" imgH="457200" progId="Equation.DSMT4">
                  <p:embed/>
                </p:oleObj>
              </mc:Choice>
              <mc:Fallback>
                <p:oleObj name="Equation" r:id="rId5" imgW="774360" imgH="457200" progId="Equation.DSMT4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424" y="2054114"/>
                        <a:ext cx="13509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570" y="982006"/>
            <a:ext cx="3570750" cy="2612534"/>
          </a:xfrm>
          <a:prstGeom prst="rect">
            <a:avLst/>
          </a:prstGeom>
        </p:spPr>
      </p:pic>
      <p:cxnSp>
        <p:nvCxnSpPr>
          <p:cNvPr id="24" name="직선 화살표 연결선 23"/>
          <p:cNvCxnSpPr/>
          <p:nvPr/>
        </p:nvCxnSpPr>
        <p:spPr>
          <a:xfrm flipV="1">
            <a:off x="4127827" y="1276264"/>
            <a:ext cx="2028349" cy="8578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4127827" y="1599742"/>
            <a:ext cx="2028349" cy="10504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07393" y="2289183"/>
            <a:ext cx="15772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 comparison</a:t>
            </a:r>
            <a:endParaRPr lang="ko-KR" alt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107504" y="620688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NN force in SU(2) spin 1 vs spin 0 channel: comparison to lattice</a:t>
            </a:r>
            <a:endParaRPr kumimoji="1" lang="en-US" altLang="ko-KR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099"/>
              </p:ext>
            </p:extLst>
          </p:nvPr>
        </p:nvGraphicFramePr>
        <p:xfrm>
          <a:off x="3934197" y="4852554"/>
          <a:ext cx="1285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" name="Equation" r:id="rId8" imgW="736560" imgH="457200" progId="Equation.DSMT4">
                  <p:embed/>
                </p:oleObj>
              </mc:Choice>
              <mc:Fallback>
                <p:oleObj name="Equation" r:id="rId8" imgW="736560" imgH="457200" progId="Equation.DSMT4">
                  <p:embed/>
                  <p:pic>
                    <p:nvPicPr>
                      <p:cNvPr id="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197" y="4852554"/>
                        <a:ext cx="12858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그림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8033" y="6371730"/>
            <a:ext cx="2018250" cy="23926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0983" y="4324849"/>
            <a:ext cx="3272681" cy="227378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85" y="4256444"/>
            <a:ext cx="3359524" cy="2381641"/>
          </a:xfrm>
          <a:prstGeom prst="rect">
            <a:avLst/>
          </a:prstGeom>
        </p:spPr>
      </p:pic>
      <p:cxnSp>
        <p:nvCxnSpPr>
          <p:cNvPr id="33" name="직선 화살표 연결선 32"/>
          <p:cNvCxnSpPr/>
          <p:nvPr/>
        </p:nvCxnSpPr>
        <p:spPr>
          <a:xfrm flipH="1">
            <a:off x="683568" y="5442911"/>
            <a:ext cx="3231496" cy="75599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4607532" y="4582406"/>
            <a:ext cx="1332620" cy="2694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43085" y="3574294"/>
            <a:ext cx="91009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107504" y="3717032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H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dibaryon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channel: Flavor 1 vs Flavor 27</a:t>
            </a:r>
            <a:endParaRPr kumimoji="1" lang="en-US" altLang="ko-KR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4305" y="780867"/>
            <a:ext cx="1612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QCD HAL collaboration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5448" y="25121"/>
            <a:ext cx="8177848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Quark Model vs Lattice comparison : </a:t>
            </a:r>
            <a:r>
              <a:rPr lang="en-US" altLang="ko-KR" sz="1600" dirty="0" err="1"/>
              <a:t>A.Park</a:t>
            </a:r>
            <a:r>
              <a:rPr lang="en-US" altLang="ko-KR" sz="1600" dirty="0"/>
              <a:t>, Lee, Inoue, </a:t>
            </a:r>
            <a:r>
              <a:rPr lang="en-US" altLang="ko-KR" sz="1600" dirty="0" err="1"/>
              <a:t>Hatsuda</a:t>
            </a:r>
            <a:r>
              <a:rPr lang="en-US" altLang="ko-KR" sz="1600" dirty="0"/>
              <a:t>, EPJA 56(2020)3,93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7691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448" y="25121"/>
            <a:ext cx="6089616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Why Heavy quarks are needed for </a:t>
            </a:r>
            <a:r>
              <a:rPr lang="en-US" altLang="ko-KR" sz="1600" dirty="0" err="1"/>
              <a:t>multiquark</a:t>
            </a:r>
            <a:r>
              <a:rPr lang="en-US" altLang="ko-KR" sz="1600" dirty="0"/>
              <a:t> configuration </a:t>
            </a:r>
            <a:endParaRPr lang="ko-KR" altLang="en-US" sz="1600" dirty="0"/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84472"/>
              </p:ext>
            </p:extLst>
          </p:nvPr>
        </p:nvGraphicFramePr>
        <p:xfrm>
          <a:off x="553953" y="1180963"/>
          <a:ext cx="26622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3" name="Equation" r:id="rId3" imgW="1523880" imgH="507960" progId="Equation.DSMT4">
                  <p:embed/>
                </p:oleObj>
              </mc:Choice>
              <mc:Fallback>
                <p:oleObj name="Equation" r:id="rId3" imgW="1523880" imgH="50796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53" y="1180963"/>
                        <a:ext cx="26622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29912" y="764704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chemeClr val="tx2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Coulomb interaction becomes stronger (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Karliner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Rosner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)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688396"/>
              </p:ext>
            </p:extLst>
          </p:nvPr>
        </p:nvGraphicFramePr>
        <p:xfrm>
          <a:off x="3506788" y="1270000"/>
          <a:ext cx="29987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4" name="Equation" r:id="rId5" imgW="1726920" imgH="444240" progId="Equation.DSMT4">
                  <p:embed/>
                </p:oleObj>
              </mc:Choice>
              <mc:Fallback>
                <p:oleObj name="Equation" r:id="rId5" imgW="1726920" imgH="444240" progId="Equation.DSMT4">
                  <p:embed/>
                  <p:pic>
                    <p:nvPicPr>
                      <p:cNvPr id="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1270000"/>
                        <a:ext cx="2998787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107504" y="2420888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chemeClr val="tx2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Color-spin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interaction becomes weaker with heavy quarks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7680848" y="823773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29" name="타원 28"/>
          <p:cNvSpPr/>
          <p:nvPr/>
        </p:nvSpPr>
        <p:spPr>
          <a:xfrm>
            <a:off x="7694241" y="136061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539554" y="692696"/>
            <a:ext cx="704854" cy="1205275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580920" y="384584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18" name="타원 17"/>
          <p:cNvSpPr/>
          <p:nvPr/>
        </p:nvSpPr>
        <p:spPr>
          <a:xfrm>
            <a:off x="1580920" y="4474270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295432" y="384584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20" name="타원 19"/>
          <p:cNvSpPr/>
          <p:nvPr/>
        </p:nvSpPr>
        <p:spPr>
          <a:xfrm>
            <a:off x="3295432" y="448878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99744"/>
              </p:ext>
            </p:extLst>
          </p:nvPr>
        </p:nvGraphicFramePr>
        <p:xfrm>
          <a:off x="2108250" y="5113375"/>
          <a:ext cx="10048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5" name="Equation" r:id="rId7" imgW="583920" imgH="444240" progId="Equation.DSMT4">
                  <p:embed/>
                </p:oleObj>
              </mc:Choice>
              <mc:Fallback>
                <p:oleObj name="Equation" r:id="rId7" imgW="583920" imgH="444240" progId="Equation.DSMT4">
                  <p:embed/>
                  <p:pic>
                    <p:nvPicPr>
                      <p:cNvPr id="1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50" y="5113375"/>
                        <a:ext cx="100488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1709282" y="4219918"/>
            <a:ext cx="71437" cy="215900"/>
          </a:xfrm>
          <a:prstGeom prst="upDownArrow">
            <a:avLst>
              <a:gd name="adj1" fmla="val 50000"/>
              <a:gd name="adj2" fmla="val 60445"/>
            </a:avLst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2251125" y="4660448"/>
            <a:ext cx="7191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32324"/>
              </p:ext>
            </p:extLst>
          </p:nvPr>
        </p:nvGraphicFramePr>
        <p:xfrm>
          <a:off x="107504" y="3895273"/>
          <a:ext cx="11366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6" name="Equation" r:id="rId9" imgW="660240" imgH="444240" progId="Equation.DSMT4">
                  <p:embed/>
                </p:oleObj>
              </mc:Choice>
              <mc:Fallback>
                <p:oleObj name="Equation" r:id="rId9" imgW="660240" imgH="444240" progId="Equation.DSMT4">
                  <p:embed/>
                  <p:pic>
                    <p:nvPicPr>
                      <p:cNvPr id="1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895273"/>
                        <a:ext cx="11366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26277" y="3035626"/>
            <a:ext cx="3096617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</a:rPr>
              <a:t> When all light quarks</a:t>
            </a:r>
          </a:p>
          <a:p>
            <a:pPr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</a:rPr>
              <a:t>Fall apart into two mesons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342146" y="378904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35" name="타원 34"/>
          <p:cNvSpPr/>
          <p:nvPr/>
        </p:nvSpPr>
        <p:spPr>
          <a:xfrm>
            <a:off x="6763776" y="441746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7824864" y="378904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37" name="타원 36"/>
          <p:cNvSpPr/>
          <p:nvPr/>
        </p:nvSpPr>
        <p:spPr>
          <a:xfrm>
            <a:off x="7389238" y="443198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6692339" y="4163116"/>
            <a:ext cx="71437" cy="215900"/>
          </a:xfrm>
          <a:prstGeom prst="upDownArrow">
            <a:avLst>
              <a:gd name="adj1" fmla="val 50000"/>
              <a:gd name="adj2" fmla="val 6044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>
              <a:rot lat="0" lon="0" rev="2100000"/>
            </a:camera>
            <a:lightRig rig="threePt" dir="t"/>
          </a:scene3d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7143522" y="4616041"/>
            <a:ext cx="216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4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587934"/>
              </p:ext>
            </p:extLst>
          </p:nvPr>
        </p:nvGraphicFramePr>
        <p:xfrm>
          <a:off x="6797714" y="4962159"/>
          <a:ext cx="10048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7" name="Equation" r:id="rId11" imgW="583920" imgH="444240" progId="Equation.DSMT4">
                  <p:embed/>
                </p:oleObj>
              </mc:Choice>
              <mc:Fallback>
                <p:oleObj name="Equation" r:id="rId11" imgW="583920" imgH="444240" progId="Equation.DSMT4">
                  <p:embed/>
                  <p:pic>
                    <p:nvPicPr>
                      <p:cNvPr id="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714" y="4962159"/>
                        <a:ext cx="100488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66829"/>
              </p:ext>
            </p:extLst>
          </p:nvPr>
        </p:nvGraphicFramePr>
        <p:xfrm>
          <a:off x="5272088" y="3933825"/>
          <a:ext cx="11572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8" name="Equation" r:id="rId13" imgW="672840" imgH="444240" progId="Equation.DSMT4">
                  <p:embed/>
                </p:oleObj>
              </mc:Choice>
              <mc:Fallback>
                <p:oleObj name="Equation" r:id="rId13" imgW="672840" imgH="444240" progId="Equation.DSMT4">
                  <p:embed/>
                  <p:pic>
                    <p:nvPicPr>
                      <p:cNvPr id="3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3933825"/>
                        <a:ext cx="11572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타원 42"/>
          <p:cNvSpPr/>
          <p:nvPr/>
        </p:nvSpPr>
        <p:spPr>
          <a:xfrm>
            <a:off x="1346562" y="3728570"/>
            <a:ext cx="857256" cy="1285884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6651394" y="4292304"/>
            <a:ext cx="1173470" cy="642942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1346632" y="4330677"/>
            <a:ext cx="2489810" cy="642942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787210" y="2924944"/>
            <a:ext cx="2673222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</a:rPr>
              <a:t>When heavy quarks, </a:t>
            </a:r>
          </a:p>
          <a:p>
            <a:pPr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</a:rPr>
              <a:t>could be compact 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</a:rPr>
              <a:t>(</a:t>
            </a:r>
            <a:r>
              <a:rPr kumimoji="1" lang="en-US" altLang="ko-KR" sz="1600" dirty="0" err="1">
                <a:solidFill>
                  <a:srgbClr val="FF0000"/>
                </a:solidFill>
                <a:latin typeface="Verdana" pitchFamily="34" charset="0"/>
              </a:rPr>
              <a:t>Tcc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</a:rPr>
              <a:t>)</a:t>
            </a:r>
          </a:p>
        </p:txBody>
      </p:sp>
      <p:cxnSp>
        <p:nvCxnSpPr>
          <p:cNvPr id="3" name="직선 화살표 연결선 2"/>
          <p:cNvCxnSpPr/>
          <p:nvPr/>
        </p:nvCxnSpPr>
        <p:spPr>
          <a:xfrm flipH="1" flipV="1">
            <a:off x="3295432" y="4973619"/>
            <a:ext cx="412472" cy="9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V="1">
            <a:off x="1187624" y="4973620"/>
            <a:ext cx="288032" cy="399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3322204" y="5904940"/>
            <a:ext cx="1224409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diquark</a:t>
            </a:r>
            <a:endParaRPr kumimoji="1" lang="en-US" altLang="ko-KR" sz="16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719435" y="5401281"/>
            <a:ext cx="1224409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 smtClean="0">
                <a:solidFill>
                  <a:srgbClr val="FF0000"/>
                </a:solidFill>
                <a:latin typeface="Verdana" pitchFamily="34" charset="0"/>
              </a:rPr>
              <a:t>meson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AutoShape 36"/>
          <p:cNvSpPr>
            <a:spLocks noChangeArrowheads="1"/>
          </p:cNvSpPr>
          <p:nvPr/>
        </p:nvSpPr>
        <p:spPr bwMode="auto">
          <a:xfrm>
            <a:off x="7803654" y="1196752"/>
            <a:ext cx="86439" cy="144000"/>
          </a:xfrm>
          <a:prstGeom prst="upDownArrow">
            <a:avLst>
              <a:gd name="adj1" fmla="val 50000"/>
              <a:gd name="adj2" fmla="val 60445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26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1412776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Indeed many heavy exotics were found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But still not clear about their structure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Compact </a:t>
            </a:r>
            <a:r>
              <a:rPr lang="en-US" altLang="ko-KR" sz="2400" dirty="0" err="1">
                <a:latin typeface="Verdana" pitchFamily="34" charset="0"/>
              </a:rPr>
              <a:t>multiquarks</a:t>
            </a:r>
            <a:r>
              <a:rPr lang="en-US" altLang="ko-KR" sz="2400" dirty="0">
                <a:latin typeface="Verdana" pitchFamily="34" charset="0"/>
              </a:rPr>
              <a:t> or loosely bound molecules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1560" y="3731548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Will Look at X(3872) and </a:t>
            </a:r>
            <a:r>
              <a:rPr lang="en-US" altLang="ko-KR" sz="2400" dirty="0" err="1">
                <a:latin typeface="Verdana" pitchFamily="34" charset="0"/>
              </a:rPr>
              <a:t>Tcc</a:t>
            </a:r>
            <a:r>
              <a:rPr lang="en-US" altLang="ko-KR" sz="2400" dirty="0">
                <a:latin typeface="Verdana" pitchFamily="34" charset="0"/>
              </a:rPr>
              <a:t>(3875)</a:t>
            </a:r>
          </a:p>
          <a:p>
            <a:pPr algn="ctr">
              <a:spcBef>
                <a:spcPct val="50000"/>
              </a:spcBef>
            </a:pPr>
            <a:endParaRPr lang="en-US" altLang="ko-KR" sz="2400" dirty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Can they be compact?</a:t>
            </a:r>
          </a:p>
        </p:txBody>
      </p:sp>
    </p:spTree>
    <p:extLst>
      <p:ext uri="{BB962C8B-B14F-4D97-AF65-F5344CB8AC3E}">
        <p14:creationId xmlns:p14="http://schemas.microsoft.com/office/powerpoint/2010/main" val="228993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85720" y="1772816"/>
            <a:ext cx="2630096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Color-spin (X(3872))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36056"/>
              </p:ext>
            </p:extLst>
          </p:nvPr>
        </p:nvGraphicFramePr>
        <p:xfrm>
          <a:off x="3207693" y="1773659"/>
          <a:ext cx="20843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7" name="Equation" r:id="rId3" imgW="1193760" imgH="279360" progId="Equation.DSMT4">
                  <p:embed/>
                </p:oleObj>
              </mc:Choice>
              <mc:Fallback>
                <p:oleObj name="Equation" r:id="rId3" imgW="1193760" imgH="279360" progId="Equation.DSMT4">
                  <p:embed/>
                  <p:pic>
                    <p:nvPicPr>
                      <p:cNvPr id="16" name="개체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693" y="1773659"/>
                        <a:ext cx="20843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2645"/>
              </p:ext>
            </p:extLst>
          </p:nvPr>
        </p:nvGraphicFramePr>
        <p:xfrm>
          <a:off x="446088" y="2869011"/>
          <a:ext cx="654367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8" name="Equation" r:id="rId5" imgW="4698720" imgH="939600" progId="Equation.DSMT4">
                  <p:embed/>
                </p:oleObj>
              </mc:Choice>
              <mc:Fallback>
                <p:oleObj name="Equation" r:id="rId5" imgW="4698720" imgH="939600" progId="Equation.DSMT4">
                  <p:embed/>
                  <p:pic>
                    <p:nvPicPr>
                      <p:cNvPr id="18" name="개체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869011"/>
                        <a:ext cx="6543675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12457"/>
              </p:ext>
            </p:extLst>
          </p:nvPr>
        </p:nvGraphicFramePr>
        <p:xfrm>
          <a:off x="7278111" y="2869703"/>
          <a:ext cx="1110313" cy="38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9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19" name="개체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111" y="2869703"/>
                        <a:ext cx="1110313" cy="384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24066"/>
              </p:ext>
            </p:extLst>
          </p:nvPr>
        </p:nvGraphicFramePr>
        <p:xfrm>
          <a:off x="7095700" y="1864470"/>
          <a:ext cx="1251932" cy="41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0" name="Equation" r:id="rId9" imgW="774360" imgH="253800" progId="Equation.DSMT4">
                  <p:embed/>
                </p:oleObj>
              </mc:Choice>
              <mc:Fallback>
                <p:oleObj name="Equation" r:id="rId9" imgW="774360" imgH="253800" progId="Equation.DSMT4">
                  <p:embed/>
                  <p:pic>
                    <p:nvPicPr>
                      <p:cNvPr id="20" name="개체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700" y="1864470"/>
                        <a:ext cx="1251932" cy="412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모서리가 둥근 직사각형 20"/>
          <p:cNvSpPr/>
          <p:nvPr/>
        </p:nvSpPr>
        <p:spPr>
          <a:xfrm>
            <a:off x="4644008" y="3501273"/>
            <a:ext cx="2390514" cy="731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52429"/>
              </p:ext>
            </p:extLst>
          </p:nvPr>
        </p:nvGraphicFramePr>
        <p:xfrm>
          <a:off x="5239339" y="4274734"/>
          <a:ext cx="14065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1" name="Equation" r:id="rId11" imgW="761760" imgH="177480" progId="Equation.DSMT4">
                  <p:embed/>
                </p:oleObj>
              </mc:Choice>
              <mc:Fallback>
                <p:oleObj name="Equation" r:id="rId11" imgW="761760" imgH="17748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39339" y="4274734"/>
                        <a:ext cx="140652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-5448" y="25121"/>
            <a:ext cx="4793472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X(3872) :  W. Park, </a:t>
            </a:r>
            <a:r>
              <a:rPr lang="en-US" altLang="ko-KR" sz="1600" dirty="0" err="1"/>
              <a:t>SHLee</a:t>
            </a:r>
            <a:r>
              <a:rPr lang="en-US" altLang="ko-KR" sz="1600" dirty="0"/>
              <a:t>, NPA924(2014) 161</a:t>
            </a:r>
            <a:endParaRPr lang="ko-KR" altLang="en-US" sz="1600" dirty="0"/>
          </a:p>
        </p:txBody>
      </p:sp>
      <p:sp>
        <p:nvSpPr>
          <p:cNvPr id="24" name="타원 23"/>
          <p:cNvSpPr/>
          <p:nvPr/>
        </p:nvSpPr>
        <p:spPr>
          <a:xfrm>
            <a:off x="6901430" y="52193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27" name="타원 26"/>
          <p:cNvSpPr/>
          <p:nvPr/>
        </p:nvSpPr>
        <p:spPr>
          <a:xfrm>
            <a:off x="6901430" y="115036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063438" y="52193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30" name="타원 29"/>
          <p:cNvSpPr/>
          <p:nvPr/>
        </p:nvSpPr>
        <p:spPr>
          <a:xfrm>
            <a:off x="8063438" y="116487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>
            <a:off x="7029792" y="896012"/>
            <a:ext cx="71437" cy="215900"/>
          </a:xfrm>
          <a:prstGeom prst="upDownArrow">
            <a:avLst>
              <a:gd name="adj1" fmla="val 50000"/>
              <a:gd name="adj2" fmla="val 60445"/>
            </a:avLst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667072" y="404664"/>
            <a:ext cx="857256" cy="1285884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7788800" y="404664"/>
            <a:ext cx="887656" cy="1245049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2339752" y="2797003"/>
            <a:ext cx="2390514" cy="7310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972644"/>
              </p:ext>
            </p:extLst>
          </p:nvPr>
        </p:nvGraphicFramePr>
        <p:xfrm>
          <a:off x="4382920" y="2416710"/>
          <a:ext cx="1475864" cy="3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2" name="Equation" r:id="rId13" imgW="838080" imgH="177480" progId="Equation.DSMT4">
                  <p:embed/>
                </p:oleObj>
              </mc:Choice>
              <mc:Fallback>
                <p:oleObj name="Equation" r:id="rId13" imgW="838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82920" y="2416710"/>
                        <a:ext cx="1475864" cy="31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40906"/>
              </p:ext>
            </p:extLst>
          </p:nvPr>
        </p:nvGraphicFramePr>
        <p:xfrm>
          <a:off x="270464" y="4706494"/>
          <a:ext cx="56721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3" name="Equation" r:id="rId15" imgW="3187440" imgH="507960" progId="Equation.DSMT4">
                  <p:embed/>
                </p:oleObj>
              </mc:Choice>
              <mc:Fallback>
                <p:oleObj name="Equation" r:id="rId15" imgW="3187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0464" y="4706494"/>
                        <a:ext cx="56721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200686"/>
              </p:ext>
            </p:extLst>
          </p:nvPr>
        </p:nvGraphicFramePr>
        <p:xfrm>
          <a:off x="679450" y="836712"/>
          <a:ext cx="49196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4" name="Equation" r:id="rId17" imgW="2654280" imgH="253800" progId="Equation.DSMT4">
                  <p:embed/>
                </p:oleObj>
              </mc:Choice>
              <mc:Fallback>
                <p:oleObj name="Equation" r:id="rId17" imgW="2654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9450" y="836712"/>
                        <a:ext cx="491966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63936"/>
              </p:ext>
            </p:extLst>
          </p:nvPr>
        </p:nvGraphicFramePr>
        <p:xfrm>
          <a:off x="7236296" y="3703513"/>
          <a:ext cx="1199879" cy="39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5" name="Equation" r:id="rId19" imgW="774360" imgH="253800" progId="Equation.DSMT4">
                  <p:embed/>
                </p:oleObj>
              </mc:Choice>
              <mc:Fallback>
                <p:oleObj name="Equation" r:id="rId19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36296" y="3703513"/>
                        <a:ext cx="1199879" cy="393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굽은 화살표 11"/>
          <p:cNvSpPr/>
          <p:nvPr/>
        </p:nvSpPr>
        <p:spPr>
          <a:xfrm>
            <a:off x="3851920" y="2543017"/>
            <a:ext cx="360040" cy="2243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위로 굽은 화살표 12"/>
          <p:cNvSpPr/>
          <p:nvPr/>
        </p:nvSpPr>
        <p:spPr>
          <a:xfrm>
            <a:off x="4932040" y="4253881"/>
            <a:ext cx="216024" cy="265764"/>
          </a:xfrm>
          <a:prstGeom prst="bentUpArrow">
            <a:avLst/>
          </a:prstGeom>
          <a:solidFill>
            <a:srgbClr val="FF0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98954"/>
              </p:ext>
            </p:extLst>
          </p:nvPr>
        </p:nvGraphicFramePr>
        <p:xfrm>
          <a:off x="5942284" y="4814135"/>
          <a:ext cx="3017112" cy="28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6" name="Equation" r:id="rId21" imgW="2133360" imgH="203040" progId="Equation.DSMT4">
                  <p:embed/>
                </p:oleObj>
              </mc:Choice>
              <mc:Fallback>
                <p:oleObj name="Equation" r:id="rId21" imgW="2133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42284" y="4814135"/>
                        <a:ext cx="3017112" cy="28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394562"/>
              </p:ext>
            </p:extLst>
          </p:nvPr>
        </p:nvGraphicFramePr>
        <p:xfrm>
          <a:off x="695969" y="5827713"/>
          <a:ext cx="77644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7" name="Equation" r:id="rId23" imgW="4076640" imgH="203040" progId="Equation.DSMT4">
                  <p:embed/>
                </p:oleObj>
              </mc:Choice>
              <mc:Fallback>
                <p:oleObj name="Equation" r:id="rId23" imgW="4076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5969" y="5827713"/>
                        <a:ext cx="7764463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29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85720" y="1772816"/>
            <a:ext cx="2630096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Color-spin (</a:t>
            </a:r>
            <a:r>
              <a:rPr kumimoji="1" lang="en-US" altLang="ko-KR" sz="2000" dirty="0" err="1">
                <a:latin typeface="Comic Sans MS" pitchFamily="66" charset="0"/>
              </a:rPr>
              <a:t>Tcc</a:t>
            </a:r>
            <a:r>
              <a:rPr kumimoji="1" lang="en-US" altLang="ko-KR" sz="2000" dirty="0">
                <a:latin typeface="Comic Sans MS" pitchFamily="66" charset="0"/>
              </a:rPr>
              <a:t>)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67828"/>
              </p:ext>
            </p:extLst>
          </p:nvPr>
        </p:nvGraphicFramePr>
        <p:xfrm>
          <a:off x="3716387" y="1846040"/>
          <a:ext cx="18637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6" name="Equation" r:id="rId3" imgW="1066680" imgH="279360" progId="Equation.DSMT4">
                  <p:embed/>
                </p:oleObj>
              </mc:Choice>
              <mc:Fallback>
                <p:oleObj name="Equation" r:id="rId3" imgW="1066680" imgH="279360" progId="Equation.DSMT4">
                  <p:embed/>
                  <p:pic>
                    <p:nvPicPr>
                      <p:cNvPr id="27" name="개체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87" y="1846040"/>
                        <a:ext cx="18637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개체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96880"/>
              </p:ext>
            </p:extLst>
          </p:nvPr>
        </p:nvGraphicFramePr>
        <p:xfrm>
          <a:off x="432670" y="3042901"/>
          <a:ext cx="654367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7" name="Equation" r:id="rId5" imgW="4698720" imgH="939600" progId="Equation.DSMT4">
                  <p:embed/>
                </p:oleObj>
              </mc:Choice>
              <mc:Fallback>
                <p:oleObj name="Equation" r:id="rId5" imgW="4698720" imgH="939600" progId="Equation.DSMT4">
                  <p:embed/>
                  <p:pic>
                    <p:nvPicPr>
                      <p:cNvPr id="32" name="개체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70" y="3042901"/>
                        <a:ext cx="6543675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39746"/>
              </p:ext>
            </p:extLst>
          </p:nvPr>
        </p:nvGraphicFramePr>
        <p:xfrm>
          <a:off x="7014814" y="1874124"/>
          <a:ext cx="1200499" cy="40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8" name="Equation" r:id="rId7" imgW="761760" imgH="253800" progId="Equation.DSMT4">
                  <p:embed/>
                </p:oleObj>
              </mc:Choice>
              <mc:Fallback>
                <p:oleObj name="Equation" r:id="rId7" imgW="761760" imgH="253800" progId="Equation.DSMT4">
                  <p:embed/>
                  <p:pic>
                    <p:nvPicPr>
                      <p:cNvPr id="39" name="개체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814" y="1874124"/>
                        <a:ext cx="1200499" cy="402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모서리가 둥근 직사각형 43"/>
          <p:cNvSpPr/>
          <p:nvPr/>
        </p:nvSpPr>
        <p:spPr>
          <a:xfrm>
            <a:off x="2411760" y="2992473"/>
            <a:ext cx="2232248" cy="770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5448" y="25121"/>
            <a:ext cx="4793472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 err="1"/>
              <a:t>Tcc</a:t>
            </a:r>
            <a:r>
              <a:rPr lang="en-US" altLang="ko-KR" sz="1600" dirty="0"/>
              <a:t>(3875) :  W. Park, </a:t>
            </a:r>
            <a:r>
              <a:rPr lang="en-US" altLang="ko-KR" sz="1600" dirty="0" err="1"/>
              <a:t>SHLee</a:t>
            </a:r>
            <a:r>
              <a:rPr lang="en-US" altLang="ko-KR" sz="1600" dirty="0"/>
              <a:t>, NPA924(2014) 161</a:t>
            </a:r>
            <a:endParaRPr lang="ko-KR" altLang="en-US" sz="1600" dirty="0"/>
          </a:p>
        </p:txBody>
      </p:sp>
      <p:sp>
        <p:nvSpPr>
          <p:cNvPr id="21" name="타원 20"/>
          <p:cNvSpPr/>
          <p:nvPr/>
        </p:nvSpPr>
        <p:spPr>
          <a:xfrm>
            <a:off x="7023122" y="44992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u</a:t>
            </a:r>
            <a:endParaRPr lang="ko-KR" altLang="en-US" b="1" dirty="0"/>
          </a:p>
        </p:txBody>
      </p:sp>
      <p:sp>
        <p:nvSpPr>
          <p:cNvPr id="22" name="타원 21"/>
          <p:cNvSpPr/>
          <p:nvPr/>
        </p:nvSpPr>
        <p:spPr>
          <a:xfrm>
            <a:off x="7887218" y="105558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020272" y="105558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d</a:t>
            </a:r>
            <a:endParaRPr lang="ko-KR" altLang="en-US" b="1" dirty="0"/>
          </a:p>
        </p:txBody>
      </p:sp>
      <p:sp>
        <p:nvSpPr>
          <p:cNvPr id="24" name="타원 23"/>
          <p:cNvSpPr/>
          <p:nvPr/>
        </p:nvSpPr>
        <p:spPr>
          <a:xfrm>
            <a:off x="7887218" y="47952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732240" y="332656"/>
            <a:ext cx="857256" cy="1285884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7668344" y="383751"/>
            <a:ext cx="887656" cy="1245049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72025"/>
              </p:ext>
            </p:extLst>
          </p:nvPr>
        </p:nvGraphicFramePr>
        <p:xfrm>
          <a:off x="563640" y="764704"/>
          <a:ext cx="4800448" cy="45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9" name="Equation" r:id="rId9" imgW="2654280" imgH="253800" progId="Equation.DSMT4">
                  <p:embed/>
                </p:oleObj>
              </mc:Choice>
              <mc:Fallback>
                <p:oleObj name="Equation" r:id="rId9" imgW="2654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640" y="764704"/>
                        <a:ext cx="4800448" cy="459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개체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92790"/>
              </p:ext>
            </p:extLst>
          </p:nvPr>
        </p:nvGraphicFramePr>
        <p:xfrm>
          <a:off x="7092280" y="3818221"/>
          <a:ext cx="12985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0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11" name="개체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92280" y="3818221"/>
                        <a:ext cx="129857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개체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57999"/>
              </p:ext>
            </p:extLst>
          </p:nvPr>
        </p:nvGraphicFramePr>
        <p:xfrm>
          <a:off x="7052643" y="3068487"/>
          <a:ext cx="1246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1" name="Equation" r:id="rId13" imgW="825480" imgH="279360" progId="Equation.DSMT4">
                  <p:embed/>
                </p:oleObj>
              </mc:Choice>
              <mc:Fallback>
                <p:oleObj name="Equation" r:id="rId13" imgW="825480" imgH="279360" progId="Equation.DSMT4">
                  <p:embed/>
                  <p:pic>
                    <p:nvPicPr>
                      <p:cNvPr id="39" name="개체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643" y="3068487"/>
                        <a:ext cx="12461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37621"/>
              </p:ext>
            </p:extLst>
          </p:nvPr>
        </p:nvGraphicFramePr>
        <p:xfrm>
          <a:off x="5757763" y="4459199"/>
          <a:ext cx="14065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2" name="Equation" r:id="rId15" imgW="761760" imgH="177480" progId="Equation.DSMT4">
                  <p:embed/>
                </p:oleObj>
              </mc:Choice>
              <mc:Fallback>
                <p:oleObj name="Equation" r:id="rId15" imgW="761760" imgH="17748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57763" y="4459199"/>
                        <a:ext cx="1406525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모서리가 둥근 직사각형 45"/>
          <p:cNvSpPr/>
          <p:nvPr/>
        </p:nvSpPr>
        <p:spPr>
          <a:xfrm>
            <a:off x="4644008" y="3656465"/>
            <a:ext cx="2232247" cy="7200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7" name="개체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30945"/>
              </p:ext>
            </p:extLst>
          </p:nvPr>
        </p:nvGraphicFramePr>
        <p:xfrm>
          <a:off x="3779912" y="2564904"/>
          <a:ext cx="1475864" cy="3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3" name="Equation" r:id="rId17" imgW="838080" imgH="177480" progId="Equation.DSMT4">
                  <p:embed/>
                </p:oleObj>
              </mc:Choice>
              <mc:Fallback>
                <p:oleObj name="Equation" r:id="rId17" imgW="838080" imgH="17748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79912" y="2564904"/>
                        <a:ext cx="1475864" cy="31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굽은 화살표 47"/>
          <p:cNvSpPr/>
          <p:nvPr/>
        </p:nvSpPr>
        <p:spPr>
          <a:xfrm>
            <a:off x="3347864" y="2691211"/>
            <a:ext cx="360040" cy="22439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위로 굽은 화살표 48"/>
          <p:cNvSpPr/>
          <p:nvPr/>
        </p:nvSpPr>
        <p:spPr>
          <a:xfrm>
            <a:off x="5450464" y="4438346"/>
            <a:ext cx="216024" cy="265764"/>
          </a:xfrm>
          <a:prstGeom prst="bentUpArrow">
            <a:avLst/>
          </a:prstGeom>
          <a:solidFill>
            <a:srgbClr val="0070C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41069"/>
              </p:ext>
            </p:extLst>
          </p:nvPr>
        </p:nvGraphicFramePr>
        <p:xfrm>
          <a:off x="323528" y="4869160"/>
          <a:ext cx="5858524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4" name="Equation" r:id="rId19" imgW="3543120" imgH="558720" progId="Equation.DSMT4">
                  <p:embed/>
                </p:oleObj>
              </mc:Choice>
              <mc:Fallback>
                <p:oleObj name="Equation" r:id="rId19" imgW="3543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3528" y="4869160"/>
                        <a:ext cx="5858524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68531"/>
              </p:ext>
            </p:extLst>
          </p:nvPr>
        </p:nvGraphicFramePr>
        <p:xfrm>
          <a:off x="5964238" y="5402561"/>
          <a:ext cx="30368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5" name="Equation" r:id="rId21" imgW="2145960" imgH="177480" progId="Equation.DSMT4">
                  <p:embed/>
                </p:oleObj>
              </mc:Choice>
              <mc:Fallback>
                <p:oleObj name="Equation" r:id="rId21" imgW="2145960" imgH="177480" progId="Equation.DSMT4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64238" y="5402561"/>
                        <a:ext cx="3036887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87850"/>
              </p:ext>
            </p:extLst>
          </p:nvPr>
        </p:nvGraphicFramePr>
        <p:xfrm>
          <a:off x="395536" y="5877272"/>
          <a:ext cx="7002442" cy="35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06" name="Equation" r:id="rId23" imgW="4012920" imgH="203040" progId="Equation.DSMT4">
                  <p:embed/>
                </p:oleObj>
              </mc:Choice>
              <mc:Fallback>
                <p:oleObj name="Equation" r:id="rId23" imgW="4012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5536" y="5877272"/>
                        <a:ext cx="7002442" cy="354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9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2" name="개체 31"/>
          <p:cNvGraphicFramePr>
            <a:graphicFrameLocks noChangeAspect="1"/>
          </p:cNvGraphicFramePr>
          <p:nvPr>
            <p:extLst/>
          </p:nvPr>
        </p:nvGraphicFramePr>
        <p:xfrm>
          <a:off x="395536" y="2005137"/>
          <a:ext cx="4368056" cy="48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1" name="Equation" r:id="rId3" imgW="2286000" imgH="253800" progId="Equation.DSMT4">
                  <p:embed/>
                </p:oleObj>
              </mc:Choice>
              <mc:Fallback>
                <p:oleObj name="Equation" r:id="rId3" imgW="2286000" imgH="253800" progId="Equation.DSMT4">
                  <p:embed/>
                  <p:pic>
                    <p:nvPicPr>
                      <p:cNvPr id="32" name="개체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05137"/>
                        <a:ext cx="4368056" cy="48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484" y="662127"/>
            <a:ext cx="3045892" cy="2550849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5857110" y="1052736"/>
            <a:ext cx="421526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168648">
            <a:off x="6284321" y="1182106"/>
            <a:ext cx="421526" cy="137699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위쪽/아래쪽 화살표 2"/>
          <p:cNvSpPr/>
          <p:nvPr/>
        </p:nvSpPr>
        <p:spPr>
          <a:xfrm>
            <a:off x="6206628" y="1268760"/>
            <a:ext cx="144016" cy="576064"/>
          </a:xfrm>
          <a:prstGeom prst="upDownArrow">
            <a:avLst/>
          </a:prstGeom>
          <a:solidFill>
            <a:schemeClr val="accent1">
              <a:alpha val="92000"/>
            </a:schemeClr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6498034" y="1052736"/>
          <a:ext cx="15303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2" name="Equation" r:id="rId6" imgW="787320" imgH="177480" progId="Equation.DSMT4">
                  <p:embed/>
                </p:oleObj>
              </mc:Choice>
              <mc:Fallback>
                <p:oleObj name="Equation" r:id="rId6" imgW="787320" imgH="17748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8034" y="1052736"/>
                        <a:ext cx="153035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107504" y="3356992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Consistent to Lattice (HAL QCD): Phys. Lett. B 729 (2014) 85</a:t>
            </a:r>
            <a:endParaRPr kumimoji="1" lang="en-US" altLang="ko-KR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623" y="3710412"/>
            <a:ext cx="3969047" cy="3064613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3635896" y="4941168"/>
            <a:ext cx="504056" cy="37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53533" y="1254925"/>
            <a:ext cx="4338182" cy="54127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400" dirty="0">
                <a:latin typeface="Verdana" pitchFamily="34" charset="0"/>
              </a:rPr>
              <a:t>(S. No, W. Park, SHL, PRD10 (2021)114009 )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8144" y="4005064"/>
            <a:ext cx="1266825" cy="2476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5448" y="25121"/>
            <a:ext cx="608961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/>
              <a:t>Attraction expected from quark Model for </a:t>
            </a:r>
            <a:r>
              <a:rPr kumimoji="1" lang="en-US" altLang="ko-KR" sz="1400" dirty="0" err="1">
                <a:latin typeface="Comic Sans MS" pitchFamily="66" charset="0"/>
              </a:rPr>
              <a:t>T</a:t>
            </a:r>
            <a:r>
              <a:rPr kumimoji="1" lang="en-US" altLang="ko-KR" sz="1400" baseline="-25000" dirty="0" err="1">
                <a:latin typeface="Comic Sans MS" pitchFamily="66" charset="0"/>
              </a:rPr>
              <a:t>cc</a:t>
            </a:r>
            <a:r>
              <a:rPr kumimoji="1" lang="en-US" altLang="ko-KR" sz="1400" dirty="0">
                <a:latin typeface="Comic Sans MS" pitchFamily="66" charset="0"/>
              </a:rPr>
              <a:t>(3875)</a:t>
            </a:r>
            <a:endParaRPr kumimoji="1" lang="en-US" altLang="ko-KR" sz="1400" baseline="30000" dirty="0">
              <a:latin typeface="Comic Sans MS" pitchFamily="66" charset="0"/>
            </a:endParaRPr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40277"/>
              </p:ext>
            </p:extLst>
          </p:nvPr>
        </p:nvGraphicFramePr>
        <p:xfrm>
          <a:off x="4486919" y="52071"/>
          <a:ext cx="1525241" cy="40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3" name="Equation" r:id="rId10" imgW="1066680" imgH="279360" progId="Equation.DSMT4">
                  <p:embed/>
                </p:oleObj>
              </mc:Choice>
              <mc:Fallback>
                <p:oleObj name="Equation" r:id="rId10" imgW="1066680" imgH="279360" progId="Equation.DSMT4">
                  <p:embed/>
                  <p:pic>
                    <p:nvPicPr>
                      <p:cNvPr id="27" name="개체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919" y="52071"/>
                        <a:ext cx="1525241" cy="40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107504" y="835434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Quark model estimate </a:t>
            </a:r>
            <a:endParaRPr kumimoji="1" lang="en-US" altLang="ko-KR" sz="1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9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44391"/>
            <a:ext cx="4298833" cy="44119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44391"/>
            <a:ext cx="4185992" cy="466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448" y="25121"/>
            <a:ext cx="752977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>
                <a:solidFill>
                  <a:srgbClr val="FF0000"/>
                </a:solidFill>
              </a:rPr>
              <a:t>Quark Model calculation for </a:t>
            </a:r>
            <a:r>
              <a:rPr lang="en-US" altLang="ko-KR" sz="1400" dirty="0" err="1">
                <a:solidFill>
                  <a:srgbClr val="FF0000"/>
                </a:solidFill>
              </a:rPr>
              <a:t>Tcc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/>
              <a:t>ex W. Park, </a:t>
            </a:r>
            <a:r>
              <a:rPr lang="en-US" altLang="ko-KR" sz="1400" dirty="0" err="1"/>
              <a:t>S.Noh</a:t>
            </a:r>
            <a:r>
              <a:rPr lang="en-US" altLang="ko-KR" sz="1400" dirty="0"/>
              <a:t>, Lee, NPA983 (2019)1</a:t>
            </a:r>
            <a:endParaRPr lang="ko-KR" altLang="en-US" sz="14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692696"/>
            <a:ext cx="8568952" cy="1006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tx1"/>
                </a:solidFill>
              </a:rPr>
              <a:t>Detailed calculation show both color-spin and color-color effects are indeed important</a:t>
            </a:r>
          </a:p>
          <a:p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Still </a:t>
            </a:r>
            <a:r>
              <a:rPr lang="en-US" altLang="ko-KR" sz="1600" dirty="0" err="1">
                <a:solidFill>
                  <a:srgbClr val="FF0000"/>
                </a:solidFill>
              </a:rPr>
              <a:t>Tcc</a:t>
            </a:r>
            <a:r>
              <a:rPr lang="en-US" altLang="ko-KR" sz="1600" dirty="0">
                <a:solidFill>
                  <a:srgbClr val="FF0000"/>
                </a:solidFill>
              </a:rPr>
              <a:t> is marginal but </a:t>
            </a:r>
            <a:r>
              <a:rPr lang="en-US" altLang="ko-KR" sz="1600" dirty="0" err="1">
                <a:solidFill>
                  <a:srgbClr val="FF0000"/>
                </a:solidFill>
              </a:rPr>
              <a:t>Tbb</a:t>
            </a:r>
            <a:r>
              <a:rPr lang="en-US" altLang="ko-KR" sz="1600" dirty="0">
                <a:solidFill>
                  <a:srgbClr val="FF0000"/>
                </a:solidFill>
              </a:rPr>
              <a:t> is definitely a strongly bound compact </a:t>
            </a:r>
            <a:r>
              <a:rPr lang="en-US" altLang="ko-KR" sz="1600" dirty="0" err="1">
                <a:solidFill>
                  <a:srgbClr val="FF0000"/>
                </a:solidFill>
              </a:rPr>
              <a:t>multiquark</a:t>
            </a:r>
            <a:r>
              <a:rPr lang="en-US" altLang="ko-KR" sz="1600" dirty="0">
                <a:solidFill>
                  <a:srgbClr val="FF0000"/>
                </a:solidFill>
              </a:rPr>
              <a:t>-state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732240" y="3789040"/>
            <a:ext cx="432048" cy="79208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732240" y="4606834"/>
            <a:ext cx="720080" cy="190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290279" y="4553754"/>
            <a:ext cx="264472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006300" y="4553754"/>
            <a:ext cx="264472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951807" y="4084336"/>
            <a:ext cx="264472" cy="1864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u</a:t>
            </a:r>
            <a:endParaRPr lang="ko-KR" altLang="en-US" b="1" dirty="0"/>
          </a:p>
        </p:txBody>
      </p:sp>
      <p:sp>
        <p:nvSpPr>
          <p:cNvPr id="12" name="타원 11"/>
          <p:cNvSpPr/>
          <p:nvPr/>
        </p:nvSpPr>
        <p:spPr>
          <a:xfrm>
            <a:off x="5451590" y="4084336"/>
            <a:ext cx="264472" cy="1864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3662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95423"/>
            <a:ext cx="6791325" cy="5848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448" y="25121"/>
            <a:ext cx="752977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>
                <a:solidFill>
                  <a:srgbClr val="FF0000"/>
                </a:solidFill>
              </a:rPr>
              <a:t>Full Quark Model calculation for </a:t>
            </a:r>
            <a:r>
              <a:rPr lang="en-US" altLang="ko-KR" sz="1400" dirty="0" err="1">
                <a:solidFill>
                  <a:srgbClr val="FF0000"/>
                </a:solidFill>
              </a:rPr>
              <a:t>Tcc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/>
              <a:t>ex </a:t>
            </a:r>
            <a:r>
              <a:rPr lang="en-US" altLang="ko-KR" sz="1400" dirty="0" err="1"/>
              <a:t>S.Noh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W.Park</a:t>
            </a:r>
            <a:r>
              <a:rPr lang="en-US" altLang="ko-KR" sz="1400" dirty="0"/>
              <a:t>, Lee, PRD10(2021)114009</a:t>
            </a:r>
            <a:endParaRPr lang="ko-KR" altLang="en-US" sz="14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476672"/>
            <a:ext cx="669674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rgbClr val="FF0000"/>
                </a:solidFill>
              </a:rPr>
              <a:t>Also , full calculation (exact wave function) is important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092280" y="6479042"/>
            <a:ext cx="720080" cy="19031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84168" y="6479042"/>
            <a:ext cx="720080" cy="190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60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67" y="1177427"/>
            <a:ext cx="4760937" cy="5782797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4812732" y="593304"/>
            <a:ext cx="3863724" cy="410811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dirty="0">
                <a:latin typeface="Comic Sans MS" pitchFamily="66" charset="0"/>
              </a:rPr>
              <a:t>-2021- </a:t>
            </a:r>
            <a:r>
              <a:rPr kumimoji="1" lang="en-US" altLang="ko-KR" dirty="0" err="1">
                <a:latin typeface="Comic Sans MS" pitchFamily="66" charset="0"/>
              </a:rPr>
              <a:t>Tcc</a:t>
            </a:r>
            <a:r>
              <a:rPr kumimoji="1" lang="en-US" altLang="ko-KR" dirty="0">
                <a:latin typeface="Comic Sans MS" pitchFamily="66" charset="0"/>
              </a:rPr>
              <a:t>(3875)  </a:t>
            </a:r>
            <a:r>
              <a:rPr kumimoji="1" lang="en-US" altLang="ko-KR" dirty="0" err="1">
                <a:latin typeface="Comic Sans MS" pitchFamily="66" charset="0"/>
              </a:rPr>
              <a:t>LHCb</a:t>
            </a:r>
            <a:r>
              <a:rPr kumimoji="1" lang="en-US" altLang="ko-KR" dirty="0">
                <a:latin typeface="Comic Sans MS" pitchFamily="66" charset="0"/>
              </a:rPr>
              <a:t> coll.</a:t>
            </a:r>
            <a:endParaRPr kumimoji="1" lang="en-US" altLang="ko-KR" baseline="30000" dirty="0">
              <a:latin typeface="Comic Sans MS" pitchFamily="66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89802" y="973531"/>
            <a:ext cx="4338182" cy="1375349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</a:rPr>
              <a:t>There is a strong short range attraction for </a:t>
            </a:r>
            <a:r>
              <a:rPr lang="en-US" altLang="ko-KR" sz="1600" dirty="0" err="1">
                <a:latin typeface="Verdana" pitchFamily="34" charset="0"/>
              </a:rPr>
              <a:t>Tcc</a:t>
            </a:r>
            <a:r>
              <a:rPr lang="en-US" altLang="ko-KR" sz="1600" dirty="0">
                <a:latin typeface="Verdana" pitchFamily="34" charset="0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Could be compact,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dirty="0">
                <a:latin typeface="Verdana" pitchFamily="34" charset="0"/>
              </a:rPr>
              <a:t>but depends sensitively on parameters: </a:t>
            </a:r>
            <a:endParaRPr lang="en-US" altLang="ko-KR" sz="1400" dirty="0">
              <a:latin typeface="Verdana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16216" y="2276872"/>
            <a:ext cx="2304256" cy="21602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6516216" y="2734626"/>
            <a:ext cx="23042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6528064" y="4221088"/>
            <a:ext cx="23042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6588224" y="6081448"/>
            <a:ext cx="23042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-5448" y="25121"/>
            <a:ext cx="752977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>
                <a:solidFill>
                  <a:srgbClr val="FF0000"/>
                </a:solidFill>
              </a:rPr>
              <a:t>Full Quark Model calculation suggests: </a:t>
            </a:r>
            <a:r>
              <a:rPr lang="en-US" altLang="ko-KR" sz="1400" dirty="0"/>
              <a:t>ex </a:t>
            </a:r>
            <a:r>
              <a:rPr lang="en-US" altLang="ko-KR" sz="1400" dirty="0" err="1"/>
              <a:t>S.Noh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W.Park</a:t>
            </a:r>
            <a:r>
              <a:rPr lang="en-US" altLang="ko-KR" sz="1400" dirty="0"/>
              <a:t>, Lee, PRD10(2021)114009</a:t>
            </a:r>
            <a:endParaRPr lang="ko-KR" altLang="en-US" sz="14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7504" y="2872732"/>
            <a:ext cx="4338182" cy="1375349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</a:rPr>
              <a:t>The short range attraction for X(3872) is very weak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Can not be compact</a:t>
            </a:r>
            <a:endParaRPr lang="en-US" altLang="ko-KR" sz="1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7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Perspectives from the </a:t>
            </a:r>
            <a:r>
              <a:rPr lang="en-US" altLang="ko-KR" sz="2400" dirty="0">
                <a:latin typeface="Symbol Tiger" panose="05050102010706020507" pitchFamily="18" charset="2"/>
              </a:rPr>
              <a:t>p</a:t>
            </a:r>
            <a:r>
              <a:rPr lang="en-US" altLang="ko-KR" sz="2400" dirty="0">
                <a:latin typeface="Verdana" pitchFamily="34" charset="0"/>
              </a:rPr>
              <a:t>-exchange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068960"/>
            <a:ext cx="0" cy="1656184"/>
          </a:xfrm>
          <a:prstGeom prst="line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051720" y="3068960"/>
            <a:ext cx="0" cy="1656184"/>
          </a:xfrm>
          <a:prstGeom prst="line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899592" y="4365104"/>
            <a:ext cx="1152128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개체 8"/>
          <p:cNvGraphicFramePr>
            <a:graphicFrameLocks noChangeAspect="1"/>
          </p:cNvGraphicFramePr>
          <p:nvPr>
            <p:extLst/>
          </p:nvPr>
        </p:nvGraphicFramePr>
        <p:xfrm>
          <a:off x="611560" y="4869160"/>
          <a:ext cx="506324" cy="56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6" name="Equation" r:id="rId3" imgW="203040" imgH="228600" progId="Equation.DSMT4">
                  <p:embed/>
                </p:oleObj>
              </mc:Choice>
              <mc:Fallback>
                <p:oleObj name="Equation" r:id="rId3" imgW="203040" imgH="22860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4869160"/>
                        <a:ext cx="506324" cy="569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/>
          </p:nvPr>
        </p:nvGraphicFramePr>
        <p:xfrm>
          <a:off x="1835696" y="4869160"/>
          <a:ext cx="548061" cy="58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7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696" y="4869160"/>
                        <a:ext cx="548061" cy="58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39266"/>
              </p:ext>
            </p:extLst>
          </p:nvPr>
        </p:nvGraphicFramePr>
        <p:xfrm>
          <a:off x="1259632" y="4006503"/>
          <a:ext cx="358601" cy="35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1" name="개체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4006503"/>
                        <a:ext cx="358601" cy="358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타원 11"/>
          <p:cNvSpPr/>
          <p:nvPr/>
        </p:nvSpPr>
        <p:spPr>
          <a:xfrm>
            <a:off x="323528" y="4797152"/>
            <a:ext cx="230425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/>
          </p:nvPr>
        </p:nvGraphicFramePr>
        <p:xfrm>
          <a:off x="1105662" y="5598899"/>
          <a:ext cx="1882162" cy="6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9" name="Equation" r:id="rId9" imgW="749160" imgH="253800" progId="Equation.DSMT4">
                  <p:embed/>
                </p:oleObj>
              </mc:Choice>
              <mc:Fallback>
                <p:oleObj name="Equation" r:id="rId9" imgW="749160" imgH="253800" progId="Equation.DSMT4">
                  <p:embed/>
                  <p:pic>
                    <p:nvPicPr>
                      <p:cNvPr id="13" name="개체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5662" y="5598899"/>
                        <a:ext cx="1882162" cy="63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139952" y="3068960"/>
            <a:ext cx="3939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latin typeface="Verdana" pitchFamily="34" charset="0"/>
              </a:rPr>
              <a:t>Especially important when </a:t>
            </a:r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/>
          </p:nvPr>
        </p:nvGraphicFramePr>
        <p:xfrm>
          <a:off x="4427984" y="3933056"/>
          <a:ext cx="37655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0" name="Equation" r:id="rId11" imgW="2133360" imgH="698400" progId="Equation.DSMT4">
                  <p:embed/>
                </p:oleObj>
              </mc:Choice>
              <mc:Fallback>
                <p:oleObj name="Equation" r:id="rId11" imgW="2133360" imgH="698400" progId="Equation.DSMT4">
                  <p:embed/>
                  <p:pic>
                    <p:nvPicPr>
                      <p:cNvPr id="15" name="개체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7984" y="3933056"/>
                        <a:ext cx="3765550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직선 연결선 15"/>
          <p:cNvCxnSpPr/>
          <p:nvPr/>
        </p:nvCxnSpPr>
        <p:spPr>
          <a:xfrm>
            <a:off x="899592" y="3717032"/>
            <a:ext cx="1152128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9841"/>
              </p:ext>
            </p:extLst>
          </p:nvPr>
        </p:nvGraphicFramePr>
        <p:xfrm>
          <a:off x="1259632" y="3249613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1" name="Equation" r:id="rId13" imgW="358227" imgH="358213" progId="Equation.DSMT4">
                  <p:embed/>
                </p:oleObj>
              </mc:Choice>
              <mc:Fallback>
                <p:oleObj name="Equation" r:id="rId13" imgW="358227" imgH="3582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9632" y="3249613"/>
                        <a:ext cx="3587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23528" y="957498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Can X(3872) and </a:t>
            </a:r>
            <a:r>
              <a:rPr lang="en-US" altLang="ko-KR" sz="2400" dirty="0" err="1">
                <a:latin typeface="Verdana" pitchFamily="34" charset="0"/>
              </a:rPr>
              <a:t>Tcc</a:t>
            </a:r>
            <a:r>
              <a:rPr lang="en-US" altLang="ko-KR" sz="2400" dirty="0">
                <a:latin typeface="Verdana" pitchFamily="34" charset="0"/>
              </a:rPr>
              <a:t>(3875) be molecules?</a:t>
            </a:r>
          </a:p>
        </p:txBody>
      </p:sp>
    </p:spTree>
    <p:extLst>
      <p:ext uri="{BB962C8B-B14F-4D97-AF65-F5344CB8AC3E}">
        <p14:creationId xmlns:p14="http://schemas.microsoft.com/office/powerpoint/2010/main" val="133318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2" y="1676451"/>
            <a:ext cx="9098748" cy="4896544"/>
          </a:xfrm>
          <a:prstGeom prst="rect">
            <a:avLst/>
          </a:prstGeom>
        </p:spPr>
      </p:pic>
      <p:graphicFrame>
        <p:nvGraphicFramePr>
          <p:cNvPr id="4" name="Object 17"/>
          <p:cNvGraphicFramePr>
            <a:graphicFrameLocks noChangeAspect="1"/>
          </p:cNvGraphicFramePr>
          <p:nvPr>
            <p:extLst/>
          </p:nvPr>
        </p:nvGraphicFramePr>
        <p:xfrm>
          <a:off x="-9526" y="-27384"/>
          <a:ext cx="9153526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Image" r:id="rId4" imgW="8857143" imgH="2409524" progId="">
                  <p:embed/>
                </p:oleObj>
              </mc:Choice>
              <mc:Fallback>
                <p:oleObj name="Image" r:id="rId4" imgW="8857143" imgH="2409524" progId="">
                  <p:embed/>
                  <p:pic>
                    <p:nvPicPr>
                      <p:cNvPr id="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-9526" y="-27384"/>
                        <a:ext cx="9153526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116632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Exotics</a:t>
            </a:r>
            <a:endParaRPr lang="en-US" altLang="ko-KR" sz="2000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190" y="548680"/>
            <a:ext cx="8586654" cy="587441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dirty="0">
                <a:latin typeface="Verdana" pitchFamily="34" charset="0"/>
              </a:rPr>
              <a:t>1.  Starting from X(3872) or </a:t>
            </a:r>
            <a:r>
              <a:rPr lang="en-US" altLang="ko-KR" sz="1600" dirty="0">
                <a:latin typeface="Symbol" panose="05050102010706020507" pitchFamily="18" charset="2"/>
              </a:rPr>
              <a:t>c</a:t>
            </a:r>
            <a:r>
              <a:rPr lang="en-US" altLang="ko-KR" sz="1600" baseline="-25000" dirty="0">
                <a:latin typeface="Verdana" pitchFamily="34" charset="0"/>
              </a:rPr>
              <a:t>c1</a:t>
            </a:r>
            <a:r>
              <a:rPr lang="en-US" altLang="ko-KR" sz="1600" dirty="0">
                <a:latin typeface="Verdana" pitchFamily="34" charset="0"/>
              </a:rPr>
              <a:t>(3872)…..</a:t>
            </a:r>
            <a:endParaRPr lang="en-US" altLang="ko-KR" sz="1600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504" y="1113367"/>
            <a:ext cx="8586654" cy="537684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dirty="0">
                <a:latin typeface="Verdana" pitchFamily="34" charset="0"/>
              </a:rPr>
              <a:t>Recent </a:t>
            </a:r>
            <a:r>
              <a:rPr lang="en-US" altLang="ko-KR" sz="1600" dirty="0" err="1">
                <a:latin typeface="Verdana" pitchFamily="34" charset="0"/>
              </a:rPr>
              <a:t>LHCb</a:t>
            </a:r>
            <a:r>
              <a:rPr lang="en-US" altLang="ko-KR" sz="1600" dirty="0">
                <a:latin typeface="Verdana" pitchFamily="34" charset="0"/>
              </a:rPr>
              <a:t> publication arXiv:2206.15233…..</a:t>
            </a:r>
            <a:endParaRPr lang="en-US" altLang="ko-KR" sz="1600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1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106041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0575"/>
              </p:ext>
            </p:extLst>
          </p:nvPr>
        </p:nvGraphicFramePr>
        <p:xfrm>
          <a:off x="1212850" y="2024063"/>
          <a:ext cx="20748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2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2024063"/>
                        <a:ext cx="2074863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80416"/>
              </p:ext>
            </p:extLst>
          </p:nvPr>
        </p:nvGraphicFramePr>
        <p:xfrm>
          <a:off x="1043608" y="889000"/>
          <a:ext cx="54403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3" name="Equation" r:id="rId5" imgW="3593880" imgH="558720" progId="Equation.DSMT4">
                  <p:embed/>
                </p:oleObj>
              </mc:Choice>
              <mc:Fallback>
                <p:oleObj name="Equation" r:id="rId5" imgW="3593880" imgH="558720" progId="Equation.DSMT4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889000"/>
                        <a:ext cx="5440362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/>
          </p:nvPr>
        </p:nvGraphicFramePr>
        <p:xfrm>
          <a:off x="5272088" y="2035175"/>
          <a:ext cx="1911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4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20" name="개체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2088" y="2035175"/>
                        <a:ext cx="191135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직선 연결선 23"/>
          <p:cNvCxnSpPr/>
          <p:nvPr/>
        </p:nvCxnSpPr>
        <p:spPr>
          <a:xfrm>
            <a:off x="3985257" y="2203558"/>
            <a:ext cx="4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344360" y="2203558"/>
            <a:ext cx="46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539552" y="2010114"/>
            <a:ext cx="7488832" cy="392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/>
          </p:nvPr>
        </p:nvGraphicFramePr>
        <p:xfrm>
          <a:off x="4673600" y="2029069"/>
          <a:ext cx="186432" cy="40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5" name="Equation" r:id="rId9" imgW="75960" imgH="164880" progId="Equation.DSMT4">
                  <p:embed/>
                </p:oleObj>
              </mc:Choice>
              <mc:Fallback>
                <p:oleObj name="Equation" r:id="rId9" imgW="75960" imgH="164880" progId="Equation.DSMT4">
                  <p:embed/>
                  <p:pic>
                    <p:nvPicPr>
                      <p:cNvPr id="27" name="개체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3600" y="2029069"/>
                        <a:ext cx="186432" cy="406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그림 27">
            <a:extLst>
              <a:ext uri="{FF2B5EF4-FFF2-40B4-BE49-F238E27FC236}">
                <a16:creationId xmlns:a16="http://schemas.microsoft.com/office/drawing/2014/main" id="{4DF5116B-2E83-AFFD-3D28-9FCD0006DF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997137" cy="3276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99FE9EB-C1B6-63E5-B312-CD1A608794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99984"/>
            <a:ext cx="3925129" cy="3216983"/>
          </a:xfrm>
          <a:prstGeom prst="rect">
            <a:avLst/>
          </a:prstGeom>
        </p:spPr>
      </p:pic>
      <p:graphicFrame>
        <p:nvGraphicFramePr>
          <p:cNvPr id="19" name="개체 18"/>
          <p:cNvGraphicFramePr>
            <a:graphicFrameLocks noChangeAspect="1"/>
          </p:cNvGraphicFramePr>
          <p:nvPr>
            <p:extLst/>
          </p:nvPr>
        </p:nvGraphicFramePr>
        <p:xfrm>
          <a:off x="1907704" y="2982329"/>
          <a:ext cx="1001925" cy="42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6" name="Equation" r:id="rId13" imgW="596880" imgH="253800" progId="Equation.DSMT4">
                  <p:embed/>
                </p:oleObj>
              </mc:Choice>
              <mc:Fallback>
                <p:oleObj name="Equation" r:id="rId13" imgW="596880" imgH="25380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7704" y="2982329"/>
                        <a:ext cx="1001925" cy="4263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/>
          </p:nvPr>
        </p:nvGraphicFramePr>
        <p:xfrm>
          <a:off x="6300192" y="3025183"/>
          <a:ext cx="1080120" cy="41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7" name="Equation" r:id="rId15" imgW="660240" imgH="253800" progId="Equation.DSMT4">
                  <p:embed/>
                </p:oleObj>
              </mc:Choice>
              <mc:Fallback>
                <p:oleObj name="Equation" r:id="rId15" imgW="660240" imgH="253800" progId="Equation.DSMT4">
                  <p:embed/>
                  <p:pic>
                    <p:nvPicPr>
                      <p:cNvPr id="22" name="개체 2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00192" y="3025183"/>
                        <a:ext cx="1080120" cy="4154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1403648" y="4437112"/>
          <a:ext cx="1170675" cy="32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8" name="Equation" r:id="rId17" imgW="927000" imgH="253800" progId="Equation.DSMT4">
                  <p:embed/>
                </p:oleObj>
              </mc:Choice>
              <mc:Fallback>
                <p:oleObj name="Equation" r:id="rId17" imgW="927000" imgH="253800" progId="Equation.DSMT4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3648" y="4437112"/>
                        <a:ext cx="1170675" cy="32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/>
          </p:nvPr>
        </p:nvGraphicFramePr>
        <p:xfrm>
          <a:off x="5580112" y="5407024"/>
          <a:ext cx="767432" cy="35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9" name="Equation" r:id="rId19" imgW="545760" imgH="253800" progId="Equation.DSMT4">
                  <p:embed/>
                </p:oleObj>
              </mc:Choice>
              <mc:Fallback>
                <p:oleObj name="Equation" r:id="rId19" imgW="545760" imgH="253800" progId="Equation.DSMT4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0112" y="5407024"/>
                        <a:ext cx="767432" cy="3569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직선 화살표 연결선 5"/>
          <p:cNvCxnSpPr/>
          <p:nvPr/>
        </p:nvCxnSpPr>
        <p:spPr>
          <a:xfrm flipH="1">
            <a:off x="1043608" y="4581128"/>
            <a:ext cx="288032" cy="171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5448" y="25121"/>
            <a:ext cx="8997048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/>
              <a:t>D-wave mixing through</a:t>
            </a:r>
            <a:r>
              <a:rPr lang="en-US" altLang="ko-KR" sz="1400" dirty="0">
                <a:latin typeface="Symbol Tiger" panose="05050102010706020507" pitchFamily="18" charset="2"/>
              </a:rPr>
              <a:t> p</a:t>
            </a:r>
            <a:r>
              <a:rPr lang="en-US" altLang="ko-KR" sz="1400" dirty="0"/>
              <a:t>-exchange </a:t>
            </a:r>
            <a:r>
              <a:rPr lang="en-US" altLang="ko-KR" sz="1400" dirty="0" err="1"/>
              <a:t>Tcc</a:t>
            </a:r>
            <a:r>
              <a:rPr lang="en-US" altLang="ko-KR" sz="1400" dirty="0"/>
              <a:t>: N.A. </a:t>
            </a:r>
            <a:r>
              <a:rPr lang="en-US" altLang="ko-KR" sz="1400" dirty="0" err="1"/>
              <a:t>Tornqvist</a:t>
            </a:r>
            <a:r>
              <a:rPr lang="en-US" altLang="ko-KR" sz="1400" dirty="0"/>
              <a:t> (94) + Short range attraction (D. Park, et al)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9542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31" y="71248"/>
            <a:ext cx="4214217" cy="3059747"/>
          </a:xfrm>
          <a:prstGeom prst="rect">
            <a:avLst/>
          </a:prstGeom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/>
          </p:nvPr>
        </p:nvGraphicFramePr>
        <p:xfrm>
          <a:off x="4752975" y="88900"/>
          <a:ext cx="37369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8" name="Equation" r:id="rId4" imgW="2501640" imgH="203040" progId="Equation.DSMT4">
                  <p:embed/>
                </p:oleObj>
              </mc:Choice>
              <mc:Fallback>
                <p:oleObj name="Equation" r:id="rId4" imgW="2501640" imgH="20304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2975" y="88900"/>
                        <a:ext cx="3736975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251520" y="476672"/>
            <a:ext cx="3816424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Wave functions: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 Similar to that of Deuteron</a:t>
            </a:r>
            <a:endParaRPr kumimoji="1" lang="en-US" altLang="ko-KR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D9EA6A8-AA2A-86AB-0021-6C6C58FBE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44262"/>
            <a:ext cx="4038612" cy="33247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A0078A4-376C-07AD-10D6-095DDF730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64" y="3284984"/>
            <a:ext cx="4110620" cy="3384000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/>
          </p:nvPr>
        </p:nvGraphicFramePr>
        <p:xfrm>
          <a:off x="1428120" y="3182496"/>
          <a:ext cx="24948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9" name="Equation" r:id="rId8" imgW="1600200" imgH="253800" progId="Equation.DSMT4">
                  <p:embed/>
                </p:oleObj>
              </mc:Choice>
              <mc:Fallback>
                <p:oleObj name="Equation" r:id="rId8" imgW="1600200" imgH="25380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8120" y="3182496"/>
                        <a:ext cx="2494800" cy="3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/>
          </p:nvPr>
        </p:nvGraphicFramePr>
        <p:xfrm>
          <a:off x="5529312" y="3212976"/>
          <a:ext cx="25938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0" name="Equation" r:id="rId10" imgW="1663560" imgH="253800" progId="Equation.DSMT4">
                  <p:embed/>
                </p:oleObj>
              </mc:Choice>
              <mc:Fallback>
                <p:oleObj name="Equation" r:id="rId10" imgW="1663560" imgH="25380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9312" y="3212976"/>
                        <a:ext cx="2593800" cy="3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58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56984" cy="1888756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7834" y="465295"/>
            <a:ext cx="7794566" cy="587441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Both X(3872) and </a:t>
            </a:r>
            <a:r>
              <a:rPr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Tcc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(3875) could be a large molecular configuration</a:t>
            </a:r>
            <a:endParaRPr lang="en-US" altLang="ko-KR" sz="1400" dirty="0">
              <a:latin typeface="Verdan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0234" y="4209711"/>
            <a:ext cx="8146222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X(3872) most likely not compact, but </a:t>
            </a:r>
            <a:r>
              <a:rPr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Tcc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(3875) could also be compact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1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1412776"/>
            <a:ext cx="73185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dirty="0">
                <a:latin typeface="Verdana" pitchFamily="34" charset="0"/>
              </a:rPr>
              <a:t>What does the quark model tell us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latin typeface="Verdana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ko-KR" sz="1600" dirty="0">
                <a:latin typeface="Verdana" pitchFamily="34" charset="0"/>
              </a:rPr>
              <a:t>Three-body force: from meson to baryon and tetraquark</a:t>
            </a:r>
          </a:p>
          <a:p>
            <a:pPr marL="285750" indent="-2857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en-US" altLang="ko-KR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2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470C80-2941-4CED-895B-C10452C0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0B3E-6E73-4C93-92A7-517AACC561A1}"/>
              </a:ext>
            </a:extLst>
          </p:cNvPr>
          <p:cNvSpPr txBox="1"/>
          <p:nvPr/>
        </p:nvSpPr>
        <p:spPr>
          <a:xfrm>
            <a:off x="-5448" y="25121"/>
            <a:ext cx="392937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>
                <a:solidFill>
                  <a:srgbClr val="FF0000"/>
                </a:solidFill>
              </a:rPr>
              <a:t>Quark-Three-body force</a:t>
            </a:r>
            <a:r>
              <a:rPr lang="en-US" altLang="ko-KR" sz="1400" dirty="0"/>
              <a:t> Previous attempts</a:t>
            </a:r>
            <a:endParaRPr lang="ko-KR" altLang="en-US" sz="14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05B451-F53A-4054-BC3E-A02AF3C1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2" y="548680"/>
            <a:ext cx="8370630" cy="86899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 f-type and d-type: </a:t>
            </a:r>
            <a:r>
              <a:rPr lang="en-US" altLang="ko-KR" sz="1400" dirty="0" err="1"/>
              <a:t>Desplanques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etal</a:t>
            </a:r>
            <a:r>
              <a:rPr lang="en-US" altLang="ko-KR" sz="1400" dirty="0"/>
              <a:t> ZPA343(92), </a:t>
            </a:r>
            <a:r>
              <a:rPr lang="en-US" altLang="ko-KR" sz="1400" dirty="0" err="1"/>
              <a:t>Dmitrasinovic</a:t>
            </a:r>
            <a:r>
              <a:rPr lang="en-US" altLang="ko-KR" sz="1400" dirty="0"/>
              <a:t>, PLB499 (2001), </a:t>
            </a:r>
            <a:r>
              <a:rPr lang="en-US" altLang="ko-KR" sz="1400" dirty="0" err="1"/>
              <a:t>Stancu</a:t>
            </a:r>
            <a:r>
              <a:rPr lang="en-US" altLang="ko-KR" sz="1400" dirty="0"/>
              <a:t>, PRD65(2002), </a:t>
            </a:r>
            <a:r>
              <a:rPr lang="en-US" altLang="ko-KR" sz="1400" dirty="0" err="1"/>
              <a:t>W.Park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etal</a:t>
            </a:r>
            <a:r>
              <a:rPr lang="en-US" altLang="ko-KR" sz="1400" dirty="0"/>
              <a:t> PRD92(2015)</a:t>
            </a:r>
          </a:p>
        </p:txBody>
      </p:sp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BF3EA3AA-4636-4480-A764-161EB4F4D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30292"/>
              </p:ext>
            </p:extLst>
          </p:nvPr>
        </p:nvGraphicFramePr>
        <p:xfrm>
          <a:off x="706437" y="3435509"/>
          <a:ext cx="57515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5" name="Equation" r:id="rId3" imgW="4076640" imgH="660240" progId="Equation.DSMT4">
                  <p:embed/>
                </p:oleObj>
              </mc:Choice>
              <mc:Fallback>
                <p:oleObj name="Equation" r:id="rId3" imgW="4076640" imgH="660240" progId="Equation.DSMT4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BF3EA3AA-4636-4480-A764-161EB4F4D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437" y="3435509"/>
                        <a:ext cx="57515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20848445-4780-4C59-B234-D745DECD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653136"/>
            <a:ext cx="8370630" cy="500751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400" dirty="0">
                <a:latin typeface="Verdana" pitchFamily="34" charset="0"/>
                <a:sym typeface="Wingdings" panose="05000000000000000000" pitchFamily="2" charset="2"/>
              </a:rPr>
              <a:t> Not important.  However, the origin of d-type of interaction remains ambiguous.  </a:t>
            </a:r>
            <a:endParaRPr lang="en-US" altLang="ko-KR" sz="1400" dirty="0">
              <a:latin typeface="Verdana" pitchFamily="34" charset="0"/>
            </a:endParaRPr>
          </a:p>
        </p:txBody>
      </p:sp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2F1A83BF-5419-4EE2-8969-E7BCDF77C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084623"/>
              </p:ext>
            </p:extLst>
          </p:nvPr>
        </p:nvGraphicFramePr>
        <p:xfrm>
          <a:off x="611560" y="1482984"/>
          <a:ext cx="5825898" cy="119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Equation" r:id="rId5" imgW="4470120" imgH="914400" progId="Equation.DSMT4">
                  <p:embed/>
                </p:oleObj>
              </mc:Choice>
              <mc:Fallback>
                <p:oleObj name="Equation" r:id="rId5" imgW="44701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482984"/>
                        <a:ext cx="5825898" cy="1191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A9C827BF-E16F-447B-8BC2-41764E03F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87792"/>
              </p:ext>
            </p:extLst>
          </p:nvPr>
        </p:nvGraphicFramePr>
        <p:xfrm>
          <a:off x="683568" y="2643675"/>
          <a:ext cx="6865135" cy="50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7" name="Equation" r:id="rId7" imgW="5397480" imgH="393480" progId="Equation.DSMT4">
                  <p:embed/>
                </p:oleObj>
              </mc:Choice>
              <mc:Fallback>
                <p:oleObj name="Equation" r:id="rId7" imgW="5397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2643675"/>
                        <a:ext cx="6865135" cy="50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51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470C80-2941-4CED-895B-C10452C0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3D85D2-8EFA-4EAB-AD7A-A9C69D38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3542083" cy="201795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4FAA68-865E-47B7-8621-87DA36988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7000"/>
            <a:ext cx="9144000" cy="2878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00B3E-6E73-4C93-92A7-517AACC561A1}"/>
              </a:ext>
            </a:extLst>
          </p:cNvPr>
          <p:cNvSpPr txBox="1"/>
          <p:nvPr/>
        </p:nvSpPr>
        <p:spPr>
          <a:xfrm>
            <a:off x="-5448" y="25121"/>
            <a:ext cx="752977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>
                <a:solidFill>
                  <a:srgbClr val="FF0000"/>
                </a:solidFill>
              </a:rPr>
              <a:t>Quark-Three-body force</a:t>
            </a:r>
            <a:r>
              <a:rPr lang="en-US" altLang="ko-KR" sz="1400" dirty="0"/>
              <a:t> A. Park, </a:t>
            </a:r>
            <a:r>
              <a:rPr lang="en-US" altLang="ko-KR" sz="1400" dirty="0" err="1"/>
              <a:t>S.Noh</a:t>
            </a:r>
            <a:r>
              <a:rPr lang="en-US" altLang="ko-KR" sz="1400" dirty="0"/>
              <a:t>, S. Cho, SH Lee, arXiv:2408.00715</a:t>
            </a:r>
            <a:endParaRPr lang="ko-KR" altLang="en-US" sz="14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05B451-F53A-4054-BC3E-A02AF3C1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2" y="548680"/>
            <a:ext cx="5850350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</a:rPr>
              <a:t>Origin could be similar to Nuclear-Three-body force</a:t>
            </a:r>
            <a:endParaRPr lang="en-US" altLang="ko-KR" sz="1400" dirty="0">
              <a:latin typeface="Verdana" pitchFamily="34" charset="0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EC07FE99-4D45-4B19-9757-C3A34187F087}"/>
              </a:ext>
            </a:extLst>
          </p:cNvPr>
          <p:cNvSpPr/>
          <p:nvPr/>
        </p:nvSpPr>
        <p:spPr>
          <a:xfrm>
            <a:off x="4644009" y="1844824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19191B8-49DD-4B50-85E4-9DD0B496DDB2}"/>
              </a:ext>
            </a:extLst>
          </p:cNvPr>
          <p:cNvCxnSpPr/>
          <p:nvPr/>
        </p:nvCxnSpPr>
        <p:spPr>
          <a:xfrm flipV="1">
            <a:off x="5292080" y="1700808"/>
            <a:ext cx="36004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EBDC677-7877-493B-B8CE-E27EC2AA89F8}"/>
              </a:ext>
            </a:extLst>
          </p:cNvPr>
          <p:cNvCxnSpPr>
            <a:cxnSpLocks/>
          </p:cNvCxnSpPr>
          <p:nvPr/>
        </p:nvCxnSpPr>
        <p:spPr>
          <a:xfrm>
            <a:off x="5292080" y="1989704"/>
            <a:ext cx="360040" cy="71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BF3EA3AA-4636-4480-A764-161EB4F4D3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22938" y="1556792"/>
          <a:ext cx="1549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8" name="Equation" r:id="rId5" imgW="1549080" imgH="736560" progId="Equation.DSMT4">
                  <p:embed/>
                </p:oleObj>
              </mc:Choice>
              <mc:Fallback>
                <p:oleObj name="Equation" r:id="rId5" imgW="1549080" imgH="736560" progId="Equation.DSMT4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BF3EA3AA-4636-4480-A764-161EB4F4D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2938" y="1556792"/>
                        <a:ext cx="1549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36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5A956B-4243-42FA-8437-B1D4DD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8A332-A37F-4255-BBF9-30A50B75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2" y="332656"/>
            <a:ext cx="5850350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</a:rPr>
              <a:t>Quark-three-body force: from meson to baryon</a:t>
            </a:r>
            <a:endParaRPr lang="en-US" altLang="ko-KR" sz="1400" dirty="0">
              <a:latin typeface="Verdana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71C9BDF-FD48-43AC-8C6E-B98AD85D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2001"/>
            <a:ext cx="9144000" cy="3097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FEFA3-9E1E-4CCA-9008-A35949DE0EE3}"/>
              </a:ext>
            </a:extLst>
          </p:cNvPr>
          <p:cNvSpPr txBox="1"/>
          <p:nvPr/>
        </p:nvSpPr>
        <p:spPr>
          <a:xfrm>
            <a:off x="5885973" y="6320353"/>
            <a:ext cx="235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241BE"/>
                </a:solidFill>
              </a:rPr>
              <a:t>With quark-three-body force</a:t>
            </a:r>
            <a:endParaRPr lang="ko-KR" altLang="en-US" sz="1200" dirty="0">
              <a:solidFill>
                <a:srgbClr val="0241BE"/>
              </a:solidFill>
            </a:endParaRP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0B13C3B-764B-4195-B007-2EADF8A645C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9925" y="1014412"/>
          <a:ext cx="4396856" cy="4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0" name="Equation" r:id="rId4" imgW="2628720" imgH="253800" progId="Equation.DSMT4">
                  <p:embed/>
                </p:oleObj>
              </mc:Choice>
              <mc:Fallback>
                <p:oleObj name="Equation" r:id="rId4" imgW="2628720" imgH="253800" progId="Equation.DSMT4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B0B13C3B-764B-4195-B007-2EADF8A64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925" y="1014412"/>
                        <a:ext cx="4396856" cy="4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F7BA1F22-FD00-4E88-8844-C8C441C4C6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71800" y="1550988"/>
          <a:ext cx="3283218" cy="127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1" name="Equation" r:id="rId6" imgW="2743200" imgH="1066680" progId="Equation.DSMT4">
                  <p:embed/>
                </p:oleObj>
              </mc:Choice>
              <mc:Fallback>
                <p:oleObj name="Equation" r:id="rId6" imgW="2743200" imgH="1066680" progId="Equation.DSMT4">
                  <p:embed/>
                  <p:pic>
                    <p:nvPicPr>
                      <p:cNvPr id="10" name="개체 9">
                        <a:extLst>
                          <a:ext uri="{FF2B5EF4-FFF2-40B4-BE49-F238E27FC236}">
                            <a16:creationId xmlns:a16="http://schemas.microsoft.com/office/drawing/2014/main" id="{F7BA1F22-FD00-4E88-8844-C8C441C4C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1800" y="1550988"/>
                        <a:ext cx="3283218" cy="1276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11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5A956B-4243-42FA-8437-B1D4DD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CD4FA7A-1BB3-48E3-8D1A-BA7AC5BE8520}"/>
              </a:ext>
            </a:extLst>
          </p:cNvPr>
          <p:cNvGrpSpPr/>
          <p:nvPr/>
        </p:nvGrpSpPr>
        <p:grpSpPr>
          <a:xfrm>
            <a:off x="467544" y="2087116"/>
            <a:ext cx="7350224" cy="1341884"/>
            <a:chOff x="467544" y="1484784"/>
            <a:chExt cx="9366448" cy="14859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F289B92-24B7-4591-B767-7E2A9B39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484784"/>
              <a:ext cx="4038600" cy="148590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A27DA6A-C1A3-4DEB-9D2F-B3F122F0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9992" y="1541159"/>
              <a:ext cx="5334000" cy="141922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98A332-A37F-4255-BBF9-30A50B75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2" y="332656"/>
            <a:ext cx="7650550" cy="95677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</a:rPr>
              <a:t>Effect of 3-quark-interaction on Tetraquarks :  </a:t>
            </a:r>
            <a:r>
              <a:rPr lang="en-US" altLang="ko-KR" sz="1600" dirty="0" smtClean="0">
                <a:latin typeface="Verdana" pitchFamily="34" charset="0"/>
              </a:rPr>
              <a:t>Repulsive  </a:t>
            </a:r>
            <a:r>
              <a:rPr lang="en-US" altLang="ko-KR" sz="1600" dirty="0" smtClean="0">
                <a:latin typeface="Verdana" pitchFamily="34" charset="0"/>
                <a:sym typeface="Wingdings" panose="05000000000000000000" pitchFamily="2" charset="2"/>
              </a:rPr>
              <a:t> supports molecular picture</a:t>
            </a:r>
            <a:endParaRPr lang="en-US" altLang="ko-KR" sz="1400" dirty="0">
              <a:latin typeface="Verdana" pitchFamily="34" charset="0"/>
            </a:endParaRP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0B13C3B-764B-4195-B007-2EADF8A64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23480"/>
              </p:ext>
            </p:extLst>
          </p:nvPr>
        </p:nvGraphicFramePr>
        <p:xfrm>
          <a:off x="683568" y="1450409"/>
          <a:ext cx="4396856" cy="4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5" imgW="2628720" imgH="253800" progId="Equation.DSMT4">
                  <p:embed/>
                </p:oleObj>
              </mc:Choice>
              <mc:Fallback>
                <p:oleObj name="Equation" r:id="rId5" imgW="2628720" imgH="253800" progId="Equation.DSMT4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B0B13C3B-764B-4195-B007-2EADF8A64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450409"/>
                        <a:ext cx="4396856" cy="4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7D98A332-A37F-4255-BBF9-30A50B75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972718"/>
            <a:ext cx="7650550" cy="95677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 smtClean="0">
                <a:latin typeface="Verdana" pitchFamily="34" charset="0"/>
                <a:sym typeface="Wingdings" panose="05000000000000000000" pitchFamily="2" charset="2"/>
              </a:rPr>
              <a:t>But</a:t>
            </a:r>
            <a:r>
              <a:rPr lang="en-US" altLang="ko-KR" sz="1600" dirty="0" smtClean="0">
                <a:latin typeface="Verdana" pitchFamily="34" charset="0"/>
              </a:rPr>
              <a:t> there could be even 4-quark-interaction for </a:t>
            </a:r>
            <a:r>
              <a:rPr lang="en-US" altLang="ko-KR" sz="1600" dirty="0" err="1" smtClean="0">
                <a:latin typeface="Verdana" pitchFamily="34" charset="0"/>
              </a:rPr>
              <a:t>Tetraquarks</a:t>
            </a:r>
            <a:r>
              <a:rPr lang="en-US" altLang="ko-KR" sz="1600" dirty="0" smtClean="0">
                <a:latin typeface="Verdana" pitchFamily="34" charset="0"/>
              </a:rPr>
              <a:t>: although expect it to be smaller</a:t>
            </a:r>
            <a:endParaRPr lang="en-US" altLang="ko-K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09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II:  Measuring Exotics in Heavy Ion Collision:  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528" y="3615407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A possible hint to discriminate between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 compact vs large molecules</a:t>
            </a:r>
            <a:endParaRPr lang="en-US" altLang="ko-KR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46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graphicFrame>
        <p:nvGraphicFramePr>
          <p:cNvPr id="3" name="Object 17"/>
          <p:cNvGraphicFramePr>
            <a:graphicFrameLocks noChangeAspect="1"/>
          </p:cNvGraphicFramePr>
          <p:nvPr>
            <p:extLst/>
          </p:nvPr>
        </p:nvGraphicFramePr>
        <p:xfrm>
          <a:off x="-9526" y="-27384"/>
          <a:ext cx="9153526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-9526" y="-27384"/>
                        <a:ext cx="9153526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504" y="116632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Some remarks:  in 2008,</a:t>
            </a:r>
            <a:endParaRPr lang="en-US" altLang="ko-KR" sz="2000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3242" y="1124744"/>
            <a:ext cx="443679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20" y="705257"/>
            <a:ext cx="1457325" cy="3429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92" y="1068939"/>
            <a:ext cx="7581900" cy="23622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3356992"/>
            <a:ext cx="6162675" cy="2066925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63888" y="3518541"/>
            <a:ext cx="5112568" cy="46166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solidFill>
                  <a:schemeClr val="accent1"/>
                </a:solidFill>
                <a:latin typeface="Verdana" pitchFamily="34" charset="0"/>
              </a:rPr>
              <a:t>Our contribution to the volume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25" y="5473096"/>
            <a:ext cx="2657475" cy="8191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5545410"/>
            <a:ext cx="6562725" cy="112395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107504" y="3501008"/>
            <a:ext cx="8928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07504" y="5517232"/>
            <a:ext cx="8928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2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51520" y="116632"/>
            <a:ext cx="568863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Revival of an old topic: Gell-Mann (64)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pic>
        <p:nvPicPr>
          <p:cNvPr id="4" name="Picture 2" descr="Exotics"/>
          <p:cNvPicPr>
            <a:picLocks noChangeAspect="1" noChangeArrowheads="1"/>
          </p:cNvPicPr>
          <p:nvPr/>
        </p:nvPicPr>
        <p:blipFill>
          <a:blip r:embed="rId3" cstate="print">
            <a:lum bright="-20000" contrast="38000"/>
          </a:blip>
          <a:srcRect/>
          <a:stretch>
            <a:fillRect/>
          </a:stretch>
        </p:blipFill>
        <p:spPr bwMode="auto">
          <a:xfrm>
            <a:off x="4766532" y="659315"/>
            <a:ext cx="2898085" cy="205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456457" y="3080370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220917" y="893522"/>
            <a:ext cx="4927147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 err="1">
                <a:latin typeface="Verdana" pitchFamily="34" charset="0"/>
              </a:rPr>
              <a:t>Tetraquark</a:t>
            </a:r>
            <a:r>
              <a:rPr kumimoji="1" lang="en-US" altLang="ko-KR" sz="1600" dirty="0">
                <a:latin typeface="Verdana" pitchFamily="34" charset="0"/>
              </a:rPr>
              <a:t>: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220917" y="2785962"/>
            <a:ext cx="4927147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Dibaryon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661349" y="1268760"/>
            <a:ext cx="4558723" cy="54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latin typeface="Verdana" pitchFamily="34" charset="0"/>
              </a:rPr>
              <a:t>scalar </a:t>
            </a:r>
            <a:r>
              <a:rPr kumimoji="1" lang="en-US" altLang="ko-KR" sz="1400" dirty="0" err="1">
                <a:latin typeface="Verdana" pitchFamily="34" charset="0"/>
              </a:rPr>
              <a:t>tetraquark</a:t>
            </a:r>
            <a:r>
              <a:rPr kumimoji="1" lang="en-US" altLang="ko-KR" sz="1400" dirty="0">
                <a:latin typeface="Verdana" pitchFamily="34" charset="0"/>
              </a:rPr>
              <a:t> (Jaffe 76)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 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 Still controversial  </a:t>
            </a:r>
            <a:r>
              <a:rPr kumimoji="1" lang="en-US" altLang="ko-KR" sz="1400" dirty="0">
                <a:solidFill>
                  <a:srgbClr val="0241BE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endParaRPr kumimoji="1" lang="en-US" altLang="ko-KR" sz="1400" dirty="0">
              <a:solidFill>
                <a:srgbClr val="0241BE"/>
              </a:solidFill>
              <a:latin typeface="Verdana" pitchFamily="34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661349" y="3241354"/>
            <a:ext cx="4723277" cy="54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latin typeface="Verdana" pitchFamily="34" charset="0"/>
              </a:rPr>
              <a:t>H (</a:t>
            </a:r>
            <a:r>
              <a:rPr kumimoji="1" lang="en-US" altLang="ko-KR" sz="1400" dirty="0" err="1">
                <a:latin typeface="Verdana" pitchFamily="34" charset="0"/>
              </a:rPr>
              <a:t>ududss</a:t>
            </a:r>
            <a:r>
              <a:rPr kumimoji="1" lang="en-US" altLang="ko-KR" sz="1400" dirty="0">
                <a:latin typeface="Verdana" pitchFamily="34" charset="0"/>
              </a:rPr>
              <a:t>) </a:t>
            </a:r>
            <a:r>
              <a:rPr kumimoji="1" lang="en-US" altLang="ko-KR" sz="1400" dirty="0" err="1">
                <a:latin typeface="Verdana" pitchFamily="34" charset="0"/>
              </a:rPr>
              <a:t>dibaryon</a:t>
            </a:r>
            <a:r>
              <a:rPr kumimoji="1" lang="en-US" altLang="ko-KR" sz="1400" dirty="0">
                <a:latin typeface="Verdana" pitchFamily="34" charset="0"/>
              </a:rPr>
              <a:t> (Jaffe 77):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400" dirty="0">
                <a:latin typeface="Verdana" pitchFamily="34" charset="0"/>
              </a:rPr>
              <a:t>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experimentally not found</a:t>
            </a: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209558" y="4601795"/>
            <a:ext cx="4927147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Pentaquark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661349" y="4891105"/>
            <a:ext cx="4558723" cy="824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latin typeface="Verdana" pitchFamily="34" charset="0"/>
              </a:rPr>
              <a:t>Pcs  (</a:t>
            </a:r>
            <a:r>
              <a:rPr kumimoji="1" lang="en-US" altLang="ko-KR" sz="1400" dirty="0" err="1">
                <a:latin typeface="Verdana" pitchFamily="34" charset="0"/>
              </a:rPr>
              <a:t>Gignoux</a:t>
            </a:r>
            <a:r>
              <a:rPr kumimoji="1" lang="en-US" altLang="ko-KR" sz="1400" dirty="0">
                <a:latin typeface="Verdana" pitchFamily="34" charset="0"/>
              </a:rPr>
              <a:t>, Silvestre-</a:t>
            </a:r>
            <a:r>
              <a:rPr kumimoji="1" lang="en-US" altLang="ko-KR" sz="1400" dirty="0" err="1">
                <a:latin typeface="Verdana" pitchFamily="34" charset="0"/>
              </a:rPr>
              <a:t>Brac</a:t>
            </a:r>
            <a:r>
              <a:rPr kumimoji="1" lang="en-US" altLang="ko-KR" sz="1400" dirty="0">
                <a:latin typeface="Verdana" pitchFamily="34" charset="0"/>
              </a:rPr>
              <a:t>, Richard 87)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latin typeface="Verdana" pitchFamily="34" charset="0"/>
              </a:rPr>
              <a:t>Pcs  (</a:t>
            </a:r>
            <a:r>
              <a:rPr kumimoji="1" lang="en-US" altLang="ko-KR" sz="1400" dirty="0" err="1">
                <a:latin typeface="Verdana" pitchFamily="34" charset="0"/>
              </a:rPr>
              <a:t>udusc</a:t>
            </a:r>
            <a:r>
              <a:rPr kumimoji="1" lang="en-US" altLang="ko-KR" sz="1400" dirty="0">
                <a:latin typeface="Verdana" pitchFamily="34" charset="0"/>
              </a:rPr>
              <a:t>)  (</a:t>
            </a:r>
            <a:r>
              <a:rPr kumimoji="1" lang="en-US" altLang="ko-KR" sz="1400" dirty="0" err="1">
                <a:latin typeface="Verdana" pitchFamily="34" charset="0"/>
              </a:rPr>
              <a:t>Lipkin</a:t>
            </a:r>
            <a:r>
              <a:rPr kumimoji="1" lang="en-US" altLang="ko-KR" sz="1400" dirty="0">
                <a:latin typeface="Verdana" pitchFamily="34" charset="0"/>
              </a:rPr>
              <a:t> 87)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 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kumimoji="1" lang="en-US" altLang="ko-KR" sz="1400" dirty="0" err="1">
                <a:solidFill>
                  <a:srgbClr val="FF0000"/>
                </a:solidFill>
                <a:latin typeface="Verdana" pitchFamily="34" charset="0"/>
              </a:rPr>
              <a:t>Fermilab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 E791 : not found 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59241"/>
              </p:ext>
            </p:extLst>
          </p:nvPr>
        </p:nvGraphicFramePr>
        <p:xfrm>
          <a:off x="3822103" y="5379626"/>
          <a:ext cx="17954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3" name="Equation" r:id="rId5" imgW="1028520" imgH="241200" progId="Equation.DSMT4">
                  <p:embed/>
                </p:oleObj>
              </mc:Choice>
              <mc:Fallback>
                <p:oleObj name="Equation" r:id="rId5" imgW="1028520" imgH="241200" progId="Equation.DSMT4">
                  <p:embed/>
                  <p:pic>
                    <p:nvPicPr>
                      <p:cNvPr id="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103" y="5379626"/>
                        <a:ext cx="179546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1967338" y="5216826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6677334" y="5085184"/>
            <a:ext cx="287337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ea typeface="굴림" pitchFamily="50" charset="-127"/>
              </a:rPr>
              <a:t>u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7175724" y="5119931"/>
            <a:ext cx="276225" cy="303212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ea typeface="굴림" pitchFamily="50" charset="-127"/>
              </a:rPr>
              <a:t>u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6715152" y="5532258"/>
            <a:ext cx="276225" cy="302955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d</a:t>
            </a:r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7194105" y="5559552"/>
            <a:ext cx="287338" cy="30295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ea typeface="굴림" pitchFamily="50" charset="-127"/>
              </a:rPr>
              <a:t>s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7647249" y="5326990"/>
            <a:ext cx="276225" cy="303212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c</a:t>
            </a:r>
          </a:p>
        </p:txBody>
      </p:sp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6349044" y="4948635"/>
            <a:ext cx="1679340" cy="100064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1177693" y="5219261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187632" y="494116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611560" y="5772511"/>
            <a:ext cx="4558723" cy="824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kumimoji="1" lang="en-US" altLang="ko-KR" sz="1400" dirty="0">
              <a:latin typeface="Verdana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latin typeface="Verdana" pitchFamily="34" charset="0"/>
              </a:rPr>
              <a:t> </a:t>
            </a:r>
            <a:r>
              <a:rPr kumimoji="1" lang="en-US" altLang="ko-KR" sz="1400" dirty="0">
                <a:latin typeface="Symbol" panose="05050102010706020507" pitchFamily="18" charset="2"/>
              </a:rPr>
              <a:t>Q </a:t>
            </a:r>
            <a:r>
              <a:rPr kumimoji="1" lang="en-US" altLang="ko-KR" sz="1400" baseline="30000" dirty="0">
                <a:latin typeface="Verdana" pitchFamily="34" charset="0"/>
              </a:rPr>
              <a:t>+</a:t>
            </a:r>
            <a:r>
              <a:rPr kumimoji="1" lang="en-US" altLang="ko-KR" sz="1400" dirty="0">
                <a:latin typeface="Verdana" pitchFamily="34" charset="0"/>
              </a:rPr>
              <a:t> (</a:t>
            </a:r>
            <a:r>
              <a:rPr kumimoji="1" lang="en-US" altLang="ko-KR" sz="1400" dirty="0" err="1">
                <a:latin typeface="Verdana" pitchFamily="34" charset="0"/>
              </a:rPr>
              <a:t>Diakonov</a:t>
            </a:r>
            <a:r>
              <a:rPr kumimoji="1" lang="en-US" altLang="ko-KR" sz="1400" dirty="0">
                <a:latin typeface="Verdana" pitchFamily="34" charset="0"/>
              </a:rPr>
              <a:t>, </a:t>
            </a:r>
            <a:r>
              <a:rPr kumimoji="1" lang="en-US" altLang="ko-KR" sz="1400" dirty="0" err="1">
                <a:latin typeface="Verdana" pitchFamily="34" charset="0"/>
              </a:rPr>
              <a:t>Petrov</a:t>
            </a:r>
            <a:r>
              <a:rPr kumimoji="1" lang="en-US" altLang="ko-KR" sz="1400" dirty="0">
                <a:latin typeface="Verdana" pitchFamily="34" charset="0"/>
              </a:rPr>
              <a:t>, </a:t>
            </a:r>
            <a:r>
              <a:rPr kumimoji="1" lang="en-US" altLang="ko-KR" sz="1400" dirty="0" err="1">
                <a:latin typeface="Verdana" pitchFamily="34" charset="0"/>
              </a:rPr>
              <a:t>Polyaov</a:t>
            </a:r>
            <a:r>
              <a:rPr kumimoji="1" lang="en-US" altLang="ko-KR" sz="1400" dirty="0">
                <a:latin typeface="Verdana" pitchFamily="34" charset="0"/>
              </a:rPr>
              <a:t> 97)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  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 LEPS 2003 but not confirmed</a:t>
            </a:r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63923"/>
              </p:ext>
            </p:extLst>
          </p:nvPr>
        </p:nvGraphicFramePr>
        <p:xfrm>
          <a:off x="481013" y="1844824"/>
          <a:ext cx="400208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4" name="Equation" r:id="rId7" imgW="2616120" imgH="457200" progId="Equation.DSMT4">
                  <p:embed/>
                </p:oleObj>
              </mc:Choice>
              <mc:Fallback>
                <p:oleObj name="Equation" r:id="rId7" imgW="2616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013" y="1844824"/>
                        <a:ext cx="4002087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4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" y="791111"/>
            <a:ext cx="8353425" cy="18002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54" y="2204864"/>
            <a:ext cx="3181350" cy="3371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97" y="541646"/>
            <a:ext cx="1888937" cy="338554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Theory prediction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834" y="2924944"/>
            <a:ext cx="3836467" cy="151190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4" y="4095152"/>
            <a:ext cx="3107234" cy="27905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533" y="3047827"/>
            <a:ext cx="1403123" cy="338554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Experiment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943" y="2688738"/>
            <a:ext cx="59326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940152" y="2677747"/>
            <a:ext cx="12998" cy="41698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5448" y="4340"/>
            <a:ext cx="608961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/>
              <a:t>Original prediction from </a:t>
            </a:r>
            <a:r>
              <a:rPr lang="en-US" altLang="ko-KR" sz="1400" dirty="0" err="1"/>
              <a:t>ExHIC</a:t>
            </a:r>
            <a:r>
              <a:rPr lang="en-US" altLang="ko-KR" sz="1400" dirty="0"/>
              <a:t> collaboration (Theory) in 2011</a:t>
            </a:r>
            <a:endParaRPr lang="ko-KR" alt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5BDB1F-B76E-4339-872B-6E516952D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361" y="4523263"/>
            <a:ext cx="2371184" cy="22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-5448" y="25121"/>
            <a:ext cx="3749344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Few points in Coalescence model - I</a:t>
            </a:r>
            <a:endParaRPr lang="ko-KR" altLang="en-US" sz="1600" dirty="0"/>
          </a:p>
        </p:txBody>
      </p:sp>
      <p:graphicFrame>
        <p:nvGraphicFramePr>
          <p:cNvPr id="87" name="개체 86"/>
          <p:cNvGraphicFramePr>
            <a:graphicFrameLocks noChangeAspect="1"/>
          </p:cNvGraphicFramePr>
          <p:nvPr>
            <p:extLst/>
          </p:nvPr>
        </p:nvGraphicFramePr>
        <p:xfrm>
          <a:off x="1155700" y="765175"/>
          <a:ext cx="667543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name="Equation" r:id="rId3" imgW="4025880" imgH="431640" progId="Equation.DSMT4">
                  <p:embed/>
                </p:oleObj>
              </mc:Choice>
              <mc:Fallback>
                <p:oleObj name="Equation" r:id="rId3" imgW="4025880" imgH="431640" progId="Equation.DSMT4">
                  <p:embed/>
                  <p:pic>
                    <p:nvPicPr>
                      <p:cNvPr id="87" name="개체 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5700" y="765175"/>
                        <a:ext cx="6675438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53"/>
          <p:cNvSpPr txBox="1">
            <a:spLocks noChangeArrowheads="1"/>
          </p:cNvSpPr>
          <p:nvPr/>
        </p:nvSpPr>
        <p:spPr bwMode="auto">
          <a:xfrm>
            <a:off x="107504" y="1915554"/>
            <a:ext cx="316835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Normalization conditions</a:t>
            </a:r>
          </a:p>
        </p:txBody>
      </p:sp>
      <p:graphicFrame>
        <p:nvGraphicFramePr>
          <p:cNvPr id="88" name="개체 87"/>
          <p:cNvGraphicFramePr>
            <a:graphicFrameLocks noChangeAspect="1"/>
          </p:cNvGraphicFramePr>
          <p:nvPr>
            <p:extLst/>
          </p:nvPr>
        </p:nvGraphicFramePr>
        <p:xfrm>
          <a:off x="3635896" y="1708811"/>
          <a:ext cx="1941709" cy="7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9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88" name="개체 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5896" y="1708811"/>
                        <a:ext cx="1941709" cy="7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개체 88"/>
          <p:cNvGraphicFramePr>
            <a:graphicFrameLocks noChangeAspect="1"/>
          </p:cNvGraphicFramePr>
          <p:nvPr>
            <p:extLst/>
          </p:nvPr>
        </p:nvGraphicFramePr>
        <p:xfrm>
          <a:off x="6084168" y="1772816"/>
          <a:ext cx="2538385" cy="50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0" name="Equation" r:id="rId7" imgW="1460160" imgH="291960" progId="Equation.DSMT4">
                  <p:embed/>
                </p:oleObj>
              </mc:Choice>
              <mc:Fallback>
                <p:oleObj name="Equation" r:id="rId7" imgW="1460160" imgH="291960" progId="Equation.DSMT4">
                  <p:embed/>
                  <p:pic>
                    <p:nvPicPr>
                      <p:cNvPr id="89" name="개체 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4168" y="1772816"/>
                        <a:ext cx="2538385" cy="507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 Box 53"/>
          <p:cNvSpPr txBox="1">
            <a:spLocks noChangeArrowheads="1"/>
          </p:cNvSpPr>
          <p:nvPr/>
        </p:nvSpPr>
        <p:spPr bwMode="auto">
          <a:xfrm>
            <a:off x="179512" y="2996952"/>
            <a:ext cx="316835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Wigner function</a:t>
            </a:r>
          </a:p>
        </p:txBody>
      </p:sp>
      <p:graphicFrame>
        <p:nvGraphicFramePr>
          <p:cNvPr id="94" name="개체 93"/>
          <p:cNvGraphicFramePr>
            <a:graphicFrameLocks noChangeAspect="1"/>
          </p:cNvGraphicFramePr>
          <p:nvPr>
            <p:extLst/>
          </p:nvPr>
        </p:nvGraphicFramePr>
        <p:xfrm>
          <a:off x="2841300" y="2708920"/>
          <a:ext cx="3736101" cy="85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1" name="Equation" r:id="rId9" imgW="2108160" imgH="482400" progId="Equation.DSMT4">
                  <p:embed/>
                </p:oleObj>
              </mc:Choice>
              <mc:Fallback>
                <p:oleObj name="Equation" r:id="rId9" imgW="2108160" imgH="482400" progId="Equation.DSMT4">
                  <p:embed/>
                  <p:pic>
                    <p:nvPicPr>
                      <p:cNvPr id="94" name="개체 9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1300" y="2708920"/>
                        <a:ext cx="3736101" cy="85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53"/>
          <p:cNvSpPr txBox="1">
            <a:spLocks noChangeArrowheads="1"/>
          </p:cNvSpPr>
          <p:nvPr/>
        </p:nvSpPr>
        <p:spPr bwMode="auto">
          <a:xfrm>
            <a:off x="179512" y="4581128"/>
            <a:ext cx="820891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 s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 infinity limit</a:t>
            </a: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/>
          </p:nvPr>
        </p:nvGraphicFramePr>
        <p:xfrm>
          <a:off x="1081075" y="3852862"/>
          <a:ext cx="2684476" cy="296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2" name="Equation" r:id="rId11" imgW="1841400" imgH="203040" progId="Equation.DSMT4">
                  <p:embed/>
                </p:oleObj>
              </mc:Choice>
              <mc:Fallback>
                <p:oleObj name="Equation" r:id="rId11" imgW="1841400" imgH="203040" progId="Equation.DSMT4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1075" y="3852862"/>
                        <a:ext cx="2684476" cy="296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3923928" y="3902194"/>
            <a:ext cx="5475138" cy="227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100" dirty="0">
                <a:latin typeface="Verdana" pitchFamily="34" charset="0"/>
                <a:sym typeface="Wingdings" panose="05000000000000000000" pitchFamily="2" charset="2"/>
              </a:rPr>
              <a:t>S. Cho, K.J. Sun, C.M. </a:t>
            </a:r>
            <a:r>
              <a:rPr kumimoji="1" lang="en-US" altLang="ko-KR" sz="1100" dirty="0" err="1">
                <a:latin typeface="Verdana" pitchFamily="34" charset="0"/>
                <a:sym typeface="Wingdings" panose="05000000000000000000" pitchFamily="2" charset="2"/>
              </a:rPr>
              <a:t>Ko</a:t>
            </a:r>
            <a:r>
              <a:rPr kumimoji="1" lang="en-US" altLang="ko-KR" sz="1100" dirty="0">
                <a:latin typeface="Verdana" pitchFamily="34" charset="0"/>
                <a:sym typeface="Wingdings" panose="05000000000000000000" pitchFamily="2" charset="2"/>
              </a:rPr>
              <a:t>, SH Lee, Y. Oh, PRC101(20)024909</a:t>
            </a:r>
            <a:endParaRPr kumimoji="1" lang="en-US" altLang="ko-KR" sz="1100" dirty="0">
              <a:latin typeface="Verdana" pitchFamily="34" charset="0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3074988" y="4662488"/>
          <a:ext cx="34099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3" name="Equation" r:id="rId13" imgW="2057400" imgH="558720" progId="Equation.DSMT4">
                  <p:embed/>
                </p:oleObj>
              </mc:Choice>
              <mc:Fallback>
                <p:oleObj name="Equation" r:id="rId13" imgW="2057400" imgH="55872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4988" y="4662488"/>
                        <a:ext cx="340995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4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-5448" y="25121"/>
            <a:ext cx="3749344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Few points in Coalescence model - II</a:t>
            </a:r>
            <a:endParaRPr lang="ko-KR" altLang="en-US" sz="160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1133475" y="2996952"/>
          <a:ext cx="499110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4" name="Equation" r:id="rId3" imgW="3009600" imgH="685800" progId="Equation.DSMT4">
                  <p:embed/>
                </p:oleObj>
              </mc:Choice>
              <mc:Fallback>
                <p:oleObj name="Equation" r:id="rId3" imgW="3009600" imgH="68580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3475" y="2996952"/>
                        <a:ext cx="4991100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179512" y="836712"/>
            <a:ext cx="820891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Coalescence probability is suppressed for smaller object when</a:t>
            </a: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/>
          </p:nvPr>
        </p:nvGraphicFramePr>
        <p:xfrm>
          <a:off x="3995936" y="1484784"/>
          <a:ext cx="3736101" cy="85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5" name="Equation" r:id="rId5" imgW="2108160" imgH="482400" progId="Equation.DSMT4">
                  <p:embed/>
                </p:oleObj>
              </mc:Choice>
              <mc:Fallback>
                <p:oleObj name="Equation" r:id="rId5" imgW="2108160" imgH="482400" progId="Equation.DSMT4">
                  <p:embed/>
                  <p:pic>
                    <p:nvPicPr>
                      <p:cNvPr id="16" name="개체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936" y="1484784"/>
                        <a:ext cx="3736101" cy="85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/>
          </p:nvPr>
        </p:nvGraphicFramePr>
        <p:xfrm>
          <a:off x="1108075" y="1636876"/>
          <a:ext cx="21478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6" name="Equation" r:id="rId7" imgW="1307880" imgH="482400" progId="Equation.DSMT4">
                  <p:embed/>
                </p:oleObj>
              </mc:Choice>
              <mc:Fallback>
                <p:oleObj name="Equation" r:id="rId7" imgW="1307880" imgH="482400" progId="Equation.DSMT4">
                  <p:embed/>
                  <p:pic>
                    <p:nvPicPr>
                      <p:cNvPr id="17" name="개체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8075" y="1636876"/>
                        <a:ext cx="2147888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/>
          </p:nvPr>
        </p:nvGraphicFramePr>
        <p:xfrm>
          <a:off x="1667892" y="4517965"/>
          <a:ext cx="4487970" cy="29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Equation" r:id="rId9" imgW="2679480" imgH="177480" progId="Equation.DSMT4">
                  <p:embed/>
                </p:oleObj>
              </mc:Choice>
              <mc:Fallback>
                <p:oleObj name="Equation" r:id="rId9" imgW="2679480" imgH="177480" progId="Equation.DSMT4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7892" y="4517965"/>
                        <a:ext cx="4487970" cy="29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360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-5448" y="25121"/>
            <a:ext cx="3749344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Few points in Coalescence model - I</a:t>
            </a:r>
            <a:endParaRPr lang="ko-KR" altLang="en-US" sz="160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774700" y="2636838"/>
          <a:ext cx="58308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Equation" r:id="rId3" imgW="3517560" imgH="558720" progId="Equation.DSMT4">
                  <p:embed/>
                </p:oleObj>
              </mc:Choice>
              <mc:Fallback>
                <p:oleObj name="Equation" r:id="rId3" imgW="3517560" imgH="55872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2636838"/>
                        <a:ext cx="5830888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179512" y="836712"/>
            <a:ext cx="820891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Deuteron Pt distribution should be determined by that of proton</a:t>
            </a: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/>
          </p:nvPr>
        </p:nvGraphicFramePr>
        <p:xfrm>
          <a:off x="682625" y="1412875"/>
          <a:ext cx="3273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Equation" r:id="rId5" imgW="1993680" imgH="469800" progId="Equation.DSMT4">
                  <p:embed/>
                </p:oleObj>
              </mc:Choice>
              <mc:Fallback>
                <p:oleObj name="Equation" r:id="rId5" imgW="1993680" imgH="469800" progId="Equation.DSMT4">
                  <p:embed/>
                  <p:pic>
                    <p:nvPicPr>
                      <p:cNvPr id="17" name="개체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625" y="1412875"/>
                        <a:ext cx="32734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5448" y="25121"/>
            <a:ext cx="5297528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A simple fit to Deuteron and </a:t>
            </a:r>
            <a:r>
              <a:rPr lang="en-US" altLang="ko-KR" sz="1600" baseline="30000" dirty="0"/>
              <a:t>3</a:t>
            </a:r>
            <a:r>
              <a:rPr lang="en-US" altLang="ko-KR" sz="1600" dirty="0"/>
              <a:t>He using  (</a:t>
            </a:r>
            <a:r>
              <a:rPr lang="en-US" altLang="ko-KR" sz="1600" dirty="0" err="1">
                <a:solidFill>
                  <a:srgbClr val="FF0000"/>
                </a:solidFill>
              </a:rPr>
              <a:t>R</a:t>
            </a:r>
            <a:r>
              <a:rPr lang="en-US" altLang="ko-KR" sz="1600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sz="1600" dirty="0"/>
              <a:t> ,</a:t>
            </a:r>
            <a:r>
              <a:rPr lang="en-US" altLang="ko-KR" sz="1600" dirty="0">
                <a:solidFill>
                  <a:schemeClr val="tx2"/>
                </a:solidFill>
              </a:rPr>
              <a:t>V</a:t>
            </a:r>
            <a:r>
              <a:rPr lang="en-US" altLang="ko-KR" sz="1600" dirty="0"/>
              <a:t>)  -  I</a:t>
            </a:r>
            <a:endParaRPr lang="ko-KR" altLang="en-US" sz="1600" dirty="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/>
          </p:nvPr>
        </p:nvGraphicFramePr>
        <p:xfrm>
          <a:off x="821034" y="3910012"/>
          <a:ext cx="7056796" cy="88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Equation" r:id="rId7" imgW="4444920" imgH="558720" progId="Equation.DSMT4">
                  <p:embed/>
                </p:oleObj>
              </mc:Choice>
              <mc:Fallback>
                <p:oleObj name="Equation" r:id="rId7" imgW="4444920" imgH="55872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034" y="3910012"/>
                        <a:ext cx="7056796" cy="887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883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" y="2358736"/>
            <a:ext cx="4335402" cy="33607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37" y="2341270"/>
            <a:ext cx="4364459" cy="3391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448" y="25121"/>
            <a:ext cx="5369536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A simple fit to Deuteron and </a:t>
            </a:r>
            <a:r>
              <a:rPr lang="en-US" altLang="ko-KR" sz="1600" baseline="30000" dirty="0"/>
              <a:t>3</a:t>
            </a:r>
            <a:r>
              <a:rPr lang="en-US" altLang="ko-KR" sz="1600" dirty="0"/>
              <a:t>He using  (</a:t>
            </a:r>
            <a:r>
              <a:rPr lang="en-US" altLang="ko-KR" sz="1600" dirty="0" err="1">
                <a:solidFill>
                  <a:srgbClr val="FF0000"/>
                </a:solidFill>
              </a:rPr>
              <a:t>R</a:t>
            </a:r>
            <a:r>
              <a:rPr lang="en-US" altLang="ko-KR" sz="1600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sz="1600" dirty="0"/>
              <a:t> ,</a:t>
            </a:r>
            <a:r>
              <a:rPr lang="en-US" altLang="ko-KR" sz="1600" dirty="0">
                <a:solidFill>
                  <a:schemeClr val="tx2"/>
                </a:solidFill>
              </a:rPr>
              <a:t>V</a:t>
            </a:r>
            <a:r>
              <a:rPr lang="en-US" altLang="ko-KR" sz="1600" dirty="0"/>
              <a:t>)  -   II</a:t>
            </a:r>
            <a:endParaRPr lang="ko-KR" altLang="en-US" sz="1600" dirty="0"/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179512" y="836712"/>
            <a:ext cx="8208912" cy="9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For r&gt;1.9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fm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result are similar to   </a:t>
            </a:r>
            <a:r>
              <a:rPr kumimoji="1"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 infinity result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Both can be fit by choosing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R</a:t>
            </a:r>
            <a:r>
              <a:rPr kumimoji="1" lang="en-US" altLang="ko-KR" sz="1600" baseline="-25000" dirty="0" err="1">
                <a:latin typeface="Verdana" pitchFamily="34" charset="0"/>
                <a:sym typeface="Wingdings" panose="05000000000000000000" pitchFamily="2" charset="2"/>
              </a:rPr>
              <a:t>b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=0.36  similar to feed-down effects SHM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V(2-dim)=608 fm</a:t>
            </a:r>
            <a:r>
              <a:rPr kumimoji="1" lang="en-US" altLang="ko-KR" sz="1600" baseline="30000" dirty="0">
                <a:latin typeface="Verdana" pitchFamily="34" charset="0"/>
                <a:sym typeface="Wingdings" panose="05000000000000000000" pitchFamily="2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317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448" y="25121"/>
            <a:ext cx="6017608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Expectation for Molecular configuration of X(3872) and </a:t>
            </a:r>
            <a:r>
              <a:rPr lang="en-US" altLang="ko-KR" sz="1600" dirty="0" err="1"/>
              <a:t>Tcc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179512" y="836712"/>
            <a:ext cx="8208912" cy="9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Use measured D and D* Pt distribution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Use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R</a:t>
            </a:r>
            <a:r>
              <a:rPr kumimoji="1" lang="en-US" altLang="ko-KR" sz="1600" baseline="-25000" dirty="0" err="1">
                <a:latin typeface="Verdana" pitchFamily="34" charset="0"/>
                <a:sym typeface="Wingdings" panose="05000000000000000000" pitchFamily="2" charset="2"/>
              </a:rPr>
              <a:t>b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=0.31 from feed-down effects SHM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Use same V(2-dim)=608 fm</a:t>
            </a:r>
            <a:r>
              <a:rPr kumimoji="1" lang="en-US" altLang="ko-KR" sz="1600" baseline="30000" dirty="0">
                <a:latin typeface="Verdana" pitchFamily="34" charset="0"/>
                <a:sym typeface="Wingdings" panose="05000000000000000000" pitchFamily="2" charset="2"/>
              </a:rPr>
              <a:t>2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16922"/>
            <a:ext cx="5174332" cy="40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8304" y="3542819"/>
            <a:ext cx="1728192" cy="58477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FF0000"/>
                </a:solidFill>
              </a:rPr>
              <a:t>Tcc</a:t>
            </a:r>
            <a:r>
              <a:rPr lang="en-US" altLang="ko-KR" sz="1600" dirty="0">
                <a:solidFill>
                  <a:srgbClr val="FF0000"/>
                </a:solidFill>
              </a:rPr>
              <a:t> if Molecular structure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2924944"/>
            <a:ext cx="864096" cy="338554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X(3872)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6444208" y="380210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6342621" y="4703658"/>
            <a:ext cx="86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6254777" y="3214519"/>
            <a:ext cx="1039688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8304" y="4501257"/>
            <a:ext cx="1584176" cy="584775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FF0000"/>
                </a:solidFill>
              </a:rPr>
              <a:t>Tcc</a:t>
            </a:r>
            <a:r>
              <a:rPr lang="en-US" altLang="ko-KR" sz="1600" dirty="0">
                <a:solidFill>
                  <a:srgbClr val="FF0000"/>
                </a:solidFill>
              </a:rPr>
              <a:t> if Compact </a:t>
            </a:r>
            <a:r>
              <a:rPr lang="en-US" altLang="ko-KR" sz="1600" dirty="0" err="1">
                <a:solidFill>
                  <a:srgbClr val="FF0000"/>
                </a:solidFill>
              </a:rPr>
              <a:t>multiquark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07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448" y="4340"/>
            <a:ext cx="5009496" cy="379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400" dirty="0"/>
              <a:t>Integrated yields for loosely bound molecules</a:t>
            </a:r>
            <a:endParaRPr lang="ko-KR" altLang="en-US" sz="1400" dirty="0"/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107504" y="777573"/>
            <a:ext cx="8474536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For                            ,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   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results are similar SHM</a:t>
            </a:r>
            <a:endParaRPr kumimoji="1" lang="en-US" altLang="ko-KR" sz="1200" dirty="0">
              <a:latin typeface="Verdana" pitchFamily="34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/>
          </p:nvPr>
        </p:nvGraphicFramePr>
        <p:xfrm>
          <a:off x="971600" y="757684"/>
          <a:ext cx="1873169" cy="29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Equation" r:id="rId3" imgW="1282680" imgH="203040" progId="Equation.DSMT4">
                  <p:embed/>
                </p:oleObj>
              </mc:Choice>
              <mc:Fallback>
                <p:oleObj name="Equation" r:id="rId3" imgW="1282680" imgH="20304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757684"/>
                        <a:ext cx="1873169" cy="295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107504" y="3140968"/>
            <a:ext cx="8474536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For X(3872) and </a:t>
            </a:r>
            <a:r>
              <a:rPr kumimoji="1" lang="en-US" altLang="ko-KR" sz="1600" dirty="0" err="1">
                <a:latin typeface="Verdana" pitchFamily="34" charset="0"/>
                <a:sym typeface="Wingdings" panose="05000000000000000000" pitchFamily="2" charset="2"/>
              </a:rPr>
              <a:t>Tcc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, yields for molecular configurations are larger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                                                                                 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no feed down for D*</a:t>
            </a:r>
            <a:endParaRPr kumimoji="1" lang="en-US" altLang="ko-KR" sz="1200" dirty="0">
              <a:latin typeface="Verdana" pitchFamily="34" charset="0"/>
            </a:endParaRPr>
          </a:p>
        </p:txBody>
      </p:sp>
      <p:sp>
        <p:nvSpPr>
          <p:cNvPr id="11" name="오른쪽 중괄호 10"/>
          <p:cNvSpPr/>
          <p:nvPr/>
        </p:nvSpPr>
        <p:spPr>
          <a:xfrm>
            <a:off x="6156176" y="3894382"/>
            <a:ext cx="158799" cy="470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/>
          </p:nvPr>
        </p:nvGraphicFramePr>
        <p:xfrm>
          <a:off x="6372200" y="3928364"/>
          <a:ext cx="2265178" cy="3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Equation" r:id="rId5" imgW="1498320" imgH="241200" progId="Equation.DSMT4">
                  <p:embed/>
                </p:oleObj>
              </mc:Choice>
              <mc:Fallback>
                <p:oleObj name="Equation" r:id="rId5" imgW="1498320" imgH="241200" progId="Equation.DSMT4">
                  <p:embed/>
                  <p:pic>
                    <p:nvPicPr>
                      <p:cNvPr id="12" name="개체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00" y="3928364"/>
                        <a:ext cx="2265178" cy="36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89" y="3408218"/>
            <a:ext cx="5972379" cy="29052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179" y="560980"/>
            <a:ext cx="5780086" cy="22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3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>
                <a:latin typeface="Verdana" pitchFamily="34" charset="0"/>
              </a:rPr>
              <a:t>Final Thoughts:  </a:t>
            </a: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1488C3A-48DD-4F3F-8E65-5B715D4FC33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5625" y="3140968"/>
          <a:ext cx="76438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3" imgW="3784320" imgH="228600" progId="Equation.DSMT4">
                  <p:embed/>
                </p:oleObj>
              </mc:Choice>
              <mc:Fallback>
                <p:oleObj name="Equation" r:id="rId3" imgW="3784320" imgH="228600" progId="Equation.DSMT4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1488C3A-48DD-4F3F-8E65-5B715D4FC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" y="3140968"/>
                        <a:ext cx="7643813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8D9A286-E8CF-45E3-B199-4702ADBCB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085997"/>
            <a:ext cx="2371184" cy="22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7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20C814-C12A-4446-887F-3C901F9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4060414-AECE-4502-8673-D5E0317AA021}"/>
              </a:ext>
            </a:extLst>
          </p:cNvPr>
          <p:cNvSpPr/>
          <p:nvPr/>
        </p:nvSpPr>
        <p:spPr>
          <a:xfrm>
            <a:off x="6063765" y="74363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C172992-280C-4722-AC30-A46FF8801B16}"/>
              </a:ext>
            </a:extLst>
          </p:cNvPr>
          <p:cNvSpPr/>
          <p:nvPr/>
        </p:nvSpPr>
        <p:spPr>
          <a:xfrm>
            <a:off x="6084168" y="177566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0597D3C-F790-4E20-8281-0BE853119A71}"/>
              </a:ext>
            </a:extLst>
          </p:cNvPr>
          <p:cNvSpPr/>
          <p:nvPr/>
        </p:nvSpPr>
        <p:spPr>
          <a:xfrm>
            <a:off x="7993829" y="177566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09EEEB8-68A1-4A66-97F8-3B6D014027FD}"/>
              </a:ext>
            </a:extLst>
          </p:cNvPr>
          <p:cNvSpPr/>
          <p:nvPr/>
        </p:nvSpPr>
        <p:spPr>
          <a:xfrm>
            <a:off x="7993829" y="74363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F27C264-F336-44E8-8F9D-AC7081AB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6334"/>
            <a:ext cx="3946194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S-wave in           basis</a:t>
            </a:r>
            <a:endParaRPr lang="en-US" altLang="ko-KR" sz="1400" dirty="0">
              <a:latin typeface="Verdana" pitchFamily="34" charset="0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0DC960D-EB20-4CBF-804A-F0E923F6167F}"/>
              </a:ext>
            </a:extLst>
          </p:cNvPr>
          <p:cNvCxnSpPr>
            <a:cxnSpLocks/>
          </p:cNvCxnSpPr>
          <p:nvPr/>
        </p:nvCxnSpPr>
        <p:spPr>
          <a:xfrm>
            <a:off x="6242360" y="1124744"/>
            <a:ext cx="16141" cy="65092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개체 18">
            <a:extLst>
              <a:ext uri="{FF2B5EF4-FFF2-40B4-BE49-F238E27FC236}">
                <a16:creationId xmlns:a16="http://schemas.microsoft.com/office/drawing/2014/main" id="{91B2F558-61E5-4BD0-BD8F-7F80FDAB67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60993" y="1174812"/>
          <a:ext cx="363310" cy="54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1"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19" name="개체 18">
                        <a:extLst>
                          <a:ext uri="{FF2B5EF4-FFF2-40B4-BE49-F238E27FC236}">
                            <a16:creationId xmlns:a16="http://schemas.microsoft.com/office/drawing/2014/main" id="{91B2F558-61E5-4BD0-BD8F-7F80FDAB6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0993" y="1174812"/>
                        <a:ext cx="363310" cy="54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CF4B465-498B-425F-BD0D-F42318887ADC}"/>
              </a:ext>
            </a:extLst>
          </p:cNvPr>
          <p:cNvCxnSpPr/>
          <p:nvPr/>
        </p:nvCxnSpPr>
        <p:spPr>
          <a:xfrm>
            <a:off x="8156259" y="1110568"/>
            <a:ext cx="16141" cy="65092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개체 20">
            <a:extLst>
              <a:ext uri="{FF2B5EF4-FFF2-40B4-BE49-F238E27FC236}">
                <a16:creationId xmlns:a16="http://schemas.microsoft.com/office/drawing/2014/main" id="{D289EEDF-FAA7-4142-8584-439140948F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10748" y="1160463"/>
          <a:ext cx="393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2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21" name="개체 20">
                        <a:extLst>
                          <a:ext uri="{FF2B5EF4-FFF2-40B4-BE49-F238E27FC236}">
                            <a16:creationId xmlns:a16="http://schemas.microsoft.com/office/drawing/2014/main" id="{D289EEDF-FAA7-4142-8584-439140948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0748" y="1160463"/>
                        <a:ext cx="39370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4FE70C5-5E44-4A25-AFF0-FB0F6F1DC282}"/>
              </a:ext>
            </a:extLst>
          </p:cNvPr>
          <p:cNvCxnSpPr/>
          <p:nvPr/>
        </p:nvCxnSpPr>
        <p:spPr>
          <a:xfrm>
            <a:off x="6258501" y="1412776"/>
            <a:ext cx="18977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개체 23">
            <a:extLst>
              <a:ext uri="{FF2B5EF4-FFF2-40B4-BE49-F238E27FC236}">
                <a16:creationId xmlns:a16="http://schemas.microsoft.com/office/drawing/2014/main" id="{A0A59B00-A6B4-44C8-A397-713BC6426B3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9987" y="906914"/>
          <a:ext cx="360325" cy="49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3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24" name="개체 23">
                        <a:extLst>
                          <a:ext uri="{FF2B5EF4-FFF2-40B4-BE49-F238E27FC236}">
                            <a16:creationId xmlns:a16="http://schemas.microsoft.com/office/drawing/2014/main" id="{A0A59B00-A6B4-44C8-A397-713BC6426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9987" y="906914"/>
                        <a:ext cx="360325" cy="498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6749E01-0BB4-41D6-A8B0-3063946E2ABD}"/>
              </a:ext>
            </a:extLst>
          </p:cNvPr>
          <p:cNvSpPr txBox="1"/>
          <p:nvPr/>
        </p:nvSpPr>
        <p:spPr>
          <a:xfrm>
            <a:off x="-5448" y="25121"/>
            <a:ext cx="5369536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Quark Spatial wave function of X(3872) :       molecule</a:t>
            </a:r>
            <a:endParaRPr lang="ko-KR" altLang="en-US" sz="1600" dirty="0"/>
          </a:p>
        </p:txBody>
      </p:sp>
      <p:graphicFrame>
        <p:nvGraphicFramePr>
          <p:cNvPr id="26" name="개체 25">
            <a:extLst>
              <a:ext uri="{FF2B5EF4-FFF2-40B4-BE49-F238E27FC236}">
                <a16:creationId xmlns:a16="http://schemas.microsoft.com/office/drawing/2014/main" id="{2791C440-C17C-4256-8575-D2A2F4AA702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36536" y="33630"/>
          <a:ext cx="519440" cy="31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4" name="Equation" r:id="rId9" imgW="317160" imgH="190440" progId="Equation.DSMT4">
                  <p:embed/>
                </p:oleObj>
              </mc:Choice>
              <mc:Fallback>
                <p:oleObj name="Equation" r:id="rId9" imgW="317160" imgH="190440" progId="Equation.DSMT4">
                  <p:embed/>
                  <p:pic>
                    <p:nvPicPr>
                      <p:cNvPr id="26" name="개체 25">
                        <a:extLst>
                          <a:ext uri="{FF2B5EF4-FFF2-40B4-BE49-F238E27FC236}">
                            <a16:creationId xmlns:a16="http://schemas.microsoft.com/office/drawing/2014/main" id="{2791C440-C17C-4256-8575-D2A2F4AA7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6536" y="33630"/>
                        <a:ext cx="519440" cy="31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>
            <a:extLst>
              <a:ext uri="{FF2B5EF4-FFF2-40B4-BE49-F238E27FC236}">
                <a16:creationId xmlns:a16="http://schemas.microsoft.com/office/drawing/2014/main" id="{20BFC941-C4C9-453A-861E-8B938CFC76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10599" y="644229"/>
          <a:ext cx="688519" cy="28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5" name="Equation" r:id="rId11" imgW="457200" imgH="190440" progId="Equation.DSMT4">
                  <p:embed/>
                </p:oleObj>
              </mc:Choice>
              <mc:Fallback>
                <p:oleObj name="Equation" r:id="rId11" imgW="457200" imgH="190440" progId="Equation.DSMT4">
                  <p:embed/>
                  <p:pic>
                    <p:nvPicPr>
                      <p:cNvPr id="27" name="개체 26">
                        <a:extLst>
                          <a:ext uri="{FF2B5EF4-FFF2-40B4-BE49-F238E27FC236}">
                            <a16:creationId xmlns:a16="http://schemas.microsoft.com/office/drawing/2014/main" id="{20BFC941-C4C9-453A-861E-8B938CFC76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0599" y="644229"/>
                        <a:ext cx="688519" cy="28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>
            <a:extLst>
              <a:ext uri="{FF2B5EF4-FFF2-40B4-BE49-F238E27FC236}">
                <a16:creationId xmlns:a16="http://schemas.microsoft.com/office/drawing/2014/main" id="{8A2BA18B-4127-4B66-8225-D6C43E2EF64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9178" y="1381910"/>
          <a:ext cx="42513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6" name="Equation" r:id="rId13" imgW="2120760" imgH="279360" progId="Equation.DSMT4">
                  <p:embed/>
                </p:oleObj>
              </mc:Choice>
              <mc:Fallback>
                <p:oleObj name="Equation" r:id="rId13" imgW="2120760" imgH="279360" progId="Equation.DSMT4">
                  <p:embed/>
                  <p:pic>
                    <p:nvPicPr>
                      <p:cNvPr id="28" name="개체 27">
                        <a:extLst>
                          <a:ext uri="{FF2B5EF4-FFF2-40B4-BE49-F238E27FC236}">
                            <a16:creationId xmlns:a16="http://schemas.microsoft.com/office/drawing/2014/main" id="{8A2BA18B-4127-4B66-8225-D6C43E2EF6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9178" y="1381910"/>
                        <a:ext cx="4251325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">
            <a:extLst>
              <a:ext uri="{FF2B5EF4-FFF2-40B4-BE49-F238E27FC236}">
                <a16:creationId xmlns:a16="http://schemas.microsoft.com/office/drawing/2014/main" id="{4FC44A2D-BAA0-4979-AF58-DA20EC78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66" y="3122760"/>
            <a:ext cx="5098322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Transformation into              basis</a:t>
            </a:r>
            <a:endParaRPr lang="en-US" altLang="ko-KR" sz="1400" dirty="0">
              <a:latin typeface="Verdana" pitchFamily="34" charset="0"/>
            </a:endParaRPr>
          </a:p>
        </p:txBody>
      </p:sp>
      <p:graphicFrame>
        <p:nvGraphicFramePr>
          <p:cNvPr id="30" name="개체 29">
            <a:extLst>
              <a:ext uri="{FF2B5EF4-FFF2-40B4-BE49-F238E27FC236}">
                <a16:creationId xmlns:a16="http://schemas.microsoft.com/office/drawing/2014/main" id="{48A16417-5428-46B4-B3AC-69D851D62DF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43808" y="3282417"/>
          <a:ext cx="810617" cy="3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7" name="Equation" r:id="rId15" imgW="545760" imgH="215640" progId="Equation.DSMT4">
                  <p:embed/>
                </p:oleObj>
              </mc:Choice>
              <mc:Fallback>
                <p:oleObj name="Equation" r:id="rId15" imgW="545760" imgH="215640" progId="Equation.DSMT4">
                  <p:embed/>
                  <p:pic>
                    <p:nvPicPr>
                      <p:cNvPr id="30" name="개체 29">
                        <a:extLst>
                          <a:ext uri="{FF2B5EF4-FFF2-40B4-BE49-F238E27FC236}">
                            <a16:creationId xmlns:a16="http://schemas.microsoft.com/office/drawing/2014/main" id="{48A16417-5428-46B4-B3AC-69D851D62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3808" y="3282417"/>
                        <a:ext cx="810617" cy="320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타원 30">
            <a:extLst>
              <a:ext uri="{FF2B5EF4-FFF2-40B4-BE49-F238E27FC236}">
                <a16:creationId xmlns:a16="http://schemas.microsoft.com/office/drawing/2014/main" id="{1FBEFC1A-5739-4259-8584-CBF925688486}"/>
              </a:ext>
            </a:extLst>
          </p:cNvPr>
          <p:cNvSpPr/>
          <p:nvPr/>
        </p:nvSpPr>
        <p:spPr>
          <a:xfrm>
            <a:off x="6070916" y="351514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B1361B12-9A97-4A34-B50E-3B0F523E905E}"/>
              </a:ext>
            </a:extLst>
          </p:cNvPr>
          <p:cNvSpPr/>
          <p:nvPr/>
        </p:nvSpPr>
        <p:spPr>
          <a:xfrm>
            <a:off x="6091319" y="454717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7C7BA60-BC1D-4519-A870-4387AB1E1357}"/>
              </a:ext>
            </a:extLst>
          </p:cNvPr>
          <p:cNvSpPr/>
          <p:nvPr/>
        </p:nvSpPr>
        <p:spPr>
          <a:xfrm>
            <a:off x="8000980" y="454717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BEB59C85-9CE8-40C9-B621-C152A147B522}"/>
              </a:ext>
            </a:extLst>
          </p:cNvPr>
          <p:cNvSpPr/>
          <p:nvPr/>
        </p:nvSpPr>
        <p:spPr>
          <a:xfrm>
            <a:off x="8000980" y="351514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07BB3E1-599E-4667-A5FD-2524228985AE}"/>
              </a:ext>
            </a:extLst>
          </p:cNvPr>
          <p:cNvCxnSpPr>
            <a:cxnSpLocks/>
          </p:cNvCxnSpPr>
          <p:nvPr/>
        </p:nvCxnSpPr>
        <p:spPr>
          <a:xfrm>
            <a:off x="7220155" y="3774354"/>
            <a:ext cx="16141" cy="900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개체 35">
            <a:extLst>
              <a:ext uri="{FF2B5EF4-FFF2-40B4-BE49-F238E27FC236}">
                <a16:creationId xmlns:a16="http://schemas.microsoft.com/office/drawing/2014/main" id="{1C895BE2-6E40-43FA-8307-A388CF296BB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991350" y="3208312"/>
          <a:ext cx="3921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8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36" name="개체 35">
                        <a:extLst>
                          <a:ext uri="{FF2B5EF4-FFF2-40B4-BE49-F238E27FC236}">
                            <a16:creationId xmlns:a16="http://schemas.microsoft.com/office/drawing/2014/main" id="{1C895BE2-6E40-43FA-8307-A388CF296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91350" y="3208312"/>
                        <a:ext cx="39211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개체 37">
            <a:extLst>
              <a:ext uri="{FF2B5EF4-FFF2-40B4-BE49-F238E27FC236}">
                <a16:creationId xmlns:a16="http://schemas.microsoft.com/office/drawing/2014/main" id="{D905DB6D-0B15-470D-A65E-189D20B363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61200" y="4684687"/>
          <a:ext cx="4238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9" name="Equation" r:id="rId19" imgW="177480" imgH="228600" progId="Equation.DSMT4">
                  <p:embed/>
                </p:oleObj>
              </mc:Choice>
              <mc:Fallback>
                <p:oleObj name="Equation" r:id="rId19" imgW="177480" imgH="228600" progId="Equation.DSMT4">
                  <p:embed/>
                  <p:pic>
                    <p:nvPicPr>
                      <p:cNvPr id="38" name="개체 37">
                        <a:extLst>
                          <a:ext uri="{FF2B5EF4-FFF2-40B4-BE49-F238E27FC236}">
                            <a16:creationId xmlns:a16="http://schemas.microsoft.com/office/drawing/2014/main" id="{D905DB6D-0B15-470D-A65E-189D20B36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61200" y="4684687"/>
                        <a:ext cx="42386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5E401F0-A427-4A4A-A125-E19A3739D081}"/>
              </a:ext>
            </a:extLst>
          </p:cNvPr>
          <p:cNvCxnSpPr/>
          <p:nvPr/>
        </p:nvCxnSpPr>
        <p:spPr>
          <a:xfrm>
            <a:off x="6466760" y="3702818"/>
            <a:ext cx="151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개체 39">
            <a:extLst>
              <a:ext uri="{FF2B5EF4-FFF2-40B4-BE49-F238E27FC236}">
                <a16:creationId xmlns:a16="http://schemas.microsoft.com/office/drawing/2014/main" id="{0C2C4B85-5B30-4E3C-82CA-4EDD57079D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76938" y="3895700"/>
          <a:ext cx="387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0" name="Equation" r:id="rId21" imgW="177480" imgH="228600" progId="Equation.DSMT4">
                  <p:embed/>
                </p:oleObj>
              </mc:Choice>
              <mc:Fallback>
                <p:oleObj name="Equation" r:id="rId21" imgW="177480" imgH="228600" progId="Equation.DSMT4">
                  <p:embed/>
                  <p:pic>
                    <p:nvPicPr>
                      <p:cNvPr id="40" name="개체 39">
                        <a:extLst>
                          <a:ext uri="{FF2B5EF4-FFF2-40B4-BE49-F238E27FC236}">
                            <a16:creationId xmlns:a16="http://schemas.microsoft.com/office/drawing/2014/main" id="{0C2C4B85-5B30-4E3C-82CA-4EDD57079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76938" y="3895700"/>
                        <a:ext cx="3873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6B07FEC-1DA6-4E47-BC38-25C74928E005}"/>
              </a:ext>
            </a:extLst>
          </p:cNvPr>
          <p:cNvCxnSpPr/>
          <p:nvPr/>
        </p:nvCxnSpPr>
        <p:spPr>
          <a:xfrm>
            <a:off x="6516384" y="4739282"/>
            <a:ext cx="151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개체 42">
            <a:extLst>
              <a:ext uri="{FF2B5EF4-FFF2-40B4-BE49-F238E27FC236}">
                <a16:creationId xmlns:a16="http://schemas.microsoft.com/office/drawing/2014/main" id="{3653C785-2ED4-4965-B038-4206E8502EA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3620" y="4058864"/>
          <a:ext cx="5266492" cy="53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1" name="Equation" r:id="rId23" imgW="2743200" imgH="279360" progId="Equation.DSMT4">
                  <p:embed/>
                </p:oleObj>
              </mc:Choice>
              <mc:Fallback>
                <p:oleObj name="Equation" r:id="rId23" imgW="2743200" imgH="279360" progId="Equation.DSMT4">
                  <p:embed/>
                  <p:pic>
                    <p:nvPicPr>
                      <p:cNvPr id="43" name="개체 42">
                        <a:extLst>
                          <a:ext uri="{FF2B5EF4-FFF2-40B4-BE49-F238E27FC236}">
                            <a16:creationId xmlns:a16="http://schemas.microsoft.com/office/drawing/2014/main" id="{3653C785-2ED4-4965-B038-4206E8502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3620" y="4058864"/>
                        <a:ext cx="5266492" cy="536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개체 43">
            <a:extLst>
              <a:ext uri="{FF2B5EF4-FFF2-40B4-BE49-F238E27FC236}">
                <a16:creationId xmlns:a16="http://schemas.microsoft.com/office/drawing/2014/main" id="{C039DBBF-8EDE-4B3B-A5DA-0B008625E9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72137" y="2284916"/>
          <a:ext cx="3415887" cy="37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2" name="Equation" r:id="rId25" imgW="2171520" imgH="241200" progId="Equation.DSMT4">
                  <p:embed/>
                </p:oleObj>
              </mc:Choice>
              <mc:Fallback>
                <p:oleObj name="Equation" r:id="rId25" imgW="2171520" imgH="241200" progId="Equation.DSMT4">
                  <p:embed/>
                  <p:pic>
                    <p:nvPicPr>
                      <p:cNvPr id="44" name="개체 43">
                        <a:extLst>
                          <a:ext uri="{FF2B5EF4-FFF2-40B4-BE49-F238E27FC236}">
                            <a16:creationId xmlns:a16="http://schemas.microsoft.com/office/drawing/2014/main" id="{C039DBBF-8EDE-4B3B-A5DA-0B008625E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72137" y="2284916"/>
                        <a:ext cx="3415887" cy="37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92195A8B-6CFB-4BEA-A439-53E53C986F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23643" y="5476090"/>
          <a:ext cx="500066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3" name="Equation" r:id="rId27" imgW="3377880" imgH="241200" progId="Equation.DSMT4">
                  <p:embed/>
                </p:oleObj>
              </mc:Choice>
              <mc:Fallback>
                <p:oleObj name="Equation" r:id="rId27" imgW="3377880" imgH="241200" progId="Equation.DSMT4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92195A8B-6CFB-4BEA-A439-53E53C986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223643" y="5476090"/>
                        <a:ext cx="5000660" cy="35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74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20C814-C12A-4446-887F-3C901F9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4060414-AECE-4502-8673-D5E0317AA021}"/>
              </a:ext>
            </a:extLst>
          </p:cNvPr>
          <p:cNvSpPr/>
          <p:nvPr/>
        </p:nvSpPr>
        <p:spPr>
          <a:xfrm>
            <a:off x="6063765" y="743638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C172992-280C-4722-AC30-A46FF8801B16}"/>
              </a:ext>
            </a:extLst>
          </p:cNvPr>
          <p:cNvSpPr/>
          <p:nvPr/>
        </p:nvSpPr>
        <p:spPr>
          <a:xfrm>
            <a:off x="6084168" y="177566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0597D3C-F790-4E20-8281-0BE853119A71}"/>
              </a:ext>
            </a:extLst>
          </p:cNvPr>
          <p:cNvSpPr/>
          <p:nvPr/>
        </p:nvSpPr>
        <p:spPr>
          <a:xfrm>
            <a:off x="7993829" y="177566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09EEEB8-68A1-4A66-97F8-3B6D014027FD}"/>
              </a:ext>
            </a:extLst>
          </p:cNvPr>
          <p:cNvSpPr/>
          <p:nvPr/>
        </p:nvSpPr>
        <p:spPr>
          <a:xfrm>
            <a:off x="7993829" y="74363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F27C264-F336-44E8-8F9D-AC7081AB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6334"/>
            <a:ext cx="3946194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In           basis</a:t>
            </a:r>
            <a:endParaRPr lang="en-US" altLang="ko-KR" sz="1400" dirty="0">
              <a:latin typeface="Verdana" pitchFamily="34" charset="0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0DC960D-EB20-4CBF-804A-F0E923F6167F}"/>
              </a:ext>
            </a:extLst>
          </p:cNvPr>
          <p:cNvCxnSpPr>
            <a:cxnSpLocks/>
          </p:cNvCxnSpPr>
          <p:nvPr/>
        </p:nvCxnSpPr>
        <p:spPr>
          <a:xfrm>
            <a:off x="6242360" y="1124744"/>
            <a:ext cx="16141" cy="65092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개체 18">
            <a:extLst>
              <a:ext uri="{FF2B5EF4-FFF2-40B4-BE49-F238E27FC236}">
                <a16:creationId xmlns:a16="http://schemas.microsoft.com/office/drawing/2014/main" id="{91B2F558-61E5-4BD0-BD8F-7F80FDAB67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60993" y="1174812"/>
          <a:ext cx="363310" cy="54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Equation" r:id="rId3" imgW="152280" imgH="228600" progId="Equation.DSMT4">
                  <p:embed/>
                </p:oleObj>
              </mc:Choice>
              <mc:Fallback>
                <p:oleObj name="Equation" r:id="rId3" imgW="152280" imgH="228600" progId="Equation.DSMT4">
                  <p:embed/>
                  <p:pic>
                    <p:nvPicPr>
                      <p:cNvPr id="19" name="개체 18">
                        <a:extLst>
                          <a:ext uri="{FF2B5EF4-FFF2-40B4-BE49-F238E27FC236}">
                            <a16:creationId xmlns:a16="http://schemas.microsoft.com/office/drawing/2014/main" id="{91B2F558-61E5-4BD0-BD8F-7F80FDAB6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0993" y="1174812"/>
                        <a:ext cx="363310" cy="54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CF4B465-498B-425F-BD0D-F42318887ADC}"/>
              </a:ext>
            </a:extLst>
          </p:cNvPr>
          <p:cNvCxnSpPr/>
          <p:nvPr/>
        </p:nvCxnSpPr>
        <p:spPr>
          <a:xfrm>
            <a:off x="8156259" y="1110568"/>
            <a:ext cx="16141" cy="65092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개체 20">
            <a:extLst>
              <a:ext uri="{FF2B5EF4-FFF2-40B4-BE49-F238E27FC236}">
                <a16:creationId xmlns:a16="http://schemas.microsoft.com/office/drawing/2014/main" id="{D289EEDF-FAA7-4142-8584-439140948F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10748" y="1160463"/>
          <a:ext cx="393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6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21" name="개체 20">
                        <a:extLst>
                          <a:ext uri="{FF2B5EF4-FFF2-40B4-BE49-F238E27FC236}">
                            <a16:creationId xmlns:a16="http://schemas.microsoft.com/office/drawing/2014/main" id="{D289EEDF-FAA7-4142-8584-439140948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0748" y="1160463"/>
                        <a:ext cx="39370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4FE70C5-5E44-4A25-AFF0-FB0F6F1DC282}"/>
              </a:ext>
            </a:extLst>
          </p:cNvPr>
          <p:cNvCxnSpPr/>
          <p:nvPr/>
        </p:nvCxnSpPr>
        <p:spPr>
          <a:xfrm>
            <a:off x="6258501" y="1412776"/>
            <a:ext cx="18977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개체 23">
            <a:extLst>
              <a:ext uri="{FF2B5EF4-FFF2-40B4-BE49-F238E27FC236}">
                <a16:creationId xmlns:a16="http://schemas.microsoft.com/office/drawing/2014/main" id="{A0A59B00-A6B4-44C8-A397-713BC6426B3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9987" y="906914"/>
          <a:ext cx="360325" cy="49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7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24" name="개체 23">
                        <a:extLst>
                          <a:ext uri="{FF2B5EF4-FFF2-40B4-BE49-F238E27FC236}">
                            <a16:creationId xmlns:a16="http://schemas.microsoft.com/office/drawing/2014/main" id="{A0A59B00-A6B4-44C8-A397-713BC6426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9987" y="906914"/>
                        <a:ext cx="360325" cy="498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6749E01-0BB4-41D6-A8B0-3063946E2ABD}"/>
              </a:ext>
            </a:extLst>
          </p:cNvPr>
          <p:cNvSpPr txBox="1"/>
          <p:nvPr/>
        </p:nvSpPr>
        <p:spPr>
          <a:xfrm>
            <a:off x="-5448" y="25121"/>
            <a:ext cx="5657568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Quark Color-spin wave function of X(3872):        molecule</a:t>
            </a:r>
            <a:endParaRPr lang="ko-KR" altLang="en-US" sz="1600" dirty="0"/>
          </a:p>
        </p:txBody>
      </p:sp>
      <p:graphicFrame>
        <p:nvGraphicFramePr>
          <p:cNvPr id="26" name="개체 25">
            <a:extLst>
              <a:ext uri="{FF2B5EF4-FFF2-40B4-BE49-F238E27FC236}">
                <a16:creationId xmlns:a16="http://schemas.microsoft.com/office/drawing/2014/main" id="{2791C440-C17C-4256-8575-D2A2F4AA702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10392" y="33630"/>
          <a:ext cx="519440" cy="31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8" name="Equation" r:id="rId9" imgW="317160" imgH="190440" progId="Equation.DSMT4">
                  <p:embed/>
                </p:oleObj>
              </mc:Choice>
              <mc:Fallback>
                <p:oleObj name="Equation" r:id="rId9" imgW="317160" imgH="190440" progId="Equation.DSMT4">
                  <p:embed/>
                  <p:pic>
                    <p:nvPicPr>
                      <p:cNvPr id="26" name="개체 25">
                        <a:extLst>
                          <a:ext uri="{FF2B5EF4-FFF2-40B4-BE49-F238E27FC236}">
                            <a16:creationId xmlns:a16="http://schemas.microsoft.com/office/drawing/2014/main" id="{2791C440-C17C-4256-8575-D2A2F4AA7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0392" y="33630"/>
                        <a:ext cx="519440" cy="31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>
            <a:extLst>
              <a:ext uri="{FF2B5EF4-FFF2-40B4-BE49-F238E27FC236}">
                <a16:creationId xmlns:a16="http://schemas.microsoft.com/office/drawing/2014/main" id="{20BFC941-C4C9-453A-861E-8B938CFC76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43608" y="644229"/>
          <a:ext cx="688519" cy="28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9" name="Equation" r:id="rId11" imgW="457200" imgH="190440" progId="Equation.DSMT4">
                  <p:embed/>
                </p:oleObj>
              </mc:Choice>
              <mc:Fallback>
                <p:oleObj name="Equation" r:id="rId11" imgW="457200" imgH="190440" progId="Equation.DSMT4">
                  <p:embed/>
                  <p:pic>
                    <p:nvPicPr>
                      <p:cNvPr id="27" name="개체 26">
                        <a:extLst>
                          <a:ext uri="{FF2B5EF4-FFF2-40B4-BE49-F238E27FC236}">
                            <a16:creationId xmlns:a16="http://schemas.microsoft.com/office/drawing/2014/main" id="{20BFC941-C4C9-453A-861E-8B938CFC76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3608" y="644229"/>
                        <a:ext cx="688519" cy="28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">
            <a:extLst>
              <a:ext uri="{FF2B5EF4-FFF2-40B4-BE49-F238E27FC236}">
                <a16:creationId xmlns:a16="http://schemas.microsoft.com/office/drawing/2014/main" id="{4FC44A2D-BAA0-4979-AF58-DA20EC78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66" y="3122760"/>
            <a:ext cx="5098322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Transformation into              basis</a:t>
            </a:r>
            <a:endParaRPr lang="en-US" altLang="ko-KR" sz="1400" dirty="0">
              <a:latin typeface="Verdana" pitchFamily="34" charset="0"/>
            </a:endParaRPr>
          </a:p>
        </p:txBody>
      </p:sp>
      <p:graphicFrame>
        <p:nvGraphicFramePr>
          <p:cNvPr id="30" name="개체 29">
            <a:extLst>
              <a:ext uri="{FF2B5EF4-FFF2-40B4-BE49-F238E27FC236}">
                <a16:creationId xmlns:a16="http://schemas.microsoft.com/office/drawing/2014/main" id="{48A16417-5428-46B4-B3AC-69D851D62DF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43808" y="3282417"/>
          <a:ext cx="810617" cy="3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0" name="Equation" r:id="rId13" imgW="545760" imgH="215640" progId="Equation.DSMT4">
                  <p:embed/>
                </p:oleObj>
              </mc:Choice>
              <mc:Fallback>
                <p:oleObj name="Equation" r:id="rId13" imgW="545760" imgH="215640" progId="Equation.DSMT4">
                  <p:embed/>
                  <p:pic>
                    <p:nvPicPr>
                      <p:cNvPr id="30" name="개체 29">
                        <a:extLst>
                          <a:ext uri="{FF2B5EF4-FFF2-40B4-BE49-F238E27FC236}">
                            <a16:creationId xmlns:a16="http://schemas.microsoft.com/office/drawing/2014/main" id="{48A16417-5428-46B4-B3AC-69D851D62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43808" y="3282417"/>
                        <a:ext cx="810617" cy="320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타원 30">
            <a:extLst>
              <a:ext uri="{FF2B5EF4-FFF2-40B4-BE49-F238E27FC236}">
                <a16:creationId xmlns:a16="http://schemas.microsoft.com/office/drawing/2014/main" id="{1FBEFC1A-5739-4259-8584-CBF925688486}"/>
              </a:ext>
            </a:extLst>
          </p:cNvPr>
          <p:cNvSpPr/>
          <p:nvPr/>
        </p:nvSpPr>
        <p:spPr>
          <a:xfrm>
            <a:off x="6070916" y="351514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B1361B12-9A97-4A34-B50E-3B0F523E905E}"/>
              </a:ext>
            </a:extLst>
          </p:cNvPr>
          <p:cNvSpPr/>
          <p:nvPr/>
        </p:nvSpPr>
        <p:spPr>
          <a:xfrm>
            <a:off x="6091319" y="454717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7C7BA60-BC1D-4519-A870-4387AB1E1357}"/>
              </a:ext>
            </a:extLst>
          </p:cNvPr>
          <p:cNvSpPr/>
          <p:nvPr/>
        </p:nvSpPr>
        <p:spPr>
          <a:xfrm>
            <a:off x="8000980" y="4547174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BEB59C85-9CE8-40C9-B621-C152A147B522}"/>
              </a:ext>
            </a:extLst>
          </p:cNvPr>
          <p:cNvSpPr/>
          <p:nvPr/>
        </p:nvSpPr>
        <p:spPr>
          <a:xfrm>
            <a:off x="8000980" y="351514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07BB3E1-599E-4667-A5FD-2524228985AE}"/>
              </a:ext>
            </a:extLst>
          </p:cNvPr>
          <p:cNvCxnSpPr>
            <a:cxnSpLocks/>
          </p:cNvCxnSpPr>
          <p:nvPr/>
        </p:nvCxnSpPr>
        <p:spPr>
          <a:xfrm>
            <a:off x="7220155" y="3774354"/>
            <a:ext cx="16141" cy="900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개체 35">
            <a:extLst>
              <a:ext uri="{FF2B5EF4-FFF2-40B4-BE49-F238E27FC236}">
                <a16:creationId xmlns:a16="http://schemas.microsoft.com/office/drawing/2014/main" id="{1C895BE2-6E40-43FA-8307-A388CF296BB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991350" y="3208312"/>
          <a:ext cx="3921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1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36" name="개체 35">
                        <a:extLst>
                          <a:ext uri="{FF2B5EF4-FFF2-40B4-BE49-F238E27FC236}">
                            <a16:creationId xmlns:a16="http://schemas.microsoft.com/office/drawing/2014/main" id="{1C895BE2-6E40-43FA-8307-A388CF296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91350" y="3208312"/>
                        <a:ext cx="39211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개체 37">
            <a:extLst>
              <a:ext uri="{FF2B5EF4-FFF2-40B4-BE49-F238E27FC236}">
                <a16:creationId xmlns:a16="http://schemas.microsoft.com/office/drawing/2014/main" id="{D905DB6D-0B15-470D-A65E-189D20B363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61200" y="4653136"/>
          <a:ext cx="4238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2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38" name="개체 37">
                        <a:extLst>
                          <a:ext uri="{FF2B5EF4-FFF2-40B4-BE49-F238E27FC236}">
                            <a16:creationId xmlns:a16="http://schemas.microsoft.com/office/drawing/2014/main" id="{D905DB6D-0B15-470D-A65E-189D20B36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61200" y="4653136"/>
                        <a:ext cx="42386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5E401F0-A427-4A4A-A125-E19A3739D081}"/>
              </a:ext>
            </a:extLst>
          </p:cNvPr>
          <p:cNvCxnSpPr/>
          <p:nvPr/>
        </p:nvCxnSpPr>
        <p:spPr>
          <a:xfrm>
            <a:off x="6466760" y="3702818"/>
            <a:ext cx="151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개체 39">
            <a:extLst>
              <a:ext uri="{FF2B5EF4-FFF2-40B4-BE49-F238E27FC236}">
                <a16:creationId xmlns:a16="http://schemas.microsoft.com/office/drawing/2014/main" id="{0C2C4B85-5B30-4E3C-82CA-4EDD57079D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76938" y="3895700"/>
          <a:ext cx="387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3" name="Equation" r:id="rId19" imgW="177480" imgH="228600" progId="Equation.DSMT4">
                  <p:embed/>
                </p:oleObj>
              </mc:Choice>
              <mc:Fallback>
                <p:oleObj name="Equation" r:id="rId19" imgW="177480" imgH="228600" progId="Equation.DSMT4">
                  <p:embed/>
                  <p:pic>
                    <p:nvPicPr>
                      <p:cNvPr id="40" name="개체 39">
                        <a:extLst>
                          <a:ext uri="{FF2B5EF4-FFF2-40B4-BE49-F238E27FC236}">
                            <a16:creationId xmlns:a16="http://schemas.microsoft.com/office/drawing/2014/main" id="{0C2C4B85-5B30-4E3C-82CA-4EDD57079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76938" y="3895700"/>
                        <a:ext cx="3873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46B07FEC-1DA6-4E47-BC38-25C74928E005}"/>
              </a:ext>
            </a:extLst>
          </p:cNvPr>
          <p:cNvCxnSpPr/>
          <p:nvPr/>
        </p:nvCxnSpPr>
        <p:spPr>
          <a:xfrm>
            <a:off x="6516384" y="4739282"/>
            <a:ext cx="151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>
            <a:extLst>
              <a:ext uri="{FF2B5EF4-FFF2-40B4-BE49-F238E27FC236}">
                <a16:creationId xmlns:a16="http://schemas.microsoft.com/office/drawing/2014/main" id="{F5F7C8FA-529B-4953-AD86-42D03825533C}"/>
              </a:ext>
            </a:extLst>
          </p:cNvPr>
          <p:cNvSpPr/>
          <p:nvPr/>
        </p:nvSpPr>
        <p:spPr>
          <a:xfrm>
            <a:off x="5717040" y="502158"/>
            <a:ext cx="1052810" cy="2016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0CCCA77-94AF-4789-A8C6-0B820281345E}"/>
              </a:ext>
            </a:extLst>
          </p:cNvPr>
          <p:cNvSpPr/>
          <p:nvPr/>
        </p:nvSpPr>
        <p:spPr>
          <a:xfrm>
            <a:off x="7647080" y="497936"/>
            <a:ext cx="1052810" cy="2016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7" name="개체 46">
            <a:extLst>
              <a:ext uri="{FF2B5EF4-FFF2-40B4-BE49-F238E27FC236}">
                <a16:creationId xmlns:a16="http://schemas.microsoft.com/office/drawing/2014/main" id="{6ABFA9F1-84E0-4379-9962-76EF6F40A8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74223" y="3818819"/>
          <a:ext cx="225273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4" name="Equation" r:id="rId21" imgW="1409400" imgH="583920" progId="Equation.DSMT4">
                  <p:embed/>
                </p:oleObj>
              </mc:Choice>
              <mc:Fallback>
                <p:oleObj name="Equation" r:id="rId21" imgW="1409400" imgH="583920" progId="Equation.DSMT4">
                  <p:embed/>
                  <p:pic>
                    <p:nvPicPr>
                      <p:cNvPr id="47" name="개체 46">
                        <a:extLst>
                          <a:ext uri="{FF2B5EF4-FFF2-40B4-BE49-F238E27FC236}">
                            <a16:creationId xmlns:a16="http://schemas.microsoft.com/office/drawing/2014/main" id="{6ABFA9F1-84E0-4379-9962-76EF6F40A8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74223" y="3818819"/>
                        <a:ext cx="225273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9493C91B-6286-4EA1-B55B-785CBFBF6A2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0872" y="1296420"/>
          <a:ext cx="2376089" cy="95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5" name="Equation" r:id="rId23" imgW="1460160" imgH="583920" progId="Equation.DSMT4">
                  <p:embed/>
                </p:oleObj>
              </mc:Choice>
              <mc:Fallback>
                <p:oleObj name="Equation" r:id="rId23" imgW="1460160" imgH="583920" progId="Equation.DSMT4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9493C91B-6286-4EA1-B55B-785CBFBF6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50872" y="1296420"/>
                        <a:ext cx="2376089" cy="95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타원 47">
            <a:extLst>
              <a:ext uri="{FF2B5EF4-FFF2-40B4-BE49-F238E27FC236}">
                <a16:creationId xmlns:a16="http://schemas.microsoft.com/office/drawing/2014/main" id="{47412D06-3495-435B-A263-5C25D4B02D7E}"/>
              </a:ext>
            </a:extLst>
          </p:cNvPr>
          <p:cNvSpPr/>
          <p:nvPr/>
        </p:nvSpPr>
        <p:spPr>
          <a:xfrm>
            <a:off x="5796136" y="3219566"/>
            <a:ext cx="2880320" cy="8373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0068102B-2831-4047-9975-F4A96FF36B97}"/>
              </a:ext>
            </a:extLst>
          </p:cNvPr>
          <p:cNvSpPr/>
          <p:nvPr/>
        </p:nvSpPr>
        <p:spPr>
          <a:xfrm>
            <a:off x="5796136" y="4370566"/>
            <a:ext cx="2880320" cy="8373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5CFF28F3-9F34-41B9-8536-C2B6F1AF2F6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8992" y="5319719"/>
          <a:ext cx="1914816" cy="120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6" name="Equation" r:id="rId25" imgW="1371600" imgH="863280" progId="Equation.DSMT4">
                  <p:embed/>
                </p:oleObj>
              </mc:Choice>
              <mc:Fallback>
                <p:oleObj name="Equation" r:id="rId25" imgW="1371600" imgH="863280" progId="Equation.DSMT4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5CFF28F3-9F34-41B9-8536-C2B6F1AF2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28992" y="5319719"/>
                        <a:ext cx="1914816" cy="120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C6BB2CF-D772-499B-8B17-5F3B174B10C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65524" y="5661248"/>
          <a:ext cx="5084033" cy="47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7" name="Equation" r:id="rId27" imgW="2971800" imgH="279360" progId="Equation.DSMT4">
                  <p:embed/>
                </p:oleObj>
              </mc:Choice>
              <mc:Fallback>
                <p:oleObj name="Equation" r:id="rId27" imgW="2971800" imgH="279360" progId="Equation.DSMT4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BC6BB2CF-D772-499B-8B17-5F3B174B1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65524" y="5661248"/>
                        <a:ext cx="5084033" cy="477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43C61A67-84D7-43ED-A1DD-D93F61DC6E5B}"/>
              </a:ext>
            </a:extLst>
          </p:cNvPr>
          <p:cNvSpPr/>
          <p:nvPr/>
        </p:nvSpPr>
        <p:spPr>
          <a:xfrm>
            <a:off x="395536" y="5805264"/>
            <a:ext cx="288032" cy="142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DC42A58D-E095-4721-A162-4E14779C322C}"/>
              </a:ext>
            </a:extLst>
          </p:cNvPr>
          <p:cNvSpPr/>
          <p:nvPr/>
        </p:nvSpPr>
        <p:spPr>
          <a:xfrm>
            <a:off x="3131840" y="5805264"/>
            <a:ext cx="288032" cy="142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80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046832"/>
                  </p:ext>
                </p:extLst>
              </p:nvPr>
            </p:nvGraphicFramePr>
            <p:xfrm>
              <a:off x="1691680" y="1259696"/>
              <a:ext cx="7281194" cy="3321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1317338111"/>
                        </a:ext>
                      </a:extLst>
                    </a:gridCol>
                    <a:gridCol w="1293457">
                      <a:extLst>
                        <a:ext uri="{9D8B030D-6E8A-4147-A177-3AD203B41FA5}">
                          <a16:colId xmlns:a16="http://schemas.microsoft.com/office/drawing/2014/main" val="1092685084"/>
                        </a:ext>
                      </a:extLst>
                    </a:gridCol>
                    <a:gridCol w="934482">
                      <a:extLst>
                        <a:ext uri="{9D8B030D-6E8A-4147-A177-3AD203B41FA5}">
                          <a16:colId xmlns:a16="http://schemas.microsoft.com/office/drawing/2014/main" val="2280990016"/>
                        </a:ext>
                      </a:extLst>
                    </a:gridCol>
                    <a:gridCol w="1722979">
                      <a:extLst>
                        <a:ext uri="{9D8B030D-6E8A-4147-A177-3AD203B41FA5}">
                          <a16:colId xmlns:a16="http://schemas.microsoft.com/office/drawing/2014/main" val="609827544"/>
                        </a:ext>
                      </a:extLst>
                    </a:gridCol>
                    <a:gridCol w="1188864">
                      <a:extLst>
                        <a:ext uri="{9D8B030D-6E8A-4147-A177-3AD203B41FA5}">
                          <a16:colId xmlns:a16="http://schemas.microsoft.com/office/drawing/2014/main" val="3213635602"/>
                        </a:ext>
                      </a:extLst>
                    </a:gridCol>
                    <a:gridCol w="917276">
                      <a:extLst>
                        <a:ext uri="{9D8B030D-6E8A-4147-A177-3AD203B41FA5}">
                          <a16:colId xmlns:a16="http://schemas.microsoft.com/office/drawing/2014/main" val="1947263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Tetraquark</a:t>
                          </a:r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Quark content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baseline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2-body</a:t>
                          </a:r>
                        </a:p>
                        <a:p>
                          <a:pPr algn="ctr" latinLnBrk="1"/>
                          <a:r>
                            <a:rPr lang="en-US" altLang="ko-KR" sz="1600" b="1" baseline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Threshold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Observed mode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0019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(3872)</m:t>
                                </m:r>
                              </m:oMath>
                            </m:oMathPara>
                          </a14:m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(3872)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3871.65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(3871.69)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(3879.92)</a:t>
                          </a:r>
                          <a:endParaRPr lang="ko-KR" altLang="en-US" sz="16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  <m:r>
                                  <a:rPr lang="en-US" altLang="ko-KR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ko-KR" altLang="en-US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𝝍</m:t>
                                </m:r>
                                <m:sSup>
                                  <m:sSupPr>
                                    <m:ctrlPr>
                                      <a:rPr lang="el-GR" altLang="ko-KR" sz="160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l-GR" altLang="ko-KR" sz="160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l-GR" sz="160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𝝅</m:t>
                                        </m:r>
                                      </m:e>
                                      <m:sup>
                                        <m:r>
                                          <a:rPr lang="en-US" altLang="ko-KR" sz="16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ko-KR" altLang="el-GR" sz="160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…..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Belle ..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1177385"/>
                      </a:ext>
                    </a:extLst>
                  </a:tr>
                  <a:tr h="266827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𝑐𝑐</m:t>
                                    </m:r>
                                  </m:sub>
                                </m:sSub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(3875)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3875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(3875.26)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(3876.51)</a:t>
                          </a:r>
                          <a:endParaRPr lang="ko-KR" altLang="en-US" sz="16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1600" b="1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b="1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𝑫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LHCb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5910977"/>
                      </a:ext>
                    </a:extLst>
                  </a:tr>
                  <a:tr h="19265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ko-KR" alt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ko-KR" alt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(4000)</a:t>
                          </a:r>
                        </a:p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𝑐𝑠</m:t>
                                    </m:r>
                                  </m:sub>
                                </m:sSub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(3872)</m:t>
                                </m:r>
                              </m:oMath>
                            </m:oMathPara>
                          </a14:m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4003+i(131)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b="1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∗+</m:t>
                                  </m:r>
                                </m:sup>
                              </m:sSubSup>
                              <m:r>
                                <a:rPr lang="en-US" altLang="ko-KR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(3977)</a:t>
                          </a:r>
                        </a:p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𝑱</m:t>
                              </m:r>
                              <m:r>
                                <a:rPr lang="en-US" altLang="ko-KR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ko-KR" altLang="en-US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𝝍</m:t>
                              </m:r>
                              <m:sSup>
                                <m:sSupPr>
                                  <m:ctrlPr>
                                    <a:rPr lang="el-GR" altLang="ko-KR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chemeClr val="accent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(3590.58)</a:t>
                          </a:r>
                          <a:endParaRPr lang="ko-KR" altLang="en-US" sz="1600" baseline="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𝑱</m:t>
                                </m:r>
                                <m:r>
                                  <a:rPr lang="en-US" altLang="ko-KR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ko-KR" altLang="en-US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𝝍</m:t>
                                </m:r>
                                <m:sSup>
                                  <m:sSupPr>
                                    <m:ctrlPr>
                                      <a:rPr lang="el-GR" altLang="ko-KR" sz="160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LHCb</a:t>
                          </a:r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(BES?)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477155"/>
                      </a:ext>
                    </a:extLst>
                  </a:tr>
                  <a:tr h="11849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(5568)</m:t>
                                </m:r>
                              </m:oMath>
                            </m:oMathPara>
                          </a14:m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5568+i(21.9)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altLang="ko-KR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(5773)</a:t>
                          </a:r>
                          <a:endParaRPr lang="ko-KR" altLang="en-US" sz="1600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latinLnBrk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ko-KR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±</m:t>
                                  </m:r>
                                </m:sup>
                              </m:sSup>
                              <m:r>
                                <a:rPr lang="en-US" altLang="ko-KR" sz="16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chemeClr val="accent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(5506.49)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±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D0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0001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(2900)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2908+i(136)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altLang="ko-KR" sz="16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2251.77</a:t>
                          </a:r>
                          <a:endParaRPr lang="ko-KR" altLang="en-US" sz="1600" baseline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l-GR" altLang="ko-KR" sz="160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l-GR" sz="160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ko-KR" sz="1600" b="1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LHCb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475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046832"/>
                  </p:ext>
                </p:extLst>
              </p:nvPr>
            </p:nvGraphicFramePr>
            <p:xfrm>
              <a:off x="1691680" y="1259696"/>
              <a:ext cx="7281194" cy="3321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1317338111"/>
                        </a:ext>
                      </a:extLst>
                    </a:gridCol>
                    <a:gridCol w="1293457">
                      <a:extLst>
                        <a:ext uri="{9D8B030D-6E8A-4147-A177-3AD203B41FA5}">
                          <a16:colId xmlns:a16="http://schemas.microsoft.com/office/drawing/2014/main" val="1092685084"/>
                        </a:ext>
                      </a:extLst>
                    </a:gridCol>
                    <a:gridCol w="934482">
                      <a:extLst>
                        <a:ext uri="{9D8B030D-6E8A-4147-A177-3AD203B41FA5}">
                          <a16:colId xmlns:a16="http://schemas.microsoft.com/office/drawing/2014/main" val="2280990016"/>
                        </a:ext>
                      </a:extLst>
                    </a:gridCol>
                    <a:gridCol w="1722979">
                      <a:extLst>
                        <a:ext uri="{9D8B030D-6E8A-4147-A177-3AD203B41FA5}">
                          <a16:colId xmlns:a16="http://schemas.microsoft.com/office/drawing/2014/main" val="609827544"/>
                        </a:ext>
                      </a:extLst>
                    </a:gridCol>
                    <a:gridCol w="1188864">
                      <a:extLst>
                        <a:ext uri="{9D8B030D-6E8A-4147-A177-3AD203B41FA5}">
                          <a16:colId xmlns:a16="http://schemas.microsoft.com/office/drawing/2014/main" val="3213635602"/>
                        </a:ext>
                      </a:extLst>
                    </a:gridCol>
                    <a:gridCol w="917276">
                      <a:extLst>
                        <a:ext uri="{9D8B030D-6E8A-4147-A177-3AD203B41FA5}">
                          <a16:colId xmlns:a16="http://schemas.microsoft.com/office/drawing/2014/main" val="194726388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Tetraquark</a:t>
                          </a:r>
                          <a:endParaRPr lang="en-US" altLang="ko-KR" sz="160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Quark content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1" baseline="0" dirty="0" smtClean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2-body</a:t>
                          </a:r>
                        </a:p>
                        <a:p>
                          <a:pPr algn="ctr" latinLnBrk="1"/>
                          <a:r>
                            <a:rPr lang="en-US" altLang="ko-KR" sz="1600" b="1" baseline="0" dirty="0" smtClean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Threshold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Observed mode</a:t>
                          </a:r>
                          <a:endParaRPr lang="ko-KR" altLang="en-US" sz="160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001903"/>
                      </a:ext>
                    </a:extLst>
                  </a:tr>
                  <a:tr h="58464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8" t="-101042" r="-496020" b="-38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3871.65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831" t="-101042" r="-409740" b="-38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418" t="-101042" r="-123759" b="-38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5897" t="-101042" r="-78974" b="-38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Belle ..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1177385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8" t="-198969" r="-496020" b="-2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3875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831" t="-198969" r="-409740" b="-2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418" t="-198969" r="-123759" b="-2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5897" t="-198969" r="-78974" b="-2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LHCb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5910977"/>
                      </a:ext>
                    </a:extLst>
                  </a:tr>
                  <a:tr h="63633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8" t="-276190" r="-496020" b="-1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4003+i(131)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831" t="-276190" r="-409740" b="-1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418" t="-276190" r="-123759" b="-1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5897" t="-276190" r="-78974" b="-1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LHCb</a:t>
                          </a:r>
                          <a:endParaRPr lang="en-US" altLang="ko-KR" sz="1600" baseline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(BES?)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477155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8" t="-407216" r="-496020" b="-70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5568+i(21.9)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831" t="-407216" r="-409740" b="-70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418" t="-407216" r="-123759" b="-70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5897" t="-407216" r="-78974" b="-70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D0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000144"/>
                      </a:ext>
                    </a:extLst>
                  </a:tr>
                  <a:tr h="34099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8" t="-878571" r="-49602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2908+i(136)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831" t="-878571" r="-40974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2251.77</a:t>
                          </a:r>
                          <a:endParaRPr lang="ko-KR" altLang="en-US" sz="1600" baseline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5897" t="-878571" r="-7897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LHCb</a:t>
                          </a:r>
                          <a:endParaRPr lang="ko-KR" altLang="en-US" sz="1600" baseline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4754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51520" y="116632"/>
            <a:ext cx="4104456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Few examples of recent findings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6" name="왼쪽 중괄호 5"/>
          <p:cNvSpPr/>
          <p:nvPr/>
        </p:nvSpPr>
        <p:spPr>
          <a:xfrm>
            <a:off x="1403648" y="1988840"/>
            <a:ext cx="216024" cy="864096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왼쪽 중괄호 6"/>
          <p:cNvSpPr/>
          <p:nvPr/>
        </p:nvSpPr>
        <p:spPr>
          <a:xfrm>
            <a:off x="1403648" y="3140968"/>
            <a:ext cx="216024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7504" y="22577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Bound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Near Threshold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538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Above  Threshold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8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20C814-C12A-4446-887F-3C901F9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F27C264-F336-44E8-8F9D-AC7081AB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16334"/>
            <a:ext cx="3946194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endParaRPr lang="en-US" altLang="ko-KR" sz="1400" dirty="0">
              <a:latin typeface="Verdana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749E01-0BB4-41D6-A8B0-3063946E2ABD}"/>
              </a:ext>
            </a:extLst>
          </p:cNvPr>
          <p:cNvSpPr txBox="1"/>
          <p:nvPr/>
        </p:nvSpPr>
        <p:spPr>
          <a:xfrm>
            <a:off x="-5448" y="25121"/>
            <a:ext cx="5657568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Possible explanation of abundant production of X(3872)</a:t>
            </a:r>
            <a:endParaRPr lang="ko-KR" altLang="en-US" sz="1600" dirty="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4FC44A2D-BAA0-4979-AF58-DA20EC78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66" y="3122760"/>
            <a:ext cx="8249584" cy="907016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X(3872) production at high Pt might be a direct recombination of         with            in QGP</a:t>
            </a:r>
            <a:endParaRPr lang="en-US" altLang="ko-KR" sz="1400" dirty="0">
              <a:latin typeface="Verdana" pitchFamily="34" charset="0"/>
            </a:endParaRP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BC6BB2CF-D772-499B-8B17-5F3B174B10C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5272" y="603623"/>
          <a:ext cx="5084033" cy="47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7" name="Equation" r:id="rId3" imgW="2971800" imgH="279360" progId="Equation.DSMT4">
                  <p:embed/>
                </p:oleObj>
              </mc:Choice>
              <mc:Fallback>
                <p:oleObj name="Equation" r:id="rId3" imgW="2971800" imgH="279360" progId="Equation.DSMT4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BC6BB2CF-D772-499B-8B17-5F3B174B1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272" y="603623"/>
                        <a:ext cx="5084033" cy="477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>
            <a:extLst>
              <a:ext uri="{FF2B5EF4-FFF2-40B4-BE49-F238E27FC236}">
                <a16:creationId xmlns:a16="http://schemas.microsoft.com/office/drawing/2014/main" id="{0FA89B07-1E36-4D5F-897A-F91F5F56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340768"/>
            <a:ext cx="576064" cy="53640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endParaRPr lang="en-US" altLang="ko-KR" sz="1400" dirty="0">
              <a:latin typeface="Verdana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13A4490-CA70-4395-8E33-92A0CF97E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982" y="3950795"/>
            <a:ext cx="3107234" cy="2790573"/>
          </a:xfrm>
          <a:prstGeom prst="rect">
            <a:avLst/>
          </a:prstGeom>
        </p:spPr>
      </p:pic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9E123D25-C774-4CA5-ACA2-7D4660E3F7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8445" y="3576268"/>
          <a:ext cx="694273" cy="39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8" name="Equation" r:id="rId6" imgW="495000" imgH="279360" progId="Equation.DSMT4">
                  <p:embed/>
                </p:oleObj>
              </mc:Choice>
              <mc:Fallback>
                <p:oleObj name="Equation" r:id="rId6" imgW="495000" imgH="279360" progId="Equation.DSMT4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9E123D25-C774-4CA5-ACA2-7D4660E3F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8445" y="3576268"/>
                        <a:ext cx="694273" cy="39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BEAF14A5-978A-404D-A7C7-886AE112B61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24328" y="3183930"/>
          <a:ext cx="731227" cy="42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9" name="Equation" r:id="rId8" imgW="482400" imgH="279360" progId="Equation.DSMT4">
                  <p:embed/>
                </p:oleObj>
              </mc:Choice>
              <mc:Fallback>
                <p:oleObj name="Equation" r:id="rId8" imgW="482400" imgH="279360" progId="Equation.DSMT4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BEAF14A5-978A-404D-A7C7-886AE112B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4328" y="3183930"/>
                        <a:ext cx="731227" cy="423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>
            <a:extLst>
              <a:ext uri="{FF2B5EF4-FFF2-40B4-BE49-F238E27FC236}">
                <a16:creationId xmlns:a16="http://schemas.microsoft.com/office/drawing/2014/main" id="{D6AB57F1-0901-4A0C-95C1-D64EA8AC8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68" y="2017928"/>
            <a:ext cx="8249584" cy="907016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  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ko-KR" sz="1600" dirty="0">
                <a:latin typeface="Verdana" pitchFamily="34" charset="0"/>
                <a:sym typeface="Wingdings" panose="05000000000000000000" pitchFamily="2" charset="2"/>
              </a:rPr>
              <a:t>(2S) production at high Pt is dominated by              but has to be multiplied by a small overlap into color singlets: NRQCD </a:t>
            </a:r>
            <a:endParaRPr lang="en-US" altLang="ko-KR" sz="1400" dirty="0">
              <a:latin typeface="Verdana" pitchFamily="34" charset="0"/>
            </a:endParaRP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A22C5891-59D7-4F0C-960A-9B579DA7539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24339" y="2132856"/>
          <a:ext cx="7318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0" name="Equation" r:id="rId10" imgW="731575" imgH="423735" progId="Equation.DSMT4">
                  <p:embed/>
                </p:oleObj>
              </mc:Choice>
              <mc:Fallback>
                <p:oleObj name="Equation" r:id="rId10" imgW="731575" imgH="423735" progId="Equation.DSMT4">
                  <p:embed/>
                  <p:pic>
                    <p:nvPicPr>
                      <p:cNvPr id="6" name="개체 5">
                        <a:extLst>
                          <a:ext uri="{FF2B5EF4-FFF2-40B4-BE49-F238E27FC236}">
                            <a16:creationId xmlns:a16="http://schemas.microsoft.com/office/drawing/2014/main" id="{A22C5891-59D7-4F0C-960A-9B579DA75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4339" y="2132856"/>
                        <a:ext cx="731837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4DB7A825-3132-472B-9C69-647035EF4D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2144" y="1455304"/>
          <a:ext cx="53213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1" name="Equation" r:id="rId12" imgW="5321917" imgH="373693" progId="Equation.DSMT4">
                  <p:embed/>
                </p:oleObj>
              </mc:Choice>
              <mc:Fallback>
                <p:oleObj name="Equation" r:id="rId12" imgW="5321917" imgH="373693" progId="Equation.DSMT4">
                  <p:embed/>
                  <p:pic>
                    <p:nvPicPr>
                      <p:cNvPr id="8" name="개체 7">
                        <a:extLst>
                          <a:ext uri="{FF2B5EF4-FFF2-40B4-BE49-F238E27FC236}">
                            <a16:creationId xmlns:a16="http://schemas.microsoft.com/office/drawing/2014/main" id="{4DB7A825-3132-472B-9C69-647035EF4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2144" y="1455304"/>
                        <a:ext cx="5321300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623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graphicFrame>
        <p:nvGraphicFramePr>
          <p:cNvPr id="3" name="Object 17"/>
          <p:cNvGraphicFramePr>
            <a:graphicFrameLocks noChangeAspect="1"/>
          </p:cNvGraphicFramePr>
          <p:nvPr>
            <p:extLst/>
          </p:nvPr>
        </p:nvGraphicFramePr>
        <p:xfrm>
          <a:off x="-9526" y="-27384"/>
          <a:ext cx="9153526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6" name="Image" r:id="rId3" imgW="8857143" imgH="2409524" progId="">
                  <p:embed/>
                </p:oleObj>
              </mc:Choice>
              <mc:Fallback>
                <p:oleObj name="Image" r:id="rId3" imgW="8857143" imgH="2409524" progId="">
                  <p:embed/>
                  <p:pic>
                    <p:nvPicPr>
                      <p:cNvPr id="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9314"/>
                      <a:stretch>
                        <a:fillRect/>
                      </a:stretch>
                    </p:blipFill>
                    <p:spPr bwMode="auto">
                      <a:xfrm>
                        <a:off x="-9526" y="-27384"/>
                        <a:ext cx="9153526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504" y="116632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i="1" dirty="0">
                <a:solidFill>
                  <a:schemeClr val="bg1"/>
                </a:solidFill>
                <a:latin typeface="Verdana" pitchFamily="34" charset="0"/>
              </a:rPr>
              <a:t>Summary</a:t>
            </a:r>
            <a:endParaRPr lang="en-US" altLang="ko-KR" sz="2000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9512" y="764704"/>
            <a:ext cx="878497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Most exotics have multiple heavy quark: HIC is an excellent factory</a:t>
            </a: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179512" y="1387339"/>
            <a:ext cx="8208912" cy="124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Exotics can be compact, molecules, resonances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   But to study them in quark model,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   need to understand quark 3-body, 4-body force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    Use Wisdom from nuclear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189903" y="3284984"/>
            <a:ext cx="8208912" cy="2012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⊙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 Enhanced productions always are linked to strong correlation and/or resonance: For example, Hoyle state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 Measurement of exotics in heavy ion collision will reveal new color configurations, strong correlations and possible resonance structures of quarks and gluons</a:t>
            </a:r>
          </a:p>
        </p:txBody>
      </p:sp>
    </p:spTree>
    <p:extLst>
      <p:ext uri="{BB962C8B-B14F-4D97-AF65-F5344CB8AC3E}">
        <p14:creationId xmlns:p14="http://schemas.microsoft.com/office/powerpoint/2010/main" val="2538409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03D2E8-37C5-4197-A42E-D3D824B4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FAE44-3811-4CAC-AEEF-3BA7C9CF76E7}"/>
              </a:ext>
            </a:extLst>
          </p:cNvPr>
          <p:cNvSpPr txBox="1"/>
          <p:nvPr/>
        </p:nvSpPr>
        <p:spPr>
          <a:xfrm>
            <a:off x="5796136" y="116632"/>
            <a:ext cx="3166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Visa-free entry to </a:t>
            </a:r>
            <a:r>
              <a:rPr lang="en-US" altLang="ko-KR" dirty="0" err="1"/>
              <a:t>Jeju</a:t>
            </a:r>
            <a:r>
              <a:rPr lang="en-US" altLang="ko-KR" dirty="0"/>
              <a:t> Island: using direct flight to </a:t>
            </a:r>
            <a:r>
              <a:rPr lang="en-US" altLang="ko-KR" dirty="0" err="1"/>
              <a:t>Jeju</a:t>
            </a:r>
            <a:endParaRPr lang="en-US" altLang="ko-KR" dirty="0"/>
          </a:p>
          <a:p>
            <a:pPr marL="432000" lvl="1"/>
            <a:endParaRPr lang="en-US" altLang="ko-KR" sz="1200" dirty="0"/>
          </a:p>
          <a:p>
            <a:pPr marL="0" lvl="1"/>
            <a:r>
              <a:rPr lang="en-US" altLang="ko-KR" dirty="0" err="1" smtClean="0"/>
              <a:t>Indico</a:t>
            </a:r>
            <a:endParaRPr lang="en-US" altLang="ko-KR" dirty="0"/>
          </a:p>
          <a:p>
            <a:r>
              <a:rPr lang="en-US" altLang="ko-KR" sz="1200" dirty="0">
                <a:hlinkClick r:id="rId2"/>
              </a:rPr>
              <a:t>https://indico.cern.ch/event/1339154/</a:t>
            </a:r>
            <a:endParaRPr lang="en-US" altLang="ko-KR" sz="1200" dirty="0"/>
          </a:p>
          <a:p>
            <a:endParaRPr lang="en-US" altLang="ko-KR" sz="1200" dirty="0"/>
          </a:p>
        </p:txBody>
      </p:sp>
      <p:pic>
        <p:nvPicPr>
          <p:cNvPr id="110594" name="Picture 2" descr="Baryon 2025 - International Conference on the Structure of Bary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3"/>
            <a:ext cx="5688632" cy="27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AE8F7AF-883C-FFA3-D411-5C32C678F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" y="2806170"/>
            <a:ext cx="2868866" cy="405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57DBE-B54F-40E2-9867-D8A258CBDB86}"/>
              </a:ext>
            </a:extLst>
          </p:cNvPr>
          <p:cNvSpPr txBox="1"/>
          <p:nvPr/>
        </p:nvSpPr>
        <p:spPr>
          <a:xfrm>
            <a:off x="2915816" y="2924944"/>
            <a:ext cx="6118498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solidFill>
                  <a:srgbClr val="FF0000"/>
                </a:solidFill>
              </a:rPr>
              <a:t>Aims and Scopes: </a:t>
            </a:r>
            <a:r>
              <a:rPr lang="en-US" sz="1500" b="1" dirty="0" smtClean="0"/>
              <a:t>multidisciplinary </a:t>
            </a:r>
            <a:r>
              <a:rPr lang="en-US" altLang="ko-KR" sz="1500" b="1" dirty="0" smtClean="0"/>
              <a:t>journal, </a:t>
            </a:r>
          </a:p>
          <a:p>
            <a:r>
              <a:rPr lang="en-GB" sz="1500" b="1" dirty="0" smtClean="0"/>
              <a:t>Nuclear </a:t>
            </a:r>
            <a:r>
              <a:rPr lang="en-GB" sz="1500" b="1" dirty="0"/>
              <a:t>physics, high energy Physics, </a:t>
            </a:r>
            <a:r>
              <a:rPr lang="en-US" altLang="ko-KR" sz="1500" b="1" dirty="0" smtClean="0"/>
              <a:t>Experimental Physics, </a:t>
            </a:r>
            <a:r>
              <a:rPr lang="en-GB" sz="1500" b="1" dirty="0" smtClean="0"/>
              <a:t>Cosmology</a:t>
            </a:r>
            <a:r>
              <a:rPr lang="en-GB" sz="1500" b="1" dirty="0"/>
              <a:t>, and interdisciplinary computing techniques.</a:t>
            </a:r>
            <a:r>
              <a:rPr lang="en-GB" sz="1500" b="1" dirty="0" smtClean="0"/>
              <a:t> </a:t>
            </a:r>
          </a:p>
          <a:p>
            <a:endParaRPr lang="en-GB" sz="1500" b="1" dirty="0" smtClean="0"/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Hybrid model operation:</a:t>
            </a:r>
            <a:endParaRPr lang="en-GB" sz="1500" b="1" dirty="0" smtClean="0"/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Types of Articles: </a:t>
            </a:r>
            <a:r>
              <a:rPr lang="en-US" altLang="ko-KR" sz="1500" b="1" dirty="0"/>
              <a:t>A</a:t>
            </a:r>
            <a:r>
              <a:rPr lang="en-US" sz="1500" b="1" dirty="0"/>
              <a:t> </a:t>
            </a:r>
            <a:r>
              <a:rPr lang="en-US" sz="1500" b="1" dirty="0" smtClean="0"/>
              <a:t>pee</a:t>
            </a:r>
            <a:r>
              <a:rPr lang="en-GB" sz="1500" b="1" dirty="0" smtClean="0"/>
              <a:t>r-reviewed </a:t>
            </a:r>
            <a:r>
              <a:rPr lang="en-GB" sz="1500" b="1" dirty="0"/>
              <a:t>articles in various </a:t>
            </a:r>
            <a:r>
              <a:rPr lang="en-GB" sz="1500" b="1" dirty="0" smtClean="0"/>
              <a:t>formats</a:t>
            </a:r>
            <a:r>
              <a:rPr lang="en-US" altLang="ko-KR" sz="1500" b="1" dirty="0" smtClean="0"/>
              <a:t>, including Original regular articles, reviews, conference proceedings, and technical reports.</a:t>
            </a:r>
            <a:endParaRPr lang="en-GB" sz="1500" b="1" dirty="0"/>
          </a:p>
          <a:p>
            <a:endParaRPr lang="en-US" altLang="ko-KR" sz="1500" b="1" dirty="0" smtClean="0">
              <a:solidFill>
                <a:srgbClr val="FF0000"/>
              </a:solidFill>
            </a:endParaRPr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Website: </a:t>
            </a:r>
            <a:r>
              <a:rPr lang="en-GB" sz="1500" b="1" dirty="0" smtClean="0"/>
              <a:t>https</a:t>
            </a:r>
            <a:r>
              <a:rPr lang="en-GB" sz="1500" b="1" dirty="0"/>
              <a:t>://</a:t>
            </a:r>
            <a:r>
              <a:rPr lang="en-GB" sz="1500" b="1" dirty="0" smtClean="0"/>
              <a:t>www.sciencedirect.com/journal/journal-of-subatomic-particles-and-cosmology</a:t>
            </a:r>
            <a:endParaRPr lang="en-GB" sz="1500" b="1" dirty="0">
              <a:solidFill>
                <a:srgbClr val="7030A0"/>
              </a:solidFill>
            </a:endParaRPr>
          </a:p>
          <a:p>
            <a:endParaRPr lang="en-US" altLang="ko-KR" sz="1500" b="1" dirty="0" smtClean="0">
              <a:solidFill>
                <a:srgbClr val="FF0000"/>
              </a:solidFill>
            </a:endParaRPr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Editors: </a:t>
            </a:r>
            <a:r>
              <a:rPr lang="en-US" altLang="ko-KR" sz="1500" b="1" dirty="0" smtClean="0"/>
              <a:t>Su Houng Lee (EIC, </a:t>
            </a:r>
            <a:r>
              <a:rPr lang="en-US" altLang="ko-KR" sz="1500" b="1" dirty="0" err="1" smtClean="0"/>
              <a:t>Yonsei</a:t>
            </a:r>
            <a:r>
              <a:rPr lang="en-US" altLang="ko-KR" sz="1500" b="1" dirty="0" smtClean="0"/>
              <a:t>), Xu-</a:t>
            </a:r>
            <a:r>
              <a:rPr lang="en-US" altLang="ko-KR" sz="1500" b="1" dirty="0" err="1" smtClean="0"/>
              <a:t>Guang</a:t>
            </a:r>
            <a:r>
              <a:rPr lang="en-US" altLang="ko-KR" sz="1500" b="1" dirty="0" smtClean="0"/>
              <a:t> Huang (</a:t>
            </a:r>
            <a:r>
              <a:rPr lang="en-US" altLang="ko-KR" sz="1500" b="1" dirty="0" err="1" smtClean="0"/>
              <a:t>Fudan</a:t>
            </a:r>
            <a:r>
              <a:rPr lang="en-US" altLang="ko-KR" sz="1500" b="1" dirty="0" smtClean="0"/>
              <a:t>), </a:t>
            </a:r>
            <a:r>
              <a:rPr lang="en-US" altLang="ko-KR" sz="1500" b="1" dirty="0" err="1" smtClean="0"/>
              <a:t>Hee-Cheol</a:t>
            </a:r>
            <a:r>
              <a:rPr lang="en-US" altLang="ko-KR" sz="1500" b="1" dirty="0" smtClean="0"/>
              <a:t> Kim (</a:t>
            </a:r>
            <a:r>
              <a:rPr lang="en-US" altLang="ko-KR" sz="1500" b="1" dirty="0" err="1" smtClean="0"/>
              <a:t>Postech</a:t>
            </a:r>
            <a:r>
              <a:rPr lang="en-US" altLang="ko-KR" sz="1500" b="1" dirty="0" smtClean="0"/>
              <a:t>), Girish Kulkarni (TIFR), </a:t>
            </a:r>
            <a:r>
              <a:rPr lang="en-US" altLang="ko-KR" sz="1500" b="1" dirty="0" err="1" smtClean="0"/>
              <a:t>Chihiro</a:t>
            </a:r>
            <a:r>
              <a:rPr lang="en-US" altLang="ko-KR" sz="1500" b="1" dirty="0" smtClean="0"/>
              <a:t> Sasaki (Wroclaw), </a:t>
            </a:r>
            <a:r>
              <a:rPr lang="en-US" altLang="ko-KR" sz="1500" b="1" dirty="0" err="1" smtClean="0"/>
              <a:t>Seon-Hee</a:t>
            </a:r>
            <a:r>
              <a:rPr lang="en-US" altLang="ko-KR" sz="1500" b="1" dirty="0" smtClean="0"/>
              <a:t> </a:t>
            </a:r>
            <a:r>
              <a:rPr lang="en-US" altLang="ko-KR" sz="1500" b="1" dirty="0" err="1" smtClean="0"/>
              <a:t>Seo</a:t>
            </a:r>
            <a:r>
              <a:rPr lang="en-US" altLang="ko-KR" sz="1500" b="1" dirty="0" smtClean="0"/>
              <a:t> (</a:t>
            </a:r>
            <a:r>
              <a:rPr lang="en-US" altLang="ko-KR" sz="1500" b="1" dirty="0" err="1" smtClean="0"/>
              <a:t>Fermilab</a:t>
            </a:r>
            <a:r>
              <a:rPr lang="en-US" altLang="ko-KR" sz="1500" b="1" dirty="0" smtClean="0"/>
              <a:t>)</a:t>
            </a:r>
            <a:endParaRPr lang="en-GB" sz="1500" b="1" dirty="0" smtClean="0"/>
          </a:p>
          <a:p>
            <a:endParaRPr lang="en-GB" sz="1500" b="1" dirty="0">
              <a:solidFill>
                <a:srgbClr val="7030A0"/>
              </a:solidFill>
            </a:endParaRPr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Publisher</a:t>
            </a:r>
            <a:r>
              <a:rPr lang="en-US" altLang="ko-KR" sz="1500" b="1" smtClean="0">
                <a:solidFill>
                  <a:srgbClr val="FF0000"/>
                </a:solidFill>
              </a:rPr>
              <a:t>: </a:t>
            </a:r>
            <a:r>
              <a:rPr lang="en-US" altLang="ko-KR" sz="1500" b="1" smtClean="0"/>
              <a:t>Elsevier</a:t>
            </a:r>
            <a:r>
              <a:rPr lang="en-US" altLang="ko-KR" sz="1500" b="1" dirty="0" smtClean="0"/>
              <a:t>, Dr. </a:t>
            </a:r>
            <a:r>
              <a:rPr lang="en-US" altLang="ko-KR" sz="1500" b="1" dirty="0" err="1" smtClean="0"/>
              <a:t>Tanur</a:t>
            </a:r>
            <a:r>
              <a:rPr lang="en-US" altLang="ko-KR" sz="1500" b="1" dirty="0" smtClean="0"/>
              <a:t> Sinha (t.sinha@elsevier.com)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4172790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7539310" y="1357586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3075782" y="1367111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none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75719" y="1346473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260350"/>
            <a:ext cx="3455987" cy="484188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000000"/>
                </a:solidFill>
                <a:latin typeface="Comic Sans MS" pitchFamily="66" charset="0"/>
              </a:rPr>
              <a:t> Ground state Mesons</a:t>
            </a:r>
            <a:endParaRPr kumimoji="1" lang="en-US" altLang="ko-KR" sz="2000" kern="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29669" y="1548086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01094" y="1514748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96394" y="1517923"/>
            <a:ext cx="360363" cy="36036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267744" y="1248048"/>
            <a:ext cx="1079500" cy="81121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7036073" y="1355998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918598" y="1548086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856685" y="1524273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51985" y="1525861"/>
            <a:ext cx="360363" cy="3603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732860" y="1257573"/>
            <a:ext cx="1079500" cy="792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56682" y="968648"/>
            <a:ext cx="287337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en-US" altLang="ko-KR" sz="2400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2" name="Text Box 56"/>
          <p:cNvSpPr txBox="1">
            <a:spLocks noChangeArrowheads="1"/>
          </p:cNvSpPr>
          <p:nvPr/>
        </p:nvSpPr>
        <p:spPr bwMode="auto">
          <a:xfrm>
            <a:off x="7136085" y="968648"/>
            <a:ext cx="287338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en-US" altLang="ko-KR" sz="2400">
                <a:solidFill>
                  <a:srgbClr val="000000"/>
                </a:solidFill>
              </a:rPr>
              <a:t>r</a:t>
            </a:r>
          </a:p>
        </p:txBody>
      </p:sp>
      <p:graphicFrame>
        <p:nvGraphicFramePr>
          <p:cNvPr id="38" name="개체 37"/>
          <p:cNvGraphicFramePr>
            <a:graphicFrameLocks noChangeAspect="1"/>
          </p:cNvGraphicFramePr>
          <p:nvPr>
            <p:extLst/>
          </p:nvPr>
        </p:nvGraphicFramePr>
        <p:xfrm>
          <a:off x="4092575" y="158750"/>
          <a:ext cx="488156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8" name="Equation" r:id="rId3" imgW="2336760" imgH="304560" progId="Equation.DSMT4">
                  <p:embed/>
                </p:oleObj>
              </mc:Choice>
              <mc:Fallback>
                <p:oleObj name="Equation" r:id="rId3" imgW="2336760" imgH="304560" progId="Equation.DSMT4">
                  <p:embed/>
                  <p:pic>
                    <p:nvPicPr>
                      <p:cNvPr id="38" name="개체 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2575" y="158750"/>
                        <a:ext cx="488156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38"/>
          <p:cNvGraphicFramePr>
            <a:graphicFrameLocks noChangeAspect="1"/>
          </p:cNvGraphicFramePr>
          <p:nvPr>
            <p:extLst/>
          </p:nvPr>
        </p:nvGraphicFramePr>
        <p:xfrm>
          <a:off x="346745" y="1152799"/>
          <a:ext cx="17049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9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39" name="개체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745" y="1152799"/>
                        <a:ext cx="1704975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개체 40"/>
          <p:cNvGraphicFramePr>
            <a:graphicFrameLocks noChangeAspect="1"/>
          </p:cNvGraphicFramePr>
          <p:nvPr>
            <p:extLst/>
          </p:nvPr>
        </p:nvGraphicFramePr>
        <p:xfrm>
          <a:off x="5022408" y="1152798"/>
          <a:ext cx="1637824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0" name="Equation" r:id="rId7" imgW="965160" imgH="507960" progId="Equation.DSMT4">
                  <p:embed/>
                </p:oleObj>
              </mc:Choice>
              <mc:Fallback>
                <p:oleObj name="Equation" r:id="rId7" imgW="965160" imgH="507960" progId="Equation.DSMT4">
                  <p:embed/>
                  <p:pic>
                    <p:nvPicPr>
                      <p:cNvPr id="41" name="개체 4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408" y="1152798"/>
                        <a:ext cx="1637824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79512" y="3088828"/>
            <a:ext cx="3455987" cy="484188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000000"/>
                </a:solidFill>
                <a:latin typeface="Comic Sans MS" pitchFamily="66" charset="0"/>
              </a:rPr>
              <a:t> P-wave Mesons</a:t>
            </a:r>
            <a:endParaRPr kumimoji="1" lang="en-US" altLang="ko-KR" sz="2000" kern="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위로 구부러진 화살표 42"/>
          <p:cNvSpPr/>
          <p:nvPr/>
        </p:nvSpPr>
        <p:spPr>
          <a:xfrm>
            <a:off x="2575719" y="2260873"/>
            <a:ext cx="500063" cy="162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위로 구부러진 화살표 43"/>
          <p:cNvSpPr/>
          <p:nvPr/>
        </p:nvSpPr>
        <p:spPr>
          <a:xfrm>
            <a:off x="7096273" y="2276872"/>
            <a:ext cx="500063" cy="162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45" name="개체 44"/>
          <p:cNvGraphicFramePr>
            <a:graphicFrameLocks noChangeAspect="1"/>
          </p:cNvGraphicFramePr>
          <p:nvPr>
            <p:extLst/>
          </p:nvPr>
        </p:nvGraphicFramePr>
        <p:xfrm>
          <a:off x="3104041" y="2245190"/>
          <a:ext cx="824460" cy="39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1" name="Equation" r:id="rId9" imgW="368280" imgH="177480" progId="Equation.DSMT4">
                  <p:embed/>
                </p:oleObj>
              </mc:Choice>
              <mc:Fallback>
                <p:oleObj name="Equation" r:id="rId9" imgW="368280" imgH="177480" progId="Equation.DSMT4">
                  <p:embed/>
                  <p:pic>
                    <p:nvPicPr>
                      <p:cNvPr id="45" name="개체 4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4041" y="2245190"/>
                        <a:ext cx="824460" cy="39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45"/>
          <p:cNvGraphicFramePr>
            <a:graphicFrameLocks noChangeAspect="1"/>
          </p:cNvGraphicFramePr>
          <p:nvPr>
            <p:extLst/>
          </p:nvPr>
        </p:nvGraphicFramePr>
        <p:xfrm>
          <a:off x="7668344" y="2276872"/>
          <a:ext cx="8239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2" name="Equation" r:id="rId11" imgW="824462" imgH="397814" progId="Equation.DSMT4">
                  <p:embed/>
                </p:oleObj>
              </mc:Choice>
              <mc:Fallback>
                <p:oleObj name="Equation" r:id="rId11" imgW="824462" imgH="397814" progId="Equation.DSMT4">
                  <p:embed/>
                  <p:pic>
                    <p:nvPicPr>
                      <p:cNvPr id="46" name="개체 4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8344" y="2276872"/>
                        <a:ext cx="823913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개체 46"/>
          <p:cNvGraphicFramePr>
            <a:graphicFrameLocks noChangeAspect="1"/>
          </p:cNvGraphicFramePr>
          <p:nvPr>
            <p:extLst/>
          </p:nvPr>
        </p:nvGraphicFramePr>
        <p:xfrm>
          <a:off x="3928501" y="3110936"/>
          <a:ext cx="2687906" cy="44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3" name="Equation" r:id="rId13" imgW="1701720" imgH="279360" progId="Equation.DSMT4">
                  <p:embed/>
                </p:oleObj>
              </mc:Choice>
              <mc:Fallback>
                <p:oleObj name="Equation" r:id="rId13" imgW="1701720" imgH="279360" progId="Equation.DSMT4">
                  <p:embed/>
                  <p:pic>
                    <p:nvPicPr>
                      <p:cNvPr id="47" name="개체 4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8501" y="3110936"/>
                        <a:ext cx="2687906" cy="44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3"/>
          <p:cNvSpPr>
            <a:spLocks noChangeShapeType="1"/>
          </p:cNvSpPr>
          <p:nvPr/>
        </p:nvSpPr>
        <p:spPr bwMode="auto">
          <a:xfrm flipV="1">
            <a:off x="3167311" y="4907583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none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 flipV="1">
            <a:off x="2667248" y="4886945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2521198" y="5088558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2492623" y="5055220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2987923" y="5058395"/>
            <a:ext cx="360363" cy="36036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2359273" y="4788520"/>
            <a:ext cx="1079500" cy="81121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5" name="개체 54"/>
          <p:cNvGraphicFramePr>
            <a:graphicFrameLocks noChangeAspect="1"/>
          </p:cNvGraphicFramePr>
          <p:nvPr>
            <p:extLst/>
          </p:nvPr>
        </p:nvGraphicFramePr>
        <p:xfrm>
          <a:off x="247650" y="4421188"/>
          <a:ext cx="20002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4" name="Equation" r:id="rId15" imgW="1117440" imgH="787320" progId="Equation.DSMT4">
                  <p:embed/>
                </p:oleObj>
              </mc:Choice>
              <mc:Fallback>
                <p:oleObj name="Equation" r:id="rId15" imgW="1117440" imgH="787320" progId="Equation.DSMT4">
                  <p:embed/>
                  <p:pic>
                    <p:nvPicPr>
                      <p:cNvPr id="55" name="개체 5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7650" y="4421188"/>
                        <a:ext cx="2000250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위로 구부러진 화살표 55"/>
          <p:cNvSpPr/>
          <p:nvPr/>
        </p:nvSpPr>
        <p:spPr>
          <a:xfrm>
            <a:off x="2667248" y="5801345"/>
            <a:ext cx="500063" cy="162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57" name="개체 56"/>
          <p:cNvGraphicFramePr>
            <a:graphicFrameLocks noChangeAspect="1"/>
          </p:cNvGraphicFramePr>
          <p:nvPr>
            <p:extLst/>
          </p:nvPr>
        </p:nvGraphicFramePr>
        <p:xfrm>
          <a:off x="3224213" y="5800725"/>
          <a:ext cx="766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5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57" name="개체 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24213" y="5800725"/>
                        <a:ext cx="76676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개체 57"/>
          <p:cNvGraphicFramePr>
            <a:graphicFrameLocks noChangeAspect="1"/>
          </p:cNvGraphicFramePr>
          <p:nvPr>
            <p:extLst/>
          </p:nvPr>
        </p:nvGraphicFramePr>
        <p:xfrm>
          <a:off x="2492273" y="4379912"/>
          <a:ext cx="711575" cy="34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6" name="Equation" r:id="rId19" imgW="368280" imgH="177480" progId="Equation.DSMT4">
                  <p:embed/>
                </p:oleObj>
              </mc:Choice>
              <mc:Fallback>
                <p:oleObj name="Equation" r:id="rId19" imgW="368280" imgH="177480" progId="Equation.DSMT4">
                  <p:embed/>
                  <p:pic>
                    <p:nvPicPr>
                      <p:cNvPr id="58" name="개체 5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92273" y="4379912"/>
                        <a:ext cx="711575" cy="34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직사각형 58"/>
          <p:cNvSpPr/>
          <p:nvPr/>
        </p:nvSpPr>
        <p:spPr>
          <a:xfrm>
            <a:off x="211808" y="862445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4795689" y="857494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200294" y="4293096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Line 2"/>
          <p:cNvSpPr>
            <a:spLocks noChangeShapeType="1"/>
          </p:cNvSpPr>
          <p:nvPr/>
        </p:nvSpPr>
        <p:spPr bwMode="auto">
          <a:xfrm flipV="1">
            <a:off x="7542036" y="4721180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7038799" y="4719592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6921324" y="4911680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6859411" y="4887867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7" name="Oval 13"/>
          <p:cNvSpPr>
            <a:spLocks noChangeArrowheads="1"/>
          </p:cNvSpPr>
          <p:nvPr/>
        </p:nvSpPr>
        <p:spPr bwMode="auto">
          <a:xfrm>
            <a:off x="7354711" y="4889455"/>
            <a:ext cx="360363" cy="3603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auto">
          <a:xfrm>
            <a:off x="6735586" y="4621167"/>
            <a:ext cx="1079500" cy="792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0" name="개체 69"/>
          <p:cNvGraphicFramePr>
            <a:graphicFrameLocks noChangeAspect="1"/>
          </p:cNvGraphicFramePr>
          <p:nvPr>
            <p:extLst/>
          </p:nvPr>
        </p:nvGraphicFramePr>
        <p:xfrm>
          <a:off x="4856163" y="4240213"/>
          <a:ext cx="178911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7" name="Equation" r:id="rId21" imgW="1054080" imgH="787320" progId="Equation.DSMT4">
                  <p:embed/>
                </p:oleObj>
              </mc:Choice>
              <mc:Fallback>
                <p:oleObj name="Equation" r:id="rId21" imgW="1054080" imgH="787320" progId="Equation.DSMT4">
                  <p:embed/>
                  <p:pic>
                    <p:nvPicPr>
                      <p:cNvPr id="70" name="개체 6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56163" y="4240213"/>
                        <a:ext cx="1789112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위로 구부러진 화살표 70"/>
          <p:cNvSpPr/>
          <p:nvPr/>
        </p:nvSpPr>
        <p:spPr>
          <a:xfrm>
            <a:off x="7098999" y="5640466"/>
            <a:ext cx="500063" cy="162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72" name="개체 71"/>
          <p:cNvGraphicFramePr>
            <a:graphicFrameLocks noChangeAspect="1"/>
          </p:cNvGraphicFramePr>
          <p:nvPr>
            <p:extLst/>
          </p:nvPr>
        </p:nvGraphicFramePr>
        <p:xfrm>
          <a:off x="7669987" y="5640466"/>
          <a:ext cx="917414" cy="44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8" name="Equation" r:id="rId23" imgW="342720" imgH="164880" progId="Equation.DSMT4">
                  <p:embed/>
                </p:oleObj>
              </mc:Choice>
              <mc:Fallback>
                <p:oleObj name="Equation" r:id="rId23" imgW="342720" imgH="164880" progId="Equation.DSMT4">
                  <p:embed/>
                  <p:pic>
                    <p:nvPicPr>
                      <p:cNvPr id="72" name="개체 7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69987" y="5640466"/>
                        <a:ext cx="917414" cy="44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직사각형 72"/>
          <p:cNvSpPr/>
          <p:nvPr/>
        </p:nvSpPr>
        <p:spPr>
          <a:xfrm>
            <a:off x="4798415" y="4221088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4" name="개체 73"/>
          <p:cNvGraphicFramePr>
            <a:graphicFrameLocks noChangeAspect="1"/>
          </p:cNvGraphicFramePr>
          <p:nvPr>
            <p:extLst/>
          </p:nvPr>
        </p:nvGraphicFramePr>
        <p:xfrm>
          <a:off x="6924675" y="4221088"/>
          <a:ext cx="673698" cy="3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9" name="Equation" r:id="rId25" imgW="342720" imgH="177480" progId="Equation.DSMT4">
                  <p:embed/>
                </p:oleObj>
              </mc:Choice>
              <mc:Fallback>
                <p:oleObj name="Equation" r:id="rId25" imgW="342720" imgH="177480" progId="Equation.DSMT4">
                  <p:embed/>
                  <p:pic>
                    <p:nvPicPr>
                      <p:cNvPr id="74" name="개체 73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924675" y="4221088"/>
                        <a:ext cx="673698" cy="3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개체 74"/>
          <p:cNvGraphicFramePr>
            <a:graphicFrameLocks noChangeAspect="1"/>
          </p:cNvGraphicFramePr>
          <p:nvPr>
            <p:extLst/>
          </p:nvPr>
        </p:nvGraphicFramePr>
        <p:xfrm>
          <a:off x="3131840" y="908720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0" name="Equation" r:id="rId27" imgW="711773" imgH="343092" progId="Equation.DSMT4">
                  <p:embed/>
                </p:oleObj>
              </mc:Choice>
              <mc:Fallback>
                <p:oleObj name="Equation" r:id="rId27" imgW="711773" imgH="343092" progId="Equation.DSMT4">
                  <p:embed/>
                  <p:pic>
                    <p:nvPicPr>
                      <p:cNvPr id="75" name="개체 7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31840" y="908720"/>
                        <a:ext cx="711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개체 75"/>
          <p:cNvGraphicFramePr>
            <a:graphicFrameLocks noChangeAspect="1"/>
          </p:cNvGraphicFramePr>
          <p:nvPr>
            <p:extLst/>
          </p:nvPr>
        </p:nvGraphicFramePr>
        <p:xfrm>
          <a:off x="7861299" y="908720"/>
          <a:ext cx="686327" cy="35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1" name="Equation" r:id="rId29" imgW="342720" imgH="177480" progId="Equation.DSMT4">
                  <p:embed/>
                </p:oleObj>
              </mc:Choice>
              <mc:Fallback>
                <p:oleObj name="Equation" r:id="rId29" imgW="342720" imgH="177480" progId="Equation.DSMT4">
                  <p:embed/>
                  <p:pic>
                    <p:nvPicPr>
                      <p:cNvPr id="76" name="개체 7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861299" y="908720"/>
                        <a:ext cx="686327" cy="355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941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5793710"/>
            <a:ext cx="20574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79512" y="162233"/>
            <a:ext cx="3455987" cy="484188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000000"/>
                </a:solidFill>
                <a:latin typeface="Comic Sans MS" pitchFamily="66" charset="0"/>
              </a:rPr>
              <a:t> P-wave Mesons</a:t>
            </a:r>
            <a:endParaRPr kumimoji="1" lang="en-US" altLang="ko-KR" sz="2000" kern="0" baseline="30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47" name="개체 46"/>
          <p:cNvGraphicFramePr>
            <a:graphicFrameLocks noChangeAspect="1"/>
          </p:cNvGraphicFramePr>
          <p:nvPr>
            <p:extLst/>
          </p:nvPr>
        </p:nvGraphicFramePr>
        <p:xfrm>
          <a:off x="3928501" y="184341"/>
          <a:ext cx="2687906" cy="44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2" name="Equation" r:id="rId3" imgW="1701720" imgH="279360" progId="Equation.DSMT4">
                  <p:embed/>
                </p:oleObj>
              </mc:Choice>
              <mc:Fallback>
                <p:oleObj name="Equation" r:id="rId3" imgW="1701720" imgH="279360" progId="Equation.DSMT4">
                  <p:embed/>
                  <p:pic>
                    <p:nvPicPr>
                      <p:cNvPr id="47" name="개체 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8501" y="184341"/>
                        <a:ext cx="2687906" cy="44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Line 2"/>
          <p:cNvSpPr>
            <a:spLocks noChangeShapeType="1"/>
          </p:cNvSpPr>
          <p:nvPr/>
        </p:nvSpPr>
        <p:spPr bwMode="auto">
          <a:xfrm flipV="1">
            <a:off x="5083373" y="1408812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4580136" y="1407224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4462661" y="1599312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4400748" y="1575499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7" name="Oval 13"/>
          <p:cNvSpPr>
            <a:spLocks noChangeArrowheads="1"/>
          </p:cNvSpPr>
          <p:nvPr/>
        </p:nvSpPr>
        <p:spPr bwMode="auto">
          <a:xfrm>
            <a:off x="4896048" y="1577087"/>
            <a:ext cx="360363" cy="3603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auto">
          <a:xfrm>
            <a:off x="4276923" y="1308799"/>
            <a:ext cx="1079500" cy="792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0" name="개체 69"/>
          <p:cNvGraphicFramePr>
            <a:graphicFrameLocks noChangeAspect="1"/>
          </p:cNvGraphicFramePr>
          <p:nvPr>
            <p:extLst/>
          </p:nvPr>
        </p:nvGraphicFramePr>
        <p:xfrm>
          <a:off x="2397500" y="927845"/>
          <a:ext cx="178911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3" name="Equation" r:id="rId5" imgW="1054080" imgH="787320" progId="Equation.DSMT4">
                  <p:embed/>
                </p:oleObj>
              </mc:Choice>
              <mc:Fallback>
                <p:oleObj name="Equation" r:id="rId5" imgW="1054080" imgH="787320" progId="Equation.DSMT4">
                  <p:embed/>
                  <p:pic>
                    <p:nvPicPr>
                      <p:cNvPr id="70" name="개체 6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7500" y="927845"/>
                        <a:ext cx="1789112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위로 구부러진 화살표 70"/>
          <p:cNvSpPr/>
          <p:nvPr/>
        </p:nvSpPr>
        <p:spPr>
          <a:xfrm>
            <a:off x="4640336" y="2328098"/>
            <a:ext cx="500063" cy="1621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72" name="개체 71"/>
          <p:cNvGraphicFramePr>
            <a:graphicFrameLocks noChangeAspect="1"/>
          </p:cNvGraphicFramePr>
          <p:nvPr>
            <p:extLst/>
          </p:nvPr>
        </p:nvGraphicFramePr>
        <p:xfrm>
          <a:off x="5211324" y="2328098"/>
          <a:ext cx="917414" cy="44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4" name="Equation" r:id="rId7" imgW="342720" imgH="164880" progId="Equation.DSMT4">
                  <p:embed/>
                </p:oleObj>
              </mc:Choice>
              <mc:Fallback>
                <p:oleObj name="Equation" r:id="rId7" imgW="342720" imgH="164880" progId="Equation.DSMT4">
                  <p:embed/>
                  <p:pic>
                    <p:nvPicPr>
                      <p:cNvPr id="72" name="개체 7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1324" y="2328098"/>
                        <a:ext cx="917414" cy="441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직사각형 72"/>
          <p:cNvSpPr/>
          <p:nvPr/>
        </p:nvSpPr>
        <p:spPr>
          <a:xfrm>
            <a:off x="2339752" y="908720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4" name="개체 73"/>
          <p:cNvGraphicFramePr>
            <a:graphicFrameLocks noChangeAspect="1"/>
          </p:cNvGraphicFramePr>
          <p:nvPr>
            <p:extLst/>
          </p:nvPr>
        </p:nvGraphicFramePr>
        <p:xfrm>
          <a:off x="4466012" y="1036637"/>
          <a:ext cx="536910" cy="27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5"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74" name="개체 7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66012" y="1036637"/>
                        <a:ext cx="536910" cy="278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Line 10"/>
          <p:cNvSpPr>
            <a:spLocks noChangeShapeType="1"/>
          </p:cNvSpPr>
          <p:nvPr/>
        </p:nvSpPr>
        <p:spPr bwMode="auto">
          <a:xfrm flipV="1">
            <a:off x="2419896" y="3780987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5" name="Oval 11"/>
          <p:cNvSpPr>
            <a:spLocks noChangeArrowheads="1"/>
          </p:cNvSpPr>
          <p:nvPr/>
        </p:nvSpPr>
        <p:spPr bwMode="auto">
          <a:xfrm>
            <a:off x="2302421" y="3973075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2240508" y="3949262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87" name="Oval 13"/>
          <p:cNvSpPr>
            <a:spLocks noChangeArrowheads="1"/>
          </p:cNvSpPr>
          <p:nvPr/>
        </p:nvSpPr>
        <p:spPr bwMode="auto">
          <a:xfrm>
            <a:off x="2735808" y="3950850"/>
            <a:ext cx="360363" cy="3603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116682" y="3682562"/>
            <a:ext cx="1663230" cy="141497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9" name="개체 88"/>
          <p:cNvGraphicFramePr>
            <a:graphicFrameLocks noChangeAspect="1"/>
          </p:cNvGraphicFramePr>
          <p:nvPr>
            <p:extLst/>
          </p:nvPr>
        </p:nvGraphicFramePr>
        <p:xfrm>
          <a:off x="237260" y="3301608"/>
          <a:ext cx="178911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6" name="Equation" r:id="rId11" imgW="1054080" imgH="787320" progId="Equation.DSMT4">
                  <p:embed/>
                </p:oleObj>
              </mc:Choice>
              <mc:Fallback>
                <p:oleObj name="Equation" r:id="rId11" imgW="1054080" imgH="787320" progId="Equation.DSMT4">
                  <p:embed/>
                  <p:pic>
                    <p:nvPicPr>
                      <p:cNvPr id="89" name="개체 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260" y="3301608"/>
                        <a:ext cx="1789112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직사각형 91"/>
          <p:cNvSpPr/>
          <p:nvPr/>
        </p:nvSpPr>
        <p:spPr>
          <a:xfrm>
            <a:off x="179512" y="3282483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3" name="개체 92"/>
          <p:cNvGraphicFramePr>
            <a:graphicFrameLocks noChangeAspect="1"/>
          </p:cNvGraphicFramePr>
          <p:nvPr>
            <p:extLst/>
          </p:nvPr>
        </p:nvGraphicFramePr>
        <p:xfrm>
          <a:off x="2555776" y="3388190"/>
          <a:ext cx="9540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7" name="Equation" r:id="rId12" imgW="609480" imgH="177480" progId="Equation.DSMT4">
                  <p:embed/>
                </p:oleObj>
              </mc:Choice>
              <mc:Fallback>
                <p:oleObj name="Equation" r:id="rId12" imgW="609480" imgH="177480" progId="Equation.DSMT4">
                  <p:embed/>
                  <p:pic>
                    <p:nvPicPr>
                      <p:cNvPr id="93" name="개체 9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5776" y="3388190"/>
                        <a:ext cx="954088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Line 3"/>
          <p:cNvSpPr>
            <a:spLocks noChangeShapeType="1"/>
          </p:cNvSpPr>
          <p:nvPr/>
        </p:nvSpPr>
        <p:spPr bwMode="auto">
          <a:xfrm flipV="1">
            <a:off x="2915816" y="3828328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none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flipV="1">
            <a:off x="2735164" y="4368024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7" name="Oval 11"/>
          <p:cNvSpPr>
            <a:spLocks noChangeArrowheads="1"/>
          </p:cNvSpPr>
          <p:nvPr/>
        </p:nvSpPr>
        <p:spPr bwMode="auto">
          <a:xfrm>
            <a:off x="2617689" y="4560112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8" name="Oval 12"/>
          <p:cNvSpPr>
            <a:spLocks noChangeArrowheads="1"/>
          </p:cNvSpPr>
          <p:nvPr/>
        </p:nvSpPr>
        <p:spPr bwMode="auto">
          <a:xfrm>
            <a:off x="2555776" y="4536299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3051076" y="4537887"/>
            <a:ext cx="360363" cy="3603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00" name="Line 3"/>
          <p:cNvSpPr>
            <a:spLocks noChangeShapeType="1"/>
          </p:cNvSpPr>
          <p:nvPr/>
        </p:nvSpPr>
        <p:spPr bwMode="auto">
          <a:xfrm flipV="1">
            <a:off x="3224630" y="4415365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none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8" name="개체 17"/>
          <p:cNvGraphicFramePr>
            <a:graphicFrameLocks noChangeAspect="1"/>
          </p:cNvGraphicFramePr>
          <p:nvPr>
            <p:extLst/>
          </p:nvPr>
        </p:nvGraphicFramePr>
        <p:xfrm>
          <a:off x="275585" y="4725429"/>
          <a:ext cx="1767778" cy="29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8" name="Equation" r:id="rId14" imgW="1206360" imgH="203040" progId="Equation.DSMT4">
                  <p:embed/>
                </p:oleObj>
              </mc:Choice>
              <mc:Fallback>
                <p:oleObj name="Equation" r:id="rId14" imgW="1206360" imgH="203040" progId="Equation.DSMT4">
                  <p:embed/>
                  <p:pic>
                    <p:nvPicPr>
                      <p:cNvPr id="18" name="개체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5585" y="4725429"/>
                        <a:ext cx="1767778" cy="297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/>
          </p:nvPr>
        </p:nvGraphicFramePr>
        <p:xfrm>
          <a:off x="4254500" y="2984376"/>
          <a:ext cx="292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9" name="Equation" r:id="rId16" imgW="177480" imgH="139680" progId="Equation.DSMT4">
                  <p:embed/>
                </p:oleObj>
              </mc:Choice>
              <mc:Fallback>
                <p:oleObj name="Equation" r:id="rId16" imgW="177480" imgH="139680" progId="Equation.DSMT4">
                  <p:embed/>
                  <p:pic>
                    <p:nvPicPr>
                      <p:cNvPr id="19" name="개체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54500" y="2984376"/>
                        <a:ext cx="292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10"/>
          <p:cNvSpPr>
            <a:spLocks noChangeShapeType="1"/>
          </p:cNvSpPr>
          <p:nvPr/>
        </p:nvSpPr>
        <p:spPr bwMode="auto">
          <a:xfrm flipV="1">
            <a:off x="7415684" y="3457653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7298209" y="3649741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3" name="Oval 12"/>
          <p:cNvSpPr>
            <a:spLocks noChangeArrowheads="1"/>
          </p:cNvSpPr>
          <p:nvPr/>
        </p:nvSpPr>
        <p:spPr bwMode="auto">
          <a:xfrm>
            <a:off x="7236296" y="3625928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7094709" y="3409397"/>
            <a:ext cx="1075881" cy="75310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4" name="개체 93"/>
          <p:cNvGraphicFramePr>
            <a:graphicFrameLocks noChangeAspect="1"/>
          </p:cNvGraphicFramePr>
          <p:nvPr>
            <p:extLst/>
          </p:nvPr>
        </p:nvGraphicFramePr>
        <p:xfrm>
          <a:off x="4925445" y="3317532"/>
          <a:ext cx="178911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0" name="Equation" r:id="rId11" imgW="1054080" imgH="787320" progId="Equation.DSMT4">
                  <p:embed/>
                </p:oleObj>
              </mc:Choice>
              <mc:Fallback>
                <p:oleObj name="Equation" r:id="rId11" imgW="1054080" imgH="787320" progId="Equation.DSMT4">
                  <p:embed/>
                  <p:pic>
                    <p:nvPicPr>
                      <p:cNvPr id="94" name="개체 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5445" y="3317532"/>
                        <a:ext cx="1789112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직사각형 100"/>
          <p:cNvSpPr/>
          <p:nvPr/>
        </p:nvSpPr>
        <p:spPr>
          <a:xfrm>
            <a:off x="4867697" y="3298407"/>
            <a:ext cx="3880767" cy="1918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7687915" y="4389937"/>
            <a:ext cx="360363" cy="647700"/>
            <a:chOff x="7423993" y="4406893"/>
            <a:chExt cx="360363" cy="647700"/>
          </a:xfrm>
        </p:grpSpPr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7423993" y="4529415"/>
              <a:ext cx="360363" cy="360362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7604001" y="4406893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lg"/>
              <a:tailEnd type="none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4" name="Line 10"/>
          <p:cNvSpPr>
            <a:spLocks noChangeShapeType="1"/>
          </p:cNvSpPr>
          <p:nvPr/>
        </p:nvSpPr>
        <p:spPr bwMode="auto">
          <a:xfrm flipV="1">
            <a:off x="7423349" y="4383948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5" name="Oval 11"/>
          <p:cNvSpPr>
            <a:spLocks noChangeArrowheads="1"/>
          </p:cNvSpPr>
          <p:nvPr/>
        </p:nvSpPr>
        <p:spPr bwMode="auto">
          <a:xfrm>
            <a:off x="7305874" y="4576036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6" name="Oval 12"/>
          <p:cNvSpPr>
            <a:spLocks noChangeArrowheads="1"/>
          </p:cNvSpPr>
          <p:nvPr/>
        </p:nvSpPr>
        <p:spPr bwMode="auto">
          <a:xfrm>
            <a:off x="7243961" y="4552223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>
            <a:lvl1pPr marL="457200" indent="-4572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Symbol" panose="05050102010706020507" pitchFamily="18" charset="2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7687915" y="3463205"/>
            <a:ext cx="360363" cy="647700"/>
            <a:chOff x="7739261" y="4993930"/>
            <a:chExt cx="360363" cy="647700"/>
          </a:xfrm>
        </p:grpSpPr>
        <p:sp>
          <p:nvSpPr>
            <p:cNvPr id="107" name="Oval 13"/>
            <p:cNvSpPr>
              <a:spLocks noChangeArrowheads="1"/>
            </p:cNvSpPr>
            <p:nvPr/>
          </p:nvSpPr>
          <p:spPr bwMode="auto">
            <a:xfrm>
              <a:off x="7739261" y="5116452"/>
              <a:ext cx="360363" cy="360362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08" name="Line 3"/>
            <p:cNvSpPr>
              <a:spLocks noChangeShapeType="1"/>
            </p:cNvSpPr>
            <p:nvPr/>
          </p:nvSpPr>
          <p:spPr bwMode="auto">
            <a:xfrm flipV="1">
              <a:off x="7912815" y="4993930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lg"/>
              <a:tailEnd type="none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09" name="개체 108"/>
          <p:cNvGraphicFramePr>
            <a:graphicFrameLocks noChangeAspect="1"/>
          </p:cNvGraphicFramePr>
          <p:nvPr>
            <p:extLst/>
          </p:nvPr>
        </p:nvGraphicFramePr>
        <p:xfrm>
          <a:off x="5102225" y="4758659"/>
          <a:ext cx="14890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1" name="Equation" r:id="rId18" imgW="1015920" imgH="177480" progId="Equation.DSMT4">
                  <p:embed/>
                </p:oleObj>
              </mc:Choice>
              <mc:Fallback>
                <p:oleObj name="Equation" r:id="rId18" imgW="1015920" imgH="177480" progId="Equation.DSMT4">
                  <p:embed/>
                  <p:pic>
                    <p:nvPicPr>
                      <p:cNvPr id="109" name="개체 10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02225" y="4758659"/>
                        <a:ext cx="1489075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AutoShape 14"/>
          <p:cNvSpPr>
            <a:spLocks noChangeArrowheads="1"/>
          </p:cNvSpPr>
          <p:nvPr/>
        </p:nvSpPr>
        <p:spPr bwMode="auto">
          <a:xfrm>
            <a:off x="7092280" y="4316910"/>
            <a:ext cx="1075881" cy="75310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/>
          </p:nvPr>
        </p:nvGraphicFramePr>
        <p:xfrm>
          <a:off x="8302625" y="3719620"/>
          <a:ext cx="345429" cy="101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2" name="Equation" r:id="rId20" imgW="228600" imgH="672840" progId="Equation.DSMT4">
                  <p:embed/>
                </p:oleObj>
              </mc:Choice>
              <mc:Fallback>
                <p:oleObj name="Equation" r:id="rId20" imgW="228600" imgH="672840" progId="Equation.DSMT4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02625" y="3719620"/>
                        <a:ext cx="345429" cy="1018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/>
          </p:nvPr>
        </p:nvGraphicFramePr>
        <p:xfrm>
          <a:off x="957262" y="5483136"/>
          <a:ext cx="2229625" cy="35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3" name="Equation" r:id="rId22" imgW="1269720" imgH="203040" progId="Equation.DSMT4">
                  <p:embed/>
                </p:oleObj>
              </mc:Choice>
              <mc:Fallback>
                <p:oleObj name="Equation" r:id="rId22" imgW="1269720" imgH="20304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57262" y="5483136"/>
                        <a:ext cx="2229625" cy="35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/>
          </p:nvPr>
        </p:nvGraphicFramePr>
        <p:xfrm>
          <a:off x="5508104" y="5483136"/>
          <a:ext cx="2577465" cy="34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4" name="Equation" r:id="rId24" imgW="1536480" imgH="203040" progId="Equation.DSMT4">
                  <p:embed/>
                </p:oleObj>
              </mc:Choice>
              <mc:Fallback>
                <p:oleObj name="Equation" r:id="rId24" imgW="1536480" imgH="20304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08104" y="5483136"/>
                        <a:ext cx="2577465" cy="340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/>
          </p:nvPr>
        </p:nvGraphicFramePr>
        <p:xfrm>
          <a:off x="3074712" y="6093717"/>
          <a:ext cx="2293910" cy="42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5" name="Equation" r:id="rId26" imgW="1231560" imgH="228600" progId="Equation.DSMT4">
                  <p:embed/>
                </p:oleObj>
              </mc:Choice>
              <mc:Fallback>
                <p:oleObj name="Equation" r:id="rId26" imgW="1231560" imgH="2286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074712" y="6093717"/>
                        <a:ext cx="2293910" cy="425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679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2302" y="2276872"/>
            <a:ext cx="278753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Color-Color (X(3872) 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23528" y="4365104"/>
            <a:ext cx="5472608" cy="446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No additional attraction from color-color interaction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339752" y="5085184"/>
            <a:ext cx="5509698" cy="446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altLang="ko-KR" sz="1600" dirty="0">
                <a:solidFill>
                  <a:srgbClr val="FF0000"/>
                </a:solidFill>
              </a:rPr>
              <a:t>X(3872) can not be compact </a:t>
            </a:r>
            <a:r>
              <a:rPr lang="en-US" altLang="ko-KR" sz="1600" dirty="0" err="1">
                <a:solidFill>
                  <a:srgbClr val="FF0000"/>
                </a:solidFill>
              </a:rPr>
              <a:t>multiquark</a:t>
            </a:r>
            <a:r>
              <a:rPr lang="en-US" altLang="ko-KR" sz="1600" dirty="0">
                <a:solidFill>
                  <a:srgbClr val="FF0000"/>
                </a:solidFill>
              </a:rPr>
              <a:t> state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611560" y="3008313"/>
          <a:ext cx="75358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8" name="Equation" r:id="rId3" imgW="5029200" imgH="393480" progId="Equation.DSMT4">
                  <p:embed/>
                </p:oleObj>
              </mc:Choice>
              <mc:Fallback>
                <p:oleObj name="Equation" r:id="rId3" imgW="5029200" imgH="393480" progId="Equation.DSMT4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3008313"/>
                        <a:ext cx="753586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/>
          </p:nvPr>
        </p:nvGraphicFramePr>
        <p:xfrm>
          <a:off x="3481829" y="2276872"/>
          <a:ext cx="2911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9" name="Equation" r:id="rId5" imgW="2311200" imgH="393480" progId="Equation.DSMT4">
                  <p:embed/>
                </p:oleObj>
              </mc:Choice>
              <mc:Fallback>
                <p:oleObj name="Equation" r:id="rId5" imgW="2311200" imgH="393480" progId="Equation.DSMT4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1829" y="2276872"/>
                        <a:ext cx="29114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788988" y="3860800"/>
          <a:ext cx="2765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0" name="Equation" r:id="rId7" imgW="1625400" imgH="253800" progId="Equation.DSMT4">
                  <p:embed/>
                </p:oleObj>
              </mc:Choice>
              <mc:Fallback>
                <p:oleObj name="Equation" r:id="rId7" imgW="1625400" imgH="25380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988" y="3860800"/>
                        <a:ext cx="27654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/>
          </p:nvPr>
        </p:nvGraphicFramePr>
        <p:xfrm>
          <a:off x="4510817" y="3756573"/>
          <a:ext cx="2861810" cy="69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1" name="Equation" r:id="rId9" imgW="1790640" imgH="431640" progId="Equation.DSMT4">
                  <p:embed/>
                </p:oleObj>
              </mc:Choice>
              <mc:Fallback>
                <p:oleObj name="Equation" r:id="rId9" imgW="1790640" imgH="43164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0817" y="3756573"/>
                        <a:ext cx="2861810" cy="690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-5448" y="25121"/>
            <a:ext cx="4793472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X(3872) :  W. Park, </a:t>
            </a:r>
            <a:r>
              <a:rPr lang="en-US" altLang="ko-KR" sz="1600" dirty="0" err="1"/>
              <a:t>SHLee</a:t>
            </a:r>
            <a:r>
              <a:rPr lang="en-US" altLang="ko-KR" sz="1600" dirty="0"/>
              <a:t>, NPA924(2014) 161</a:t>
            </a:r>
            <a:endParaRPr lang="ko-KR" altLang="en-US" sz="1600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/>
          </p:nvPr>
        </p:nvGraphicFramePr>
        <p:xfrm>
          <a:off x="395536" y="962050"/>
          <a:ext cx="28813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2" name="Equation" r:id="rId11" imgW="2197080" imgH="507960" progId="Equation.DSMT4">
                  <p:embed/>
                </p:oleObj>
              </mc:Choice>
              <mc:Fallback>
                <p:oleObj name="Equation" r:id="rId11" imgW="2197080" imgH="50796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536" y="962050"/>
                        <a:ext cx="288131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/>
          </p:nvPr>
        </p:nvGraphicFramePr>
        <p:xfrm>
          <a:off x="3738563" y="852488"/>
          <a:ext cx="22082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3" name="Equation" r:id="rId13" imgW="1257120" imgH="482400" progId="Equation.DSMT4">
                  <p:embed/>
                </p:oleObj>
              </mc:Choice>
              <mc:Fallback>
                <p:oleObj name="Equation" r:id="rId13" imgW="1257120" imgH="4824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38563" y="852488"/>
                        <a:ext cx="2208212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타원 23"/>
          <p:cNvSpPr/>
          <p:nvPr/>
        </p:nvSpPr>
        <p:spPr>
          <a:xfrm>
            <a:off x="6901430" y="88197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c</a:t>
            </a:r>
            <a:endParaRPr lang="ko-KR" altLang="en-US" b="1" dirty="0"/>
          </a:p>
        </p:txBody>
      </p:sp>
      <p:sp>
        <p:nvSpPr>
          <p:cNvPr id="25" name="타원 24"/>
          <p:cNvSpPr/>
          <p:nvPr/>
        </p:nvSpPr>
        <p:spPr>
          <a:xfrm>
            <a:off x="6901430" y="151040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063438" y="881976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q</a:t>
            </a:r>
            <a:endParaRPr lang="ko-KR" altLang="en-US" b="1" dirty="0"/>
          </a:p>
        </p:txBody>
      </p:sp>
      <p:sp>
        <p:nvSpPr>
          <p:cNvPr id="28" name="타원 27"/>
          <p:cNvSpPr/>
          <p:nvPr/>
        </p:nvSpPr>
        <p:spPr>
          <a:xfrm>
            <a:off x="8063438" y="152491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0" name="AutoShape 36"/>
          <p:cNvSpPr>
            <a:spLocks noChangeArrowheads="1"/>
          </p:cNvSpPr>
          <p:nvPr/>
        </p:nvSpPr>
        <p:spPr bwMode="auto">
          <a:xfrm>
            <a:off x="7029792" y="1256052"/>
            <a:ext cx="71437" cy="215900"/>
          </a:xfrm>
          <a:prstGeom prst="upDownArrow">
            <a:avLst>
              <a:gd name="adj1" fmla="val 50000"/>
              <a:gd name="adj2" fmla="val 60445"/>
            </a:avLst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6667072" y="764704"/>
            <a:ext cx="857256" cy="1285884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7788800" y="764704"/>
            <a:ext cx="887656" cy="1245049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421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2302" y="2708920"/>
            <a:ext cx="278753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Color-Color (</a:t>
            </a:r>
            <a:r>
              <a:rPr kumimoji="1" lang="en-US" altLang="ko-KR" sz="2000" dirty="0" err="1">
                <a:latin typeface="Comic Sans MS" pitchFamily="66" charset="0"/>
              </a:rPr>
              <a:t>Tcc</a:t>
            </a:r>
            <a:r>
              <a:rPr kumimoji="1" lang="en-US" altLang="ko-KR" sz="2000" dirty="0">
                <a:latin typeface="Comic Sans MS" pitchFamily="66" charset="0"/>
              </a:rPr>
              <a:t>)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3460725" y="2645668"/>
          <a:ext cx="2911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6" name="Equation" r:id="rId3" imgW="2910817" imgH="495378" progId="Equation.DSMT4">
                  <p:embed/>
                </p:oleObj>
              </mc:Choice>
              <mc:Fallback>
                <p:oleObj name="Equation" r:id="rId3" imgW="2910817" imgH="495378" progId="Equation.DSMT4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0725" y="2645668"/>
                        <a:ext cx="29114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모서리가 둥근 직사각형 27"/>
          <p:cNvSpPr/>
          <p:nvPr/>
        </p:nvSpPr>
        <p:spPr>
          <a:xfrm>
            <a:off x="323528" y="4926750"/>
            <a:ext cx="3744416" cy="446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Hence there is additional attraction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8" name="개체 37"/>
          <p:cNvGraphicFramePr>
            <a:graphicFrameLocks noChangeAspect="1"/>
          </p:cNvGraphicFramePr>
          <p:nvPr>
            <p:extLst/>
          </p:nvPr>
        </p:nvGraphicFramePr>
        <p:xfrm>
          <a:off x="4408488" y="4104779"/>
          <a:ext cx="30654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7" name="Equation" r:id="rId5" imgW="1917360" imgH="431640" progId="Equation.DSMT4">
                  <p:embed/>
                </p:oleObj>
              </mc:Choice>
              <mc:Fallback>
                <p:oleObj name="Equation" r:id="rId5" imgW="1917360" imgH="431640" progId="Equation.DSMT4">
                  <p:embed/>
                  <p:pic>
                    <p:nvPicPr>
                      <p:cNvPr id="38" name="개체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8488" y="4104779"/>
                        <a:ext cx="3065462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/>
          </p:nvPr>
        </p:nvGraphicFramePr>
        <p:xfrm>
          <a:off x="785813" y="4238625"/>
          <a:ext cx="2908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8" name="Equation" r:id="rId7" imgW="1650960" imgH="253800" progId="Equation.DSMT4">
                  <p:embed/>
                </p:oleObj>
              </mc:Choice>
              <mc:Fallback>
                <p:oleObj name="Equation" r:id="rId7" imgW="1650960" imgH="253800" progId="Equation.DSMT4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813" y="4238625"/>
                        <a:ext cx="29083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5448" y="25121"/>
            <a:ext cx="4793472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 err="1"/>
              <a:t>Tcc</a:t>
            </a:r>
            <a:r>
              <a:rPr lang="en-US" altLang="ko-KR" sz="1600" dirty="0"/>
              <a:t>(3875) :  W. Park, </a:t>
            </a:r>
            <a:r>
              <a:rPr lang="en-US" altLang="ko-KR" sz="1600" dirty="0" err="1"/>
              <a:t>SHLee</a:t>
            </a:r>
            <a:r>
              <a:rPr lang="en-US" altLang="ko-KR" sz="1600" dirty="0"/>
              <a:t>, NPA924(2014) 161</a:t>
            </a:r>
            <a:endParaRPr lang="ko-KR" altLang="en-US" sz="160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467544" y="908720"/>
          <a:ext cx="3458857" cy="82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9" name="Equation" r:id="rId9" imgW="2336760" imgH="558720" progId="Equation.DSMT4">
                  <p:embed/>
                </p:oleObj>
              </mc:Choice>
              <mc:Fallback>
                <p:oleObj name="Equation" r:id="rId9" imgW="2336760" imgH="55872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908720"/>
                        <a:ext cx="3458857" cy="827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/>
          </p:nvPr>
        </p:nvGraphicFramePr>
        <p:xfrm>
          <a:off x="3875955" y="908720"/>
          <a:ext cx="22082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0" name="Equation" r:id="rId11" imgW="2208405" imgH="848910" progId="Equation.DSMT4">
                  <p:embed/>
                </p:oleObj>
              </mc:Choice>
              <mc:Fallback>
                <p:oleObj name="Equation" r:id="rId11" imgW="2208405" imgH="84891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75955" y="908720"/>
                        <a:ext cx="2208213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타원 21"/>
          <p:cNvSpPr/>
          <p:nvPr/>
        </p:nvSpPr>
        <p:spPr>
          <a:xfrm>
            <a:off x="7287594" y="66595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u</a:t>
            </a:r>
            <a:endParaRPr lang="ko-KR" altLang="en-US" b="1" dirty="0"/>
          </a:p>
        </p:txBody>
      </p:sp>
      <p:sp>
        <p:nvSpPr>
          <p:cNvPr id="23" name="타원 22"/>
          <p:cNvSpPr/>
          <p:nvPr/>
        </p:nvSpPr>
        <p:spPr>
          <a:xfrm>
            <a:off x="8151690" y="1271610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284744" y="1271610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d</a:t>
            </a:r>
            <a:endParaRPr lang="ko-KR" altLang="en-US" b="1" dirty="0"/>
          </a:p>
        </p:txBody>
      </p:sp>
      <p:sp>
        <p:nvSpPr>
          <p:cNvPr id="25" name="타원 24"/>
          <p:cNvSpPr/>
          <p:nvPr/>
        </p:nvSpPr>
        <p:spPr>
          <a:xfrm>
            <a:off x="8151690" y="695546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996712" y="548680"/>
            <a:ext cx="857256" cy="1285884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7932816" y="599775"/>
            <a:ext cx="887656" cy="1245049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/>
          </p:nvPr>
        </p:nvGraphicFramePr>
        <p:xfrm>
          <a:off x="638804" y="3441699"/>
          <a:ext cx="7245564" cy="56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1" name="Equation" r:id="rId13" imgW="5054400" imgH="393480" progId="Equation.DSMT4">
                  <p:embed/>
                </p:oleObj>
              </mc:Choice>
              <mc:Fallback>
                <p:oleObj name="Equation" r:id="rId13" imgW="5054400" imgH="39348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8804" y="3441699"/>
                        <a:ext cx="7245564" cy="564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모서리가 둥근 직사각형 32"/>
          <p:cNvSpPr/>
          <p:nvPr/>
        </p:nvSpPr>
        <p:spPr>
          <a:xfrm>
            <a:off x="1835696" y="5646830"/>
            <a:ext cx="5509698" cy="446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altLang="ko-KR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Tcc</a:t>
            </a:r>
            <a:r>
              <a:rPr lang="en-US" altLang="ko-KR" sz="1600" dirty="0">
                <a:solidFill>
                  <a:srgbClr val="FF0000"/>
                </a:solidFill>
              </a:rPr>
              <a:t>(3875) could be a compact </a:t>
            </a:r>
            <a:r>
              <a:rPr lang="en-US" altLang="ko-KR" sz="1600" dirty="0" err="1">
                <a:solidFill>
                  <a:srgbClr val="FF0000"/>
                </a:solidFill>
              </a:rPr>
              <a:t>multiquark</a:t>
            </a:r>
            <a:r>
              <a:rPr lang="en-US" altLang="ko-KR" sz="1600" dirty="0">
                <a:solidFill>
                  <a:srgbClr val="FF0000"/>
                </a:solidFill>
              </a:rPr>
              <a:t> state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27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3966982" y="1990118"/>
          <a:ext cx="4932045" cy="151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Q-Q</a:t>
                      </a:r>
                      <a:endParaRPr kumimoji="0" lang="ko-KR" altLang="en-US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i="1" dirty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i="1" dirty="0"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Q-Q</a:t>
                      </a:r>
                      <a:endParaRPr lang="ko-KR" altLang="en-US" sz="1600" i="1" dirty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i="1" dirty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>
                          <a:solidFill>
                            <a:schemeClr val="tx2"/>
                          </a:solidFill>
                        </a:rPr>
                        <a:t>Color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>
                          <a:solidFill>
                            <a:schemeClr val="tx2"/>
                          </a:solidFill>
                        </a:rPr>
                        <a:t>Flavor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>
                          <a:solidFill>
                            <a:schemeClr val="tx2"/>
                          </a:solidFill>
                        </a:rPr>
                        <a:t>Spin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A(0)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S(1)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S(1)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A(0)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i="1" dirty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ko-KR" altLang="en-US" sz="140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-4/3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8/3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-16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16/3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-2/3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/>
          </p:nvPr>
        </p:nvGraphicFramePr>
        <p:xfrm>
          <a:off x="765948" y="2926222"/>
          <a:ext cx="2549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2" name="Equation" r:id="rId3" imgW="1460160" imgH="444240" progId="Equation.DSMT4">
                  <p:embed/>
                </p:oleObj>
              </mc:Choice>
              <mc:Fallback>
                <p:oleObj name="Equation" r:id="rId3" imgW="1460160" imgH="444240" progId="Equation.DSMT4">
                  <p:embed/>
                  <p:pic>
                    <p:nvPicPr>
                      <p:cNvPr id="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48" y="2926222"/>
                        <a:ext cx="25495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107504" y="1988840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Color-spin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interaction for 2 body: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68" name="직선 화살표 연결선 67"/>
          <p:cNvCxnSpPr/>
          <p:nvPr/>
        </p:nvCxnSpPr>
        <p:spPr>
          <a:xfrm>
            <a:off x="3317904" y="3331848"/>
            <a:ext cx="4685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모서리가 둥근 직사각형 70"/>
          <p:cNvSpPr/>
          <p:nvPr/>
        </p:nvSpPr>
        <p:spPr>
          <a:xfrm>
            <a:off x="8434034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6876256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5375136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4860032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연결선 74"/>
          <p:cNvCxnSpPr/>
          <p:nvPr/>
        </p:nvCxnSpPr>
        <p:spPr>
          <a:xfrm>
            <a:off x="7956392" y="2060848"/>
            <a:ext cx="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개체 75"/>
          <p:cNvGraphicFramePr>
            <a:graphicFrameLocks noChangeAspect="1"/>
          </p:cNvGraphicFramePr>
          <p:nvPr>
            <p:extLst/>
          </p:nvPr>
        </p:nvGraphicFramePr>
        <p:xfrm>
          <a:off x="701675" y="3717032"/>
          <a:ext cx="4870154" cy="41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3" name="Equation" r:id="rId5" imgW="2361960" imgH="203040" progId="Equation.DSMT4">
                  <p:embed/>
                </p:oleObj>
              </mc:Choice>
              <mc:Fallback>
                <p:oleObj name="Equation" r:id="rId5" imgW="2361960" imgH="203040" progId="Equation.DSMT4">
                  <p:embed/>
                  <p:pic>
                    <p:nvPicPr>
                      <p:cNvPr id="76" name="개체 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3717032"/>
                        <a:ext cx="4870154" cy="41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5448" y="25121"/>
            <a:ext cx="8056452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Quark Model perspectives on Interaction at short distance – color-spin interaction</a:t>
            </a:r>
            <a:endParaRPr lang="ko-KR" altLang="en-US" sz="1600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1619672" y="83671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2843808" y="764704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위로 구부러진 화살표 15"/>
          <p:cNvSpPr/>
          <p:nvPr/>
        </p:nvSpPr>
        <p:spPr>
          <a:xfrm>
            <a:off x="1331640" y="1484784"/>
            <a:ext cx="576064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2555776" y="764704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1547664" y="1014419"/>
            <a:ext cx="0" cy="940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개체 45"/>
          <p:cNvGraphicFramePr>
            <a:graphicFrameLocks noChangeAspect="1"/>
          </p:cNvGraphicFramePr>
          <p:nvPr/>
        </p:nvGraphicFramePr>
        <p:xfrm>
          <a:off x="1162049" y="4911724"/>
          <a:ext cx="5155657" cy="9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4" name="Equation" r:id="rId7" imgW="3593880" imgH="672840" progId="Equation.DSMT4">
                  <p:embed/>
                </p:oleObj>
              </mc:Choice>
              <mc:Fallback>
                <p:oleObj name="Equation" r:id="rId7" imgW="3593880" imgH="672840" progId="Equation.DSMT4">
                  <p:embed/>
                  <p:pic>
                    <p:nvPicPr>
                      <p:cNvPr id="46" name="개체 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2049" y="4911724"/>
                        <a:ext cx="5155657" cy="965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개체 46"/>
          <p:cNvGraphicFramePr>
            <a:graphicFrameLocks noChangeAspect="1"/>
          </p:cNvGraphicFramePr>
          <p:nvPr/>
        </p:nvGraphicFramePr>
        <p:xfrm>
          <a:off x="3491880" y="758174"/>
          <a:ext cx="4676858" cy="8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5" name="Equation" r:id="rId9" imgW="3593880" imgH="672840" progId="Equation.DSMT4">
                  <p:embed/>
                </p:oleObj>
              </mc:Choice>
              <mc:Fallback>
                <p:oleObj name="Equation" r:id="rId9" imgW="3593880" imgH="672840" progId="Equation.DSMT4">
                  <p:embed/>
                  <p:pic>
                    <p:nvPicPr>
                      <p:cNvPr id="47" name="개체 4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1880" y="758174"/>
                        <a:ext cx="4676858" cy="875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28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83768" y="1821799"/>
            <a:ext cx="895350" cy="720277"/>
            <a:chOff x="4900786" y="4005064"/>
            <a:chExt cx="895350" cy="720277"/>
          </a:xfrm>
        </p:grpSpPr>
        <p:sp>
          <p:nvSpPr>
            <p:cNvPr id="4" name="AutoShape 41"/>
            <p:cNvSpPr>
              <a:spLocks noChangeArrowheads="1"/>
            </p:cNvSpPr>
            <p:nvPr/>
          </p:nvSpPr>
          <p:spPr bwMode="auto">
            <a:xfrm>
              <a:off x="4900786" y="4005064"/>
              <a:ext cx="895350" cy="72027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Oval 25"/>
            <p:cNvSpPr>
              <a:spLocks noChangeArrowheads="1"/>
            </p:cNvSpPr>
            <p:nvPr/>
          </p:nvSpPr>
          <p:spPr bwMode="auto">
            <a:xfrm>
              <a:off x="5404842" y="4367145"/>
              <a:ext cx="287338" cy="2877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latin typeface="Comic Sans MS" pitchFamily="66" charset="0"/>
                </a:rPr>
                <a:t>c</a:t>
              </a:r>
              <a:endParaRPr kumimoji="1" lang="en-US" altLang="ko-KR" sz="2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6" name="Oval 25"/>
            <p:cNvSpPr>
              <a:spLocks noChangeArrowheads="1"/>
            </p:cNvSpPr>
            <p:nvPr/>
          </p:nvSpPr>
          <p:spPr bwMode="auto">
            <a:xfrm>
              <a:off x="4972794" y="4367145"/>
              <a:ext cx="287338" cy="2877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tx1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7" name="Oval 39"/>
            <p:cNvSpPr>
              <a:spLocks noChangeArrowheads="1"/>
            </p:cNvSpPr>
            <p:nvPr/>
          </p:nvSpPr>
          <p:spPr bwMode="auto">
            <a:xfrm>
              <a:off x="5404842" y="4043018"/>
              <a:ext cx="287338" cy="2877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4972794" y="4043018"/>
              <a:ext cx="287338" cy="2877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Comic Sans MS" pitchFamily="66" charset="0"/>
                </a:rPr>
                <a:t>q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438417" y="1793421"/>
            <a:ext cx="1758752" cy="720277"/>
            <a:chOff x="3605336" y="4868963"/>
            <a:chExt cx="1758752" cy="720277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685456" y="4868963"/>
              <a:ext cx="678632" cy="72027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Oval 39"/>
            <p:cNvSpPr>
              <a:spLocks noChangeArrowheads="1"/>
            </p:cNvSpPr>
            <p:nvPr/>
          </p:nvSpPr>
          <p:spPr bwMode="auto">
            <a:xfrm>
              <a:off x="4733584" y="4975953"/>
              <a:ext cx="287338" cy="2877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995462" y="5206392"/>
              <a:ext cx="287338" cy="2877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tx1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 flipH="1" flipV="1">
              <a:off x="4181400" y="5241048"/>
              <a:ext cx="432048" cy="3424"/>
            </a:xfrm>
            <a:prstGeom prst="line">
              <a:avLst/>
            </a:prstGeom>
            <a:noFill/>
            <a:ln w="50800" cap="rnd">
              <a:solidFill>
                <a:srgbClr val="800080"/>
              </a:solidFill>
              <a:prstDash val="sysDot"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" name="AutoShape 41"/>
            <p:cNvSpPr>
              <a:spLocks noChangeArrowheads="1"/>
            </p:cNvSpPr>
            <p:nvPr/>
          </p:nvSpPr>
          <p:spPr bwMode="auto">
            <a:xfrm>
              <a:off x="3605336" y="4868963"/>
              <a:ext cx="678632" cy="72027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Oval 39"/>
            <p:cNvSpPr>
              <a:spLocks noChangeArrowheads="1"/>
            </p:cNvSpPr>
            <p:nvPr/>
          </p:nvSpPr>
          <p:spPr bwMode="auto">
            <a:xfrm>
              <a:off x="3653464" y="4975953"/>
              <a:ext cx="287338" cy="2877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3915342" y="5206392"/>
              <a:ext cx="287338" cy="2877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ctr" latinLnBrk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latin typeface="Comic Sans MS" pitchFamily="66" charset="0"/>
                </a:rPr>
                <a:t>c</a:t>
              </a:r>
              <a:endParaRPr kumimoji="1" lang="en-US" altLang="ko-KR" sz="2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886689" y="1763595"/>
            <a:ext cx="1470720" cy="720080"/>
            <a:chOff x="6413648" y="4868963"/>
            <a:chExt cx="1470720" cy="720080"/>
          </a:xfrm>
        </p:grpSpPr>
        <p:sp>
          <p:nvSpPr>
            <p:cNvPr id="18" name="AutoShape 41"/>
            <p:cNvSpPr>
              <a:spLocks noChangeArrowheads="1"/>
            </p:cNvSpPr>
            <p:nvPr/>
          </p:nvSpPr>
          <p:spPr bwMode="auto">
            <a:xfrm>
              <a:off x="6413648" y="4868963"/>
              <a:ext cx="390600" cy="3255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9" name="AutoShape 41"/>
            <p:cNvSpPr>
              <a:spLocks noChangeArrowheads="1"/>
            </p:cNvSpPr>
            <p:nvPr/>
          </p:nvSpPr>
          <p:spPr bwMode="auto">
            <a:xfrm>
              <a:off x="6432698" y="5263494"/>
              <a:ext cx="371550" cy="3255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/>
                <a:t>D*</a:t>
              </a:r>
              <a:endParaRPr lang="ko-KR" altLang="en-US" dirty="0"/>
            </a:p>
          </p:txBody>
        </p:sp>
        <p:sp>
          <p:nvSpPr>
            <p:cNvPr id="20" name="원호 19"/>
            <p:cNvSpPr/>
            <p:nvPr/>
          </p:nvSpPr>
          <p:spPr>
            <a:xfrm>
              <a:off x="6506691" y="5045441"/>
              <a:ext cx="648072" cy="398465"/>
            </a:xfrm>
            <a:prstGeom prst="arc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원호 20"/>
            <p:cNvSpPr/>
            <p:nvPr/>
          </p:nvSpPr>
          <p:spPr>
            <a:xfrm flipV="1">
              <a:off x="6516216" y="5051404"/>
              <a:ext cx="648072" cy="393623"/>
            </a:xfrm>
            <a:prstGeom prst="arc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원호 21"/>
            <p:cNvSpPr/>
            <p:nvPr/>
          </p:nvSpPr>
          <p:spPr>
            <a:xfrm rot="10800000">
              <a:off x="7183338" y="5064261"/>
              <a:ext cx="648072" cy="398465"/>
            </a:xfrm>
            <a:prstGeom prst="arc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원호 22"/>
            <p:cNvSpPr/>
            <p:nvPr/>
          </p:nvSpPr>
          <p:spPr>
            <a:xfrm rot="10800000" flipV="1">
              <a:off x="7183338" y="5022828"/>
              <a:ext cx="648072" cy="393623"/>
            </a:xfrm>
            <a:prstGeom prst="arc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7493768" y="4868963"/>
              <a:ext cx="390600" cy="3255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auto">
            <a:xfrm>
              <a:off x="7512818" y="5263494"/>
              <a:ext cx="371550" cy="3255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dirty="0"/>
                <a:t>D*</a:t>
              </a:r>
              <a:endParaRPr lang="ko-KR" altLang="en-US" dirty="0"/>
            </a:p>
          </p:txBody>
        </p:sp>
        <p:sp>
          <p:nvSpPr>
            <p:cNvPr id="26" name="타원 25"/>
            <p:cNvSpPr/>
            <p:nvPr/>
          </p:nvSpPr>
          <p:spPr>
            <a:xfrm>
              <a:off x="7092280" y="5157949"/>
              <a:ext cx="153541" cy="1436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표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879440"/>
                  </p:ext>
                </p:extLst>
              </p:nvPr>
            </p:nvGraphicFramePr>
            <p:xfrm>
              <a:off x="412834" y="908720"/>
              <a:ext cx="8551654" cy="4441790"/>
            </p:xfrm>
            <a:graphic>
              <a:graphicData uri="http://schemas.openxmlformats.org/drawingml/2006/table">
                <a:tbl>
                  <a:tblPr/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941654224"/>
                        </a:ext>
                      </a:extLst>
                    </a:gridCol>
                    <a:gridCol w="2502982">
                      <a:extLst>
                        <a:ext uri="{9D8B030D-6E8A-4147-A177-3AD203B41FA5}">
                          <a16:colId xmlns:a16="http://schemas.microsoft.com/office/drawing/2014/main" val="3464002516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179455429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759642320"/>
                        </a:ext>
                      </a:extLst>
                    </a:gridCol>
                  </a:tblGrid>
                  <a:tr h="585197"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ko-KR" alt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Compact</a:t>
                          </a: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 </a:t>
                          </a:r>
                          <a:r>
                            <a:rPr lang="en-US" sz="1600" kern="100" spc="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multiquark</a:t>
                          </a: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 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Molecule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Resonance </a:t>
                          </a: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9638975"/>
                      </a:ext>
                    </a:extLst>
                  </a:tr>
                  <a:tr h="1287010"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Picture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ko-KR" alt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2879469"/>
                      </a:ext>
                    </a:extLst>
                  </a:tr>
                  <a:tr h="1034736"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Size 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Threshold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width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sz="1600" i="1" kern="100" spc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kern="100" spc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ko-KR" sz="1600" i="1" kern="100" spc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  0.6 </a:t>
                          </a:r>
                          <a:r>
                            <a:rPr lang="en-US" altLang="ko-KR" sz="1600" kern="100" spc="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fm</a:t>
                          </a:r>
                          <a:endParaRPr lang="en-US" altLang="ko-KR" sz="1600" kern="100" spc="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바탕" panose="02030600000101010101" pitchFamily="18" charset="-127"/>
                            <a:sym typeface="Wingdings" panose="05000000000000000000" pitchFamily="2" charset="2"/>
                          </a:endParaRPr>
                        </a:p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Near threshold or other </a:t>
                          </a:r>
                        </a:p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small</a:t>
                          </a:r>
                          <a:endParaRPr lang="ko-KR" alt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sz="1600" i="1" kern="100" spc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kern="100" spc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ko-KR" sz="1600" b="0" i="1" kern="100" spc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2 </a:t>
                          </a:r>
                          <a:r>
                            <a:rPr lang="en-US" sz="1600" kern="100" spc="0" baseline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fm</a:t>
                          </a:r>
                          <a:endParaRPr lang="en-US" sz="1600" kern="100" spc="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바탕" panose="02030600000101010101" pitchFamily="18" charset="-127"/>
                            <a:sym typeface="Wingdings" panose="05000000000000000000" pitchFamily="2" charset="2"/>
                          </a:endParaRP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Near threshold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small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ko-KR" sz="1600" i="1" kern="100" spc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kern="100" spc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ko-KR" sz="1600" b="0" i="1" kern="100" spc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 1 </a:t>
                          </a:r>
                          <a:r>
                            <a:rPr lang="en-US" sz="1600" kern="100" spc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fm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바탕" panose="02030600000101010101" pitchFamily="18" charset="-127"/>
                            <a:sym typeface="Wingdings" panose="05000000000000000000" pitchFamily="2" charset="2"/>
                          </a:endParaRP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Above</a:t>
                          </a: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 threshold or other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large 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54635762"/>
                      </a:ext>
                    </a:extLst>
                  </a:tr>
                  <a:tr h="765464">
                    <a:tc rowSpan="2"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Typical model used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Quark Model: important to use full model</a:t>
                          </a: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Meson</a:t>
                          </a:r>
                          <a:r>
                            <a:rPr lang="en-US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 exchange models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Unitary approach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Quark model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8718698"/>
                      </a:ext>
                    </a:extLst>
                  </a:tr>
                  <a:tr h="76938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Effective field theory:  constants</a:t>
                          </a:r>
                        </a:p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QCD sum rules: uncertainty</a:t>
                          </a:r>
                          <a:endParaRPr lang="ko-KR" alt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1382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표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879440"/>
                  </p:ext>
                </p:extLst>
              </p:nvPr>
            </p:nvGraphicFramePr>
            <p:xfrm>
              <a:off x="412834" y="908720"/>
              <a:ext cx="8551654" cy="4441790"/>
            </p:xfrm>
            <a:graphic>
              <a:graphicData uri="http://schemas.openxmlformats.org/drawingml/2006/table">
                <a:tbl>
                  <a:tblPr/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941654224"/>
                        </a:ext>
                      </a:extLst>
                    </a:gridCol>
                    <a:gridCol w="2502982">
                      <a:extLst>
                        <a:ext uri="{9D8B030D-6E8A-4147-A177-3AD203B41FA5}">
                          <a16:colId xmlns:a16="http://schemas.microsoft.com/office/drawing/2014/main" val="3464002516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179455429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759642320"/>
                        </a:ext>
                      </a:extLst>
                    </a:gridCol>
                  </a:tblGrid>
                  <a:tr h="585197"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ko-KR" alt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Compact</a:t>
                          </a:r>
                          <a:r>
                            <a:rPr lang="en-US" sz="1600" kern="100" spc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 </a:t>
                          </a:r>
                          <a:r>
                            <a:rPr lang="en-US" sz="1600" kern="100" spc="0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multiquark</a:t>
                          </a:r>
                          <a:r>
                            <a:rPr lang="en-US" sz="1600" kern="100" spc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 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Molecule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Resonance </a:t>
                          </a: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9638975"/>
                      </a:ext>
                    </a:extLst>
                  </a:tr>
                  <a:tr h="1287010"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Picture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ko-KR" alt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2879469"/>
                      </a:ext>
                    </a:extLst>
                  </a:tr>
                  <a:tr h="1034736"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Size 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Threshold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width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825" t="-181176" r="-190024" b="-14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224" t="-181176" r="-94279" b="-14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1429" t="-181176" r="-265" b="-14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4635762"/>
                      </a:ext>
                    </a:extLst>
                  </a:tr>
                  <a:tr h="765464">
                    <a:tc rowSpan="2"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Typical model used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Quark Model: important to use full model</a:t>
                          </a: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Meson</a:t>
                          </a:r>
                          <a:r>
                            <a:rPr lang="en-US" sz="1600" kern="100" spc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 exchange models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Unitary </a:t>
                          </a: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approach</a:t>
                          </a:r>
                        </a:p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00" spc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</a:rPr>
                            <a:t>Quark model</a:t>
                          </a: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8718698"/>
                      </a:ext>
                    </a:extLst>
                  </a:tr>
                  <a:tr h="76938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Effective field theory:  constants</a:t>
                          </a:r>
                        </a:p>
                        <a:p>
                          <a:pPr marL="0" marR="0" lvl="0" indent="0" algn="just" defTabSz="6858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kern="100" spc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sym typeface="Wingdings" panose="05000000000000000000" pitchFamily="2" charset="2"/>
                            </a:rPr>
                            <a:t>QCD sum rules: uncertainty</a:t>
                          </a:r>
                          <a:endParaRPr lang="ko-KR" altLang="en-US" sz="1600" kern="100" spc="0" dirty="0" smtClean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fontAlgn="base" latinLnBrk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kern="100" spc="0" dirty="0">
                            <a:solidFill>
                              <a:srgbClr val="000000"/>
                            </a:solidFill>
                            <a:effectLst/>
                            <a:latin typeface="바탕" panose="02030600000101010101" pitchFamily="18" charset="-127"/>
                          </a:endParaRPr>
                        </a:p>
                      </a:txBody>
                      <a:tcPr marL="64770" marR="64770" marT="0" marB="0" anchor="ctr">
                        <a:lnL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556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13824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51520" y="116632"/>
            <a:ext cx="568863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>
                <a:latin typeface="Comic Sans MS" pitchFamily="66" charset="0"/>
              </a:rPr>
              <a:t>Types of Exotic particles </a:t>
            </a:r>
            <a:endParaRPr kumimoji="1"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55576" y="5517232"/>
            <a:ext cx="73185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</a:rPr>
              <a:t>Problem: 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</a:rPr>
              <a:t>In many cases, two pictures seem possible.  Compact and Molecular</a:t>
            </a:r>
          </a:p>
        </p:txBody>
      </p:sp>
    </p:spTree>
    <p:extLst>
      <p:ext uri="{BB962C8B-B14F-4D97-AF65-F5344CB8AC3E}">
        <p14:creationId xmlns:p14="http://schemas.microsoft.com/office/powerpoint/2010/main" val="128945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448" y="25121"/>
            <a:ext cx="7169736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From mesons to Exotics in Quark model</a:t>
            </a:r>
            <a:endParaRPr lang="ko-KR" altLang="en-US" sz="1600" dirty="0"/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29912" y="764704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chemeClr val="tx2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Ground state hadrons in quark model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8" name="Oval 37"/>
          <p:cNvSpPr>
            <a:spLocks noChangeArrowheads="1"/>
          </p:cNvSpPr>
          <p:nvPr/>
        </p:nvSpPr>
        <p:spPr bwMode="auto">
          <a:xfrm>
            <a:off x="2987824" y="1485295"/>
            <a:ext cx="877014" cy="92972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69" name="Oval 44"/>
          <p:cNvSpPr>
            <a:spLocks noChangeArrowheads="1"/>
          </p:cNvSpPr>
          <p:nvPr/>
        </p:nvSpPr>
        <p:spPr bwMode="auto">
          <a:xfrm>
            <a:off x="3112729" y="1659860"/>
            <a:ext cx="287338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1</a:t>
            </a:r>
          </a:p>
        </p:txBody>
      </p:sp>
      <p:sp>
        <p:nvSpPr>
          <p:cNvPr id="70" name="Oval 45"/>
          <p:cNvSpPr>
            <a:spLocks noChangeArrowheads="1"/>
          </p:cNvSpPr>
          <p:nvPr/>
        </p:nvSpPr>
        <p:spPr bwMode="auto">
          <a:xfrm>
            <a:off x="3484204" y="1659860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2</a:t>
            </a:r>
          </a:p>
        </p:txBody>
      </p:sp>
      <p:sp>
        <p:nvSpPr>
          <p:cNvPr id="71" name="Oval 47"/>
          <p:cNvSpPr>
            <a:spLocks noChangeArrowheads="1"/>
          </p:cNvSpPr>
          <p:nvPr/>
        </p:nvSpPr>
        <p:spPr bwMode="auto">
          <a:xfrm>
            <a:off x="3300054" y="1982967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3</a:t>
            </a:r>
          </a:p>
        </p:txBody>
      </p:sp>
      <p:sp>
        <p:nvSpPr>
          <p:cNvPr id="73" name="Oval 49"/>
          <p:cNvSpPr>
            <a:spLocks noChangeArrowheads="1"/>
          </p:cNvSpPr>
          <p:nvPr/>
        </p:nvSpPr>
        <p:spPr bwMode="auto">
          <a:xfrm>
            <a:off x="5345049" y="1988840"/>
            <a:ext cx="287337" cy="30295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4</a:t>
            </a:r>
          </a:p>
        </p:txBody>
      </p:sp>
      <p:sp>
        <p:nvSpPr>
          <p:cNvPr id="22" name="Oval 37">
            <a:extLst>
              <a:ext uri="{FF2B5EF4-FFF2-40B4-BE49-F238E27FC236}">
                <a16:creationId xmlns:a16="http://schemas.microsoft.com/office/drawing/2014/main" id="{613BB9CF-08A6-4A4B-BA16-C96E06621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46" y="1518107"/>
            <a:ext cx="877014" cy="68675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88C3152D-A2B5-4ED9-8012-4B7C4CD1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513" y="1665733"/>
            <a:ext cx="287338" cy="30295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1</a:t>
            </a:r>
          </a:p>
        </p:txBody>
      </p:sp>
      <p:sp>
        <p:nvSpPr>
          <p:cNvPr id="24" name="Oval 45">
            <a:extLst>
              <a:ext uri="{FF2B5EF4-FFF2-40B4-BE49-F238E27FC236}">
                <a16:creationId xmlns:a16="http://schemas.microsoft.com/office/drawing/2014/main" id="{76BED232-4AB4-4759-B0E4-7B9273174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88" y="1665733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2</a:t>
            </a:r>
          </a:p>
        </p:txBody>
      </p:sp>
      <p:sp>
        <p:nvSpPr>
          <p:cNvPr id="26" name="Text Box 57">
            <a:extLst>
              <a:ext uri="{FF2B5EF4-FFF2-40B4-BE49-F238E27FC236}">
                <a16:creationId xmlns:a16="http://schemas.microsoft.com/office/drawing/2014/main" id="{A15EEFF4-6527-446D-B388-680C47EA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30617"/>
            <a:ext cx="805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endParaRPr lang="en-US" altLang="ko-KR" sz="1600" dirty="0"/>
          </a:p>
        </p:txBody>
      </p:sp>
      <p:sp>
        <p:nvSpPr>
          <p:cNvPr id="27" name="Text Box 57">
            <a:extLst>
              <a:ext uri="{FF2B5EF4-FFF2-40B4-BE49-F238E27FC236}">
                <a16:creationId xmlns:a16="http://schemas.microsoft.com/office/drawing/2014/main" id="{ADD215EB-C10F-4199-9AB7-4399628E3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1131322"/>
            <a:ext cx="1162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Baryon</a:t>
            </a:r>
            <a:endParaRPr lang="en-US" altLang="ko-KR" sz="1600" dirty="0"/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A194B4FB-CEE1-4FFA-8FCF-FF9C83C9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114" y="1512234"/>
            <a:ext cx="877014" cy="902781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30" name="Oval 44">
            <a:extLst>
              <a:ext uri="{FF2B5EF4-FFF2-40B4-BE49-F238E27FC236}">
                <a16:creationId xmlns:a16="http://schemas.microsoft.com/office/drawing/2014/main" id="{A6B21BB2-C72C-4683-8DE6-73C92637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93" y="1659860"/>
            <a:ext cx="287338" cy="30295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1</a:t>
            </a:r>
          </a:p>
        </p:txBody>
      </p:sp>
      <p:sp>
        <p:nvSpPr>
          <p:cNvPr id="31" name="Oval 45">
            <a:extLst>
              <a:ext uri="{FF2B5EF4-FFF2-40B4-BE49-F238E27FC236}">
                <a16:creationId xmlns:a16="http://schemas.microsoft.com/office/drawing/2014/main" id="{FB88BA58-9567-4732-8D92-FE59ED53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856" y="1659860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2</a:t>
            </a:r>
          </a:p>
        </p:txBody>
      </p:sp>
      <p:sp>
        <p:nvSpPr>
          <p:cNvPr id="32" name="Text Box 57">
            <a:extLst>
              <a:ext uri="{FF2B5EF4-FFF2-40B4-BE49-F238E27FC236}">
                <a16:creationId xmlns:a16="http://schemas.microsoft.com/office/drawing/2014/main" id="{37157384-91DA-40EA-8F13-4659756B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124744"/>
            <a:ext cx="1162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Tetraquark</a:t>
            </a:r>
            <a:endParaRPr lang="en-US" altLang="ko-KR" sz="1600" dirty="0"/>
          </a:p>
        </p:txBody>
      </p:sp>
      <p:sp>
        <p:nvSpPr>
          <p:cNvPr id="33" name="Oval 44">
            <a:extLst>
              <a:ext uri="{FF2B5EF4-FFF2-40B4-BE49-F238E27FC236}">
                <a16:creationId xmlns:a16="http://schemas.microsoft.com/office/drawing/2014/main" id="{2E72B281-AF6A-4E0D-86A8-6FBA3D45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628" y="1988840"/>
            <a:ext cx="287338" cy="30295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4</a:t>
            </a:r>
          </a:p>
        </p:txBody>
      </p:sp>
      <p:sp>
        <p:nvSpPr>
          <p:cNvPr id="34" name="Oval 45">
            <a:extLst>
              <a:ext uri="{FF2B5EF4-FFF2-40B4-BE49-F238E27FC236}">
                <a16:creationId xmlns:a16="http://schemas.microsoft.com/office/drawing/2014/main" id="{80C41C5D-2A13-4D17-B84B-CC4CADFE3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103" y="1988840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5</a:t>
            </a:r>
          </a:p>
        </p:txBody>
      </p:sp>
      <p:sp>
        <p:nvSpPr>
          <p:cNvPr id="38" name="Oval 47">
            <a:extLst>
              <a:ext uri="{FF2B5EF4-FFF2-40B4-BE49-F238E27FC236}">
                <a16:creationId xmlns:a16="http://schemas.microsoft.com/office/drawing/2014/main" id="{041354BB-7349-48D8-9AF1-7F4B9E9A9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742" y="1988840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3</a:t>
            </a:r>
          </a:p>
        </p:txBody>
      </p:sp>
      <p:sp>
        <p:nvSpPr>
          <p:cNvPr id="44" name="Text Box 57">
            <a:extLst>
              <a:ext uri="{FF2B5EF4-FFF2-40B4-BE49-F238E27FC236}">
                <a16:creationId xmlns:a16="http://schemas.microsoft.com/office/drawing/2014/main" id="{AAD14BC9-6448-4AE6-B61F-DD39804D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638" y="1124744"/>
            <a:ext cx="16667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Pentaquark</a:t>
            </a:r>
            <a:endParaRPr lang="en-US" altLang="ko-KR" sz="1600" dirty="0"/>
          </a:p>
        </p:txBody>
      </p:sp>
      <p:sp>
        <p:nvSpPr>
          <p:cNvPr id="46" name="Oval 37">
            <a:extLst>
              <a:ext uri="{FF2B5EF4-FFF2-40B4-BE49-F238E27FC236}">
                <a16:creationId xmlns:a16="http://schemas.microsoft.com/office/drawing/2014/main" id="{EF04D98E-CD5E-4A58-B2E9-E5A3B500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089" y="1484784"/>
            <a:ext cx="1152128" cy="92972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A7F169DA-9397-499C-A907-9A6EB25E1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129" y="1659349"/>
            <a:ext cx="287338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1</a:t>
            </a:r>
          </a:p>
        </p:txBody>
      </p:sp>
      <p:sp>
        <p:nvSpPr>
          <p:cNvPr id="48" name="Oval 45">
            <a:extLst>
              <a:ext uri="{FF2B5EF4-FFF2-40B4-BE49-F238E27FC236}">
                <a16:creationId xmlns:a16="http://schemas.microsoft.com/office/drawing/2014/main" id="{611D39D4-DC3E-4197-9D17-1C58F108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285" y="1659349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2</a:t>
            </a:r>
          </a:p>
        </p:txBody>
      </p:sp>
      <p:sp>
        <p:nvSpPr>
          <p:cNvPr id="49" name="Oval 47">
            <a:extLst>
              <a:ext uri="{FF2B5EF4-FFF2-40B4-BE49-F238E27FC236}">
                <a16:creationId xmlns:a16="http://schemas.microsoft.com/office/drawing/2014/main" id="{014E5ABF-26A1-447F-8A87-7B4F5063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921" y="1665476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3</a:t>
            </a: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6F179ADC-923F-4B15-AA52-A86C46DC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23" y="3067682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chemeClr val="tx2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ea typeface="바탕" panose="02030600000101010101" pitchFamily="18" charset="-127"/>
                <a:sym typeface="Wingdings" panose="05000000000000000000" pitchFamily="2" charset="2"/>
              </a:rPr>
              <a:t>Lessons from Nuclei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4" name="Text Box 53">
            <a:extLst>
              <a:ext uri="{FF2B5EF4-FFF2-40B4-BE49-F238E27FC236}">
                <a16:creationId xmlns:a16="http://schemas.microsoft.com/office/drawing/2014/main" id="{18F61856-E837-4337-B0D4-BF429C28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48" y="3532307"/>
            <a:ext cx="5916289" cy="54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latin typeface="Verdana" pitchFamily="34" charset="0"/>
              </a:rPr>
              <a:t>Deuteron: pion exchange + D-wave contribution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kumimoji="1" lang="en-US" altLang="ko-KR" sz="1400" dirty="0">
                <a:solidFill>
                  <a:srgbClr val="FF0000"/>
                </a:solidFill>
                <a:latin typeface="Verdana" pitchFamily="34" charset="0"/>
              </a:rPr>
              <a:t>Nuclei with A&gt;3: need nuclear three-body force</a:t>
            </a:r>
          </a:p>
        </p:txBody>
      </p:sp>
    </p:spTree>
    <p:extLst>
      <p:ext uri="{BB962C8B-B14F-4D97-AF65-F5344CB8AC3E}">
        <p14:creationId xmlns:p14="http://schemas.microsoft.com/office/powerpoint/2010/main" val="339664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1412776"/>
            <a:ext cx="73185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400" dirty="0">
                <a:latin typeface="Verdana" pitchFamily="34" charset="0"/>
              </a:rPr>
              <a:t>Two-body interaction in the quark model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</a:rPr>
              <a:t>Quarks have color and spin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</a:rPr>
              <a:t>Color-color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</a:rPr>
              <a:t>Color-spin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4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2411760" y="44624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>
                <a:solidFill>
                  <a:schemeClr val="bg1"/>
                </a:solidFill>
                <a:latin typeface="Verdana" pitchFamily="34" charset="0"/>
              </a:rPr>
              <a:t>N-N interaction at short distance</a:t>
            </a:r>
            <a:endParaRPr lang="en-US" altLang="ko-KR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58547"/>
              </p:ext>
            </p:extLst>
          </p:nvPr>
        </p:nvGraphicFramePr>
        <p:xfrm>
          <a:off x="1033463" y="1459880"/>
          <a:ext cx="70770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2" name="Equation" r:id="rId3" imgW="4051080" imgH="507960" progId="Equation.DSMT4">
                  <p:embed/>
                </p:oleObj>
              </mc:Choice>
              <mc:Fallback>
                <p:oleObj name="Equation" r:id="rId3" imgW="4051080" imgH="507960" progId="Equation.DSMT4">
                  <p:embed/>
                  <p:pic>
                    <p:nvPicPr>
                      <p:cNvPr id="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1459880"/>
                        <a:ext cx="707707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36811"/>
              </p:ext>
            </p:extLst>
          </p:nvPr>
        </p:nvGraphicFramePr>
        <p:xfrm>
          <a:off x="395536" y="3008486"/>
          <a:ext cx="5945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3" name="Equation" r:id="rId5" imgW="3403440" imgH="939600" progId="Equation.DSMT4">
                  <p:embed/>
                </p:oleObj>
              </mc:Choice>
              <mc:Fallback>
                <p:oleObj name="Equation" r:id="rId5" imgW="3403440" imgH="939600" progId="Equation.DSMT4">
                  <p:embed/>
                  <p:pic>
                    <p:nvPicPr>
                      <p:cNvPr id="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08486"/>
                        <a:ext cx="5945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29912" y="2595549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chemeClr val="tx2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Color-Color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 interaction is not important for short range N-N interaction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042013"/>
              </p:ext>
            </p:extLst>
          </p:nvPr>
        </p:nvGraphicFramePr>
        <p:xfrm>
          <a:off x="7331304" y="3100883"/>
          <a:ext cx="1371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4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304" y="3100883"/>
                        <a:ext cx="1371600" cy="377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880481" y="5045003"/>
            <a:ext cx="287338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1</a:t>
            </a: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1251956" y="5045003"/>
            <a:ext cx="276225" cy="302955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2</a:t>
            </a: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1067806" y="5368110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3</a:t>
            </a: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81416" y="4941168"/>
            <a:ext cx="1182272" cy="113403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1404343" y="5374494"/>
            <a:ext cx="287337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4</a:t>
            </a: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695375" y="5368239"/>
            <a:ext cx="276225" cy="302955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6</a:t>
            </a: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1083800" y="5734534"/>
            <a:ext cx="287337" cy="30295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5</a:t>
            </a:r>
          </a:p>
        </p:txBody>
      </p:sp>
      <p:cxnSp>
        <p:nvCxnSpPr>
          <p:cNvPr id="48" name="직선 화살표 연결선 47"/>
          <p:cNvCxnSpPr/>
          <p:nvPr/>
        </p:nvCxnSpPr>
        <p:spPr>
          <a:xfrm flipV="1">
            <a:off x="1331640" y="5658171"/>
            <a:ext cx="120891" cy="147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endCxn id="41" idx="4"/>
          </p:cNvCxnSpPr>
          <p:nvPr/>
        </p:nvCxnSpPr>
        <p:spPr>
          <a:xfrm flipH="1" flipV="1">
            <a:off x="1024150" y="5347958"/>
            <a:ext cx="91466" cy="3288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endCxn id="47" idx="1"/>
          </p:cNvCxnSpPr>
          <p:nvPr/>
        </p:nvCxnSpPr>
        <p:spPr>
          <a:xfrm>
            <a:off x="937260" y="5658171"/>
            <a:ext cx="188620" cy="1207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3995936" y="5022838"/>
            <a:ext cx="877014" cy="92972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52" name="Oval 44"/>
          <p:cNvSpPr>
            <a:spLocks noChangeArrowheads="1"/>
          </p:cNvSpPr>
          <p:nvPr/>
        </p:nvSpPr>
        <p:spPr bwMode="auto">
          <a:xfrm>
            <a:off x="4120841" y="5197403"/>
            <a:ext cx="287338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1</a:t>
            </a:r>
          </a:p>
        </p:txBody>
      </p:sp>
      <p:sp>
        <p:nvSpPr>
          <p:cNvPr id="53" name="Oval 45"/>
          <p:cNvSpPr>
            <a:spLocks noChangeArrowheads="1"/>
          </p:cNvSpPr>
          <p:nvPr/>
        </p:nvSpPr>
        <p:spPr bwMode="auto">
          <a:xfrm>
            <a:off x="4492316" y="5197403"/>
            <a:ext cx="276225" cy="302955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2</a:t>
            </a:r>
          </a:p>
        </p:txBody>
      </p:sp>
      <p:sp>
        <p:nvSpPr>
          <p:cNvPr id="54" name="Oval 47"/>
          <p:cNvSpPr>
            <a:spLocks noChangeArrowheads="1"/>
          </p:cNvSpPr>
          <p:nvPr/>
        </p:nvSpPr>
        <p:spPr bwMode="auto">
          <a:xfrm>
            <a:off x="4308166" y="5520510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3</a:t>
            </a:r>
          </a:p>
        </p:txBody>
      </p:sp>
      <p:sp>
        <p:nvSpPr>
          <p:cNvPr id="55" name="Oval 48"/>
          <p:cNvSpPr>
            <a:spLocks noChangeArrowheads="1"/>
          </p:cNvSpPr>
          <p:nvPr/>
        </p:nvSpPr>
        <p:spPr bwMode="auto">
          <a:xfrm>
            <a:off x="5567193" y="5022838"/>
            <a:ext cx="877015" cy="92972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5692099" y="5197403"/>
            <a:ext cx="287337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4</a:t>
            </a:r>
          </a:p>
        </p:txBody>
      </p:sp>
      <p:sp>
        <p:nvSpPr>
          <p:cNvPr id="57" name="Oval 50"/>
          <p:cNvSpPr>
            <a:spLocks noChangeArrowheads="1"/>
          </p:cNvSpPr>
          <p:nvPr/>
        </p:nvSpPr>
        <p:spPr bwMode="auto">
          <a:xfrm>
            <a:off x="5879424" y="5520639"/>
            <a:ext cx="276225" cy="302955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6</a:t>
            </a:r>
          </a:p>
        </p:txBody>
      </p:sp>
      <p:sp>
        <p:nvSpPr>
          <p:cNvPr id="58" name="Oval 52"/>
          <p:cNvSpPr>
            <a:spLocks noChangeArrowheads="1"/>
          </p:cNvSpPr>
          <p:nvPr/>
        </p:nvSpPr>
        <p:spPr bwMode="auto">
          <a:xfrm>
            <a:off x="6022299" y="5187878"/>
            <a:ext cx="287337" cy="30295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>
                <a:latin typeface="+mn-lt"/>
                <a:ea typeface="굴림" pitchFamily="50" charset="-127"/>
              </a:rPr>
              <a:t>5</a:t>
            </a:r>
          </a:p>
        </p:txBody>
      </p:sp>
      <p:cxnSp>
        <p:nvCxnSpPr>
          <p:cNvPr id="59" name="직선 화살표 연결선 58"/>
          <p:cNvCxnSpPr/>
          <p:nvPr/>
        </p:nvCxnSpPr>
        <p:spPr>
          <a:xfrm flipV="1">
            <a:off x="1280884" y="5378102"/>
            <a:ext cx="119233" cy="323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4242104" y="5158470"/>
            <a:ext cx="360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4595125" y="5510547"/>
            <a:ext cx="120891" cy="147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4180649" y="5480403"/>
            <a:ext cx="107421" cy="161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5806184" y="5158470"/>
            <a:ext cx="360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V="1">
            <a:off x="6159205" y="5510547"/>
            <a:ext cx="120891" cy="147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5744729" y="5480403"/>
            <a:ext cx="107421" cy="161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개체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65954"/>
              </p:ext>
            </p:extLst>
          </p:nvPr>
        </p:nvGraphicFramePr>
        <p:xfrm>
          <a:off x="2629456" y="5294103"/>
          <a:ext cx="2772463" cy="32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" name="Equation" r:id="rId9" imgW="1206360" imgH="139680" progId="Equation.DSMT4">
                  <p:embed/>
                </p:oleObj>
              </mc:Choice>
              <mc:Fallback>
                <p:oleObj name="Equation" r:id="rId9" imgW="1206360" imgH="139680" progId="Equation.DSMT4">
                  <p:embed/>
                  <p:pic>
                    <p:nvPicPr>
                      <p:cNvPr id="18" name="개체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9456" y="5294103"/>
                        <a:ext cx="2772463" cy="321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직선 연결선 36"/>
          <p:cNvCxnSpPr/>
          <p:nvPr/>
        </p:nvCxnSpPr>
        <p:spPr>
          <a:xfrm>
            <a:off x="3660067" y="2335213"/>
            <a:ext cx="1560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5448" y="25121"/>
            <a:ext cx="8115986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Quark Model perspectives on Interaction at short distance – color-color interaction</a:t>
            </a:r>
            <a:endParaRPr lang="ko-KR" altLang="en-US" sz="1600" dirty="0"/>
          </a:p>
        </p:txBody>
      </p:sp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129912" y="907442"/>
            <a:ext cx="8861688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chemeClr val="tx2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When brought together need to overcome 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Additional Kinetic energy &gt;100 MeV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2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572500" y="6429375"/>
            <a:ext cx="419100" cy="4286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596AD-634B-4081-8216-A8C94854F62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1033463" y="692696"/>
          <a:ext cx="70770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1" name="Equation" r:id="rId3" imgW="4051080" imgH="507960" progId="Equation.DSMT4">
                  <p:embed/>
                </p:oleObj>
              </mc:Choice>
              <mc:Fallback>
                <p:oleObj name="Equation" r:id="rId3" imgW="4051080" imgH="50796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692696"/>
                        <a:ext cx="707707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3966982" y="1990118"/>
          <a:ext cx="4932045" cy="151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Q-Q</a:t>
                      </a:r>
                      <a:endParaRPr kumimoji="0" lang="ko-KR" altLang="en-US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i="1" dirty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i="1" dirty="0">
                          <a:solidFill>
                            <a:srgbClr val="FF0000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Q-Q</a:t>
                      </a:r>
                      <a:endParaRPr lang="ko-KR" altLang="en-US" sz="1600" i="1" dirty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i="1" dirty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>
                          <a:solidFill>
                            <a:schemeClr val="tx2"/>
                          </a:solidFill>
                        </a:rPr>
                        <a:t>Color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>
                          <a:solidFill>
                            <a:schemeClr val="tx2"/>
                          </a:solidFill>
                        </a:rPr>
                        <a:t>Flavor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>
                          <a:solidFill>
                            <a:schemeClr val="tx2"/>
                          </a:solidFill>
                        </a:rPr>
                        <a:t>Spin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A(0)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S(1)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S(1)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A(0)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7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i="1" dirty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ko-KR" altLang="en-US" sz="140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-4/3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8/3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-16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16/3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-2/3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/>
          </p:nvPr>
        </p:nvGraphicFramePr>
        <p:xfrm>
          <a:off x="765948" y="2926222"/>
          <a:ext cx="2549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2" name="Equation" r:id="rId5" imgW="1460160" imgH="444240" progId="Equation.DSMT4">
                  <p:embed/>
                </p:oleObj>
              </mc:Choice>
              <mc:Fallback>
                <p:oleObj name="Equation" r:id="rId5" imgW="1460160" imgH="444240" progId="Equation.DSMT4">
                  <p:embed/>
                  <p:pic>
                    <p:nvPicPr>
                      <p:cNvPr id="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48" y="2926222"/>
                        <a:ext cx="25495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107504" y="1988840"/>
            <a:ext cx="468052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</a:t>
            </a:r>
            <a:r>
              <a:rPr kumimoji="1" lang="en-US" altLang="ko-KR" sz="1600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Color-spin </a:t>
            </a:r>
            <a:r>
              <a:rPr kumimoji="1" lang="en-US" altLang="ko-KR" sz="1600" dirty="0">
                <a:latin typeface="Verdana" pitchFamily="34" charset="0"/>
                <a:sym typeface="Wingdings" panose="05000000000000000000" pitchFamily="2" charset="2"/>
              </a:rPr>
              <a:t>interaction for 2 body: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68" name="직선 화살표 연결선 67"/>
          <p:cNvCxnSpPr/>
          <p:nvPr/>
        </p:nvCxnSpPr>
        <p:spPr>
          <a:xfrm>
            <a:off x="3317904" y="3331848"/>
            <a:ext cx="4685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개체 68"/>
          <p:cNvGraphicFramePr>
            <a:graphicFrameLocks noChangeAspect="1"/>
          </p:cNvGraphicFramePr>
          <p:nvPr>
            <p:extLst/>
          </p:nvPr>
        </p:nvGraphicFramePr>
        <p:xfrm>
          <a:off x="838919" y="4508376"/>
          <a:ext cx="68294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3" name="Equation" r:id="rId7" imgW="3911400" imgH="431640" progId="Equation.DSMT4">
                  <p:embed/>
                </p:oleObj>
              </mc:Choice>
              <mc:Fallback>
                <p:oleObj name="Equation" r:id="rId7" imgW="3911400" imgH="431640" progId="Equation.DSMT4">
                  <p:embed/>
                  <p:pic>
                    <p:nvPicPr>
                      <p:cNvPr id="69" name="개체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19" y="4508376"/>
                        <a:ext cx="68294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3"/>
          <p:cNvSpPr txBox="1">
            <a:spLocks noChangeArrowheads="1"/>
          </p:cNvSpPr>
          <p:nvPr/>
        </p:nvSpPr>
        <p:spPr bwMode="auto">
          <a:xfrm>
            <a:off x="129912" y="4725144"/>
            <a:ext cx="84745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 b="1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☞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  <a:sym typeface="Wingdings" panose="05000000000000000000" pitchFamily="2" charset="2"/>
              </a:rPr>
              <a:t>  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8434034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6876256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5375136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4860032" y="3212976"/>
            <a:ext cx="421909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5" name="직선 연결선 74"/>
          <p:cNvCxnSpPr/>
          <p:nvPr/>
        </p:nvCxnSpPr>
        <p:spPr>
          <a:xfrm>
            <a:off x="7956392" y="2060848"/>
            <a:ext cx="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개체 75"/>
          <p:cNvGraphicFramePr>
            <a:graphicFrameLocks noChangeAspect="1"/>
          </p:cNvGraphicFramePr>
          <p:nvPr>
            <p:extLst/>
          </p:nvPr>
        </p:nvGraphicFramePr>
        <p:xfrm>
          <a:off x="701675" y="3717032"/>
          <a:ext cx="4870154" cy="41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4" name="Equation" r:id="rId9" imgW="2361960" imgH="203040" progId="Equation.DSMT4">
                  <p:embed/>
                </p:oleObj>
              </mc:Choice>
              <mc:Fallback>
                <p:oleObj name="Equation" r:id="rId9" imgW="2361960" imgH="203040" progId="Equation.DSMT4">
                  <p:embed/>
                  <p:pic>
                    <p:nvPicPr>
                      <p:cNvPr id="76" name="개체 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675" y="3717032"/>
                        <a:ext cx="4870154" cy="41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직선 연결선 19"/>
          <p:cNvCxnSpPr/>
          <p:nvPr/>
        </p:nvCxnSpPr>
        <p:spPr>
          <a:xfrm>
            <a:off x="5652120" y="1568029"/>
            <a:ext cx="1560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5448" y="25121"/>
            <a:ext cx="8056452" cy="37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indent="-342900"/>
            <a:r>
              <a:rPr lang="en-US" altLang="ko-KR" sz="1600" dirty="0"/>
              <a:t>Quark Model perspectives on Interaction at short distance – color-spin interaction</a:t>
            </a:r>
            <a:endParaRPr lang="ko-KR" altLang="en-US" sz="1600" dirty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/>
          </p:nvPr>
        </p:nvGraphicFramePr>
        <p:xfrm>
          <a:off x="528142" y="5601678"/>
          <a:ext cx="2970882" cy="2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5" name="Equation" r:id="rId11" imgW="1765080" imgH="177480" progId="Equation.DSMT4">
                  <p:embed/>
                </p:oleObj>
              </mc:Choice>
              <mc:Fallback>
                <p:oleObj name="Equation" r:id="rId11" imgW="1765080" imgH="177480" progId="Equation.DSMT4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142" y="5601678"/>
                        <a:ext cx="2970882" cy="29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6580558" y="5229200"/>
            <a:ext cx="1663850" cy="1152128"/>
            <a:chOff x="4348310" y="5229200"/>
            <a:chExt cx="1663850" cy="1152128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 flipV="1">
              <a:off x="5156348" y="5687591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lg"/>
              <a:tailEnd type="none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V="1">
              <a:off x="4656285" y="5666953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510235" y="5868566"/>
              <a:ext cx="501650" cy="512762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481660" y="5835228"/>
              <a:ext cx="360363" cy="360363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4976960" y="5838403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4348310" y="5568528"/>
              <a:ext cx="1663850" cy="811213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4420318" y="5229200"/>
              <a:ext cx="791765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</a:p>
          </p:txBody>
        </p:sp>
        <p:graphicFrame>
          <p:nvGraphicFramePr>
            <p:cNvPr id="30" name="개체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81951"/>
                </p:ext>
              </p:extLst>
            </p:nvPr>
          </p:nvGraphicFramePr>
          <p:xfrm>
            <a:off x="5252019" y="5258469"/>
            <a:ext cx="752475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6" name="Equation" r:id="rId13" imgW="520560" imgH="177480" progId="Equation.DSMT4">
                    <p:embed/>
                  </p:oleObj>
                </mc:Choice>
                <mc:Fallback>
                  <p:oleObj name="Equation" r:id="rId13" imgW="520560" imgH="177480" progId="Equation.DSMT4">
                    <p:embed/>
                    <p:pic>
                      <p:nvPicPr>
                        <p:cNvPr id="30" name="개체 2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252019" y="5258469"/>
                          <a:ext cx="752475" cy="25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4"/>
            <p:cNvSpPr>
              <a:spLocks noChangeShapeType="1"/>
            </p:cNvSpPr>
            <p:nvPr/>
          </p:nvSpPr>
          <p:spPr bwMode="auto">
            <a:xfrm flipV="1">
              <a:off x="5674740" y="5671282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5500115" y="5839557"/>
              <a:ext cx="360363" cy="360363"/>
            </a:xfrm>
            <a:prstGeom prst="ellipse">
              <a:avLst/>
            </a:prstGeom>
            <a:solidFill>
              <a:schemeClr val="accent6"/>
            </a:solidFill>
            <a:ln w="254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427984" y="5229200"/>
            <a:ext cx="1663850" cy="1152128"/>
            <a:chOff x="6724574" y="5229200"/>
            <a:chExt cx="1663850" cy="1152128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 flipV="1">
              <a:off x="7524328" y="5641195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V="1">
              <a:off x="7032549" y="5666953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6886499" y="5868566"/>
              <a:ext cx="501650" cy="512762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857924" y="5835228"/>
              <a:ext cx="360363" cy="360363"/>
            </a:xfrm>
            <a:prstGeom prst="ellipse">
              <a:avLst/>
            </a:prstGeom>
            <a:solidFill>
              <a:schemeClr val="accent1"/>
            </a:solidFill>
            <a:ln w="25400" algn="ctr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7353224" y="5838403"/>
              <a:ext cx="360363" cy="360363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>
              <a:off x="6724574" y="5568528"/>
              <a:ext cx="1663850" cy="811213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6796582" y="5229200"/>
              <a:ext cx="791765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</a:p>
          </p:txBody>
        </p:sp>
        <p:graphicFrame>
          <p:nvGraphicFramePr>
            <p:cNvPr id="41" name="개체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6617332"/>
                </p:ext>
              </p:extLst>
            </p:nvPr>
          </p:nvGraphicFramePr>
          <p:xfrm>
            <a:off x="7588670" y="5257081"/>
            <a:ext cx="773112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7" name="Equation" r:id="rId15" imgW="533160" imgH="177480" progId="Equation.DSMT4">
                    <p:embed/>
                  </p:oleObj>
                </mc:Choice>
                <mc:Fallback>
                  <p:oleObj name="Equation" r:id="rId15" imgW="533160" imgH="177480" progId="Equation.DSMT4">
                    <p:embed/>
                    <p:pic>
                      <p:nvPicPr>
                        <p:cNvPr id="41" name="개체 4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588670" y="5257081"/>
                          <a:ext cx="773112" cy="25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Line 4"/>
            <p:cNvSpPr>
              <a:spLocks noChangeShapeType="1"/>
            </p:cNvSpPr>
            <p:nvPr/>
          </p:nvSpPr>
          <p:spPr bwMode="auto">
            <a:xfrm flipV="1">
              <a:off x="8051004" y="5671282"/>
              <a:ext cx="0" cy="647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7876379" y="5839557"/>
              <a:ext cx="360363" cy="360363"/>
            </a:xfrm>
            <a:prstGeom prst="ellipse">
              <a:avLst/>
            </a:prstGeom>
            <a:solidFill>
              <a:schemeClr val="accent6"/>
            </a:solidFill>
            <a:ln w="25400" algn="ctr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anchor="ctr"/>
            <a:lstStyle>
              <a:lvl1pPr marL="457200" indent="-4572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1pPr>
              <a:lvl2pPr marL="742950" indent="-28575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2pPr>
              <a:lvl3pPr marL="11430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3pPr>
              <a:lvl4pPr marL="16002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4pPr>
              <a:lvl5pPr marL="2057400" indent="-228600" eaLnBrk="0" hangingPunct="0"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Symbol" panose="05050102010706020507" pitchFamily="18" charset="2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kumimoji="1" lang="en-US" altLang="ko-KR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86781</TotalTime>
  <Words>2102</Words>
  <Application>Microsoft Office PowerPoint</Application>
  <PresentationFormat>화면 슬라이드 쇼(4:3)</PresentationFormat>
  <Paragraphs>506</Paragraphs>
  <Slides>47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47</vt:i4>
      </vt:variant>
    </vt:vector>
  </HeadingPairs>
  <TitlesOfParts>
    <vt:vector size="62" baseType="lpstr">
      <vt:lpstr>Arial Unicode MS</vt:lpstr>
      <vt:lpstr>굴림</vt:lpstr>
      <vt:lpstr>맑은 고딕</vt:lpstr>
      <vt:lpstr>바탕</vt:lpstr>
      <vt:lpstr>Arial</vt:lpstr>
      <vt:lpstr>Cambria Math</vt:lpstr>
      <vt:lpstr>Comic Sans MS</vt:lpstr>
      <vt:lpstr>Symbol</vt:lpstr>
      <vt:lpstr>Symbol Tiger</vt:lpstr>
      <vt:lpstr>Times New Roman</vt:lpstr>
      <vt:lpstr>Verdana</vt:lpstr>
      <vt:lpstr>Wingdings</vt:lpstr>
      <vt:lpstr>Office 테마</vt:lpstr>
      <vt:lpstr>Image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Su Houng Lee</cp:lastModifiedBy>
  <cp:revision>1477</cp:revision>
  <dcterms:created xsi:type="dcterms:W3CDTF">2006-10-05T04:04:58Z</dcterms:created>
  <dcterms:modified xsi:type="dcterms:W3CDTF">2024-11-05T01:55:04Z</dcterms:modified>
</cp:coreProperties>
</file>