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24.jpg" ContentType="image/jpeg"/>
  <Override PartName="/ppt/media/image12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1387" r:id="rId2"/>
    <p:sldId id="1349" r:id="rId3"/>
    <p:sldId id="1333" r:id="rId4"/>
    <p:sldId id="295" r:id="rId5"/>
    <p:sldId id="1350" r:id="rId6"/>
    <p:sldId id="1348" r:id="rId7"/>
    <p:sldId id="1347" r:id="rId8"/>
    <p:sldId id="1376" r:id="rId9"/>
    <p:sldId id="1351" r:id="rId10"/>
    <p:sldId id="1334" r:id="rId11"/>
    <p:sldId id="1336" r:id="rId12"/>
    <p:sldId id="1377" r:id="rId13"/>
    <p:sldId id="1378" r:id="rId14"/>
    <p:sldId id="1379" r:id="rId15"/>
    <p:sldId id="1343" r:id="rId16"/>
    <p:sldId id="1354" r:id="rId17"/>
    <p:sldId id="1344" r:id="rId18"/>
    <p:sldId id="1389" r:id="rId19"/>
    <p:sldId id="1356" r:id="rId20"/>
    <p:sldId id="1384" r:id="rId21"/>
    <p:sldId id="1390" r:id="rId22"/>
    <p:sldId id="1391" r:id="rId23"/>
    <p:sldId id="1380" r:id="rId24"/>
    <p:sldId id="1381" r:id="rId25"/>
    <p:sldId id="1382" r:id="rId26"/>
    <p:sldId id="1358" r:id="rId27"/>
    <p:sldId id="1388" r:id="rId28"/>
    <p:sldId id="1392" r:id="rId29"/>
    <p:sldId id="1393" r:id="rId30"/>
    <p:sldId id="1363" r:id="rId31"/>
    <p:sldId id="1394" r:id="rId32"/>
    <p:sldId id="1365" r:id="rId33"/>
    <p:sldId id="1366" r:id="rId34"/>
    <p:sldId id="1368" r:id="rId35"/>
    <p:sldId id="1369" r:id="rId36"/>
    <p:sldId id="1370" r:id="rId37"/>
    <p:sldId id="1371" r:id="rId38"/>
    <p:sldId id="1383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000"/>
  </p:normalViewPr>
  <p:slideViewPr>
    <p:cSldViewPr snapToGrid="0" snapToObjects="1">
      <p:cViewPr varScale="1">
        <p:scale>
          <a:sx n="90" d="100"/>
          <a:sy n="90" d="100"/>
        </p:scale>
        <p:origin x="232" y="7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Relationship Id="rId6" Type="http://schemas.openxmlformats.org/officeDocument/2006/relationships/image" Target="../media/image124.wmf"/><Relationship Id="rId5" Type="http://schemas.openxmlformats.org/officeDocument/2006/relationships/image" Target="../media/image123.wmf"/><Relationship Id="rId4" Type="http://schemas.openxmlformats.org/officeDocument/2006/relationships/image" Target="../media/image1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72D8D-3E43-804A-82D3-37244325535B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184A2-6E81-AE41-9561-27DBFBFAE4C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726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B3F9D0-E2FB-7947-9F23-AE5E20972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B1A7F1-B877-0445-80B4-EB1056203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229A0-3462-FC4C-B628-EEB04DEE2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8D5EAA-9C75-F045-A23C-11DBE667B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8563CE-6536-EB4D-8CAC-AC5321A8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239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26CB80-0989-B84D-86FA-5DEDB2A97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4F526F4-BDDB-564A-BFD1-1EA2F9333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3E69C-BBA9-A64E-A4F9-427BA8A6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A5A427-3D23-5248-8817-9995E4CE2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11ACD-45B8-334A-B319-50D4E7DE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149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3A160D0-FF68-0145-90ED-5E7A2B7E4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5087FA-B65A-EC48-B9AF-3D074B88B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4F524F-F4ED-CD4C-A960-1E6240960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D79DB7-3516-EB41-B530-6316B521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27D2B9-999E-8943-B6A1-B759B6D4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5443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" y="1"/>
            <a:ext cx="10515600" cy="769434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/>
          </p:cNvPicPr>
          <p:nvPr userDrawn="1"/>
        </p:nvPicPr>
        <p:blipFill rotWithShape="1">
          <a:blip r:embed="rId2"/>
          <a:srcRect l="128" r="-159"/>
          <a:stretch/>
        </p:blipFill>
        <p:spPr>
          <a:xfrm>
            <a:off x="683" y="6015600"/>
            <a:ext cx="12240000" cy="842400"/>
          </a:xfrm>
          <a:prstGeom prst="rect">
            <a:avLst/>
          </a:prstGeom>
        </p:spPr>
      </p:pic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DC12D2D-BBCD-4567-B101-484264F0B6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412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5B810E-5CCD-412F-AD38-54D970A91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6464" y="294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fld id="{6E77991F-C83A-405D-954D-AA6EA0BA4B3B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/22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578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46771"/>
          </a:xfrm>
        </p:spPr>
        <p:txBody>
          <a:bodyPr>
            <a:normAutofit/>
          </a:bodyPr>
          <a:lstStyle>
            <a:lvl1pPr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DC12D2D-BBCD-4567-B101-484264F0B688}" type="slidenum">
              <a:rPr lang="zh-CN" altLang="en-US" smtClean="0"/>
              <a:pPr/>
              <a:t>‹#›</a:t>
            </a:fld>
            <a:r>
              <a:rPr lang="en-US" altLang="zh-CN" dirty="0"/>
              <a:t>/16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63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760A27-B8B3-A041-892D-56741AF2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A85D9D-2EC1-7245-9779-393251BA5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8D02AD-CC6A-3245-8167-A5C48E1D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1BC359-A41F-F546-A15B-8F095306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8F4039-64D8-D440-9C3C-A440347B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032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939D2E-0EBA-BF4C-9922-585BCEBB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0FCE6E-F90A-D847-BEB5-942FE83E9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E6E7D5-B88F-314B-B670-131EFFBC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E70209-8AFB-3143-8D18-A5990DF54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23149D-E727-484A-89F2-C530D38E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280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4060ED-5787-344C-B407-75EE5028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46969C-502E-3143-90E0-0A85B161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2166EB-AB96-0F44-B154-E4D80747D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FC3E72-6937-A84A-80B3-B92F60E52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E27148-3897-DD4C-BD1E-29AB74DE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A87D7F-B49C-3141-86E6-8DEB0CC7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060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CA6BC7-3D82-6F43-B13C-783AF939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DDC3A0-1EE8-E246-8413-6DC9C5860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003598-4EE6-B44C-88A7-DDB7E9E4B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10BA8ED-C234-1444-B100-5DB563790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8602E5-AFD0-D04A-99BC-37F3FB7B5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BE7579C-A82A-514A-90B6-A95E5D34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6910F58-3322-1049-A85E-510314FE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35EFD37-15F4-C04C-8366-BE1F4CFAB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690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0721D7-C9A3-F846-9795-2B62D103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D1A49F2-0585-1644-BE4F-4B67D8B3B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17F468A-A149-D54A-92E0-6CE1DFFE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7B0A59-7C84-A242-85F3-5B453F80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886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17F2FEA-1BDB-3041-842E-E7D612A2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9E3BD63-0801-F442-A521-6898ADE3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0331D-F34B-C14E-ADD1-E982971C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326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43FD1-E9AB-0044-AF23-4376757B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5AEFD5-4C0C-EC4A-8F9A-C59AA6643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5D867A-0423-9A49-923D-84AFC63A0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D0F502-6A94-1C4E-8AA2-583E5C40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7F77B6-6176-5A44-901D-DCB9BB18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A2344F-9C97-0849-AB07-61D0A2177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666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881D0D-9D28-5046-8709-731A0126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4EBE98E-2C58-984A-96B8-76AAE494F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796BA5-A42A-E14E-8341-225D4B67C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CE4620-14FB-544B-9C75-2498EDC0B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B6B-336C-9F47-84CD-74E89F92BC0A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07C1A4-CB93-EE40-9807-A6B37F0A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B216C8-6B99-9C4A-AFE3-F6A32658C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100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EF9D851-13B4-BC4F-880C-16329EA6E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16EB9A-179B-C54A-899A-A4E18093D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DA3B6F-812B-2E4E-8D09-9D993C4D1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3AB6B-336C-9F47-84CD-74E89F92BC0A}" type="datetimeFigureOut">
              <a:rPr kumimoji="1" lang="zh-CN" altLang="en-US" smtClean="0"/>
              <a:t>2024/10/15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34D8BA-9F2D-FF4B-B07B-A8060E9EF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CFB356-87C0-FB4B-89FB-78CC70513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411FE-00A1-EB40-823A-146D9BC9384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048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55.png"/><Relationship Id="rId18" Type="http://schemas.openxmlformats.org/officeDocument/2006/relationships/image" Target="../media/image14.png"/><Relationship Id="rId7" Type="http://schemas.openxmlformats.org/officeDocument/2006/relationships/image" Target="../media/image161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0.png"/><Relationship Id="rId11" Type="http://schemas.openxmlformats.org/officeDocument/2006/relationships/image" Target="../media/image310.png"/><Relationship Id="rId15" Type="http://schemas.openxmlformats.org/officeDocument/2006/relationships/image" Target="../media/image57.png"/><Relationship Id="rId10" Type="http://schemas.openxmlformats.org/officeDocument/2006/relationships/image" Target="../media/image300.png"/><Relationship Id="rId19" Type="http://schemas.openxmlformats.org/officeDocument/2006/relationships/image" Target="../media/image15.png"/><Relationship Id="rId9" Type="http://schemas.openxmlformats.org/officeDocument/2006/relationships/image" Target="../media/image1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70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70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2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image" Target="../media/image620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0.png"/><Relationship Id="rId5" Type="http://schemas.openxmlformats.org/officeDocument/2006/relationships/image" Target="../media/image109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0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0.png"/><Relationship Id="rId5" Type="http://schemas.openxmlformats.org/officeDocument/2006/relationships/image" Target="../media/image1060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1.png"/><Relationship Id="rId7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7" Type="http://schemas.openxmlformats.org/officeDocument/2006/relationships/image" Target="../media/image1200.png"/><Relationship Id="rId12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00.png"/><Relationship Id="rId11" Type="http://schemas.openxmlformats.org/officeDocument/2006/relationships/image" Target="../media/image130.png"/><Relationship Id="rId5" Type="http://schemas.openxmlformats.org/officeDocument/2006/relationships/image" Target="../media/image1090.png"/><Relationship Id="rId10" Type="http://schemas.openxmlformats.org/officeDocument/2006/relationships/image" Target="../media/image124.png"/><Relationship Id="rId9" Type="http://schemas.openxmlformats.org/officeDocument/2006/relationships/image" Target="../media/image4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70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560.png"/><Relationship Id="rId2" Type="http://schemas.openxmlformats.org/officeDocument/2006/relationships/image" Target="NUL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png"/><Relationship Id="rId11" Type="http://schemas.openxmlformats.org/officeDocument/2006/relationships/image" Target="../media/image104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124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25.jpg"/><Relationship Id="rId12" Type="http://schemas.openxmlformats.org/officeDocument/2006/relationships/image" Target="../media/image126.png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2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0.wmf"/><Relationship Id="rId11" Type="http://schemas.openxmlformats.org/officeDocument/2006/relationships/image" Target="../media/image122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27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19.wmf"/><Relationship Id="rId9" Type="http://schemas.openxmlformats.org/officeDocument/2006/relationships/image" Target="../media/image121.wmf"/><Relationship Id="rId14" Type="http://schemas.openxmlformats.org/officeDocument/2006/relationships/image" Target="../media/image123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16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7.png"/><Relationship Id="rId4" Type="http://schemas.openxmlformats.org/officeDocument/2006/relationships/image" Target="../media/image10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EC0FAEEC-C122-3D43-89D0-B15E3D5CB0D1}"/>
              </a:ext>
            </a:extLst>
          </p:cNvPr>
          <p:cNvSpPr/>
          <p:nvPr/>
        </p:nvSpPr>
        <p:spPr>
          <a:xfrm>
            <a:off x="285142" y="329108"/>
            <a:ext cx="11621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Nucleon electric polarizabilities, nucleon-pion scattering</a:t>
            </a:r>
            <a:r>
              <a:rPr lang="zh-CN" altLang="en-US" sz="3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 pion electroweak production from lattice QCD</a:t>
            </a:r>
            <a:endParaRPr lang="zh-CN" altLang="en-US" sz="3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D4DB142-F678-3D44-90A2-A9E20802B9ED}"/>
              </a:ext>
            </a:extLst>
          </p:cNvPr>
          <p:cNvGrpSpPr/>
          <p:nvPr/>
        </p:nvGrpSpPr>
        <p:grpSpPr>
          <a:xfrm>
            <a:off x="401255" y="1799863"/>
            <a:ext cx="9144000" cy="1440000"/>
            <a:chOff x="401255" y="1799863"/>
            <a:chExt cx="9144000" cy="1440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2960541-3B2F-A842-B05B-251EFFB0C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5255" y="1799863"/>
              <a:ext cx="1440000" cy="1440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5FCAC89-4A06-EE41-8A36-B991D3A4362E}"/>
                </a:ext>
              </a:extLst>
            </p:cNvPr>
            <p:cNvGrpSpPr/>
            <p:nvPr/>
          </p:nvGrpSpPr>
          <p:grpSpPr>
            <a:xfrm>
              <a:off x="401255" y="1843809"/>
              <a:ext cx="9144000" cy="1352109"/>
              <a:chOff x="401255" y="1760962"/>
              <a:chExt cx="9144000" cy="1352109"/>
            </a:xfrm>
          </p:grpSpPr>
          <p:sp>
            <p:nvSpPr>
              <p:cNvPr id="9" name="Content Placeholder 7">
                <a:extLst>
                  <a:ext uri="{FF2B5EF4-FFF2-40B4-BE49-F238E27FC236}">
                    <a16:creationId xmlns:a16="http://schemas.microsoft.com/office/drawing/2014/main" id="{CAA035CE-C37C-D24A-BF68-9F23ABA0CC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1255" y="1760962"/>
                <a:ext cx="9144000" cy="97136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469900" indent="-469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o"/>
                  <a:defRPr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8050" indent="-4365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n"/>
                  <a:defRPr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304925" indent="-3952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o"/>
                  <a:defRPr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93863" indent="-3873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93913" indent="-398463" algn="l" rtl="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51113" indent="-398463" algn="l" rtl="0" fontAlgn="base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3008313" indent="-398463" algn="l" rtl="0" fontAlgn="base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65513" indent="-398463" algn="l" rtl="0" fontAlgn="base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922713" indent="-398463" algn="l" rtl="0" fontAlgn="base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D7D31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zh-CN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Xu Feng</a:t>
                </a:r>
                <a:r>
                  <a:rPr kumimoji="0" lang="zh-CN" altLang="en-US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(Peking U.)</a:t>
                </a: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83E92AA-096F-2542-8067-61940AA0DD93}"/>
                  </a:ext>
                </a:extLst>
              </p:cNvPr>
              <p:cNvSpPr txBox="1"/>
              <p:nvPr/>
            </p:nvSpPr>
            <p:spPr>
              <a:xfrm>
                <a:off x="1911648" y="2409802"/>
                <a:ext cx="6123214" cy="703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D7D31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zh-CN" sz="3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2024.10.12</a:t>
                </a: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1194854F-F2E4-4C4A-BA58-B6506EE1C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7756"/>
            <a:ext cx="12176256" cy="29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65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71F3999B-D746-954F-AE80-2F59ACB2693A}"/>
              </a:ext>
            </a:extLst>
          </p:cNvPr>
          <p:cNvSpPr/>
          <p:nvPr/>
        </p:nvSpPr>
        <p:spPr>
          <a:xfrm flipV="1">
            <a:off x="4740287" y="4391616"/>
            <a:ext cx="3704466" cy="684178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右 14">
            <a:extLst>
              <a:ext uri="{FF2B5EF4-FFF2-40B4-BE49-F238E27FC236}">
                <a16:creationId xmlns:a16="http://schemas.microsoft.com/office/drawing/2014/main" id="{5EC1CF98-B552-DD46-95AD-E8D93DA898A2}"/>
              </a:ext>
            </a:extLst>
          </p:cNvPr>
          <p:cNvSpPr/>
          <p:nvPr/>
        </p:nvSpPr>
        <p:spPr>
          <a:xfrm rot="7650594">
            <a:off x="4211994" y="1440270"/>
            <a:ext cx="507367" cy="302908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AB0077E-8AFE-3D44-A5EC-DA0C309F024F}"/>
                  </a:ext>
                </a:extLst>
              </p:cNvPr>
              <p:cNvSpPr txBox="1"/>
              <p:nvPr/>
            </p:nvSpPr>
            <p:spPr>
              <a:xfrm>
                <a:off x="3145234" y="924767"/>
                <a:ext cx="31901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Lattice QCD input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𝐻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𝜇𝜈</m:t>
                        </m:r>
                      </m:sup>
                    </m:sSup>
                    <m:d>
                      <m:d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dPr>
                      <m:e>
                        <m: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𝑥</m:t>
                        </m:r>
                      </m:e>
                    </m:d>
                  </m:oMath>
                </a14:m>
                <a:endParaRPr lang="zh-CN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AB0077E-8AFE-3D44-A5EC-DA0C309F0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234" y="924767"/>
                <a:ext cx="3190104" cy="400110"/>
              </a:xfrm>
              <a:prstGeom prst="rect">
                <a:avLst/>
              </a:prstGeom>
              <a:blipFill>
                <a:blip r:embed="rId6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>
            <a:extLst>
              <a:ext uri="{FF2B5EF4-FFF2-40B4-BE49-F238E27FC236}">
                <a16:creationId xmlns:a16="http://schemas.microsoft.com/office/drawing/2014/main" id="{9D646E56-1AB6-3445-923D-834CE3765626}"/>
              </a:ext>
            </a:extLst>
          </p:cNvPr>
          <p:cNvGrpSpPr/>
          <p:nvPr/>
        </p:nvGrpSpPr>
        <p:grpSpPr>
          <a:xfrm>
            <a:off x="9295817" y="662231"/>
            <a:ext cx="2057983" cy="1009266"/>
            <a:chOff x="9295817" y="712780"/>
            <a:chExt cx="2057983" cy="1009266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59854FF-9A88-B44F-A549-0A920268B1B5}"/>
                </a:ext>
              </a:extLst>
            </p:cNvPr>
            <p:cNvGrpSpPr/>
            <p:nvPr/>
          </p:nvGrpSpPr>
          <p:grpSpPr>
            <a:xfrm>
              <a:off x="9295817" y="712780"/>
              <a:ext cx="2057983" cy="537193"/>
              <a:chOff x="9018034" y="1096010"/>
              <a:chExt cx="2057983" cy="537193"/>
            </a:xfrm>
          </p:grpSpPr>
          <p:sp>
            <p:nvSpPr>
              <p:cNvPr id="17" name="任意多边形: 形状 17">
                <a:extLst>
                  <a:ext uri="{FF2B5EF4-FFF2-40B4-BE49-F238E27FC236}">
                    <a16:creationId xmlns:a16="http://schemas.microsoft.com/office/drawing/2014/main" id="{82078D53-03EB-004C-8C1A-7FE57FC78D19}"/>
                  </a:ext>
                </a:extLst>
              </p:cNvPr>
              <p:cNvSpPr/>
              <p:nvPr/>
            </p:nvSpPr>
            <p:spPr>
              <a:xfrm rot="9360000">
                <a:off x="10440000" y="1296000"/>
                <a:ext cx="636017" cy="112405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A08A7A95-B59B-6042-B81C-118A8D8D41F9}"/>
                  </a:ext>
                </a:extLst>
              </p:cNvPr>
              <p:cNvGrpSpPr/>
              <p:nvPr/>
            </p:nvGrpSpPr>
            <p:grpSpPr>
              <a:xfrm>
                <a:off x="9018034" y="1096010"/>
                <a:ext cx="2039799" cy="537193"/>
                <a:chOff x="9018034" y="1096010"/>
                <a:chExt cx="2039799" cy="537193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F34C62F6-34C2-C24B-84C6-0EC381CA22E0}"/>
                    </a:ext>
                  </a:extLst>
                </p:cNvPr>
                <p:cNvGrpSpPr/>
                <p:nvPr/>
              </p:nvGrpSpPr>
              <p:grpSpPr>
                <a:xfrm>
                  <a:off x="9018034" y="1306734"/>
                  <a:ext cx="2039799" cy="326469"/>
                  <a:chOff x="2257742" y="5021149"/>
                  <a:chExt cx="2039799" cy="326469"/>
                </a:xfrm>
              </p:grpSpPr>
              <p:cxnSp>
                <p:nvCxnSpPr>
                  <p:cNvPr id="23" name="直接箭头连接符 23">
                    <a:extLst>
                      <a:ext uri="{FF2B5EF4-FFF2-40B4-BE49-F238E27FC236}">
                        <a16:creationId xmlns:a16="http://schemas.microsoft.com/office/drawing/2014/main" id="{C878D508-8D16-1C44-8F77-4FEE010732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607708" y="5244415"/>
                    <a:ext cx="360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箭头连接符 24">
                    <a:extLst>
                      <a:ext uri="{FF2B5EF4-FFF2-40B4-BE49-F238E27FC236}">
                        <a16:creationId xmlns:a16="http://schemas.microsoft.com/office/drawing/2014/main" id="{69795835-2140-A24A-96A0-65566A6E81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 flipH="1">
                    <a:off x="2545616" y="5298415"/>
                    <a:ext cx="216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5">
                    <a:extLst>
                      <a:ext uri="{FF2B5EF4-FFF2-40B4-BE49-F238E27FC236}">
                        <a16:creationId xmlns:a16="http://schemas.microsoft.com/office/drawing/2014/main" id="{236F6BA6-1746-1F48-AA55-95700EC2E3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>
                    <a:off x="2291737" y="5327851"/>
                    <a:ext cx="576000" cy="0"/>
                  </a:xfrm>
                  <a:prstGeom prst="line">
                    <a:avLst/>
                  </a:prstGeom>
                  <a:ln w="34925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接箭头连接符 26">
                    <a:extLst>
                      <a:ext uri="{FF2B5EF4-FFF2-40B4-BE49-F238E27FC236}">
                        <a16:creationId xmlns:a16="http://schemas.microsoft.com/office/drawing/2014/main" id="{DE491CE0-02DD-CF45-A0C4-1649B5FF3B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829541" y="5347618"/>
                    <a:ext cx="468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任意多边形: 形状 27">
                    <a:extLst>
                      <a:ext uri="{FF2B5EF4-FFF2-40B4-BE49-F238E27FC236}">
                        <a16:creationId xmlns:a16="http://schemas.microsoft.com/office/drawing/2014/main" id="{02120C5C-A97F-B84E-9FC5-3761DEC0920E}"/>
                      </a:ext>
                    </a:extLst>
                  </p:cNvPr>
                  <p:cNvSpPr/>
                  <p:nvPr/>
                </p:nvSpPr>
                <p:spPr>
                  <a:xfrm rot="12240000" flipH="1">
                    <a:off x="2257742" y="5021149"/>
                    <a:ext cx="636017" cy="112405"/>
                  </a:xfrm>
                  <a:custGeom>
                    <a:avLst/>
                    <a:gdLst>
                      <a:gd name="connsiteX0" fmla="*/ 0 w 10108018"/>
                      <a:gd name="connsiteY0" fmla="*/ 63795 h 1857171"/>
                      <a:gd name="connsiteX1" fmla="*/ 1736651 w 10108018"/>
                      <a:gd name="connsiteY1" fmla="*/ 1857153 h 1857171"/>
                      <a:gd name="connsiteX2" fmla="*/ 3473302 w 10108018"/>
                      <a:gd name="connsiteY2" fmla="*/ 35442 h 1857171"/>
                      <a:gd name="connsiteX3" fmla="*/ 5181600 w 10108018"/>
                      <a:gd name="connsiteY3" fmla="*/ 1857153 h 1857171"/>
                      <a:gd name="connsiteX4" fmla="*/ 6939516 w 10108018"/>
                      <a:gd name="connsiteY4" fmla="*/ 63795 h 1857171"/>
                      <a:gd name="connsiteX5" fmla="*/ 8683256 w 10108018"/>
                      <a:gd name="connsiteY5" fmla="*/ 1842977 h 1857171"/>
                      <a:gd name="connsiteX6" fmla="*/ 10108018 w 10108018"/>
                      <a:gd name="connsiteY6" fmla="*/ 0 h 1857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108018" h="1857171">
                        <a:moveTo>
                          <a:pt x="0" y="63795"/>
                        </a:moveTo>
                        <a:cubicBezTo>
                          <a:pt x="578883" y="962836"/>
                          <a:pt x="1157767" y="1861878"/>
                          <a:pt x="1736651" y="1857153"/>
                        </a:cubicBezTo>
                        <a:cubicBezTo>
                          <a:pt x="2315535" y="1852428"/>
                          <a:pt x="2899144" y="35442"/>
                          <a:pt x="3473302" y="35442"/>
                        </a:cubicBezTo>
                        <a:cubicBezTo>
                          <a:pt x="4047460" y="35442"/>
                          <a:pt x="4603898" y="1852428"/>
                          <a:pt x="5181600" y="1857153"/>
                        </a:cubicBezTo>
                        <a:cubicBezTo>
                          <a:pt x="5759302" y="1861879"/>
                          <a:pt x="6355907" y="66158"/>
                          <a:pt x="6939516" y="63795"/>
                        </a:cubicBezTo>
                        <a:cubicBezTo>
                          <a:pt x="7523125" y="61432"/>
                          <a:pt x="8155172" y="1853610"/>
                          <a:pt x="8683256" y="1842977"/>
                        </a:cubicBezTo>
                        <a:cubicBezTo>
                          <a:pt x="9211340" y="1832345"/>
                          <a:pt x="9880009" y="297712"/>
                          <a:pt x="10108018" y="0"/>
                        </a:cubicBezTo>
                      </a:path>
                    </a:pathLst>
                  </a:custGeom>
                  <a:noFill/>
                  <a:ln w="3492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212EEE8F-3A60-E646-9625-05E58F95D7B7}"/>
                    </a:ext>
                  </a:extLst>
                </p:cNvPr>
                <p:cNvSpPr/>
                <p:nvPr/>
              </p:nvSpPr>
              <p:spPr>
                <a:xfrm>
                  <a:off x="9594006" y="1395203"/>
                  <a:ext cx="934082" cy="22323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文本框 20">
                      <a:extLst>
                        <a:ext uri="{FF2B5EF4-FFF2-40B4-BE49-F238E27FC236}">
                          <a16:creationId xmlns:a16="http://schemas.microsoft.com/office/drawing/2014/main" id="{FEAE212D-BE80-FB49-B8C0-7120A54EE1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22" name="文本框 21">
                      <a:extLst>
                        <a:ext uri="{FF2B5EF4-FFF2-40B4-BE49-F238E27FC236}">
                          <a16:creationId xmlns:a16="http://schemas.microsoft.com/office/drawing/2014/main" id="{5FC4A8DE-175F-98F0-9B2A-5015DFB9729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r="-21951"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文本框 21">
                      <a:extLst>
                        <a:ext uri="{FF2B5EF4-FFF2-40B4-BE49-F238E27FC236}">
                          <a16:creationId xmlns:a16="http://schemas.microsoft.com/office/drawing/2014/main" id="{634ED63B-778A-6C44-AE28-8E54BF7EA2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23" name="文本框 22">
                      <a:extLst>
                        <a:ext uri="{FF2B5EF4-FFF2-40B4-BE49-F238E27FC236}">
                          <a16:creationId xmlns:a16="http://schemas.microsoft.com/office/drawing/2014/main" id="{D9DF87C6-C672-C8F8-6B02-6C1A5ADC80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r="-73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F696C011-86A0-B74A-A132-5EAE48BF963D}"/>
                    </a:ext>
                  </a:extLst>
                </p:cNvPr>
                <p:cNvSpPr txBox="1"/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2843E26C-AB1D-4A5C-CCAD-C1579791D4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标题 1">
            <a:extLst>
              <a:ext uri="{FF2B5EF4-FFF2-40B4-BE49-F238E27FC236}">
                <a16:creationId xmlns:a16="http://schemas.microsoft.com/office/drawing/2014/main" id="{DC4E9577-0411-FA41-934B-823A3EE999B0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10515600" cy="646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Electric polarizability from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4-pt function</a:t>
            </a:r>
            <a:endParaRPr lang="zh-CN" altLang="en-US" dirty="0"/>
          </a:p>
        </p:txBody>
      </p:sp>
      <p:sp>
        <p:nvSpPr>
          <p:cNvPr id="29" name="灯片编号占位符 2">
            <a:extLst>
              <a:ext uri="{FF2B5EF4-FFF2-40B4-BE49-F238E27FC236}">
                <a16:creationId xmlns:a16="http://schemas.microsoft.com/office/drawing/2014/main" id="{6BB407F1-E8E8-4B40-9CE7-DB582E0D5ED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10</a:t>
            </a:fld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9E6987D-6FED-FA4E-8F21-F99761EA0276}"/>
                  </a:ext>
                </a:extLst>
              </p:cNvPr>
              <p:cNvSpPr txBox="1"/>
              <p:nvPr/>
            </p:nvSpPr>
            <p:spPr>
              <a:xfrm>
                <a:off x="9005514" y="1100034"/>
                <a:ext cx="302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69E6987D-6FED-FA4E-8F21-F99761EA0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14" y="1100034"/>
                <a:ext cx="302909" cy="369332"/>
              </a:xfrm>
              <a:prstGeom prst="rect">
                <a:avLst/>
              </a:prstGeom>
              <a:blipFill>
                <a:blip r:embed="rId10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3B990DEE-02F4-5E42-879D-BC11EF190418}"/>
                  </a:ext>
                </a:extLst>
              </p:cNvPr>
              <p:cNvSpPr txBox="1"/>
              <p:nvPr/>
            </p:nvSpPr>
            <p:spPr>
              <a:xfrm>
                <a:off x="9000815" y="668221"/>
                <a:ext cx="302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3B990DEE-02F4-5E42-879D-BC11EF190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815" y="668221"/>
                <a:ext cx="302909" cy="369332"/>
              </a:xfrm>
              <a:prstGeom prst="rect">
                <a:avLst/>
              </a:prstGeom>
              <a:blipFill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内容占位符 2">
                <a:extLst>
                  <a:ext uri="{FF2B5EF4-FFF2-40B4-BE49-F238E27FC236}">
                    <a16:creationId xmlns:a16="http://schemas.microsoft.com/office/drawing/2014/main" id="{F93F019C-C271-824B-BD5A-0C9D833061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38063" y="3048040"/>
                <a:ext cx="10515600" cy="202775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0, </m:t>
                        </m:r>
                        <m:acc>
                          <m:accPr>
                            <m:chr m:val="⃗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acc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𝛼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𝐸</m:t>
                        </m:r>
                      </m:sub>
                    </m:sSub>
                    <m:r>
                      <m:rPr>
                        <m:aln/>
                      </m:rP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−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𝑒𝑚</m:t>
                            </m:r>
                          </m:sub>
                        </m:sSub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12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𝑀</m:t>
                        </m:r>
                      </m:den>
                    </m:f>
                    <m:nary>
                      <m:naryPr>
                        <m:subHide m:val="on"/>
                        <m:supHide m:val="on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4</m:t>
                            </m:r>
                          </m:sup>
                        </m:s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𝑥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 </m:t>
                        </m:r>
                        <m:sSup>
                          <m:sSup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000" b="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00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𝐺𝑆</m:t>
                                </m:r>
                              </m:sub>
                              <m:sup>
                                <m:r>
                                  <a:rPr lang="en-US" altLang="zh-CN" sz="2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00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nary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+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𝛼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𝐸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𝑟</m:t>
                        </m:r>
                      </m:sup>
                    </m:sSubSup>
                  </m:oMath>
                </a14:m>
                <a:endParaRPr lang="en-US" altLang="zh-CN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,0,0,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         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𝛼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𝐸</m:t>
                        </m:r>
                      </m:sub>
                    </m:sSub>
                    <m:r>
                      <m:rPr>
                        <m:aln/>
                      </m:rP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𝑒𝑚</m:t>
                            </m:r>
                          </m:sub>
                        </m:sSub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4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𝑀</m:t>
                        </m:r>
                      </m:den>
                    </m:f>
                    <m:nary>
                      <m:naryPr>
                        <m:subHide m:val="on"/>
                        <m:supHide m:val="on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4</m:t>
                            </m:r>
                          </m:sup>
                        </m:s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𝑥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𝑡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000" b="0" i="1" dirty="0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0</m:t>
                                </m:r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𝐺𝑆</m:t>
                                </m:r>
                              </m:sub>
                              <m:sup>
                                <m:r>
                                  <a:rPr lang="en-US" altLang="zh-CN" sz="20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0</m:t>
                                </m:r>
                                <m:r>
                                  <a:rPr lang="en-US" altLang="zh-CN" sz="2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𝑖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nary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+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𝛼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𝐸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𝑟</m:t>
                        </m:r>
                      </m:sup>
                    </m:sSubSup>
                  </m:oMath>
                </a14:m>
                <a:endParaRPr lang="en-US" altLang="zh-CN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nor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               </m:t>
                        </m:r>
                        <m:r>
                          <m:rPr>
                            <m:nor/>
                          </m:rPr>
                          <a:rPr lang="en-US" altLang="zh-CN" sz="2000" dirty="0"/>
                          <m:t>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𝛼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𝐸</m:t>
                        </m:r>
                      </m:sub>
                    </m:sSub>
                    <m:r>
                      <m:rPr>
                        <m:aln/>
                      </m:rP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−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𝑒𝑚</m:t>
                            </m:r>
                          </m:sub>
                        </m:sSub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12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𝑀</m:t>
                        </m:r>
                      </m:den>
                    </m:f>
                    <m:nary>
                      <m:naryPr>
                        <m:subHide m:val="on"/>
                        <m:supHide m:val="on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4</m:t>
                            </m:r>
                          </m:sup>
                        </m:s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𝑥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 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𝑡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sSupPr>
                          <m:e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𝐻</m:t>
                            </m:r>
                          </m:e>
                          <m:sup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𝑖</m:t>
                            </m:r>
                            <m:r>
                              <a:rPr lang="en-US" altLang="zh-CN" sz="20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𝑖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+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𝛼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𝐸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𝑟</m:t>
                        </m:r>
                      </m:sup>
                    </m:sSubSup>
                  </m:oMath>
                </a14:m>
                <a:endParaRPr lang="en-US" altLang="zh-CN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altLang="zh-CN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内容占位符 2">
                <a:extLst>
                  <a:ext uri="{FF2B5EF4-FFF2-40B4-BE49-F238E27FC236}">
                    <a16:creationId xmlns:a16="http://schemas.microsoft.com/office/drawing/2014/main" id="{F93F019C-C271-824B-BD5A-0C9D83306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063" y="3048040"/>
                <a:ext cx="10515600" cy="2027754"/>
              </a:xfrm>
              <a:prstGeom prst="rect">
                <a:avLst/>
              </a:prstGeom>
              <a:blipFill>
                <a:blip r:embed="rId12"/>
                <a:stretch>
                  <a:fillRect l="-483" t="-23125" b="-3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40A8E13A-136D-FE45-ABA4-943D4860A219}"/>
                  </a:ext>
                </a:extLst>
              </p:cNvPr>
              <p:cNvSpPr txBox="1"/>
              <p:nvPr/>
            </p:nvSpPr>
            <p:spPr>
              <a:xfrm>
                <a:off x="756000" y="2526100"/>
                <a:ext cx="6118412" cy="4358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Derive 3 formula to 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40A8E13A-136D-FE45-ABA4-943D4860A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00" y="2526100"/>
                <a:ext cx="6118412" cy="435889"/>
              </a:xfrm>
              <a:prstGeom prst="rect">
                <a:avLst/>
              </a:prstGeom>
              <a:blipFill>
                <a:blip r:embed="rId13"/>
                <a:stretch>
                  <a:fillRect l="-828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箭头: 右 31">
            <a:extLst>
              <a:ext uri="{FF2B5EF4-FFF2-40B4-BE49-F238E27FC236}">
                <a16:creationId xmlns:a16="http://schemas.microsoft.com/office/drawing/2014/main" id="{3F0A5F80-0989-9442-9A0E-022301CF3A59}"/>
              </a:ext>
            </a:extLst>
          </p:cNvPr>
          <p:cNvSpPr/>
          <p:nvPr/>
        </p:nvSpPr>
        <p:spPr>
          <a:xfrm>
            <a:off x="8649408" y="4559541"/>
            <a:ext cx="752249" cy="32527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DA47155-CD18-BD47-889E-CA0478540A34}"/>
              </a:ext>
            </a:extLst>
          </p:cNvPr>
          <p:cNvSpPr txBox="1"/>
          <p:nvPr/>
        </p:nvSpPr>
        <p:spPr>
          <a:xfrm>
            <a:off x="9477583" y="4507163"/>
            <a:ext cx="1749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choice</a:t>
            </a:r>
            <a:endParaRPr lang="zh-CN" altLang="en-US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箭头: 右 13">
            <a:extLst>
              <a:ext uri="{FF2B5EF4-FFF2-40B4-BE49-F238E27FC236}">
                <a16:creationId xmlns:a16="http://schemas.microsoft.com/office/drawing/2014/main" id="{84CC2B3A-33A6-3645-BAE8-4FBDE6795D0B}"/>
              </a:ext>
            </a:extLst>
          </p:cNvPr>
          <p:cNvSpPr/>
          <p:nvPr/>
        </p:nvSpPr>
        <p:spPr>
          <a:xfrm rot="12688512" flipH="1">
            <a:off x="7305786" y="4993863"/>
            <a:ext cx="873984" cy="396949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29529D67-CAB2-114F-9982-19B72B2B9BCC}"/>
                  </a:ext>
                </a:extLst>
              </p:cNvPr>
              <p:cNvSpPr txBox="1"/>
              <p:nvPr/>
            </p:nvSpPr>
            <p:spPr>
              <a:xfrm>
                <a:off x="756000" y="5314685"/>
                <a:ext cx="6118412" cy="4358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Residual term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𝛼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𝐸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𝑟</m:t>
                        </m:r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analytically known</a:t>
                </a: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29529D67-CAB2-114F-9982-19B72B2B9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00" y="5314685"/>
                <a:ext cx="6118412" cy="435889"/>
              </a:xfrm>
              <a:prstGeom prst="rect">
                <a:avLst/>
              </a:prstGeom>
              <a:blipFill>
                <a:blip r:embed="rId15"/>
                <a:stretch>
                  <a:fillRect l="-828" b="-2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D8B5442-EA3E-FC4D-9B46-1F88030B8F83}"/>
                  </a:ext>
                </a:extLst>
              </p:cNvPr>
              <p:cNvSpPr txBox="1"/>
              <p:nvPr/>
            </p:nvSpPr>
            <p:spPr>
              <a:xfrm>
                <a:off x="1860177" y="5774791"/>
                <a:ext cx="10515600" cy="91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𝑟</m:t>
                        </m:r>
                      </m:sup>
                    </m:sSub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𝑒𝑚</m:t>
                            </m:r>
                          </m:sub>
                        </m:sSub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𝑀</m:t>
                        </m:r>
                      </m:den>
                    </m:f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sub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𝜅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d>
                            <m:r>
                              <a:rPr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⟨</m:t>
                            </m:r>
                            <m:sSubSup>
                              <m:sSubSupPr>
                                <m:ctrlPr>
                                  <a:rPr lang="en-US" altLang="zh-CN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sub>
                              <m:sup>
                                <m:r>
                                  <a:rPr lang="en-US" altLang="zh-CN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⟩</m:t>
                            </m:r>
                          </m:num>
                          <m:den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en-US" sz="2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D8B5442-EA3E-FC4D-9B46-1F88030B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177" y="5774791"/>
                <a:ext cx="10515600" cy="916276"/>
              </a:xfrm>
              <a:prstGeom prst="rect">
                <a:avLst/>
              </a:prstGeom>
              <a:blipFill>
                <a:blip r:embed="rId16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直接箭头连接符 17">
            <a:extLst>
              <a:ext uri="{FF2B5EF4-FFF2-40B4-BE49-F238E27FC236}">
                <a16:creationId xmlns:a16="http://schemas.microsoft.com/office/drawing/2014/main" id="{993122E9-8821-1E4D-B952-8C3047725B4B}"/>
              </a:ext>
            </a:extLst>
          </p:cNvPr>
          <p:cNvCxnSpPr>
            <a:cxnSpLocks/>
          </p:cNvCxnSpPr>
          <p:nvPr/>
        </p:nvCxnSpPr>
        <p:spPr>
          <a:xfrm flipH="1">
            <a:off x="4370294" y="6039584"/>
            <a:ext cx="2178424" cy="537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17">
            <a:extLst>
              <a:ext uri="{FF2B5EF4-FFF2-40B4-BE49-F238E27FC236}">
                <a16:creationId xmlns:a16="http://schemas.microsoft.com/office/drawing/2014/main" id="{A6CECF09-A9A2-DE44-8264-B758938DBF33}"/>
              </a:ext>
            </a:extLst>
          </p:cNvPr>
          <p:cNvCxnSpPr>
            <a:cxnSpLocks/>
          </p:cNvCxnSpPr>
          <p:nvPr/>
        </p:nvCxnSpPr>
        <p:spPr>
          <a:xfrm flipH="1">
            <a:off x="5706634" y="6093372"/>
            <a:ext cx="842084" cy="834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5E63FB93-31C1-9E45-B077-49DB3BC5C1F3}"/>
              </a:ext>
            </a:extLst>
          </p:cNvPr>
          <p:cNvSpPr txBox="1"/>
          <p:nvPr/>
        </p:nvSpPr>
        <p:spPr>
          <a:xfrm>
            <a:off x="6590291" y="5877864"/>
            <a:ext cx="501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anomalous magnetic moment &amp; charge radius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5FF28DE8-2709-7C4E-8F9E-948589C2973E}"/>
                  </a:ext>
                </a:extLst>
              </p:cNvPr>
              <p:cNvSpPr txBox="1"/>
              <p:nvPr/>
            </p:nvSpPr>
            <p:spPr>
              <a:xfrm>
                <a:off x="6622267" y="6324171"/>
                <a:ext cx="41270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/0, for proton/neutron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5FF28DE8-2709-7C4E-8F9E-948589C29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267" y="6324171"/>
                <a:ext cx="4127043" cy="369332"/>
              </a:xfrm>
              <a:prstGeom prst="rect">
                <a:avLst/>
              </a:prstGeom>
              <a:blipFill>
                <a:blip r:embed="rId17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E5BBCF07-22FC-AA4B-B9E9-0A4E4AFE1F6C}"/>
                  </a:ext>
                </a:extLst>
              </p:cNvPr>
              <p:cNvSpPr txBox="1"/>
              <p:nvPr/>
            </p:nvSpPr>
            <p:spPr>
              <a:xfrm>
                <a:off x="756000" y="1096473"/>
                <a:ext cx="10861163" cy="1430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Wingdings" pitchFamily="2" charset="2"/>
                  <a:buChar char="Ø"/>
                </a:pPr>
                <a:r>
                  <a:rPr lang="en-US" altLang="zh-CN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Compton tensor</a:t>
                </a: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𝑖𝑞𝑥</m:t>
                          </m:r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𝑁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,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𝑡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𝜈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𝑁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𝐵𝑜𝑟𝑛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000" dirty="0"/>
              </a:p>
            </p:txBody>
          </p:sp>
        </mc:Choice>
        <mc:Fallback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E5BBCF07-22FC-AA4B-B9E9-0A4E4AFE1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00" y="1096473"/>
                <a:ext cx="10861163" cy="1430392"/>
              </a:xfrm>
              <a:prstGeom prst="rect">
                <a:avLst/>
              </a:prstGeom>
              <a:blipFill>
                <a:blip r:embed="rId18"/>
                <a:stretch>
                  <a:fillRect l="-1869" t="-48246" b="-1175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0F7DA76F-3E7E-C148-A14E-50C3E7B2F261}"/>
                  </a:ext>
                </a:extLst>
              </p:cNvPr>
              <p:cNvSpPr txBox="1"/>
              <p:nvPr/>
            </p:nvSpPr>
            <p:spPr>
              <a:xfrm>
                <a:off x="7631166" y="5455644"/>
                <a:ext cx="3432028" cy="41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𝐻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𝑖𝑖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,</m:t>
                          </m:r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=⟨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𝑁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|</m:t>
                      </m:r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𝐽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𝑖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𝐽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𝑖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dPr>
                        <m:e>
                          <m: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0</m:t>
                          </m:r>
                        </m:e>
                      </m:d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|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𝑁</m:t>
                      </m:r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⟩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0F7DA76F-3E7E-C148-A14E-50C3E7B2F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166" y="5455644"/>
                <a:ext cx="3432028" cy="410112"/>
              </a:xfrm>
              <a:prstGeom prst="rect">
                <a:avLst/>
              </a:prstGeom>
              <a:blipFill>
                <a:blip r:embed="rId19"/>
                <a:stretch>
                  <a:fillRect t="-15152" r="-368" b="-15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6587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>
            <a:extLst>
              <a:ext uri="{FF2B5EF4-FFF2-40B4-BE49-F238E27FC236}">
                <a16:creationId xmlns:a16="http://schemas.microsoft.com/office/drawing/2014/main" id="{8D50041E-C9C0-BD40-AB4B-E57957D1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55" y="19433"/>
            <a:ext cx="10512000" cy="972000"/>
          </a:xfrm>
        </p:spPr>
        <p:txBody>
          <a:bodyPr>
            <a:normAutofit/>
          </a:bodyPr>
          <a:lstStyle/>
          <a:p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Signal of hadronic function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4069ACE2-15EB-CE47-8271-2DEFD5E40EB3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11</a:t>
            </a:fld>
            <a:endParaRPr lang="zh-CN" altLang="en-US" b="1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1C127DE-8785-2F4D-B813-6B83F1832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50"/>
          <a:stretch/>
        </p:blipFill>
        <p:spPr>
          <a:xfrm>
            <a:off x="5759109" y="1883569"/>
            <a:ext cx="4481023" cy="365187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571210A8-9C66-8D4F-83A9-A33955E8E2A0}"/>
              </a:ext>
            </a:extLst>
          </p:cNvPr>
          <p:cNvGrpSpPr/>
          <p:nvPr/>
        </p:nvGrpSpPr>
        <p:grpSpPr>
          <a:xfrm>
            <a:off x="1116387" y="1816161"/>
            <a:ext cx="4481023" cy="3715484"/>
            <a:chOff x="1795107" y="0"/>
            <a:chExt cx="4481023" cy="371548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544DFC9-CF27-354F-BBAB-BB9CEB9F0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4630"/>
            <a:stretch/>
          </p:blipFill>
          <p:spPr>
            <a:xfrm>
              <a:off x="1795107" y="0"/>
              <a:ext cx="4481023" cy="311144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05F47A0-E7C5-094C-9AB1-A475C0953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1084"/>
            <a:stretch/>
          </p:blipFill>
          <p:spPr>
            <a:xfrm>
              <a:off x="1795107" y="3103966"/>
              <a:ext cx="4481023" cy="611518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内容占位符 2">
                <a:extLst>
                  <a:ext uri="{FF2B5EF4-FFF2-40B4-BE49-F238E27FC236}">
                    <a16:creationId xmlns:a16="http://schemas.microsoft.com/office/drawing/2014/main" id="{6AD45A0E-B6D5-154A-979A-F076E7DF6F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5946" y="1018101"/>
                <a:ext cx="5467989" cy="838800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  <m:sup/>
                        <m:e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p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(0)</m:t>
                                  </m:r>
                                </m:e>
                              </m:d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altLang="zh-CN" sz="20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>
          <p:sp>
            <p:nvSpPr>
              <p:cNvPr id="22" name="内容占位符 2">
                <a:extLst>
                  <a:ext uri="{FF2B5EF4-FFF2-40B4-BE49-F238E27FC236}">
                    <a16:creationId xmlns:a16="http://schemas.microsoft.com/office/drawing/2014/main" id="{6AD45A0E-B6D5-154A-979A-F076E7DF6F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5946" y="1018101"/>
                <a:ext cx="5467989" cy="838800"/>
              </a:xfrm>
              <a:blipFill>
                <a:blip r:embed="rId3"/>
                <a:stretch>
                  <a:fillRect l="-13225" t="-125373" b="-1537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接箭头连接符 16">
            <a:extLst>
              <a:ext uri="{FF2B5EF4-FFF2-40B4-BE49-F238E27FC236}">
                <a16:creationId xmlns:a16="http://schemas.microsoft.com/office/drawing/2014/main" id="{B1DB241F-EF7D-7E40-9077-50D0EBF0556D}"/>
              </a:ext>
            </a:extLst>
          </p:cNvPr>
          <p:cNvCxnSpPr>
            <a:cxnSpLocks/>
          </p:cNvCxnSpPr>
          <p:nvPr/>
        </p:nvCxnSpPr>
        <p:spPr>
          <a:xfrm>
            <a:off x="4731559" y="3111440"/>
            <a:ext cx="0" cy="2221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直接箭头连接符 20">
            <a:extLst>
              <a:ext uri="{FF2B5EF4-FFF2-40B4-BE49-F238E27FC236}">
                <a16:creationId xmlns:a16="http://schemas.microsoft.com/office/drawing/2014/main" id="{DB031DDD-06CE-F74B-86D5-C5483A1F2C5C}"/>
              </a:ext>
            </a:extLst>
          </p:cNvPr>
          <p:cNvCxnSpPr>
            <a:cxnSpLocks/>
          </p:cNvCxnSpPr>
          <p:nvPr/>
        </p:nvCxnSpPr>
        <p:spPr>
          <a:xfrm>
            <a:off x="9370043" y="3111440"/>
            <a:ext cx="0" cy="2221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763BFA0F-2972-944B-BC76-52A84409A5C7}"/>
              </a:ext>
            </a:extLst>
          </p:cNvPr>
          <p:cNvSpPr txBox="1"/>
          <p:nvPr/>
        </p:nvSpPr>
        <p:spPr>
          <a:xfrm>
            <a:off x="4136278" y="5299754"/>
            <a:ext cx="130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Truncation</a:t>
            </a:r>
            <a:endParaRPr lang="zh-CN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8F277CB-2C5F-C041-9E57-BA64829FDBE4}"/>
              </a:ext>
            </a:extLst>
          </p:cNvPr>
          <p:cNvSpPr txBox="1"/>
          <p:nvPr/>
        </p:nvSpPr>
        <p:spPr>
          <a:xfrm>
            <a:off x="8767474" y="5272292"/>
            <a:ext cx="130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Truncation</a:t>
            </a:r>
            <a:endParaRPr lang="zh-CN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801C16A-3BE5-7B4F-80A6-1AF1ECC097BA}"/>
              </a:ext>
            </a:extLst>
          </p:cNvPr>
          <p:cNvGrpSpPr/>
          <p:nvPr/>
        </p:nvGrpSpPr>
        <p:grpSpPr>
          <a:xfrm>
            <a:off x="6584376" y="50513"/>
            <a:ext cx="4132560" cy="1765648"/>
            <a:chOff x="6584376" y="50513"/>
            <a:chExt cx="4132560" cy="1765648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F1F20B22-7DBB-2142-99A0-FB9845FFC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4376" y="50513"/>
              <a:ext cx="4132560" cy="1765648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55EA1AA7-5710-254B-9D1D-EAA221E02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21457" t="38933" r="70217" b="50727"/>
            <a:stretch/>
          </p:blipFill>
          <p:spPr>
            <a:xfrm>
              <a:off x="8530948" y="1295661"/>
              <a:ext cx="269827" cy="143174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0719F84-38F9-5A4F-9F28-9160227193EF}"/>
              </a:ext>
            </a:extLst>
          </p:cNvPr>
          <p:cNvGrpSpPr/>
          <p:nvPr/>
        </p:nvGrpSpPr>
        <p:grpSpPr>
          <a:xfrm>
            <a:off x="143204" y="5916322"/>
            <a:ext cx="13455196" cy="710194"/>
            <a:chOff x="143204" y="5916322"/>
            <a:chExt cx="13455196" cy="7101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C4C70B06-3225-384E-9433-1FFD706C848B}"/>
                    </a:ext>
                  </a:extLst>
                </p:cNvPr>
                <p:cNvSpPr txBox="1"/>
                <p:nvPr/>
              </p:nvSpPr>
              <p:spPr>
                <a:xfrm>
                  <a:off x="143204" y="5916322"/>
                  <a:ext cx="10210663" cy="7101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0.96 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(24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0.86 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(32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Dfine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truncation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77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(24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0.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𝑓𝑚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(32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Dfine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a14:m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C4C70B06-3225-384E-9433-1FFD706C84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204" y="5916322"/>
                  <a:ext cx="10210663" cy="710194"/>
                </a:xfrm>
                <a:prstGeom prst="rect">
                  <a:avLst/>
                </a:prstGeom>
                <a:blipFill>
                  <a:blip r:embed="rId5"/>
                  <a:stretch>
                    <a:fillRect t="-194643" b="-282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箭头: 右 18">
              <a:extLst>
                <a:ext uri="{FF2B5EF4-FFF2-40B4-BE49-F238E27FC236}">
                  <a16:creationId xmlns:a16="http://schemas.microsoft.com/office/drawing/2014/main" id="{D726B3DC-9971-274B-883D-A9EED4362EDA}"/>
                </a:ext>
              </a:extLst>
            </p:cNvPr>
            <p:cNvSpPr/>
            <p:nvPr/>
          </p:nvSpPr>
          <p:spPr>
            <a:xfrm>
              <a:off x="7891040" y="6145152"/>
              <a:ext cx="546666" cy="218572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87B1B466-A53E-EE4F-946C-6307FD7A62EC}"/>
                    </a:ext>
                  </a:extLst>
                </p:cNvPr>
                <p:cNvSpPr txBox="1"/>
                <p:nvPr/>
              </p:nvSpPr>
              <p:spPr>
                <a:xfrm>
                  <a:off x="8584398" y="6033511"/>
                  <a:ext cx="50140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 total,</a:t>
                  </a:r>
                  <a:r>
                    <a:rPr lang="en-US" altLang="zh-CN" b="0" dirty="0"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</m:oMath>
                  </a14:m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1.6-1.8 </a:t>
                  </a:r>
                  <a:r>
                    <a:rPr kumimoji="1" lang="en-US" altLang="zh-CN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fm</a:t>
                  </a:r>
                  <a:endPara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87B1B466-A53E-EE4F-946C-6307FD7A62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4398" y="6033511"/>
                  <a:ext cx="501400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758" t="-10000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右大括号 50">
            <a:extLst>
              <a:ext uri="{FF2B5EF4-FFF2-40B4-BE49-F238E27FC236}">
                <a16:creationId xmlns:a16="http://schemas.microsoft.com/office/drawing/2014/main" id="{5E42FDDD-5E2E-614E-ABCB-B7A16356CE47}"/>
              </a:ext>
            </a:extLst>
          </p:cNvPr>
          <p:cNvSpPr/>
          <p:nvPr/>
        </p:nvSpPr>
        <p:spPr>
          <a:xfrm rot="5400000">
            <a:off x="3138303" y="3013205"/>
            <a:ext cx="361638" cy="2574431"/>
          </a:xfrm>
          <a:prstGeom prst="rightBrace">
            <a:avLst>
              <a:gd name="adj1" fmla="val 60436"/>
              <a:gd name="adj2" fmla="val 50613"/>
            </a:avLst>
          </a:prstGeom>
          <a:ln w="190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A4127A4-ED1E-9D42-B610-E289AEEDD7DA}"/>
              </a:ext>
            </a:extLst>
          </p:cNvPr>
          <p:cNvSpPr txBox="1"/>
          <p:nvPr/>
        </p:nvSpPr>
        <p:spPr>
          <a:xfrm>
            <a:off x="2692188" y="4417398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region</a:t>
            </a:r>
            <a:endParaRPr kumimoji="1" lang="zh-CN" altLang="en-US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95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id="{5E502697-0561-8249-8042-F2BFDF093F27}"/>
              </a:ext>
            </a:extLst>
          </p:cNvPr>
          <p:cNvSpPr txBox="1"/>
          <p:nvPr/>
        </p:nvSpPr>
        <p:spPr>
          <a:xfrm>
            <a:off x="1076555" y="5532162"/>
            <a:ext cx="6947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lattice results are significantly below the PDG value. 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Polarizability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𝑬</m:t>
                        </m:r>
                      </m:sub>
                    </m:sSub>
                  </m:oMath>
                </a14:m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from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𝑯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𝒊𝒊</m:t>
                        </m:r>
                      </m:sub>
                    </m:sSub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(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𝒙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)</m:t>
                    </m:r>
                  </m:oMath>
                </a14:m>
                <a:endParaRPr kumimoji="1" lang="zh-CN" altLang="en-US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</m:sSub>
                      <m:r>
                        <m:rPr>
                          <m:aln/>
                        </m:rP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−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12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𝑀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altLang="zh-CN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𝑖𝑖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𝑟</m:t>
                          </m:r>
                        </m:sup>
                      </m:sSubSup>
                    </m:oMath>
                  </m:oMathPara>
                </a14:m>
                <a:endParaRPr lang="en-US" altLang="zh-CN" sz="2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  <a:blipFill>
                <a:blip r:embed="rId3"/>
                <a:stretch>
                  <a:fillRect t="-191045" b="-2537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D2FF3F5-64E3-1248-99A5-B4844BE5BE9A}"/>
              </a:ext>
            </a:extLst>
          </p:cNvPr>
          <p:cNvSpPr txBox="1">
            <a:spLocks/>
          </p:cNvSpPr>
          <p:nvPr/>
        </p:nvSpPr>
        <p:spPr>
          <a:xfrm>
            <a:off x="509482" y="1004923"/>
            <a:ext cx="3421912" cy="610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Polarizability extraction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BC32B7D-4D17-2749-BE23-264FDB671121}"/>
              </a:ext>
            </a:extLst>
          </p:cNvPr>
          <p:cNvGrpSpPr/>
          <p:nvPr/>
        </p:nvGrpSpPr>
        <p:grpSpPr>
          <a:xfrm>
            <a:off x="457993" y="1577792"/>
            <a:ext cx="12556280" cy="4027293"/>
            <a:chOff x="433317" y="2006046"/>
            <a:chExt cx="12556280" cy="402729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EA1696-EA64-104D-8578-7D4F8152A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317" y="2006046"/>
              <a:ext cx="10363487" cy="4027293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484DFE8-D007-8F47-8FA7-994323BAF333}"/>
                </a:ext>
              </a:extLst>
            </p:cNvPr>
            <p:cNvGrpSpPr/>
            <p:nvPr/>
          </p:nvGrpSpPr>
          <p:grpSpPr>
            <a:xfrm>
              <a:off x="7724497" y="4000500"/>
              <a:ext cx="819661" cy="921544"/>
              <a:chOff x="6732193" y="576870"/>
              <a:chExt cx="1024865" cy="299686"/>
            </a:xfrm>
          </p:grpSpPr>
          <p:cxnSp>
            <p:nvCxnSpPr>
              <p:cNvPr id="10" name="直接连接符 14">
                <a:extLst>
                  <a:ext uri="{FF2B5EF4-FFF2-40B4-BE49-F238E27FC236}">
                    <a16:creationId xmlns:a16="http://schemas.microsoft.com/office/drawing/2014/main" id="{B4121707-C90D-784C-B180-F8080A16F708}"/>
                  </a:ext>
                </a:extLst>
              </p:cNvPr>
              <p:cNvCxnSpPr/>
              <p:nvPr/>
            </p:nvCxnSpPr>
            <p:spPr>
              <a:xfrm>
                <a:off x="6732193" y="576870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5">
                <a:extLst>
                  <a:ext uri="{FF2B5EF4-FFF2-40B4-BE49-F238E27FC236}">
                    <a16:creationId xmlns:a16="http://schemas.microsoft.com/office/drawing/2014/main" id="{1674E724-58F8-8249-ABDA-F3EEBAD8A0FD}"/>
                  </a:ext>
                </a:extLst>
              </p:cNvPr>
              <p:cNvCxnSpPr/>
              <p:nvPr/>
            </p:nvCxnSpPr>
            <p:spPr>
              <a:xfrm>
                <a:off x="6732193" y="876556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7">
                <a:extLst>
                  <a:ext uri="{FF2B5EF4-FFF2-40B4-BE49-F238E27FC236}">
                    <a16:creationId xmlns:a16="http://schemas.microsoft.com/office/drawing/2014/main" id="{37CCF5FE-1B73-D344-8406-442C2C50C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7058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8">
                <a:extLst>
                  <a:ext uri="{FF2B5EF4-FFF2-40B4-BE49-F238E27FC236}">
                    <a16:creationId xmlns:a16="http://schemas.microsoft.com/office/drawing/2014/main" id="{01D9B057-F518-924C-90EB-0EB5E486B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2193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/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2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Our truncation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zh-CN" altLang="en-US" sz="2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blipFill>
                  <a:blip r:embed="rId5"/>
                  <a:stretch>
                    <a:fillRect l="-3665" t="-8571" b="-257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箭头: 右 27">
              <a:extLst>
                <a:ext uri="{FF2B5EF4-FFF2-40B4-BE49-F238E27FC236}">
                  <a16:creationId xmlns:a16="http://schemas.microsoft.com/office/drawing/2014/main" id="{834E93E0-8D74-0E49-9A2B-61F3563A9365}"/>
                </a:ext>
              </a:extLst>
            </p:cNvPr>
            <p:cNvSpPr/>
            <p:nvPr/>
          </p:nvSpPr>
          <p:spPr>
            <a:xfrm rot="5400000">
              <a:off x="7903493" y="3504215"/>
              <a:ext cx="461666" cy="433635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A7DF5D0-7240-A245-BB37-F83D77B42D7C}"/>
                </a:ext>
              </a:extLst>
            </p:cNvPr>
            <p:cNvSpPr txBox="1"/>
            <p:nvPr/>
          </p:nvSpPr>
          <p:spPr>
            <a:xfrm>
              <a:off x="11253219" y="2044051"/>
              <a:ext cx="1736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PDG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箭头: 右 72">
              <a:extLst>
                <a:ext uri="{FF2B5EF4-FFF2-40B4-BE49-F238E27FC236}">
                  <a16:creationId xmlns:a16="http://schemas.microsoft.com/office/drawing/2014/main" id="{205C8526-3433-AC49-B7B8-F54082E0D5FD}"/>
                </a:ext>
              </a:extLst>
            </p:cNvPr>
            <p:cNvSpPr/>
            <p:nvPr/>
          </p:nvSpPr>
          <p:spPr>
            <a:xfrm flipH="1">
              <a:off x="10565596" y="2161880"/>
              <a:ext cx="687623" cy="299530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C773F13-92B9-4041-8CE6-35DC0A5AAD14}"/>
              </a:ext>
            </a:extLst>
          </p:cNvPr>
          <p:cNvGrpSpPr/>
          <p:nvPr/>
        </p:nvGrpSpPr>
        <p:grpSpPr>
          <a:xfrm>
            <a:off x="5810163" y="227962"/>
            <a:ext cx="6375400" cy="6591300"/>
            <a:chOff x="5810163" y="227962"/>
            <a:chExt cx="6375400" cy="659130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D6653F6-6755-754C-879C-6B693C5C8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10163" y="227962"/>
              <a:ext cx="6375400" cy="6591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BA1CF53-011B-154E-9948-F1E1B92ED724}"/>
                </a:ext>
              </a:extLst>
            </p:cNvPr>
            <p:cNvSpPr/>
            <p:nvPr/>
          </p:nvSpPr>
          <p:spPr>
            <a:xfrm>
              <a:off x="7138577" y="3030763"/>
              <a:ext cx="1378687" cy="369332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94EDA919-BB14-F74B-842E-ACA23E513344}"/>
                </a:ext>
              </a:extLst>
            </p:cNvPr>
            <p:cNvSpPr/>
            <p:nvPr/>
          </p:nvSpPr>
          <p:spPr>
            <a:xfrm>
              <a:off x="7000356" y="5705515"/>
              <a:ext cx="2533010" cy="670252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灯片编号占位符 2">
            <a:extLst>
              <a:ext uri="{FF2B5EF4-FFF2-40B4-BE49-F238E27FC236}">
                <a16:creationId xmlns:a16="http://schemas.microsoft.com/office/drawing/2014/main" id="{DADCBC86-9C2C-364B-B6F2-3EA542E68E74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12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43385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Polarizability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𝜶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𝑬</m:t>
                        </m:r>
                      </m:sub>
                    </m:sSub>
                  </m:oMath>
                </a14:m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from</a:t>
                </a:r>
                <a:r>
                  <a:rPr lang="en-US" altLang="zh-CN" sz="28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𝑯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𝒊𝒊</m:t>
                        </m:r>
                      </m:sub>
                    </m:sSub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(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𝒙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)</m:t>
                    </m:r>
                  </m:oMath>
                </a14:m>
                <a:endParaRPr kumimoji="1" lang="zh-CN" altLang="en-US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BA8C6968-0730-F84F-9D08-4E22A33E46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555" y="19433"/>
                <a:ext cx="10512000" cy="972000"/>
              </a:xfrm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</m:sSub>
                      <m:r>
                        <m:rPr>
                          <m:aln/>
                        </m:rP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−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12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𝑀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altLang="zh-CN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zh-CN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𝑖𝑖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CN" sz="2400" i="1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𝑟</m:t>
                          </m:r>
                        </m:sup>
                      </m:sSubSup>
                    </m:oMath>
                  </m:oMathPara>
                </a14:m>
                <a:endParaRPr lang="en-US" altLang="zh-CN" sz="24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B977D357-CB66-8043-8DAD-1A3674998E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76169" y="854410"/>
                <a:ext cx="5467989" cy="838800"/>
              </a:xfrm>
              <a:blipFill>
                <a:blip r:embed="rId3"/>
                <a:stretch>
                  <a:fillRect t="-191045" b="-2537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D2FF3F5-64E3-1248-99A5-B4844BE5BE9A}"/>
              </a:ext>
            </a:extLst>
          </p:cNvPr>
          <p:cNvSpPr txBox="1">
            <a:spLocks/>
          </p:cNvSpPr>
          <p:nvPr/>
        </p:nvSpPr>
        <p:spPr>
          <a:xfrm>
            <a:off x="509482" y="1004923"/>
            <a:ext cx="3421912" cy="610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Polarizability extraction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BC32B7D-4D17-2749-BE23-264FDB671121}"/>
              </a:ext>
            </a:extLst>
          </p:cNvPr>
          <p:cNvGrpSpPr/>
          <p:nvPr/>
        </p:nvGrpSpPr>
        <p:grpSpPr>
          <a:xfrm>
            <a:off x="457993" y="1577792"/>
            <a:ext cx="12556280" cy="4027293"/>
            <a:chOff x="433317" y="2006046"/>
            <a:chExt cx="12556280" cy="402729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EA1696-EA64-104D-8578-7D4F8152A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317" y="2006046"/>
              <a:ext cx="10363487" cy="4027293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484DFE8-D007-8F47-8FA7-994323BAF333}"/>
                </a:ext>
              </a:extLst>
            </p:cNvPr>
            <p:cNvGrpSpPr/>
            <p:nvPr/>
          </p:nvGrpSpPr>
          <p:grpSpPr>
            <a:xfrm>
              <a:off x="7724497" y="4000500"/>
              <a:ext cx="819661" cy="921544"/>
              <a:chOff x="6732193" y="576870"/>
              <a:chExt cx="1024865" cy="299686"/>
            </a:xfrm>
          </p:grpSpPr>
          <p:cxnSp>
            <p:nvCxnSpPr>
              <p:cNvPr id="10" name="直接连接符 14">
                <a:extLst>
                  <a:ext uri="{FF2B5EF4-FFF2-40B4-BE49-F238E27FC236}">
                    <a16:creationId xmlns:a16="http://schemas.microsoft.com/office/drawing/2014/main" id="{B4121707-C90D-784C-B180-F8080A16F708}"/>
                  </a:ext>
                </a:extLst>
              </p:cNvPr>
              <p:cNvCxnSpPr/>
              <p:nvPr/>
            </p:nvCxnSpPr>
            <p:spPr>
              <a:xfrm>
                <a:off x="6732193" y="576870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5">
                <a:extLst>
                  <a:ext uri="{FF2B5EF4-FFF2-40B4-BE49-F238E27FC236}">
                    <a16:creationId xmlns:a16="http://schemas.microsoft.com/office/drawing/2014/main" id="{1674E724-58F8-8249-ABDA-F3EEBAD8A0FD}"/>
                  </a:ext>
                </a:extLst>
              </p:cNvPr>
              <p:cNvCxnSpPr/>
              <p:nvPr/>
            </p:nvCxnSpPr>
            <p:spPr>
              <a:xfrm>
                <a:off x="6732193" y="876556"/>
                <a:ext cx="102486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7">
                <a:extLst>
                  <a:ext uri="{FF2B5EF4-FFF2-40B4-BE49-F238E27FC236}">
                    <a16:creationId xmlns:a16="http://schemas.microsoft.com/office/drawing/2014/main" id="{37CCF5FE-1B73-D344-8406-442C2C50C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7058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8">
                <a:extLst>
                  <a:ext uri="{FF2B5EF4-FFF2-40B4-BE49-F238E27FC236}">
                    <a16:creationId xmlns:a16="http://schemas.microsoft.com/office/drawing/2014/main" id="{01D9B057-F518-924C-90EB-0EB5E486B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2193" y="576870"/>
                <a:ext cx="0" cy="29968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/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2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Our truncation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zh-CN" altLang="en-US" sz="2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0BBB9DC-029F-D44E-A63E-1CD8FDC3AD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2759" y="3124590"/>
                  <a:ext cx="2423134" cy="430887"/>
                </a:xfrm>
                <a:prstGeom prst="rect">
                  <a:avLst/>
                </a:prstGeom>
                <a:blipFill>
                  <a:blip r:embed="rId5"/>
                  <a:stretch>
                    <a:fillRect l="-3665" t="-8571" b="-257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箭头: 右 27">
              <a:extLst>
                <a:ext uri="{FF2B5EF4-FFF2-40B4-BE49-F238E27FC236}">
                  <a16:creationId xmlns:a16="http://schemas.microsoft.com/office/drawing/2014/main" id="{834E93E0-8D74-0E49-9A2B-61F3563A9365}"/>
                </a:ext>
              </a:extLst>
            </p:cNvPr>
            <p:cNvSpPr/>
            <p:nvPr/>
          </p:nvSpPr>
          <p:spPr>
            <a:xfrm rot="5400000">
              <a:off x="7903493" y="3504215"/>
              <a:ext cx="461666" cy="433635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A7DF5D0-7240-A245-BB37-F83D77B42D7C}"/>
                </a:ext>
              </a:extLst>
            </p:cNvPr>
            <p:cNvSpPr txBox="1"/>
            <p:nvPr/>
          </p:nvSpPr>
          <p:spPr>
            <a:xfrm>
              <a:off x="11253219" y="2044051"/>
              <a:ext cx="1736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PDG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箭头: 右 72">
              <a:extLst>
                <a:ext uri="{FF2B5EF4-FFF2-40B4-BE49-F238E27FC236}">
                  <a16:creationId xmlns:a16="http://schemas.microsoft.com/office/drawing/2014/main" id="{205C8526-3433-AC49-B7B8-F54082E0D5FD}"/>
                </a:ext>
              </a:extLst>
            </p:cNvPr>
            <p:cNvSpPr/>
            <p:nvPr/>
          </p:nvSpPr>
          <p:spPr>
            <a:xfrm flipH="1">
              <a:off x="10565596" y="2161880"/>
              <a:ext cx="687623" cy="299530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9103E6C7-01DC-8D45-909A-5332E5ADFA3B}"/>
              </a:ext>
            </a:extLst>
          </p:cNvPr>
          <p:cNvSpPr txBox="1"/>
          <p:nvPr/>
        </p:nvSpPr>
        <p:spPr>
          <a:xfrm>
            <a:off x="1076555" y="5532162"/>
            <a:ext cx="6947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lattice results are significantly below the PDG value. 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520E048-D2C8-A945-B1F0-ED605B9DD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253" y="5359533"/>
            <a:ext cx="1387524" cy="1387524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0376F06D-605B-AC40-8C0E-560406BBC07E}"/>
              </a:ext>
            </a:extLst>
          </p:cNvPr>
          <p:cNvSpPr txBox="1"/>
          <p:nvPr/>
        </p:nvSpPr>
        <p:spPr>
          <a:xfrm>
            <a:off x="1646207" y="6091667"/>
            <a:ext cx="5240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new insight to turn the decent to the magic!</a:t>
            </a:r>
            <a:endParaRPr kumimoji="1"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灯片编号占位符 2">
            <a:extLst>
              <a:ext uri="{FF2B5EF4-FFF2-40B4-BE49-F238E27FC236}">
                <a16:creationId xmlns:a16="http://schemas.microsoft.com/office/drawing/2014/main" id="{D2A2A2AB-0B7A-024C-A48C-D8F7ED4EFF0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13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291056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13EF9243-DF46-014F-93D7-080370FD8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60059"/>
            <a:ext cx="3421912" cy="610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hadronic function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EB74926-6F58-2F4E-AC26-5CEDBAFE3516}"/>
                  </a:ext>
                </a:extLst>
              </p:cNvPr>
              <p:cNvSpPr txBox="1"/>
              <p:nvPr/>
            </p:nvSpPr>
            <p:spPr>
              <a:xfrm>
                <a:off x="3085200" y="1069200"/>
                <a:ext cx="8100000" cy="2083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aln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p>
                                          </m:sSup>
                                          <m:d>
                                            <m:d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</m:d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p>
                                          </m:sSup>
                                          <m:d>
                                            <m:d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m:rPr>
                          <m:aln/>
                        </m:rP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4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p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		       </a:t>
                </a:r>
                <a:endParaRPr lang="zh-CN" altLang="en-US" dirty="0"/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EB74926-6F58-2F4E-AC26-5CEDBAFE3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200" y="1069200"/>
                <a:ext cx="8100000" cy="2083904"/>
              </a:xfrm>
              <a:prstGeom prst="rect">
                <a:avLst/>
              </a:prstGeom>
              <a:blipFill>
                <a:blip r:embed="rId2"/>
                <a:stretch>
                  <a:fillRect t="-52121" b="-3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DF2537F-B3E6-AF40-BDB4-228A10FF7857}"/>
                  </a:ext>
                </a:extLst>
              </p:cNvPr>
              <p:cNvSpPr txBox="1"/>
              <p:nvPr/>
            </p:nvSpPr>
            <p:spPr>
              <a:xfrm>
                <a:off x="838199" y="2584144"/>
                <a:ext cx="88826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dominant contribution is given by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=|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DF2537F-B3E6-AF40-BDB4-228A10FF7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584144"/>
                <a:ext cx="8882669" cy="400110"/>
              </a:xfrm>
              <a:prstGeom prst="rect">
                <a:avLst/>
              </a:prstGeom>
              <a:blipFill>
                <a:blip r:embed="rId3"/>
                <a:stretch>
                  <a:fillRect l="-713" t="-9091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B904660-D817-4A42-BABC-DADAEE31BB25}"/>
                  </a:ext>
                </a:extLst>
              </p:cNvPr>
              <p:cNvSpPr txBox="1"/>
              <p:nvPr/>
            </p:nvSpPr>
            <p:spPr>
              <a:xfrm>
                <a:off x="2529883" y="5002356"/>
                <a:ext cx="6579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r>
                  <a:rPr lang="zh-CN" altLang="en-US" sz="1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B904660-D817-4A42-BABC-DADAEE31B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883" y="5002356"/>
                <a:ext cx="657957" cy="369332"/>
              </a:xfrm>
              <a:prstGeom prst="rect">
                <a:avLst/>
              </a:prstGeom>
              <a:blipFill>
                <a:blip r:embed="rId4"/>
                <a:stretch>
                  <a:fillRect l="-3774" b="-17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74C219E3-C105-D94A-94D2-019A5AE1EC68}"/>
              </a:ext>
            </a:extLst>
          </p:cNvPr>
          <p:cNvGrpSpPr/>
          <p:nvPr/>
        </p:nvGrpSpPr>
        <p:grpSpPr>
          <a:xfrm>
            <a:off x="664022" y="3072470"/>
            <a:ext cx="3525320" cy="2923915"/>
            <a:chOff x="1417115" y="2111068"/>
            <a:chExt cx="4216059" cy="345973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B07FE3C-FC2D-1240-934C-ECD2CB0A2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3814"/>
            <a:stretch/>
          </p:blipFill>
          <p:spPr>
            <a:xfrm>
              <a:off x="1417115" y="2111068"/>
              <a:ext cx="4216059" cy="295427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738588B-427A-CC41-A653-FA8587C31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2098"/>
            <a:stretch/>
          </p:blipFill>
          <p:spPr>
            <a:xfrm>
              <a:off x="1417115" y="5065344"/>
              <a:ext cx="4216059" cy="505459"/>
            </a:xfrm>
            <a:prstGeom prst="rect">
              <a:avLst/>
            </a:prstGeom>
          </p:spPr>
        </p:pic>
      </p:grpSp>
      <p:sp>
        <p:nvSpPr>
          <p:cNvPr id="11" name="箭头: 右 14">
            <a:extLst>
              <a:ext uri="{FF2B5EF4-FFF2-40B4-BE49-F238E27FC236}">
                <a16:creationId xmlns:a16="http://schemas.microsoft.com/office/drawing/2014/main" id="{105E74EC-CC2F-1948-A8A7-01171ECCDA20}"/>
              </a:ext>
            </a:extLst>
          </p:cNvPr>
          <p:cNvSpPr/>
          <p:nvPr/>
        </p:nvSpPr>
        <p:spPr>
          <a:xfrm>
            <a:off x="4404283" y="4232623"/>
            <a:ext cx="902366" cy="301805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F4A18B5-E3A1-6242-BDE3-41EECEA318FC}"/>
                  </a:ext>
                </a:extLst>
              </p:cNvPr>
              <p:cNvSpPr txBox="1"/>
              <p:nvPr/>
            </p:nvSpPr>
            <p:spPr>
              <a:xfrm>
                <a:off x="4601648" y="3934414"/>
                <a:ext cx="5810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F4A18B5-E3A1-6242-BDE3-41EECEA31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648" y="3934414"/>
                <a:ext cx="58103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38C9B5-D16D-D84E-ABF2-4C2BFF372FE8}"/>
                  </a:ext>
                </a:extLst>
              </p:cNvPr>
              <p:cNvSpPr txBox="1"/>
              <p:nvPr/>
            </p:nvSpPr>
            <p:spPr>
              <a:xfrm>
                <a:off x="893892" y="5988245"/>
                <a:ext cx="105924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 contribution exhibits a peak at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=2.8 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𝑓𝑚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far exceeding our truncation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75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𝑓𝑚</m:t>
                    </m:r>
                  </m:oMath>
                </a14:m>
                <a:endParaRPr lang="en-US" altLang="zh-CN" sz="20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Must calculate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contribution directly!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38C9B5-D16D-D84E-ABF2-4C2BFF372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892" y="5988245"/>
                <a:ext cx="10592474" cy="707886"/>
              </a:xfrm>
              <a:prstGeom prst="rect">
                <a:avLst/>
              </a:prstGeom>
              <a:blipFill>
                <a:blip r:embed="rId7"/>
                <a:stretch>
                  <a:fillRect l="-240" t="-5263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FBF05527-671B-984E-88B5-9D08CE4B3F55}"/>
              </a:ext>
            </a:extLst>
          </p:cNvPr>
          <p:cNvSpPr txBox="1"/>
          <p:nvPr/>
        </p:nvSpPr>
        <p:spPr>
          <a:xfrm>
            <a:off x="4404283" y="4534007"/>
            <a:ext cx="975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 function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3B222D-0440-7F4E-A69F-15EC77D25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5692" y="3149073"/>
            <a:ext cx="5223493" cy="2769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C9E6504-BC89-AC4B-A0D7-79DDC566870D}"/>
                  </a:ext>
                </a:extLst>
              </p:cNvPr>
              <p:cNvSpPr txBox="1"/>
              <p:nvPr/>
            </p:nvSpPr>
            <p:spPr>
              <a:xfrm>
                <a:off x="1296955" y="4826394"/>
                <a:ext cx="810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C9E6504-BC89-AC4B-A0D7-79DDC5668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55" y="4826394"/>
                <a:ext cx="810072" cy="369332"/>
              </a:xfrm>
              <a:prstGeom prst="rect">
                <a:avLst/>
              </a:prstGeom>
              <a:blipFill>
                <a:blip r:embed="rId9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8B4B045-FDD8-4648-BA6E-7A1B72D6C9F3}"/>
                  </a:ext>
                </a:extLst>
              </p:cNvPr>
              <p:cNvSpPr txBox="1"/>
              <p:nvPr/>
            </p:nvSpPr>
            <p:spPr>
              <a:xfrm>
                <a:off x="7445931" y="4934116"/>
                <a:ext cx="810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zh-CN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zh-CN" alt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8B4B045-FDD8-4648-BA6E-7A1B72D6C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931" y="4934116"/>
                <a:ext cx="810072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头: 右 13">
            <a:extLst>
              <a:ext uri="{FF2B5EF4-FFF2-40B4-BE49-F238E27FC236}">
                <a16:creationId xmlns:a16="http://schemas.microsoft.com/office/drawing/2014/main" id="{3D6891B8-4156-5742-A054-2F897237F3F2}"/>
              </a:ext>
            </a:extLst>
          </p:cNvPr>
          <p:cNvSpPr/>
          <p:nvPr/>
        </p:nvSpPr>
        <p:spPr>
          <a:xfrm rot="20265513">
            <a:off x="6443271" y="5541010"/>
            <a:ext cx="1314571" cy="301805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FCCBB1DD-BA05-FC47-9C32-04C33CDB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55" y="19433"/>
            <a:ext cx="10512000" cy="97200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Nucleon polarizabilities and 𝑁𝜋 scattering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灯片编号占位符 2">
            <a:extLst>
              <a:ext uri="{FF2B5EF4-FFF2-40B4-BE49-F238E27FC236}">
                <a16:creationId xmlns:a16="http://schemas.microsoft.com/office/drawing/2014/main" id="{A318DB68-1057-7240-9278-61879C8F5037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14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17987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8E22F8F5-64C2-AA4B-B6EB-AA37B1AC73D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Wick contraction of 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𝑵</m:t>
                    </m:r>
                    <m:r>
                      <a:rPr lang="en-US" altLang="zh-CN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en-US" altLang="zh-CN" sz="3200" b="1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rescattering</a:t>
                </a:r>
                <a:endParaRPr lang="zh-CN" altLang="en-US" sz="32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8E22F8F5-64C2-AA4B-B6EB-AA37B1AC73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  <a:blipFill>
                <a:blip r:embed="rId2"/>
                <a:stretch>
                  <a:fillRect l="-1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49F6BB42-40D5-2C47-AE8B-59625220ADF5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15</a:t>
            </a:fld>
            <a:endParaRPr lang="zh-CN" altLang="en-US" b="1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53949FB-6D5A-A44E-ABED-0671D4516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309" y="671892"/>
            <a:ext cx="3426812" cy="1993337"/>
          </a:xfrm>
          <a:prstGeom prst="rect">
            <a:avLst/>
          </a:prstGeom>
        </p:spPr>
      </p:pic>
      <p:sp>
        <p:nvSpPr>
          <p:cNvPr id="22" name="箭头: 右 7">
            <a:extLst>
              <a:ext uri="{FF2B5EF4-FFF2-40B4-BE49-F238E27FC236}">
                <a16:creationId xmlns:a16="http://schemas.microsoft.com/office/drawing/2014/main" id="{95EFDCB2-9F1E-C74D-9D97-CC9D6B66B867}"/>
              </a:ext>
            </a:extLst>
          </p:cNvPr>
          <p:cNvSpPr/>
          <p:nvPr/>
        </p:nvSpPr>
        <p:spPr>
          <a:xfrm rot="900000">
            <a:off x="5226794" y="3555463"/>
            <a:ext cx="1692379" cy="36142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1A95DFA-ACD0-E742-8907-DE2CA0D2F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918" y="1853310"/>
            <a:ext cx="3210063" cy="2074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731AF6C-B14A-4742-A551-2836447A45CE}"/>
                  </a:ext>
                </a:extLst>
              </p:cNvPr>
              <p:cNvSpPr txBox="1"/>
              <p:nvPr/>
            </p:nvSpPr>
            <p:spPr>
              <a:xfrm>
                <a:off x="403317" y="4822419"/>
                <a:ext cx="8699326" cy="1841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=1/2: 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=+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=3/2: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731AF6C-B14A-4742-A551-2836447A4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17" y="4822419"/>
                <a:ext cx="8699326" cy="18416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头: 右 20">
            <a:extLst>
              <a:ext uri="{FF2B5EF4-FFF2-40B4-BE49-F238E27FC236}">
                <a16:creationId xmlns:a16="http://schemas.microsoft.com/office/drawing/2014/main" id="{8FFDCFE3-B014-9A49-AE49-D735175B2475}"/>
              </a:ext>
            </a:extLst>
          </p:cNvPr>
          <p:cNvSpPr/>
          <p:nvPr/>
        </p:nvSpPr>
        <p:spPr>
          <a:xfrm rot="20677001">
            <a:off x="5227111" y="1770688"/>
            <a:ext cx="1692379" cy="36142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038A762-9A5F-EA4F-862C-038BF8D9CAFF}"/>
              </a:ext>
            </a:extLst>
          </p:cNvPr>
          <p:cNvSpPr txBox="1"/>
          <p:nvPr/>
        </p:nvSpPr>
        <p:spPr>
          <a:xfrm>
            <a:off x="8064796" y="4905752"/>
            <a:ext cx="5458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rgbClr val="0070C0"/>
                </a:solidFill>
                <a:latin typeface="+mj-ea"/>
                <a:ea typeface="+mj-ea"/>
                <a:cs typeface="Times New Roman" panose="02020603050405020304" pitchFamily="18" charset="0"/>
              </a:rPr>
              <a:t>}</a:t>
            </a:r>
            <a:endParaRPr lang="zh-CN" altLang="en-US" sz="8800" dirty="0">
              <a:solidFill>
                <a:srgbClr val="0070C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5F00410-1B50-2F43-A166-C1EB8188DA0C}"/>
              </a:ext>
            </a:extLst>
          </p:cNvPr>
          <p:cNvSpPr txBox="1"/>
          <p:nvPr/>
        </p:nvSpPr>
        <p:spPr>
          <a:xfrm>
            <a:off x="8610600" y="5488349"/>
            <a:ext cx="191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Operators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FDFCBDE3-9854-2345-81FE-00A5112C7058}"/>
                  </a:ext>
                </a:extLst>
              </p:cNvPr>
              <p:cNvSpPr txBox="1"/>
              <p:nvPr/>
            </p:nvSpPr>
            <p:spPr>
              <a:xfrm>
                <a:off x="1561733" y="2665229"/>
                <a:ext cx="4465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FDFCBDE3-9854-2345-81FE-00A5112C7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733" y="2665229"/>
                <a:ext cx="44656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B488946-28FE-6541-B887-E9B032B15700}"/>
                  </a:ext>
                </a:extLst>
              </p:cNvPr>
              <p:cNvSpPr txBox="1"/>
              <p:nvPr/>
            </p:nvSpPr>
            <p:spPr>
              <a:xfrm>
                <a:off x="4908697" y="2670236"/>
                <a:ext cx="4465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B488946-28FE-6541-B887-E9B032B15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697" y="2670236"/>
                <a:ext cx="446568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>
            <a:extLst>
              <a:ext uri="{FF2B5EF4-FFF2-40B4-BE49-F238E27FC236}">
                <a16:creationId xmlns:a16="http://schemas.microsoft.com/office/drawing/2014/main" id="{DB6C1209-97B8-944D-8879-F15EB2FF01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34" y="3072743"/>
            <a:ext cx="3426812" cy="20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61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1CE887AB-55CA-9740-9485-7CEEDF4C12E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Wick contraction of </a:t>
                </a:r>
                <a14:m>
                  <m:oMath xmlns:m="http://schemas.openxmlformats.org/officeDocument/2006/math">
                    <m:r>
                      <a:rPr lang="en-US" altLang="zh-C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Rescattering</a:t>
                </a:r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1CE887AB-55CA-9740-9485-7CEEDF4C12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9732" y="0"/>
                <a:ext cx="10515600" cy="972000"/>
              </a:xfrm>
              <a:blipFill>
                <a:blip r:embed="rId2"/>
                <a:stretch>
                  <a:fillRect l="-1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D1B5467-0433-B343-8E05-3606643D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92" y="1486623"/>
            <a:ext cx="5625043" cy="48487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C33D575-3D5A-1147-93DD-5F61C4F29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620" y="1420450"/>
            <a:ext cx="5644863" cy="49750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7C960CA-BF3D-BB45-9FCC-E1CEF49B6D63}"/>
                  </a:ext>
                </a:extLst>
              </p:cNvPr>
              <p:cNvSpPr txBox="1"/>
              <p:nvPr/>
            </p:nvSpPr>
            <p:spPr>
              <a:xfrm>
                <a:off x="249782" y="879039"/>
                <a:ext cx="57509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 diagrams for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rescattering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7C960CA-BF3D-BB45-9FCC-E1CEF49B6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82" y="879039"/>
                <a:ext cx="5750954" cy="461665"/>
              </a:xfrm>
              <a:prstGeom prst="rect">
                <a:avLst/>
              </a:prstGeom>
              <a:blipFill>
                <a:blip r:embed="rId5"/>
                <a:stretch>
                  <a:fillRect l="-1542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82CE421-3C19-6C46-AC70-0BD0B216C70D}"/>
                  </a:ext>
                </a:extLst>
              </p:cNvPr>
              <p:cNvSpPr txBox="1"/>
              <p:nvPr/>
            </p:nvSpPr>
            <p:spPr>
              <a:xfrm>
                <a:off x="6110786" y="879039"/>
                <a:ext cx="57509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diagrams for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82CE421-3C19-6C46-AC70-0BD0B216C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786" y="879039"/>
                <a:ext cx="5750954" cy="461665"/>
              </a:xfrm>
              <a:prstGeom prst="rect">
                <a:avLst/>
              </a:prstGeom>
              <a:blipFill>
                <a:blip r:embed="rId6"/>
                <a:stretch>
                  <a:fillRect l="-1319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灯片编号占位符 2">
            <a:extLst>
              <a:ext uri="{FF2B5EF4-FFF2-40B4-BE49-F238E27FC236}">
                <a16:creationId xmlns:a16="http://schemas.microsoft.com/office/drawing/2014/main" id="{597BF798-FF6E-8143-A900-331B1622BA4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16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405104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B8BF5A4-352D-DC45-9218-727901964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769" y="46151"/>
            <a:ext cx="5350839" cy="40113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5B9F218B-20F2-DD45-9D96-AA6D1506BF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368" y="-8320"/>
                <a:ext cx="10515600" cy="972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defRPr>
                </a:lvl1pPr>
              </a:lstStyle>
              <a:p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Results of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𝑵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Scattering</a:t>
                </a:r>
                <a:endPara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5B9F218B-20F2-DD45-9D96-AA6D1506B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68" y="-8320"/>
                <a:ext cx="10515600" cy="972000"/>
              </a:xfrm>
              <a:prstGeom prst="rect">
                <a:avLst/>
              </a:prstGeom>
              <a:blipFill>
                <a:blip r:embed="rId3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F668712D-BD76-7344-92C8-9FB242583B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622226"/>
                <a:ext cx="3519488" cy="2583938"/>
              </a:xfr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m:rPr>
                          <m:aln/>
                        </m:rP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p>
                          </m:sSup>
                        </m:den>
                      </m:f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(1−</m:t>
                      </m:r>
                      <m:r>
                        <m:rPr>
                          <m:sty m:val="p"/>
                        </m:rPr>
                        <a:rPr lang="en-US" altLang="zh-CN" sz="20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𝐸𝑡</m:t>
                      </m:r>
                      <m:r>
                        <a:rPr lang="en-US" altLang="zh-CN" sz="20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0000"/>
                  </a:lnSpc>
                  <a:buFont typeface="Arial" panose="020B0604020202020204" pitchFamily="34" charset="0"/>
                  <a:buNone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F668712D-BD76-7344-92C8-9FB242583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22226"/>
                <a:ext cx="3519488" cy="2583938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7B02521E-6718-1A4F-A16C-4CC9E953592D}"/>
              </a:ext>
            </a:extLst>
          </p:cNvPr>
          <p:cNvSpPr txBox="1"/>
          <p:nvPr/>
        </p:nvSpPr>
        <p:spPr>
          <a:xfrm>
            <a:off x="569442" y="4577519"/>
            <a:ext cx="888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for different isospin channel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C38B9BB-E3F7-7940-AD2E-2F1C7A80A25D}"/>
                  </a:ext>
                </a:extLst>
              </p:cNvPr>
              <p:cNvSpPr txBox="1"/>
              <p:nvPr/>
            </p:nvSpPr>
            <p:spPr>
              <a:xfrm>
                <a:off x="838200" y="5235774"/>
                <a:ext cx="4934078" cy="755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=1/2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attractive interaction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=3/2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repulsive interaction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C38B9BB-E3F7-7940-AD2E-2F1C7A80A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35774"/>
                <a:ext cx="4934078" cy="755015"/>
              </a:xfrm>
              <a:prstGeom prst="rect">
                <a:avLst/>
              </a:prstGeom>
              <a:blipFill>
                <a:blip r:embed="rId5"/>
                <a:stretch>
                  <a:fillRect l="-1285" t="-3333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4F48947-7ED5-E549-A933-C5882EB36039}"/>
                  </a:ext>
                </a:extLst>
              </p:cNvPr>
              <p:cNvSpPr txBox="1"/>
              <p:nvPr/>
            </p:nvSpPr>
            <p:spPr>
              <a:xfrm>
                <a:off x="6108983" y="4177588"/>
                <a:ext cx="5306727" cy="2232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Results using data at threshold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1/2</m:t>
                          </m:r>
                        </m:sup>
                      </m:sSubSup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=0.0127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3/2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=−0.1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27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ETMC [</a:t>
                </a:r>
                <a:r>
                  <a:rPr lang="en-US" altLang="zh-CN" dirty="0" err="1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arXiv</a:t>
                </a:r>
                <a:r>
                  <a:rPr lang="en-US" altLang="zh-CN" dirty="0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2307.12846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3/2</m:t>
                        </m:r>
                      </m:sup>
                    </m:sSubSup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=−0.1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Analysis based on cross section and πH, πD spectrum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1/2</m:t>
                          </m:r>
                        </m:sup>
                      </m:sSubSup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=0.170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3/2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=−0.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087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4F48947-7ED5-E549-A933-C5882EB36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983" y="4177588"/>
                <a:ext cx="5306727" cy="2232534"/>
              </a:xfrm>
              <a:prstGeom prst="rect">
                <a:avLst/>
              </a:prstGeom>
              <a:blipFill>
                <a:blip r:embed="rId6"/>
                <a:stretch>
                  <a:fillRect l="-714" t="-1130" b="-1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1E3876B-278E-8E4B-891B-E7FF9C3C93B6}"/>
              </a:ext>
            </a:extLst>
          </p:cNvPr>
          <p:cNvSpPr/>
          <p:nvPr/>
        </p:nvSpPr>
        <p:spPr>
          <a:xfrm>
            <a:off x="6047072" y="4125442"/>
            <a:ext cx="5306728" cy="2593413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CBC009C-0CCA-984D-8896-F7CDC9370DC6}"/>
              </a:ext>
            </a:extLst>
          </p:cNvPr>
          <p:cNvSpPr txBox="1"/>
          <p:nvPr/>
        </p:nvSpPr>
        <p:spPr>
          <a:xfrm>
            <a:off x="569442" y="996305"/>
            <a:ext cx="6098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Nπ scattering at m</a:t>
            </a:r>
            <a:r>
              <a:rPr kumimoji="1"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=142 MeV</a:t>
            </a:r>
            <a:endParaRPr lang="zh-CN" altLang="en-US" sz="2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9C363DB-05EF-3F48-9F44-2926B1C44D4F}"/>
              </a:ext>
            </a:extLst>
          </p:cNvPr>
          <p:cNvSpPr txBox="1"/>
          <p:nvPr/>
        </p:nvSpPr>
        <p:spPr>
          <a:xfrm>
            <a:off x="6862269" y="6332892"/>
            <a:ext cx="4422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altLang="zh-CN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Hoferichter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PLB 843 (2023) 138001</a:t>
            </a:r>
            <a:endParaRPr lang="zh-CN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箭头: 上弧形 2">
            <a:extLst>
              <a:ext uri="{FF2B5EF4-FFF2-40B4-BE49-F238E27FC236}">
                <a16:creationId xmlns:a16="http://schemas.microsoft.com/office/drawing/2014/main" id="{E1555F5D-8636-8B48-808B-C51C047AAA6E}"/>
              </a:ext>
            </a:extLst>
          </p:cNvPr>
          <p:cNvSpPr/>
          <p:nvPr/>
        </p:nvSpPr>
        <p:spPr>
          <a:xfrm rot="5400000">
            <a:off x="10382230" y="5280162"/>
            <a:ext cx="1726795" cy="340163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D0079D7-163C-9343-81D5-B62303C20862}"/>
              </a:ext>
            </a:extLst>
          </p:cNvPr>
          <p:cNvSpPr/>
          <p:nvPr/>
        </p:nvSpPr>
        <p:spPr>
          <a:xfrm>
            <a:off x="11486992" y="5151161"/>
            <a:ext cx="8116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~3σ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21815458-1FCE-5140-A7C7-A2C95F0DBB9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17</a:t>
            </a:fld>
            <a:endParaRPr lang="zh-CN" altLang="en-US" b="1" dirty="0"/>
          </a:p>
        </p:txBody>
      </p:sp>
      <p:sp>
        <p:nvSpPr>
          <p:cNvPr id="20" name="左大括号 19">
            <a:extLst>
              <a:ext uri="{FF2B5EF4-FFF2-40B4-BE49-F238E27FC236}">
                <a16:creationId xmlns:a16="http://schemas.microsoft.com/office/drawing/2014/main" id="{5BE3DF56-83D0-C840-81F0-C1A8153F161A}"/>
              </a:ext>
            </a:extLst>
          </p:cNvPr>
          <p:cNvSpPr/>
          <p:nvPr/>
        </p:nvSpPr>
        <p:spPr>
          <a:xfrm rot="10800000">
            <a:off x="11004178" y="222932"/>
            <a:ext cx="192860" cy="3340537"/>
          </a:xfrm>
          <a:prstGeom prst="leftBrace">
            <a:avLst>
              <a:gd name="adj1" fmla="val 71128"/>
              <a:gd name="adj2" fmla="val 5011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C87B15-1EEF-EE4B-A80B-E85429FC143E}"/>
              </a:ext>
            </a:extLst>
          </p:cNvPr>
          <p:cNvSpPr txBox="1"/>
          <p:nvPr/>
        </p:nvSpPr>
        <p:spPr>
          <a:xfrm>
            <a:off x="11100608" y="1396646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</a:p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5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C0A731C-1249-A446-831F-14880BA6E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469" y="75766"/>
            <a:ext cx="6426569" cy="4813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5B9F218B-20F2-DD45-9D96-AA6D1506BF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368" y="-8320"/>
                <a:ext cx="10515600" cy="972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defRPr>
                </a:lvl1pPr>
              </a:lstStyle>
              <a:p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Results of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𝑵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zh-CN" altLang="en-US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Scattering</a:t>
                </a:r>
                <a:endPara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5B9F218B-20F2-DD45-9D96-AA6D1506B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68" y="-8320"/>
                <a:ext cx="10515600" cy="972000"/>
              </a:xfrm>
              <a:prstGeom prst="rect">
                <a:avLst/>
              </a:prstGeom>
              <a:blipFill>
                <a:blip r:embed="rId3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0CBC009C-0CCA-984D-8896-F7CDC9370DC6}"/>
              </a:ext>
            </a:extLst>
          </p:cNvPr>
          <p:cNvSpPr txBox="1"/>
          <p:nvPr/>
        </p:nvSpPr>
        <p:spPr>
          <a:xfrm>
            <a:off x="569442" y="996305"/>
            <a:ext cx="42010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kumimoji="1"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Nπ</a:t>
            </a:r>
            <a:r>
              <a:rPr kumimoji="1"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operators with 4 lowest momenta &amp; apply GEVP method</a:t>
            </a:r>
          </a:p>
        </p:txBody>
      </p:sp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21815458-1FCE-5140-A7C7-A2C95F0DBB9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18</a:t>
            </a:fld>
            <a:endParaRPr lang="zh-CN" altLang="en-US" b="1" dirty="0"/>
          </a:p>
        </p:txBody>
      </p:sp>
      <p:sp>
        <p:nvSpPr>
          <p:cNvPr id="20" name="左大括号 19">
            <a:extLst>
              <a:ext uri="{FF2B5EF4-FFF2-40B4-BE49-F238E27FC236}">
                <a16:creationId xmlns:a16="http://schemas.microsoft.com/office/drawing/2014/main" id="{5BE3DF56-83D0-C840-81F0-C1A8153F161A}"/>
              </a:ext>
            </a:extLst>
          </p:cNvPr>
          <p:cNvSpPr/>
          <p:nvPr/>
        </p:nvSpPr>
        <p:spPr>
          <a:xfrm rot="10800000">
            <a:off x="10919012" y="222931"/>
            <a:ext cx="278026" cy="4147362"/>
          </a:xfrm>
          <a:prstGeom prst="leftBrace">
            <a:avLst>
              <a:gd name="adj1" fmla="val 71128"/>
              <a:gd name="adj2" fmla="val 50113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C87B15-1EEF-EE4B-A80B-E85429FC143E}"/>
              </a:ext>
            </a:extLst>
          </p:cNvPr>
          <p:cNvSpPr txBox="1"/>
          <p:nvPr/>
        </p:nvSpPr>
        <p:spPr>
          <a:xfrm>
            <a:off x="11096828" y="1873468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</a:p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22E564-9A13-9D41-9A54-20EB6B4D44CB}"/>
              </a:ext>
            </a:extLst>
          </p:cNvPr>
          <p:cNvGrpSpPr/>
          <p:nvPr/>
        </p:nvGrpSpPr>
        <p:grpSpPr>
          <a:xfrm>
            <a:off x="5384132" y="4876971"/>
            <a:ext cx="5368639" cy="1921894"/>
            <a:chOff x="6047072" y="4796961"/>
            <a:chExt cx="5368639" cy="192189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7D8E48DC-1D57-7F40-B0BA-09DB449FE1FF}"/>
                    </a:ext>
                  </a:extLst>
                </p:cNvPr>
                <p:cNvSpPr txBox="1"/>
                <p:nvPr/>
              </p:nvSpPr>
              <p:spPr>
                <a:xfrm>
                  <a:off x="6108984" y="4809178"/>
                  <a:ext cx="5306727" cy="1611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Results using GEVP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1/2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=0.15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31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3/2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=−0.1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e>
                        </m:d>
                      </m:oMath>
                    </m:oMathPara>
                  </a14:m>
                  <a:endPara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Analysis based on cross section and πH, πD spectrum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1/2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=0.170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3/2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=−0.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087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</m:oMath>
                    </m:oMathPara>
                  </a14:m>
                  <a:endPara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7D8E48DC-1D57-7F40-B0BA-09DB449FE1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8984" y="4809178"/>
                  <a:ext cx="5306727" cy="1611467"/>
                </a:xfrm>
                <a:prstGeom prst="rect">
                  <a:avLst/>
                </a:prstGeom>
                <a:blipFill>
                  <a:blip r:embed="rId4"/>
                  <a:stretch>
                    <a:fillRect l="-955" t="-781"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矩形: 圆角 11">
              <a:extLst>
                <a:ext uri="{FF2B5EF4-FFF2-40B4-BE49-F238E27FC236}">
                  <a16:creationId xmlns:a16="http://schemas.microsoft.com/office/drawing/2014/main" id="{05CDABEE-94A6-7A4C-A5BD-384A30595F45}"/>
                </a:ext>
              </a:extLst>
            </p:cNvPr>
            <p:cNvSpPr/>
            <p:nvPr/>
          </p:nvSpPr>
          <p:spPr>
            <a:xfrm>
              <a:off x="6047072" y="4796961"/>
              <a:ext cx="5306727" cy="1921894"/>
            </a:xfrm>
            <a:prstGeom prst="round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73E236C-EE62-514B-86C9-2A216A9A96E7}"/>
                </a:ext>
              </a:extLst>
            </p:cNvPr>
            <p:cNvSpPr txBox="1"/>
            <p:nvPr/>
          </p:nvSpPr>
          <p:spPr>
            <a:xfrm>
              <a:off x="6992898" y="6332892"/>
              <a:ext cx="44228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M. </a:t>
              </a:r>
              <a:r>
                <a:rPr lang="en-US" altLang="zh-CN" dirty="0" err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Hoferichter</a:t>
              </a:r>
              <a:r>
                <a:rPr lang="en-US" altLang="zh-CN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al, PLB 843 (2023) 138001</a:t>
              </a:r>
              <a:endParaRPr lang="zh-CN" altLang="en-US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24" name="箭头: 上弧形 2">
            <a:extLst>
              <a:ext uri="{FF2B5EF4-FFF2-40B4-BE49-F238E27FC236}">
                <a16:creationId xmlns:a16="http://schemas.microsoft.com/office/drawing/2014/main" id="{3DADB630-BDE7-3A4D-9141-4AA1145C3E36}"/>
              </a:ext>
            </a:extLst>
          </p:cNvPr>
          <p:cNvSpPr/>
          <p:nvPr/>
        </p:nvSpPr>
        <p:spPr>
          <a:xfrm rot="5400000">
            <a:off x="10026253" y="5667136"/>
            <a:ext cx="1067271" cy="385759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3FDAA2B-D919-284D-8D5F-67241F665EE2}"/>
              </a:ext>
            </a:extLst>
          </p:cNvPr>
          <p:cNvSpPr/>
          <p:nvPr/>
        </p:nvSpPr>
        <p:spPr>
          <a:xfrm>
            <a:off x="10814683" y="5622474"/>
            <a:ext cx="13773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~1σ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27A049D-C554-0447-861A-C71C48C30C9B}"/>
              </a:ext>
            </a:extLst>
          </p:cNvPr>
          <p:cNvSpPr txBox="1"/>
          <p:nvPr/>
        </p:nvSpPr>
        <p:spPr>
          <a:xfrm>
            <a:off x="569441" y="4964791"/>
            <a:ext cx="45250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GEVP, energy eigenvalues shift downwards for both I=1/2 &amp; 3/2</a:t>
            </a:r>
          </a:p>
        </p:txBody>
      </p:sp>
      <p:sp>
        <p:nvSpPr>
          <p:cNvPr id="27" name="右箭头 26">
            <a:extLst>
              <a:ext uri="{FF2B5EF4-FFF2-40B4-BE49-F238E27FC236}">
                <a16:creationId xmlns:a16="http://schemas.microsoft.com/office/drawing/2014/main" id="{F99A10A0-4FBD-5147-9690-502FFDBBA54B}"/>
              </a:ext>
            </a:extLst>
          </p:cNvPr>
          <p:cNvSpPr/>
          <p:nvPr/>
        </p:nvSpPr>
        <p:spPr>
          <a:xfrm>
            <a:off x="3745931" y="5925992"/>
            <a:ext cx="768919" cy="254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23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1687F5A-090D-B24B-892C-52E833643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280" y="1539702"/>
            <a:ext cx="7319440" cy="496867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4A5CF20-33BF-AA49-92FB-E776248E3FC2}"/>
              </a:ext>
            </a:extLst>
          </p:cNvPr>
          <p:cNvSpPr/>
          <p:nvPr/>
        </p:nvSpPr>
        <p:spPr>
          <a:xfrm>
            <a:off x="2894456" y="3548439"/>
            <a:ext cx="151581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42168F1-48F5-A840-B6AD-C8E08A80DE77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Matrix elements of 𝑁𝛾→𝑁𝜋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DE21A8CA-5DE8-7942-953A-5215A16E5C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681" y="1060886"/>
                <a:ext cx="3948592" cy="255613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buFont typeface="Wingdings" pitchFamily="2" charset="2"/>
                  <a:buChar char="Ø"/>
                </a:pPr>
                <a:r>
                  <a:rPr lang="en-US" altLang="zh-CN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Normalization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⟨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sSubSup>
                      <m:sSub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sSup>
                          <m:sSup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bSup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⟩</m:t>
                    </m:r>
                  </m:oMath>
                </a14:m>
                <a:endParaRPr lang="en-US" altLang="zh-CN" sz="1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m:rPr>
                          <m:aln/>
                        </m:rPr>
                        <a:rPr lang="en-US" altLang="zh-CN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𝑁𝐽𝑁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×</m:t>
                      </m:r>
                      <m:rad>
                        <m:radPr>
                          <m:degHide m:val="on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18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br>
                  <a:rPr lang="en-US" altLang="zh-CN" sz="2000" b="0" i="1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</a:br>
                <a:endParaRPr lang="en-US" altLang="zh-CN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DE21A8CA-5DE8-7942-953A-5215A16E5C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681" y="1060886"/>
                <a:ext cx="3948592" cy="2556130"/>
              </a:xfrm>
              <a:blipFill>
                <a:blip r:embed="rId3"/>
                <a:stretch>
                  <a:fillRect l="-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49F0EC5-0DF1-8A44-93CB-8372A9F876AC}"/>
                  </a:ext>
                </a:extLst>
              </p:cNvPr>
              <p:cNvSpPr txBox="1"/>
              <p:nvPr/>
            </p:nvSpPr>
            <p:spPr>
              <a:xfrm>
                <a:off x="461684" y="3727517"/>
                <a:ext cx="4267711" cy="2128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Summed insertion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</m:oMath>
                    <m:oMath xmlns:m="http://schemas.openxmlformats.org/officeDocument/2006/math">
                      <m:r>
                        <a:rPr lang="en-US" altLang="zh-CN" sz="2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"/>
                                </m:r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brk m:alnAt="2"/>
                                </m:r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→∞</m:t>
                          </m:r>
                        </m:e>
                      </m:groupCh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⟨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|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⟩⋅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49F0EC5-0DF1-8A44-93CB-8372A9F87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84" y="3727517"/>
                <a:ext cx="4267711" cy="2128660"/>
              </a:xfrm>
              <a:prstGeom prst="rect">
                <a:avLst/>
              </a:prstGeom>
              <a:blipFill>
                <a:blip r:embed="rId4"/>
                <a:stretch>
                  <a:fillRect l="-1187" t="-35503" b="-2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4956E76-A602-DC4B-AD0A-EAA47F6F8EA7}"/>
                  </a:ext>
                </a:extLst>
              </p:cNvPr>
              <p:cNvSpPr txBox="1"/>
              <p:nvPr/>
            </p:nvSpPr>
            <p:spPr>
              <a:xfrm>
                <a:off x="461684" y="6077180"/>
                <a:ext cx="4562283" cy="41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 fit</a:t>
                </a:r>
                <a:r>
                  <a:rPr lang="en-US" altLang="zh-CN" sz="2000" b="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extract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4956E76-A602-DC4B-AD0A-EAA47F6F8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84" y="6077180"/>
                <a:ext cx="4562283" cy="412934"/>
              </a:xfrm>
              <a:prstGeom prst="rect">
                <a:avLst/>
              </a:prstGeom>
              <a:blipFill>
                <a:blip r:embed="rId5"/>
                <a:stretch>
                  <a:fillRect l="-1111" t="-5882" b="-2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12064827-0C48-2149-9C14-FBAD4971A28D}"/>
              </a:ext>
            </a:extLst>
          </p:cNvPr>
          <p:cNvSpPr txBox="1"/>
          <p:nvPr/>
        </p:nvSpPr>
        <p:spPr>
          <a:xfrm>
            <a:off x="2894457" y="3548439"/>
            <a:ext cx="1669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Maiani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NPB, 293, 420(1987)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3E850967-8221-204B-8C24-CDBC1970EC0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19</a:t>
            </a:fld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65D4B5D-9893-0340-B2BE-EC11128471BE}"/>
              </a:ext>
            </a:extLst>
          </p:cNvPr>
          <p:cNvSpPr txBox="1"/>
          <p:nvPr/>
        </p:nvSpPr>
        <p:spPr>
          <a:xfrm>
            <a:off x="4786280" y="877231"/>
            <a:ext cx="456228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Nπ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threshold</a:t>
            </a:r>
          </a:p>
        </p:txBody>
      </p:sp>
    </p:spTree>
    <p:extLst>
      <p:ext uri="{BB962C8B-B14F-4D97-AF65-F5344CB8AC3E}">
        <p14:creationId xmlns:p14="http://schemas.microsoft.com/office/powerpoint/2010/main" val="256207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C480B-D45B-FE4B-A5F6-1BEDB2A7F1B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Electromagnetic polarizabilities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33E8160-7B7C-0740-AAED-711ABA11EC63}"/>
              </a:ext>
            </a:extLst>
          </p:cNvPr>
          <p:cNvSpPr/>
          <p:nvPr/>
        </p:nvSpPr>
        <p:spPr>
          <a:xfrm>
            <a:off x="532707" y="526879"/>
            <a:ext cx="114830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the realm of nucleon properties, E&amp;M polarizabilities represent crucial fundamental constants akin to the size and shape of the nucleon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85D294D-1F17-5144-BFD0-1B84C17D1A55}"/>
              </a:ext>
            </a:extLst>
          </p:cNvPr>
          <p:cNvSpPr/>
          <p:nvPr/>
        </p:nvSpPr>
        <p:spPr>
          <a:xfrm>
            <a:off x="532707" y="3349455"/>
            <a:ext cx="114830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Polarizabilities offer insights into the distribution of charge and magnetism within nucleons, revealing their response to external electromagnetic fields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CB10809-DFB3-AF4B-B21F-8ACC68F41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62" y="1389183"/>
            <a:ext cx="1932501" cy="19169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C7675E-8B10-394D-B400-322803139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89" y="1389183"/>
            <a:ext cx="1840241" cy="1916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1DCAB0E-4700-9E40-B19B-B3626915A928}"/>
                  </a:ext>
                </a:extLst>
              </p:cNvPr>
              <p:cNvSpPr txBox="1"/>
              <p:nvPr/>
            </p:nvSpPr>
            <p:spPr>
              <a:xfrm>
                <a:off x="3013472" y="4274799"/>
                <a:ext cx="6165056" cy="667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𝑒𝑓𝑓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=−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4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𝐸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−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4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𝜋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𝑀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𝐵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CN" sz="2000" b="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1DCAB0E-4700-9E40-B19B-B3626915A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472" y="4274799"/>
                <a:ext cx="6165056" cy="667427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711B9C1F-CB88-2640-AB8B-87DCF059D17F}"/>
              </a:ext>
            </a:extLst>
          </p:cNvPr>
          <p:cNvSpPr/>
          <p:nvPr/>
        </p:nvSpPr>
        <p:spPr>
          <a:xfrm>
            <a:off x="532707" y="5084096"/>
            <a:ext cx="114830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Experimental determination of polarizabilities relies on Compton scattering, wherein external E&amp;M fields polarize the target nucleon or deuteron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E27D466-58BD-5040-830C-6857DAA6C897}"/>
              </a:ext>
            </a:extLst>
          </p:cNvPr>
          <p:cNvGrpSpPr/>
          <p:nvPr/>
        </p:nvGrpSpPr>
        <p:grpSpPr>
          <a:xfrm>
            <a:off x="5067008" y="5907426"/>
            <a:ext cx="2057983" cy="1009266"/>
            <a:chOff x="9295817" y="712780"/>
            <a:chExt cx="2057983" cy="1009266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207E4103-9D4B-064D-8B0E-C989E6563711}"/>
                </a:ext>
              </a:extLst>
            </p:cNvPr>
            <p:cNvGrpSpPr/>
            <p:nvPr/>
          </p:nvGrpSpPr>
          <p:grpSpPr>
            <a:xfrm>
              <a:off x="9295817" y="712780"/>
              <a:ext cx="2057983" cy="537193"/>
              <a:chOff x="9018034" y="1096010"/>
              <a:chExt cx="2057983" cy="537193"/>
            </a:xfrm>
          </p:grpSpPr>
          <p:sp>
            <p:nvSpPr>
              <p:cNvPr id="15" name="任意多边形: 形状 50">
                <a:extLst>
                  <a:ext uri="{FF2B5EF4-FFF2-40B4-BE49-F238E27FC236}">
                    <a16:creationId xmlns:a16="http://schemas.microsoft.com/office/drawing/2014/main" id="{EAE26F79-E015-D44D-B03B-D579A84C3319}"/>
                  </a:ext>
                </a:extLst>
              </p:cNvPr>
              <p:cNvSpPr/>
              <p:nvPr/>
            </p:nvSpPr>
            <p:spPr>
              <a:xfrm rot="9360000">
                <a:off x="10440000" y="1296000"/>
                <a:ext cx="636017" cy="112405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FD2F7D1-239F-FD4C-8E65-30CC9D7B2A8C}"/>
                  </a:ext>
                </a:extLst>
              </p:cNvPr>
              <p:cNvGrpSpPr/>
              <p:nvPr/>
            </p:nvGrpSpPr>
            <p:grpSpPr>
              <a:xfrm>
                <a:off x="9018034" y="1096010"/>
                <a:ext cx="2039799" cy="537193"/>
                <a:chOff x="9018034" y="1096010"/>
                <a:chExt cx="2039799" cy="537193"/>
              </a:xfrm>
            </p:grpSpPr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675D3D02-71AD-F040-897C-E0CCF13FD132}"/>
                    </a:ext>
                  </a:extLst>
                </p:cNvPr>
                <p:cNvGrpSpPr/>
                <p:nvPr/>
              </p:nvGrpSpPr>
              <p:grpSpPr>
                <a:xfrm>
                  <a:off x="9018034" y="1306734"/>
                  <a:ext cx="2039799" cy="326469"/>
                  <a:chOff x="2257742" y="5021149"/>
                  <a:chExt cx="2039799" cy="326469"/>
                </a:xfrm>
              </p:grpSpPr>
              <p:cxnSp>
                <p:nvCxnSpPr>
                  <p:cNvPr id="21" name="直接箭头连接符 8">
                    <a:extLst>
                      <a:ext uri="{FF2B5EF4-FFF2-40B4-BE49-F238E27FC236}">
                        <a16:creationId xmlns:a16="http://schemas.microsoft.com/office/drawing/2014/main" id="{DF58B7A6-024E-2842-901A-055E25DA89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607708" y="5244415"/>
                    <a:ext cx="360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箭头连接符 12">
                    <a:extLst>
                      <a:ext uri="{FF2B5EF4-FFF2-40B4-BE49-F238E27FC236}">
                        <a16:creationId xmlns:a16="http://schemas.microsoft.com/office/drawing/2014/main" id="{88FC6FA0-6D48-4F4A-B538-D8AC368361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 flipH="1">
                    <a:off x="2545616" y="5298415"/>
                    <a:ext cx="216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42">
                    <a:extLst>
                      <a:ext uri="{FF2B5EF4-FFF2-40B4-BE49-F238E27FC236}">
                        <a16:creationId xmlns:a16="http://schemas.microsoft.com/office/drawing/2014/main" id="{010C4007-AEEE-0A4A-9E2F-074CA14022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>
                    <a:off x="2291737" y="5327851"/>
                    <a:ext cx="576000" cy="0"/>
                  </a:xfrm>
                  <a:prstGeom prst="line">
                    <a:avLst/>
                  </a:prstGeom>
                  <a:ln w="34925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箭头连接符 43">
                    <a:extLst>
                      <a:ext uri="{FF2B5EF4-FFF2-40B4-BE49-F238E27FC236}">
                        <a16:creationId xmlns:a16="http://schemas.microsoft.com/office/drawing/2014/main" id="{532B01BB-3E78-AB47-9438-F7B25FCDB7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829541" y="5347618"/>
                    <a:ext cx="468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任意多边形: 形状 45">
                    <a:extLst>
                      <a:ext uri="{FF2B5EF4-FFF2-40B4-BE49-F238E27FC236}">
                        <a16:creationId xmlns:a16="http://schemas.microsoft.com/office/drawing/2014/main" id="{EA137A0B-59FB-3F43-AF3F-6190222FFA9D}"/>
                      </a:ext>
                    </a:extLst>
                  </p:cNvPr>
                  <p:cNvSpPr/>
                  <p:nvPr/>
                </p:nvSpPr>
                <p:spPr>
                  <a:xfrm rot="12240000" flipH="1">
                    <a:off x="2257742" y="5021149"/>
                    <a:ext cx="636017" cy="112405"/>
                  </a:xfrm>
                  <a:custGeom>
                    <a:avLst/>
                    <a:gdLst>
                      <a:gd name="connsiteX0" fmla="*/ 0 w 10108018"/>
                      <a:gd name="connsiteY0" fmla="*/ 63795 h 1857171"/>
                      <a:gd name="connsiteX1" fmla="*/ 1736651 w 10108018"/>
                      <a:gd name="connsiteY1" fmla="*/ 1857153 h 1857171"/>
                      <a:gd name="connsiteX2" fmla="*/ 3473302 w 10108018"/>
                      <a:gd name="connsiteY2" fmla="*/ 35442 h 1857171"/>
                      <a:gd name="connsiteX3" fmla="*/ 5181600 w 10108018"/>
                      <a:gd name="connsiteY3" fmla="*/ 1857153 h 1857171"/>
                      <a:gd name="connsiteX4" fmla="*/ 6939516 w 10108018"/>
                      <a:gd name="connsiteY4" fmla="*/ 63795 h 1857171"/>
                      <a:gd name="connsiteX5" fmla="*/ 8683256 w 10108018"/>
                      <a:gd name="connsiteY5" fmla="*/ 1842977 h 1857171"/>
                      <a:gd name="connsiteX6" fmla="*/ 10108018 w 10108018"/>
                      <a:gd name="connsiteY6" fmla="*/ 0 h 1857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108018" h="1857171">
                        <a:moveTo>
                          <a:pt x="0" y="63795"/>
                        </a:moveTo>
                        <a:cubicBezTo>
                          <a:pt x="578883" y="962836"/>
                          <a:pt x="1157767" y="1861878"/>
                          <a:pt x="1736651" y="1857153"/>
                        </a:cubicBezTo>
                        <a:cubicBezTo>
                          <a:pt x="2315535" y="1852428"/>
                          <a:pt x="2899144" y="35442"/>
                          <a:pt x="3473302" y="35442"/>
                        </a:cubicBezTo>
                        <a:cubicBezTo>
                          <a:pt x="4047460" y="35442"/>
                          <a:pt x="4603898" y="1852428"/>
                          <a:pt x="5181600" y="1857153"/>
                        </a:cubicBezTo>
                        <a:cubicBezTo>
                          <a:pt x="5759302" y="1861879"/>
                          <a:pt x="6355907" y="66158"/>
                          <a:pt x="6939516" y="63795"/>
                        </a:cubicBezTo>
                        <a:cubicBezTo>
                          <a:pt x="7523125" y="61432"/>
                          <a:pt x="8155172" y="1853610"/>
                          <a:pt x="8683256" y="1842977"/>
                        </a:cubicBezTo>
                        <a:cubicBezTo>
                          <a:pt x="9211340" y="1832345"/>
                          <a:pt x="9880009" y="297712"/>
                          <a:pt x="10108018" y="0"/>
                        </a:cubicBezTo>
                      </a:path>
                    </a:pathLst>
                  </a:custGeom>
                  <a:noFill/>
                  <a:ln w="3492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8" name="椭圆 17">
                  <a:extLst>
                    <a:ext uri="{FF2B5EF4-FFF2-40B4-BE49-F238E27FC236}">
                      <a16:creationId xmlns:a16="http://schemas.microsoft.com/office/drawing/2014/main" id="{7CBF094C-8039-0540-A53E-1E79B6531E35}"/>
                    </a:ext>
                  </a:extLst>
                </p:cNvPr>
                <p:cNvSpPr/>
                <p:nvPr/>
              </p:nvSpPr>
              <p:spPr>
                <a:xfrm>
                  <a:off x="9594006" y="1395203"/>
                  <a:ext cx="934082" cy="22323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文本框 18">
                      <a:extLst>
                        <a:ext uri="{FF2B5EF4-FFF2-40B4-BE49-F238E27FC236}">
                          <a16:creationId xmlns:a16="http://schemas.microsoft.com/office/drawing/2014/main" id="{1112AA3C-A228-4646-AAD4-8FAB299F1F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49" name="文本框 48">
                      <a:extLst>
                        <a:ext uri="{FF2B5EF4-FFF2-40B4-BE49-F238E27FC236}">
                          <a16:creationId xmlns:a16="http://schemas.microsoft.com/office/drawing/2014/main" id="{E2E2545A-AC7B-7A59-B43E-7AE188690C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21951"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文本框 19">
                      <a:extLst>
                        <a:ext uri="{FF2B5EF4-FFF2-40B4-BE49-F238E27FC236}">
                          <a16:creationId xmlns:a16="http://schemas.microsoft.com/office/drawing/2014/main" id="{D737E39A-44AD-0546-B1D0-1BD47E9F38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AC809758-251B-F6A7-805C-AF484F8112C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73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70AC71BC-84A0-BF49-887E-442650B4AF57}"/>
                    </a:ext>
                  </a:extLst>
                </p:cNvPr>
                <p:cNvSpPr txBox="1"/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4BD675C4-BA2B-3FF2-4DEB-4A5784ACB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灯片编号占位符 2">
            <a:extLst>
              <a:ext uri="{FF2B5EF4-FFF2-40B4-BE49-F238E27FC236}">
                <a16:creationId xmlns:a16="http://schemas.microsoft.com/office/drawing/2014/main" id="{82F868A0-3F21-074D-8638-DD363E6C241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777596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44FA0D6-468F-A546-9BEE-7BA03CF3FC2B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Matrix elements of 𝑁𝛾→𝑁𝜋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5585BE-7183-414A-8F07-7283FB453D63}"/>
              </a:ext>
            </a:extLst>
          </p:cNvPr>
          <p:cNvSpPr txBox="1"/>
          <p:nvPr/>
        </p:nvSpPr>
        <p:spPr>
          <a:xfrm>
            <a:off x="523562" y="757213"/>
            <a:ext cx="5957920" cy="40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Nπ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center of mass frame with mom. mode (100)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041B22E-CF0B-5248-88EC-BF73845D7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368" y="5506197"/>
            <a:ext cx="2296856" cy="4046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4A86C1-E8B8-8241-873B-187CC15AD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778" y="5592178"/>
            <a:ext cx="2296856" cy="318703"/>
          </a:xfrm>
          <a:prstGeom prst="rect">
            <a:avLst/>
          </a:prstGeom>
        </p:spPr>
      </p:pic>
      <p:sp>
        <p:nvSpPr>
          <p:cNvPr id="23" name="灯片编号占位符 2">
            <a:extLst>
              <a:ext uri="{FF2B5EF4-FFF2-40B4-BE49-F238E27FC236}">
                <a16:creationId xmlns:a16="http://schemas.microsoft.com/office/drawing/2014/main" id="{F82B457D-5717-EA41-A095-63B0D6E46A25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20</a:t>
            </a:fld>
            <a:endParaRPr lang="zh-CN" altLang="en-US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342CB9-B764-D048-9874-47022F4A7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023"/>
            <a:ext cx="6172006" cy="41094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F139499-D548-734E-B58F-44B793A92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719" y="1371022"/>
            <a:ext cx="6175877" cy="41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63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A7FB09B-44E6-3049-8275-1B224F11F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994" y="1342752"/>
            <a:ext cx="6172006" cy="410690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7323FDE-684E-BC45-A223-5513411BF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71021"/>
            <a:ext cx="6172006" cy="4106907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B44FA0D6-468F-A546-9BEE-7BA03CF3FC2B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Matrix elements of 𝑁𝛾→𝑁𝜋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5585BE-7183-414A-8F07-7283FB453D63}"/>
              </a:ext>
            </a:extLst>
          </p:cNvPr>
          <p:cNvSpPr txBox="1"/>
          <p:nvPr/>
        </p:nvSpPr>
        <p:spPr>
          <a:xfrm>
            <a:off x="523562" y="757213"/>
            <a:ext cx="5957920" cy="40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Nπ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center of mass frame with mom. mode (110)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041B22E-CF0B-5248-88EC-BF73845D7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368" y="5506197"/>
            <a:ext cx="2296856" cy="4046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4A86C1-E8B8-8241-873B-187CC15AD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778" y="5592178"/>
            <a:ext cx="2296856" cy="318703"/>
          </a:xfrm>
          <a:prstGeom prst="rect">
            <a:avLst/>
          </a:prstGeom>
        </p:spPr>
      </p:pic>
      <p:sp>
        <p:nvSpPr>
          <p:cNvPr id="23" name="灯片编号占位符 2">
            <a:extLst>
              <a:ext uri="{FF2B5EF4-FFF2-40B4-BE49-F238E27FC236}">
                <a16:creationId xmlns:a16="http://schemas.microsoft.com/office/drawing/2014/main" id="{F82B457D-5717-EA41-A095-63B0D6E46A25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21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554729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51FBAB-485D-F148-A792-102D567D7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719" y="1348377"/>
            <a:ext cx="6160342" cy="410948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322880-DF34-0C43-B6BF-A8E0EA9BB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" y="1345331"/>
            <a:ext cx="6172007" cy="4109483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B44FA0D6-468F-A546-9BEE-7BA03CF3FC2B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Matrix elements of 𝑁𝛾→𝑁𝜋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5585BE-7183-414A-8F07-7283FB453D63}"/>
              </a:ext>
            </a:extLst>
          </p:cNvPr>
          <p:cNvSpPr txBox="1"/>
          <p:nvPr/>
        </p:nvSpPr>
        <p:spPr>
          <a:xfrm>
            <a:off x="523562" y="757213"/>
            <a:ext cx="5957920" cy="40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Nπ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center of mass frame with mom. mode (111)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041B22E-CF0B-5248-88EC-BF73845D7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368" y="5506197"/>
            <a:ext cx="2296856" cy="4046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4A86C1-E8B8-8241-873B-187CC15AD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778" y="5592178"/>
            <a:ext cx="2296856" cy="318703"/>
          </a:xfrm>
          <a:prstGeom prst="rect">
            <a:avLst/>
          </a:prstGeom>
        </p:spPr>
      </p:pic>
      <p:sp>
        <p:nvSpPr>
          <p:cNvPr id="23" name="灯片编号占位符 2">
            <a:extLst>
              <a:ext uri="{FF2B5EF4-FFF2-40B4-BE49-F238E27FC236}">
                <a16:creationId xmlns:a16="http://schemas.microsoft.com/office/drawing/2014/main" id="{F82B457D-5717-EA41-A095-63B0D6E46A25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22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736787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59F662B2-AF19-ED44-BCDD-A3EB818848AA}"/>
              </a:ext>
            </a:extLst>
          </p:cNvPr>
          <p:cNvGrpSpPr/>
          <p:nvPr/>
        </p:nvGrpSpPr>
        <p:grpSpPr>
          <a:xfrm>
            <a:off x="679073" y="1779492"/>
            <a:ext cx="11049006" cy="4419602"/>
            <a:chOff x="535641" y="1510551"/>
            <a:chExt cx="11049006" cy="4419602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1D0B1BF-8E3B-8C43-A14F-DA16A67E21C9}"/>
                </a:ext>
              </a:extLst>
            </p:cNvPr>
            <p:cNvGrpSpPr/>
            <p:nvPr/>
          </p:nvGrpSpPr>
          <p:grpSpPr>
            <a:xfrm>
              <a:off x="535641" y="1510551"/>
              <a:ext cx="11049006" cy="4419602"/>
              <a:chOff x="535641" y="1510551"/>
              <a:chExt cx="11049006" cy="4419602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27C5BE53-11A9-A04D-8C2F-80F85ACA723F}"/>
                  </a:ext>
                </a:extLst>
              </p:cNvPr>
              <p:cNvGrpSpPr/>
              <p:nvPr/>
            </p:nvGrpSpPr>
            <p:grpSpPr>
              <a:xfrm>
                <a:off x="535641" y="1510551"/>
                <a:ext cx="11049006" cy="4419602"/>
                <a:chOff x="535641" y="1510551"/>
                <a:chExt cx="11049006" cy="4419602"/>
              </a:xfrm>
            </p:grpSpPr>
            <p:pic>
              <p:nvPicPr>
                <p:cNvPr id="5" name="图片 4">
                  <a:extLst>
                    <a:ext uri="{FF2B5EF4-FFF2-40B4-BE49-F238E27FC236}">
                      <a16:creationId xmlns:a16="http://schemas.microsoft.com/office/drawing/2014/main" id="{1D1AB75D-F824-564F-8F88-9A29BFBC5F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5641" y="1510551"/>
                  <a:ext cx="11049006" cy="4419602"/>
                </a:xfrm>
                <a:prstGeom prst="rect">
                  <a:avLst/>
                </a:prstGeom>
              </p:spPr>
            </p:pic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50DD956-95F4-D84F-8DDA-41973CC64A67}"/>
                    </a:ext>
                  </a:extLst>
                </p:cNvPr>
                <p:cNvSpPr txBox="1"/>
                <p:nvPr/>
              </p:nvSpPr>
              <p:spPr>
                <a:xfrm>
                  <a:off x="1532965" y="2702859"/>
                  <a:ext cx="68480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(000)</a:t>
                  </a:r>
                  <a:endPara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6119027F-958A-3940-B659-6461FC4F076C}"/>
                    </a:ext>
                  </a:extLst>
                </p:cNvPr>
                <p:cNvSpPr txBox="1"/>
                <p:nvPr/>
              </p:nvSpPr>
              <p:spPr>
                <a:xfrm>
                  <a:off x="2411506" y="4630271"/>
                  <a:ext cx="68480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(001)</a:t>
                  </a:r>
                  <a:endPara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5DC35716-CF2B-FF49-A9D9-BA31350A6536}"/>
                    </a:ext>
                  </a:extLst>
                </p:cNvPr>
                <p:cNvSpPr txBox="1"/>
                <p:nvPr/>
              </p:nvSpPr>
              <p:spPr>
                <a:xfrm>
                  <a:off x="3612777" y="4801490"/>
                  <a:ext cx="6762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(011)</a:t>
                  </a:r>
                  <a:endPara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B8ECC7E6-13D6-484D-B726-EB0146492BC4}"/>
                    </a:ext>
                  </a:extLst>
                </p:cNvPr>
                <p:cNvSpPr txBox="1"/>
                <p:nvPr/>
              </p:nvSpPr>
              <p:spPr>
                <a:xfrm>
                  <a:off x="5078506" y="4869615"/>
                  <a:ext cx="6676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(111)</a:t>
                  </a:r>
                  <a:endPara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A1CF7D5-36A7-7149-A4C3-1CEAD16B7782}"/>
                  </a:ext>
                </a:extLst>
              </p:cNvPr>
              <p:cNvSpPr txBox="1"/>
              <p:nvPr/>
            </p:nvSpPr>
            <p:spPr>
              <a:xfrm>
                <a:off x="1658226" y="1710480"/>
                <a:ext cx="86754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Proton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3083F5D-83DD-9D47-A2A0-07D392B400F5}"/>
                  </a:ext>
                </a:extLst>
              </p:cNvPr>
              <p:cNvSpPr txBox="1"/>
              <p:nvPr/>
            </p:nvSpPr>
            <p:spPr>
              <a:xfrm>
                <a:off x="6974297" y="1710480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Neutron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F2C5397-0FAF-6E43-8437-FE8A0C877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2412" y="1510551"/>
              <a:ext cx="1951888" cy="1712506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7D33AF8E-F3DA-F842-ADA6-561DC8A89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29" y="887184"/>
            <a:ext cx="6286500" cy="863600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id="{75D08E9C-23E9-F147-B5B4-905E70F36D97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1744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Matrix elements of 𝑁𝛾→𝑁(p)𝜋(-p) with 4 lowest mom modes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5E2DBE6C-6C9B-3346-8AD0-7DF119F8AEFD}"/>
              </a:ext>
            </a:extLst>
          </p:cNvPr>
          <p:cNvSpPr/>
          <p:nvPr/>
        </p:nvSpPr>
        <p:spPr>
          <a:xfrm>
            <a:off x="2575070" y="3901092"/>
            <a:ext cx="552146" cy="13271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63A601E-3BF1-7D48-92C2-5E4DD73C3E97}"/>
                  </a:ext>
                </a:extLst>
              </p:cNvPr>
              <p:cNvSpPr txBox="1"/>
              <p:nvPr/>
            </p:nvSpPr>
            <p:spPr>
              <a:xfrm>
                <a:off x="3010461" y="3203068"/>
                <a:ext cx="21562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 convergent for </a:t>
                </a:r>
                <a14:m>
                  <m:oMath xmlns:m="http://schemas.openxmlformats.org/officeDocument/2006/math">
                    <m:r>
                      <a:rPr kumimoji="1" lang="en-US" altLang="zh-CN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𝜒</m:t>
                    </m:r>
                  </m:oMath>
                </a14:m>
                <a:r>
                  <a:rPr kumimoji="1" lang="en-US" altLang="zh-CN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</a:t>
                </a:r>
                <a:endParaRPr kumimoji="1" lang="zh-CN" altLang="en-US" sz="1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63A601E-3BF1-7D48-92C2-5E4DD73C3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461" y="3203068"/>
                <a:ext cx="2156231" cy="338554"/>
              </a:xfrm>
              <a:prstGeom prst="rect">
                <a:avLst/>
              </a:prstGeom>
              <a:blipFill>
                <a:blip r:embed="rId5"/>
                <a:stretch>
                  <a:fillRect l="-1754" t="-3704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65684C5-BDD7-F74D-930A-C149D718C264}"/>
                  </a:ext>
                </a:extLst>
              </p:cNvPr>
              <p:cNvSpPr txBox="1"/>
              <p:nvPr/>
            </p:nvSpPr>
            <p:spPr>
              <a:xfrm>
                <a:off x="167534" y="6330864"/>
                <a:ext cx="5895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Limitations in the comparison between lattice QCD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χ</m:t>
                    </m:r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PT: </a:t>
                </a:r>
                <a:endPara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65684C5-BDD7-F74D-930A-C149D718C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34" y="6330864"/>
                <a:ext cx="5895909" cy="369332"/>
              </a:xfrm>
              <a:prstGeom prst="rect">
                <a:avLst/>
              </a:prstGeom>
              <a:blipFill>
                <a:blip r:embed="rId6"/>
                <a:stretch>
                  <a:fillRect l="-644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92F96426-0C0D-0847-BF05-FBF17296764E}"/>
              </a:ext>
            </a:extLst>
          </p:cNvPr>
          <p:cNvSpPr txBox="1"/>
          <p:nvPr/>
        </p:nvSpPr>
        <p:spPr>
          <a:xfrm>
            <a:off x="6042212" y="6157866"/>
            <a:ext cx="406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lattice, momentum modes are limited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C4C98EC-DE0C-F648-85A2-21A6D146E691}"/>
                  </a:ext>
                </a:extLst>
              </p:cNvPr>
              <p:cNvSpPr txBox="1"/>
              <p:nvPr/>
            </p:nvSpPr>
            <p:spPr>
              <a:xfrm>
                <a:off x="6042212" y="6474302"/>
                <a:ext cx="57206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𝜒</m:t>
                    </m:r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PT, photon is very </a:t>
                </a:r>
                <a:r>
                  <a:rPr kumimoji="1"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timelike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𝜒</m:t>
                    </m:r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 does not work well</a:t>
                </a:r>
                <a:endPara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C4C98EC-DE0C-F648-85A2-21A6D146E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212" y="6474302"/>
                <a:ext cx="5720669" cy="369332"/>
              </a:xfrm>
              <a:prstGeom prst="rect">
                <a:avLst/>
              </a:prstGeom>
              <a:blipFill>
                <a:blip r:embed="rId7"/>
                <a:stretch>
                  <a:fillRect l="-885" t="-6452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组合 32">
            <a:extLst>
              <a:ext uri="{FF2B5EF4-FFF2-40B4-BE49-F238E27FC236}">
                <a16:creationId xmlns:a16="http://schemas.microsoft.com/office/drawing/2014/main" id="{EF4EFC17-61C8-DD49-92B0-F21D4AC2E18E}"/>
              </a:ext>
            </a:extLst>
          </p:cNvPr>
          <p:cNvGrpSpPr/>
          <p:nvPr/>
        </p:nvGrpSpPr>
        <p:grpSpPr>
          <a:xfrm>
            <a:off x="1676398" y="5091348"/>
            <a:ext cx="1172816" cy="338554"/>
            <a:chOff x="1676398" y="5091348"/>
            <a:chExt cx="1172816" cy="338554"/>
          </a:xfrm>
        </p:grpSpPr>
        <p:cxnSp>
          <p:nvCxnSpPr>
            <p:cNvPr id="22" name="直接箭头连接符 17">
              <a:extLst>
                <a:ext uri="{FF2B5EF4-FFF2-40B4-BE49-F238E27FC236}">
                  <a16:creationId xmlns:a16="http://schemas.microsoft.com/office/drawing/2014/main" id="{153598B8-8341-D44C-B2CD-7379DFD60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6398" y="5114301"/>
              <a:ext cx="1172816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921551A-301C-8341-ABB4-443EC95BAAE2}"/>
                </a:ext>
              </a:extLst>
            </p:cNvPr>
            <p:cNvSpPr txBox="1"/>
            <p:nvPr/>
          </p:nvSpPr>
          <p:spPr>
            <a:xfrm>
              <a:off x="1792421" y="5091348"/>
              <a:ext cx="9407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large gap</a:t>
              </a:r>
              <a:endParaRPr kumimoji="1" lang="zh-CN" alt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4" name="直接箭头连接符 17">
            <a:extLst>
              <a:ext uri="{FF2B5EF4-FFF2-40B4-BE49-F238E27FC236}">
                <a16:creationId xmlns:a16="http://schemas.microsoft.com/office/drawing/2014/main" id="{DB5090F5-8132-E94E-B5BC-F43716DB3550}"/>
              </a:ext>
            </a:extLst>
          </p:cNvPr>
          <p:cNvCxnSpPr>
            <a:cxnSpLocks/>
          </p:cNvCxnSpPr>
          <p:nvPr/>
        </p:nvCxnSpPr>
        <p:spPr>
          <a:xfrm flipH="1">
            <a:off x="2897341" y="3541622"/>
            <a:ext cx="442854" cy="3268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灯片编号占位符 2">
            <a:extLst>
              <a:ext uri="{FF2B5EF4-FFF2-40B4-BE49-F238E27FC236}">
                <a16:creationId xmlns:a16="http://schemas.microsoft.com/office/drawing/2014/main" id="{D3E4992E-1FA1-F946-B838-5F48D7E43B7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23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78057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6" grpId="0"/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75E0C44-6AA9-8B40-B17C-03FF168A1714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1744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Momentum dependence of A</a:t>
            </a:r>
            <a:r>
              <a:rPr lang="en-US" altLang="zh-CN" baseline="-25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∞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9B6C11B-82E5-1949-8EAF-0EE4A44C8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93" y="3489134"/>
            <a:ext cx="2555488" cy="1397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8F637C5-8812-9A4F-909F-A42D19F57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437" y="5174873"/>
            <a:ext cx="1854200" cy="139700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E3F34ED-40A9-3F4C-840A-4FA71C69DCB5}"/>
              </a:ext>
            </a:extLst>
          </p:cNvPr>
          <p:cNvGrpSpPr/>
          <p:nvPr/>
        </p:nvGrpSpPr>
        <p:grpSpPr>
          <a:xfrm>
            <a:off x="646702" y="1640540"/>
            <a:ext cx="2742761" cy="1744521"/>
            <a:chOff x="727384" y="1304365"/>
            <a:chExt cx="2742761" cy="174452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461D04-4468-8645-9867-C7067CCC2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5533" y="1576292"/>
              <a:ext cx="2631372" cy="1287929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984E774-E526-1F47-80BF-EDBB42A634A0}"/>
                </a:ext>
              </a:extLst>
            </p:cNvPr>
            <p:cNvSpPr txBox="1"/>
            <p:nvPr/>
          </p:nvSpPr>
          <p:spPr>
            <a:xfrm>
              <a:off x="836922" y="1304365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r>
                <a:rPr kumimoji="1" lang="zh-CN" altLang="en-US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49ECCF6-E2B8-A146-9BC8-BEA421110628}"/>
                </a:ext>
              </a:extLst>
            </p:cNvPr>
            <p:cNvSpPr txBox="1"/>
            <p:nvPr/>
          </p:nvSpPr>
          <p:spPr>
            <a:xfrm>
              <a:off x="3086332" y="1309962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π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1A37363D-4D24-9D48-AD4C-3AFAE1B3A1A9}"/>
                </a:ext>
              </a:extLst>
            </p:cNvPr>
            <p:cNvSpPr txBox="1"/>
            <p:nvPr/>
          </p:nvSpPr>
          <p:spPr>
            <a:xfrm>
              <a:off x="727384" y="267955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C857978-B2EF-034D-AC18-8462684AE1CF}"/>
                </a:ext>
              </a:extLst>
            </p:cNvPr>
            <p:cNvSpPr txBox="1"/>
            <p:nvPr/>
          </p:nvSpPr>
          <p:spPr>
            <a:xfrm>
              <a:off x="3118767" y="267955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9B422B9-C0E7-ED46-BDB2-9F00E1208DC7}"/>
              </a:ext>
            </a:extLst>
          </p:cNvPr>
          <p:cNvSpPr txBox="1"/>
          <p:nvPr/>
        </p:nvSpPr>
        <p:spPr>
          <a:xfrm>
            <a:off x="280496" y="2356376"/>
            <a:ext cx="284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67070BB-0423-1B4D-9009-4262FF4C758E}"/>
              </a:ext>
            </a:extLst>
          </p:cNvPr>
          <p:cNvSpPr txBox="1"/>
          <p:nvPr/>
        </p:nvSpPr>
        <p:spPr>
          <a:xfrm>
            <a:off x="280496" y="401562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84665D0-C1FD-E542-8C72-8B782578EDA1}"/>
              </a:ext>
            </a:extLst>
          </p:cNvPr>
          <p:cNvSpPr txBox="1"/>
          <p:nvPr/>
        </p:nvSpPr>
        <p:spPr>
          <a:xfrm>
            <a:off x="280496" y="5674866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6E3B9CC8-487F-EE4B-9574-355AE6EB8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78" y="857848"/>
            <a:ext cx="3911600" cy="622300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FA92AE4E-711F-4C4F-B0E4-DFE36A0F8ED1}"/>
              </a:ext>
            </a:extLst>
          </p:cNvPr>
          <p:cNvGrpSpPr/>
          <p:nvPr/>
        </p:nvGrpSpPr>
        <p:grpSpPr>
          <a:xfrm>
            <a:off x="3540236" y="2202620"/>
            <a:ext cx="4305300" cy="736229"/>
            <a:chOff x="3792368" y="2150031"/>
            <a:chExt cx="5208496" cy="87428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B3C12AD-1EDD-E54E-9A56-ADF897666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2368" y="2150031"/>
              <a:ext cx="5181600" cy="812800"/>
            </a:xfrm>
            <a:prstGeom prst="rect">
              <a:avLst/>
            </a:prstGeom>
          </p:spPr>
        </p:pic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BBD02C94-4687-9444-819C-8E1833B12CBC}"/>
                </a:ext>
              </a:extLst>
            </p:cNvPr>
            <p:cNvSpPr/>
            <p:nvPr/>
          </p:nvSpPr>
          <p:spPr>
            <a:xfrm rot="16200000">
              <a:off x="7725177" y="1748629"/>
              <a:ext cx="552146" cy="19992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B12A8037-1B10-6047-84E4-B65F8DC9009A}"/>
              </a:ext>
            </a:extLst>
          </p:cNvPr>
          <p:cNvGrpSpPr/>
          <p:nvPr/>
        </p:nvGrpSpPr>
        <p:grpSpPr>
          <a:xfrm>
            <a:off x="3540236" y="3913959"/>
            <a:ext cx="4661748" cy="716621"/>
            <a:chOff x="3620918" y="3913959"/>
            <a:chExt cx="4661748" cy="716621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10055066-5BA9-9A4E-99AB-070F7E652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0918" y="3913959"/>
              <a:ext cx="4634854" cy="645840"/>
            </a:xfrm>
            <a:prstGeom prst="rect">
              <a:avLst/>
            </a:prstGeom>
          </p:spPr>
        </p:pic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441A2065-7EC9-AD46-8CA4-F0FAFB139461}"/>
                </a:ext>
              </a:extLst>
            </p:cNvPr>
            <p:cNvSpPr/>
            <p:nvPr/>
          </p:nvSpPr>
          <p:spPr>
            <a:xfrm rot="16200000">
              <a:off x="7091081" y="3438995"/>
              <a:ext cx="553914" cy="18292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A5F93743-193B-7B4A-8046-5671C5442F25}"/>
              </a:ext>
            </a:extLst>
          </p:cNvPr>
          <p:cNvGrpSpPr/>
          <p:nvPr/>
        </p:nvGrpSpPr>
        <p:grpSpPr>
          <a:xfrm>
            <a:off x="3540236" y="5681276"/>
            <a:ext cx="3684197" cy="839989"/>
            <a:chOff x="3792368" y="5681276"/>
            <a:chExt cx="4305300" cy="89059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5F21500-457E-0B4D-BEA2-57A87068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92368" y="5681276"/>
              <a:ext cx="4305300" cy="787400"/>
            </a:xfrm>
            <a:prstGeom prst="rect">
              <a:avLst/>
            </a:prstGeom>
          </p:spPr>
        </p:pic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63BAAD05-11C0-2844-83CD-835CC7FC0E34}"/>
                </a:ext>
              </a:extLst>
            </p:cNvPr>
            <p:cNvSpPr/>
            <p:nvPr/>
          </p:nvSpPr>
          <p:spPr>
            <a:xfrm rot="16200000">
              <a:off x="6731150" y="5205355"/>
              <a:ext cx="679686" cy="20533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右大括号 34">
            <a:extLst>
              <a:ext uri="{FF2B5EF4-FFF2-40B4-BE49-F238E27FC236}">
                <a16:creationId xmlns:a16="http://schemas.microsoft.com/office/drawing/2014/main" id="{10A4C4A7-7759-1B4A-9884-559EA05B614D}"/>
              </a:ext>
            </a:extLst>
          </p:cNvPr>
          <p:cNvSpPr/>
          <p:nvPr/>
        </p:nvSpPr>
        <p:spPr>
          <a:xfrm>
            <a:off x="8064526" y="2346317"/>
            <a:ext cx="351377" cy="4174948"/>
          </a:xfrm>
          <a:prstGeom prst="rightBrace">
            <a:avLst>
              <a:gd name="adj1" fmla="val 60436"/>
              <a:gd name="adj2" fmla="val 50613"/>
            </a:avLst>
          </a:prstGeom>
          <a:ln w="190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D164385-B3B1-3442-94C6-D1CBBA9CA5AF}"/>
              </a:ext>
            </a:extLst>
          </p:cNvPr>
          <p:cNvSpPr txBox="1"/>
          <p:nvPr/>
        </p:nvSpPr>
        <p:spPr>
          <a:xfrm>
            <a:off x="8416312" y="5003654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quasi-singular in denominator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B0510FB-7040-A145-B69A-6DFA2F8BBD8A}"/>
              </a:ext>
            </a:extLst>
          </p:cNvPr>
          <p:cNvSpPr txBox="1"/>
          <p:nvPr/>
        </p:nvSpPr>
        <p:spPr>
          <a:xfrm>
            <a:off x="8416312" y="5494009"/>
            <a:ext cx="331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Taylor expansion in numerator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B5D85D57-BD4A-CB40-8934-D101185916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0633" y="4081723"/>
            <a:ext cx="3810043" cy="704135"/>
          </a:xfrm>
          <a:prstGeom prst="rect">
            <a:avLst/>
          </a:prstGeom>
        </p:spPr>
      </p:pic>
      <p:sp>
        <p:nvSpPr>
          <p:cNvPr id="48" name="灯片编号占位符 2">
            <a:extLst>
              <a:ext uri="{FF2B5EF4-FFF2-40B4-BE49-F238E27FC236}">
                <a16:creationId xmlns:a16="http://schemas.microsoft.com/office/drawing/2014/main" id="{6AD9922C-4BC9-8944-B2D8-DA93D35BD830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24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545689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AE3C1D0-2BCB-5C4B-A50A-40438148FC97}"/>
              </a:ext>
            </a:extLst>
          </p:cNvPr>
          <p:cNvSpPr txBox="1">
            <a:spLocks/>
          </p:cNvSpPr>
          <p:nvPr/>
        </p:nvSpPr>
        <p:spPr>
          <a:xfrm>
            <a:off x="186367" y="-8320"/>
            <a:ext cx="11174403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Finite-volume effects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15724E4-0AB2-C24D-A763-E0D83AA91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875" y="1778486"/>
            <a:ext cx="6680077" cy="50486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C200FB-3EBB-774B-8B9B-80937FF36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30" y="628153"/>
            <a:ext cx="9238876" cy="1010004"/>
          </a:xfrm>
          <a:prstGeom prst="rect">
            <a:avLst/>
          </a:prstGeom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E729147B-E099-5E4B-8CA9-A6D783FA150C}"/>
              </a:ext>
            </a:extLst>
          </p:cNvPr>
          <p:cNvSpPr/>
          <p:nvPr/>
        </p:nvSpPr>
        <p:spPr>
          <a:xfrm rot="16200000">
            <a:off x="8848381" y="212985"/>
            <a:ext cx="639383" cy="22109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箭头: 右 16">
            <a:extLst>
              <a:ext uri="{FF2B5EF4-FFF2-40B4-BE49-F238E27FC236}">
                <a16:creationId xmlns:a16="http://schemas.microsoft.com/office/drawing/2014/main" id="{09A0E632-7C45-034C-8AFE-41A17F535204}"/>
              </a:ext>
            </a:extLst>
          </p:cNvPr>
          <p:cNvSpPr/>
          <p:nvPr/>
        </p:nvSpPr>
        <p:spPr>
          <a:xfrm rot="5400000">
            <a:off x="8892996" y="1882320"/>
            <a:ext cx="550150" cy="2344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4D53D9D-3767-F447-834A-FEF9E099F5DD}"/>
              </a:ext>
            </a:extLst>
          </p:cNvPr>
          <p:cNvSpPr txBox="1"/>
          <p:nvPr/>
        </p:nvSpPr>
        <p:spPr>
          <a:xfrm>
            <a:off x="7860886" y="2274630"/>
            <a:ext cx="4155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 positive and thus only exponentially suppressed FV effects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871E8B4-85F2-C147-987C-C9143560544A}"/>
              </a:ext>
            </a:extLst>
          </p:cNvPr>
          <p:cNvSpPr txBox="1"/>
          <p:nvPr/>
        </p:nvSpPr>
        <p:spPr>
          <a:xfrm>
            <a:off x="7860886" y="3552319"/>
            <a:ext cx="3953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crucial to replace mom. summation by mom. integral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ADC3026-D98B-1A47-9471-033ADEBEB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748" y="4422277"/>
            <a:ext cx="3923711" cy="70788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FC037745-3042-7341-8A77-6954F4D28ACC}"/>
              </a:ext>
            </a:extLst>
          </p:cNvPr>
          <p:cNvSpPr txBox="1"/>
          <p:nvPr/>
        </p:nvSpPr>
        <p:spPr>
          <a:xfrm>
            <a:off x="8171329" y="5305682"/>
            <a:ext cx="3953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replacement, residual FV effects are estimated to be &lt; 10</a:t>
            </a:r>
            <a:r>
              <a:rPr kumimoji="1"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fm</a:t>
            </a:r>
            <a:r>
              <a:rPr kumimoji="1"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灯片编号占位符 2">
            <a:extLst>
              <a:ext uri="{FF2B5EF4-FFF2-40B4-BE49-F238E27FC236}">
                <a16:creationId xmlns:a16="http://schemas.microsoft.com/office/drawing/2014/main" id="{14871A1C-AFFE-2B4E-B216-A1EB4BDEE04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25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590567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41B19013-C22E-2348-8CC7-DA4B053C4D78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Numerical results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内容占位符 11">
                <a:extLst>
                  <a:ext uri="{FF2B5EF4-FFF2-40B4-BE49-F238E27FC236}">
                    <a16:creationId xmlns:a16="http://schemas.microsoft.com/office/drawing/2014/main" id="{ECADDBDA-4006-9C46-898B-E5A8CE33297D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97630482"/>
                  </p:ext>
                </p:extLst>
              </p:nvPr>
            </p:nvGraphicFramePr>
            <p:xfrm>
              <a:off x="1332614" y="1425863"/>
              <a:ext cx="9101825" cy="22501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20365">
                      <a:extLst>
                        <a:ext uri="{9D8B030D-6E8A-4147-A177-3AD203B41FA5}">
                          <a16:colId xmlns:a16="http://schemas.microsoft.com/office/drawing/2014/main" val="2931986252"/>
                        </a:ext>
                      </a:extLst>
                    </a:gridCol>
                    <a:gridCol w="1820365">
                      <a:extLst>
                        <a:ext uri="{9D8B030D-6E8A-4147-A177-3AD203B41FA5}">
                          <a16:colId xmlns:a16="http://schemas.microsoft.com/office/drawing/2014/main" val="4204470158"/>
                        </a:ext>
                      </a:extLst>
                    </a:gridCol>
                    <a:gridCol w="1820365">
                      <a:extLst>
                        <a:ext uri="{9D8B030D-6E8A-4147-A177-3AD203B41FA5}">
                          <a16:colId xmlns:a16="http://schemas.microsoft.com/office/drawing/2014/main" val="3440198540"/>
                        </a:ext>
                      </a:extLst>
                    </a:gridCol>
                    <a:gridCol w="1820365">
                      <a:extLst>
                        <a:ext uri="{9D8B030D-6E8A-4147-A177-3AD203B41FA5}">
                          <a16:colId xmlns:a16="http://schemas.microsoft.com/office/drawing/2014/main" val="432886993"/>
                        </a:ext>
                      </a:extLst>
                    </a:gridCol>
                    <a:gridCol w="1820365">
                      <a:extLst>
                        <a:ext uri="{9D8B030D-6E8A-4147-A177-3AD203B41FA5}">
                          <a16:colId xmlns:a16="http://schemas.microsoft.com/office/drawing/2014/main" val="1422616124"/>
                        </a:ext>
                      </a:extLst>
                    </a:gridCol>
                  </a:tblGrid>
                  <a:tr h="450038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24D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32Dfine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PDG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4498913"/>
                      </a:ext>
                    </a:extLst>
                  </a:tr>
                  <a:tr h="450038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Proton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5.65(53)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6.5(1.2)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4440446"/>
                      </a:ext>
                    </a:extLst>
                  </a:tr>
                  <a:tr h="450038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10.0(1.3)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9.3(2.2)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11.2(4)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3685145"/>
                      </a:ext>
                    </a:extLst>
                  </a:tr>
                  <a:tr h="450038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Neutron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  <m:sup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8.33(75)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9.8(1.5)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859025"/>
                      </a:ext>
                    </a:extLst>
                  </a:tr>
                  <a:tr h="45003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9.7(1.4)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10.1(2.4)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11.8(1.1)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95455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内容占位符 11">
                <a:extLst>
                  <a:ext uri="{FF2B5EF4-FFF2-40B4-BE49-F238E27FC236}">
                    <a16:creationId xmlns:a16="http://schemas.microsoft.com/office/drawing/2014/main" id="{ECADDBDA-4006-9C46-898B-E5A8CE33297D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97630482"/>
                  </p:ext>
                </p:extLst>
              </p:nvPr>
            </p:nvGraphicFramePr>
            <p:xfrm>
              <a:off x="1332614" y="1425863"/>
              <a:ext cx="9101825" cy="22501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20365">
                      <a:extLst>
                        <a:ext uri="{9D8B030D-6E8A-4147-A177-3AD203B41FA5}">
                          <a16:colId xmlns:a16="http://schemas.microsoft.com/office/drawing/2014/main" val="2931986252"/>
                        </a:ext>
                      </a:extLst>
                    </a:gridCol>
                    <a:gridCol w="1820365">
                      <a:extLst>
                        <a:ext uri="{9D8B030D-6E8A-4147-A177-3AD203B41FA5}">
                          <a16:colId xmlns:a16="http://schemas.microsoft.com/office/drawing/2014/main" val="4204470158"/>
                        </a:ext>
                      </a:extLst>
                    </a:gridCol>
                    <a:gridCol w="1820365">
                      <a:extLst>
                        <a:ext uri="{9D8B030D-6E8A-4147-A177-3AD203B41FA5}">
                          <a16:colId xmlns:a16="http://schemas.microsoft.com/office/drawing/2014/main" val="3440198540"/>
                        </a:ext>
                      </a:extLst>
                    </a:gridCol>
                    <a:gridCol w="1820365">
                      <a:extLst>
                        <a:ext uri="{9D8B030D-6E8A-4147-A177-3AD203B41FA5}">
                          <a16:colId xmlns:a16="http://schemas.microsoft.com/office/drawing/2014/main" val="432886993"/>
                        </a:ext>
                      </a:extLst>
                    </a:gridCol>
                    <a:gridCol w="1820365">
                      <a:extLst>
                        <a:ext uri="{9D8B030D-6E8A-4147-A177-3AD203B41FA5}">
                          <a16:colId xmlns:a16="http://schemas.microsoft.com/office/drawing/2014/main" val="1422616124"/>
                        </a:ext>
                      </a:extLst>
                    </a:gridCol>
                  </a:tblGrid>
                  <a:tr h="450038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24D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32Dfine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PDG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4498913"/>
                      </a:ext>
                    </a:extLst>
                  </a:tr>
                  <a:tr h="450038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Proton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00699" t="-111429" r="-302797" b="-31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5.65(53)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6.5(1.2)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4440446"/>
                      </a:ext>
                    </a:extLst>
                  </a:tr>
                  <a:tr h="450038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00699" t="-205556" r="-302797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10.0(1.3)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9.3(2.2)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11.2(4)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3685145"/>
                      </a:ext>
                    </a:extLst>
                  </a:tr>
                  <a:tr h="450038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Neutron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00699" t="-314286" r="-302797" b="-1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8.33(75)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9.8(1.5)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859025"/>
                      </a:ext>
                    </a:extLst>
                  </a:tr>
                  <a:tr h="45003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00699" t="-402778" r="-302797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9.7(1.4)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10.1(2.4)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11.8(1.1)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954556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6F4C9AA-A95A-C043-952E-40DC3681C0D5}"/>
                  </a:ext>
                </a:extLst>
              </p:cNvPr>
              <p:cNvSpPr txBox="1"/>
              <p:nvPr/>
            </p:nvSpPr>
            <p:spPr>
              <a:xfrm>
                <a:off x="731249" y="804776"/>
                <a:ext cx="58904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Our results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in units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6F4C9AA-A95A-C043-952E-40DC3681C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49" y="804776"/>
                <a:ext cx="5890437" cy="461665"/>
              </a:xfrm>
              <a:prstGeom prst="rect">
                <a:avLst/>
              </a:prstGeom>
              <a:blipFill>
                <a:blip r:embed="rId3"/>
                <a:stretch>
                  <a:fillRect l="-1505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E849FA51-F29E-5B4F-94FD-790E374D02D1}"/>
              </a:ext>
            </a:extLst>
          </p:cNvPr>
          <p:cNvSpPr txBox="1"/>
          <p:nvPr/>
        </p:nvSpPr>
        <p:spPr>
          <a:xfrm>
            <a:off x="1267356" y="4956197"/>
            <a:ext cx="745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sophisticated study to control systematic effects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灯片编号占位符 2">
            <a:extLst>
              <a:ext uri="{FF2B5EF4-FFF2-40B4-BE49-F238E27FC236}">
                <a16:creationId xmlns:a16="http://schemas.microsoft.com/office/drawing/2014/main" id="{20C91BD9-19CB-FE4F-A6CB-3229FC260CA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26</a:t>
            </a:fld>
            <a:endParaRPr lang="zh-CN" altLang="en-US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0B8E78C-E738-3344-A52B-18CA04533E0B}"/>
              </a:ext>
            </a:extLst>
          </p:cNvPr>
          <p:cNvSpPr txBox="1"/>
          <p:nvPr/>
        </p:nvSpPr>
        <p:spPr>
          <a:xfrm>
            <a:off x="1267356" y="4395836"/>
            <a:ext cx="10220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the methodology for lattice QCD computation of polarizabilities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22A30D4-C44E-E847-B843-14EB6CCB99F4}"/>
              </a:ext>
            </a:extLst>
          </p:cNvPr>
          <p:cNvSpPr txBox="1"/>
          <p:nvPr/>
        </p:nvSpPr>
        <p:spPr>
          <a:xfrm>
            <a:off x="2783537" y="5516558"/>
            <a:ext cx="4636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volume to have more momentum modes 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518AA13-4AFE-3045-9F21-A5442DEF0F65}"/>
              </a:ext>
            </a:extLst>
          </p:cNvPr>
          <p:cNvSpPr txBox="1"/>
          <p:nvPr/>
        </p:nvSpPr>
        <p:spPr>
          <a:xfrm>
            <a:off x="2783537" y="5984586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Excited-state contamination from initial and final states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DDB7D90-3704-6744-B6A3-77F7C77CCCD2}"/>
              </a:ext>
            </a:extLst>
          </p:cNvPr>
          <p:cNvSpPr txBox="1"/>
          <p:nvPr/>
        </p:nvSpPr>
        <p:spPr>
          <a:xfrm>
            <a:off x="2783537" y="6452612"/>
            <a:ext cx="479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Finer lattice spacing for continuum extrapolations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右大括号 14">
            <a:extLst>
              <a:ext uri="{FF2B5EF4-FFF2-40B4-BE49-F238E27FC236}">
                <a16:creationId xmlns:a16="http://schemas.microsoft.com/office/drawing/2014/main" id="{3E9BB6C3-60E5-F142-9912-C073A39C4127}"/>
              </a:ext>
            </a:extLst>
          </p:cNvPr>
          <p:cNvSpPr/>
          <p:nvPr/>
        </p:nvSpPr>
        <p:spPr>
          <a:xfrm rot="10800000">
            <a:off x="2537781" y="5511456"/>
            <a:ext cx="245756" cy="1346544"/>
          </a:xfrm>
          <a:prstGeom prst="rightBrace">
            <a:avLst>
              <a:gd name="adj1" fmla="val 60436"/>
              <a:gd name="adj2" fmla="val 50613"/>
            </a:avLst>
          </a:prstGeom>
          <a:ln w="190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箭头: 右 16">
            <a:extLst>
              <a:ext uri="{FF2B5EF4-FFF2-40B4-BE49-F238E27FC236}">
                <a16:creationId xmlns:a16="http://schemas.microsoft.com/office/drawing/2014/main" id="{BFB0D3C5-3894-BA40-A200-867ECFD848C6}"/>
              </a:ext>
            </a:extLst>
          </p:cNvPr>
          <p:cNvSpPr/>
          <p:nvPr/>
        </p:nvSpPr>
        <p:spPr>
          <a:xfrm>
            <a:off x="1752998" y="6053224"/>
            <a:ext cx="550150" cy="2344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DF288AD-0F0C-A348-B82D-0BD3A382E3D2}"/>
                  </a:ext>
                </a:extLst>
              </p:cNvPr>
              <p:cNvSpPr txBox="1"/>
              <p:nvPr/>
            </p:nvSpPr>
            <p:spPr>
              <a:xfrm>
                <a:off x="1267356" y="3835475"/>
                <a:ext cx="109246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Confirm large contributions of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states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60%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proton &amp; 90% for neutron</a:t>
                </a: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DF288AD-0F0C-A348-B82D-0BD3A382E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356" y="3835475"/>
                <a:ext cx="10924644" cy="461665"/>
              </a:xfrm>
              <a:prstGeom prst="rect">
                <a:avLst/>
              </a:prstGeom>
              <a:blipFill>
                <a:blip r:embed="rId4"/>
                <a:stretch>
                  <a:fillRect l="-696" t="-7895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913B98C5-3CD7-6E41-A1A0-FE291B1C03DC}"/>
              </a:ext>
            </a:extLst>
          </p:cNvPr>
          <p:cNvSpPr txBox="1"/>
          <p:nvPr/>
        </p:nvSpPr>
        <p:spPr>
          <a:xfrm>
            <a:off x="6322588" y="847072"/>
            <a:ext cx="5138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X. Wang, Z. Zhang, et. al., PRL 133 (2024) 141901</a:t>
            </a:r>
            <a:endParaRPr lang="zh-CN" altLang="en-US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66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1A9F3DC-3059-8F4B-8C5F-CD2DCB8632E6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002662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threshold pion EW production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B7FE2CD-0ED4-BF4F-A34C-451341462045}"/>
              </a:ext>
            </a:extLst>
          </p:cNvPr>
          <p:cNvSpPr txBox="1"/>
          <p:nvPr/>
        </p:nvSpPr>
        <p:spPr>
          <a:xfrm>
            <a:off x="569442" y="963647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the process </a:t>
            </a:r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1"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(k)+N(p</a:t>
            </a:r>
            <a:r>
              <a:rPr kumimoji="1"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→ π(q)+N(p</a:t>
            </a:r>
            <a:r>
              <a:rPr kumimoji="1"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EA9590F-AF05-BA47-82E2-7B6624EB747C}"/>
              </a:ext>
            </a:extLst>
          </p:cNvPr>
          <p:cNvSpPr txBox="1"/>
          <p:nvPr/>
        </p:nvSpPr>
        <p:spPr>
          <a:xfrm>
            <a:off x="569442" y="1551476"/>
            <a:ext cx="11622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pion production means that in the </a:t>
            </a:r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1"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center of mass frame, pion is at threshold </a:t>
            </a:r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1" lang="en-US" altLang="zh-CN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=(M</a:t>
            </a:r>
            <a:r>
              <a:rPr kumimoji="1"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,0,0,0)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22CCEFA-B72F-E84C-80C1-47122B6E2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3312936"/>
            <a:ext cx="6299200" cy="571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3A6EF4A-DC67-5146-BA38-49503788B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632" y="4755228"/>
            <a:ext cx="2374900" cy="698500"/>
          </a:xfrm>
          <a:prstGeom prst="rect">
            <a:avLst/>
          </a:prstGeom>
        </p:spPr>
      </p:pic>
      <p:cxnSp>
        <p:nvCxnSpPr>
          <p:cNvPr id="11" name="直接箭头连接符 17">
            <a:extLst>
              <a:ext uri="{FF2B5EF4-FFF2-40B4-BE49-F238E27FC236}">
                <a16:creationId xmlns:a16="http://schemas.microsoft.com/office/drawing/2014/main" id="{B38AF949-AAA1-884A-9A70-D93DCCBEADB1}"/>
              </a:ext>
            </a:extLst>
          </p:cNvPr>
          <p:cNvCxnSpPr>
            <a:cxnSpLocks/>
          </p:cNvCxnSpPr>
          <p:nvPr/>
        </p:nvCxnSpPr>
        <p:spPr>
          <a:xfrm flipH="1" flipV="1">
            <a:off x="5187700" y="3798872"/>
            <a:ext cx="258359" cy="45697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7">
            <a:extLst>
              <a:ext uri="{FF2B5EF4-FFF2-40B4-BE49-F238E27FC236}">
                <a16:creationId xmlns:a16="http://schemas.microsoft.com/office/drawing/2014/main" id="{1BBBAA4E-B10A-FC4D-A7BF-643ECB89915C}"/>
              </a:ext>
            </a:extLst>
          </p:cNvPr>
          <p:cNvCxnSpPr>
            <a:cxnSpLocks/>
          </p:cNvCxnSpPr>
          <p:nvPr/>
        </p:nvCxnSpPr>
        <p:spPr>
          <a:xfrm flipV="1">
            <a:off x="6380721" y="3812319"/>
            <a:ext cx="194250" cy="45697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BEE618F8-CCBF-524C-B47D-779723E95D57}"/>
              </a:ext>
            </a:extLst>
          </p:cNvPr>
          <p:cNvSpPr txBox="1"/>
          <p:nvPr/>
        </p:nvSpPr>
        <p:spPr>
          <a:xfrm>
            <a:off x="666567" y="4199004"/>
            <a:ext cx="11622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Multipole amplitude describes the 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transverse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1" lang="en-US" altLang="zh-CN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longitudinal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coupling of </a:t>
            </a:r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1"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nucleon spin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0D6F5CD-8996-DC46-8EDF-54D15B83F141}"/>
              </a:ext>
            </a:extLst>
          </p:cNvPr>
          <p:cNvSpPr txBox="1"/>
          <p:nvPr/>
        </p:nvSpPr>
        <p:spPr>
          <a:xfrm>
            <a:off x="666567" y="4904423"/>
            <a:ext cx="11622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 are define as 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C326DCB-C5C1-CC44-B214-A4820F184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0" y="2723314"/>
            <a:ext cx="2844800" cy="4953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95293388-6C02-A341-AE2C-BF65C1604AD1}"/>
              </a:ext>
            </a:extLst>
          </p:cNvPr>
          <p:cNvSpPr txBox="1"/>
          <p:nvPr/>
        </p:nvSpPr>
        <p:spPr>
          <a:xfrm>
            <a:off x="4630698" y="2127164"/>
            <a:ext cx="7334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Bernard, N. Kaiser, T.-S. Lee, U.-G. Meissner, Phys. Rept. 246 (1994) 315</a:t>
            </a:r>
          </a:p>
        </p:txBody>
      </p:sp>
      <p:sp>
        <p:nvSpPr>
          <p:cNvPr id="26" name="灯片编号占位符 2">
            <a:extLst>
              <a:ext uri="{FF2B5EF4-FFF2-40B4-BE49-F238E27FC236}">
                <a16:creationId xmlns:a16="http://schemas.microsoft.com/office/drawing/2014/main" id="{663414D5-F574-BA45-9CCE-92FE0144E154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27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396338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96F85E9-323F-E44E-8755-D758FA9C2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60" y="2139031"/>
            <a:ext cx="5588422" cy="4522550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E641829D-9107-5C40-8116-9BEA8741E9CA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002662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threshold pion EW production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3DF2D78-38B2-E642-9EA1-438288E286F8}"/>
              </a:ext>
            </a:extLst>
          </p:cNvPr>
          <p:cNvSpPr txBox="1"/>
          <p:nvPr/>
        </p:nvSpPr>
        <p:spPr>
          <a:xfrm>
            <a:off x="569442" y="963647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the process </a:t>
            </a:r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1"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(k)+N(p</a:t>
            </a:r>
            <a:r>
              <a:rPr kumimoji="1"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→ π(q)+N(p</a:t>
            </a:r>
            <a:r>
              <a:rPr kumimoji="1"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EA01C3F-D769-CE43-9425-EAEEEEC200A0}"/>
              </a:ext>
            </a:extLst>
          </p:cNvPr>
          <p:cNvSpPr txBox="1"/>
          <p:nvPr/>
        </p:nvSpPr>
        <p:spPr>
          <a:xfrm>
            <a:off x="569442" y="1551476"/>
            <a:ext cx="11622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pion production means that in the </a:t>
            </a:r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kumimoji="1"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center of mass frame, pion is at threshold </a:t>
            </a:r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1" lang="en-US" altLang="zh-CN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=(M</a:t>
            </a:r>
            <a:r>
              <a:rPr kumimoji="1"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,0,0,0)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075096E-9D1F-8F42-A651-BF8EB8CF4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68" y="2139305"/>
            <a:ext cx="5704516" cy="4522276"/>
          </a:xfrm>
          <a:prstGeom prst="rect">
            <a:avLst/>
          </a:prstGeom>
        </p:spPr>
      </p:pic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5337443F-4C73-594E-AA52-FC9BA0E7A95C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28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147647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AAF794A-259D-D44C-AF9B-B0071796DF86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002662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Extended projects – threshold pion EW production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DFC9E0A-9EA2-7C46-BFDB-6F6292720673}"/>
              </a:ext>
            </a:extLst>
          </p:cNvPr>
          <p:cNvSpPr txBox="1"/>
          <p:nvPr/>
        </p:nvSpPr>
        <p:spPr>
          <a:xfrm>
            <a:off x="569442" y="963647"/>
            <a:ext cx="6528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the process W</a:t>
            </a:r>
            <a:r>
              <a:rPr kumimoji="1"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(k)+N(p</a:t>
            </a:r>
            <a:r>
              <a:rPr kumimoji="1"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→ π(q)+N(p</a:t>
            </a:r>
            <a:r>
              <a:rPr kumimoji="1"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EF6FCB-194B-E149-891D-788D64FBB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862" y="1515250"/>
            <a:ext cx="2959100" cy="469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0DF381-B620-7C47-9440-29A9ECEB2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824" y="1363757"/>
            <a:ext cx="5791200" cy="7239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ACE0E6A-CEE6-A541-A098-13313354E3AB}"/>
              </a:ext>
            </a:extLst>
          </p:cNvPr>
          <p:cNvSpPr txBox="1"/>
          <p:nvPr/>
        </p:nvSpPr>
        <p:spPr>
          <a:xfrm>
            <a:off x="5530865" y="1985150"/>
            <a:ext cx="7334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Bernard, N. Kaiser, U.-G. Meissner, PLB 331 (1994) 137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C7CC16C-0CDE-1D42-8371-90E91401C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650836"/>
            <a:ext cx="4018725" cy="31527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CFA3DAA-D855-424E-9EB1-9AE8981BC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228" y="2650836"/>
            <a:ext cx="3905772" cy="31527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5B5AFBC-C8BB-184A-A0E1-19CFA6101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540" y="2650836"/>
            <a:ext cx="3879872" cy="315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89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4F72274-5CC7-904C-AF45-190014CDD33D}"/>
              </a:ext>
            </a:extLst>
          </p:cNvPr>
          <p:cNvSpPr/>
          <p:nvPr/>
        </p:nvSpPr>
        <p:spPr>
          <a:xfrm>
            <a:off x="532707" y="655471"/>
            <a:ext cx="104823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Nucleon E&amp;M polarizability are most central quantities relevant for Compton scattering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4CAFC2E-B3EC-8A4D-A187-E1E25C661D51}"/>
              </a:ext>
            </a:extLst>
          </p:cNvPr>
          <p:cNvSpPr txBox="1"/>
          <p:nvPr/>
        </p:nvSpPr>
        <p:spPr>
          <a:xfrm>
            <a:off x="880193" y="2361665"/>
            <a:ext cx="5322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Unpolarized doubly virtual Compton scattering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8E0737F5-80C7-5445-9879-346B5D2523A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Nucleon polarizability and Compton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内容占位符 2">
                <a:extLst>
                  <a:ext uri="{FF2B5EF4-FFF2-40B4-BE49-F238E27FC236}">
                    <a16:creationId xmlns:a16="http://schemas.microsoft.com/office/drawing/2014/main" id="{CE882EC9-B76E-5745-8623-4E553555BE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941595"/>
                <a:ext cx="10515600" cy="183911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d>
                        <m:d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𝐵𝑜𝑟𝑛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))</m:t>
                          </m:r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bSup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400" dirty="0"/>
              </a:p>
              <a:p>
                <a:pPr marL="0" indent="0">
                  <a:lnSpc>
                    <a:spcPct val="11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endChr m:val="]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altLang="zh-CN" sz="240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altLang="zh-CN" sz="240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4" name="内容占位符 2">
                <a:extLst>
                  <a:ext uri="{FF2B5EF4-FFF2-40B4-BE49-F238E27FC236}">
                    <a16:creationId xmlns:a16="http://schemas.microsoft.com/office/drawing/2014/main" id="{CE882EC9-B76E-5745-8623-4E553555B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41595"/>
                <a:ext cx="10515600" cy="18391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组合 50">
            <a:extLst>
              <a:ext uri="{FF2B5EF4-FFF2-40B4-BE49-F238E27FC236}">
                <a16:creationId xmlns:a16="http://schemas.microsoft.com/office/drawing/2014/main" id="{B81B2A97-4D22-B645-A763-481522A853CB}"/>
              </a:ext>
            </a:extLst>
          </p:cNvPr>
          <p:cNvGrpSpPr/>
          <p:nvPr/>
        </p:nvGrpSpPr>
        <p:grpSpPr>
          <a:xfrm>
            <a:off x="4382126" y="1232263"/>
            <a:ext cx="2535573" cy="1284392"/>
            <a:chOff x="9295817" y="712780"/>
            <a:chExt cx="2057983" cy="1009266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B705BB0D-308B-A24E-87A5-3C8EE932D346}"/>
                </a:ext>
              </a:extLst>
            </p:cNvPr>
            <p:cNvGrpSpPr/>
            <p:nvPr/>
          </p:nvGrpSpPr>
          <p:grpSpPr>
            <a:xfrm>
              <a:off x="9295817" y="712780"/>
              <a:ext cx="2057983" cy="537193"/>
              <a:chOff x="9018034" y="1096010"/>
              <a:chExt cx="2057983" cy="537193"/>
            </a:xfrm>
          </p:grpSpPr>
          <p:sp>
            <p:nvSpPr>
              <p:cNvPr id="54" name="任意多边形: 形状 50">
                <a:extLst>
                  <a:ext uri="{FF2B5EF4-FFF2-40B4-BE49-F238E27FC236}">
                    <a16:creationId xmlns:a16="http://schemas.microsoft.com/office/drawing/2014/main" id="{8EC28E05-53D1-8B42-89CE-505F5EE9C442}"/>
                  </a:ext>
                </a:extLst>
              </p:cNvPr>
              <p:cNvSpPr/>
              <p:nvPr/>
            </p:nvSpPr>
            <p:spPr>
              <a:xfrm rot="9360000">
                <a:off x="10440000" y="1296000"/>
                <a:ext cx="636017" cy="112405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ADE76388-C0C6-5848-B9BB-4CEE9A6C7D5B}"/>
                  </a:ext>
                </a:extLst>
              </p:cNvPr>
              <p:cNvGrpSpPr/>
              <p:nvPr/>
            </p:nvGrpSpPr>
            <p:grpSpPr>
              <a:xfrm>
                <a:off x="9018034" y="1096010"/>
                <a:ext cx="2039799" cy="537193"/>
                <a:chOff x="9018034" y="1096010"/>
                <a:chExt cx="2039799" cy="537193"/>
              </a:xfrm>
            </p:grpSpPr>
            <p:grpSp>
              <p:nvGrpSpPr>
                <p:cNvPr id="56" name="组合 55">
                  <a:extLst>
                    <a:ext uri="{FF2B5EF4-FFF2-40B4-BE49-F238E27FC236}">
                      <a16:creationId xmlns:a16="http://schemas.microsoft.com/office/drawing/2014/main" id="{8A448675-51C5-1F41-84F7-B70D0588D9EC}"/>
                    </a:ext>
                  </a:extLst>
                </p:cNvPr>
                <p:cNvGrpSpPr/>
                <p:nvPr/>
              </p:nvGrpSpPr>
              <p:grpSpPr>
                <a:xfrm>
                  <a:off x="9018034" y="1306734"/>
                  <a:ext cx="2039799" cy="326469"/>
                  <a:chOff x="2257742" y="5021149"/>
                  <a:chExt cx="2039799" cy="326469"/>
                </a:xfrm>
              </p:grpSpPr>
              <p:cxnSp>
                <p:nvCxnSpPr>
                  <p:cNvPr id="60" name="直接箭头连接符 8">
                    <a:extLst>
                      <a:ext uri="{FF2B5EF4-FFF2-40B4-BE49-F238E27FC236}">
                        <a16:creationId xmlns:a16="http://schemas.microsoft.com/office/drawing/2014/main" id="{65B39E47-9743-0046-9304-5948399E5A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607708" y="5244415"/>
                    <a:ext cx="360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直接箭头连接符 12">
                    <a:extLst>
                      <a:ext uri="{FF2B5EF4-FFF2-40B4-BE49-F238E27FC236}">
                        <a16:creationId xmlns:a16="http://schemas.microsoft.com/office/drawing/2014/main" id="{6A8C3CB1-297A-9B4A-A209-584A46A7F6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 flipH="1">
                    <a:off x="2545616" y="5298415"/>
                    <a:ext cx="216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直接连接符 42">
                    <a:extLst>
                      <a:ext uri="{FF2B5EF4-FFF2-40B4-BE49-F238E27FC236}">
                        <a16:creationId xmlns:a16="http://schemas.microsoft.com/office/drawing/2014/main" id="{48C45262-D98A-0D4B-BADE-61DD0743AF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20400000">
                    <a:off x="2291737" y="5327851"/>
                    <a:ext cx="576000" cy="0"/>
                  </a:xfrm>
                  <a:prstGeom prst="line">
                    <a:avLst/>
                  </a:prstGeom>
                  <a:ln w="34925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直接箭头连接符 43">
                    <a:extLst>
                      <a:ext uri="{FF2B5EF4-FFF2-40B4-BE49-F238E27FC236}">
                        <a16:creationId xmlns:a16="http://schemas.microsoft.com/office/drawing/2014/main" id="{453FFEA0-70A7-C449-8E35-32F07C7A0C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200000" flipH="1">
                    <a:off x="3829541" y="5347618"/>
                    <a:ext cx="468000" cy="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任意多边形: 形状 45">
                    <a:extLst>
                      <a:ext uri="{FF2B5EF4-FFF2-40B4-BE49-F238E27FC236}">
                        <a16:creationId xmlns:a16="http://schemas.microsoft.com/office/drawing/2014/main" id="{D0534865-BB76-FC43-BD9D-FBFADD634EAD}"/>
                      </a:ext>
                    </a:extLst>
                  </p:cNvPr>
                  <p:cNvSpPr/>
                  <p:nvPr/>
                </p:nvSpPr>
                <p:spPr>
                  <a:xfrm rot="12240000" flipH="1">
                    <a:off x="2257742" y="5021149"/>
                    <a:ext cx="636017" cy="112405"/>
                  </a:xfrm>
                  <a:custGeom>
                    <a:avLst/>
                    <a:gdLst>
                      <a:gd name="connsiteX0" fmla="*/ 0 w 10108018"/>
                      <a:gd name="connsiteY0" fmla="*/ 63795 h 1857171"/>
                      <a:gd name="connsiteX1" fmla="*/ 1736651 w 10108018"/>
                      <a:gd name="connsiteY1" fmla="*/ 1857153 h 1857171"/>
                      <a:gd name="connsiteX2" fmla="*/ 3473302 w 10108018"/>
                      <a:gd name="connsiteY2" fmla="*/ 35442 h 1857171"/>
                      <a:gd name="connsiteX3" fmla="*/ 5181600 w 10108018"/>
                      <a:gd name="connsiteY3" fmla="*/ 1857153 h 1857171"/>
                      <a:gd name="connsiteX4" fmla="*/ 6939516 w 10108018"/>
                      <a:gd name="connsiteY4" fmla="*/ 63795 h 1857171"/>
                      <a:gd name="connsiteX5" fmla="*/ 8683256 w 10108018"/>
                      <a:gd name="connsiteY5" fmla="*/ 1842977 h 1857171"/>
                      <a:gd name="connsiteX6" fmla="*/ 10108018 w 10108018"/>
                      <a:gd name="connsiteY6" fmla="*/ 0 h 1857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108018" h="1857171">
                        <a:moveTo>
                          <a:pt x="0" y="63795"/>
                        </a:moveTo>
                        <a:cubicBezTo>
                          <a:pt x="578883" y="962836"/>
                          <a:pt x="1157767" y="1861878"/>
                          <a:pt x="1736651" y="1857153"/>
                        </a:cubicBezTo>
                        <a:cubicBezTo>
                          <a:pt x="2315535" y="1852428"/>
                          <a:pt x="2899144" y="35442"/>
                          <a:pt x="3473302" y="35442"/>
                        </a:cubicBezTo>
                        <a:cubicBezTo>
                          <a:pt x="4047460" y="35442"/>
                          <a:pt x="4603898" y="1852428"/>
                          <a:pt x="5181600" y="1857153"/>
                        </a:cubicBezTo>
                        <a:cubicBezTo>
                          <a:pt x="5759302" y="1861879"/>
                          <a:pt x="6355907" y="66158"/>
                          <a:pt x="6939516" y="63795"/>
                        </a:cubicBezTo>
                        <a:cubicBezTo>
                          <a:pt x="7523125" y="61432"/>
                          <a:pt x="8155172" y="1853610"/>
                          <a:pt x="8683256" y="1842977"/>
                        </a:cubicBezTo>
                        <a:cubicBezTo>
                          <a:pt x="9211340" y="1832345"/>
                          <a:pt x="9880009" y="297712"/>
                          <a:pt x="10108018" y="0"/>
                        </a:cubicBezTo>
                      </a:path>
                    </a:pathLst>
                  </a:custGeom>
                  <a:noFill/>
                  <a:ln w="3492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C31BD6C8-27E8-7C40-B03C-C07B531B82DE}"/>
                    </a:ext>
                  </a:extLst>
                </p:cNvPr>
                <p:cNvSpPr/>
                <p:nvPr/>
              </p:nvSpPr>
              <p:spPr>
                <a:xfrm>
                  <a:off x="9594006" y="1395203"/>
                  <a:ext cx="934082" cy="22323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文本框 57">
                      <a:extLst>
                        <a:ext uri="{FF2B5EF4-FFF2-40B4-BE49-F238E27FC236}">
                          <a16:creationId xmlns:a16="http://schemas.microsoft.com/office/drawing/2014/main" id="{97C538BD-D0DC-1D43-B602-648506EFCB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49" name="文本框 48">
                      <a:extLst>
                        <a:ext uri="{FF2B5EF4-FFF2-40B4-BE49-F238E27FC236}">
                          <a16:creationId xmlns:a16="http://schemas.microsoft.com/office/drawing/2014/main" id="{E2E2545A-AC7B-7A59-B43E-7AE188690C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26491" y="1096010"/>
                      <a:ext cx="245854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21951" b="-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文本框 58">
                      <a:extLst>
                        <a:ext uri="{FF2B5EF4-FFF2-40B4-BE49-F238E27FC236}">
                          <a16:creationId xmlns:a16="http://schemas.microsoft.com/office/drawing/2014/main" id="{E0F44225-F554-C146-AA21-44002074CC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50" name="文本框 49">
                      <a:extLst>
                        <a:ext uri="{FF2B5EF4-FFF2-40B4-BE49-F238E27FC236}">
                          <a16:creationId xmlns:a16="http://schemas.microsoft.com/office/drawing/2014/main" id="{AC809758-251B-F6A7-805C-AF484F8112C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282234" y="1102000"/>
                      <a:ext cx="24585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731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7FC2C637-386A-6E45-B5F0-05C1F7FFC739}"/>
                    </a:ext>
                  </a:extLst>
                </p:cNvPr>
                <p:cNvSpPr txBox="1"/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4BD675C4-BA2B-3FF2-4DEB-4A5784ACB9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9539" y="1352714"/>
                  <a:ext cx="42854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0D0EDDB-41EA-4E45-989A-58FB55CD4483}"/>
              </a:ext>
            </a:extLst>
          </p:cNvPr>
          <p:cNvGrpSpPr/>
          <p:nvPr/>
        </p:nvGrpSpPr>
        <p:grpSpPr>
          <a:xfrm>
            <a:off x="5174068" y="5338190"/>
            <a:ext cx="5952913" cy="904458"/>
            <a:chOff x="5174068" y="5222440"/>
            <a:chExt cx="5952913" cy="904458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ADF4F098-7941-CF43-9924-70477FE193BD}"/>
                </a:ext>
              </a:extLst>
            </p:cNvPr>
            <p:cNvGrpSpPr/>
            <p:nvPr/>
          </p:nvGrpSpPr>
          <p:grpSpPr>
            <a:xfrm>
              <a:off x="5174068" y="5222440"/>
              <a:ext cx="1940070" cy="904458"/>
              <a:chOff x="5521080" y="4418909"/>
              <a:chExt cx="1654266" cy="734931"/>
            </a:xfrm>
          </p:grpSpPr>
          <p:grpSp>
            <p:nvGrpSpPr>
              <p:cNvPr id="90" name="组合 89">
                <a:extLst>
                  <a:ext uri="{FF2B5EF4-FFF2-40B4-BE49-F238E27FC236}">
                    <a16:creationId xmlns:a16="http://schemas.microsoft.com/office/drawing/2014/main" id="{616591C4-C473-D64F-A60D-3E5DAAB3CD10}"/>
                  </a:ext>
                </a:extLst>
              </p:cNvPr>
              <p:cNvGrpSpPr/>
              <p:nvPr/>
            </p:nvGrpSpPr>
            <p:grpSpPr>
              <a:xfrm>
                <a:off x="5521080" y="4418909"/>
                <a:ext cx="1654266" cy="733347"/>
                <a:chOff x="2034363" y="4237966"/>
                <a:chExt cx="2452577" cy="1070338"/>
              </a:xfrm>
            </p:grpSpPr>
            <p:cxnSp>
              <p:nvCxnSpPr>
                <p:cNvPr id="92" name="直接箭头连接符 34">
                  <a:extLst>
                    <a:ext uri="{FF2B5EF4-FFF2-40B4-BE49-F238E27FC236}">
                      <a16:creationId xmlns:a16="http://schemas.microsoft.com/office/drawing/2014/main" id="{EE97B88C-DA23-0C45-AB51-DB78F07A9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03468" y="5222513"/>
                  <a:ext cx="936000" cy="0"/>
                </a:xfrm>
                <a:prstGeom prst="straightConnector1">
                  <a:avLst/>
                </a:prstGeom>
                <a:ln w="34925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箭头连接符 35">
                  <a:extLst>
                    <a:ext uri="{FF2B5EF4-FFF2-40B4-BE49-F238E27FC236}">
                      <a16:creationId xmlns:a16="http://schemas.microsoft.com/office/drawing/2014/main" id="{80A1DCAF-039F-8F44-A906-44C0A4DB0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55551" y="5222513"/>
                  <a:ext cx="1307163" cy="0"/>
                </a:xfrm>
                <a:prstGeom prst="straightConnector1">
                  <a:avLst/>
                </a:prstGeom>
                <a:ln w="34925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36">
                  <a:extLst>
                    <a:ext uri="{FF2B5EF4-FFF2-40B4-BE49-F238E27FC236}">
                      <a16:creationId xmlns:a16="http://schemas.microsoft.com/office/drawing/2014/main" id="{AFACEF1D-F561-C244-87EB-457CD0EBF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4363" y="5222513"/>
                  <a:ext cx="683266" cy="0"/>
                </a:xfrm>
                <a:prstGeom prst="line">
                  <a:avLst/>
                </a:prstGeom>
                <a:ln w="3492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箭头连接符 37">
                  <a:extLst>
                    <a:ext uri="{FF2B5EF4-FFF2-40B4-BE49-F238E27FC236}">
                      <a16:creationId xmlns:a16="http://schemas.microsoft.com/office/drawing/2014/main" id="{D31C4EFF-6275-9645-985D-475F931F20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90277" y="5222513"/>
                  <a:ext cx="496663" cy="0"/>
                </a:xfrm>
                <a:prstGeom prst="straightConnector1">
                  <a:avLst/>
                </a:prstGeom>
                <a:ln w="34925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6" name="任意多边形: 形状 38">
                  <a:extLst>
                    <a:ext uri="{FF2B5EF4-FFF2-40B4-BE49-F238E27FC236}">
                      <a16:creationId xmlns:a16="http://schemas.microsoft.com/office/drawing/2014/main" id="{5B30F8EB-AF09-684A-9E7B-BD4BA53F4900}"/>
                    </a:ext>
                  </a:extLst>
                </p:cNvPr>
                <p:cNvSpPr/>
                <p:nvPr/>
              </p:nvSpPr>
              <p:spPr>
                <a:xfrm rot="8070161">
                  <a:off x="3455109" y="4676573"/>
                  <a:ext cx="1070337" cy="193126"/>
                </a:xfrm>
                <a:custGeom>
                  <a:avLst/>
                  <a:gdLst>
                    <a:gd name="connsiteX0" fmla="*/ 0 w 10108018"/>
                    <a:gd name="connsiteY0" fmla="*/ 63795 h 1857171"/>
                    <a:gd name="connsiteX1" fmla="*/ 1736651 w 10108018"/>
                    <a:gd name="connsiteY1" fmla="*/ 1857153 h 1857171"/>
                    <a:gd name="connsiteX2" fmla="*/ 3473302 w 10108018"/>
                    <a:gd name="connsiteY2" fmla="*/ 35442 h 1857171"/>
                    <a:gd name="connsiteX3" fmla="*/ 5181600 w 10108018"/>
                    <a:gd name="connsiteY3" fmla="*/ 1857153 h 1857171"/>
                    <a:gd name="connsiteX4" fmla="*/ 6939516 w 10108018"/>
                    <a:gd name="connsiteY4" fmla="*/ 63795 h 1857171"/>
                    <a:gd name="connsiteX5" fmla="*/ 8683256 w 10108018"/>
                    <a:gd name="connsiteY5" fmla="*/ 1842977 h 1857171"/>
                    <a:gd name="connsiteX6" fmla="*/ 10108018 w 10108018"/>
                    <a:gd name="connsiteY6" fmla="*/ 0 h 1857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08018" h="1857171">
                      <a:moveTo>
                        <a:pt x="0" y="63795"/>
                      </a:moveTo>
                      <a:cubicBezTo>
                        <a:pt x="578883" y="962836"/>
                        <a:pt x="1157767" y="1861878"/>
                        <a:pt x="1736651" y="1857153"/>
                      </a:cubicBezTo>
                      <a:cubicBezTo>
                        <a:pt x="2315535" y="1852428"/>
                        <a:pt x="2899144" y="35442"/>
                        <a:pt x="3473302" y="35442"/>
                      </a:cubicBezTo>
                      <a:cubicBezTo>
                        <a:pt x="4047460" y="35442"/>
                        <a:pt x="4603898" y="1852428"/>
                        <a:pt x="5181600" y="1857153"/>
                      </a:cubicBezTo>
                      <a:cubicBezTo>
                        <a:pt x="5759302" y="1861879"/>
                        <a:pt x="6355907" y="66158"/>
                        <a:pt x="6939516" y="63795"/>
                      </a:cubicBezTo>
                      <a:cubicBezTo>
                        <a:pt x="7523125" y="61432"/>
                        <a:pt x="8155172" y="1853610"/>
                        <a:pt x="8683256" y="1842977"/>
                      </a:cubicBezTo>
                      <a:cubicBezTo>
                        <a:pt x="9211340" y="1832345"/>
                        <a:pt x="9880009" y="297712"/>
                        <a:pt x="10108018" y="0"/>
                      </a:cubicBezTo>
                    </a:path>
                  </a:pathLst>
                </a:custGeom>
                <a:noFill/>
                <a:ln w="349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97" name="任意多边形: 形状 39">
                  <a:extLst>
                    <a:ext uri="{FF2B5EF4-FFF2-40B4-BE49-F238E27FC236}">
                      <a16:creationId xmlns:a16="http://schemas.microsoft.com/office/drawing/2014/main" id="{BD26E5B6-B5AC-7C4A-8BC5-A4D31AF12CFB}"/>
                    </a:ext>
                  </a:extLst>
                </p:cNvPr>
                <p:cNvSpPr/>
                <p:nvPr/>
              </p:nvSpPr>
              <p:spPr>
                <a:xfrm rot="13529839" flipH="1">
                  <a:off x="2029971" y="4676572"/>
                  <a:ext cx="1070337" cy="193126"/>
                </a:xfrm>
                <a:custGeom>
                  <a:avLst/>
                  <a:gdLst>
                    <a:gd name="connsiteX0" fmla="*/ 0 w 10108018"/>
                    <a:gd name="connsiteY0" fmla="*/ 63795 h 1857171"/>
                    <a:gd name="connsiteX1" fmla="*/ 1736651 w 10108018"/>
                    <a:gd name="connsiteY1" fmla="*/ 1857153 h 1857171"/>
                    <a:gd name="connsiteX2" fmla="*/ 3473302 w 10108018"/>
                    <a:gd name="connsiteY2" fmla="*/ 35442 h 1857171"/>
                    <a:gd name="connsiteX3" fmla="*/ 5181600 w 10108018"/>
                    <a:gd name="connsiteY3" fmla="*/ 1857153 h 1857171"/>
                    <a:gd name="connsiteX4" fmla="*/ 6939516 w 10108018"/>
                    <a:gd name="connsiteY4" fmla="*/ 63795 h 1857171"/>
                    <a:gd name="connsiteX5" fmla="*/ 8683256 w 10108018"/>
                    <a:gd name="connsiteY5" fmla="*/ 1842977 h 1857171"/>
                    <a:gd name="connsiteX6" fmla="*/ 10108018 w 10108018"/>
                    <a:gd name="connsiteY6" fmla="*/ 0 h 1857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08018" h="1857171">
                      <a:moveTo>
                        <a:pt x="0" y="63795"/>
                      </a:moveTo>
                      <a:cubicBezTo>
                        <a:pt x="578883" y="962836"/>
                        <a:pt x="1157767" y="1861878"/>
                        <a:pt x="1736651" y="1857153"/>
                      </a:cubicBezTo>
                      <a:cubicBezTo>
                        <a:pt x="2315535" y="1852428"/>
                        <a:pt x="2899144" y="35442"/>
                        <a:pt x="3473302" y="35442"/>
                      </a:cubicBezTo>
                      <a:cubicBezTo>
                        <a:pt x="4047460" y="35442"/>
                        <a:pt x="4603898" y="1852428"/>
                        <a:pt x="5181600" y="1857153"/>
                      </a:cubicBezTo>
                      <a:cubicBezTo>
                        <a:pt x="5759302" y="1861879"/>
                        <a:pt x="6355907" y="66158"/>
                        <a:pt x="6939516" y="63795"/>
                      </a:cubicBezTo>
                      <a:cubicBezTo>
                        <a:pt x="7523125" y="61432"/>
                        <a:pt x="8155172" y="1853610"/>
                        <a:pt x="8683256" y="1842977"/>
                      </a:cubicBezTo>
                      <a:cubicBezTo>
                        <a:pt x="9211340" y="1832345"/>
                        <a:pt x="9880009" y="297712"/>
                        <a:pt x="10108018" y="0"/>
                      </a:cubicBezTo>
                    </a:path>
                  </a:pathLst>
                </a:custGeom>
                <a:noFill/>
                <a:ln w="349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001BF641-25EF-B449-9768-D2F5BDA2155B}"/>
                  </a:ext>
                </a:extLst>
              </p:cNvPr>
              <p:cNvSpPr/>
              <p:nvPr/>
            </p:nvSpPr>
            <p:spPr>
              <a:xfrm>
                <a:off x="6064673" y="5020996"/>
                <a:ext cx="559982" cy="132844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70D032B0-852A-074E-9061-39C0DE21090E}"/>
                </a:ext>
              </a:extLst>
            </p:cNvPr>
            <p:cNvSpPr txBox="1"/>
            <p:nvPr/>
          </p:nvSpPr>
          <p:spPr>
            <a:xfrm>
              <a:off x="7170310" y="5542853"/>
              <a:ext cx="2449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+</a:t>
              </a:r>
              <a:endParaRPr lang="zh-CN" altLang="en-US" sz="2800" b="1" dirty="0"/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83450F1E-C3B3-2A47-AC75-2D30BC9004AB}"/>
                </a:ext>
              </a:extLst>
            </p:cNvPr>
            <p:cNvSpPr txBox="1"/>
            <p:nvPr/>
          </p:nvSpPr>
          <p:spPr>
            <a:xfrm>
              <a:off x="9685771" y="5531347"/>
              <a:ext cx="1441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+……</a:t>
              </a:r>
              <a:endParaRPr lang="zh-CN" altLang="en-US" sz="2800" b="1" dirty="0"/>
            </a:p>
          </p:txBody>
        </p: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id="{90DE5F88-99E8-0B42-B279-7B50AD8426A6}"/>
              </a:ext>
            </a:extLst>
          </p:cNvPr>
          <p:cNvSpPr txBox="1"/>
          <p:nvPr/>
        </p:nvSpPr>
        <p:spPr>
          <a:xfrm>
            <a:off x="1732504" y="4531382"/>
            <a:ext cx="31490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Born term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91A2D9BE-3D86-FC49-BA93-6FF107AEB8A9}"/>
              </a:ext>
            </a:extLst>
          </p:cNvPr>
          <p:cNvSpPr txBox="1"/>
          <p:nvPr/>
        </p:nvSpPr>
        <p:spPr>
          <a:xfrm>
            <a:off x="6526121" y="4536716"/>
            <a:ext cx="40135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Polarizabilities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E46560B3-38C2-934A-88AD-B056B8A71972}"/>
              </a:ext>
            </a:extLst>
          </p:cNvPr>
          <p:cNvGrpSpPr/>
          <p:nvPr/>
        </p:nvGrpSpPr>
        <p:grpSpPr>
          <a:xfrm>
            <a:off x="1862699" y="5323452"/>
            <a:ext cx="1929765" cy="941031"/>
            <a:chOff x="2034363" y="4237966"/>
            <a:chExt cx="2452577" cy="1070338"/>
          </a:xfrm>
        </p:grpSpPr>
        <p:cxnSp>
          <p:nvCxnSpPr>
            <p:cNvPr id="84" name="直接箭头连接符 26">
              <a:extLst>
                <a:ext uri="{FF2B5EF4-FFF2-40B4-BE49-F238E27FC236}">
                  <a16:creationId xmlns:a16="http://schemas.microsoft.com/office/drawing/2014/main" id="{C298BB62-8F53-3C4E-9B22-1A20C35E7A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3468" y="5222513"/>
              <a:ext cx="936000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接箭头连接符 27">
              <a:extLst>
                <a:ext uri="{FF2B5EF4-FFF2-40B4-BE49-F238E27FC236}">
                  <a16:creationId xmlns:a16="http://schemas.microsoft.com/office/drawing/2014/main" id="{247FB786-9C22-294B-9796-BA95AD8097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5551" y="5222513"/>
              <a:ext cx="1307163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直接连接符 28">
              <a:extLst>
                <a:ext uri="{FF2B5EF4-FFF2-40B4-BE49-F238E27FC236}">
                  <a16:creationId xmlns:a16="http://schemas.microsoft.com/office/drawing/2014/main" id="{C4847294-E02B-C84C-B090-97BB3B345891}"/>
                </a:ext>
              </a:extLst>
            </p:cNvPr>
            <p:cNvCxnSpPr>
              <a:cxnSpLocks/>
            </p:cNvCxnSpPr>
            <p:nvPr/>
          </p:nvCxnSpPr>
          <p:spPr>
            <a:xfrm>
              <a:off x="2034363" y="5222513"/>
              <a:ext cx="683266" cy="0"/>
            </a:xfrm>
            <a:prstGeom prst="line">
              <a:avLst/>
            </a:prstGeom>
            <a:ln w="349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直接箭头连接符 29">
              <a:extLst>
                <a:ext uri="{FF2B5EF4-FFF2-40B4-BE49-F238E27FC236}">
                  <a16:creationId xmlns:a16="http://schemas.microsoft.com/office/drawing/2014/main" id="{81C7C241-C776-8C4E-8080-2F537104B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0277" y="5222513"/>
              <a:ext cx="496663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任意多边形: 形状 30">
              <a:extLst>
                <a:ext uri="{FF2B5EF4-FFF2-40B4-BE49-F238E27FC236}">
                  <a16:creationId xmlns:a16="http://schemas.microsoft.com/office/drawing/2014/main" id="{B97AAE27-A498-274E-8D71-477E2B23FDC2}"/>
                </a:ext>
              </a:extLst>
            </p:cNvPr>
            <p:cNvSpPr/>
            <p:nvPr/>
          </p:nvSpPr>
          <p:spPr>
            <a:xfrm rot="8070161">
              <a:off x="3455109" y="4676573"/>
              <a:ext cx="1070337" cy="193126"/>
            </a:xfrm>
            <a:custGeom>
              <a:avLst/>
              <a:gdLst>
                <a:gd name="connsiteX0" fmla="*/ 0 w 10108018"/>
                <a:gd name="connsiteY0" fmla="*/ 63795 h 1857171"/>
                <a:gd name="connsiteX1" fmla="*/ 1736651 w 10108018"/>
                <a:gd name="connsiteY1" fmla="*/ 1857153 h 1857171"/>
                <a:gd name="connsiteX2" fmla="*/ 3473302 w 10108018"/>
                <a:gd name="connsiteY2" fmla="*/ 35442 h 1857171"/>
                <a:gd name="connsiteX3" fmla="*/ 5181600 w 10108018"/>
                <a:gd name="connsiteY3" fmla="*/ 1857153 h 1857171"/>
                <a:gd name="connsiteX4" fmla="*/ 6939516 w 10108018"/>
                <a:gd name="connsiteY4" fmla="*/ 63795 h 1857171"/>
                <a:gd name="connsiteX5" fmla="*/ 8683256 w 10108018"/>
                <a:gd name="connsiteY5" fmla="*/ 1842977 h 1857171"/>
                <a:gd name="connsiteX6" fmla="*/ 10108018 w 10108018"/>
                <a:gd name="connsiteY6" fmla="*/ 0 h 185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018" h="1857171">
                  <a:moveTo>
                    <a:pt x="0" y="63795"/>
                  </a:moveTo>
                  <a:cubicBezTo>
                    <a:pt x="578883" y="962836"/>
                    <a:pt x="1157767" y="1861878"/>
                    <a:pt x="1736651" y="1857153"/>
                  </a:cubicBezTo>
                  <a:cubicBezTo>
                    <a:pt x="2315535" y="1852428"/>
                    <a:pt x="2899144" y="35442"/>
                    <a:pt x="3473302" y="35442"/>
                  </a:cubicBezTo>
                  <a:cubicBezTo>
                    <a:pt x="4047460" y="35442"/>
                    <a:pt x="4603898" y="1852428"/>
                    <a:pt x="5181600" y="1857153"/>
                  </a:cubicBezTo>
                  <a:cubicBezTo>
                    <a:pt x="5759302" y="1861879"/>
                    <a:pt x="6355907" y="66158"/>
                    <a:pt x="6939516" y="63795"/>
                  </a:cubicBezTo>
                  <a:cubicBezTo>
                    <a:pt x="7523125" y="61432"/>
                    <a:pt x="8155172" y="1853610"/>
                    <a:pt x="8683256" y="1842977"/>
                  </a:cubicBezTo>
                  <a:cubicBezTo>
                    <a:pt x="9211340" y="1832345"/>
                    <a:pt x="9880009" y="297712"/>
                    <a:pt x="10108018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任意多边形: 形状 31">
              <a:extLst>
                <a:ext uri="{FF2B5EF4-FFF2-40B4-BE49-F238E27FC236}">
                  <a16:creationId xmlns:a16="http://schemas.microsoft.com/office/drawing/2014/main" id="{8D9E4DA5-C184-C24A-A176-72327523FACF}"/>
                </a:ext>
              </a:extLst>
            </p:cNvPr>
            <p:cNvSpPr/>
            <p:nvPr/>
          </p:nvSpPr>
          <p:spPr>
            <a:xfrm rot="13529839" flipH="1">
              <a:off x="2029971" y="4676572"/>
              <a:ext cx="1070337" cy="193126"/>
            </a:xfrm>
            <a:custGeom>
              <a:avLst/>
              <a:gdLst>
                <a:gd name="connsiteX0" fmla="*/ 0 w 10108018"/>
                <a:gd name="connsiteY0" fmla="*/ 63795 h 1857171"/>
                <a:gd name="connsiteX1" fmla="*/ 1736651 w 10108018"/>
                <a:gd name="connsiteY1" fmla="*/ 1857153 h 1857171"/>
                <a:gd name="connsiteX2" fmla="*/ 3473302 w 10108018"/>
                <a:gd name="connsiteY2" fmla="*/ 35442 h 1857171"/>
                <a:gd name="connsiteX3" fmla="*/ 5181600 w 10108018"/>
                <a:gd name="connsiteY3" fmla="*/ 1857153 h 1857171"/>
                <a:gd name="connsiteX4" fmla="*/ 6939516 w 10108018"/>
                <a:gd name="connsiteY4" fmla="*/ 63795 h 1857171"/>
                <a:gd name="connsiteX5" fmla="*/ 8683256 w 10108018"/>
                <a:gd name="connsiteY5" fmla="*/ 1842977 h 1857171"/>
                <a:gd name="connsiteX6" fmla="*/ 10108018 w 10108018"/>
                <a:gd name="connsiteY6" fmla="*/ 0 h 185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018" h="1857171">
                  <a:moveTo>
                    <a:pt x="0" y="63795"/>
                  </a:moveTo>
                  <a:cubicBezTo>
                    <a:pt x="578883" y="962836"/>
                    <a:pt x="1157767" y="1861878"/>
                    <a:pt x="1736651" y="1857153"/>
                  </a:cubicBezTo>
                  <a:cubicBezTo>
                    <a:pt x="2315535" y="1852428"/>
                    <a:pt x="2899144" y="35442"/>
                    <a:pt x="3473302" y="35442"/>
                  </a:cubicBezTo>
                  <a:cubicBezTo>
                    <a:pt x="4047460" y="35442"/>
                    <a:pt x="4603898" y="1852428"/>
                    <a:pt x="5181600" y="1857153"/>
                  </a:cubicBezTo>
                  <a:cubicBezTo>
                    <a:pt x="5759302" y="1861879"/>
                    <a:pt x="6355907" y="66158"/>
                    <a:pt x="6939516" y="63795"/>
                  </a:cubicBezTo>
                  <a:cubicBezTo>
                    <a:pt x="7523125" y="61432"/>
                    <a:pt x="8155172" y="1853610"/>
                    <a:pt x="8683256" y="1842977"/>
                  </a:cubicBezTo>
                  <a:cubicBezTo>
                    <a:pt x="9211340" y="1832345"/>
                    <a:pt x="9880009" y="297712"/>
                    <a:pt x="10108018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F3E58A8B-2783-7C4C-9C9F-A4205A8994F7}"/>
              </a:ext>
            </a:extLst>
          </p:cNvPr>
          <p:cNvGrpSpPr/>
          <p:nvPr/>
        </p:nvGrpSpPr>
        <p:grpSpPr>
          <a:xfrm>
            <a:off x="7645597" y="5540742"/>
            <a:ext cx="1933381" cy="1051845"/>
            <a:chOff x="8016171" y="4596904"/>
            <a:chExt cx="1735165" cy="725573"/>
          </a:xfrm>
        </p:grpSpPr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1FA8AC62-CCE1-A945-B1BD-AB3DEA7840EE}"/>
                </a:ext>
              </a:extLst>
            </p:cNvPr>
            <p:cNvGrpSpPr/>
            <p:nvPr/>
          </p:nvGrpSpPr>
          <p:grpSpPr>
            <a:xfrm>
              <a:off x="8016171" y="4629349"/>
              <a:ext cx="1688272" cy="409606"/>
              <a:chOff x="2022205" y="4647783"/>
              <a:chExt cx="2464735" cy="574730"/>
            </a:xfrm>
          </p:grpSpPr>
          <p:cxnSp>
            <p:nvCxnSpPr>
              <p:cNvPr id="79" name="直接箭头连接符 21">
                <a:extLst>
                  <a:ext uri="{FF2B5EF4-FFF2-40B4-BE49-F238E27FC236}">
                    <a16:creationId xmlns:a16="http://schemas.microsoft.com/office/drawing/2014/main" id="{281A4E31-6D6B-1542-BDEE-0AEA2290BA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03468" y="5222513"/>
                <a:ext cx="936000" cy="0"/>
              </a:xfrm>
              <a:prstGeom prst="straightConnector1">
                <a:avLst/>
              </a:prstGeom>
              <a:ln w="34925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直接箭头连接符 22">
                <a:extLst>
                  <a:ext uri="{FF2B5EF4-FFF2-40B4-BE49-F238E27FC236}">
                    <a16:creationId xmlns:a16="http://schemas.microsoft.com/office/drawing/2014/main" id="{E7A3C5F5-2619-0A44-892E-DEC7BE4404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55551" y="5222513"/>
                <a:ext cx="1307163" cy="0"/>
              </a:xfrm>
              <a:prstGeom prst="straightConnector1">
                <a:avLst/>
              </a:prstGeom>
              <a:ln w="34925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23">
                <a:extLst>
                  <a:ext uri="{FF2B5EF4-FFF2-40B4-BE49-F238E27FC236}">
                    <a16:creationId xmlns:a16="http://schemas.microsoft.com/office/drawing/2014/main" id="{34B71D89-DFF5-F546-A31D-BECC31D491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4363" y="5222513"/>
                <a:ext cx="683266" cy="0"/>
              </a:xfrm>
              <a:prstGeom prst="line">
                <a:avLst/>
              </a:prstGeom>
              <a:ln w="349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直接箭头连接符 24">
                <a:extLst>
                  <a:ext uri="{FF2B5EF4-FFF2-40B4-BE49-F238E27FC236}">
                    <a16:creationId xmlns:a16="http://schemas.microsoft.com/office/drawing/2014/main" id="{65B7BC03-A5E7-2C4B-9B4C-B5E8E2455F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90277" y="5222513"/>
                <a:ext cx="496663" cy="0"/>
              </a:xfrm>
              <a:prstGeom prst="straightConnector1">
                <a:avLst/>
              </a:prstGeom>
              <a:ln w="34925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" name="任意多边形: 形状 25">
                <a:extLst>
                  <a:ext uri="{FF2B5EF4-FFF2-40B4-BE49-F238E27FC236}">
                    <a16:creationId xmlns:a16="http://schemas.microsoft.com/office/drawing/2014/main" id="{3CC894C0-BB7F-674F-90CB-3A52D51F1D58}"/>
                  </a:ext>
                </a:extLst>
              </p:cNvPr>
              <p:cNvSpPr/>
              <p:nvPr/>
            </p:nvSpPr>
            <p:spPr>
              <a:xfrm rot="12446362" flipH="1">
                <a:off x="2022205" y="4647783"/>
                <a:ext cx="961069" cy="163472"/>
              </a:xfrm>
              <a:custGeom>
                <a:avLst/>
                <a:gdLst>
                  <a:gd name="connsiteX0" fmla="*/ 0 w 10108018"/>
                  <a:gd name="connsiteY0" fmla="*/ 63795 h 1857171"/>
                  <a:gd name="connsiteX1" fmla="*/ 1736651 w 10108018"/>
                  <a:gd name="connsiteY1" fmla="*/ 1857153 h 1857171"/>
                  <a:gd name="connsiteX2" fmla="*/ 3473302 w 10108018"/>
                  <a:gd name="connsiteY2" fmla="*/ 35442 h 1857171"/>
                  <a:gd name="connsiteX3" fmla="*/ 5181600 w 10108018"/>
                  <a:gd name="connsiteY3" fmla="*/ 1857153 h 1857171"/>
                  <a:gd name="connsiteX4" fmla="*/ 6939516 w 10108018"/>
                  <a:gd name="connsiteY4" fmla="*/ 63795 h 1857171"/>
                  <a:gd name="connsiteX5" fmla="*/ 8683256 w 10108018"/>
                  <a:gd name="connsiteY5" fmla="*/ 1842977 h 1857171"/>
                  <a:gd name="connsiteX6" fmla="*/ 10108018 w 10108018"/>
                  <a:gd name="connsiteY6" fmla="*/ 0 h 185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08018" h="1857171">
                    <a:moveTo>
                      <a:pt x="0" y="63795"/>
                    </a:moveTo>
                    <a:cubicBezTo>
                      <a:pt x="578883" y="962836"/>
                      <a:pt x="1157767" y="1861878"/>
                      <a:pt x="1736651" y="1857153"/>
                    </a:cubicBezTo>
                    <a:cubicBezTo>
                      <a:pt x="2315535" y="1852428"/>
                      <a:pt x="2899144" y="35442"/>
                      <a:pt x="3473302" y="35442"/>
                    </a:cubicBezTo>
                    <a:cubicBezTo>
                      <a:pt x="4047460" y="35442"/>
                      <a:pt x="4603898" y="1852428"/>
                      <a:pt x="5181600" y="1857153"/>
                    </a:cubicBezTo>
                    <a:cubicBezTo>
                      <a:pt x="5759302" y="1861879"/>
                      <a:pt x="6355907" y="66158"/>
                      <a:pt x="6939516" y="63795"/>
                    </a:cubicBezTo>
                    <a:cubicBezTo>
                      <a:pt x="7523125" y="61432"/>
                      <a:pt x="8155172" y="1853610"/>
                      <a:pt x="8683256" y="1842977"/>
                    </a:cubicBezTo>
                    <a:cubicBezTo>
                      <a:pt x="9211340" y="1832345"/>
                      <a:pt x="9880009" y="297712"/>
                      <a:pt x="10108018" y="0"/>
                    </a:cubicBezTo>
                  </a:path>
                </a:pathLst>
              </a:cu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7" name="弧形 19">
              <a:extLst>
                <a:ext uri="{FF2B5EF4-FFF2-40B4-BE49-F238E27FC236}">
                  <a16:creationId xmlns:a16="http://schemas.microsoft.com/office/drawing/2014/main" id="{1AD00996-63C4-7147-89F2-886C7925DACA}"/>
                </a:ext>
              </a:extLst>
            </p:cNvPr>
            <p:cNvSpPr/>
            <p:nvPr/>
          </p:nvSpPr>
          <p:spPr>
            <a:xfrm rot="16402708">
              <a:off x="8582151" y="4704902"/>
              <a:ext cx="604284" cy="630865"/>
            </a:xfrm>
            <a:prstGeom prst="arc">
              <a:avLst>
                <a:gd name="adj1" fmla="val 15600040"/>
                <a:gd name="adj2" fmla="val 5547849"/>
              </a:avLst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: 形状 20">
              <a:extLst>
                <a:ext uri="{FF2B5EF4-FFF2-40B4-BE49-F238E27FC236}">
                  <a16:creationId xmlns:a16="http://schemas.microsoft.com/office/drawing/2014/main" id="{383F2AA4-3F36-4742-ADD2-EE63CEE8BE1E}"/>
                </a:ext>
              </a:extLst>
            </p:cNvPr>
            <p:cNvSpPr/>
            <p:nvPr/>
          </p:nvSpPr>
          <p:spPr>
            <a:xfrm rot="9153638">
              <a:off x="9093032" y="4596904"/>
              <a:ext cx="658304" cy="116505"/>
            </a:xfrm>
            <a:custGeom>
              <a:avLst/>
              <a:gdLst>
                <a:gd name="connsiteX0" fmla="*/ 0 w 10108018"/>
                <a:gd name="connsiteY0" fmla="*/ 63795 h 1857171"/>
                <a:gd name="connsiteX1" fmla="*/ 1736651 w 10108018"/>
                <a:gd name="connsiteY1" fmla="*/ 1857153 h 1857171"/>
                <a:gd name="connsiteX2" fmla="*/ 3473302 w 10108018"/>
                <a:gd name="connsiteY2" fmla="*/ 35442 h 1857171"/>
                <a:gd name="connsiteX3" fmla="*/ 5181600 w 10108018"/>
                <a:gd name="connsiteY3" fmla="*/ 1857153 h 1857171"/>
                <a:gd name="connsiteX4" fmla="*/ 6939516 w 10108018"/>
                <a:gd name="connsiteY4" fmla="*/ 63795 h 1857171"/>
                <a:gd name="connsiteX5" fmla="*/ 8683256 w 10108018"/>
                <a:gd name="connsiteY5" fmla="*/ 1842977 h 1857171"/>
                <a:gd name="connsiteX6" fmla="*/ 10108018 w 10108018"/>
                <a:gd name="connsiteY6" fmla="*/ 0 h 185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8018" h="1857171">
                  <a:moveTo>
                    <a:pt x="0" y="63795"/>
                  </a:moveTo>
                  <a:cubicBezTo>
                    <a:pt x="578883" y="962836"/>
                    <a:pt x="1157767" y="1861878"/>
                    <a:pt x="1736651" y="1857153"/>
                  </a:cubicBezTo>
                  <a:cubicBezTo>
                    <a:pt x="2315535" y="1852428"/>
                    <a:pt x="2899144" y="35442"/>
                    <a:pt x="3473302" y="35442"/>
                  </a:cubicBezTo>
                  <a:cubicBezTo>
                    <a:pt x="4047460" y="35442"/>
                    <a:pt x="4603898" y="1852428"/>
                    <a:pt x="5181600" y="1857153"/>
                  </a:cubicBezTo>
                  <a:cubicBezTo>
                    <a:pt x="5759302" y="1861879"/>
                    <a:pt x="6355907" y="66158"/>
                    <a:pt x="6939516" y="63795"/>
                  </a:cubicBezTo>
                  <a:cubicBezTo>
                    <a:pt x="7523125" y="61432"/>
                    <a:pt x="8155172" y="1853610"/>
                    <a:pt x="8683256" y="1842977"/>
                  </a:cubicBezTo>
                  <a:cubicBezTo>
                    <a:pt x="9211340" y="1832345"/>
                    <a:pt x="9880009" y="297712"/>
                    <a:pt x="10108018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4" name="箭头: 下 16">
            <a:extLst>
              <a:ext uri="{FF2B5EF4-FFF2-40B4-BE49-F238E27FC236}">
                <a16:creationId xmlns:a16="http://schemas.microsoft.com/office/drawing/2014/main" id="{D97F2A42-1477-744D-8E14-1FDD4348F7F8}"/>
              </a:ext>
            </a:extLst>
          </p:cNvPr>
          <p:cNvSpPr/>
          <p:nvPr/>
        </p:nvSpPr>
        <p:spPr>
          <a:xfrm>
            <a:off x="2547134" y="5009994"/>
            <a:ext cx="478679" cy="380489"/>
          </a:xfrm>
          <a:prstGeom prst="down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箭头: 下 17">
            <a:extLst>
              <a:ext uri="{FF2B5EF4-FFF2-40B4-BE49-F238E27FC236}">
                <a16:creationId xmlns:a16="http://schemas.microsoft.com/office/drawing/2014/main" id="{BE8FB7C9-3369-B14C-AD73-076C16751FC7}"/>
              </a:ext>
            </a:extLst>
          </p:cNvPr>
          <p:cNvSpPr/>
          <p:nvPr/>
        </p:nvSpPr>
        <p:spPr>
          <a:xfrm>
            <a:off x="7854577" y="4953287"/>
            <a:ext cx="478679" cy="380489"/>
          </a:xfrm>
          <a:prstGeom prst="down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44E67892-123C-5845-B260-E7E5A8D828AE}"/>
                  </a:ext>
                </a:extLst>
              </p:cNvPr>
              <p:cNvSpPr txBox="1"/>
              <p:nvPr/>
            </p:nvSpPr>
            <p:spPr>
              <a:xfrm>
                <a:off x="1494892" y="6241101"/>
                <a:ext cx="27295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Intermeidate states: 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44E67892-123C-5845-B260-E7E5A8D82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892" y="6241101"/>
                <a:ext cx="2729526" cy="430887"/>
              </a:xfrm>
              <a:prstGeom prst="rect">
                <a:avLst/>
              </a:prstGeom>
              <a:blipFill>
                <a:blip r:embed="rId8"/>
                <a:stretch>
                  <a:fillRect l="-2778" t="-8571" b="-2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5755BDBC-1B7F-F24A-9A25-5ED3EC3D0B13}"/>
                  </a:ext>
                </a:extLst>
              </p:cNvPr>
              <p:cNvSpPr txBox="1"/>
              <p:nvPr/>
            </p:nvSpPr>
            <p:spPr>
              <a:xfrm>
                <a:off x="6216697" y="6241101"/>
                <a:ext cx="404781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Intermeidate states: </a:t>
                </a:r>
                <a14:m>
                  <m:oMath xmlns:m="http://schemas.openxmlformats.org/officeDocument/2006/math">
                    <m:r>
                      <a:rPr lang="en-US" altLang="zh-CN" sz="22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sz="22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⋯</m:t>
                    </m:r>
                  </m:oMath>
                </a14:m>
                <a:r>
                  <a:rPr lang="en-US" altLang="zh-CN" sz="2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5755BDBC-1B7F-F24A-9A25-5ED3EC3D0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697" y="6241101"/>
                <a:ext cx="4047814" cy="430887"/>
              </a:xfrm>
              <a:prstGeom prst="rect">
                <a:avLst/>
              </a:prstGeom>
              <a:blipFill>
                <a:blip r:embed="rId9"/>
                <a:stretch>
                  <a:fillRect l="-1875" t="-8571" b="-2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灯片编号占位符 2">
            <a:extLst>
              <a:ext uri="{FF2B5EF4-FFF2-40B4-BE49-F238E27FC236}">
                <a16:creationId xmlns:a16="http://schemas.microsoft.com/office/drawing/2014/main" id="{AD6B4923-69BF-B44D-A091-89E04D5E7D7E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</a:t>
            </a:fld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CADEA33B-42EB-BB47-9B4D-96B90B26B51B}"/>
                  </a:ext>
                </a:extLst>
              </p:cNvPr>
              <p:cNvSpPr txBox="1"/>
              <p:nvPr/>
            </p:nvSpPr>
            <p:spPr>
              <a:xfrm>
                <a:off x="4063276" y="1847875"/>
                <a:ext cx="302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CADEA33B-42EB-BB47-9B4D-96B90B26B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276" y="1847875"/>
                <a:ext cx="302909" cy="369332"/>
              </a:xfrm>
              <a:prstGeom prst="rect">
                <a:avLst/>
              </a:prstGeom>
              <a:blipFill>
                <a:blip r:embed="rId10"/>
                <a:stretch>
                  <a:fillRect r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C46114E8-A2E7-FF46-8627-669BE689F4A4}"/>
                  </a:ext>
                </a:extLst>
              </p:cNvPr>
              <p:cNvSpPr txBox="1"/>
              <p:nvPr/>
            </p:nvSpPr>
            <p:spPr>
              <a:xfrm>
                <a:off x="4057088" y="1246264"/>
                <a:ext cx="302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C46114E8-A2E7-FF46-8627-669BE689F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088" y="1246264"/>
                <a:ext cx="302909" cy="369332"/>
              </a:xfrm>
              <a:prstGeom prst="rect">
                <a:avLst/>
              </a:prstGeom>
              <a:blipFill>
                <a:blip r:embed="rId11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内容占位符 2">
                <a:extLst>
                  <a:ext uri="{FF2B5EF4-FFF2-40B4-BE49-F238E27FC236}">
                    <a16:creationId xmlns:a16="http://schemas.microsoft.com/office/drawing/2014/main" id="{495A23DA-9545-0643-BE52-336C2D9782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69085" y="2250595"/>
                <a:ext cx="3870577" cy="58722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sSup>
                        <m:sSup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01" name="内容占位符 2">
                <a:extLst>
                  <a:ext uri="{FF2B5EF4-FFF2-40B4-BE49-F238E27FC236}">
                    <a16:creationId xmlns:a16="http://schemas.microsoft.com/office/drawing/2014/main" id="{495A23DA-9545-0643-BE52-336C2D978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085" y="2250595"/>
                <a:ext cx="3870577" cy="5872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直接箭头连接符 17">
            <a:extLst>
              <a:ext uri="{FF2B5EF4-FFF2-40B4-BE49-F238E27FC236}">
                <a16:creationId xmlns:a16="http://schemas.microsoft.com/office/drawing/2014/main" id="{2C532BC0-A2AD-AF4C-AB36-4A844E96BC46}"/>
              </a:ext>
            </a:extLst>
          </p:cNvPr>
          <p:cNvCxnSpPr>
            <a:cxnSpLocks/>
          </p:cNvCxnSpPr>
          <p:nvPr/>
        </p:nvCxnSpPr>
        <p:spPr>
          <a:xfrm flipV="1">
            <a:off x="7170310" y="2710091"/>
            <a:ext cx="842040" cy="45265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箭头连接符 17">
            <a:extLst>
              <a:ext uri="{FF2B5EF4-FFF2-40B4-BE49-F238E27FC236}">
                <a16:creationId xmlns:a16="http://schemas.microsoft.com/office/drawing/2014/main" id="{AC190D1A-EDF2-4040-9F9E-34C403363457}"/>
              </a:ext>
            </a:extLst>
          </p:cNvPr>
          <p:cNvCxnSpPr>
            <a:cxnSpLocks/>
          </p:cNvCxnSpPr>
          <p:nvPr/>
        </p:nvCxnSpPr>
        <p:spPr>
          <a:xfrm flipH="1">
            <a:off x="8954153" y="3587116"/>
            <a:ext cx="1124899" cy="39006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700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7264BB-BE25-E643-A6E4-E93FE10BA846}"/>
              </a:ext>
            </a:extLst>
          </p:cNvPr>
          <p:cNvSpPr txBox="1">
            <a:spLocks/>
          </p:cNvSpPr>
          <p:nvPr/>
        </p:nvSpPr>
        <p:spPr>
          <a:xfrm>
            <a:off x="186368" y="-8320"/>
            <a:ext cx="105156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Interesting journey of research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A394AC2-BDBB-E747-B96E-DEBFC6FB969F}"/>
              </a:ext>
            </a:extLst>
          </p:cNvPr>
          <p:cNvSpPr/>
          <p:nvPr/>
        </p:nvSpPr>
        <p:spPr>
          <a:xfrm>
            <a:off x="2630711" y="5539957"/>
            <a:ext cx="61879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 interesting journey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 explore nucleon properties!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C99CA03-4034-C941-819F-482D4C4EE03D}"/>
              </a:ext>
            </a:extLst>
          </p:cNvPr>
          <p:cNvSpPr/>
          <p:nvPr/>
        </p:nvSpPr>
        <p:spPr>
          <a:xfrm>
            <a:off x="1248927" y="963680"/>
            <a:ext cx="34291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Nucleon E&amp;M polarizability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箭头: 右 16">
            <a:extLst>
              <a:ext uri="{FF2B5EF4-FFF2-40B4-BE49-F238E27FC236}">
                <a16:creationId xmlns:a16="http://schemas.microsoft.com/office/drawing/2014/main" id="{2FCCA804-27A1-4B45-B18E-C93B75D8EA9A}"/>
              </a:ext>
            </a:extLst>
          </p:cNvPr>
          <p:cNvSpPr/>
          <p:nvPr/>
        </p:nvSpPr>
        <p:spPr>
          <a:xfrm>
            <a:off x="5545850" y="1094653"/>
            <a:ext cx="550150" cy="2344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3935CFA-8F0A-2943-98D0-75CF30C434D2}"/>
              </a:ext>
            </a:extLst>
          </p:cNvPr>
          <p:cNvSpPr/>
          <p:nvPr/>
        </p:nvSpPr>
        <p:spPr>
          <a:xfrm>
            <a:off x="6818226" y="963679"/>
            <a:ext cx="21980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Nucleon structure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箭头: 右 16">
            <a:extLst>
              <a:ext uri="{FF2B5EF4-FFF2-40B4-BE49-F238E27FC236}">
                <a16:creationId xmlns:a16="http://schemas.microsoft.com/office/drawing/2014/main" id="{4EC6A988-A947-954F-9ADB-754E8F16647A}"/>
              </a:ext>
            </a:extLst>
          </p:cNvPr>
          <p:cNvSpPr/>
          <p:nvPr/>
        </p:nvSpPr>
        <p:spPr>
          <a:xfrm rot="5400000">
            <a:off x="2688425" y="1671223"/>
            <a:ext cx="550150" cy="2344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52BBFC9-74CA-FB44-928E-F83E83363845}"/>
              </a:ext>
            </a:extLst>
          </p:cNvPr>
          <p:cNvSpPr/>
          <p:nvPr/>
        </p:nvSpPr>
        <p:spPr>
          <a:xfrm>
            <a:off x="1966721" y="2166181"/>
            <a:ext cx="19175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Nπ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rescattering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箭头: 右 16">
            <a:extLst>
              <a:ext uri="{FF2B5EF4-FFF2-40B4-BE49-F238E27FC236}">
                <a16:creationId xmlns:a16="http://schemas.microsoft.com/office/drawing/2014/main" id="{10587A8A-4C12-9D46-AD9E-26B8F150B306}"/>
              </a:ext>
            </a:extLst>
          </p:cNvPr>
          <p:cNvSpPr/>
          <p:nvPr/>
        </p:nvSpPr>
        <p:spPr>
          <a:xfrm>
            <a:off x="5532403" y="2245391"/>
            <a:ext cx="550150" cy="2344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6CE8C4D-8D62-4040-807F-F1F31CA9CC17}"/>
              </a:ext>
            </a:extLst>
          </p:cNvPr>
          <p:cNvSpPr/>
          <p:nvPr/>
        </p:nvSpPr>
        <p:spPr>
          <a:xfrm>
            <a:off x="6818226" y="2140085"/>
            <a:ext cx="25731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Hadron spectroscopy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箭头: 右 16">
            <a:extLst>
              <a:ext uri="{FF2B5EF4-FFF2-40B4-BE49-F238E27FC236}">
                <a16:creationId xmlns:a16="http://schemas.microsoft.com/office/drawing/2014/main" id="{7DB7DCA6-7F7E-2345-A66F-F5FBB7C567A1}"/>
              </a:ext>
            </a:extLst>
          </p:cNvPr>
          <p:cNvSpPr/>
          <p:nvPr/>
        </p:nvSpPr>
        <p:spPr>
          <a:xfrm rot="5400000">
            <a:off x="2688425" y="2857555"/>
            <a:ext cx="550150" cy="2344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720EF17-CB1F-FA44-A2ED-EF79E14ACF48}"/>
              </a:ext>
            </a:extLst>
          </p:cNvPr>
          <p:cNvSpPr/>
          <p:nvPr/>
        </p:nvSpPr>
        <p:spPr>
          <a:xfrm>
            <a:off x="1713124" y="3392691"/>
            <a:ext cx="25007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Pion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EW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production</a:t>
            </a:r>
          </a:p>
        </p:txBody>
      </p:sp>
      <p:sp>
        <p:nvSpPr>
          <p:cNvPr id="13" name="箭头: 右 16">
            <a:extLst>
              <a:ext uri="{FF2B5EF4-FFF2-40B4-BE49-F238E27FC236}">
                <a16:creationId xmlns:a16="http://schemas.microsoft.com/office/drawing/2014/main" id="{117AC4E8-85BF-194B-B8FE-1B947E765410}"/>
              </a:ext>
            </a:extLst>
          </p:cNvPr>
          <p:cNvSpPr/>
          <p:nvPr/>
        </p:nvSpPr>
        <p:spPr>
          <a:xfrm>
            <a:off x="5545850" y="3519762"/>
            <a:ext cx="550150" cy="2344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793F956-6A6A-4C4F-883D-1EB2DA65C176}"/>
              </a:ext>
            </a:extLst>
          </p:cNvPr>
          <p:cNvSpPr/>
          <p:nvPr/>
        </p:nvSpPr>
        <p:spPr>
          <a:xfrm>
            <a:off x="6818226" y="3382927"/>
            <a:ext cx="41248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Lepton-nucleon inelastic scattering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0D6FB1BB-82CB-1C4E-88C9-4BBB78DEBFB1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30</a:t>
            </a:fld>
            <a:endParaRPr lang="zh-CN" altLang="en-US" b="1" dirty="0"/>
          </a:p>
        </p:txBody>
      </p:sp>
      <p:sp>
        <p:nvSpPr>
          <p:cNvPr id="20" name="箭头: 右 16">
            <a:extLst>
              <a:ext uri="{FF2B5EF4-FFF2-40B4-BE49-F238E27FC236}">
                <a16:creationId xmlns:a16="http://schemas.microsoft.com/office/drawing/2014/main" id="{99D0FE40-1A48-1141-809B-D5C4083A5D8F}"/>
              </a:ext>
            </a:extLst>
          </p:cNvPr>
          <p:cNvSpPr/>
          <p:nvPr/>
        </p:nvSpPr>
        <p:spPr>
          <a:xfrm rot="5400000">
            <a:off x="5532402" y="4894611"/>
            <a:ext cx="550150" cy="2344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大括号 17">
            <a:extLst>
              <a:ext uri="{FF2B5EF4-FFF2-40B4-BE49-F238E27FC236}">
                <a16:creationId xmlns:a16="http://schemas.microsoft.com/office/drawing/2014/main" id="{89F6E84C-B04F-6348-B3C9-30954FF13735}"/>
              </a:ext>
            </a:extLst>
          </p:cNvPr>
          <p:cNvSpPr/>
          <p:nvPr/>
        </p:nvSpPr>
        <p:spPr>
          <a:xfrm rot="5400000">
            <a:off x="5711096" y="-132256"/>
            <a:ext cx="306505" cy="8736444"/>
          </a:xfrm>
          <a:prstGeom prst="rightBrace">
            <a:avLst>
              <a:gd name="adj1" fmla="val 60436"/>
              <a:gd name="adj2" fmla="val 50613"/>
            </a:avLst>
          </a:prstGeom>
          <a:ln w="1905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12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20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2F3BFF8B-BBA0-7B41-9229-749F11712826}"/>
              </a:ext>
            </a:extLst>
          </p:cNvPr>
          <p:cNvSpPr/>
          <p:nvPr/>
        </p:nvSpPr>
        <p:spPr>
          <a:xfrm>
            <a:off x="3679006" y="2922881"/>
            <a:ext cx="4503093" cy="900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Extended discussion on nucleon 4pt function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635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6E3E87-ECA5-FB4B-A32E-002F9F0ADB9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4-point correlation function – frontiers in lattice QCD  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D6293C3-9FFB-874A-9049-35960710E5EA}"/>
              </a:ext>
            </a:extLst>
          </p:cNvPr>
          <p:cNvGrpSpPr/>
          <p:nvPr/>
        </p:nvGrpSpPr>
        <p:grpSpPr>
          <a:xfrm>
            <a:off x="4836000" y="2285382"/>
            <a:ext cx="2520000" cy="2520000"/>
            <a:chOff x="4836000" y="2285382"/>
            <a:chExt cx="2520000" cy="2520000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F362BC5B-537A-4A4A-AC7D-DA08EAF917E8}"/>
                </a:ext>
              </a:extLst>
            </p:cNvPr>
            <p:cNvSpPr>
              <a:spLocks/>
            </p:cNvSpPr>
            <p:nvPr/>
          </p:nvSpPr>
          <p:spPr>
            <a:xfrm>
              <a:off x="4836000" y="2285382"/>
              <a:ext cx="2520000" cy="2520000"/>
            </a:xfrm>
            <a:prstGeom prst="ellipse">
              <a:avLst/>
            </a:prstGeom>
            <a:solidFill>
              <a:schemeClr val="accent1">
                <a:lumMod val="7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AF4BA2E3-1D6E-9246-9B10-742344D948E2}"/>
                </a:ext>
              </a:extLst>
            </p:cNvPr>
            <p:cNvSpPr>
              <a:spLocks/>
            </p:cNvSpPr>
            <p:nvPr/>
          </p:nvSpPr>
          <p:spPr>
            <a:xfrm>
              <a:off x="5250000" y="2699382"/>
              <a:ext cx="1692000" cy="169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618537F-FF6F-2240-9DE9-49F93148CE44}"/>
                </a:ext>
              </a:extLst>
            </p:cNvPr>
            <p:cNvSpPr txBox="1">
              <a:spLocks/>
            </p:cNvSpPr>
            <p:nvPr/>
          </p:nvSpPr>
          <p:spPr>
            <a:xfrm>
              <a:off x="5388114" y="3129883"/>
              <a:ext cx="14157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gradFill>
                    <a:gsLst>
                      <a:gs pos="80000">
                        <a:schemeClr val="bg1"/>
                      </a:gs>
                      <a:gs pos="100000">
                        <a:schemeClr val="accent1">
                          <a:lumMod val="10000"/>
                          <a:lumOff val="9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4-point correlation function</a:t>
              </a:r>
              <a:endParaRPr lang="zh-CN" altLang="en-US" dirty="0">
                <a:gradFill>
                  <a:gsLst>
                    <a:gs pos="80000">
                      <a:schemeClr val="bg1"/>
                    </a:gs>
                    <a:gs pos="100000">
                      <a:schemeClr val="accent1">
                        <a:lumMod val="10000"/>
                        <a:lumOff val="9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0470D622-3F3F-2241-8492-85A4AA69AAB0}"/>
              </a:ext>
            </a:extLst>
          </p:cNvPr>
          <p:cNvSpPr txBox="1"/>
          <p:nvPr/>
        </p:nvSpPr>
        <p:spPr>
          <a:xfrm>
            <a:off x="866002" y="1415142"/>
            <a:ext cx="4349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E&amp;M corrections including IB effects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E8884AC-138D-F243-B3EF-3143803B59BB}"/>
              </a:ext>
            </a:extLst>
          </p:cNvPr>
          <p:cNvSpPr txBox="1"/>
          <p:nvPr/>
        </p:nvSpPr>
        <p:spPr>
          <a:xfrm>
            <a:off x="7876402" y="1415142"/>
            <a:ext cx="3520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Higher-order EW interactions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8FA9703-7A04-EB45-AB73-E66F82963D9E}"/>
              </a:ext>
            </a:extLst>
          </p:cNvPr>
          <p:cNvSpPr txBox="1"/>
          <p:nvPr/>
        </p:nvSpPr>
        <p:spPr>
          <a:xfrm>
            <a:off x="844682" y="5179439"/>
            <a:ext cx="4397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Hadronic tensor using optical theorem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D4D26BA-FEB1-F940-BB11-3ED159DEDA07}"/>
              </a:ext>
            </a:extLst>
          </p:cNvPr>
          <p:cNvSpPr txBox="1"/>
          <p:nvPr/>
        </p:nvSpPr>
        <p:spPr>
          <a:xfrm>
            <a:off x="7876402" y="5179439"/>
            <a:ext cx="3822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HLbL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contributions in muon g-2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箭头连接符 17">
            <a:extLst>
              <a:ext uri="{FF2B5EF4-FFF2-40B4-BE49-F238E27FC236}">
                <a16:creationId xmlns:a16="http://schemas.microsoft.com/office/drawing/2014/main" id="{17B6F69F-7001-5247-BDBF-33B8D6EDF1BD}"/>
              </a:ext>
            </a:extLst>
          </p:cNvPr>
          <p:cNvCxnSpPr>
            <a:cxnSpLocks/>
          </p:cNvCxnSpPr>
          <p:nvPr/>
        </p:nvCxnSpPr>
        <p:spPr>
          <a:xfrm flipH="1" flipV="1">
            <a:off x="4214122" y="1892341"/>
            <a:ext cx="809395" cy="73172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7">
            <a:extLst>
              <a:ext uri="{FF2B5EF4-FFF2-40B4-BE49-F238E27FC236}">
                <a16:creationId xmlns:a16="http://schemas.microsoft.com/office/drawing/2014/main" id="{617F00EB-AB00-E04E-856F-D87E8E8EF59A}"/>
              </a:ext>
            </a:extLst>
          </p:cNvPr>
          <p:cNvCxnSpPr>
            <a:cxnSpLocks/>
          </p:cNvCxnSpPr>
          <p:nvPr/>
        </p:nvCxnSpPr>
        <p:spPr>
          <a:xfrm flipH="1">
            <a:off x="7168485" y="1868380"/>
            <a:ext cx="940092" cy="75079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7">
            <a:extLst>
              <a:ext uri="{FF2B5EF4-FFF2-40B4-BE49-F238E27FC236}">
                <a16:creationId xmlns:a16="http://schemas.microsoft.com/office/drawing/2014/main" id="{6D5D7D2D-0D82-A64F-82CA-E0F08177525C}"/>
              </a:ext>
            </a:extLst>
          </p:cNvPr>
          <p:cNvCxnSpPr>
            <a:cxnSpLocks/>
          </p:cNvCxnSpPr>
          <p:nvPr/>
        </p:nvCxnSpPr>
        <p:spPr>
          <a:xfrm flipH="1">
            <a:off x="4083423" y="4369939"/>
            <a:ext cx="922536" cy="71486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7">
            <a:extLst>
              <a:ext uri="{FF2B5EF4-FFF2-40B4-BE49-F238E27FC236}">
                <a16:creationId xmlns:a16="http://schemas.microsoft.com/office/drawing/2014/main" id="{39F43B87-FEA2-0B4C-B187-4AAE6C50B82E}"/>
              </a:ext>
            </a:extLst>
          </p:cNvPr>
          <p:cNvCxnSpPr>
            <a:cxnSpLocks/>
          </p:cNvCxnSpPr>
          <p:nvPr/>
        </p:nvCxnSpPr>
        <p:spPr>
          <a:xfrm>
            <a:off x="7176305" y="4337673"/>
            <a:ext cx="972613" cy="747129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灯片编号占位符 2">
            <a:extLst>
              <a:ext uri="{FF2B5EF4-FFF2-40B4-BE49-F238E27FC236}">
                <a16:creationId xmlns:a16="http://schemas.microsoft.com/office/drawing/2014/main" id="{6B4D6900-2FB5-1F40-9078-B700F4E1BD4D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32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876817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AF3283-EF10-F14B-A01C-18AEFEE7071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Challenges in nucleon 4pt correlation functions (I)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0A7B985-1C71-0E40-B3FF-6E81A2ED7C62}"/>
              </a:ext>
            </a:extLst>
          </p:cNvPr>
          <p:cNvSpPr txBox="1"/>
          <p:nvPr/>
        </p:nvSpPr>
        <p:spPr>
          <a:xfrm>
            <a:off x="472040" y="774266"/>
            <a:ext cx="64700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Nucleon system – severe signal/noise (S/N) problem</a:t>
            </a:r>
            <a:endParaRPr kumimoji="1" lang="zh-CN" altLang="en-US" sz="2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5E13C7F-6C6D-DE42-B07C-ABE7FA5DF9D2}"/>
              </a:ext>
            </a:extLst>
          </p:cNvPr>
          <p:cNvSpPr txBox="1"/>
          <p:nvPr/>
        </p:nvSpPr>
        <p:spPr>
          <a:xfrm>
            <a:off x="1519338" y="3422691"/>
            <a:ext cx="13668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&lt;O&gt;</a:t>
            </a:r>
            <a:r>
              <a:rPr lang="en-US" altLang="zh-CN" sz="2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5767D5-EEB5-0F45-8D4B-19A178C21B35}"/>
              </a:ext>
            </a:extLst>
          </p:cNvPr>
          <p:cNvSpPr txBox="1"/>
          <p:nvPr/>
        </p:nvSpPr>
        <p:spPr>
          <a:xfrm>
            <a:off x="5130434" y="3422690"/>
            <a:ext cx="127535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&lt;O</a:t>
            </a:r>
            <a:r>
              <a:rPr lang="en-US" altLang="zh-CN" sz="2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&gt;=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75E98E-3B56-4B4E-ABEB-C49446BC9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30" y="2832077"/>
            <a:ext cx="1727200" cy="1651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1C19087-84C6-4D45-8208-83C6405FE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33" y="2958683"/>
            <a:ext cx="1816100" cy="13589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299B8EB-6C73-A14B-8F2A-55E7D25E76E5}"/>
              </a:ext>
            </a:extLst>
          </p:cNvPr>
          <p:cNvSpPr/>
          <p:nvPr/>
        </p:nvSpPr>
        <p:spPr>
          <a:xfrm>
            <a:off x="845188" y="1343190"/>
            <a:ext cx="9670412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Statistics tells us that variance is given by &lt;O</a:t>
            </a:r>
            <a:r>
              <a:rPr lang="en-US" altLang="zh-CN" sz="2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&gt;-&lt;O&gt;</a:t>
            </a:r>
            <a:r>
              <a:rPr lang="en-US" altLang="zh-CN" sz="2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F5DA540-23BF-3943-A6A3-D79C440F0350}"/>
              </a:ext>
            </a:extLst>
          </p:cNvPr>
          <p:cNvSpPr/>
          <p:nvPr/>
        </p:nvSpPr>
        <p:spPr>
          <a:xfrm>
            <a:off x="1376318" y="2114424"/>
            <a:ext cx="2446382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2060"/>
              </a:buClr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Square of signal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10E5B90-3431-2548-9D13-4A6F3C17AB6A}"/>
              </a:ext>
            </a:extLst>
          </p:cNvPr>
          <p:cNvSpPr/>
          <p:nvPr/>
        </p:nvSpPr>
        <p:spPr>
          <a:xfrm>
            <a:off x="4508984" y="2114424"/>
            <a:ext cx="4939815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2060"/>
              </a:buClr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Variance is dominated by &lt;O</a:t>
            </a:r>
            <a:r>
              <a:rPr lang="en-US" altLang="zh-CN" sz="2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&gt;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F619C16-3668-4A4C-89E8-A7A6BC079A8E}"/>
              </a:ext>
            </a:extLst>
          </p:cNvPr>
          <p:cNvGrpSpPr/>
          <p:nvPr/>
        </p:nvGrpSpPr>
        <p:grpSpPr>
          <a:xfrm>
            <a:off x="928314" y="4834964"/>
            <a:ext cx="11533136" cy="769441"/>
            <a:chOff x="928314" y="5117351"/>
            <a:chExt cx="11533136" cy="769441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1170BF5-2B89-9A47-A0E3-E18E1AF453EE}"/>
                </a:ext>
              </a:extLst>
            </p:cNvPr>
            <p:cNvSpPr/>
            <p:nvPr/>
          </p:nvSpPr>
          <p:spPr>
            <a:xfrm>
              <a:off x="928314" y="5164222"/>
              <a:ext cx="9670412" cy="540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altLang="zh-CN" sz="22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S/N is</a:t>
              </a: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4B3CC8D-F128-814F-8330-000B5BD0D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828" y="5175383"/>
              <a:ext cx="2943714" cy="639938"/>
            </a:xfrm>
            <a:prstGeom prst="rect">
              <a:avLst/>
            </a:prstGeom>
          </p:spPr>
        </p:pic>
        <p:sp>
          <p:nvSpPr>
            <p:cNvPr id="16" name="箭头: 左 2">
              <a:extLst>
                <a:ext uri="{FF2B5EF4-FFF2-40B4-BE49-F238E27FC236}">
                  <a16:creationId xmlns:a16="http://schemas.microsoft.com/office/drawing/2014/main" id="{E75B8120-BB60-7341-9C07-76A2326D0BC8}"/>
                </a:ext>
              </a:extLst>
            </p:cNvPr>
            <p:cNvSpPr/>
            <p:nvPr/>
          </p:nvSpPr>
          <p:spPr>
            <a:xfrm rot="10800000" flipV="1">
              <a:off x="5353399" y="5349253"/>
              <a:ext cx="707282" cy="29219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7D7FBB9-7607-F544-B49C-1CE8C43720E9}"/>
                </a:ext>
              </a:extLst>
            </p:cNvPr>
            <p:cNvSpPr txBox="1"/>
            <p:nvPr/>
          </p:nvSpPr>
          <p:spPr>
            <a:xfrm>
              <a:off x="6365450" y="5117351"/>
              <a:ext cx="6096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2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4-pt function requires operators at 4 diff. time slices and thus needs large </a:t>
              </a:r>
              <a:r>
                <a:rPr kumimoji="1" lang="en-US" altLang="zh-CN" sz="2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</a:t>
              </a:r>
              <a:r>
                <a:rPr kumimoji="1" lang="en-US" altLang="zh-CN" sz="22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separation</a:t>
              </a: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48621DF5-980C-4042-973F-ADAF05B509FC}"/>
              </a:ext>
            </a:extLst>
          </p:cNvPr>
          <p:cNvSpPr/>
          <p:nvPr/>
        </p:nvSpPr>
        <p:spPr>
          <a:xfrm>
            <a:off x="928314" y="5733505"/>
            <a:ext cx="11053015" cy="539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Solution: optimized operators, variational analysis, reconstruction of ground/excited states</a:t>
            </a:r>
          </a:p>
        </p:txBody>
      </p:sp>
      <p:sp>
        <p:nvSpPr>
          <p:cNvPr id="22" name="灯片编号占位符 2">
            <a:extLst>
              <a:ext uri="{FF2B5EF4-FFF2-40B4-BE49-F238E27FC236}">
                <a16:creationId xmlns:a16="http://schemas.microsoft.com/office/drawing/2014/main" id="{21377F01-5639-7340-AE6D-63EC1DF02D74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33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831272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27E311F-B681-7C45-BB00-4B262D139E7D}"/>
              </a:ext>
            </a:extLst>
          </p:cNvPr>
          <p:cNvGrpSpPr/>
          <p:nvPr/>
        </p:nvGrpSpPr>
        <p:grpSpPr>
          <a:xfrm>
            <a:off x="1899744" y="2917601"/>
            <a:ext cx="2544943" cy="1023401"/>
            <a:chOff x="6094442" y="1263899"/>
            <a:chExt cx="2544943" cy="102340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F73764B-92BD-6347-8DEA-1FF3552E1738}"/>
                </a:ext>
              </a:extLst>
            </p:cNvPr>
            <p:cNvGrpSpPr/>
            <p:nvPr/>
          </p:nvGrpSpPr>
          <p:grpSpPr>
            <a:xfrm>
              <a:off x="6094442" y="1263899"/>
              <a:ext cx="1139665" cy="1023401"/>
              <a:chOff x="198562" y="2747054"/>
              <a:chExt cx="1985010" cy="1520893"/>
            </a:xfrm>
          </p:grpSpPr>
          <p:cxnSp>
            <p:nvCxnSpPr>
              <p:cNvPr id="7" name="直接连接符 34">
                <a:extLst>
                  <a:ext uri="{FF2B5EF4-FFF2-40B4-BE49-F238E27FC236}">
                    <a16:creationId xmlns:a16="http://schemas.microsoft.com/office/drawing/2014/main" id="{0F83F94A-8537-4E4E-B737-085434F9D03E}"/>
                  </a:ext>
                </a:extLst>
              </p:cNvPr>
              <p:cNvCxnSpPr/>
              <p:nvPr/>
            </p:nvCxnSpPr>
            <p:spPr>
              <a:xfrm>
                <a:off x="199342" y="3076796"/>
                <a:ext cx="198423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35">
                <a:extLst>
                  <a:ext uri="{FF2B5EF4-FFF2-40B4-BE49-F238E27FC236}">
                    <a16:creationId xmlns:a16="http://schemas.microsoft.com/office/drawing/2014/main" id="{E305C19F-B27D-D246-9C67-61B667996061}"/>
                  </a:ext>
                </a:extLst>
              </p:cNvPr>
              <p:cNvCxnSpPr/>
              <p:nvPr/>
            </p:nvCxnSpPr>
            <p:spPr>
              <a:xfrm>
                <a:off x="199342" y="3378394"/>
                <a:ext cx="198423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38">
                <a:extLst>
                  <a:ext uri="{FF2B5EF4-FFF2-40B4-BE49-F238E27FC236}">
                    <a16:creationId xmlns:a16="http://schemas.microsoft.com/office/drawing/2014/main" id="{D4314B2C-3E6B-394A-8A8A-475DE77E97E6}"/>
                  </a:ext>
                </a:extLst>
              </p:cNvPr>
              <p:cNvCxnSpPr/>
              <p:nvPr/>
            </p:nvCxnSpPr>
            <p:spPr>
              <a:xfrm>
                <a:off x="198562" y="3667810"/>
                <a:ext cx="198423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39">
                <a:extLst>
                  <a:ext uri="{FF2B5EF4-FFF2-40B4-BE49-F238E27FC236}">
                    <a16:creationId xmlns:a16="http://schemas.microsoft.com/office/drawing/2014/main" id="{5B4892B3-3A16-054E-95E2-DC01FFD5AD4F}"/>
                  </a:ext>
                </a:extLst>
              </p:cNvPr>
              <p:cNvCxnSpPr/>
              <p:nvPr/>
            </p:nvCxnSpPr>
            <p:spPr>
              <a:xfrm>
                <a:off x="198562" y="3960716"/>
                <a:ext cx="198423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49">
                <a:extLst>
                  <a:ext uri="{FF2B5EF4-FFF2-40B4-BE49-F238E27FC236}">
                    <a16:creationId xmlns:a16="http://schemas.microsoft.com/office/drawing/2014/main" id="{B7D02BFE-5A4A-FC46-8192-8223301C85EC}"/>
                  </a:ext>
                </a:extLst>
              </p:cNvPr>
              <p:cNvCxnSpPr/>
              <p:nvPr/>
            </p:nvCxnSpPr>
            <p:spPr>
              <a:xfrm flipH="1" flipV="1">
                <a:off x="485093" y="2747054"/>
                <a:ext cx="7031" cy="1520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51">
                <a:extLst>
                  <a:ext uri="{FF2B5EF4-FFF2-40B4-BE49-F238E27FC236}">
                    <a16:creationId xmlns:a16="http://schemas.microsoft.com/office/drawing/2014/main" id="{0EA09D6B-6566-1145-8D4B-15280A0B8F51}"/>
                  </a:ext>
                </a:extLst>
              </p:cNvPr>
              <p:cNvCxnSpPr/>
              <p:nvPr/>
            </p:nvCxnSpPr>
            <p:spPr>
              <a:xfrm flipH="1" flipV="1">
                <a:off x="816562" y="2747054"/>
                <a:ext cx="11430" cy="14915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54">
                <a:extLst>
                  <a:ext uri="{FF2B5EF4-FFF2-40B4-BE49-F238E27FC236}">
                    <a16:creationId xmlns:a16="http://schemas.microsoft.com/office/drawing/2014/main" id="{CDCD19DC-92B1-444A-963E-C4DA1D82ADC8}"/>
                  </a:ext>
                </a:extLst>
              </p:cNvPr>
              <p:cNvCxnSpPr/>
              <p:nvPr/>
            </p:nvCxnSpPr>
            <p:spPr>
              <a:xfrm flipH="1" flipV="1">
                <a:off x="1179247" y="2747054"/>
                <a:ext cx="11430" cy="14915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56">
                <a:extLst>
                  <a:ext uri="{FF2B5EF4-FFF2-40B4-BE49-F238E27FC236}">
                    <a16:creationId xmlns:a16="http://schemas.microsoft.com/office/drawing/2014/main" id="{5C57213B-ECD7-A740-9B52-28554639726E}"/>
                  </a:ext>
                </a:extLst>
              </p:cNvPr>
              <p:cNvCxnSpPr/>
              <p:nvPr/>
            </p:nvCxnSpPr>
            <p:spPr>
              <a:xfrm flipH="1" flipV="1">
                <a:off x="1566914" y="2776361"/>
                <a:ext cx="11430" cy="14915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57">
                <a:extLst>
                  <a:ext uri="{FF2B5EF4-FFF2-40B4-BE49-F238E27FC236}">
                    <a16:creationId xmlns:a16="http://schemas.microsoft.com/office/drawing/2014/main" id="{0DAB98C2-FE3C-5244-8502-3BC9359D7853}"/>
                  </a:ext>
                </a:extLst>
              </p:cNvPr>
              <p:cNvCxnSpPr/>
              <p:nvPr/>
            </p:nvCxnSpPr>
            <p:spPr>
              <a:xfrm flipH="1" flipV="1">
                <a:off x="1954581" y="2776362"/>
                <a:ext cx="2246" cy="14915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014A710B-DA36-F441-A43C-75FE46D7297C}"/>
                  </a:ext>
                </a:extLst>
              </p:cNvPr>
              <p:cNvSpPr/>
              <p:nvPr/>
            </p:nvSpPr>
            <p:spPr>
              <a:xfrm>
                <a:off x="399367" y="2982461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99CF4204-71B5-A548-BF1F-E6C0F7178B7E}"/>
                  </a:ext>
                </a:extLst>
              </p:cNvPr>
              <p:cNvSpPr/>
              <p:nvPr/>
            </p:nvSpPr>
            <p:spPr>
              <a:xfrm>
                <a:off x="410797" y="3317542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7A16514A-E6C8-0C4B-8D6D-2230E32C82EF}"/>
                  </a:ext>
                </a:extLst>
              </p:cNvPr>
              <p:cNvSpPr/>
              <p:nvPr/>
            </p:nvSpPr>
            <p:spPr>
              <a:xfrm>
                <a:off x="404756" y="3608702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FACF26E9-429C-2D47-BD46-C8871089B914}"/>
                  </a:ext>
                </a:extLst>
              </p:cNvPr>
              <p:cNvSpPr/>
              <p:nvPr/>
            </p:nvSpPr>
            <p:spPr>
              <a:xfrm>
                <a:off x="391529" y="3897125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747E8D9-9643-3E48-AFF7-680FD6996A8F}"/>
                  </a:ext>
                </a:extLst>
              </p:cNvPr>
              <p:cNvSpPr/>
              <p:nvPr/>
            </p:nvSpPr>
            <p:spPr>
              <a:xfrm>
                <a:off x="758242" y="2986035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1F6B9EF3-C76E-7D40-9B20-CB4444FF3BEB}"/>
                  </a:ext>
                </a:extLst>
              </p:cNvPr>
              <p:cNvSpPr/>
              <p:nvPr/>
            </p:nvSpPr>
            <p:spPr>
              <a:xfrm>
                <a:off x="759930" y="3300890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27CFEE9D-193A-034C-BA75-0DAEF23F35A5}"/>
                  </a:ext>
                </a:extLst>
              </p:cNvPr>
              <p:cNvSpPr/>
              <p:nvPr/>
            </p:nvSpPr>
            <p:spPr>
              <a:xfrm>
                <a:off x="758242" y="3580558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6A068F1B-E960-2141-BD12-D4E05D7CB870}"/>
                  </a:ext>
                </a:extLst>
              </p:cNvPr>
              <p:cNvSpPr/>
              <p:nvPr/>
            </p:nvSpPr>
            <p:spPr>
              <a:xfrm>
                <a:off x="755946" y="3891504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3335971C-80CC-884F-B799-C0A4D8B7D946}"/>
                  </a:ext>
                </a:extLst>
              </p:cNvPr>
              <p:cNvSpPr/>
              <p:nvPr/>
            </p:nvSpPr>
            <p:spPr>
              <a:xfrm>
                <a:off x="1102312" y="3010457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B6CA9F38-E036-F344-9C0E-A6E1C1E3FC4A}"/>
                  </a:ext>
                </a:extLst>
              </p:cNvPr>
              <p:cNvSpPr/>
              <p:nvPr/>
            </p:nvSpPr>
            <p:spPr>
              <a:xfrm>
                <a:off x="1111447" y="3323842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8231F511-A43B-2045-BD8E-6DEF9BCA955C}"/>
                  </a:ext>
                </a:extLst>
              </p:cNvPr>
              <p:cNvSpPr/>
              <p:nvPr/>
            </p:nvSpPr>
            <p:spPr>
              <a:xfrm>
                <a:off x="1111447" y="3592643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040026CE-9488-C74F-B0F6-3A85242842E1}"/>
                  </a:ext>
                </a:extLst>
              </p:cNvPr>
              <p:cNvSpPr/>
              <p:nvPr/>
            </p:nvSpPr>
            <p:spPr>
              <a:xfrm>
                <a:off x="1133113" y="3906049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F81B3800-DFA0-464F-84E7-2740EE09D71A}"/>
                  </a:ext>
                </a:extLst>
              </p:cNvPr>
              <p:cNvSpPr/>
              <p:nvPr/>
            </p:nvSpPr>
            <p:spPr>
              <a:xfrm>
                <a:off x="1495478" y="2975353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3B7AB534-C8CE-DC4B-9FEC-9023221F255B}"/>
                  </a:ext>
                </a:extLst>
              </p:cNvPr>
              <p:cNvSpPr/>
              <p:nvPr/>
            </p:nvSpPr>
            <p:spPr>
              <a:xfrm>
                <a:off x="1508596" y="3255918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C3A198CD-D39E-364F-8DB5-B9ADD6CB04C7}"/>
                  </a:ext>
                </a:extLst>
              </p:cNvPr>
              <p:cNvSpPr/>
              <p:nvPr/>
            </p:nvSpPr>
            <p:spPr>
              <a:xfrm>
                <a:off x="1506908" y="3535586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09C438A7-4148-5442-97DE-D6E6D716B0AD}"/>
                  </a:ext>
                </a:extLst>
              </p:cNvPr>
              <p:cNvSpPr/>
              <p:nvPr/>
            </p:nvSpPr>
            <p:spPr>
              <a:xfrm>
                <a:off x="1516042" y="3846532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1CFF898B-5722-9745-9CCB-4E6648EC01EA}"/>
                  </a:ext>
                </a:extLst>
              </p:cNvPr>
              <p:cNvSpPr/>
              <p:nvPr/>
            </p:nvSpPr>
            <p:spPr>
              <a:xfrm>
                <a:off x="1873838" y="2988345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B3423A29-FC8D-1F4D-B60E-76944E7C0731}"/>
                  </a:ext>
                </a:extLst>
              </p:cNvPr>
              <p:cNvSpPr/>
              <p:nvPr/>
            </p:nvSpPr>
            <p:spPr>
              <a:xfrm>
                <a:off x="1860113" y="3278870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0C09A7E9-547D-2B42-95FD-ADF2F1349F41}"/>
                  </a:ext>
                </a:extLst>
              </p:cNvPr>
              <p:cNvSpPr/>
              <p:nvPr/>
            </p:nvSpPr>
            <p:spPr>
              <a:xfrm>
                <a:off x="1860113" y="3547671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B2856C2D-71E2-9742-B6B3-89AC77836ABC}"/>
                  </a:ext>
                </a:extLst>
              </p:cNvPr>
              <p:cNvSpPr/>
              <p:nvPr/>
            </p:nvSpPr>
            <p:spPr>
              <a:xfrm>
                <a:off x="1870349" y="3861077"/>
                <a:ext cx="160020" cy="17799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946547C1-1F67-3643-AC00-683F14D40113}"/>
                    </a:ext>
                  </a:extLst>
                </p:cNvPr>
                <p:cNvSpPr txBox="1"/>
                <p:nvPr/>
              </p:nvSpPr>
              <p:spPr>
                <a:xfrm>
                  <a:off x="7664488" y="1352031"/>
                  <a:ext cx="974897" cy="8765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pHide m:val="on"/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sub>
                          <m:sup/>
                          <m:e/>
                        </m:nary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79" name="文本框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4488" y="1352031"/>
                  <a:ext cx="974897" cy="87652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188DAD49-85A1-EE44-B721-B68A58CEB280}"/>
              </a:ext>
            </a:extLst>
          </p:cNvPr>
          <p:cNvSpPr txBox="1"/>
          <p:nvPr/>
        </p:nvSpPr>
        <p:spPr>
          <a:xfrm>
            <a:off x="420879" y="2470643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Perform the volume summation for each point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0A1E866-B891-C844-94A1-24152A67BD5D}"/>
              </a:ext>
            </a:extLst>
          </p:cNvPr>
          <p:cNvSpPr txBox="1"/>
          <p:nvPr/>
        </p:nvSpPr>
        <p:spPr>
          <a:xfrm>
            <a:off x="420879" y="4044365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From 3-point to 4-point function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E221A2B8-E47F-A04F-9E30-A42565EE4DF0}"/>
              </a:ext>
            </a:extLst>
          </p:cNvPr>
          <p:cNvGrpSpPr/>
          <p:nvPr/>
        </p:nvGrpSpPr>
        <p:grpSpPr>
          <a:xfrm>
            <a:off x="530481" y="4463715"/>
            <a:ext cx="5540925" cy="1387727"/>
            <a:chOff x="624915" y="4227720"/>
            <a:chExt cx="5540925" cy="1387727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F6582C48-AD01-DC4B-BA24-570267A00B4B}"/>
                </a:ext>
              </a:extLst>
            </p:cNvPr>
            <p:cNvGrpSpPr/>
            <p:nvPr/>
          </p:nvGrpSpPr>
          <p:grpSpPr>
            <a:xfrm>
              <a:off x="624915" y="4227720"/>
              <a:ext cx="2494281" cy="912370"/>
              <a:chOff x="1938024" y="3634465"/>
              <a:chExt cx="2664887" cy="9747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文本框 49">
                    <a:extLst>
                      <a:ext uri="{FF2B5EF4-FFF2-40B4-BE49-F238E27FC236}">
                        <a16:creationId xmlns:a16="http://schemas.microsoft.com/office/drawing/2014/main" id="{FAE69A1B-9763-5D4C-9B7B-A33FD47826BA}"/>
                      </a:ext>
                    </a:extLst>
                  </p:cNvPr>
                  <p:cNvSpPr txBox="1"/>
                  <p:nvPr/>
                </p:nvSpPr>
                <p:spPr>
                  <a:xfrm>
                    <a:off x="1938024" y="3648089"/>
                    <a:ext cx="539763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2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14" name="文本框 113">
                    <a:extLst>
                      <a:ext uri="{FF2B5EF4-FFF2-40B4-BE49-F238E27FC236}">
                        <a16:creationId xmlns:a16="http://schemas.microsoft.com/office/drawing/2014/main" id="{A33F8671-050F-47EE-AB04-57DA608A3F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38024" y="3648089"/>
                    <a:ext cx="539763" cy="43088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757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文本框 50">
                    <a:extLst>
                      <a:ext uri="{FF2B5EF4-FFF2-40B4-BE49-F238E27FC236}">
                        <a16:creationId xmlns:a16="http://schemas.microsoft.com/office/drawing/2014/main" id="{2A4EBBA3-6D7D-624B-BF1F-DCA473E7BB15}"/>
                      </a:ext>
                    </a:extLst>
                  </p:cNvPr>
                  <p:cNvSpPr txBox="1"/>
                  <p:nvPr/>
                </p:nvSpPr>
                <p:spPr>
                  <a:xfrm>
                    <a:off x="2949643" y="3634465"/>
                    <a:ext cx="546303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2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15" name="文本框 114">
                    <a:extLst>
                      <a:ext uri="{FF2B5EF4-FFF2-40B4-BE49-F238E27FC236}">
                        <a16:creationId xmlns:a16="http://schemas.microsoft.com/office/drawing/2014/main" id="{DEAAB130-964E-41CF-B920-0F581A4DAD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49643" y="3634465"/>
                    <a:ext cx="546303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909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文本框 51">
                    <a:extLst>
                      <a:ext uri="{FF2B5EF4-FFF2-40B4-BE49-F238E27FC236}">
                        <a16:creationId xmlns:a16="http://schemas.microsoft.com/office/drawing/2014/main" id="{68A1129C-8F64-0C49-A7B7-87C2B173AC82}"/>
                      </a:ext>
                    </a:extLst>
                  </p:cNvPr>
                  <p:cNvSpPr txBox="1"/>
                  <p:nvPr/>
                </p:nvSpPr>
                <p:spPr>
                  <a:xfrm>
                    <a:off x="4056608" y="3648089"/>
                    <a:ext cx="546303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2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16" name="文本框 115">
                    <a:extLst>
                      <a:ext uri="{FF2B5EF4-FFF2-40B4-BE49-F238E27FC236}">
                        <a16:creationId xmlns:a16="http://schemas.microsoft.com/office/drawing/2014/main" id="{A28D88F3-456C-4679-8A29-E6D90D23B93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56608" y="3648089"/>
                    <a:ext cx="546303" cy="43088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909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53" name="图片 52">
                <a:extLst>
                  <a:ext uri="{FF2B5EF4-FFF2-40B4-BE49-F238E27FC236}">
                    <a16:creationId xmlns:a16="http://schemas.microsoft.com/office/drawing/2014/main" id="{D295F049-25CA-224E-A037-8387D8FFF7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47490" y="4065463"/>
                <a:ext cx="2411183" cy="543779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80BF623A-41D7-9E45-A870-BAC53BAF80A7}"/>
                </a:ext>
              </a:extLst>
            </p:cNvPr>
            <p:cNvGrpSpPr/>
            <p:nvPr/>
          </p:nvGrpSpPr>
          <p:grpSpPr>
            <a:xfrm>
              <a:off x="3694205" y="4234709"/>
              <a:ext cx="2471635" cy="943841"/>
              <a:chOff x="4381057" y="3612794"/>
              <a:chExt cx="2640692" cy="10084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F938A6BA-88E7-304A-9147-33DFC52CD575}"/>
                      </a:ext>
                    </a:extLst>
                  </p:cNvPr>
                  <p:cNvSpPr txBox="1"/>
                  <p:nvPr/>
                </p:nvSpPr>
                <p:spPr>
                  <a:xfrm>
                    <a:off x="4381057" y="3623283"/>
                    <a:ext cx="539763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2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07" name="文本框 106">
                    <a:extLst>
                      <a:ext uri="{FF2B5EF4-FFF2-40B4-BE49-F238E27FC236}">
                        <a16:creationId xmlns:a16="http://schemas.microsoft.com/office/drawing/2014/main" id="{1256DF49-0CC1-48C8-95D9-85104BF859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81057" y="3623283"/>
                    <a:ext cx="539763" cy="4308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909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文本框 45">
                    <a:extLst>
                      <a:ext uri="{FF2B5EF4-FFF2-40B4-BE49-F238E27FC236}">
                        <a16:creationId xmlns:a16="http://schemas.microsoft.com/office/drawing/2014/main" id="{FEB1F156-F088-3B40-AAF6-59AD50E922F1}"/>
                      </a:ext>
                    </a:extLst>
                  </p:cNvPr>
                  <p:cNvSpPr txBox="1"/>
                  <p:nvPr/>
                </p:nvSpPr>
                <p:spPr>
                  <a:xfrm>
                    <a:off x="5007611" y="3621231"/>
                    <a:ext cx="546303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2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08" name="文本框 107">
                    <a:extLst>
                      <a:ext uri="{FF2B5EF4-FFF2-40B4-BE49-F238E27FC236}">
                        <a16:creationId xmlns:a16="http://schemas.microsoft.com/office/drawing/2014/main" id="{E9D6F0A9-1B21-418D-A651-5B722049E0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7611" y="3621231"/>
                    <a:ext cx="546303" cy="43088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746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45EFFD52-92B4-E547-867D-D61C96DCA8E3}"/>
                      </a:ext>
                    </a:extLst>
                  </p:cNvPr>
                  <p:cNvSpPr txBox="1"/>
                  <p:nvPr/>
                </p:nvSpPr>
                <p:spPr>
                  <a:xfrm>
                    <a:off x="5767611" y="3612794"/>
                    <a:ext cx="546303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2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09" name="文本框 108">
                    <a:extLst>
                      <a:ext uri="{FF2B5EF4-FFF2-40B4-BE49-F238E27FC236}">
                        <a16:creationId xmlns:a16="http://schemas.microsoft.com/office/drawing/2014/main" id="{67E051FF-51F9-4EBF-9901-A04B36564C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7611" y="3612794"/>
                    <a:ext cx="546303" cy="43088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757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文本框 47">
                    <a:extLst>
                      <a:ext uri="{FF2B5EF4-FFF2-40B4-BE49-F238E27FC236}">
                        <a16:creationId xmlns:a16="http://schemas.microsoft.com/office/drawing/2014/main" id="{02DDB09E-CA88-8448-B033-0F0CCFF80CDC}"/>
                      </a:ext>
                    </a:extLst>
                  </p:cNvPr>
                  <p:cNvSpPr txBox="1"/>
                  <p:nvPr/>
                </p:nvSpPr>
                <p:spPr>
                  <a:xfrm>
                    <a:off x="6475446" y="3623283"/>
                    <a:ext cx="546303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200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10" name="文本框 109">
                    <a:extLst>
                      <a:ext uri="{FF2B5EF4-FFF2-40B4-BE49-F238E27FC236}">
                        <a16:creationId xmlns:a16="http://schemas.microsoft.com/office/drawing/2014/main" id="{81552B26-A4CC-4E82-8A70-CDE4FBFEE8C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75446" y="3623283"/>
                    <a:ext cx="546303" cy="43088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909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1257716F-767F-7345-A7D1-F0288BACE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78282" y="4024119"/>
                <a:ext cx="2301722" cy="59707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矩形 41">
                  <a:extLst>
                    <a:ext uri="{FF2B5EF4-FFF2-40B4-BE49-F238E27FC236}">
                      <a16:creationId xmlns:a16="http://schemas.microsoft.com/office/drawing/2014/main" id="{8901D36A-AC75-AF4D-A718-F5D8F07CBDFD}"/>
                    </a:ext>
                  </a:extLst>
                </p:cNvPr>
                <p:cNvSpPr/>
                <p:nvPr/>
              </p:nvSpPr>
              <p:spPr>
                <a:xfrm>
                  <a:off x="685732" y="5246115"/>
                  <a:ext cx="227446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dirty="0"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3-point: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 summation</a:t>
                  </a:r>
                  <a:endParaRPr lang="zh-CN" altLang="en-US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2" name="矩形 41">
                  <a:extLst>
                    <a:ext uri="{FF2B5EF4-FFF2-40B4-BE49-F238E27FC236}">
                      <a16:creationId xmlns:a16="http://schemas.microsoft.com/office/drawing/2014/main" id="{8901D36A-AC75-AF4D-A718-F5D8F07CBD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732" y="5246115"/>
                  <a:ext cx="2274469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2222" t="-6667" r="-1667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矩形 42">
                  <a:extLst>
                    <a:ext uri="{FF2B5EF4-FFF2-40B4-BE49-F238E27FC236}">
                      <a16:creationId xmlns:a16="http://schemas.microsoft.com/office/drawing/2014/main" id="{2DC6B955-BA43-5E4C-A3CB-1F8B57FE3151}"/>
                    </a:ext>
                  </a:extLst>
                </p:cNvPr>
                <p:cNvSpPr/>
                <p:nvPr/>
              </p:nvSpPr>
              <p:spPr>
                <a:xfrm>
                  <a:off x="3755899" y="5246115"/>
                  <a:ext cx="226966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dirty="0"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4-point: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 summation</a:t>
                  </a:r>
                  <a:endParaRPr lang="zh-CN" altLang="en-US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矩形 42">
                  <a:extLst>
                    <a:ext uri="{FF2B5EF4-FFF2-40B4-BE49-F238E27FC236}">
                      <a16:creationId xmlns:a16="http://schemas.microsoft.com/office/drawing/2014/main" id="{2DC6B955-BA43-5E4C-A3CB-1F8B57FE31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5899" y="5246115"/>
                  <a:ext cx="2269660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2222" t="-6667" r="-1111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右箭头 43">
              <a:extLst>
                <a:ext uri="{FF2B5EF4-FFF2-40B4-BE49-F238E27FC236}">
                  <a16:creationId xmlns:a16="http://schemas.microsoft.com/office/drawing/2014/main" id="{55696210-76E3-EC48-A116-2018C52CED93}"/>
                </a:ext>
              </a:extLst>
            </p:cNvPr>
            <p:cNvSpPr/>
            <p:nvPr/>
          </p:nvSpPr>
          <p:spPr>
            <a:xfrm>
              <a:off x="3187847" y="4820255"/>
              <a:ext cx="456179" cy="2032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4" name="图片 53">
            <a:extLst>
              <a:ext uri="{FF2B5EF4-FFF2-40B4-BE49-F238E27FC236}">
                <a16:creationId xmlns:a16="http://schemas.microsoft.com/office/drawing/2014/main" id="{2E10EB5B-EC0A-5942-AC24-DCD41FB0B0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2448" y="1076436"/>
            <a:ext cx="2625111" cy="1231773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E8B84B65-DDBE-EE4E-AAAE-04D71CD966D9}"/>
              </a:ext>
            </a:extLst>
          </p:cNvPr>
          <p:cNvSpPr txBox="1"/>
          <p:nvPr/>
        </p:nvSpPr>
        <p:spPr>
          <a:xfrm>
            <a:off x="420879" y="612525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Hadronic part from a typical 4-point function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11BD86C-9BE4-FA44-B18B-6066DE8DC194}"/>
              </a:ext>
            </a:extLst>
          </p:cNvPr>
          <p:cNvSpPr txBox="1"/>
          <p:nvPr/>
        </p:nvSpPr>
        <p:spPr>
          <a:xfrm>
            <a:off x="1213658" y="197287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FB0E8B2-086C-0448-BF8C-4D7407EA728E}"/>
              </a:ext>
            </a:extLst>
          </p:cNvPr>
          <p:cNvSpPr txBox="1"/>
          <p:nvPr/>
        </p:nvSpPr>
        <p:spPr>
          <a:xfrm>
            <a:off x="1993908" y="1640112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F019BED3-A8C0-D14C-940B-29E58EF27F7E}"/>
              </a:ext>
            </a:extLst>
          </p:cNvPr>
          <p:cNvSpPr txBox="1"/>
          <p:nvPr/>
        </p:nvSpPr>
        <p:spPr>
          <a:xfrm>
            <a:off x="2931397" y="188420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493E39FC-E75F-9445-95A2-4C6335F5230D}"/>
              </a:ext>
            </a:extLst>
          </p:cNvPr>
          <p:cNvSpPr txBox="1"/>
          <p:nvPr/>
        </p:nvSpPr>
        <p:spPr>
          <a:xfrm>
            <a:off x="4156443" y="197287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009CEBF9-96AA-C246-B947-2A533303B8BB}"/>
              </a:ext>
            </a:extLst>
          </p:cNvPr>
          <p:cNvGrpSpPr/>
          <p:nvPr/>
        </p:nvGrpSpPr>
        <p:grpSpPr>
          <a:xfrm>
            <a:off x="9579635" y="2268876"/>
            <a:ext cx="1061929" cy="958343"/>
            <a:chOff x="3197032" y="2728004"/>
            <a:chExt cx="1985010" cy="1520893"/>
          </a:xfrm>
        </p:grpSpPr>
        <p:cxnSp>
          <p:nvCxnSpPr>
            <p:cNvPr id="61" name="直接连接符 80">
              <a:extLst>
                <a:ext uri="{FF2B5EF4-FFF2-40B4-BE49-F238E27FC236}">
                  <a16:creationId xmlns:a16="http://schemas.microsoft.com/office/drawing/2014/main" id="{9B823E15-CC50-5F48-A000-ED2FD55718C7}"/>
                </a:ext>
              </a:extLst>
            </p:cNvPr>
            <p:cNvCxnSpPr/>
            <p:nvPr/>
          </p:nvCxnSpPr>
          <p:spPr>
            <a:xfrm>
              <a:off x="3197812" y="3057746"/>
              <a:ext cx="19842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81">
              <a:extLst>
                <a:ext uri="{FF2B5EF4-FFF2-40B4-BE49-F238E27FC236}">
                  <a16:creationId xmlns:a16="http://schemas.microsoft.com/office/drawing/2014/main" id="{5CBF9848-9C44-9A40-BA19-0AAAC7B2C273}"/>
                </a:ext>
              </a:extLst>
            </p:cNvPr>
            <p:cNvCxnSpPr/>
            <p:nvPr/>
          </p:nvCxnSpPr>
          <p:spPr>
            <a:xfrm>
              <a:off x="3197812" y="3359344"/>
              <a:ext cx="19842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82">
              <a:extLst>
                <a:ext uri="{FF2B5EF4-FFF2-40B4-BE49-F238E27FC236}">
                  <a16:creationId xmlns:a16="http://schemas.microsoft.com/office/drawing/2014/main" id="{88629C7A-A145-F543-A184-6CC8050FE944}"/>
                </a:ext>
              </a:extLst>
            </p:cNvPr>
            <p:cNvCxnSpPr/>
            <p:nvPr/>
          </p:nvCxnSpPr>
          <p:spPr>
            <a:xfrm>
              <a:off x="3197032" y="3648760"/>
              <a:ext cx="19842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83">
              <a:extLst>
                <a:ext uri="{FF2B5EF4-FFF2-40B4-BE49-F238E27FC236}">
                  <a16:creationId xmlns:a16="http://schemas.microsoft.com/office/drawing/2014/main" id="{FAF5870D-520D-E643-A502-6D49D55F660B}"/>
                </a:ext>
              </a:extLst>
            </p:cNvPr>
            <p:cNvCxnSpPr/>
            <p:nvPr/>
          </p:nvCxnSpPr>
          <p:spPr>
            <a:xfrm>
              <a:off x="3197032" y="3941666"/>
              <a:ext cx="19842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84">
              <a:extLst>
                <a:ext uri="{FF2B5EF4-FFF2-40B4-BE49-F238E27FC236}">
                  <a16:creationId xmlns:a16="http://schemas.microsoft.com/office/drawing/2014/main" id="{E9E08461-79E3-F844-AB08-879D4766BB96}"/>
                </a:ext>
              </a:extLst>
            </p:cNvPr>
            <p:cNvCxnSpPr/>
            <p:nvPr/>
          </p:nvCxnSpPr>
          <p:spPr>
            <a:xfrm flipV="1">
              <a:off x="3453082" y="2728004"/>
              <a:ext cx="30480" cy="1491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85">
              <a:extLst>
                <a:ext uri="{FF2B5EF4-FFF2-40B4-BE49-F238E27FC236}">
                  <a16:creationId xmlns:a16="http://schemas.microsoft.com/office/drawing/2014/main" id="{9469547F-A139-B34A-8844-EACFAB253DFC}"/>
                </a:ext>
              </a:extLst>
            </p:cNvPr>
            <p:cNvCxnSpPr/>
            <p:nvPr/>
          </p:nvCxnSpPr>
          <p:spPr>
            <a:xfrm flipH="1" flipV="1">
              <a:off x="3815032" y="2728004"/>
              <a:ext cx="11430" cy="1491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86">
              <a:extLst>
                <a:ext uri="{FF2B5EF4-FFF2-40B4-BE49-F238E27FC236}">
                  <a16:creationId xmlns:a16="http://schemas.microsoft.com/office/drawing/2014/main" id="{A81F0596-A96B-C345-A3F2-51627F99C9CC}"/>
                </a:ext>
              </a:extLst>
            </p:cNvPr>
            <p:cNvCxnSpPr/>
            <p:nvPr/>
          </p:nvCxnSpPr>
          <p:spPr>
            <a:xfrm flipH="1" flipV="1">
              <a:off x="4177717" y="2728004"/>
              <a:ext cx="11430" cy="1491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87">
              <a:extLst>
                <a:ext uri="{FF2B5EF4-FFF2-40B4-BE49-F238E27FC236}">
                  <a16:creationId xmlns:a16="http://schemas.microsoft.com/office/drawing/2014/main" id="{D561FC32-5AD5-3440-9C4D-07B63ED031FF}"/>
                </a:ext>
              </a:extLst>
            </p:cNvPr>
            <p:cNvCxnSpPr/>
            <p:nvPr/>
          </p:nvCxnSpPr>
          <p:spPr>
            <a:xfrm flipH="1" flipV="1">
              <a:off x="4565384" y="2757311"/>
              <a:ext cx="11430" cy="1491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88">
              <a:extLst>
                <a:ext uri="{FF2B5EF4-FFF2-40B4-BE49-F238E27FC236}">
                  <a16:creationId xmlns:a16="http://schemas.microsoft.com/office/drawing/2014/main" id="{79CE560F-51DD-714C-B38E-72DE6F9E027A}"/>
                </a:ext>
              </a:extLst>
            </p:cNvPr>
            <p:cNvCxnSpPr/>
            <p:nvPr/>
          </p:nvCxnSpPr>
          <p:spPr>
            <a:xfrm flipH="1" flipV="1">
              <a:off x="4953051" y="2757311"/>
              <a:ext cx="11430" cy="1491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76313463-4FCB-FB4D-B407-D04F27F60261}"/>
                </a:ext>
              </a:extLst>
            </p:cNvPr>
            <p:cNvSpPr/>
            <p:nvPr/>
          </p:nvSpPr>
          <p:spPr>
            <a:xfrm>
              <a:off x="3397837" y="2963411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3020DC1E-8B5C-274C-B8AB-DA6C47C0A388}"/>
                </a:ext>
              </a:extLst>
            </p:cNvPr>
            <p:cNvSpPr/>
            <p:nvPr/>
          </p:nvSpPr>
          <p:spPr>
            <a:xfrm>
              <a:off x="3403226" y="3589652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2F135923-73BA-3145-BB2E-90A4C813118F}"/>
                </a:ext>
              </a:extLst>
            </p:cNvPr>
            <p:cNvSpPr/>
            <p:nvPr/>
          </p:nvSpPr>
          <p:spPr>
            <a:xfrm>
              <a:off x="3758400" y="3281840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763B9979-9B32-0C44-B03F-06654C95848B}"/>
                </a:ext>
              </a:extLst>
            </p:cNvPr>
            <p:cNvSpPr/>
            <p:nvPr/>
          </p:nvSpPr>
          <p:spPr>
            <a:xfrm>
              <a:off x="3756712" y="3561508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6E78E77F-1285-1D42-AC08-5CD7BF30AF61}"/>
                </a:ext>
              </a:extLst>
            </p:cNvPr>
            <p:cNvSpPr/>
            <p:nvPr/>
          </p:nvSpPr>
          <p:spPr>
            <a:xfrm>
              <a:off x="4109917" y="3304792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E3BBBA7C-E54C-D141-9F16-36F35109429A}"/>
                </a:ext>
              </a:extLst>
            </p:cNvPr>
            <p:cNvSpPr/>
            <p:nvPr/>
          </p:nvSpPr>
          <p:spPr>
            <a:xfrm>
              <a:off x="4131583" y="3886999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F7E113A2-BD6A-E34E-A964-4F353E9E9A89}"/>
                </a:ext>
              </a:extLst>
            </p:cNvPr>
            <p:cNvSpPr/>
            <p:nvPr/>
          </p:nvSpPr>
          <p:spPr>
            <a:xfrm>
              <a:off x="4493948" y="2956303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BD10075E-A5FB-7948-BABB-C86DF98EB0E4}"/>
                </a:ext>
              </a:extLst>
            </p:cNvPr>
            <p:cNvSpPr/>
            <p:nvPr/>
          </p:nvSpPr>
          <p:spPr>
            <a:xfrm>
              <a:off x="4514512" y="3827482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E0F72B48-89BD-4F4B-BA25-42CAC3169B17}"/>
                </a:ext>
              </a:extLst>
            </p:cNvPr>
            <p:cNvSpPr/>
            <p:nvPr/>
          </p:nvSpPr>
          <p:spPr>
            <a:xfrm>
              <a:off x="4872308" y="2969295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4E4C8A6B-87BF-8F43-8910-992035503EA6}"/>
                </a:ext>
              </a:extLst>
            </p:cNvPr>
            <p:cNvSpPr/>
            <p:nvPr/>
          </p:nvSpPr>
          <p:spPr>
            <a:xfrm>
              <a:off x="4858583" y="3528621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80" name="文本框 79">
            <a:extLst>
              <a:ext uri="{FF2B5EF4-FFF2-40B4-BE49-F238E27FC236}">
                <a16:creationId xmlns:a16="http://schemas.microsoft.com/office/drawing/2014/main" id="{F7B3D412-3AE8-9242-B2A0-5FB4C3AC6F0F}"/>
              </a:ext>
            </a:extLst>
          </p:cNvPr>
          <p:cNvSpPr txBox="1"/>
          <p:nvPr/>
        </p:nvSpPr>
        <p:spPr>
          <a:xfrm>
            <a:off x="6130182" y="637599"/>
            <a:ext cx="5450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Solution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Field sparsening method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765A22CD-9875-7B41-B5D8-DBB06111D96B}"/>
              </a:ext>
            </a:extLst>
          </p:cNvPr>
          <p:cNvGrpSpPr/>
          <p:nvPr/>
        </p:nvGrpSpPr>
        <p:grpSpPr>
          <a:xfrm>
            <a:off x="7368981" y="2173823"/>
            <a:ext cx="1139665" cy="1023401"/>
            <a:chOff x="198562" y="2747054"/>
            <a:chExt cx="1985010" cy="1520893"/>
          </a:xfrm>
        </p:grpSpPr>
        <p:cxnSp>
          <p:nvCxnSpPr>
            <p:cNvPr id="82" name="直接连接符 124">
              <a:extLst>
                <a:ext uri="{FF2B5EF4-FFF2-40B4-BE49-F238E27FC236}">
                  <a16:creationId xmlns:a16="http://schemas.microsoft.com/office/drawing/2014/main" id="{33D44767-D553-5542-AE06-FA077C10E3A4}"/>
                </a:ext>
              </a:extLst>
            </p:cNvPr>
            <p:cNvCxnSpPr/>
            <p:nvPr/>
          </p:nvCxnSpPr>
          <p:spPr>
            <a:xfrm>
              <a:off x="199342" y="3076796"/>
              <a:ext cx="19842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125">
              <a:extLst>
                <a:ext uri="{FF2B5EF4-FFF2-40B4-BE49-F238E27FC236}">
                  <a16:creationId xmlns:a16="http://schemas.microsoft.com/office/drawing/2014/main" id="{3494337E-BDF2-664F-8432-8FDEB7F95FB0}"/>
                </a:ext>
              </a:extLst>
            </p:cNvPr>
            <p:cNvCxnSpPr/>
            <p:nvPr/>
          </p:nvCxnSpPr>
          <p:spPr>
            <a:xfrm>
              <a:off x="199342" y="3378394"/>
              <a:ext cx="19842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126">
              <a:extLst>
                <a:ext uri="{FF2B5EF4-FFF2-40B4-BE49-F238E27FC236}">
                  <a16:creationId xmlns:a16="http://schemas.microsoft.com/office/drawing/2014/main" id="{2DF64A76-F7A2-3342-BF99-CE6A4A0E44EA}"/>
                </a:ext>
              </a:extLst>
            </p:cNvPr>
            <p:cNvCxnSpPr/>
            <p:nvPr/>
          </p:nvCxnSpPr>
          <p:spPr>
            <a:xfrm>
              <a:off x="198562" y="3667810"/>
              <a:ext cx="19842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127">
              <a:extLst>
                <a:ext uri="{FF2B5EF4-FFF2-40B4-BE49-F238E27FC236}">
                  <a16:creationId xmlns:a16="http://schemas.microsoft.com/office/drawing/2014/main" id="{C57E81DE-FFE7-1C42-8B3E-50085FFB7BAB}"/>
                </a:ext>
              </a:extLst>
            </p:cNvPr>
            <p:cNvCxnSpPr/>
            <p:nvPr/>
          </p:nvCxnSpPr>
          <p:spPr>
            <a:xfrm>
              <a:off x="198562" y="3960716"/>
              <a:ext cx="19842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128">
              <a:extLst>
                <a:ext uri="{FF2B5EF4-FFF2-40B4-BE49-F238E27FC236}">
                  <a16:creationId xmlns:a16="http://schemas.microsoft.com/office/drawing/2014/main" id="{B6059646-65D5-0849-A3C1-1609F70E742B}"/>
                </a:ext>
              </a:extLst>
            </p:cNvPr>
            <p:cNvCxnSpPr/>
            <p:nvPr/>
          </p:nvCxnSpPr>
          <p:spPr>
            <a:xfrm flipH="1" flipV="1">
              <a:off x="485093" y="2747054"/>
              <a:ext cx="7031" cy="1520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129">
              <a:extLst>
                <a:ext uri="{FF2B5EF4-FFF2-40B4-BE49-F238E27FC236}">
                  <a16:creationId xmlns:a16="http://schemas.microsoft.com/office/drawing/2014/main" id="{AD52C40B-2468-4F4E-A489-E56C06DBE22D}"/>
                </a:ext>
              </a:extLst>
            </p:cNvPr>
            <p:cNvCxnSpPr/>
            <p:nvPr/>
          </p:nvCxnSpPr>
          <p:spPr>
            <a:xfrm flipH="1" flipV="1">
              <a:off x="816562" y="2747054"/>
              <a:ext cx="11430" cy="1491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130">
              <a:extLst>
                <a:ext uri="{FF2B5EF4-FFF2-40B4-BE49-F238E27FC236}">
                  <a16:creationId xmlns:a16="http://schemas.microsoft.com/office/drawing/2014/main" id="{4139BA03-2E1B-7447-8408-C4EFAD7FD8E4}"/>
                </a:ext>
              </a:extLst>
            </p:cNvPr>
            <p:cNvCxnSpPr/>
            <p:nvPr/>
          </p:nvCxnSpPr>
          <p:spPr>
            <a:xfrm flipH="1" flipV="1">
              <a:off x="1179247" y="2747054"/>
              <a:ext cx="11430" cy="1491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131">
              <a:extLst>
                <a:ext uri="{FF2B5EF4-FFF2-40B4-BE49-F238E27FC236}">
                  <a16:creationId xmlns:a16="http://schemas.microsoft.com/office/drawing/2014/main" id="{EC1DE966-BC4F-D441-8AB9-28F488AF119A}"/>
                </a:ext>
              </a:extLst>
            </p:cNvPr>
            <p:cNvCxnSpPr/>
            <p:nvPr/>
          </p:nvCxnSpPr>
          <p:spPr>
            <a:xfrm flipH="1" flipV="1">
              <a:off x="1566914" y="2776361"/>
              <a:ext cx="11430" cy="1491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132">
              <a:extLst>
                <a:ext uri="{FF2B5EF4-FFF2-40B4-BE49-F238E27FC236}">
                  <a16:creationId xmlns:a16="http://schemas.microsoft.com/office/drawing/2014/main" id="{57D4783D-BAFB-DE4B-98A3-F9C6C1D16482}"/>
                </a:ext>
              </a:extLst>
            </p:cNvPr>
            <p:cNvCxnSpPr/>
            <p:nvPr/>
          </p:nvCxnSpPr>
          <p:spPr>
            <a:xfrm flipH="1" flipV="1">
              <a:off x="1954581" y="2776362"/>
              <a:ext cx="2246" cy="1491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E1CEE89C-A80F-9846-BF0A-85641F4DBEF0}"/>
                </a:ext>
              </a:extLst>
            </p:cNvPr>
            <p:cNvSpPr/>
            <p:nvPr/>
          </p:nvSpPr>
          <p:spPr>
            <a:xfrm>
              <a:off x="399367" y="2982461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89E12484-EBA9-3E45-A568-136BA942D706}"/>
                </a:ext>
              </a:extLst>
            </p:cNvPr>
            <p:cNvSpPr/>
            <p:nvPr/>
          </p:nvSpPr>
          <p:spPr>
            <a:xfrm>
              <a:off x="410797" y="3317542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3" name="椭圆 92">
              <a:extLst>
                <a:ext uri="{FF2B5EF4-FFF2-40B4-BE49-F238E27FC236}">
                  <a16:creationId xmlns:a16="http://schemas.microsoft.com/office/drawing/2014/main" id="{06A8BB92-495C-8149-AB72-DCF224E2D5C1}"/>
                </a:ext>
              </a:extLst>
            </p:cNvPr>
            <p:cNvSpPr/>
            <p:nvPr/>
          </p:nvSpPr>
          <p:spPr>
            <a:xfrm>
              <a:off x="404756" y="3608702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4" name="椭圆 93">
              <a:extLst>
                <a:ext uri="{FF2B5EF4-FFF2-40B4-BE49-F238E27FC236}">
                  <a16:creationId xmlns:a16="http://schemas.microsoft.com/office/drawing/2014/main" id="{6922EE8D-5661-7340-B0A8-CD94B7E03005}"/>
                </a:ext>
              </a:extLst>
            </p:cNvPr>
            <p:cNvSpPr/>
            <p:nvPr/>
          </p:nvSpPr>
          <p:spPr>
            <a:xfrm>
              <a:off x="391529" y="3897125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9F3A7E55-5A08-EF42-937B-C405F7E7A57C}"/>
                </a:ext>
              </a:extLst>
            </p:cNvPr>
            <p:cNvSpPr/>
            <p:nvPr/>
          </p:nvSpPr>
          <p:spPr>
            <a:xfrm>
              <a:off x="758242" y="2986035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E8481339-8979-9741-861A-F9525BDAC5F7}"/>
                </a:ext>
              </a:extLst>
            </p:cNvPr>
            <p:cNvSpPr/>
            <p:nvPr/>
          </p:nvSpPr>
          <p:spPr>
            <a:xfrm>
              <a:off x="759930" y="3300890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A6CA0BD7-507F-8845-8EBB-32C1B8A5661C}"/>
                </a:ext>
              </a:extLst>
            </p:cNvPr>
            <p:cNvSpPr/>
            <p:nvPr/>
          </p:nvSpPr>
          <p:spPr>
            <a:xfrm>
              <a:off x="758242" y="3580558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7DB9E6B7-76BE-3F43-B118-53E1ED9FE899}"/>
                </a:ext>
              </a:extLst>
            </p:cNvPr>
            <p:cNvSpPr/>
            <p:nvPr/>
          </p:nvSpPr>
          <p:spPr>
            <a:xfrm>
              <a:off x="755946" y="3891504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F636F8B7-7F19-9B4A-B62A-31D1E502388E}"/>
                </a:ext>
              </a:extLst>
            </p:cNvPr>
            <p:cNvSpPr/>
            <p:nvPr/>
          </p:nvSpPr>
          <p:spPr>
            <a:xfrm>
              <a:off x="1102312" y="3010457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E704F6F1-2301-904D-B2D9-1BF741587AC0}"/>
                </a:ext>
              </a:extLst>
            </p:cNvPr>
            <p:cNvSpPr/>
            <p:nvPr/>
          </p:nvSpPr>
          <p:spPr>
            <a:xfrm>
              <a:off x="1111447" y="3323842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1" name="椭圆 100">
              <a:extLst>
                <a:ext uri="{FF2B5EF4-FFF2-40B4-BE49-F238E27FC236}">
                  <a16:creationId xmlns:a16="http://schemas.microsoft.com/office/drawing/2014/main" id="{E4D9439A-A2C2-754E-897C-5E392FA7CABD}"/>
                </a:ext>
              </a:extLst>
            </p:cNvPr>
            <p:cNvSpPr/>
            <p:nvPr/>
          </p:nvSpPr>
          <p:spPr>
            <a:xfrm>
              <a:off x="1111447" y="3592643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0C2800A8-EB83-394B-B30E-211E9FA82E71}"/>
                </a:ext>
              </a:extLst>
            </p:cNvPr>
            <p:cNvSpPr/>
            <p:nvPr/>
          </p:nvSpPr>
          <p:spPr>
            <a:xfrm>
              <a:off x="1133113" y="3906049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ABA277C7-B2D7-4E47-8067-A3704C5951F4}"/>
                </a:ext>
              </a:extLst>
            </p:cNvPr>
            <p:cNvSpPr/>
            <p:nvPr/>
          </p:nvSpPr>
          <p:spPr>
            <a:xfrm>
              <a:off x="1495478" y="2975353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081F8361-D5E9-2542-8F4D-C3682CE335E8}"/>
                </a:ext>
              </a:extLst>
            </p:cNvPr>
            <p:cNvSpPr/>
            <p:nvPr/>
          </p:nvSpPr>
          <p:spPr>
            <a:xfrm>
              <a:off x="1508596" y="3255918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A6FAD48E-EE93-B440-930A-B3C2D019B23D}"/>
                </a:ext>
              </a:extLst>
            </p:cNvPr>
            <p:cNvSpPr/>
            <p:nvPr/>
          </p:nvSpPr>
          <p:spPr>
            <a:xfrm>
              <a:off x="1506908" y="3535586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67691D4A-20AB-D141-B695-90F2E2D43BAE}"/>
                </a:ext>
              </a:extLst>
            </p:cNvPr>
            <p:cNvSpPr/>
            <p:nvPr/>
          </p:nvSpPr>
          <p:spPr>
            <a:xfrm>
              <a:off x="1516042" y="3846532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8527B336-DE8C-0F41-AC0F-5BDC1A4EF8FF}"/>
                </a:ext>
              </a:extLst>
            </p:cNvPr>
            <p:cNvSpPr/>
            <p:nvPr/>
          </p:nvSpPr>
          <p:spPr>
            <a:xfrm>
              <a:off x="1873838" y="2988345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E5B4F261-2711-AA42-B84D-74723056791A}"/>
                </a:ext>
              </a:extLst>
            </p:cNvPr>
            <p:cNvSpPr/>
            <p:nvPr/>
          </p:nvSpPr>
          <p:spPr>
            <a:xfrm>
              <a:off x="1860113" y="3278870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F36F738C-B207-004F-B27A-C3EC8F4B2B08}"/>
                </a:ext>
              </a:extLst>
            </p:cNvPr>
            <p:cNvSpPr/>
            <p:nvPr/>
          </p:nvSpPr>
          <p:spPr>
            <a:xfrm>
              <a:off x="1860113" y="3547671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6C1C2EAD-8899-5B4F-8BF5-19C091F2E0E9}"/>
                </a:ext>
              </a:extLst>
            </p:cNvPr>
            <p:cNvSpPr/>
            <p:nvPr/>
          </p:nvSpPr>
          <p:spPr>
            <a:xfrm>
              <a:off x="1870349" y="3861077"/>
              <a:ext cx="160020" cy="17799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11" name="右箭头 110">
            <a:extLst>
              <a:ext uri="{FF2B5EF4-FFF2-40B4-BE49-F238E27FC236}">
                <a16:creationId xmlns:a16="http://schemas.microsoft.com/office/drawing/2014/main" id="{1F1D329B-0775-A34F-A96C-C6AD14EB03B2}"/>
              </a:ext>
            </a:extLst>
          </p:cNvPr>
          <p:cNvSpPr/>
          <p:nvPr/>
        </p:nvSpPr>
        <p:spPr>
          <a:xfrm>
            <a:off x="8846838" y="2632321"/>
            <a:ext cx="456179" cy="203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3" name="直接连接符 160">
            <a:extLst>
              <a:ext uri="{FF2B5EF4-FFF2-40B4-BE49-F238E27FC236}">
                <a16:creationId xmlns:a16="http://schemas.microsoft.com/office/drawing/2014/main" id="{8DF70558-A03F-3A44-AE28-BF436A542EC5}"/>
              </a:ext>
            </a:extLst>
          </p:cNvPr>
          <p:cNvCxnSpPr>
            <a:cxnSpLocks/>
          </p:cNvCxnSpPr>
          <p:nvPr/>
        </p:nvCxnSpPr>
        <p:spPr>
          <a:xfrm flipH="1">
            <a:off x="6094375" y="694586"/>
            <a:ext cx="12838" cy="60882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9725F435-9095-FE44-913C-6135EDE57361}"/>
              </a:ext>
            </a:extLst>
          </p:cNvPr>
          <p:cNvGrpSpPr/>
          <p:nvPr/>
        </p:nvGrpSpPr>
        <p:grpSpPr>
          <a:xfrm>
            <a:off x="6290091" y="5555797"/>
            <a:ext cx="5632180" cy="1119886"/>
            <a:chOff x="6100735" y="5235270"/>
            <a:chExt cx="5632180" cy="1119886"/>
          </a:xfrm>
        </p:grpSpPr>
        <p:sp>
          <p:nvSpPr>
            <p:cNvPr id="115" name="文本框 114">
              <a:extLst>
                <a:ext uri="{FF2B5EF4-FFF2-40B4-BE49-F238E27FC236}">
                  <a16:creationId xmlns:a16="http://schemas.microsoft.com/office/drawing/2014/main" id="{FCDED4F7-4C20-A044-B5F3-6E7A5B098441}"/>
                </a:ext>
              </a:extLst>
            </p:cNvPr>
            <p:cNvSpPr txBox="1"/>
            <p:nvPr/>
          </p:nvSpPr>
          <p:spPr>
            <a:xfrm>
              <a:off x="6100735" y="5708825"/>
              <a:ext cx="5632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Reduce the computational cost by a factor  of 10</a:t>
              </a:r>
              <a:r>
                <a:rPr lang="en-US" altLang="zh-CN" baseline="300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-10</a:t>
              </a:r>
              <a:r>
                <a:rPr lang="en-US" altLang="zh-CN" baseline="300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with almost no loss of precision!</a:t>
              </a:r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8C68233D-DB17-1B46-A78B-CEC4EECBE43E}"/>
                </a:ext>
              </a:extLst>
            </p:cNvPr>
            <p:cNvSpPr txBox="1"/>
            <p:nvPr/>
          </p:nvSpPr>
          <p:spPr>
            <a:xfrm>
              <a:off x="6130376" y="5235270"/>
              <a:ext cx="4015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Utilize field sparsening method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1BD61FEC-E719-5C4E-868D-E3B590788434}"/>
              </a:ext>
            </a:extLst>
          </p:cNvPr>
          <p:cNvGrpSpPr/>
          <p:nvPr/>
        </p:nvGrpSpPr>
        <p:grpSpPr>
          <a:xfrm>
            <a:off x="6290091" y="3414586"/>
            <a:ext cx="5930255" cy="2016834"/>
            <a:chOff x="6290091" y="3189499"/>
            <a:chExt cx="5930255" cy="2016834"/>
          </a:xfrm>
        </p:grpSpPr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09ED8A22-6E84-644A-AA57-5800BBAC9F18}"/>
                </a:ext>
              </a:extLst>
            </p:cNvPr>
            <p:cNvSpPr txBox="1"/>
            <p:nvPr/>
          </p:nvSpPr>
          <p:spPr>
            <a:xfrm>
              <a:off x="6290091" y="3189499"/>
              <a:ext cx="5930255" cy="2016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8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Less summation points may lead to lower precision</a:t>
              </a:r>
            </a:p>
            <a:p>
              <a:pPr marL="342900" indent="-342900">
                <a:lnSpc>
                  <a:spcPct val="18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It is not the case because of high correlation in lattice data</a:t>
              </a:r>
            </a:p>
            <a:p>
              <a:pPr marL="342900" indent="-342900">
                <a:lnSpc>
                  <a:spcPct val="180000"/>
                </a:lnSpc>
                <a:buFont typeface="Arial" panose="020B0604020202020204" pitchFamily="34" charset="0"/>
                <a:buChar char="•"/>
              </a:pPr>
              <a:endPara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8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Used for pion, proton, </a:t>
              </a:r>
              <a:r>
                <a:rPr lang="en-US" altLang="zh-CN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</a:t>
              </a:r>
              <a:r>
                <a:rPr lang="en-US" altLang="zh-CN" baseline="-250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</a:t>
              </a:r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to verify its application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9ABF7A63-AD37-CA46-8BC8-99728162CAC6}"/>
                </a:ext>
              </a:extLst>
            </p:cNvPr>
            <p:cNvSpPr txBox="1"/>
            <p:nvPr/>
          </p:nvSpPr>
          <p:spPr>
            <a:xfrm>
              <a:off x="7506684" y="4346977"/>
              <a:ext cx="4692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kumimoji="1" lang="en-US" altLang="zh-CN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-10</a:t>
              </a:r>
              <a:r>
                <a:rPr kumimoji="1" lang="en-US" altLang="zh-CN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times less points yields similar precision</a:t>
              </a:r>
              <a:endPara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右箭头 118">
              <a:extLst>
                <a:ext uri="{FF2B5EF4-FFF2-40B4-BE49-F238E27FC236}">
                  <a16:creationId xmlns:a16="http://schemas.microsoft.com/office/drawing/2014/main" id="{F9B07896-AD98-8347-B2FF-5D9FBA5AF913}"/>
                </a:ext>
              </a:extLst>
            </p:cNvPr>
            <p:cNvSpPr/>
            <p:nvPr/>
          </p:nvSpPr>
          <p:spPr>
            <a:xfrm>
              <a:off x="6944702" y="4430034"/>
              <a:ext cx="456179" cy="2032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7" name="矩形 116">
            <a:extLst>
              <a:ext uri="{FF2B5EF4-FFF2-40B4-BE49-F238E27FC236}">
                <a16:creationId xmlns:a16="http://schemas.microsoft.com/office/drawing/2014/main" id="{4C6D2FBF-6D75-D94C-9D5C-006E477DB1C5}"/>
              </a:ext>
            </a:extLst>
          </p:cNvPr>
          <p:cNvSpPr/>
          <p:nvPr/>
        </p:nvSpPr>
        <p:spPr>
          <a:xfrm>
            <a:off x="7373786" y="1007212"/>
            <a:ext cx="55226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en" altLang="zh-CN" sz="15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Y. Li, S. Xia, XF, L. </a:t>
            </a:r>
            <a:r>
              <a:rPr lang="en" altLang="zh-CN" sz="15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Jin</a:t>
            </a:r>
            <a:r>
              <a:rPr lang="en" altLang="zh-CN" sz="15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C. Liu, PRD 103 (2021) 014514</a:t>
            </a:r>
            <a:r>
              <a:rPr lang="en-US" altLang="zh-CN" sz="15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】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EDBD83B8-9324-B146-BDFC-24DF5BB737BD}"/>
              </a:ext>
            </a:extLst>
          </p:cNvPr>
          <p:cNvSpPr/>
          <p:nvPr/>
        </p:nvSpPr>
        <p:spPr>
          <a:xfrm>
            <a:off x="7373786" y="1333979"/>
            <a:ext cx="55226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【W. Detmold</a:t>
            </a:r>
            <a:r>
              <a:rPr lang="en" altLang="zh-CN" sz="15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D. Murphy, et. al. PRD 104 (2021) 034502</a:t>
            </a:r>
            <a:r>
              <a:rPr lang="en-US" altLang="zh-CN" sz="15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】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31254A37-F343-C146-B4E7-3ACB91875325}"/>
              </a:ext>
            </a:extLst>
          </p:cNvPr>
          <p:cNvSpPr txBox="1"/>
          <p:nvPr/>
        </p:nvSpPr>
        <p:spPr>
          <a:xfrm>
            <a:off x="964805" y="6022242"/>
            <a:ext cx="4344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Increasing each point, computational cost increases by 10</a:t>
            </a:r>
            <a:r>
              <a:rPr lang="en-US" altLang="zh-CN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-10</a:t>
            </a:r>
            <a:r>
              <a:rPr lang="en-US" altLang="zh-CN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times!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8" name="矩形 127">
            <a:extLst>
              <a:ext uri="{FF2B5EF4-FFF2-40B4-BE49-F238E27FC236}">
                <a16:creationId xmlns:a16="http://schemas.microsoft.com/office/drawing/2014/main" id="{F62B05B2-2322-C945-B9E0-224FDE7F7720}"/>
              </a:ext>
            </a:extLst>
          </p:cNvPr>
          <p:cNvSpPr/>
          <p:nvPr/>
        </p:nvSpPr>
        <p:spPr>
          <a:xfrm>
            <a:off x="7371985" y="1654616"/>
            <a:ext cx="43732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【See also </a:t>
            </a:r>
            <a:r>
              <a:rPr lang="en-US" altLang="zh-CN" sz="15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HLbL</a:t>
            </a:r>
            <a:r>
              <a:rPr lang="en-US" altLang="zh-CN" sz="15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calculation in muon g-2】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标题 1">
            <a:extLst>
              <a:ext uri="{FF2B5EF4-FFF2-40B4-BE49-F238E27FC236}">
                <a16:creationId xmlns:a16="http://schemas.microsoft.com/office/drawing/2014/main" id="{B8DDE1C5-D7AD-AC43-9B40-0E507C2BEE2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Challenges in nucleon 4pt correlation functions (II)</a:t>
            </a:r>
          </a:p>
        </p:txBody>
      </p:sp>
      <p:sp>
        <p:nvSpPr>
          <p:cNvPr id="129" name="灯片编号占位符 2">
            <a:extLst>
              <a:ext uri="{FF2B5EF4-FFF2-40B4-BE49-F238E27FC236}">
                <a16:creationId xmlns:a16="http://schemas.microsoft.com/office/drawing/2014/main" id="{22CE14AA-4985-8547-839C-656E14ACDEFE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34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682459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385751FA-0ACA-E64B-AF48-2F1BA3D99FB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Challenges in nucleon 4pt correlation functions (III)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EBA8557-8927-F14E-9B04-025AD7687694}"/>
              </a:ext>
            </a:extLst>
          </p:cNvPr>
          <p:cNvSpPr txBox="1"/>
          <p:nvPr/>
        </p:nvSpPr>
        <p:spPr>
          <a:xfrm>
            <a:off x="472040" y="639796"/>
            <a:ext cx="34641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Short-distance divergence</a:t>
            </a:r>
            <a:endParaRPr kumimoji="1" lang="zh-CN" altLang="en-US" sz="2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4C453AD-1744-394B-98A4-A706EF094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389" y="1545654"/>
            <a:ext cx="3661145" cy="14911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ACF01A4-F48B-3143-8CF1-B15D5F1C0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67" y="3156466"/>
            <a:ext cx="4074665" cy="60315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6DD126-0211-E342-8BFA-365B1332C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81813"/>
            <a:ext cx="4017962" cy="212292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DEF0F43-4E79-724E-A342-3A6DFC01754D}"/>
              </a:ext>
            </a:extLst>
          </p:cNvPr>
          <p:cNvSpPr txBox="1"/>
          <p:nvPr/>
        </p:nvSpPr>
        <p:spPr>
          <a:xfrm>
            <a:off x="6180211" y="1082552"/>
            <a:ext cx="3920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Q</a:t>
            </a:r>
            <a:r>
              <a:rPr kumimoji="1"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lattice QCD + Large Q</a:t>
            </a:r>
            <a:r>
              <a:rPr kumimoji="1"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OPE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8183CF-C2D4-AD4F-9A36-F1E4285212A8}"/>
              </a:ext>
            </a:extLst>
          </p:cNvPr>
          <p:cNvSpPr txBox="1"/>
          <p:nvPr/>
        </p:nvSpPr>
        <p:spPr>
          <a:xfrm>
            <a:off x="6257913" y="3780577"/>
            <a:ext cx="5580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XF, M. </a:t>
            </a:r>
            <a:r>
              <a:rPr lang="en-US" altLang="zh-CN" sz="16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Gorchtein</a:t>
            </a:r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L. </a:t>
            </a:r>
            <a:r>
              <a:rPr lang="en-US" altLang="zh-CN" sz="16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Jin</a:t>
            </a:r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et.al</a:t>
            </a:r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PRL124 (2020) 19, 192002</a:t>
            </a:r>
            <a:endParaRPr lang="zh-CN" altLang="en-US" sz="16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E101212-1F55-0F4A-9C47-95164D14126D}"/>
              </a:ext>
            </a:extLst>
          </p:cNvPr>
          <p:cNvSpPr txBox="1"/>
          <p:nvPr/>
        </p:nvSpPr>
        <p:spPr>
          <a:xfrm>
            <a:off x="6257913" y="4404413"/>
            <a:ext cx="4714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P. Ma, XF, M. </a:t>
            </a:r>
            <a:r>
              <a:rPr lang="en-US" altLang="zh-CN" sz="16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Gorchtein</a:t>
            </a:r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et.al</a:t>
            </a:r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PRL132 (2024) 191901</a:t>
            </a:r>
            <a:endParaRPr lang="zh-CN" altLang="en-US" sz="16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84C507C-8872-8A4F-95A8-5D7EF86DD878}"/>
              </a:ext>
            </a:extLst>
          </p:cNvPr>
          <p:cNvSpPr txBox="1"/>
          <p:nvPr/>
        </p:nvSpPr>
        <p:spPr>
          <a:xfrm>
            <a:off x="6257914" y="4092495"/>
            <a:ext cx="55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J. </a:t>
            </a:r>
            <a:r>
              <a:rPr lang="en-US" altLang="zh-CN" sz="16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Yoo</a:t>
            </a:r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T. Bhattacharya, R. Gupta </a:t>
            </a:r>
            <a:r>
              <a:rPr lang="en-US" altLang="zh-CN" sz="16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et.al</a:t>
            </a:r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PRD 108 (2023) 034508</a:t>
            </a:r>
            <a:endParaRPr lang="zh-CN" altLang="en-US" sz="16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A164A6C-F25E-9546-95A7-3F79C610FCC4}"/>
              </a:ext>
            </a:extLst>
          </p:cNvPr>
          <p:cNvSpPr txBox="1"/>
          <p:nvPr/>
        </p:nvSpPr>
        <p:spPr>
          <a:xfrm>
            <a:off x="857067" y="4924782"/>
            <a:ext cx="637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Non-trivial </a:t>
            </a: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bilocal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operator renormalization in rare kaon decays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A211E7C-D69B-D340-8332-3F8A99A4C782}"/>
              </a:ext>
            </a:extLst>
          </p:cNvPr>
          <p:cNvSpPr txBox="1"/>
          <p:nvPr/>
        </p:nvSpPr>
        <p:spPr>
          <a:xfrm>
            <a:off x="857067" y="1116638"/>
            <a:ext cx="3488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γW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-box contribution to β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67DFBB5-6F42-B34A-BB7B-101C9D4FB65F}"/>
              </a:ext>
            </a:extLst>
          </p:cNvPr>
          <p:cNvSpPr txBox="1"/>
          <p:nvPr/>
        </p:nvSpPr>
        <p:spPr>
          <a:xfrm>
            <a:off x="7344366" y="5558661"/>
            <a:ext cx="3488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N. Christ, XF, A. </a:t>
            </a:r>
            <a:r>
              <a:rPr lang="en-US" altLang="zh-CN" sz="16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Portelli</a:t>
            </a:r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C. </a:t>
            </a:r>
            <a:r>
              <a:rPr lang="en-US" altLang="zh-CN" sz="16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Sachrajda</a:t>
            </a:r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PRD93 (2016) 114517</a:t>
            </a:r>
            <a:endParaRPr lang="zh-CN" altLang="en-US" sz="16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BCED1C2-9D97-3B41-96F0-304052F301B4}"/>
              </a:ext>
            </a:extLst>
          </p:cNvPr>
          <p:cNvSpPr txBox="1"/>
          <p:nvPr/>
        </p:nvSpPr>
        <p:spPr>
          <a:xfrm>
            <a:off x="7824495" y="6188773"/>
            <a:ext cx="2528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Z. Bai, N. Christ, XF, </a:t>
            </a:r>
            <a:r>
              <a:rPr lang="en-US" altLang="zh-CN" sz="16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et.al</a:t>
            </a:r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PRL118 (2017) 252001</a:t>
            </a:r>
            <a:endParaRPr lang="zh-CN" altLang="en-US" sz="16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561C9F4A-E9D6-5144-972C-F691BA01B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782" y="5391477"/>
            <a:ext cx="6152441" cy="1382071"/>
          </a:xfrm>
          <a:prstGeom prst="rect">
            <a:avLst/>
          </a:prstGeom>
        </p:spPr>
      </p:pic>
      <p:sp>
        <p:nvSpPr>
          <p:cNvPr id="22" name="灯片编号占位符 2">
            <a:extLst>
              <a:ext uri="{FF2B5EF4-FFF2-40B4-BE49-F238E27FC236}">
                <a16:creationId xmlns:a16="http://schemas.microsoft.com/office/drawing/2014/main" id="{5FEB2551-7F16-124C-9794-2CFBED47BEC5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35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287469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563BAE6C-4720-1440-BFEE-3B4CEB2B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25" y="1521942"/>
            <a:ext cx="2740942" cy="1302373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8F01396A-4C54-4D45-9020-984A1294B9D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Challenges in nucleon 4pt correlation functions (IV)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E0272F9-7DDB-CA46-B2B1-4F2E3DA082B1}"/>
              </a:ext>
            </a:extLst>
          </p:cNvPr>
          <p:cNvSpPr txBox="1"/>
          <p:nvPr/>
        </p:nvSpPr>
        <p:spPr>
          <a:xfrm>
            <a:off x="857067" y="1116638"/>
            <a:ext cx="663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Two-photon exchange contribution to muonic hydrogen Lamb shift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箭头连接符 17">
            <a:extLst>
              <a:ext uri="{FF2B5EF4-FFF2-40B4-BE49-F238E27FC236}">
                <a16:creationId xmlns:a16="http://schemas.microsoft.com/office/drawing/2014/main" id="{E1942111-14DD-4044-B28F-55DC19B782D5}"/>
              </a:ext>
            </a:extLst>
          </p:cNvPr>
          <p:cNvCxnSpPr>
            <a:cxnSpLocks/>
          </p:cNvCxnSpPr>
          <p:nvPr/>
        </p:nvCxnSpPr>
        <p:spPr>
          <a:xfrm flipH="1">
            <a:off x="1987561" y="2105818"/>
            <a:ext cx="1895554" cy="1837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CC5978C4-1B9F-F54C-81CA-493BE463608C}"/>
              </a:ext>
            </a:extLst>
          </p:cNvPr>
          <p:cNvCxnSpPr>
            <a:cxnSpLocks/>
          </p:cNvCxnSpPr>
          <p:nvPr/>
        </p:nvCxnSpPr>
        <p:spPr>
          <a:xfrm flipH="1">
            <a:off x="2935339" y="2263738"/>
            <a:ext cx="947776" cy="1213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BA2BE498-D8FC-D043-B7CC-EC0A6A632304}"/>
              </a:ext>
            </a:extLst>
          </p:cNvPr>
          <p:cNvSpPr txBox="1"/>
          <p:nvPr/>
        </p:nvSpPr>
        <p:spPr>
          <a:xfrm>
            <a:off x="3968366" y="1983054"/>
            <a:ext cx="425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photon propagators, very IR divergent!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F591C9A-296F-3545-8496-E94C68F98D0D}"/>
              </a:ext>
            </a:extLst>
          </p:cNvPr>
          <p:cNvSpPr/>
          <p:nvPr/>
        </p:nvSpPr>
        <p:spPr>
          <a:xfrm>
            <a:off x="984427" y="3060355"/>
            <a:ext cx="6549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Wingdings" pitchFamily="2" charset="2"/>
              </a:rPr>
              <a:t>Idea to solve IR divergence: </a:t>
            </a:r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Wingdings" pitchFamily="2" charset="2"/>
              </a:rPr>
              <a:t>infinite-volume reconstruction method</a:t>
            </a:r>
            <a:endParaRPr kumimoji="1"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4C6FE19C-1373-144C-9840-7F899093719F}"/>
              </a:ext>
            </a:extLst>
          </p:cNvPr>
          <p:cNvGrpSpPr/>
          <p:nvPr/>
        </p:nvGrpSpPr>
        <p:grpSpPr>
          <a:xfrm>
            <a:off x="1439417" y="4887514"/>
            <a:ext cx="9947676" cy="419100"/>
            <a:chOff x="-306031" y="4970669"/>
            <a:chExt cx="9947676" cy="41910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250A39A-2206-6940-A740-7862CB18E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6160" y="4970669"/>
              <a:ext cx="850900" cy="419100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74ED629-B40D-B540-BBD2-6CB9C3A44174}"/>
                </a:ext>
              </a:extLst>
            </p:cNvPr>
            <p:cNvSpPr txBox="1"/>
            <p:nvPr/>
          </p:nvSpPr>
          <p:spPr>
            <a:xfrm>
              <a:off x="-306031" y="5008057"/>
              <a:ext cx="4702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With appropriate weight functions, we can  use</a:t>
              </a:r>
              <a:endParaRPr kumimoji="1"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B5F9125F-508D-054D-A84E-9FCF3F9B9403}"/>
                </a:ext>
              </a:extLst>
            </p:cNvPr>
            <p:cNvSpPr txBox="1"/>
            <p:nvPr/>
          </p:nvSpPr>
          <p:spPr>
            <a:xfrm>
              <a:off x="4861490" y="5002328"/>
              <a:ext cx="4780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to</a:t>
              </a:r>
              <a:r>
                <a:rPr kumimoji="1" lang="zh-CN" altLang="en-US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reproduce charge conservation &amp; charge radius</a:t>
              </a:r>
              <a:endParaRPr kumimoji="1"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ACF894EB-5CC9-1548-A693-EF32414EC40C}"/>
              </a:ext>
            </a:extLst>
          </p:cNvPr>
          <p:cNvSpPr txBox="1"/>
          <p:nvPr/>
        </p:nvSpPr>
        <p:spPr>
          <a:xfrm>
            <a:off x="6682508" y="1515311"/>
            <a:ext cx="4302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Y. Fu, XF, L. </a:t>
            </a:r>
            <a:r>
              <a:rPr kumimoji="1" lang="en-US" altLang="zh-CN" sz="1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Jin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C. Lu, PRL 128 (2022) 172002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8D095BB-39A3-9449-94D6-3F3DEA1586D7}"/>
              </a:ext>
            </a:extLst>
          </p:cNvPr>
          <p:cNvSpPr/>
          <p:nvPr/>
        </p:nvSpPr>
        <p:spPr>
          <a:xfrm>
            <a:off x="7550470" y="3066637"/>
            <a:ext cx="43850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en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X. Feng, L. </a:t>
            </a:r>
            <a:r>
              <a:rPr lang="en" altLang="zh-CN" sz="16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Jin</a:t>
            </a:r>
            <a:r>
              <a:rPr lang="en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PRD 100 (2019) 094509</a:t>
            </a:r>
            <a:r>
              <a:rPr lang="en-US" altLang="zh-CN" sz="16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】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F804A640-6FDB-E746-B255-86D632474494}"/>
              </a:ext>
            </a:extLst>
          </p:cNvPr>
          <p:cNvGrpSpPr/>
          <p:nvPr/>
        </p:nvGrpSpPr>
        <p:grpSpPr>
          <a:xfrm>
            <a:off x="1117131" y="3530306"/>
            <a:ext cx="9131226" cy="947030"/>
            <a:chOff x="1117131" y="3530306"/>
            <a:chExt cx="9131226" cy="947030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6EB37FFB-6EA7-C448-9019-75CC9DE8B6D8}"/>
                </a:ext>
              </a:extLst>
            </p:cNvPr>
            <p:cNvGrpSpPr/>
            <p:nvPr/>
          </p:nvGrpSpPr>
          <p:grpSpPr>
            <a:xfrm>
              <a:off x="1117131" y="3530306"/>
              <a:ext cx="9131226" cy="706369"/>
              <a:chOff x="1103684" y="2167251"/>
              <a:chExt cx="9131226" cy="706369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6E95FF88-8214-ED43-A20E-F6973AD3E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26615" y="2171498"/>
                <a:ext cx="266700" cy="254000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143E4219-2201-8E42-A3B2-05A309F89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3684" y="2351495"/>
                <a:ext cx="2413531" cy="479221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FE13E302-94FB-D04F-88A3-0A13007F4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3490" y="2333008"/>
                <a:ext cx="2027360" cy="52596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5A4C118F-5141-414A-845B-87B29BBD0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72752" y="2297608"/>
                <a:ext cx="2262158" cy="576012"/>
              </a:xfrm>
              <a:prstGeom prst="rect">
                <a:avLst/>
              </a:prstGeom>
            </p:spPr>
          </p:pic>
          <p:sp>
            <p:nvSpPr>
              <p:cNvPr id="11" name="箭头: 左 2">
                <a:extLst>
                  <a:ext uri="{FF2B5EF4-FFF2-40B4-BE49-F238E27FC236}">
                    <a16:creationId xmlns:a16="http://schemas.microsoft.com/office/drawing/2014/main" id="{F178800A-8E15-864A-9ECE-DB5EF4BBC102}"/>
                  </a:ext>
                </a:extLst>
              </p:cNvPr>
              <p:cNvSpPr/>
              <p:nvPr/>
            </p:nvSpPr>
            <p:spPr>
              <a:xfrm rot="10800000" flipV="1">
                <a:off x="3869669" y="2463887"/>
                <a:ext cx="1357013" cy="230840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50322B14-AD9A-B34E-AF72-C2707D091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41092" y="2183455"/>
                <a:ext cx="254000" cy="26670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5869C474-92F9-0042-955A-15AF9F37F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96716" y="2212418"/>
                <a:ext cx="266700" cy="254000"/>
              </a:xfrm>
              <a:prstGeom prst="rect">
                <a:avLst/>
              </a:prstGeom>
            </p:spPr>
          </p:pic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65B8D59-CE50-7145-B8D4-72F7599AFFAC}"/>
                  </a:ext>
                </a:extLst>
              </p:cNvPr>
              <p:cNvSpPr txBox="1"/>
              <p:nvPr/>
            </p:nvSpPr>
            <p:spPr>
              <a:xfrm>
                <a:off x="4072961" y="2167251"/>
                <a:ext cx="715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at large</a:t>
                </a:r>
                <a:endParaRPr kumimoji="1" lang="zh-CN" altLang="en-US" sz="1400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8C3525ED-8681-664F-BC59-C9E04A845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0669" y="4058236"/>
              <a:ext cx="850900" cy="419100"/>
            </a:xfrm>
            <a:prstGeom prst="rect">
              <a:avLst/>
            </a:prstGeom>
          </p:spPr>
        </p:pic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0AD8D766-CA7D-644F-BE05-2E2143D1534C}"/>
              </a:ext>
            </a:extLst>
          </p:cNvPr>
          <p:cNvGrpSpPr/>
          <p:nvPr/>
        </p:nvGrpSpPr>
        <p:grpSpPr>
          <a:xfrm>
            <a:off x="1486479" y="4493006"/>
            <a:ext cx="7047763" cy="419100"/>
            <a:chOff x="1486479" y="4493006"/>
            <a:chExt cx="7047763" cy="419100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58CA22C4-8512-D448-88D0-B72089EF932D}"/>
                </a:ext>
              </a:extLst>
            </p:cNvPr>
            <p:cNvSpPr txBox="1"/>
            <p:nvPr/>
          </p:nvSpPr>
          <p:spPr>
            <a:xfrm>
              <a:off x="1486479" y="4517769"/>
              <a:ext cx="7047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At large x separation,                is dominated by intermediate nucleon state</a:t>
              </a:r>
              <a:endParaRPr kumimoji="1"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2A0FF8DE-1E3D-194C-8B29-B844D7D65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4032" y="4493006"/>
              <a:ext cx="850900" cy="419100"/>
            </a:xfrm>
            <a:prstGeom prst="rect">
              <a:avLst/>
            </a:prstGeom>
          </p:spPr>
        </p:pic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A71BB2A3-CA91-DD4E-947E-7B1A966F94A0}"/>
              </a:ext>
            </a:extLst>
          </p:cNvPr>
          <p:cNvSpPr txBox="1"/>
          <p:nvPr/>
        </p:nvSpPr>
        <p:spPr>
          <a:xfrm>
            <a:off x="857067" y="5546169"/>
            <a:ext cx="1064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Nπ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state, although no IR divergence, convergence of Euclidean time integral can be very slow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24A67D0-139E-9641-A345-A0EF1929946F}"/>
              </a:ext>
            </a:extLst>
          </p:cNvPr>
          <p:cNvSpPr txBox="1"/>
          <p:nvPr/>
        </p:nvSpPr>
        <p:spPr>
          <a:xfrm>
            <a:off x="472040" y="639796"/>
            <a:ext cx="21160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IR divergence</a:t>
            </a:r>
            <a:endParaRPr kumimoji="1" lang="zh-CN" altLang="en-US" sz="2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8E331F3-36E6-534D-9F6C-D33B68A409A4}"/>
              </a:ext>
            </a:extLst>
          </p:cNvPr>
          <p:cNvSpPr txBox="1"/>
          <p:nvPr/>
        </p:nvSpPr>
        <p:spPr>
          <a:xfrm>
            <a:off x="1410078" y="6000414"/>
            <a:ext cx="850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seen it  in this talk →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of low-lying state contribution is necessary!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478FEE8-4D65-F84F-972A-2BFD96BE4973}"/>
              </a:ext>
            </a:extLst>
          </p:cNvPr>
          <p:cNvSpPr txBox="1"/>
          <p:nvPr/>
        </p:nvSpPr>
        <p:spPr>
          <a:xfrm>
            <a:off x="3960939" y="2323629"/>
            <a:ext cx="710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(IR divergence is related with vector form factor and its derivative at q</a:t>
            </a:r>
            <a:r>
              <a:rPr kumimoji="1"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=0)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灯片编号占位符 2">
            <a:extLst>
              <a:ext uri="{FF2B5EF4-FFF2-40B4-BE49-F238E27FC236}">
                <a16:creationId xmlns:a16="http://schemas.microsoft.com/office/drawing/2014/main" id="{D66A0152-EE6B-D140-88BA-7D546516F0C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36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14222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4" grpId="0"/>
      <p:bldP spid="4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87C58D58-4A15-EB44-B835-1006267C9A0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Challenges in nucleon 4pt correlation functions (V)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2B1BD2F-75DB-8642-8357-67B9B8FC7C9E}"/>
              </a:ext>
            </a:extLst>
          </p:cNvPr>
          <p:cNvSpPr txBox="1"/>
          <p:nvPr/>
        </p:nvSpPr>
        <p:spPr>
          <a:xfrm>
            <a:off x="472040" y="639796"/>
            <a:ext cx="68723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Exponentially growing contamination in Euclidean time</a:t>
            </a:r>
            <a:endParaRPr kumimoji="1" lang="zh-CN" altLang="en-US" sz="22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DF76217C-44F3-9B41-BE1D-8C4665CE28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8780" y="1820312"/>
          <a:ext cx="122555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AxMath" r:id="rId3" imgW="612360" imgH="191520" progId="Equation.AxMath">
                  <p:embed/>
                </p:oleObj>
              </mc:Choice>
              <mc:Fallback>
                <p:oleObj name="AxMath" r:id="rId3" imgW="612360" imgH="191520" progId="Equation.AxMath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DF76217C-44F3-9B41-BE1D-8C4665CE28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8780" y="1820312"/>
                        <a:ext cx="1225550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组合 19">
            <a:extLst>
              <a:ext uri="{FF2B5EF4-FFF2-40B4-BE49-F238E27FC236}">
                <a16:creationId xmlns:a16="http://schemas.microsoft.com/office/drawing/2014/main" id="{FEDABB76-C90E-894A-B4BF-276D4514AB22}"/>
              </a:ext>
            </a:extLst>
          </p:cNvPr>
          <p:cNvGrpSpPr/>
          <p:nvPr/>
        </p:nvGrpSpPr>
        <p:grpSpPr>
          <a:xfrm>
            <a:off x="1254603" y="1275152"/>
            <a:ext cx="3108368" cy="1967591"/>
            <a:chOff x="1873165" y="1275152"/>
            <a:chExt cx="3108368" cy="196759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285EE43-7F46-1945-A4AE-703ADFF5C1E5}"/>
                </a:ext>
              </a:extLst>
            </p:cNvPr>
            <p:cNvSpPr txBox="1"/>
            <p:nvPr/>
          </p:nvSpPr>
          <p:spPr>
            <a:xfrm>
              <a:off x="1873165" y="2815560"/>
              <a:ext cx="2953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 pitchFamily="34" charset="0"/>
                </a:rPr>
                <a:t>On-shell intermediate states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graphicFrame>
          <p:nvGraphicFramePr>
            <p:cNvPr id="9" name="对象 8">
              <a:extLst>
                <a:ext uri="{FF2B5EF4-FFF2-40B4-BE49-F238E27FC236}">
                  <a16:creationId xmlns:a16="http://schemas.microsoft.com/office/drawing/2014/main" id="{56A9D0DB-08C8-304E-95F0-B6057DE5B2E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64311" y="2772634"/>
            <a:ext cx="417222" cy="470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4" name="AxMath" r:id="rId5" imgW="167760" imgH="190080" progId="Equation.AxMath">
                    <p:embed/>
                  </p:oleObj>
                </mc:Choice>
                <mc:Fallback>
                  <p:oleObj name="AxMath" r:id="rId5" imgW="167760" imgH="190080" progId="Equation.AxMath">
                    <p:embed/>
                    <p:pic>
                      <p:nvPicPr>
                        <p:cNvPr id="9" name="对象 8">
                          <a:extLst>
                            <a:ext uri="{FF2B5EF4-FFF2-40B4-BE49-F238E27FC236}">
                              <a16:creationId xmlns:a16="http://schemas.microsoft.com/office/drawing/2014/main" id="{56A9D0DB-08C8-304E-95F0-B6057DE5B2E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564311" y="2772634"/>
                          <a:ext cx="417222" cy="4701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3A9BA8DA-D39A-AB43-ADE6-C4EAA05B7D43}"/>
                </a:ext>
              </a:extLst>
            </p:cNvPr>
            <p:cNvGrpSpPr/>
            <p:nvPr/>
          </p:nvGrpSpPr>
          <p:grpSpPr>
            <a:xfrm>
              <a:off x="2483690" y="1275152"/>
              <a:ext cx="2117725" cy="1581934"/>
              <a:chOff x="2483690" y="1275152"/>
              <a:chExt cx="2117725" cy="1581934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EC0DAAD4-166C-2F47-8561-548B4DBF7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10715" y="1372256"/>
                <a:ext cx="1790700" cy="1346200"/>
              </a:xfrm>
              <a:prstGeom prst="rect">
                <a:avLst/>
              </a:prstGeom>
            </p:spPr>
          </p:pic>
          <p:graphicFrame>
            <p:nvGraphicFramePr>
              <p:cNvPr id="7" name="对象 6">
                <a:extLst>
                  <a:ext uri="{FF2B5EF4-FFF2-40B4-BE49-F238E27FC236}">
                    <a16:creationId xmlns:a16="http://schemas.microsoft.com/office/drawing/2014/main" id="{FAAEA886-EF50-9B40-8224-5018F32613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83690" y="2084850"/>
              <a:ext cx="327025" cy="384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5" name="AxMath" r:id="rId8" imgW="163080" imgH="191520" progId="Equation.AxMath">
                      <p:embed/>
                    </p:oleObj>
                  </mc:Choice>
                  <mc:Fallback>
                    <p:oleObj name="AxMath" r:id="rId8" imgW="163080" imgH="191520" progId="Equation.AxMath">
                      <p:embed/>
                      <p:pic>
                        <p:nvPicPr>
                          <p:cNvPr id="7" name="对象 6">
                            <a:extLst>
                              <a:ext uri="{FF2B5EF4-FFF2-40B4-BE49-F238E27FC236}">
                                <a16:creationId xmlns:a16="http://schemas.microsoft.com/office/drawing/2014/main" id="{FAAEA886-EF50-9B40-8224-5018F32613A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2483690" y="2084850"/>
                            <a:ext cx="327025" cy="3841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0" name="直接连接符 30">
                <a:extLst>
                  <a:ext uri="{FF2B5EF4-FFF2-40B4-BE49-F238E27FC236}">
                    <a16:creationId xmlns:a16="http://schemas.microsoft.com/office/drawing/2014/main" id="{0C07604F-DD61-6649-BB2E-20DA7162EE17}"/>
                  </a:ext>
                </a:extLst>
              </p:cNvPr>
              <p:cNvCxnSpPr/>
              <p:nvPr/>
            </p:nvCxnSpPr>
            <p:spPr>
              <a:xfrm>
                <a:off x="3390887" y="1275152"/>
                <a:ext cx="0" cy="1581934"/>
              </a:xfrm>
              <a:prstGeom prst="line">
                <a:avLst/>
              </a:prstGeom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1AECC417-580E-5147-8944-67223EF2E4D2}"/>
              </a:ext>
            </a:extLst>
          </p:cNvPr>
          <p:cNvSpPr txBox="1"/>
          <p:nvPr/>
        </p:nvSpPr>
        <p:spPr>
          <a:xfrm>
            <a:off x="7363051" y="2832592"/>
            <a:ext cx="295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On-shell intermediate states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FC5A7EEE-0CC3-F243-8CDC-26978D8D62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48169" y="2813053"/>
          <a:ext cx="417222" cy="427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AxMath" r:id="rId10" imgW="185400" imgH="190080" progId="Equation.AxMath">
                  <p:embed/>
                </p:oleObj>
              </mc:Choice>
              <mc:Fallback>
                <p:oleObj name="AxMath" r:id="rId10" imgW="185400" imgH="190080" progId="Equation.AxMath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FC5A7EEE-0CC3-F243-8CDC-26978D8D62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148169" y="2813053"/>
                        <a:ext cx="417222" cy="427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组合 18">
            <a:extLst>
              <a:ext uri="{FF2B5EF4-FFF2-40B4-BE49-F238E27FC236}">
                <a16:creationId xmlns:a16="http://schemas.microsoft.com/office/drawing/2014/main" id="{8834F74D-1C51-954C-A62D-D51C4FDA2BE4}"/>
              </a:ext>
            </a:extLst>
          </p:cNvPr>
          <p:cNvGrpSpPr/>
          <p:nvPr/>
        </p:nvGrpSpPr>
        <p:grpSpPr>
          <a:xfrm>
            <a:off x="8017026" y="1242549"/>
            <a:ext cx="1896804" cy="1734032"/>
            <a:chOff x="8017026" y="1242549"/>
            <a:chExt cx="1896804" cy="173403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3C2D76E-12F3-8E4C-BB58-329F2188F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17026" y="1242549"/>
              <a:ext cx="1896804" cy="1581934"/>
            </a:xfrm>
            <a:prstGeom prst="rect">
              <a:avLst/>
            </a:prstGeom>
          </p:spPr>
        </p:pic>
        <p:graphicFrame>
          <p:nvGraphicFramePr>
            <p:cNvPr id="14" name="对象 13">
              <a:extLst>
                <a:ext uri="{FF2B5EF4-FFF2-40B4-BE49-F238E27FC236}">
                  <a16:creationId xmlns:a16="http://schemas.microsoft.com/office/drawing/2014/main" id="{CF75C692-45F2-B843-BEED-C4B54A4539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32888" y="2595581"/>
            <a:ext cx="2794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7" name="AxMath" r:id="rId13" imgW="140400" imgH="190080" progId="Equation.AxMath">
                    <p:embed/>
                  </p:oleObj>
                </mc:Choice>
                <mc:Fallback>
                  <p:oleObj name="AxMath" r:id="rId13" imgW="140400" imgH="190080" progId="Equation.AxMath">
                    <p:embed/>
                    <p:pic>
                      <p:nvPicPr>
                        <p:cNvPr id="14" name="对象 13">
                          <a:extLst>
                            <a:ext uri="{FF2B5EF4-FFF2-40B4-BE49-F238E27FC236}">
                              <a16:creationId xmlns:a16="http://schemas.microsoft.com/office/drawing/2014/main" id="{CF75C692-45F2-B843-BEED-C4B54A4539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632888" y="2595581"/>
                          <a:ext cx="279400" cy="381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" name="直接连接符 16">
              <a:extLst>
                <a:ext uri="{FF2B5EF4-FFF2-40B4-BE49-F238E27FC236}">
                  <a16:creationId xmlns:a16="http://schemas.microsoft.com/office/drawing/2014/main" id="{B2E73208-E0CD-8D45-8AFB-329EC9983BA6}"/>
                </a:ext>
              </a:extLst>
            </p:cNvPr>
            <p:cNvCxnSpPr>
              <a:stCxn id="13" idx="0"/>
              <a:endCxn id="13" idx="2"/>
            </p:cNvCxnSpPr>
            <p:nvPr/>
          </p:nvCxnSpPr>
          <p:spPr>
            <a:xfrm>
              <a:off x="8965428" y="1242549"/>
              <a:ext cx="0" cy="1581934"/>
            </a:xfrm>
            <a:prstGeom prst="line">
              <a:avLst/>
            </a:prstGeom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7" name="椭圆 16">
            <a:extLst>
              <a:ext uri="{FF2B5EF4-FFF2-40B4-BE49-F238E27FC236}">
                <a16:creationId xmlns:a16="http://schemas.microsoft.com/office/drawing/2014/main" id="{4E0BC760-FF54-4A45-B84F-51F4CE4A9027}"/>
              </a:ext>
            </a:extLst>
          </p:cNvPr>
          <p:cNvSpPr/>
          <p:nvPr/>
        </p:nvSpPr>
        <p:spPr>
          <a:xfrm>
            <a:off x="10062471" y="2705009"/>
            <a:ext cx="612784" cy="5831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75468DC-EDAA-004A-BBC4-35F3CC208315}"/>
              </a:ext>
            </a:extLst>
          </p:cNvPr>
          <p:cNvSpPr txBox="1"/>
          <p:nvPr/>
        </p:nvSpPr>
        <p:spPr>
          <a:xfrm>
            <a:off x="5083271" y="1820312"/>
            <a:ext cx="292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Parity violating e-p scattering</a:t>
            </a:r>
            <a:endParaRPr kumimoji="1"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379F693-6BDD-594A-8C46-1A8661D5AC68}"/>
              </a:ext>
            </a:extLst>
          </p:cNvPr>
          <p:cNvSpPr txBox="1"/>
          <p:nvPr/>
        </p:nvSpPr>
        <p:spPr>
          <a:xfrm>
            <a:off x="613048" y="3201924"/>
            <a:ext cx="5249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N. Christ, XF, L. </a:t>
            </a:r>
            <a:r>
              <a:rPr kumimoji="1" lang="en-US" altLang="zh-CN" sz="1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Jin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C. Tu, Y. Zhao, PRL 130 (2023) 191901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54ACE71A-50B8-C34E-9FC3-884D9EE685A9}"/>
              </a:ext>
            </a:extLst>
          </p:cNvPr>
          <p:cNvGrpSpPr/>
          <p:nvPr/>
        </p:nvGrpSpPr>
        <p:grpSpPr>
          <a:xfrm>
            <a:off x="606851" y="4013866"/>
            <a:ext cx="3935478" cy="469900"/>
            <a:chOff x="606851" y="3731479"/>
            <a:chExt cx="3935478" cy="46990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68D126ED-27C7-5A4C-BDDF-050EE2B75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22417" y="3750529"/>
              <a:ext cx="1130300" cy="431800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8DB52ABF-CBF5-BF4E-AC34-D3052CAB8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031029" y="3731479"/>
              <a:ext cx="1511300" cy="469900"/>
            </a:xfrm>
            <a:prstGeom prst="rect">
              <a:avLst/>
            </a:prstGeom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0012798C-CE44-B945-B1A5-881AFAF18751}"/>
                </a:ext>
              </a:extLst>
            </p:cNvPr>
            <p:cNvSpPr txBox="1"/>
            <p:nvPr/>
          </p:nvSpPr>
          <p:spPr>
            <a:xfrm>
              <a:off x="606851" y="3781763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Possibly</a:t>
              </a:r>
              <a:endParaRPr kumimoji="1"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3E291D10-3C7E-8743-9388-B869D8B9CD39}"/>
                </a:ext>
              </a:extLst>
            </p:cNvPr>
            <p:cNvSpPr txBox="1"/>
            <p:nvPr/>
          </p:nvSpPr>
          <p:spPr>
            <a:xfrm>
              <a:off x="2633189" y="3767225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or</a:t>
              </a:r>
              <a:endParaRPr kumimoji="1" lang="zh-CN" altLang="en-US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右箭头 39">
            <a:extLst>
              <a:ext uri="{FF2B5EF4-FFF2-40B4-BE49-F238E27FC236}">
                <a16:creationId xmlns:a16="http://schemas.microsoft.com/office/drawing/2014/main" id="{B2EB38CC-96FE-BD42-8121-FDDE824957E8}"/>
              </a:ext>
            </a:extLst>
          </p:cNvPr>
          <p:cNvSpPr/>
          <p:nvPr/>
        </p:nvSpPr>
        <p:spPr>
          <a:xfrm>
            <a:off x="1288998" y="4540189"/>
            <a:ext cx="456179" cy="203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E5BB570-5843-D84E-89C0-D3185C582257}"/>
              </a:ext>
            </a:extLst>
          </p:cNvPr>
          <p:cNvSpPr txBox="1"/>
          <p:nvPr/>
        </p:nvSpPr>
        <p:spPr>
          <a:xfrm>
            <a:off x="1798406" y="4438208"/>
            <a:ext cx="5641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Exponentially growing contamination in temporal integral!</a:t>
            </a:r>
            <a:endParaRPr kumimoji="1"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DDEBA41-4EC5-9146-A0F8-FA7B48D7028B}"/>
              </a:ext>
            </a:extLst>
          </p:cNvPr>
          <p:cNvSpPr txBox="1"/>
          <p:nvPr/>
        </p:nvSpPr>
        <p:spPr>
          <a:xfrm>
            <a:off x="606851" y="4993114"/>
            <a:ext cx="1099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If </a:t>
            </a:r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 </a:t>
            </a:r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contains only single hadron or no hadron, a correct EW weight function in Euclidean time can be constructed</a:t>
            </a:r>
            <a:endParaRPr kumimoji="1"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3" name="对象 42">
            <a:extLst>
              <a:ext uri="{FF2B5EF4-FFF2-40B4-BE49-F238E27FC236}">
                <a16:creationId xmlns:a16="http://schemas.microsoft.com/office/drawing/2014/main" id="{B8C491E8-0517-2A43-8EF9-6B670BC77E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31588" y="3349978"/>
          <a:ext cx="22256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AxMath" r:id="rId17" imgW="1113120" imgH="190080" progId="Equation.AxMath">
                  <p:embed/>
                </p:oleObj>
              </mc:Choice>
              <mc:Fallback>
                <p:oleObj name="AxMath" r:id="rId17" imgW="1113120" imgH="190080" progId="Equation.AxMath">
                  <p:embed/>
                  <p:pic>
                    <p:nvPicPr>
                      <p:cNvPr id="43" name="对象 42">
                        <a:extLst>
                          <a:ext uri="{FF2B5EF4-FFF2-40B4-BE49-F238E27FC236}">
                            <a16:creationId xmlns:a16="http://schemas.microsoft.com/office/drawing/2014/main" id="{B8C491E8-0517-2A43-8EF9-6B670BC77E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331588" y="3349978"/>
                        <a:ext cx="2225675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文本框 43">
            <a:extLst>
              <a:ext uri="{FF2B5EF4-FFF2-40B4-BE49-F238E27FC236}">
                <a16:creationId xmlns:a16="http://schemas.microsoft.com/office/drawing/2014/main" id="{07E38365-46E3-074A-AB7B-644A531C970F}"/>
              </a:ext>
            </a:extLst>
          </p:cNvPr>
          <p:cNvSpPr txBox="1"/>
          <p:nvPr/>
        </p:nvSpPr>
        <p:spPr>
          <a:xfrm>
            <a:off x="606851" y="5514669"/>
            <a:ext cx="750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If </a:t>
            </a:r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 </a:t>
            </a:r>
            <a:r>
              <a:rPr kumimoji="1" lang="en-US" altLang="zh-CN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contains two hadrons, finite-volume effects must be addressed properly</a:t>
            </a:r>
            <a:endParaRPr kumimoji="1" lang="zh-CN" altLang="en-US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8B4EA4D-3113-5A41-A873-238144C86E4B}"/>
              </a:ext>
            </a:extLst>
          </p:cNvPr>
          <p:cNvSpPr txBox="1"/>
          <p:nvPr/>
        </p:nvSpPr>
        <p:spPr>
          <a:xfrm>
            <a:off x="7581209" y="6001314"/>
            <a:ext cx="3280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X. </a:t>
            </a:r>
            <a:r>
              <a:rPr kumimoji="1" lang="en-US" altLang="zh-CN" sz="16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Tuo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&amp; X. Feng, arXiv:2407.16930</a:t>
            </a:r>
            <a:endParaRPr kumimoji="1" lang="zh-CN" altLang="en-US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9" name="灯片编号占位符 2">
            <a:extLst>
              <a:ext uri="{FF2B5EF4-FFF2-40B4-BE49-F238E27FC236}">
                <a16:creationId xmlns:a16="http://schemas.microsoft.com/office/drawing/2014/main" id="{1ABD8690-1785-BE48-85B0-DB465C469CF2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37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50261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6E3E87-ECA5-FB4B-A32E-002F9F0ADB9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Conclusion and outlook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D6293C3-9FFB-874A-9049-35960710E5EA}"/>
              </a:ext>
            </a:extLst>
          </p:cNvPr>
          <p:cNvGrpSpPr/>
          <p:nvPr/>
        </p:nvGrpSpPr>
        <p:grpSpPr>
          <a:xfrm>
            <a:off x="4836000" y="2029889"/>
            <a:ext cx="2520000" cy="2520000"/>
            <a:chOff x="4836000" y="2285382"/>
            <a:chExt cx="2520000" cy="2520000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F362BC5B-537A-4A4A-AC7D-DA08EAF917E8}"/>
                </a:ext>
              </a:extLst>
            </p:cNvPr>
            <p:cNvSpPr>
              <a:spLocks/>
            </p:cNvSpPr>
            <p:nvPr/>
          </p:nvSpPr>
          <p:spPr>
            <a:xfrm>
              <a:off x="4836000" y="2285382"/>
              <a:ext cx="2520000" cy="2520000"/>
            </a:xfrm>
            <a:prstGeom prst="ellipse">
              <a:avLst/>
            </a:prstGeom>
            <a:solidFill>
              <a:schemeClr val="accent1">
                <a:lumMod val="7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AF4BA2E3-1D6E-9246-9B10-742344D948E2}"/>
                </a:ext>
              </a:extLst>
            </p:cNvPr>
            <p:cNvSpPr>
              <a:spLocks/>
            </p:cNvSpPr>
            <p:nvPr/>
          </p:nvSpPr>
          <p:spPr>
            <a:xfrm>
              <a:off x="5250000" y="2699382"/>
              <a:ext cx="1692000" cy="169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618537F-FF6F-2240-9DE9-49F93148CE44}"/>
                </a:ext>
              </a:extLst>
            </p:cNvPr>
            <p:cNvSpPr txBox="1">
              <a:spLocks/>
            </p:cNvSpPr>
            <p:nvPr/>
          </p:nvSpPr>
          <p:spPr>
            <a:xfrm>
              <a:off x="5388114" y="3129883"/>
              <a:ext cx="14157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gradFill>
                    <a:gsLst>
                      <a:gs pos="80000">
                        <a:schemeClr val="bg1"/>
                      </a:gs>
                      <a:gs pos="100000">
                        <a:schemeClr val="accent1">
                          <a:lumMod val="10000"/>
                          <a:lumOff val="9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4-point correlation function</a:t>
              </a:r>
              <a:endParaRPr lang="zh-CN" altLang="en-US" dirty="0">
                <a:gradFill>
                  <a:gsLst>
                    <a:gs pos="80000">
                      <a:schemeClr val="bg1"/>
                    </a:gs>
                    <a:gs pos="100000">
                      <a:schemeClr val="accent1">
                        <a:lumMod val="10000"/>
                        <a:lumOff val="9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0470D622-3F3F-2241-8492-85A4AA69AAB0}"/>
              </a:ext>
            </a:extLst>
          </p:cNvPr>
          <p:cNvSpPr txBox="1"/>
          <p:nvPr/>
        </p:nvSpPr>
        <p:spPr>
          <a:xfrm>
            <a:off x="866002" y="1159649"/>
            <a:ext cx="4349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E&amp;M corrections including IB effects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E8884AC-138D-F243-B3EF-3143803B59BB}"/>
              </a:ext>
            </a:extLst>
          </p:cNvPr>
          <p:cNvSpPr txBox="1"/>
          <p:nvPr/>
        </p:nvSpPr>
        <p:spPr>
          <a:xfrm>
            <a:off x="7876402" y="1159649"/>
            <a:ext cx="3520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Higher-order EW interactions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8FA9703-7A04-EB45-AB73-E66F82963D9E}"/>
              </a:ext>
            </a:extLst>
          </p:cNvPr>
          <p:cNvSpPr txBox="1"/>
          <p:nvPr/>
        </p:nvSpPr>
        <p:spPr>
          <a:xfrm>
            <a:off x="844682" y="4923946"/>
            <a:ext cx="4397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Hadronic tensor using optical theorem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D4D26BA-FEB1-F940-BB11-3ED159DEDA07}"/>
              </a:ext>
            </a:extLst>
          </p:cNvPr>
          <p:cNvSpPr txBox="1"/>
          <p:nvPr/>
        </p:nvSpPr>
        <p:spPr>
          <a:xfrm>
            <a:off x="7876402" y="4923946"/>
            <a:ext cx="349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HLbL</a:t>
            </a:r>
            <a:r>
              <a:rPr kumimoji="1"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contributions in muon g-2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箭头连接符 17">
            <a:extLst>
              <a:ext uri="{FF2B5EF4-FFF2-40B4-BE49-F238E27FC236}">
                <a16:creationId xmlns:a16="http://schemas.microsoft.com/office/drawing/2014/main" id="{17B6F69F-7001-5247-BDBF-33B8D6EDF1BD}"/>
              </a:ext>
            </a:extLst>
          </p:cNvPr>
          <p:cNvCxnSpPr>
            <a:cxnSpLocks/>
          </p:cNvCxnSpPr>
          <p:nvPr/>
        </p:nvCxnSpPr>
        <p:spPr>
          <a:xfrm flipH="1" flipV="1">
            <a:off x="4214122" y="1636848"/>
            <a:ext cx="809395" cy="73172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7">
            <a:extLst>
              <a:ext uri="{FF2B5EF4-FFF2-40B4-BE49-F238E27FC236}">
                <a16:creationId xmlns:a16="http://schemas.microsoft.com/office/drawing/2014/main" id="{617F00EB-AB00-E04E-856F-D87E8E8EF59A}"/>
              </a:ext>
            </a:extLst>
          </p:cNvPr>
          <p:cNvCxnSpPr>
            <a:cxnSpLocks/>
          </p:cNvCxnSpPr>
          <p:nvPr/>
        </p:nvCxnSpPr>
        <p:spPr>
          <a:xfrm flipH="1">
            <a:off x="7168485" y="1612887"/>
            <a:ext cx="940092" cy="75079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7">
            <a:extLst>
              <a:ext uri="{FF2B5EF4-FFF2-40B4-BE49-F238E27FC236}">
                <a16:creationId xmlns:a16="http://schemas.microsoft.com/office/drawing/2014/main" id="{6D5D7D2D-0D82-A64F-82CA-E0F08177525C}"/>
              </a:ext>
            </a:extLst>
          </p:cNvPr>
          <p:cNvCxnSpPr>
            <a:cxnSpLocks/>
          </p:cNvCxnSpPr>
          <p:nvPr/>
        </p:nvCxnSpPr>
        <p:spPr>
          <a:xfrm flipH="1">
            <a:off x="4083423" y="4114446"/>
            <a:ext cx="922536" cy="71486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7">
            <a:extLst>
              <a:ext uri="{FF2B5EF4-FFF2-40B4-BE49-F238E27FC236}">
                <a16:creationId xmlns:a16="http://schemas.microsoft.com/office/drawing/2014/main" id="{39F43B87-FEA2-0B4C-B187-4AAE6C50B82E}"/>
              </a:ext>
            </a:extLst>
          </p:cNvPr>
          <p:cNvCxnSpPr>
            <a:cxnSpLocks/>
          </p:cNvCxnSpPr>
          <p:nvPr/>
        </p:nvCxnSpPr>
        <p:spPr>
          <a:xfrm>
            <a:off x="7176305" y="4082180"/>
            <a:ext cx="972613" cy="747129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73936AB9-45FF-2542-9289-2CFAB19E11C8}"/>
              </a:ext>
            </a:extLst>
          </p:cNvPr>
          <p:cNvSpPr txBox="1"/>
          <p:nvPr/>
        </p:nvSpPr>
        <p:spPr>
          <a:xfrm>
            <a:off x="2546537" y="6075590"/>
            <a:ext cx="7098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New frontiers, new methodology and new findings!</a:t>
            </a:r>
            <a:endParaRPr lang="zh-CN" altLang="zh-CN" sz="2400" kern="1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箭头: 右 16">
            <a:extLst>
              <a:ext uri="{FF2B5EF4-FFF2-40B4-BE49-F238E27FC236}">
                <a16:creationId xmlns:a16="http://schemas.microsoft.com/office/drawing/2014/main" id="{D4B68C84-D8D6-0545-8BCA-6E1E4CB77AF0}"/>
              </a:ext>
            </a:extLst>
          </p:cNvPr>
          <p:cNvSpPr/>
          <p:nvPr/>
        </p:nvSpPr>
        <p:spPr>
          <a:xfrm rot="5400000">
            <a:off x="5820925" y="5302367"/>
            <a:ext cx="550150" cy="2344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AB3697B5-13E4-4C4D-99BD-A43EE89F8AB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38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138338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B74C06E-DC67-CCAA-C80C-803BD32E2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440" y="1546782"/>
            <a:ext cx="5325032" cy="445758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855E4FD-CDC7-17BC-C490-82686354686A}"/>
              </a:ext>
            </a:extLst>
          </p:cNvPr>
          <p:cNvGrpSpPr/>
          <p:nvPr/>
        </p:nvGrpSpPr>
        <p:grpSpPr>
          <a:xfrm>
            <a:off x="465714" y="1692877"/>
            <a:ext cx="3786526" cy="523220"/>
            <a:chOff x="756000" y="1779770"/>
            <a:chExt cx="3786526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43A6F36-4046-17F7-93A7-75C1FD013DD7}"/>
                    </a:ext>
                  </a:extLst>
                </p:cNvPr>
                <p:cNvSpPr txBox="1"/>
                <p:nvPr/>
              </p:nvSpPr>
              <p:spPr>
                <a:xfrm>
                  <a:off x="756000" y="1779770"/>
                  <a:ext cx="202474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343A6F36-4046-17F7-93A7-75C1FD013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000" y="1779770"/>
                  <a:ext cx="2024743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箭头: 右 16">
              <a:extLst>
                <a:ext uri="{FF2B5EF4-FFF2-40B4-BE49-F238E27FC236}">
                  <a16:creationId xmlns:a16="http://schemas.microsoft.com/office/drawing/2014/main" id="{87814CB9-86F5-08C1-7A25-6972C66B94FE}"/>
                </a:ext>
              </a:extLst>
            </p:cNvPr>
            <p:cNvSpPr/>
            <p:nvPr/>
          </p:nvSpPr>
          <p:spPr>
            <a:xfrm>
              <a:off x="2082152" y="1930400"/>
              <a:ext cx="698591" cy="29754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EF71052-8BF0-8B5E-B480-E9775B88A8CF}"/>
                    </a:ext>
                  </a:extLst>
                </p:cNvPr>
                <p:cNvSpPr txBox="1"/>
                <p:nvPr/>
              </p:nvSpPr>
              <p:spPr>
                <a:xfrm>
                  <a:off x="2517783" y="1779770"/>
                  <a:ext cx="202474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7EF71052-8BF0-8B5E-B480-E9775B88A8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783" y="1779770"/>
                  <a:ext cx="2024743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29BA885-0924-375C-6ABE-1198F11E0EAA}"/>
              </a:ext>
            </a:extLst>
          </p:cNvPr>
          <p:cNvGrpSpPr/>
          <p:nvPr/>
        </p:nvGrpSpPr>
        <p:grpSpPr>
          <a:xfrm>
            <a:off x="952065" y="2723694"/>
            <a:ext cx="3076783" cy="2170023"/>
            <a:chOff x="2082152" y="4013200"/>
            <a:chExt cx="3076783" cy="217002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8FB071-452E-09B8-892F-E24D07F9B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2152" y="4013200"/>
              <a:ext cx="3076783" cy="21700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1D9F147-4EC2-8ED7-F6C0-DA9EBFF5EF52}"/>
                    </a:ext>
                  </a:extLst>
                </p:cNvPr>
                <p:cNvSpPr txBox="1"/>
                <p:nvPr/>
              </p:nvSpPr>
              <p:spPr>
                <a:xfrm>
                  <a:off x="3381828" y="4913545"/>
                  <a:ext cx="714057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zh-CN" alt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1D9F147-4EC2-8ED7-F6C0-DA9EBFF5E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1828" y="4913545"/>
                  <a:ext cx="714057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箭头: 下 20">
              <a:extLst>
                <a:ext uri="{FF2B5EF4-FFF2-40B4-BE49-F238E27FC236}">
                  <a16:creationId xmlns:a16="http://schemas.microsoft.com/office/drawing/2014/main" id="{53179DCE-8666-E9A9-BAFD-05915517954B}"/>
                </a:ext>
              </a:extLst>
            </p:cNvPr>
            <p:cNvSpPr/>
            <p:nvPr/>
          </p:nvSpPr>
          <p:spPr>
            <a:xfrm flipH="1">
              <a:off x="3875314" y="4961684"/>
              <a:ext cx="50242" cy="35197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1393CCE9-8D03-FB14-88A4-A3A81F741CCA}"/>
              </a:ext>
            </a:extLst>
          </p:cNvPr>
          <p:cNvSpPr txBox="1"/>
          <p:nvPr/>
        </p:nvSpPr>
        <p:spPr>
          <a:xfrm>
            <a:off x="399954" y="704228"/>
            <a:ext cx="5555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real-virtual Compton scattering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37F2F9B-E4DC-F34A-BC58-CA8149146B12}"/>
              </a:ext>
            </a:extLst>
          </p:cNvPr>
          <p:cNvGrpSpPr/>
          <p:nvPr/>
        </p:nvGrpSpPr>
        <p:grpSpPr>
          <a:xfrm>
            <a:off x="1540109" y="5923150"/>
            <a:ext cx="9008488" cy="533216"/>
            <a:chOff x="1554397" y="5823134"/>
            <a:chExt cx="9008488" cy="533216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929A28DF-7E36-CEE5-303C-602F03C235FE}"/>
                </a:ext>
              </a:extLst>
            </p:cNvPr>
            <p:cNvSpPr/>
            <p:nvPr/>
          </p:nvSpPr>
          <p:spPr>
            <a:xfrm>
              <a:off x="1583427" y="5823134"/>
              <a:ext cx="8950429" cy="533216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BBF9B9E-8C84-0935-6564-D36F0231410A}"/>
                    </a:ext>
                  </a:extLst>
                </p:cNvPr>
                <p:cNvSpPr txBox="1"/>
                <p:nvPr/>
              </p:nvSpPr>
              <p:spPr>
                <a:xfrm>
                  <a:off x="1554397" y="5889687"/>
                  <a:ext cx="90084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Abnormal peak of generalized proton electric polarizability at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≈0.35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𝐺𝑒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BBF9B9E-8C84-0935-6564-D36F023141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4397" y="5889687"/>
                  <a:ext cx="9008488" cy="400110"/>
                </a:xfrm>
                <a:prstGeom prst="rect">
                  <a:avLst/>
                </a:prstGeom>
                <a:blipFill>
                  <a:blip r:embed="rId7"/>
                  <a:stretch>
                    <a:fillRect t="-9091" b="-2424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标题 1">
            <a:extLst>
              <a:ext uri="{FF2B5EF4-FFF2-40B4-BE49-F238E27FC236}">
                <a16:creationId xmlns:a16="http://schemas.microsoft.com/office/drawing/2014/main" id="{EBF86C31-D735-1F4A-9891-4F379415776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Generalized electric polarizabilities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06F7E0E-9FB0-FE42-B2C0-4DCC346B35CE}"/>
              </a:ext>
            </a:extLst>
          </p:cNvPr>
          <p:cNvSpPr txBox="1"/>
          <p:nvPr/>
        </p:nvSpPr>
        <p:spPr>
          <a:xfrm>
            <a:off x="5907640" y="704228"/>
            <a:ext cx="5750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proton E&amp;M structure deviates from theoretical predictions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F04FA8A-C1D9-5E4D-91DE-ED0B117EAAEB}"/>
              </a:ext>
            </a:extLst>
          </p:cNvPr>
          <p:cNvGrpSpPr/>
          <p:nvPr/>
        </p:nvGrpSpPr>
        <p:grpSpPr>
          <a:xfrm>
            <a:off x="3897667" y="4693531"/>
            <a:ext cx="2594345" cy="792322"/>
            <a:chOff x="3876948" y="3065077"/>
            <a:chExt cx="2594345" cy="792322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0A74EA5-C9FF-974F-9686-3D1D1225DD53}"/>
                </a:ext>
              </a:extLst>
            </p:cNvPr>
            <p:cNvSpPr txBox="1"/>
            <p:nvPr/>
          </p:nvSpPr>
          <p:spPr>
            <a:xfrm>
              <a:off x="3876948" y="3138073"/>
              <a:ext cx="2594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R. Li et al., </a:t>
              </a:r>
              <a:r>
                <a:rPr lang="fr-FR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Nature 611 (2022) 7935, 265-270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A7052D58-2949-534E-970C-26BA242C0B81}"/>
                </a:ext>
              </a:extLst>
            </p:cNvPr>
            <p:cNvSpPr/>
            <p:nvPr/>
          </p:nvSpPr>
          <p:spPr>
            <a:xfrm>
              <a:off x="3916198" y="3065077"/>
              <a:ext cx="2515845" cy="792322"/>
            </a:xfrm>
            <a:prstGeom prst="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灯片编号占位符 2">
            <a:extLst>
              <a:ext uri="{FF2B5EF4-FFF2-40B4-BE49-F238E27FC236}">
                <a16:creationId xmlns:a16="http://schemas.microsoft.com/office/drawing/2014/main" id="{32AF7D70-7E97-0E44-B587-6CF71F53B95C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4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79230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5752F55-D619-234F-8D6F-26A5326EB5D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Generalized electric polarizabilities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A256690-8DCF-F441-9891-002318D61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2" y="1546782"/>
            <a:ext cx="5325032" cy="445758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578453E-7A38-124F-B54F-01302381A163}"/>
              </a:ext>
            </a:extLst>
          </p:cNvPr>
          <p:cNvSpPr txBox="1"/>
          <p:nvPr/>
        </p:nvSpPr>
        <p:spPr>
          <a:xfrm>
            <a:off x="249782" y="704228"/>
            <a:ext cx="5750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proton E&amp;M structure deviates from theoretical predictions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23F95A-F7E8-2E40-9D10-2946B5311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32" y="1205674"/>
            <a:ext cx="5127786" cy="451441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BCC9CE8-5236-A64D-A44E-63C738175125}"/>
              </a:ext>
            </a:extLst>
          </p:cNvPr>
          <p:cNvSpPr txBox="1"/>
          <p:nvPr/>
        </p:nvSpPr>
        <p:spPr>
          <a:xfrm>
            <a:off x="5954814" y="34290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ABBDAC-EED9-4F4C-84E1-BCFF621CDFB6}"/>
              </a:ext>
            </a:extLst>
          </p:cNvPr>
          <p:cNvSpPr txBox="1"/>
          <p:nvPr/>
        </p:nvSpPr>
        <p:spPr>
          <a:xfrm>
            <a:off x="1077542" y="5978657"/>
            <a:ext cx="4709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Li, N. </a:t>
            </a:r>
            <a:r>
              <a:rPr kumimoji="1" lang="en-US" altLang="zh-CN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Sparveris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et. al. Nature 611 (2022) 265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58E35D4-489F-814C-BE08-0F2782E945BC}"/>
              </a:ext>
            </a:extLst>
          </p:cNvPr>
          <p:cNvSpPr txBox="1"/>
          <p:nvPr/>
        </p:nvSpPr>
        <p:spPr>
          <a:xfrm>
            <a:off x="6191266" y="646771"/>
            <a:ext cx="575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viewpoints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9F000E-BCFF-6241-9A04-67DA8C74A317}"/>
              </a:ext>
            </a:extLst>
          </p:cNvPr>
          <p:cNvSpPr txBox="1"/>
          <p:nvPr/>
        </p:nvSpPr>
        <p:spPr>
          <a:xfrm>
            <a:off x="6554632" y="5840157"/>
            <a:ext cx="5489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shown by D. </a:t>
            </a:r>
            <a:r>
              <a:rPr kumimoji="1" lang="en-US" altLang="zh-CN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Higinbotham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2</a:t>
            </a:r>
            <a:r>
              <a:rPr kumimoji="1" lang="en-US" altLang="zh-CN" baseline="30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Workshop on Nucleon Structure at Low Q</a:t>
            </a:r>
            <a:endParaRPr kumimoji="1"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灯片编号占位符 2">
            <a:extLst>
              <a:ext uri="{FF2B5EF4-FFF2-40B4-BE49-F238E27FC236}">
                <a16:creationId xmlns:a16="http://schemas.microsoft.com/office/drawing/2014/main" id="{265373F2-2B86-5444-BB0F-BB2835F647C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5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23994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C234B0-D1D6-274F-837D-CE62BA4B4E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Determination of electric polarizabilities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D392D62-A54F-1142-9938-85FD9D10A80D}"/>
              </a:ext>
            </a:extLst>
          </p:cNvPr>
          <p:cNvGrpSpPr/>
          <p:nvPr/>
        </p:nvGrpSpPr>
        <p:grpSpPr>
          <a:xfrm>
            <a:off x="983546" y="1587439"/>
            <a:ext cx="10754174" cy="4676467"/>
            <a:chOff x="983546" y="1587439"/>
            <a:chExt cx="10754174" cy="4676467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E720C8D-03FE-254E-94AF-D18337C2C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546" y="1587439"/>
              <a:ext cx="8600940" cy="4676467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54C13CF-A509-AB46-ACB5-1316BD55F06A}"/>
                </a:ext>
              </a:extLst>
            </p:cNvPr>
            <p:cNvSpPr txBox="1"/>
            <p:nvPr/>
          </p:nvSpPr>
          <p:spPr>
            <a:xfrm>
              <a:off x="3571637" y="3878649"/>
              <a:ext cx="5975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Lattice</a:t>
              </a:r>
            </a:p>
          </p:txBody>
        </p:sp>
        <p:sp>
          <p:nvSpPr>
            <p:cNvPr id="12" name="箭头: 右 66">
              <a:extLst>
                <a:ext uri="{FF2B5EF4-FFF2-40B4-BE49-F238E27FC236}">
                  <a16:creationId xmlns:a16="http://schemas.microsoft.com/office/drawing/2014/main" id="{9C427CF6-B41A-3244-9023-A68D50D5F9E2}"/>
                </a:ext>
              </a:extLst>
            </p:cNvPr>
            <p:cNvSpPr/>
            <p:nvPr/>
          </p:nvSpPr>
          <p:spPr>
            <a:xfrm rot="5400000">
              <a:off x="3825240" y="4311639"/>
              <a:ext cx="344772" cy="347097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2D2701B-B18E-CA4C-906B-E11203CBEA14}"/>
                </a:ext>
              </a:extLst>
            </p:cNvPr>
            <p:cNvSpPr txBox="1"/>
            <p:nvPr/>
          </p:nvSpPr>
          <p:spPr>
            <a:xfrm>
              <a:off x="10001343" y="2284892"/>
              <a:ext cx="1736377" cy="433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Experiments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22A44475-0EB9-0846-8CA4-321209AD8DF4}"/>
                    </a:ext>
                  </a:extLst>
                </p:cNvPr>
                <p:cNvSpPr txBox="1"/>
                <p:nvPr/>
              </p:nvSpPr>
              <p:spPr>
                <a:xfrm>
                  <a:off x="9969156" y="3688156"/>
                  <a:ext cx="12392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𝐸𝐹𝑇</m:t>
                            </m:r>
                          </m:sub>
                        </m:sSub>
                      </m:oMath>
                    </m:oMathPara>
                  </a14:m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22A44475-0EB9-0846-8CA4-321209AD8D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9156" y="3688156"/>
                  <a:ext cx="1239297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箭头: 右 72">
              <a:extLst>
                <a:ext uri="{FF2B5EF4-FFF2-40B4-BE49-F238E27FC236}">
                  <a16:creationId xmlns:a16="http://schemas.microsoft.com/office/drawing/2014/main" id="{66933276-0C95-0C4E-9F50-7E0C19D89AB4}"/>
                </a:ext>
              </a:extLst>
            </p:cNvPr>
            <p:cNvSpPr/>
            <p:nvPr/>
          </p:nvSpPr>
          <p:spPr>
            <a:xfrm flipH="1">
              <a:off x="8935090" y="2380609"/>
              <a:ext cx="1024324" cy="299530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箭头: 右 73">
              <a:extLst>
                <a:ext uri="{FF2B5EF4-FFF2-40B4-BE49-F238E27FC236}">
                  <a16:creationId xmlns:a16="http://schemas.microsoft.com/office/drawing/2014/main" id="{7CE0E2FD-44FF-ED44-A045-3CEE16B2E7B0}"/>
                </a:ext>
              </a:extLst>
            </p:cNvPr>
            <p:cNvSpPr/>
            <p:nvPr/>
          </p:nvSpPr>
          <p:spPr>
            <a:xfrm flipH="1">
              <a:off x="9582828" y="3844509"/>
              <a:ext cx="497608" cy="299530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左大括号 8">
              <a:extLst>
                <a:ext uri="{FF2B5EF4-FFF2-40B4-BE49-F238E27FC236}">
                  <a16:creationId xmlns:a16="http://schemas.microsoft.com/office/drawing/2014/main" id="{9757140D-D97C-1846-AED5-9024708FB231}"/>
                </a:ext>
              </a:extLst>
            </p:cNvPr>
            <p:cNvSpPr/>
            <p:nvPr/>
          </p:nvSpPr>
          <p:spPr>
            <a:xfrm rot="10800000">
              <a:off x="8433840" y="1843670"/>
              <a:ext cx="431570" cy="1315928"/>
            </a:xfrm>
            <a:prstGeom prst="leftBrace">
              <a:avLst>
                <a:gd name="adj1" fmla="val 8333"/>
                <a:gd name="adj2" fmla="val 50114"/>
              </a:avLst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左大括号 9">
              <a:extLst>
                <a:ext uri="{FF2B5EF4-FFF2-40B4-BE49-F238E27FC236}">
                  <a16:creationId xmlns:a16="http://schemas.microsoft.com/office/drawing/2014/main" id="{8FB2427E-9892-3347-82B8-5E2534C719E0}"/>
                </a:ext>
              </a:extLst>
            </p:cNvPr>
            <p:cNvSpPr/>
            <p:nvPr/>
          </p:nvSpPr>
          <p:spPr>
            <a:xfrm rot="10800000">
              <a:off x="8992678" y="3688155"/>
              <a:ext cx="497608" cy="650739"/>
            </a:xfrm>
            <a:prstGeom prst="leftBrace">
              <a:avLst>
                <a:gd name="adj1" fmla="val 8333"/>
                <a:gd name="adj2" fmla="val 50114"/>
              </a:avLst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DB5F16F-606E-9541-961F-03EB32B6F3F2}"/>
                </a:ext>
              </a:extLst>
            </p:cNvPr>
            <p:cNvSpPr/>
            <p:nvPr/>
          </p:nvSpPr>
          <p:spPr>
            <a:xfrm flipV="1">
              <a:off x="2743199" y="4739870"/>
              <a:ext cx="2959135" cy="827212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C04C23F0-B670-6A4B-A1A1-513B3BD597C2}"/>
              </a:ext>
            </a:extLst>
          </p:cNvPr>
          <p:cNvSpPr/>
          <p:nvPr/>
        </p:nvSpPr>
        <p:spPr>
          <a:xfrm>
            <a:off x="532707" y="689761"/>
            <a:ext cx="18565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neutron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D1BB7446-D6B4-8C4E-B0F9-7303B21A621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6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353728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27C337-21B6-EE42-B2E9-B44EB911F3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Determination of electric polarizabilities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2BE251E-CD4F-DA4F-8D8F-13C93141DE42}"/>
              </a:ext>
            </a:extLst>
          </p:cNvPr>
          <p:cNvSpPr/>
          <p:nvPr/>
        </p:nvSpPr>
        <p:spPr>
          <a:xfrm>
            <a:off x="532707" y="689761"/>
            <a:ext cx="17315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proton</a:t>
            </a:r>
            <a:endParaRPr lang="zh-CN" altLang="en-US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C6B7D50-98BA-1243-A374-0A35C2ED4611}"/>
              </a:ext>
            </a:extLst>
          </p:cNvPr>
          <p:cNvGrpSpPr/>
          <p:nvPr/>
        </p:nvGrpSpPr>
        <p:grpSpPr>
          <a:xfrm>
            <a:off x="1379309" y="1470783"/>
            <a:ext cx="10152739" cy="4635541"/>
            <a:chOff x="1379309" y="1550793"/>
            <a:chExt cx="10152739" cy="4635541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F5492BD-99E2-FB42-A910-B0074C785813}"/>
                </a:ext>
              </a:extLst>
            </p:cNvPr>
            <p:cNvGrpSpPr/>
            <p:nvPr/>
          </p:nvGrpSpPr>
          <p:grpSpPr>
            <a:xfrm>
              <a:off x="1379309" y="1550793"/>
              <a:ext cx="8287088" cy="4635541"/>
              <a:chOff x="1252912" y="1463673"/>
              <a:chExt cx="8287088" cy="4635541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4A00FFF4-B5A1-FB4A-B7B0-069159DBD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60000" y="1463673"/>
                <a:ext cx="8280000" cy="4169536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C36C1BF7-1F95-9A41-A3CA-BE12243360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88194"/>
              <a:stretch/>
            </p:blipFill>
            <p:spPr>
              <a:xfrm>
                <a:off x="1252912" y="5581743"/>
                <a:ext cx="8229600" cy="51747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16A078C1-72EE-EC47-844C-A9A18AAFEDF4}"/>
                    </a:ext>
                  </a:extLst>
                </p:cNvPr>
                <p:cNvSpPr txBox="1"/>
                <p:nvPr/>
              </p:nvSpPr>
              <p:spPr>
                <a:xfrm>
                  <a:off x="3428853" y="4311412"/>
                  <a:ext cx="5976004" cy="4334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Lattice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=390</m:t>
                      </m:r>
                      <m:r>
                        <m:rPr>
                          <m:sty m:val="p"/>
                        </m:rPr>
                        <a:rPr lang="en-US" altLang="zh-CN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eV</m:t>
                      </m:r>
                    </m:oMath>
                  </a14:m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16A078C1-72EE-EC47-844C-A9A18AAFED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8853" y="4311412"/>
                  <a:ext cx="5976004" cy="433483"/>
                </a:xfrm>
                <a:prstGeom prst="rect">
                  <a:avLst/>
                </a:prstGeom>
                <a:blipFill>
                  <a:blip r:embed="rId4"/>
                  <a:stretch>
                    <a:fillRect l="-1483" t="-11429" b="-3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箭头: 右 66">
              <a:extLst>
                <a:ext uri="{FF2B5EF4-FFF2-40B4-BE49-F238E27FC236}">
                  <a16:creationId xmlns:a16="http://schemas.microsoft.com/office/drawing/2014/main" id="{BBB6749A-E4C3-564A-9834-FC96A2B0C388}"/>
                </a:ext>
              </a:extLst>
            </p:cNvPr>
            <p:cNvSpPr/>
            <p:nvPr/>
          </p:nvSpPr>
          <p:spPr>
            <a:xfrm rot="5400000">
              <a:off x="4504926" y="4893717"/>
              <a:ext cx="644741" cy="347097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76D5218-C9B3-7A4F-8C45-B2AF178674B8}"/>
                </a:ext>
              </a:extLst>
            </p:cNvPr>
            <p:cNvSpPr txBox="1"/>
            <p:nvPr/>
          </p:nvSpPr>
          <p:spPr>
            <a:xfrm>
              <a:off x="9795670" y="2406448"/>
              <a:ext cx="1736378" cy="433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Experiments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D9B22339-853B-E449-A372-D02E9C352C62}"/>
                    </a:ext>
                  </a:extLst>
                </p:cNvPr>
                <p:cNvSpPr txBox="1"/>
                <p:nvPr/>
              </p:nvSpPr>
              <p:spPr>
                <a:xfrm>
                  <a:off x="9673485" y="4114255"/>
                  <a:ext cx="123929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𝐸𝐹𝑇</m:t>
                            </m:r>
                          </m:sub>
                        </m:sSub>
                      </m:oMath>
                    </m:oMathPara>
                  </a14:m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D9B22339-853B-E449-A372-D02E9C352C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3485" y="4114255"/>
                  <a:ext cx="1239298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箭头: 右 72">
              <a:extLst>
                <a:ext uri="{FF2B5EF4-FFF2-40B4-BE49-F238E27FC236}">
                  <a16:creationId xmlns:a16="http://schemas.microsoft.com/office/drawing/2014/main" id="{59249CF9-B420-8040-9D4B-DF331EDC49DD}"/>
                </a:ext>
              </a:extLst>
            </p:cNvPr>
            <p:cNvSpPr/>
            <p:nvPr/>
          </p:nvSpPr>
          <p:spPr>
            <a:xfrm flipH="1">
              <a:off x="9108047" y="2524277"/>
              <a:ext cx="687623" cy="299530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箭头: 右 73">
              <a:extLst>
                <a:ext uri="{FF2B5EF4-FFF2-40B4-BE49-F238E27FC236}">
                  <a16:creationId xmlns:a16="http://schemas.microsoft.com/office/drawing/2014/main" id="{6249370D-5A94-6C48-B436-1528DC32B7B9}"/>
                </a:ext>
              </a:extLst>
            </p:cNvPr>
            <p:cNvSpPr/>
            <p:nvPr/>
          </p:nvSpPr>
          <p:spPr>
            <a:xfrm flipH="1">
              <a:off x="8966370" y="4282175"/>
              <a:ext cx="830797" cy="299530"/>
            </a:xfrm>
            <a:prstGeom prst="rightArrow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左大括号 12">
              <a:extLst>
                <a:ext uri="{FF2B5EF4-FFF2-40B4-BE49-F238E27FC236}">
                  <a16:creationId xmlns:a16="http://schemas.microsoft.com/office/drawing/2014/main" id="{6D00780D-F590-7A4A-9C33-90EE0FC58804}"/>
                </a:ext>
              </a:extLst>
            </p:cNvPr>
            <p:cNvSpPr/>
            <p:nvPr/>
          </p:nvSpPr>
          <p:spPr>
            <a:xfrm rot="10800000">
              <a:off x="8598142" y="1764021"/>
              <a:ext cx="431570" cy="1820043"/>
            </a:xfrm>
            <a:prstGeom prst="leftBrace">
              <a:avLst>
                <a:gd name="adj1" fmla="val 8333"/>
                <a:gd name="adj2" fmla="val 50114"/>
              </a:avLst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" name="左大括号 13">
              <a:extLst>
                <a:ext uri="{FF2B5EF4-FFF2-40B4-BE49-F238E27FC236}">
                  <a16:creationId xmlns:a16="http://schemas.microsoft.com/office/drawing/2014/main" id="{35E7C0A1-F028-EA40-B8D4-180D534EC224}"/>
                </a:ext>
              </a:extLst>
            </p:cNvPr>
            <p:cNvSpPr/>
            <p:nvPr/>
          </p:nvSpPr>
          <p:spPr>
            <a:xfrm rot="10800000">
              <a:off x="8372186" y="3955310"/>
              <a:ext cx="431570" cy="942754"/>
            </a:xfrm>
            <a:prstGeom prst="leftBrace">
              <a:avLst>
                <a:gd name="adj1" fmla="val 8333"/>
                <a:gd name="adj2" fmla="val 50114"/>
              </a:avLst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9" name="灯片编号占位符 2">
            <a:extLst>
              <a:ext uri="{FF2B5EF4-FFF2-40B4-BE49-F238E27FC236}">
                <a16:creationId xmlns:a16="http://schemas.microsoft.com/office/drawing/2014/main" id="{E07D379C-D883-3F46-B757-E1FBC7533B8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7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14625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C234B0-D1D6-274F-837D-CE62BA4B4E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Determination of electric polarizabilities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C60A9E1-D1DA-A642-BB62-2E707540729A}"/>
              </a:ext>
            </a:extLst>
          </p:cNvPr>
          <p:cNvGrpSpPr/>
          <p:nvPr/>
        </p:nvGrpSpPr>
        <p:grpSpPr>
          <a:xfrm>
            <a:off x="38640" y="1038805"/>
            <a:ext cx="13738873" cy="3222397"/>
            <a:chOff x="662247" y="1534664"/>
            <a:chExt cx="13738873" cy="3222397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3CB09BC-211A-414B-A5E6-E5BC2B191CF0}"/>
                </a:ext>
              </a:extLst>
            </p:cNvPr>
            <p:cNvSpPr txBox="1"/>
            <p:nvPr/>
          </p:nvSpPr>
          <p:spPr>
            <a:xfrm>
              <a:off x="755256" y="2417536"/>
              <a:ext cx="10328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ea"/>
                <a:buAutoNum type="circleNumDbPlain"/>
              </a:pP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Lattice calculations are performed at unphysical pion masses, ranging from 227 - 759 MeV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EC771A2-467C-7B4E-B2AC-28E118AF5593}"/>
                </a:ext>
              </a:extLst>
            </p:cNvPr>
            <p:cNvSpPr txBox="1"/>
            <p:nvPr/>
          </p:nvSpPr>
          <p:spPr>
            <a:xfrm>
              <a:off x="755255" y="3876092"/>
              <a:ext cx="121724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ea"/>
                <a:buAutoNum type="circleNumDbPlain" startAt="2"/>
              </a:pP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 field technique is used, which converts 4pt function to 2pt function using Feynman-Hellman theorem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4A44966-6736-414F-A718-F048B5DF4C76}"/>
                </a:ext>
              </a:extLst>
            </p:cNvPr>
            <p:cNvSpPr/>
            <p:nvPr/>
          </p:nvSpPr>
          <p:spPr>
            <a:xfrm>
              <a:off x="662247" y="1534664"/>
              <a:ext cx="106907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altLang="zh-CN" sz="2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What is the primary source of discrepancy between lattice QCD and other studies?</a:t>
              </a:r>
              <a:endPara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箭头: 右 18">
              <a:extLst>
                <a:ext uri="{FF2B5EF4-FFF2-40B4-BE49-F238E27FC236}">
                  <a16:creationId xmlns:a16="http://schemas.microsoft.com/office/drawing/2014/main" id="{9BCD378A-0D32-2342-BD98-E482E2CB6C81}"/>
                </a:ext>
              </a:extLst>
            </p:cNvPr>
            <p:cNvSpPr/>
            <p:nvPr/>
          </p:nvSpPr>
          <p:spPr>
            <a:xfrm>
              <a:off x="3997626" y="3026835"/>
              <a:ext cx="546666" cy="218572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5AA8328-454F-994E-A3DD-C0177FF47D7C}"/>
                </a:ext>
              </a:extLst>
            </p:cNvPr>
            <p:cNvSpPr txBox="1"/>
            <p:nvPr/>
          </p:nvSpPr>
          <p:spPr>
            <a:xfrm>
              <a:off x="4875427" y="2970501"/>
              <a:ext cx="9525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Unphysical quark mass effects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箭头: 右 18">
              <a:extLst>
                <a:ext uri="{FF2B5EF4-FFF2-40B4-BE49-F238E27FC236}">
                  <a16:creationId xmlns:a16="http://schemas.microsoft.com/office/drawing/2014/main" id="{E536D25A-C914-9740-81A9-C0F652AF90E1}"/>
                </a:ext>
              </a:extLst>
            </p:cNvPr>
            <p:cNvSpPr/>
            <p:nvPr/>
          </p:nvSpPr>
          <p:spPr>
            <a:xfrm>
              <a:off x="3997625" y="4413285"/>
              <a:ext cx="546666" cy="218572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F666DDC-B872-8D4A-9544-F112C665A01F}"/>
                </a:ext>
              </a:extLst>
            </p:cNvPr>
            <p:cNvSpPr txBox="1"/>
            <p:nvPr/>
          </p:nvSpPr>
          <p:spPr>
            <a:xfrm>
              <a:off x="4875426" y="4356951"/>
              <a:ext cx="9525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Hard to explore intermediate-state contributions and control systematics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8B73B6F-329D-7D45-B3C9-D9E69507B56D}"/>
              </a:ext>
            </a:extLst>
          </p:cNvPr>
          <p:cNvGrpSpPr/>
          <p:nvPr/>
        </p:nvGrpSpPr>
        <p:grpSpPr>
          <a:xfrm>
            <a:off x="1823994" y="4836101"/>
            <a:ext cx="7356111" cy="1576383"/>
            <a:chOff x="1823994" y="5131935"/>
            <a:chExt cx="7356111" cy="1576383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01310A7-5C4F-4749-A877-BC0CE36273B2}"/>
                </a:ext>
              </a:extLst>
            </p:cNvPr>
            <p:cNvSpPr txBox="1"/>
            <p:nvPr/>
          </p:nvSpPr>
          <p:spPr>
            <a:xfrm>
              <a:off x="1823994" y="6277431"/>
              <a:ext cx="73561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Perform calculation at physical pion mass, using</a:t>
              </a:r>
              <a:r>
                <a: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4pt function 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箭头: 右 13">
              <a:extLst>
                <a:ext uri="{FF2B5EF4-FFF2-40B4-BE49-F238E27FC236}">
                  <a16:creationId xmlns:a16="http://schemas.microsoft.com/office/drawing/2014/main" id="{8CB9CCAB-EEBE-C345-8246-23452C90DA4F}"/>
                </a:ext>
              </a:extLst>
            </p:cNvPr>
            <p:cNvSpPr/>
            <p:nvPr/>
          </p:nvSpPr>
          <p:spPr>
            <a:xfrm rot="16200000" flipH="1">
              <a:off x="5069431" y="5364268"/>
              <a:ext cx="865238" cy="400571"/>
            </a:xfrm>
            <a:prstGeom prst="rightArrow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灯片编号占位符 2">
            <a:extLst>
              <a:ext uri="{FF2B5EF4-FFF2-40B4-BE49-F238E27FC236}">
                <a16:creationId xmlns:a16="http://schemas.microsoft.com/office/drawing/2014/main" id="{D1BB7446-D6B4-8C4E-B0F9-7303B21A621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8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69957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C85DC8-CBAB-104B-A751-D1B7C19CCF3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467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Why physical pion mass is important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762A7B8-C2FE-2944-985F-318076281FC7}"/>
              </a:ext>
            </a:extLst>
          </p:cNvPr>
          <p:cNvSpPr txBox="1"/>
          <p:nvPr/>
        </p:nvSpPr>
        <p:spPr>
          <a:xfrm>
            <a:off x="249782" y="583205"/>
            <a:ext cx="575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Pion cloud in nucleon polarizabilities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4B47D37F-7D1F-784B-81C5-DF5CD1EB1E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4817" y="583205"/>
                <a:ext cx="4957228" cy="191374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lnSpc>
                    <a:spcPct val="100000"/>
                  </a:lnSpc>
                  <a:spcBef>
                    <a:spcPts val="0"/>
                  </a:spcBef>
                  <a:buFont typeface="Wingdings" pitchFamily="2" charset="2"/>
                  <a:buChar char="Ø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𝑃𝑇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96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𝑒𝑚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4B47D37F-7D1F-784B-81C5-DF5CD1EB1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817" y="583205"/>
                <a:ext cx="4957228" cy="1913742"/>
              </a:xfrm>
              <a:prstGeom prst="rect">
                <a:avLst/>
              </a:prstGeom>
              <a:blipFill>
                <a:blip r:embed="rId2"/>
                <a:stretch>
                  <a:fillRect l="-1790" t="-26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00D62187-149E-6941-9D9A-0D2CB540A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5" y="1223350"/>
            <a:ext cx="6456325" cy="412720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ECD22EE-028C-A543-8C64-B680A379A120}"/>
              </a:ext>
            </a:extLst>
          </p:cNvPr>
          <p:cNvSpPr txBox="1"/>
          <p:nvPr/>
        </p:nvSpPr>
        <p:spPr>
          <a:xfrm>
            <a:off x="167637" y="5380725"/>
            <a:ext cx="2644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two DWF ensembles @ physical π mass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5">
                <a:extLst>
                  <a:ext uri="{FF2B5EF4-FFF2-40B4-BE49-F238E27FC236}">
                    <a16:creationId xmlns:a16="http://schemas.microsoft.com/office/drawing/2014/main" id="{9B482824-8814-B740-849F-AD196CE7DE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5193795"/>
                  </p:ext>
                </p:extLst>
              </p:nvPr>
            </p:nvGraphicFramePr>
            <p:xfrm>
              <a:off x="2856319" y="5380725"/>
              <a:ext cx="8899104" cy="13972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3184">
                      <a:extLst>
                        <a:ext uri="{9D8B030D-6E8A-4147-A177-3AD203B41FA5}">
                          <a16:colId xmlns:a16="http://schemas.microsoft.com/office/drawing/2014/main" val="1879815641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0484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560448476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42428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921835954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772736169"/>
                        </a:ext>
                      </a:extLst>
                    </a:gridCol>
                  </a:tblGrid>
                  <a:tr h="5219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Ensembles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[MeV]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a[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𝒄𝒐𝒏𝒇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1095954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24D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142.6(3)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0.1929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3407390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32Dfine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143.6(9)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0.1432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70625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5">
                <a:extLst>
                  <a:ext uri="{FF2B5EF4-FFF2-40B4-BE49-F238E27FC236}">
                    <a16:creationId xmlns:a16="http://schemas.microsoft.com/office/drawing/2014/main" id="{9B482824-8814-B740-849F-AD196CE7DE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5193795"/>
                  </p:ext>
                </p:extLst>
              </p:nvPr>
            </p:nvGraphicFramePr>
            <p:xfrm>
              <a:off x="2856319" y="5380725"/>
              <a:ext cx="8899104" cy="13972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3184">
                      <a:extLst>
                        <a:ext uri="{9D8B030D-6E8A-4147-A177-3AD203B41FA5}">
                          <a16:colId xmlns:a16="http://schemas.microsoft.com/office/drawing/2014/main" val="1879815641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0484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560448476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3462424285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921835954"/>
                        </a:ext>
                      </a:extLst>
                    </a:gridCol>
                    <a:gridCol w="1483184">
                      <a:extLst>
                        <a:ext uri="{9D8B030D-6E8A-4147-A177-3AD203B41FA5}">
                          <a16:colId xmlns:a16="http://schemas.microsoft.com/office/drawing/2014/main" val="1772736169"/>
                        </a:ext>
                      </a:extLst>
                    </a:gridCol>
                  </a:tblGrid>
                  <a:tr h="5219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Ensembles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7317" r="-401709" b="-1853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T/a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a[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</a:t>
                          </a: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00000" t="-7317" r="-1709" b="-1853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1095954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24D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142.6(3)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0.1929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207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3407390"/>
                      </a:ext>
                    </a:extLst>
                  </a:tr>
                  <a:tr h="437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32Dfine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143.6(9)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64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0.1432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82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706257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B70403C-F225-A843-9AA0-B1E2A0A0C020}"/>
                  </a:ext>
                </a:extLst>
              </p:cNvPr>
              <p:cNvSpPr txBox="1"/>
              <p:nvPr/>
            </p:nvSpPr>
            <p:spPr>
              <a:xfrm>
                <a:off x="7734402" y="3699949"/>
                <a:ext cx="392801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inversely proportional to pion mass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B70403C-F225-A843-9AA0-B1E2A0A0C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402" y="3699949"/>
                <a:ext cx="3928013" cy="830997"/>
              </a:xfrm>
              <a:prstGeom prst="rect">
                <a:avLst/>
              </a:prstGeom>
              <a:blipFill>
                <a:blip r:embed="rId5"/>
                <a:stretch>
                  <a:fillRect t="-6061" r="-3871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灯片编号占位符 2">
            <a:extLst>
              <a:ext uri="{FF2B5EF4-FFF2-40B4-BE49-F238E27FC236}">
                <a16:creationId xmlns:a16="http://schemas.microsoft.com/office/drawing/2014/main" id="{52E2BBFF-B844-7B4A-8B57-2AD7439412A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DC12D2D-BBCD-4567-B101-484264F0B688}" type="slidenum">
              <a:rPr lang="zh-CN" altLang="en-US" b="1" smtClean="0"/>
              <a:pPr algn="r"/>
              <a:t>9</a:t>
            </a:fld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6DAA278-FE35-4E45-9578-C698B9A2273A}"/>
              </a:ext>
            </a:extLst>
          </p:cNvPr>
          <p:cNvSpPr txBox="1"/>
          <p:nvPr/>
        </p:nvSpPr>
        <p:spPr>
          <a:xfrm>
            <a:off x="7389159" y="2496947"/>
            <a:ext cx="6252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Bernard et al., Phys. Rev. Lett. 67 (1991) 1515</a:t>
            </a:r>
            <a:endParaRPr lang="zh-CN" altLang="en-US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箭头: 右 18">
            <a:extLst>
              <a:ext uri="{FF2B5EF4-FFF2-40B4-BE49-F238E27FC236}">
                <a16:creationId xmlns:a16="http://schemas.microsoft.com/office/drawing/2014/main" id="{5E264A19-98B0-0042-8BBE-186B423BFDF0}"/>
              </a:ext>
            </a:extLst>
          </p:cNvPr>
          <p:cNvSpPr/>
          <p:nvPr/>
        </p:nvSpPr>
        <p:spPr>
          <a:xfrm rot="5400000">
            <a:off x="9425075" y="3237440"/>
            <a:ext cx="546666" cy="21857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81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9929</TotalTime>
  <Words>2369</Words>
  <Application>Microsoft Macintosh PowerPoint</Application>
  <PresentationFormat>宽屏</PresentationFormat>
  <Paragraphs>390</Paragraphs>
  <Slides>38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0" baseType="lpstr">
      <vt:lpstr>等线</vt:lpstr>
      <vt:lpstr>等线 Light</vt:lpstr>
      <vt:lpstr>华文楷体</vt:lpstr>
      <vt:lpstr>宋体</vt:lpstr>
      <vt:lpstr>Microsoft YaHei</vt:lpstr>
      <vt:lpstr>Microsoft YaHei</vt:lpstr>
      <vt:lpstr>Arial</vt:lpstr>
      <vt:lpstr>Cambria Math</vt:lpstr>
      <vt:lpstr>Times New Roman</vt:lpstr>
      <vt:lpstr>Wingdings</vt:lpstr>
      <vt:lpstr>Office 主题​​</vt:lpstr>
      <vt:lpstr>AxMath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Signal of hadronic function</vt:lpstr>
      <vt:lpstr>Polarizability α_E from H_ii (x)</vt:lpstr>
      <vt:lpstr>Polarizability α_E from H_ii (x)</vt:lpstr>
      <vt:lpstr>Nucleon polarizabilities and 𝑁𝜋 scattering</vt:lpstr>
      <vt:lpstr>Wick contraction of Nπ rescattering</vt:lpstr>
      <vt:lpstr>Wick contraction of Nπ Rescattering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Microsoft Office User</cp:lastModifiedBy>
  <cp:revision>157</cp:revision>
  <dcterms:created xsi:type="dcterms:W3CDTF">2024-06-30T03:36:13Z</dcterms:created>
  <dcterms:modified xsi:type="dcterms:W3CDTF">2024-10-15T23:14:31Z</dcterms:modified>
</cp:coreProperties>
</file>