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42" r:id="rId4"/>
    <p:sldId id="343" r:id="rId5"/>
    <p:sldId id="344" r:id="rId6"/>
    <p:sldId id="339" r:id="rId7"/>
    <p:sldId id="258" r:id="rId8"/>
    <p:sldId id="259" r:id="rId9"/>
    <p:sldId id="271" r:id="rId10"/>
    <p:sldId id="324" r:id="rId11"/>
    <p:sldId id="270" r:id="rId12"/>
    <p:sldId id="323" r:id="rId13"/>
    <p:sldId id="292" r:id="rId14"/>
    <p:sldId id="325" r:id="rId15"/>
    <p:sldId id="293" r:id="rId16"/>
    <p:sldId id="326" r:id="rId17"/>
    <p:sldId id="327" r:id="rId18"/>
    <p:sldId id="294" r:id="rId19"/>
    <p:sldId id="295" r:id="rId20"/>
    <p:sldId id="296" r:id="rId21"/>
    <p:sldId id="297" r:id="rId22"/>
    <p:sldId id="328" r:id="rId23"/>
    <p:sldId id="329" r:id="rId24"/>
    <p:sldId id="330" r:id="rId25"/>
    <p:sldId id="331" r:id="rId26"/>
    <p:sldId id="332" r:id="rId27"/>
    <p:sldId id="298" r:id="rId28"/>
    <p:sldId id="299" r:id="rId29"/>
    <p:sldId id="300" r:id="rId30"/>
    <p:sldId id="301" r:id="rId31"/>
    <p:sldId id="302" r:id="rId32"/>
    <p:sldId id="303" r:id="rId33"/>
    <p:sldId id="305" r:id="rId34"/>
    <p:sldId id="273" r:id="rId35"/>
    <p:sldId id="274" r:id="rId36"/>
    <p:sldId id="306" r:id="rId37"/>
    <p:sldId id="307" r:id="rId38"/>
    <p:sldId id="290" r:id="rId39"/>
    <p:sldId id="312" r:id="rId40"/>
    <p:sldId id="318" r:id="rId41"/>
    <p:sldId id="334" r:id="rId42"/>
    <p:sldId id="314" r:id="rId43"/>
    <p:sldId id="321" r:id="rId44"/>
    <p:sldId id="320" r:id="rId45"/>
    <p:sldId id="319" r:id="rId46"/>
    <p:sldId id="275" r:id="rId47"/>
    <p:sldId id="336" r:id="rId48"/>
    <p:sldId id="340" r:id="rId49"/>
    <p:sldId id="341" r:id="rId50"/>
    <p:sldId id="337" r:id="rId51"/>
    <p:sldId id="316" r:id="rId52"/>
    <p:sldId id="338" r:id="rId53"/>
    <p:sldId id="315" r:id="rId54"/>
    <p:sldId id="291" r:id="rId55"/>
    <p:sldId id="322" r:id="rId56"/>
    <p:sldId id="280" r:id="rId57"/>
    <p:sldId id="281" r:id="rId58"/>
    <p:sldId id="283" r:id="rId59"/>
    <p:sldId id="345" r:id="rId60"/>
    <p:sldId id="346" r:id="rId61"/>
    <p:sldId id="347" r:id="rId62"/>
    <p:sldId id="267" r:id="rId63"/>
    <p:sldId id="268" r:id="rId6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20"/>
    <a:srgbClr val="042E03"/>
    <a:srgbClr val="00125F"/>
    <a:srgbClr val="005000"/>
    <a:srgbClr val="032101"/>
    <a:srgbClr val="003400"/>
    <a:srgbClr val="002700"/>
    <a:srgbClr val="001600"/>
    <a:srgbClr val="00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mic Sans MS"/>
          <a:ea typeface="Comic Sans MS"/>
          <a:cs typeface="Comic Sans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7"/>
  </p:normalViewPr>
  <p:slideViewPr>
    <p:cSldViewPr snapToGrid="0">
      <p:cViewPr varScale="1">
        <p:scale>
          <a:sx n="105" d="100"/>
          <a:sy n="105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+mj-lt"/>
        <a:ea typeface="+mj-ea"/>
        <a:cs typeface="+mj-cs"/>
        <a:sym typeface="Lucida Grande"/>
      </a:defRPr>
    </a:lvl1pPr>
    <a:lvl2pPr indent="228600" defTabSz="406400" latinLnBrk="0">
      <a:defRPr sz="1400">
        <a:latin typeface="+mj-lt"/>
        <a:ea typeface="+mj-ea"/>
        <a:cs typeface="+mj-cs"/>
        <a:sym typeface="Lucida Grande"/>
      </a:defRPr>
    </a:lvl2pPr>
    <a:lvl3pPr indent="457200" defTabSz="406400" latinLnBrk="0">
      <a:defRPr sz="1400">
        <a:latin typeface="+mj-lt"/>
        <a:ea typeface="+mj-ea"/>
        <a:cs typeface="+mj-cs"/>
        <a:sym typeface="Lucida Grande"/>
      </a:defRPr>
    </a:lvl3pPr>
    <a:lvl4pPr indent="685800" defTabSz="406400" latinLnBrk="0">
      <a:defRPr sz="1400">
        <a:latin typeface="+mj-lt"/>
        <a:ea typeface="+mj-ea"/>
        <a:cs typeface="+mj-cs"/>
        <a:sym typeface="Lucida Grande"/>
      </a:defRPr>
    </a:lvl4pPr>
    <a:lvl5pPr indent="914400" defTabSz="406400" latinLnBrk="0">
      <a:defRPr sz="1400">
        <a:latin typeface="+mj-lt"/>
        <a:ea typeface="+mj-ea"/>
        <a:cs typeface="+mj-cs"/>
        <a:sym typeface="Lucida Grande"/>
      </a:defRPr>
    </a:lvl5pPr>
    <a:lvl6pPr indent="1143000" defTabSz="406400" latinLnBrk="0">
      <a:defRPr sz="1400">
        <a:latin typeface="+mj-lt"/>
        <a:ea typeface="+mj-ea"/>
        <a:cs typeface="+mj-cs"/>
        <a:sym typeface="Lucida Grande"/>
      </a:defRPr>
    </a:lvl6pPr>
    <a:lvl7pPr indent="1371600" defTabSz="406400" latinLnBrk="0">
      <a:defRPr sz="1400">
        <a:latin typeface="+mj-lt"/>
        <a:ea typeface="+mj-ea"/>
        <a:cs typeface="+mj-cs"/>
        <a:sym typeface="Lucida Grande"/>
      </a:defRPr>
    </a:lvl7pPr>
    <a:lvl8pPr indent="1600200" defTabSz="406400" latinLnBrk="0">
      <a:defRPr sz="1400">
        <a:latin typeface="+mj-lt"/>
        <a:ea typeface="+mj-ea"/>
        <a:cs typeface="+mj-cs"/>
        <a:sym typeface="Lucida Grande"/>
      </a:defRPr>
    </a:lvl8pPr>
    <a:lvl9pPr indent="1828800" defTabSz="406400" latinLnBrk="0">
      <a:defRPr sz="14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16174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8608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06453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63450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6375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3509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04774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61941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157267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52491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5586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77972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12780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-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889000" y="2095500"/>
            <a:ext cx="7366000" cy="26797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half" idx="21"/>
          </p:nvPr>
        </p:nvSpPr>
        <p:spPr>
          <a:xfrm>
            <a:off x="1778000" y="1282700"/>
            <a:ext cx="5600700" cy="34743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으로 반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21"/>
          </p:nvPr>
        </p:nvSpPr>
        <p:spPr>
          <a:xfrm>
            <a:off x="1778000" y="1282700"/>
            <a:ext cx="5600700" cy="3474395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89000" y="5181600"/>
            <a:ext cx="7366000" cy="1206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sz="half" idx="21"/>
          </p:nvPr>
        </p:nvSpPr>
        <p:spPr>
          <a:xfrm>
            <a:off x="4876800" y="927100"/>
            <a:ext cx="3225800" cy="4841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444500" y="990600"/>
            <a:ext cx="41275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4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378200"/>
            <a:ext cx="4127500" cy="2324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으로 반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>
            <a:spLocks noGrp="1"/>
          </p:cNvSpPr>
          <p:nvPr>
            <p:ph type="pic" sz="half" idx="21"/>
          </p:nvPr>
        </p:nvSpPr>
        <p:spPr>
          <a:xfrm>
            <a:off x="4876800" y="927100"/>
            <a:ext cx="3225800" cy="484187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444500" y="990600"/>
            <a:ext cx="41275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4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4500" y="3378200"/>
            <a:ext cx="4127500" cy="2324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2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mage"/>
          <p:cNvSpPr>
            <a:spLocks noGrp="1"/>
          </p:cNvSpPr>
          <p:nvPr>
            <p:ph type="pic" sz="quarter" idx="21"/>
          </p:nvPr>
        </p:nvSpPr>
        <p:spPr>
          <a:xfrm>
            <a:off x="5054600" y="1790700"/>
            <a:ext cx="2882900" cy="43271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왼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9000" y="1943100"/>
            <a:ext cx="35433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오른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0" y="1943100"/>
            <a:ext cx="2794000" cy="4025900"/>
          </a:xfrm>
          <a:prstGeom prst="rect">
            <a:avLst/>
          </a:prstGeom>
        </p:spPr>
        <p:txBody>
          <a:bodyPr anchor="ctr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6" marR="40639" indent="-36575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0132" y="6442075"/>
            <a:ext cx="286669" cy="273584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 복사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 복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6" marR="40639" indent="-36575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6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>
              <a:buFont typeface="Lucida Grande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3045" y="6429375"/>
            <a:ext cx="313756" cy="2921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0132" y="6442075"/>
            <a:ext cx="286669" cy="27358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6" cy="307338"/>
          </a:xfrm>
          <a:prstGeom prst="rect">
            <a:avLst/>
          </a:prstGeom>
        </p:spPr>
        <p:txBody>
          <a:bodyPr lIns="45718" tIns="45718" rIns="45718" bIns="45718">
            <a:spAutoFit/>
          </a:bodyPr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  <a:lvl2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2pPr>
            <a:lvl3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3pPr>
            <a:lvl4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4pPr>
            <a:lvl5pPr marL="0" indent="0" algn="ctr">
              <a:buClrTx/>
              <a:buSzTx/>
              <a:buFontTx/>
              <a:buNone/>
              <a:defRPr>
                <a:uFillTx/>
                <a:latin typeface="굴림"/>
                <a:ea typeface="굴림"/>
                <a:cs typeface="굴림"/>
                <a:sym typeface="굴림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6" cy="307338"/>
          </a:xfrm>
          <a:prstGeom prst="rect">
            <a:avLst/>
          </a:prstGeom>
        </p:spPr>
        <p:txBody>
          <a:bodyPr lIns="45718" tIns="45718" rIns="45718" bIns="45718">
            <a:spAutoFit/>
          </a:bodyPr>
          <a:lstStyle>
            <a:lvl1pPr>
              <a:defRPr>
                <a:uFillTx/>
                <a:latin typeface="굴림"/>
                <a:ea typeface="굴림"/>
                <a:cs typeface="굴림"/>
                <a:sym typeface="굴림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5" y="1830583"/>
            <a:ext cx="7804550" cy="4420200"/>
          </a:xfrm>
          <a:prstGeom prst="rect">
            <a:avLst/>
          </a:prstGeom>
        </p:spPr>
        <p:txBody>
          <a:bodyPr lIns="35716" tIns="35716" rIns="35716" bIns="35716" anchor="ctr"/>
          <a:lstStyle>
            <a:lvl1pPr marL="296333" indent="-296333" defTabSz="410763">
              <a:spcBef>
                <a:spcPts val="2900"/>
              </a:spcBef>
              <a:buClrTx/>
              <a:buSzPct val="75000"/>
              <a:buFontTx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0832" indent="-296332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85332" indent="-296332" defTabSz="410763">
              <a:spcBef>
                <a:spcPts val="2900"/>
              </a:spcBef>
              <a:buClrTx/>
              <a:buSzPct val="75000"/>
              <a:buFontTx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indent="-296332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indent="-296333" defTabSz="410763">
              <a:spcBef>
                <a:spcPts val="2900"/>
              </a:spcBef>
              <a:buClrTx/>
              <a:buSzPct val="75000"/>
              <a:buFontTx/>
              <a:buChar char="•"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535781" y="-10837"/>
            <a:ext cx="7804548" cy="905714"/>
          </a:xfrm>
          <a:prstGeom prst="rect">
            <a:avLst/>
          </a:prstGeom>
        </p:spPr>
        <p:txBody>
          <a:bodyPr lIns="35716" tIns="35716" rIns="35716" bIns="35716"/>
          <a:lstStyle>
            <a:lvl1pPr algn="just" defTabSz="410763">
              <a:defRPr sz="380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3" y="6505277"/>
            <a:ext cx="253604" cy="249235"/>
          </a:xfrm>
          <a:prstGeom prst="rect">
            <a:avLst/>
          </a:prstGeom>
        </p:spPr>
        <p:txBody>
          <a:bodyPr lIns="35716" tIns="35716" rIns="35716" bIns="35716">
            <a:spAutoFit/>
          </a:bodyPr>
          <a:lstStyle>
            <a:lvl1pPr algn="ctr" defTabSz="410763"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892967" y="1151929"/>
            <a:ext cx="7358067" cy="2321720"/>
          </a:xfrm>
          <a:prstGeom prst="rect">
            <a:avLst/>
          </a:prstGeom>
        </p:spPr>
        <p:txBody>
          <a:bodyPr lIns="35716" tIns="35716" rIns="35716" bIns="35716" anchor="b"/>
          <a:lstStyle>
            <a:lvl1pPr defTabSz="410763">
              <a:defRPr sz="5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3536155"/>
            <a:ext cx="7358067" cy="794745"/>
          </a:xfrm>
          <a:prstGeom prst="rect">
            <a:avLst/>
          </a:prstGeom>
        </p:spPr>
        <p:txBody>
          <a:bodyPr lIns="35716" tIns="35716" rIns="35716" bIns="35716"/>
          <a:lstStyle>
            <a:lvl1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63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268" y="6509742"/>
            <a:ext cx="236535" cy="249235"/>
          </a:xfrm>
          <a:prstGeom prst="rect">
            <a:avLst/>
          </a:prstGeom>
        </p:spPr>
        <p:txBody>
          <a:bodyPr lIns="35716" tIns="35716" rIns="35716" bIns="35716">
            <a:spAutoFit/>
          </a:bodyPr>
          <a:lstStyle>
            <a:lvl1pPr algn="ctr" defTabSz="410763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771" indent="-32657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기본 디자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39687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82585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1pPr>
            <a:lvl2pPr marL="772658" marR="40639" indent="-326571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2pPr>
            <a:lvl3pPr marL="1208087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3pPr>
            <a:lvl4pPr marL="1726245" marR="40639" indent="-365758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4pPr>
            <a:lvl5pPr marL="2183445" marR="40639">
              <a:spcBef>
                <a:spcPts val="800"/>
              </a:spcBef>
              <a:buFont typeface="Thonburi"/>
              <a:defRPr>
                <a:latin typeface="+mj-lt"/>
                <a:ea typeface="+mj-ea"/>
                <a:cs typeface="+mj-cs"/>
                <a:sym typeface="Lucida Gran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29" y="6245225"/>
            <a:ext cx="339155" cy="31750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584200">
              <a:defRPr>
                <a:latin typeface="+mj-lt"/>
                <a:ea typeface="+mj-ea"/>
                <a:cs typeface="+mj-cs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Image"/>
          <p:cNvSpPr>
            <a:spLocks noGrp="1"/>
          </p:cNvSpPr>
          <p:nvPr>
            <p:ph type="pic" idx="21"/>
          </p:nvPr>
        </p:nvSpPr>
        <p:spPr>
          <a:xfrm>
            <a:off x="1140530" y="203273"/>
            <a:ext cx="6858004" cy="4574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Title Text"/>
          <p:cNvSpPr txBox="1">
            <a:spLocks noGrp="1"/>
          </p:cNvSpPr>
          <p:nvPr>
            <p:ph type="title"/>
          </p:nvPr>
        </p:nvSpPr>
        <p:spPr>
          <a:xfrm>
            <a:off x="892967" y="4723803"/>
            <a:ext cx="7358066" cy="1000127"/>
          </a:xfrm>
          <a:prstGeom prst="rect">
            <a:avLst/>
          </a:prstGeom>
        </p:spPr>
        <p:txBody>
          <a:bodyPr lIns="35717" tIns="35717" rIns="35717" bIns="35717" anchor="b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5732858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5D4131"/>
                </a:solidFill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Image"/>
          <p:cNvSpPr>
            <a:spLocks noGrp="1"/>
          </p:cNvSpPr>
          <p:nvPr>
            <p:ph type="pic" idx="21"/>
          </p:nvPr>
        </p:nvSpPr>
        <p:spPr>
          <a:xfrm>
            <a:off x="1140530" y="203273"/>
            <a:ext cx="6858004" cy="4574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" name="Title Text"/>
          <p:cNvSpPr txBox="1">
            <a:spLocks noGrp="1"/>
          </p:cNvSpPr>
          <p:nvPr>
            <p:ph type="title"/>
          </p:nvPr>
        </p:nvSpPr>
        <p:spPr>
          <a:xfrm>
            <a:off x="892967" y="4723803"/>
            <a:ext cx="7358066" cy="1000127"/>
          </a:xfrm>
          <a:prstGeom prst="rect">
            <a:avLst/>
          </a:prstGeom>
        </p:spPr>
        <p:txBody>
          <a:bodyPr lIns="35717" tIns="35717" rIns="35717" bIns="35717" anchor="b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7" y="5732858"/>
            <a:ext cx="7358066" cy="794744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1pPr>
            <a:lvl2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2pPr>
            <a:lvl3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3pPr>
            <a:lvl4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4pPr>
            <a:lvl5pPr marL="0" indent="0" algn="ctr" defTabSz="410764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AE90D"/>
                </a:solidFill>
                <a:uFillTx/>
                <a:latin typeface="蘋果儷中黑"/>
                <a:ea typeface="蘋果儷中黑"/>
                <a:cs typeface="蘋果儷中黑"/>
                <a:sym typeface="蘋果儷中黑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92967" y="2268140"/>
            <a:ext cx="7358066" cy="2321720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56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7" y="6536531"/>
            <a:ext cx="239483" cy="232484"/>
          </a:xfrm>
          <a:prstGeom prst="rect">
            <a:avLst/>
          </a:prstGeom>
        </p:spPr>
        <p:txBody>
          <a:bodyPr lIns="35717" tIns="35717" rIns="35717" bIns="35717">
            <a:spAutoFit/>
          </a:bodyPr>
          <a:lstStyle>
            <a:lvl1pPr algn="ctr" defTabSz="410764">
              <a:defRPr sz="11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889000" y="1155700"/>
            <a:ext cx="7366000" cy="2324100"/>
          </a:xfrm>
          <a:prstGeom prst="rect">
            <a:avLst/>
          </a:prstGeom>
        </p:spPr>
        <p:txBody>
          <a:bodyPr anchor="b"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0600"/>
            <a:ext cx="7366000" cy="800100"/>
          </a:xfrm>
          <a:prstGeom prst="rect">
            <a:avLst/>
          </a:prstGeom>
        </p:spPr>
        <p:txBody>
          <a:bodyPr/>
          <a:lstStyle>
            <a:lvl1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06400">
              <a:spcBef>
                <a:spcPts val="0"/>
              </a:spcBef>
              <a:buClrTx/>
              <a:buSzTx/>
              <a:buFontTx/>
              <a:buNone/>
              <a:defRPr sz="24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anchor="ctr"/>
          <a:lstStyle>
            <a:lvl1pPr marL="698500" indent="-444500" defTabSz="406400">
              <a:spcBef>
                <a:spcPts val="16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414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84300" indent="-444500" defTabSz="406400">
              <a:spcBef>
                <a:spcPts val="16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7399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82800" indent="-444500" defTabSz="406400">
              <a:spcBef>
                <a:spcPts val="16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 - 2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 defTabSz="406400">
              <a:defRPr sz="56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numCol="2" spcCol="368300"/>
          <a:lstStyle>
            <a:lvl1pPr marL="640422" indent="-386422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983321" indent="-386422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26221" indent="-386421" defTabSz="406400">
              <a:spcBef>
                <a:spcPts val="2700"/>
              </a:spcBef>
              <a:buClrTx/>
              <a:buSzPct val="171000"/>
              <a:buFontTx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6818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24721" indent="-386421" defTabSz="406400">
              <a:spcBef>
                <a:spcPts val="2700"/>
              </a:spcBef>
              <a:buClrTx/>
              <a:buSzPct val="171000"/>
              <a:buFontTx/>
              <a:buChar char="•"/>
              <a:defRPr sz="20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7366000" cy="5080000"/>
          </a:xfrm>
          <a:prstGeom prst="rect">
            <a:avLst/>
          </a:prstGeom>
        </p:spPr>
        <p:txBody>
          <a:bodyPr anchor="ctr"/>
          <a:lstStyle>
            <a:lvl1pPr marL="698500" indent="-444500" defTabSz="406400">
              <a:spcBef>
                <a:spcPts val="33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0414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384300" indent="-444500" defTabSz="406400">
              <a:spcBef>
                <a:spcPts val="3300"/>
              </a:spcBef>
              <a:buClrTx/>
              <a:buSzPct val="171000"/>
              <a:buFontTx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7399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082800" indent="-444500" defTabSz="406400">
              <a:spcBef>
                <a:spcPts val="3300"/>
              </a:spcBef>
              <a:buClrTx/>
              <a:buSzPct val="171000"/>
              <a:buFontTx/>
              <a:buChar char="•"/>
              <a:defRPr sz="28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1" cy="254000"/>
          </a:xfrm>
          <a:prstGeom prst="rect">
            <a:avLst/>
          </a:prstGeom>
        </p:spPr>
        <p:txBody>
          <a:bodyPr/>
          <a:lstStyle>
            <a:lvl1pPr algn="ctr" defTabSz="4064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199"/>
            <a:ext cx="82296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9334" y="6403975"/>
            <a:ext cx="277466" cy="3175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normAutofit/>
          </a:bodyPr>
          <a:lstStyle>
            <a:lvl1pPr algn="r" defTabSz="914400">
              <a:defRPr sz="1400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–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–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Comic Sans MS"/>
        <a:buChar char="»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5pPr>
      <a:lvl6pPr marL="33655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6pPr>
      <a:lvl7pPr marL="37211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7pPr>
      <a:lvl8pPr marL="40767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8pPr>
      <a:lvl9pPr marL="44323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71000"/>
        <a:buFont typeface="Comic Sans MS"/>
        <a:buChar char="•"/>
        <a:tabLst/>
        <a:defRPr sz="32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11" Type="http://schemas.openxmlformats.org/officeDocument/2006/relationships/image" Target="../media/image51.emf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10" Type="http://schemas.openxmlformats.org/officeDocument/2006/relationships/image" Target="../media/image96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Relationship Id="rId9" Type="http://schemas.openxmlformats.org/officeDocument/2006/relationships/image" Target="../media/image10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8.em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png"/><Relationship Id="rId11" Type="http://schemas.openxmlformats.org/officeDocument/2006/relationships/image" Target="../media/image146.emf"/><Relationship Id="rId5" Type="http://schemas.openxmlformats.org/officeDocument/2006/relationships/image" Target="../media/image131.png"/><Relationship Id="rId10" Type="http://schemas.openxmlformats.org/officeDocument/2006/relationships/image" Target="../media/image145.emf"/><Relationship Id="rId4" Type="http://schemas.openxmlformats.org/officeDocument/2006/relationships/image" Target="../media/image140.png"/><Relationship Id="rId9" Type="http://schemas.openxmlformats.org/officeDocument/2006/relationships/image" Target="../media/image1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1.emf"/><Relationship Id="rId5" Type="http://schemas.openxmlformats.org/officeDocument/2006/relationships/image" Target="../media/image138.png"/><Relationship Id="rId4" Type="http://schemas.openxmlformats.org/officeDocument/2006/relationships/image" Target="../media/image1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image" Target="../media/image156.emf"/><Relationship Id="rId7" Type="http://schemas.openxmlformats.org/officeDocument/2006/relationships/image" Target="../media/image160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4" Type="http://schemas.openxmlformats.org/officeDocument/2006/relationships/image" Target="../media/image157.emf"/><Relationship Id="rId9" Type="http://schemas.openxmlformats.org/officeDocument/2006/relationships/image" Target="../media/image16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3" Type="http://schemas.openxmlformats.org/officeDocument/2006/relationships/image" Target="../media/image166.emf"/><Relationship Id="rId7" Type="http://schemas.openxmlformats.org/officeDocument/2006/relationships/image" Target="../media/image170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81.emf"/><Relationship Id="rId4" Type="http://schemas.openxmlformats.org/officeDocument/2006/relationships/image" Target="../media/image18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image" Target="../media/image183.emf"/><Relationship Id="rId7" Type="http://schemas.openxmlformats.org/officeDocument/2006/relationships/image" Target="../media/image186.emf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5.emf"/><Relationship Id="rId5" Type="http://schemas.openxmlformats.org/officeDocument/2006/relationships/image" Target="../media/image184.emf"/><Relationship Id="rId10" Type="http://schemas.openxmlformats.org/officeDocument/2006/relationships/image" Target="../media/image189.emf"/><Relationship Id="rId4" Type="http://schemas.openxmlformats.org/officeDocument/2006/relationships/image" Target="../media/image51.emf"/><Relationship Id="rId9" Type="http://schemas.openxmlformats.org/officeDocument/2006/relationships/image" Target="../media/image18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tif"/><Relationship Id="rId2" Type="http://schemas.openxmlformats.org/officeDocument/2006/relationships/image" Target="../media/image192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6.png"/><Relationship Id="rId5" Type="http://schemas.openxmlformats.org/officeDocument/2006/relationships/image" Target="../media/image195.emf"/><Relationship Id="rId4" Type="http://schemas.openxmlformats.org/officeDocument/2006/relationships/image" Target="../media/image19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2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emf"/><Relationship Id="rId3" Type="http://schemas.openxmlformats.org/officeDocument/2006/relationships/image" Target="../media/image207.png"/><Relationship Id="rId7" Type="http://schemas.openxmlformats.org/officeDocument/2006/relationships/image" Target="../media/image211.emf"/><Relationship Id="rId2" Type="http://schemas.openxmlformats.org/officeDocument/2006/relationships/image" Target="../media/image206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4.emf"/><Relationship Id="rId4" Type="http://schemas.openxmlformats.org/officeDocument/2006/relationships/image" Target="../media/image213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emf"/><Relationship Id="rId3" Type="http://schemas.openxmlformats.org/officeDocument/2006/relationships/image" Target="../media/image215.png"/><Relationship Id="rId7" Type="http://schemas.openxmlformats.org/officeDocument/2006/relationships/hyperlink" Target="https://arxiv.org/abs/2310.0467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emf"/><Relationship Id="rId3" Type="http://schemas.openxmlformats.org/officeDocument/2006/relationships/image" Target="../media/image220.png"/><Relationship Id="rId7" Type="http://schemas.openxmlformats.org/officeDocument/2006/relationships/hyperlink" Target="https://arxiv.org/abs/2310.04670" TargetMode="Externa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7.emf"/><Relationship Id="rId5" Type="http://schemas.openxmlformats.org/officeDocument/2006/relationships/image" Target="../media/image226.emf"/><Relationship Id="rId4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4.emf"/><Relationship Id="rId5" Type="http://schemas.openxmlformats.org/officeDocument/2006/relationships/image" Target="../media/image233.emf"/><Relationship Id="rId4" Type="http://schemas.openxmlformats.org/officeDocument/2006/relationships/image" Target="../media/image23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Line Line" descr="Line L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01" y="2683973"/>
            <a:ext cx="8255002" cy="127010"/>
          </a:xfrm>
          <a:prstGeom prst="rect">
            <a:avLst/>
          </a:prstGeom>
          <a:ln w="12700">
            <a:miter lim="400000"/>
          </a:ln>
          <a:effectLst>
            <a:outerShdw blurRad="38100" dist="50800" dir="3660000" rotWithShape="0">
              <a:srgbClr val="E3EDB8">
                <a:alpha val="40000"/>
              </a:srgbClr>
            </a:outerShdw>
          </a:effectLst>
        </p:spPr>
      </p:pic>
      <p:sp>
        <p:nvSpPr>
          <p:cNvPr id="348" name="Mechanics in the…"/>
          <p:cNvSpPr txBox="1"/>
          <p:nvPr/>
        </p:nvSpPr>
        <p:spPr>
          <a:xfrm>
            <a:off x="360701" y="447627"/>
            <a:ext cx="8422598" cy="2024337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lnSpc>
                <a:spcPts val="5300"/>
              </a:lnSpc>
              <a:spcBef>
                <a:spcPts val="1200"/>
              </a:spcBef>
              <a:defRPr sz="2800" b="1">
                <a:solidFill>
                  <a:srgbClr val="FFFAC2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dirty="0"/>
              <a:t>Gravitational form factors 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Mechanical Properties of the Nucleon</a:t>
            </a:r>
            <a:endParaRPr dirty="0"/>
          </a:p>
        </p:txBody>
      </p:sp>
      <p:grpSp>
        <p:nvGrpSpPr>
          <p:cNvPr id="351" name="Group"/>
          <p:cNvGrpSpPr/>
          <p:nvPr/>
        </p:nvGrpSpPr>
        <p:grpSpPr>
          <a:xfrm>
            <a:off x="1687149" y="3022992"/>
            <a:ext cx="5994234" cy="1417975"/>
            <a:chOff x="0" y="0"/>
            <a:chExt cx="5994232" cy="1417973"/>
          </a:xfrm>
        </p:grpSpPr>
        <p:sp>
          <p:nvSpPr>
            <p:cNvPr id="349" name="Hyun-Chul Kim"/>
            <p:cNvSpPr txBox="1"/>
            <p:nvPr/>
          </p:nvSpPr>
          <p:spPr>
            <a:xfrm>
              <a:off x="0" y="0"/>
              <a:ext cx="5994233" cy="471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57200" indent="-457200" algn="ctr" defTabSz="406400">
                <a:spcBef>
                  <a:spcPts val="1600"/>
                </a:spcBef>
                <a:defRPr sz="3100" b="1">
                  <a:solidFill>
                    <a:srgbClr val="F5EC00"/>
                  </a:solidFill>
                  <a:effectLst>
                    <a:outerShdw blurRad="38100" dist="38100" dir="2700000" rotWithShape="0">
                      <a:srgbClr val="CBCBCB"/>
                    </a:outerShdw>
                  </a:effectLst>
                  <a:uFill>
                    <a:solidFill>
                      <a:srgbClr val="F5EC00"/>
                    </a:solidFill>
                  </a:uFill>
                </a:defRPr>
              </a:lvl1pPr>
            </a:lstStyle>
            <a:p>
              <a:r>
                <a:t>Hyun-Chul Kim</a:t>
              </a:r>
            </a:p>
          </p:txBody>
        </p:sp>
        <p:sp>
          <p:nvSpPr>
            <p:cNvPr id="350" name="Department of Physics, Inha University…"/>
            <p:cNvSpPr txBox="1"/>
            <p:nvPr/>
          </p:nvSpPr>
          <p:spPr>
            <a:xfrm>
              <a:off x="560998" y="608944"/>
              <a:ext cx="4872237" cy="809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 marL="457200" indent="-457200" algn="ctr" defTabSz="406400">
                <a:spcBef>
                  <a:spcPts val="500"/>
                </a:spcBef>
                <a:defRPr>
                  <a:solidFill>
                    <a:srgbClr val="F5F559"/>
                  </a:solidFill>
                  <a:uFill>
                    <a:solidFill>
                      <a:srgbClr val="F5EC00"/>
                    </a:solidFill>
                  </a:uFill>
                </a:defRPr>
              </a:pPr>
              <a:r>
                <a:t>Department of Physics, Inha University</a:t>
              </a:r>
            </a:p>
            <a:p>
              <a:pPr marL="457200" indent="-457200" algn="ctr" defTabSz="406400">
                <a:spcBef>
                  <a:spcPts val="500"/>
                </a:spcBef>
                <a:defRPr>
                  <a:solidFill>
                    <a:srgbClr val="F5F559"/>
                  </a:solidFill>
                  <a:uFill>
                    <a:solidFill>
                      <a:srgbClr val="F5EC00"/>
                    </a:solidFill>
                  </a:uFill>
                </a:defRPr>
              </a:pPr>
              <a:r>
                <a:t>Incheon, Korea</a:t>
              </a:r>
            </a:p>
          </p:txBody>
        </p:sp>
      </p:grpSp>
      <p:pic>
        <p:nvPicPr>
          <p:cNvPr id="35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606" y="33964"/>
            <a:ext cx="1049710" cy="1049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1A3E31F7-0244-B9B3-59A0-FDB43844D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4666168"/>
            <a:ext cx="9144000" cy="21916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Energy-Momentum Tensor operators</a:t>
              </a:r>
              <a:endParaRPr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8FD259-03D8-EDD8-FA15-2969754C5284}"/>
              </a:ext>
            </a:extLst>
          </p:cNvPr>
          <p:cNvGrpSpPr/>
          <p:nvPr/>
        </p:nvGrpSpPr>
        <p:grpSpPr>
          <a:xfrm>
            <a:off x="150101" y="3710246"/>
            <a:ext cx="7322755" cy="2998773"/>
            <a:chOff x="192142" y="1117817"/>
            <a:chExt cx="7322755" cy="29987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D777C3-205D-E3B6-6039-DACD3B74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39" y="1706403"/>
              <a:ext cx="7273158" cy="5344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0361AB-D4E2-32EA-FE0A-602DC1FAB92B}"/>
                </a:ext>
              </a:extLst>
            </p:cNvPr>
            <p:cNvSpPr txBox="1"/>
            <p:nvPr/>
          </p:nvSpPr>
          <p:spPr>
            <a:xfrm>
              <a:off x="241739" y="1117817"/>
              <a:ext cx="4247958" cy="410369"/>
            </a:xfrm>
            <a:prstGeom prst="rect">
              <a:avLst/>
            </a:prstGeom>
            <a:noFill/>
            <a:ln w="25400" cap="flat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Bellifante-Rosen type QCD EMT Current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096C494-F939-1ACF-5CFE-29F3626083DA}"/>
                </a:ext>
              </a:extLst>
            </p:cNvPr>
            <p:cNvCxnSpPr>
              <a:cxnSpLocks/>
            </p:cNvCxnSpPr>
            <p:nvPr/>
          </p:nvCxnSpPr>
          <p:spPr>
            <a:xfrm>
              <a:off x="192142" y="2297839"/>
              <a:ext cx="2908409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6F0DFA-43B6-397A-18C4-EB0170601110}"/>
                </a:ext>
              </a:extLst>
            </p:cNvPr>
            <p:cNvCxnSpPr>
              <a:cxnSpLocks/>
            </p:cNvCxnSpPr>
            <p:nvPr/>
          </p:nvCxnSpPr>
          <p:spPr>
            <a:xfrm>
              <a:off x="3417254" y="2297839"/>
              <a:ext cx="4097643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98EB0-5C37-4B1A-0995-0660EF9FBE65}"/>
                </a:ext>
              </a:extLst>
            </p:cNvPr>
            <p:cNvSpPr txBox="1"/>
            <p:nvPr/>
          </p:nvSpPr>
          <p:spPr>
            <a:xfrm>
              <a:off x="1087699" y="2393616"/>
              <a:ext cx="1117294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Q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uark part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74BFC0-4AC7-244F-9050-A05591275F1E}"/>
                </a:ext>
              </a:extLst>
            </p:cNvPr>
            <p:cNvSpPr txBox="1"/>
            <p:nvPr/>
          </p:nvSpPr>
          <p:spPr>
            <a:xfrm>
              <a:off x="4998990" y="2393615"/>
              <a:ext cx="110927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Gluon 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part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20024B-D796-5DD6-08F6-6F5D121B87FB}"/>
                </a:ext>
              </a:extLst>
            </p:cNvPr>
            <p:cNvGrpSpPr/>
            <p:nvPr/>
          </p:nvGrpSpPr>
          <p:grpSpPr>
            <a:xfrm>
              <a:off x="241739" y="2913183"/>
              <a:ext cx="2124941" cy="1203407"/>
              <a:chOff x="6030961" y="2766037"/>
              <a:chExt cx="2124941" cy="120340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8F7DFB8-1825-0B3F-5377-49AC4FC65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1677" y="2766037"/>
                <a:ext cx="1869872" cy="3086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58EE4D4-D7AE-12A6-85DE-53FF3E133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8558" y="3189292"/>
                <a:ext cx="1664167" cy="28692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073296E-408C-472B-D1D3-5CED6A737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0961" y="3726227"/>
                <a:ext cx="2124941" cy="243217"/>
              </a:xfrm>
              <a:prstGeom prst="rect">
                <a:avLst/>
              </a:prstGeom>
            </p:spPr>
          </p:pic>
        </p:grpSp>
      </p:grpSp>
      <p:pic>
        <p:nvPicPr>
          <p:cNvPr id="16" name="4.png" descr="4.png">
            <a:extLst>
              <a:ext uri="{FF2B5EF4-FFF2-40B4-BE49-F238E27FC236}">
                <a16:creationId xmlns:a16="http://schemas.microsoft.com/office/drawing/2014/main" id="{0CC86B60-E78C-16C7-CA85-CD140C5D0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01" y="1226745"/>
            <a:ext cx="4076152" cy="56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263A2278-2E0F-F3EB-F9FB-39B7208FA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416" y="1407958"/>
            <a:ext cx="1947654" cy="22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5CB49954-6BDB-ED25-922C-115FB80C7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486" y="1377530"/>
            <a:ext cx="1226612" cy="26327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D5ABEA-1165-43EB-9FB5-8A8DECB4D042}"/>
              </a:ext>
            </a:extLst>
          </p:cNvPr>
          <p:cNvSpPr txBox="1"/>
          <p:nvPr/>
        </p:nvSpPr>
        <p:spPr>
          <a:xfrm>
            <a:off x="150101" y="874504"/>
            <a:ext cx="221855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Hilbert-Einstein Action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9DE608-4673-14A9-D7C1-62EE23768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57" y="3000596"/>
            <a:ext cx="1461186" cy="4671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6229C0-BECE-EB1B-293A-CE1E55978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285" y="3106562"/>
            <a:ext cx="1041856" cy="2364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07B829-5085-6C3C-D9D5-D92575CEDC9A}"/>
              </a:ext>
            </a:extLst>
          </p:cNvPr>
          <p:cNvSpPr txBox="1"/>
          <p:nvPr/>
        </p:nvSpPr>
        <p:spPr>
          <a:xfrm>
            <a:off x="128842" y="1954690"/>
            <a:ext cx="548368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600" dirty="0"/>
              <a:t>Changing the metric in the long-wave approximation,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065CFA-DA36-F16E-7F71-381C3C404E16}"/>
              </a:ext>
            </a:extLst>
          </p:cNvPr>
          <p:cNvSpPr txBox="1"/>
          <p:nvPr/>
        </p:nvSpPr>
        <p:spPr>
          <a:xfrm>
            <a:off x="141589" y="2271467"/>
            <a:ext cx="84788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10765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we find the energy-momentum tensor (EMT) that characterizes the response of </a:t>
            </a:r>
            <a:br>
              <a:rPr lang="en-US" sz="1600" dirty="0"/>
            </a:br>
            <a:r>
              <a:rPr lang="en-US" sz="1600" dirty="0"/>
              <a:t>the nucleon to the static variation of the space-time metric:</a:t>
            </a:r>
          </a:p>
        </p:txBody>
      </p:sp>
    </p:spTree>
    <p:extLst>
      <p:ext uri="{BB962C8B-B14F-4D97-AF65-F5344CB8AC3E}">
        <p14:creationId xmlns:p14="http://schemas.microsoft.com/office/powerpoint/2010/main" val="37894672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Gravitational</a:t>
              </a:r>
              <a:r>
                <a:rPr lang="en-US" dirty="0"/>
                <a:t> (EMT)</a:t>
              </a:r>
              <a:r>
                <a:rPr dirty="0"/>
                <a:t> form factors</a:t>
              </a:r>
            </a:p>
          </p:txBody>
        </p:sp>
      </p:grp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4" y="2012794"/>
            <a:ext cx="8469955" cy="496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roup"/>
          <p:cNvGrpSpPr/>
          <p:nvPr/>
        </p:nvGrpSpPr>
        <p:grpSpPr>
          <a:xfrm>
            <a:off x="638763" y="2401925"/>
            <a:ext cx="2158776" cy="1717832"/>
            <a:chOff x="0" y="0"/>
            <a:chExt cx="2158774" cy="1717831"/>
          </a:xfrm>
        </p:grpSpPr>
        <p:pic>
          <p:nvPicPr>
            <p:cNvPr id="48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250" y="414565"/>
              <a:ext cx="413034" cy="266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4" name="Line"/>
            <p:cNvSpPr/>
            <p:nvPr/>
          </p:nvSpPr>
          <p:spPr>
            <a:xfrm flipV="1">
              <a:off x="1825767" y="0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825767" y="729485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6" name="Mass"/>
            <p:cNvSpPr txBox="1"/>
            <p:nvPr/>
          </p:nvSpPr>
          <p:spPr>
            <a:xfrm>
              <a:off x="1467790" y="1149494"/>
              <a:ext cx="690985" cy="35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Mass</a:t>
              </a:r>
            </a:p>
          </p:txBody>
        </p:sp>
        <p:pic>
          <p:nvPicPr>
            <p:cNvPr id="48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21523"/>
              <a:ext cx="1353567" cy="496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4" name="Group"/>
          <p:cNvGrpSpPr/>
          <p:nvPr/>
        </p:nvGrpSpPr>
        <p:grpSpPr>
          <a:xfrm>
            <a:off x="2821762" y="2401925"/>
            <a:ext cx="1460675" cy="2179744"/>
            <a:chOff x="0" y="0"/>
            <a:chExt cx="1460674" cy="2179743"/>
          </a:xfrm>
        </p:grpSpPr>
        <p:pic>
          <p:nvPicPr>
            <p:cNvPr id="48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193" y="414565"/>
              <a:ext cx="386386" cy="266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Line"/>
            <p:cNvSpPr/>
            <p:nvPr/>
          </p:nvSpPr>
          <p:spPr>
            <a:xfrm flipV="1">
              <a:off x="823385" y="0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823385" y="729485"/>
              <a:ext cx="1" cy="366118"/>
            </a:xfrm>
            <a:prstGeom prst="line">
              <a:avLst/>
            </a:prstGeom>
            <a:noFill/>
            <a:ln w="12700" cap="flat">
              <a:solidFill>
                <a:srgbClr val="FF644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92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558615"/>
              <a:ext cx="1460675" cy="621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Spin"/>
            <p:cNvSpPr txBox="1"/>
            <p:nvPr/>
          </p:nvSpPr>
          <p:spPr>
            <a:xfrm>
              <a:off x="472440" y="1149494"/>
              <a:ext cx="592510" cy="35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Spin</a:t>
              </a:r>
            </a:p>
          </p:txBody>
        </p:sp>
      </p:grpSp>
      <p:grpSp>
        <p:nvGrpSpPr>
          <p:cNvPr id="512" name="Group"/>
          <p:cNvGrpSpPr/>
          <p:nvPr/>
        </p:nvGrpSpPr>
        <p:grpSpPr>
          <a:xfrm>
            <a:off x="6457366" y="2454482"/>
            <a:ext cx="1842363" cy="2307315"/>
            <a:chOff x="0" y="0"/>
            <a:chExt cx="1842362" cy="2307314"/>
          </a:xfrm>
        </p:grpSpPr>
        <p:grpSp>
          <p:nvGrpSpPr>
            <p:cNvPr id="510" name="Group"/>
            <p:cNvGrpSpPr/>
            <p:nvPr/>
          </p:nvGrpSpPr>
          <p:grpSpPr>
            <a:xfrm>
              <a:off x="223043" y="0"/>
              <a:ext cx="1619320" cy="1658135"/>
              <a:chOff x="0" y="0"/>
              <a:chExt cx="1619318" cy="1658134"/>
            </a:xfrm>
          </p:grpSpPr>
          <p:sp>
            <p:nvSpPr>
              <p:cNvPr id="508" name="Line"/>
              <p:cNvSpPr/>
              <p:nvPr/>
            </p:nvSpPr>
            <p:spPr>
              <a:xfrm>
                <a:off x="569364" y="0"/>
                <a:ext cx="1049955" cy="0"/>
              </a:xfrm>
              <a:prstGeom prst="line">
                <a:avLst/>
              </a:prstGeom>
              <a:noFill/>
              <a:ln w="127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9" name="Non-conservation of EMT pieces  (cosmologicalconstant)"/>
              <p:cNvSpPr/>
              <p:nvPr/>
            </p:nvSpPr>
            <p:spPr>
              <a:xfrm>
                <a:off x="0" y="38813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/>
              <a:p>
                <a:pPr algn="just" defTabSz="410765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Non-conservation</a:t>
                </a:r>
                <a:br>
                  <a:rPr dirty="0"/>
                </a:br>
                <a:r>
                  <a:rPr dirty="0"/>
                  <a:t>of EMT pieces </a:t>
                </a:r>
                <a:br>
                  <a:rPr dirty="0"/>
                </a:br>
                <a:r>
                  <a:rPr dirty="0"/>
                  <a:t>(cosmological</a:t>
                </a:r>
                <a:r>
                  <a:rPr lang="en-US" dirty="0"/>
                  <a:t> </a:t>
                </a:r>
                <a:r>
                  <a:rPr dirty="0"/>
                  <a:t>constant)</a:t>
                </a:r>
              </a:p>
            </p:txBody>
          </p:sp>
        </p:grpSp>
        <p:sp>
          <p:nvSpPr>
            <p:cNvPr id="511" name="O. V. Teryaev, Front. Phys. 11 (2016) K.-F. Liu, PRD 104  (2021)"/>
            <p:cNvSpPr/>
            <p:nvPr/>
          </p:nvSpPr>
          <p:spPr>
            <a:xfrm>
              <a:off x="0" y="103731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defTabSz="321468">
                <a:spcBef>
                  <a:spcPts val="800"/>
                </a:spcBef>
                <a:defRPr sz="1200"/>
              </a:pPr>
              <a:r>
                <a:rPr dirty="0"/>
                <a:t>O. V. </a:t>
              </a:r>
              <a:r>
                <a:rPr dirty="0" err="1"/>
                <a:t>Teryaev</a:t>
              </a:r>
              <a:r>
                <a:rPr dirty="0"/>
                <a:t>, Front. Phys. 11 (2016)</a:t>
              </a:r>
              <a:br>
                <a:rPr dirty="0"/>
              </a:br>
              <a:r>
                <a:rPr dirty="0"/>
                <a:t>K.-F. Liu, PRD 104  (2021)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640EE-67B6-A1C9-0310-EB24BA06BFE8}"/>
              </a:ext>
            </a:extLst>
          </p:cNvPr>
          <p:cNvGrpSpPr/>
          <p:nvPr/>
        </p:nvGrpSpPr>
        <p:grpSpPr>
          <a:xfrm>
            <a:off x="709288" y="1729951"/>
            <a:ext cx="7447917" cy="4071833"/>
            <a:chOff x="644050" y="2604558"/>
            <a:chExt cx="7600317" cy="4765335"/>
          </a:xfrm>
        </p:grpSpPr>
        <p:grpSp>
          <p:nvGrpSpPr>
            <p:cNvPr id="507" name="Group"/>
            <p:cNvGrpSpPr/>
            <p:nvPr/>
          </p:nvGrpSpPr>
          <p:grpSpPr>
            <a:xfrm>
              <a:off x="3982919" y="2604558"/>
              <a:ext cx="4261448" cy="4765335"/>
              <a:chOff x="2410809" y="177613"/>
              <a:chExt cx="4261446" cy="4765333"/>
            </a:xfrm>
          </p:grpSpPr>
          <p:pic>
            <p:nvPicPr>
              <p:cNvPr id="496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6756" y="1351309"/>
                <a:ext cx="373062" cy="2664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7" name="Line"/>
              <p:cNvSpPr/>
              <p:nvPr/>
            </p:nvSpPr>
            <p:spPr>
              <a:xfrm>
                <a:off x="3697473" y="1666229"/>
                <a:ext cx="1" cy="677658"/>
              </a:xfrm>
              <a:prstGeom prst="line">
                <a:avLst/>
              </a:prstGeom>
              <a:noFill/>
              <a:ln w="12700" cap="flat">
                <a:solidFill>
                  <a:srgbClr val="FF644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8" name="Line"/>
              <p:cNvSpPr/>
              <p:nvPr/>
            </p:nvSpPr>
            <p:spPr>
              <a:xfrm flipV="1">
                <a:off x="3697473" y="936744"/>
                <a:ext cx="1" cy="366118"/>
              </a:xfrm>
              <a:prstGeom prst="line">
                <a:avLst/>
              </a:prstGeom>
              <a:noFill/>
              <a:ln w="12700" cap="flat">
                <a:solidFill>
                  <a:srgbClr val="FF644E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9" name="Deformation of space = mechanical properties of the nucleon"/>
              <p:cNvSpPr/>
              <p:nvPr/>
            </p:nvSpPr>
            <p:spPr>
              <a:xfrm>
                <a:off x="3268072" y="270445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/>
              <a:p>
                <a:pPr algn="just" defTabSz="410765"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Deformation of space</a:t>
                </a:r>
                <a:br>
                  <a:rPr dirty="0"/>
                </a:br>
                <a:r>
                  <a:rPr dirty="0"/>
                  <a:t>= </a:t>
                </a:r>
                <a:r>
                  <a:rPr dirty="0">
                    <a:solidFill>
                      <a:srgbClr val="EE220C"/>
                    </a:solidFill>
                  </a:rPr>
                  <a:t>mechanical</a:t>
                </a:r>
                <a:r>
                  <a:rPr dirty="0"/>
                  <a:t> properties of the nucleon</a:t>
                </a:r>
              </a:p>
            </p:txBody>
          </p:sp>
          <p:pic>
            <p:nvPicPr>
              <p:cNvPr id="500" name="Line Line" descr="Line Line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646430">
                <a:off x="2782527" y="3192493"/>
                <a:ext cx="665410" cy="177227"/>
              </a:xfrm>
              <a:prstGeom prst="rect">
                <a:avLst/>
              </a:prstGeom>
              <a:effectLst/>
            </p:spPr>
          </p:pic>
          <p:sp>
            <p:nvSpPr>
              <p:cNvPr id="502" name="Pressure &amp; Shear-force distributions (pressure anisotropy)"/>
              <p:cNvSpPr/>
              <p:nvPr/>
            </p:nvSpPr>
            <p:spPr>
              <a:xfrm>
                <a:off x="2410809" y="3672945"/>
                <a:ext cx="1270001" cy="1270001"/>
              </a:xfrm>
              <a:prstGeom prst="line">
                <a:avLst/>
              </a:prstGeom>
              <a:solidFill>
                <a:srgbClr val="004D8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dirty="0"/>
                  <a:t>Pressure &amp; Shear-force distributions (pressure anisotropy)</a:t>
                </a:r>
              </a:p>
            </p:txBody>
          </p:sp>
          <p:pic>
            <p:nvPicPr>
              <p:cNvPr id="503" name="Oval Oval" descr="Oval Oval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6539" y="434284"/>
                <a:ext cx="593495" cy="589401"/>
              </a:xfrm>
              <a:prstGeom prst="rect">
                <a:avLst/>
              </a:prstGeom>
              <a:effectLst/>
            </p:spPr>
          </p:pic>
          <p:sp>
            <p:nvSpPr>
              <p:cNvPr id="505" name="D(Druck)-term"/>
              <p:cNvSpPr/>
              <p:nvPr/>
            </p:nvSpPr>
            <p:spPr>
              <a:xfrm>
                <a:off x="3634176" y="17761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just" defTabSz="410765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D(Druck)-term</a:t>
                </a:r>
              </a:p>
            </p:txBody>
          </p:sp>
          <p:sp>
            <p:nvSpPr>
              <p:cNvPr id="506" name="Weiss &amp; Polyakov, 1999"/>
              <p:cNvSpPr/>
              <p:nvPr/>
            </p:nvSpPr>
            <p:spPr>
              <a:xfrm>
                <a:off x="5402254" y="17761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just" defTabSz="410765">
                  <a:defRPr sz="1200">
                    <a:solidFill>
                      <a:srgbClr val="00A2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dirty="0"/>
                  <a:t>Weiss &amp; Polyakov, 1999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4CE1C3-3F97-43D0-36B5-3A4C93872399}"/>
                </a:ext>
              </a:extLst>
            </p:cNvPr>
            <p:cNvSpPr txBox="1"/>
            <p:nvPr/>
          </p:nvSpPr>
          <p:spPr>
            <a:xfrm>
              <a:off x="644050" y="6015795"/>
              <a:ext cx="6484881" cy="400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KR" sz="2000" dirty="0"/>
                <a:t>Pressure &amp; Shear-force distributions (pressure anisotropy)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14D9680-BB41-F4CA-DD53-91ADFC8E9515}"/>
              </a:ext>
            </a:extLst>
          </p:cNvPr>
          <p:cNvGrpSpPr/>
          <p:nvPr/>
        </p:nvGrpSpPr>
        <p:grpSpPr>
          <a:xfrm>
            <a:off x="5499157" y="2527236"/>
            <a:ext cx="3329091" cy="3231229"/>
            <a:chOff x="5393132" y="3489000"/>
            <a:chExt cx="3329091" cy="32312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454D8D-CE4B-3441-972A-A6C18D203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3132" y="6090151"/>
              <a:ext cx="3095940" cy="630078"/>
            </a:xfrm>
            <a:prstGeom prst="rect">
              <a:avLst/>
            </a:prstGeom>
          </p:spPr>
        </p:pic>
        <p:sp>
          <p:nvSpPr>
            <p:cNvPr id="6" name="Arc 5">
              <a:extLst>
                <a:ext uri="{FF2B5EF4-FFF2-40B4-BE49-F238E27FC236}">
                  <a16:creationId xmlns:a16="http://schemas.microsoft.com/office/drawing/2014/main" id="{7C57A1DA-605A-993F-ADD4-A2DF9F509FD4}"/>
                </a:ext>
              </a:extLst>
            </p:cNvPr>
            <p:cNvSpPr/>
            <p:nvPr/>
          </p:nvSpPr>
          <p:spPr>
            <a:xfrm>
              <a:off x="7652230" y="3489000"/>
              <a:ext cx="1069993" cy="2555759"/>
            </a:xfrm>
            <a:prstGeom prst="arc">
              <a:avLst>
                <a:gd name="adj1" fmla="val 16304517"/>
                <a:gd name="adj2" fmla="val 4920425"/>
              </a:avLst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400000"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2" name="Kobzarev et al. 1962; Pagels, 1966">
            <a:extLst>
              <a:ext uri="{FF2B5EF4-FFF2-40B4-BE49-F238E27FC236}">
                <a16:creationId xmlns:a16="http://schemas.microsoft.com/office/drawing/2014/main" id="{DC7D06CE-2E90-4A6C-9CB8-0DF42A8A7FE5}"/>
              </a:ext>
            </a:extLst>
          </p:cNvPr>
          <p:cNvSpPr txBox="1"/>
          <p:nvPr/>
        </p:nvSpPr>
        <p:spPr>
          <a:xfrm>
            <a:off x="566408" y="1310058"/>
            <a:ext cx="2851845" cy="28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Kobzarev</a:t>
            </a:r>
            <a:r>
              <a:rPr dirty="0"/>
              <a:t> et al. 1962; Pagels, 1966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9262E-E7B4-7DB2-9306-7A16043E5132}"/>
              </a:ext>
            </a:extLst>
          </p:cNvPr>
          <p:cNvSpPr txBox="1"/>
          <p:nvPr/>
        </p:nvSpPr>
        <p:spPr>
          <a:xfrm>
            <a:off x="218840" y="846303"/>
            <a:ext cx="649697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Gravitational form factors of the nucleon in QCD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8D9146-4FF3-1D05-9F32-3CC0CA745A2C}"/>
              </a:ext>
            </a:extLst>
          </p:cNvPr>
          <p:cNvGrpSpPr/>
          <p:nvPr/>
        </p:nvGrpSpPr>
        <p:grpSpPr>
          <a:xfrm>
            <a:off x="218840" y="5082995"/>
            <a:ext cx="5101553" cy="1485423"/>
            <a:chOff x="218840" y="5082995"/>
            <a:chExt cx="5101553" cy="14854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35F5FF3-81BA-692E-8F27-AF6B0FEDBEA0}"/>
                </a:ext>
              </a:extLst>
            </p:cNvPr>
            <p:cNvGrpSpPr/>
            <p:nvPr/>
          </p:nvGrpSpPr>
          <p:grpSpPr>
            <a:xfrm>
              <a:off x="218840" y="5082995"/>
              <a:ext cx="4916410" cy="959300"/>
              <a:chOff x="218840" y="5082995"/>
              <a:chExt cx="4916410" cy="9593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07AB23-C6C9-383E-3412-BBFA95890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8512" y="5606307"/>
                <a:ext cx="4571990" cy="43598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38A639-F9DC-B511-3BDD-2C6D0C9A8B60}"/>
                  </a:ext>
                </a:extLst>
              </p:cNvPr>
              <p:cNvSpPr txBox="1"/>
              <p:nvPr/>
            </p:nvSpPr>
            <p:spPr>
              <a:xfrm>
                <a:off x="218840" y="5082995"/>
                <a:ext cx="2292294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342900" marR="0" indent="-34290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</a:pPr>
                <a:r>
                  <a:rPr kumimoji="0" lang="en-K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Twist-4 operators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DC616C-A0C8-F25D-7490-DC525BF87F88}"/>
                  </a:ext>
                </a:extLst>
              </p:cNvPr>
              <p:cNvSpPr txBox="1"/>
              <p:nvPr/>
            </p:nvSpPr>
            <p:spPr>
              <a:xfrm>
                <a:off x="2511134" y="5143398"/>
                <a:ext cx="2624116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MV Polyakov, HD Son, JHEP (2018)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291BC0-F2C7-B78A-8C3A-0C22C0B27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8693" y="6139584"/>
              <a:ext cx="5041700" cy="42883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animBg="1" advAuto="0"/>
      <p:bldP spid="494" grpId="0" animBg="1" advAuto="0"/>
      <p:bldP spid="51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29371" y="162325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Twist-projected EMT currents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B5A358-6798-D12F-A8D8-4407F2817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6" y="1026511"/>
            <a:ext cx="2399862" cy="3882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FAB8305-0306-597B-9C2F-03B5447F13B6}"/>
              </a:ext>
            </a:extLst>
          </p:cNvPr>
          <p:cNvGrpSpPr/>
          <p:nvPr/>
        </p:nvGrpSpPr>
        <p:grpSpPr>
          <a:xfrm>
            <a:off x="209632" y="884286"/>
            <a:ext cx="8547633" cy="3942480"/>
            <a:chOff x="209632" y="884286"/>
            <a:chExt cx="8547633" cy="39424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9F4695-0DD8-2113-3462-A37EB6B2F564}"/>
                </a:ext>
              </a:extLst>
            </p:cNvPr>
            <p:cNvGrpSpPr/>
            <p:nvPr/>
          </p:nvGrpSpPr>
          <p:grpSpPr>
            <a:xfrm>
              <a:off x="609601" y="884286"/>
              <a:ext cx="5458671" cy="2052920"/>
              <a:chOff x="609601" y="884286"/>
              <a:chExt cx="5458671" cy="20529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5F646AA-9FE5-6C24-8717-5EB2519A0C10}"/>
                  </a:ext>
                </a:extLst>
              </p:cNvPr>
              <p:cNvSpPr/>
              <p:nvPr/>
            </p:nvSpPr>
            <p:spPr>
              <a:xfrm>
                <a:off x="1191172" y="884286"/>
                <a:ext cx="599089" cy="672662"/>
              </a:xfrm>
              <a:prstGeom prst="ellips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KR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850A2E5-A3F8-F2CE-8A08-80115B7B2C20}"/>
                  </a:ext>
                </a:extLst>
              </p:cNvPr>
              <p:cNvCxnSpPr>
                <a:cxnSpLocks/>
                <a:stCxn id="9" idx="4"/>
              </p:cNvCxnSpPr>
              <p:nvPr/>
            </p:nvCxnSpPr>
            <p:spPr>
              <a:xfrm>
                <a:off x="1490717" y="1556948"/>
                <a:ext cx="0" cy="822216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triangle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8FF1CE-25A9-4941-0624-FC5DAAFCE85B}"/>
                  </a:ext>
                </a:extLst>
              </p:cNvPr>
              <p:cNvSpPr txBox="1"/>
              <p:nvPr/>
            </p:nvSpPr>
            <p:spPr>
              <a:xfrm>
                <a:off x="609601" y="2408347"/>
                <a:ext cx="27251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Twist-2 EMT current: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31B9556-1AEA-808A-A136-3A12FB4E7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4706" y="2368993"/>
                <a:ext cx="2733566" cy="568213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4D36D64-82B8-B750-41A4-5DB7A5259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50" y="3622278"/>
              <a:ext cx="8504415" cy="120448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EC8AA9-EF0A-FF39-F877-CFCCC15B4F7F}"/>
                </a:ext>
              </a:extLst>
            </p:cNvPr>
            <p:cNvSpPr txBox="1"/>
            <p:nvPr/>
          </p:nvSpPr>
          <p:spPr>
            <a:xfrm>
              <a:off x="209632" y="3167602"/>
              <a:ext cx="376385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125F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Twist-2 baryon matrix elements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296F97-84D0-8DD2-AAC0-81E970E6FAF9}"/>
              </a:ext>
            </a:extLst>
          </p:cNvPr>
          <p:cNvGrpSpPr/>
          <p:nvPr/>
        </p:nvGrpSpPr>
        <p:grpSpPr>
          <a:xfrm>
            <a:off x="209632" y="857771"/>
            <a:ext cx="8101070" cy="5785692"/>
            <a:chOff x="209632" y="857771"/>
            <a:chExt cx="8101070" cy="57856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BF9B5EE-B013-F467-1576-DE92EDD9004D}"/>
                </a:ext>
              </a:extLst>
            </p:cNvPr>
            <p:cNvGrpSpPr/>
            <p:nvPr/>
          </p:nvGrpSpPr>
          <p:grpSpPr>
            <a:xfrm>
              <a:off x="2091558" y="857771"/>
              <a:ext cx="6219144" cy="1192634"/>
              <a:chOff x="2091558" y="857771"/>
              <a:chExt cx="6219144" cy="119263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E6C2377-A120-928A-FD29-1CF1DA6915F9}"/>
                  </a:ext>
                </a:extLst>
              </p:cNvPr>
              <p:cNvSpPr/>
              <p:nvPr/>
            </p:nvSpPr>
            <p:spPr>
              <a:xfrm>
                <a:off x="2091558" y="857771"/>
                <a:ext cx="599089" cy="672662"/>
              </a:xfrm>
              <a:prstGeom prst="ellipse">
                <a:avLst/>
              </a:prstGeom>
              <a:noFill/>
              <a:ln w="25400" cap="flat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KR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" name="Elbow Connector 15">
                <a:extLst>
                  <a:ext uri="{FF2B5EF4-FFF2-40B4-BE49-F238E27FC236}">
                    <a16:creationId xmlns:a16="http://schemas.microsoft.com/office/drawing/2014/main" id="{CF7B6E77-E78C-0629-0C1F-851AAE5F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6634" y="1269768"/>
                <a:ext cx="914400" cy="483635"/>
              </a:xfrm>
              <a:prstGeom prst="bentConnector3">
                <a:avLst/>
              </a:prstGeom>
              <a:noFill/>
              <a:ln w="25400" cap="flat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round/>
                <a:tailEnd type="triangle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BD89FD-3FEF-838C-5C5A-F28F0F73F4F2}"/>
                  </a:ext>
                </a:extLst>
              </p:cNvPr>
              <p:cNvSpPr txBox="1"/>
              <p:nvPr/>
            </p:nvSpPr>
            <p:spPr>
              <a:xfrm>
                <a:off x="3620816" y="1530336"/>
                <a:ext cx="27251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Twist-4 EMT current: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725F592-CD75-F9CA-3084-9955C3FA1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5703" y="1482191"/>
                <a:ext cx="1934999" cy="568214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B6296F-11D2-B98E-1486-7AD8F4D22C2D}"/>
                </a:ext>
              </a:extLst>
            </p:cNvPr>
            <p:cNvSpPr txBox="1"/>
            <p:nvPr/>
          </p:nvSpPr>
          <p:spPr>
            <a:xfrm>
              <a:off x="252850" y="5076257"/>
              <a:ext cx="376385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 baryon matrix elements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3F8C9A3-7213-C9F7-846E-C5817AE8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632" y="5486626"/>
              <a:ext cx="7451835" cy="115683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622C8B-39E0-15AE-DE07-51DEB053C248}"/>
              </a:ext>
            </a:extLst>
          </p:cNvPr>
          <p:cNvGrpSpPr/>
          <p:nvPr/>
        </p:nvGrpSpPr>
        <p:grpSpPr>
          <a:xfrm>
            <a:off x="3620816" y="4952683"/>
            <a:ext cx="4183964" cy="1112361"/>
            <a:chOff x="3620816" y="4952683"/>
            <a:chExt cx="4183964" cy="111236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2C9EC31-D1CE-DDAF-7D54-7FFEBB38F1AB}"/>
                </a:ext>
              </a:extLst>
            </p:cNvPr>
            <p:cNvSpPr/>
            <p:nvPr/>
          </p:nvSpPr>
          <p:spPr>
            <a:xfrm>
              <a:off x="3620816" y="5486626"/>
              <a:ext cx="751487" cy="578418"/>
            </a:xfrm>
            <a:prstGeom prst="ellips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89379794-ECB9-9DDC-B353-6D4A64D0CE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9241" y="5237135"/>
              <a:ext cx="632083" cy="355142"/>
            </a:xfrm>
            <a:prstGeom prst="curvedConnector3">
              <a:avLst>
                <a:gd name="adj1" fmla="val 36698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1E60E1-6856-54F8-8A77-6AACEA8157E0}"/>
                </a:ext>
              </a:extLst>
            </p:cNvPr>
            <p:cNvSpPr txBox="1"/>
            <p:nvPr/>
          </p:nvSpPr>
          <p:spPr>
            <a:xfrm>
              <a:off x="4946625" y="4952683"/>
              <a:ext cx="2858155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tx1"/>
                  </a:solidFill>
                </a:rPr>
                <a:t>c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bar form factor comes from 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the </a:t>
              </a:r>
              <a:r>
                <a:rPr kumimoji="0" lang="en-KR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operator!</a:t>
              </a:r>
            </a:p>
          </p:txBody>
        </p:sp>
      </p:grpSp>
      <p:sp>
        <p:nvSpPr>
          <p:cNvPr id="40" name="H-Y. Won, HChK, J.-Y. Kim,  2310.04670 [hep-ph]">
            <a:extLst>
              <a:ext uri="{FF2B5EF4-FFF2-40B4-BE49-F238E27FC236}">
                <a16:creationId xmlns:a16="http://schemas.microsoft.com/office/drawing/2014/main" id="{63B7BD28-B3A8-61E5-8BE7-25693065FB55}"/>
              </a:ext>
            </a:extLst>
          </p:cNvPr>
          <p:cNvSpPr txBox="1"/>
          <p:nvPr/>
        </p:nvSpPr>
        <p:spPr>
          <a:xfrm>
            <a:off x="5965245" y="73816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5D972-B70B-FED5-6D0D-2FC32325D4D2}"/>
              </a:ext>
            </a:extLst>
          </p:cNvPr>
          <p:cNvSpPr txBox="1"/>
          <p:nvPr/>
        </p:nvSpPr>
        <p:spPr>
          <a:xfrm>
            <a:off x="146251" y="6201942"/>
            <a:ext cx="29687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MV Polyakov, HD Son, JHEP (2018)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 Hatta, A Rajan, K Tanaka, JHEP (2018)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2041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49881" y="138764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Flavor</a:t>
              </a:r>
              <a:r>
                <a:rPr lang="ko-KR" altLang="en-US" dirty="0"/>
                <a:t> </a:t>
              </a:r>
              <a:r>
                <a:rPr lang="en-US" altLang="ko-KR" dirty="0"/>
                <a:t>decomposition of GFFs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83754F-74D0-6B8B-568F-9956ED4A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7" y="1803847"/>
            <a:ext cx="3402110" cy="1476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09D78-FB09-F9F9-7640-2D3CEDAE1B27}"/>
              </a:ext>
            </a:extLst>
          </p:cNvPr>
          <p:cNvSpPr txBox="1"/>
          <p:nvPr/>
        </p:nvSpPr>
        <p:spPr>
          <a:xfrm>
            <a:off x="120257" y="902851"/>
            <a:ext cx="74844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decompose the GFFs, we need to compute the generalized EMT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form factors for the flavor triplet &amp; octet.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8EEDC-EB4D-BFF9-755A-830C324A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966" y="2113974"/>
            <a:ext cx="3229027" cy="519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C301B-4BEF-B999-07D4-C8D2AD69D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27" y="4220014"/>
            <a:ext cx="6225914" cy="48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E21008-130C-276B-07D1-48A5C8009683}"/>
              </a:ext>
            </a:extLst>
          </p:cNvPr>
          <p:cNvSpPr txBox="1"/>
          <p:nvPr/>
        </p:nvSpPr>
        <p:spPr>
          <a:xfrm>
            <a:off x="120257" y="3653937"/>
            <a:ext cx="67662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KR" dirty="0"/>
              <a:t>Naive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effective EMT-like flavor nonsinglet currents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5CC8BF-B216-398B-B924-44A6056DBE17}"/>
              </a:ext>
            </a:extLst>
          </p:cNvPr>
          <p:cNvGrpSpPr/>
          <p:nvPr/>
        </p:nvGrpSpPr>
        <p:grpSpPr>
          <a:xfrm>
            <a:off x="5476406" y="6080436"/>
            <a:ext cx="3526606" cy="659790"/>
            <a:chOff x="5476406" y="6080436"/>
            <a:chExt cx="3526606" cy="6597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65101A-BFD0-5DC2-C748-98DC2116765B}"/>
                </a:ext>
              </a:extLst>
            </p:cNvPr>
            <p:cNvSpPr txBox="1"/>
            <p:nvPr/>
          </p:nvSpPr>
          <p:spPr>
            <a:xfrm>
              <a:off x="5476406" y="6080436"/>
              <a:ext cx="3526606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H. Y. W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n, HChK, and J.-Y. Kim, PRD </a:t>
              </a:r>
              <a:r>
                <a:rPr kumimoji="0" lang="en-KR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108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(2023)</a:t>
              </a:r>
            </a:p>
          </p:txBody>
        </p:sp>
        <p:sp>
          <p:nvSpPr>
            <p:cNvPr id="11" name="H-Y. Won, HChK, J.-Y. Kim,  2310.04670 [hep-ph]">
              <a:extLst>
                <a:ext uri="{FF2B5EF4-FFF2-40B4-BE49-F238E27FC236}">
                  <a16:creationId xmlns:a16="http://schemas.microsoft.com/office/drawing/2014/main" id="{FA457380-5656-B781-00ED-87901180EFFE}"/>
                </a:ext>
              </a:extLst>
            </p:cNvPr>
            <p:cNvSpPr txBox="1"/>
            <p:nvPr/>
          </p:nvSpPr>
          <p:spPr>
            <a:xfrm>
              <a:off x="5824257" y="6422190"/>
              <a:ext cx="317875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H-Y. Won, </a:t>
              </a:r>
              <a:r>
                <a:rPr dirty="0" err="1"/>
                <a:t>HChK</a:t>
              </a:r>
              <a:r>
                <a:rPr dirty="0"/>
                <a:t>, J.-Y. Kim,  </a:t>
              </a:r>
              <a:r>
                <a:rPr lang="en-US" dirty="0"/>
                <a:t>JHEP 05 (2024)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FC51C3-C0E3-9871-5C78-A6F7D2BDB89F}"/>
              </a:ext>
            </a:extLst>
          </p:cNvPr>
          <p:cNvSpPr txBox="1"/>
          <p:nvPr/>
        </p:nvSpPr>
        <p:spPr>
          <a:xfrm>
            <a:off x="5925245" y="2492836"/>
            <a:ext cx="297677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From the current conservation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2B128-859D-5FCA-5B02-401CA18E3133}"/>
              </a:ext>
            </a:extLst>
          </p:cNvPr>
          <p:cNvSpPr txBox="1"/>
          <p:nvPr/>
        </p:nvSpPr>
        <p:spPr>
          <a:xfrm>
            <a:off x="460357" y="5280355"/>
            <a:ext cx="820416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Extracting 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flavor-decomposed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cbar form factors are the most challenging one!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496C2EB-7060-B88D-1663-F140A9010285}"/>
              </a:ext>
            </a:extLst>
          </p:cNvPr>
          <p:cNvSpPr/>
          <p:nvPr/>
        </p:nvSpPr>
        <p:spPr>
          <a:xfrm>
            <a:off x="633984" y="6013269"/>
            <a:ext cx="694944" cy="318036"/>
          </a:xfrm>
          <a:prstGeom prst="rightArrow">
            <a:avLst>
              <a:gd name="adj1" fmla="val 50000"/>
              <a:gd name="adj2" fmla="val 84502"/>
            </a:avLst>
          </a:prstGeom>
          <a:solidFill>
            <a:schemeClr val="accent5">
              <a:lumMod val="40000"/>
              <a:lumOff val="60000"/>
            </a:schemeClr>
          </a:solidFill>
          <a:ln w="25400" cap="flat">
            <a:solidFill>
              <a:schemeClr val="accent5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3CF56-A733-95B9-C063-569870426257}"/>
              </a:ext>
            </a:extLst>
          </p:cNvPr>
          <p:cNvSpPr txBox="1"/>
          <p:nvPr/>
        </p:nvSpPr>
        <p:spPr>
          <a:xfrm>
            <a:off x="1569026" y="5934426"/>
            <a:ext cx="2346796" cy="471924"/>
          </a:xfrm>
          <a:prstGeom prst="rect">
            <a:avLst/>
          </a:prstGeom>
          <a:noFill/>
          <a:ln w="3175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dirty="0"/>
              <a:t>T</a:t>
            </a:r>
            <a:r>
              <a:rPr lang="en-US" dirty="0"/>
              <a:t>h</a:t>
            </a:r>
            <a:r>
              <a:rPr lang="en-KR" dirty="0"/>
              <a:t>e role of gluons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9241C-DCBC-E4C5-AB82-0D1408913DF2}"/>
              </a:ext>
            </a:extLst>
          </p:cNvPr>
          <p:cNvSpPr txBox="1"/>
          <p:nvPr/>
        </p:nvSpPr>
        <p:spPr>
          <a:xfrm>
            <a:off x="4545750" y="4744475"/>
            <a:ext cx="36388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Note that they are not conserved.</a:t>
            </a:r>
          </a:p>
        </p:txBody>
      </p:sp>
    </p:spTree>
    <p:extLst>
      <p:ext uri="{BB962C8B-B14F-4D97-AF65-F5344CB8AC3E}">
        <p14:creationId xmlns:p14="http://schemas.microsoft.com/office/powerpoint/2010/main" val="9026034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2710845" y="2772410"/>
            <a:ext cx="389048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3-D Distributions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4966926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3D distributions</a:t>
              </a:r>
              <a:endParaRPr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FBDD5-54B6-4119-104D-3E7BC6CE6332}"/>
              </a:ext>
            </a:extLst>
          </p:cNvPr>
          <p:cNvGrpSpPr/>
          <p:nvPr/>
        </p:nvGrpSpPr>
        <p:grpSpPr>
          <a:xfrm>
            <a:off x="5476406" y="6080436"/>
            <a:ext cx="3526606" cy="659790"/>
            <a:chOff x="5476406" y="6080436"/>
            <a:chExt cx="3526606" cy="6597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7CF1EA-9AF2-4CF9-1D77-D401E3003D76}"/>
                </a:ext>
              </a:extLst>
            </p:cNvPr>
            <p:cNvSpPr txBox="1"/>
            <p:nvPr/>
          </p:nvSpPr>
          <p:spPr>
            <a:xfrm>
              <a:off x="5476406" y="6080436"/>
              <a:ext cx="3526606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H. Y. W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n, HChK, and J.-Y. Kim, PRD </a:t>
              </a:r>
              <a:r>
                <a:rPr kumimoji="0" lang="en-KR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108</a:t>
              </a:r>
              <a:r>
                <a:rPr kumimoji="0" lang="en-KR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(2023)</a:t>
              </a:r>
            </a:p>
          </p:txBody>
        </p:sp>
        <p:sp>
          <p:nvSpPr>
            <p:cNvPr id="4" name="H-Y. Won, HChK, J.-Y. Kim,  2310.04670 [hep-ph]">
              <a:extLst>
                <a:ext uri="{FF2B5EF4-FFF2-40B4-BE49-F238E27FC236}">
                  <a16:creationId xmlns:a16="http://schemas.microsoft.com/office/drawing/2014/main" id="{7745D5AF-1306-BD9D-3CCF-8A87A009B74B}"/>
                </a:ext>
              </a:extLst>
            </p:cNvPr>
            <p:cNvSpPr txBox="1"/>
            <p:nvPr/>
          </p:nvSpPr>
          <p:spPr>
            <a:xfrm>
              <a:off x="5824257" y="6422190"/>
              <a:ext cx="317875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H-Y. Won, </a:t>
              </a:r>
              <a:r>
                <a:rPr dirty="0" err="1"/>
                <a:t>HChK</a:t>
              </a:r>
              <a:r>
                <a:rPr dirty="0"/>
                <a:t>, J.-Y. Kim,  </a:t>
              </a:r>
              <a:r>
                <a:rPr lang="en-US" dirty="0"/>
                <a:t>JHEP 05 (2024)</a:t>
              </a:r>
              <a:endParaRPr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BF1C67-1EF8-9256-6E97-ABB67AE8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6" y="4850925"/>
            <a:ext cx="7233422" cy="648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9CA37-2868-BC7E-22E0-754F3BE0F8A9}"/>
              </a:ext>
            </a:extLst>
          </p:cNvPr>
          <p:cNvSpPr txBox="1"/>
          <p:nvPr/>
        </p:nvSpPr>
        <p:spPr>
          <a:xfrm>
            <a:off x="329737" y="4298471"/>
            <a:ext cx="23163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Breit frame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C41D0D-BA86-112B-4687-770196C42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5" y="5762400"/>
            <a:ext cx="1575724" cy="318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66370-3A90-BF35-37E5-57609A13B11A}"/>
              </a:ext>
            </a:extLst>
          </p:cNvPr>
          <p:cNvSpPr txBox="1"/>
          <p:nvPr/>
        </p:nvSpPr>
        <p:spPr>
          <a:xfrm>
            <a:off x="137452" y="869999"/>
            <a:ext cx="8865560" cy="308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2D EMT distributions are unambiguously defined in the 2D IMF or LF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(Abel transform)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(JY Panteleeva, MV Polyakov, PLB (2020), A Freese, GA Miller, PRD (2021), JY Kim, HChK, PRD (2021)).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K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KR" sz="2000" dirty="0"/>
              <a:t>However, in the large Nc limit, it is natural and sufficient to focus on the 3D distributions.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large Nc approximation yields the equivalence between the light-front helicity state and the canonical spin state at rest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(C. </a:t>
            </a:r>
            <a:r>
              <a:rPr lang="en-US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Lorce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PRD 106 (2022))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allows one to perform </a:t>
            </a:r>
            <a:r>
              <a:rPr lang="en-US" sz="2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matching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between the 3D components of the EMT and the 2D LF ones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(J.Y Kim et al. PLB 884 (2023)).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859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</a:t>
              </a:r>
              <a:endParaRPr dirty="0"/>
            </a:p>
          </p:txBody>
        </p:sp>
      </p:grpSp>
      <p:sp>
        <p:nvSpPr>
          <p:cNvPr id="10" name="H-Y. Won, HChK, J.-Y. Kim,  2310.04670 [hep-ph]">
            <a:extLst>
              <a:ext uri="{FF2B5EF4-FFF2-40B4-BE49-F238E27FC236}">
                <a16:creationId xmlns:a16="http://schemas.microsoft.com/office/drawing/2014/main" id="{560F3C27-2D9A-C6B2-4DDC-7474004CA450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4DC16-A461-3443-AF90-44B05774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90" y="1491725"/>
            <a:ext cx="7010400" cy="639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836B-D251-B266-A7F9-C152287E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406" y="924729"/>
            <a:ext cx="1494221" cy="300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A5A8A5-E82A-EDD7-0CE1-531192795E09}"/>
              </a:ext>
            </a:extLst>
          </p:cNvPr>
          <p:cNvSpPr txBox="1"/>
          <p:nvPr/>
        </p:nvSpPr>
        <p:spPr>
          <a:xfrm>
            <a:off x="409903" y="815072"/>
            <a:ext cx="42575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Temporal component of the EMT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52266A-5066-CD4A-495A-D74319AFCA6F}"/>
              </a:ext>
            </a:extLst>
          </p:cNvPr>
          <p:cNvGrpSpPr/>
          <p:nvPr/>
        </p:nvGrpSpPr>
        <p:grpSpPr>
          <a:xfrm>
            <a:off x="620110" y="1501491"/>
            <a:ext cx="8382902" cy="3246148"/>
            <a:chOff x="620110" y="1501491"/>
            <a:chExt cx="8382902" cy="32461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0E7902-0ECF-ED1C-232F-AEA2CADEAB8B}"/>
                </a:ext>
              </a:extLst>
            </p:cNvPr>
            <p:cNvGrpSpPr/>
            <p:nvPr/>
          </p:nvGrpSpPr>
          <p:grpSpPr>
            <a:xfrm>
              <a:off x="3657600" y="1501491"/>
              <a:ext cx="5345412" cy="3246148"/>
              <a:chOff x="3657600" y="1501491"/>
              <a:chExt cx="5345412" cy="324614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2A05D8F-9C6D-2D36-5572-A0DBF58D4A0C}"/>
                  </a:ext>
                </a:extLst>
              </p:cNvPr>
              <p:cNvGrpSpPr/>
              <p:nvPr/>
            </p:nvGrpSpPr>
            <p:grpSpPr>
              <a:xfrm>
                <a:off x="3657600" y="1501491"/>
                <a:ext cx="5345412" cy="2765709"/>
                <a:chOff x="3657600" y="1501491"/>
                <a:chExt cx="5345412" cy="2765709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29B79B2-F000-ADA1-0434-24430E79EC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38762" y="2629886"/>
                  <a:ext cx="5021975" cy="1476156"/>
                </a:xfrm>
                <a:prstGeom prst="rect">
                  <a:avLst/>
                </a:prstGeom>
              </p:spPr>
            </p:pic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EF44380-04A1-CD85-6DF4-26DD4414A1E0}"/>
                    </a:ext>
                  </a:extLst>
                </p:cNvPr>
                <p:cNvSpPr/>
                <p:nvPr/>
              </p:nvSpPr>
              <p:spPr>
                <a:xfrm>
                  <a:off x="6138041" y="1501491"/>
                  <a:ext cx="685441" cy="547282"/>
                </a:xfrm>
                <a:prstGeom prst="ellips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KR" sz="2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81CE816F-1A2F-554C-9457-3C0E5018895B}"/>
                    </a:ext>
                  </a:extLst>
                </p:cNvPr>
                <p:cNvCxnSpPr>
                  <a:cxnSpLocks/>
                  <a:stCxn id="28" idx="4"/>
                </p:cNvCxnSpPr>
                <p:nvPr/>
              </p:nvCxnSpPr>
              <p:spPr>
                <a:xfrm>
                  <a:off x="6480762" y="2048773"/>
                  <a:ext cx="0" cy="419955"/>
                </a:xfrm>
                <a:prstGeom prst="straightConnector1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  <a:tailEnd type="arrow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F6432670-7AD0-E1B8-606B-C7D5EA27FADB}"/>
                    </a:ext>
                  </a:extLst>
                </p:cNvPr>
                <p:cNvSpPr/>
                <p:nvPr/>
              </p:nvSpPr>
              <p:spPr>
                <a:xfrm>
                  <a:off x="3657600" y="2559816"/>
                  <a:ext cx="5345412" cy="1707384"/>
                </a:xfrm>
                <a:prstGeom prst="roundRect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KR" sz="2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13DB16-9E5B-BDC9-2D88-F7B1E3C45889}"/>
                  </a:ext>
                </a:extLst>
              </p:cNvPr>
              <p:cNvSpPr txBox="1"/>
              <p:nvPr/>
            </p:nvSpPr>
            <p:spPr>
              <a:xfrm>
                <a:off x="4989166" y="4337270"/>
                <a:ext cx="2983189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Mass monople form factors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7D755F-F0C7-BDC8-1181-F2C212B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110" y="2898619"/>
              <a:ext cx="2415426" cy="67247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6E80EE-9981-C00D-7299-5FAF65061EAA}"/>
              </a:ext>
            </a:extLst>
          </p:cNvPr>
          <p:cNvGrpSpPr/>
          <p:nvPr/>
        </p:nvGrpSpPr>
        <p:grpSpPr>
          <a:xfrm>
            <a:off x="453186" y="4724167"/>
            <a:ext cx="5877120" cy="980572"/>
            <a:chOff x="453186" y="4724167"/>
            <a:chExt cx="5877120" cy="98057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48C790-128C-5B30-A72E-0B047FE39892}"/>
                </a:ext>
              </a:extLst>
            </p:cNvPr>
            <p:cNvSpPr txBox="1"/>
            <p:nvPr/>
          </p:nvSpPr>
          <p:spPr>
            <a:xfrm>
              <a:off x="462455" y="4724167"/>
              <a:ext cx="212718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In the forward limit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70BE62C-FE23-D2E3-2D64-631E29E45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186" y="5264105"/>
              <a:ext cx="5877120" cy="44063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34A0B82-DC8A-00E4-BFFC-973094C810D8}"/>
              </a:ext>
            </a:extLst>
          </p:cNvPr>
          <p:cNvGrpSpPr/>
          <p:nvPr/>
        </p:nvGrpSpPr>
        <p:grpSpPr>
          <a:xfrm>
            <a:off x="5794118" y="5149844"/>
            <a:ext cx="3127695" cy="761767"/>
            <a:chOff x="5794118" y="5149844"/>
            <a:chExt cx="3127695" cy="761767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B9EFDB-457F-CACF-C839-CD6CEF088E08}"/>
                </a:ext>
              </a:extLst>
            </p:cNvPr>
            <p:cNvSpPr/>
            <p:nvPr/>
          </p:nvSpPr>
          <p:spPr>
            <a:xfrm>
              <a:off x="5794118" y="5149844"/>
              <a:ext cx="656503" cy="761767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E6E3FE9-8CDB-1FD6-D728-5BA221E41B4E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>
              <a:off x="6450621" y="5622727"/>
              <a:ext cx="372861" cy="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5745F1-B683-F117-9177-845CA15E0FBB}"/>
                </a:ext>
              </a:extLst>
            </p:cNvPr>
            <p:cNvSpPr txBox="1"/>
            <p:nvPr/>
          </p:nvSpPr>
          <p:spPr>
            <a:xfrm>
              <a:off x="6823482" y="5432931"/>
              <a:ext cx="209833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chemeClr val="accent4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wist-4 contributions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</a:t>
              </a:r>
              <a:endParaRPr dirty="0"/>
            </a:p>
          </p:txBody>
        </p:sp>
      </p:grpSp>
      <p:sp>
        <p:nvSpPr>
          <p:cNvPr id="10" name="H-Y. Won, HChK, J.-Y. Kim,  2310.04670 [hep-ph]">
            <a:extLst>
              <a:ext uri="{FF2B5EF4-FFF2-40B4-BE49-F238E27FC236}">
                <a16:creationId xmlns:a16="http://schemas.microsoft.com/office/drawing/2014/main" id="{560F3C27-2D9A-C6B2-4DDC-7474004CA450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56654-CAED-A252-4517-2799644283EA}"/>
              </a:ext>
            </a:extLst>
          </p:cNvPr>
          <p:cNvSpPr txBox="1"/>
          <p:nvPr/>
        </p:nvSpPr>
        <p:spPr>
          <a:xfrm>
            <a:off x="504476" y="790320"/>
            <a:ext cx="196367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Baryon masses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42691-BCC8-D5B4-4A90-4DCB86BA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80" y="3586047"/>
            <a:ext cx="5534554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B4251-CEF2-F89B-E181-F67C0C88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76" y="1332565"/>
            <a:ext cx="5558620" cy="193938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75330F6-BA88-3E8F-7686-C753878967D7}"/>
              </a:ext>
            </a:extLst>
          </p:cNvPr>
          <p:cNvSpPr>
            <a:spLocks noChangeAspect="1"/>
          </p:cNvSpPr>
          <p:nvPr/>
        </p:nvSpPr>
        <p:spPr>
          <a:xfrm>
            <a:off x="746323" y="3743878"/>
            <a:ext cx="746404" cy="324000"/>
          </a:xfrm>
          <a:prstGeom prst="rightArrow">
            <a:avLst>
              <a:gd name="adj1" fmla="val 50000"/>
              <a:gd name="adj2" fmla="val 6951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C62623-37B9-6636-934B-A04F17C99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84" y="4306047"/>
            <a:ext cx="1263650" cy="51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7B22EA-4B6E-8E3B-422A-33878E511B29}"/>
              </a:ext>
            </a:extLst>
          </p:cNvPr>
          <p:cNvSpPr txBox="1"/>
          <p:nvPr/>
        </p:nvSpPr>
        <p:spPr>
          <a:xfrm>
            <a:off x="504476" y="4694037"/>
            <a:ext cx="138018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Mass radii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A34C13-F86B-0E82-6058-97E306DD2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69" y="5400658"/>
            <a:ext cx="6950750" cy="6670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452FC-98C7-67F8-7F79-1BF657157D3B}"/>
              </a:ext>
            </a:extLst>
          </p:cNvPr>
          <p:cNvGrpSpPr/>
          <p:nvPr/>
        </p:nvGrpSpPr>
        <p:grpSpPr>
          <a:xfrm>
            <a:off x="4999512" y="1332565"/>
            <a:ext cx="3588024" cy="1850714"/>
            <a:chOff x="4999512" y="1332565"/>
            <a:chExt cx="3588024" cy="185071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9C080FF-BA19-B1AD-3D64-9BDD9162787E}"/>
                </a:ext>
              </a:extLst>
            </p:cNvPr>
            <p:cNvSpPr/>
            <p:nvPr/>
          </p:nvSpPr>
          <p:spPr>
            <a:xfrm>
              <a:off x="4999512" y="1332565"/>
              <a:ext cx="700644" cy="531861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11BE3DD-BCEB-44B4-CC04-5A206A2B179B}"/>
                </a:ext>
              </a:extLst>
            </p:cNvPr>
            <p:cNvSpPr/>
            <p:nvPr/>
          </p:nvSpPr>
          <p:spPr>
            <a:xfrm>
              <a:off x="5218176" y="2651418"/>
              <a:ext cx="790026" cy="531861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      </a:t>
              </a:r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9D4A578F-A1E6-C327-0D6D-C70CAF07D5EF}"/>
                </a:ext>
              </a:extLst>
            </p:cNvPr>
            <p:cNvCxnSpPr>
              <a:cxnSpLocks/>
            </p:cNvCxnSpPr>
            <p:nvPr/>
          </p:nvCxnSpPr>
          <p:spPr>
            <a:xfrm>
              <a:off x="5700156" y="1509794"/>
              <a:ext cx="1871076" cy="575038"/>
            </a:xfrm>
            <a:prstGeom prst="bentConnector3">
              <a:avLst>
                <a:gd name="adj1" fmla="val 58471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71E052AB-A0F9-092F-A917-B3BB7963F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8202" y="2090055"/>
              <a:ext cx="1563030" cy="607342"/>
            </a:xfrm>
            <a:prstGeom prst="bentConnector3">
              <a:avLst>
                <a:gd name="adj1" fmla="val 50000"/>
              </a:avLst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E36A9B-414F-F765-D689-D1E318D76188}"/>
                </a:ext>
              </a:extLst>
            </p:cNvPr>
            <p:cNvSpPr txBox="1"/>
            <p:nvPr/>
          </p:nvSpPr>
          <p:spPr>
            <a:xfrm>
              <a:off x="7571232" y="1841677"/>
              <a:ext cx="101630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wsit-4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882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6534" y="841653"/>
            <a:ext cx="37157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0i component of the EMT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38249C-D2B4-CFE7-D6DA-F7DA2A0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30" y="1418065"/>
            <a:ext cx="6262209" cy="1342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4F3DD-3CEC-4F13-CEC2-884FBD4580BB}"/>
              </a:ext>
            </a:extLst>
          </p:cNvPr>
          <p:cNvSpPr txBox="1"/>
          <p:nvPr/>
        </p:nvSpPr>
        <p:spPr>
          <a:xfrm>
            <a:off x="266534" y="2901310"/>
            <a:ext cx="49628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KR" dirty="0"/>
              <a:t>The angular momentum of a baryon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B682E-4E3B-4885-5D86-4AFC85DB6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52" y="3487263"/>
            <a:ext cx="4982135" cy="57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F2E25-694D-ECF1-76F7-663E84D22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92" y="4227183"/>
            <a:ext cx="6035753" cy="637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74220-5434-663F-3223-1BE23DA34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558" y="3487263"/>
            <a:ext cx="1944301" cy="451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6E2BC8-0F6F-6C6E-CFF0-5867856F8E78}"/>
              </a:ext>
            </a:extLst>
          </p:cNvPr>
          <p:cNvSpPr txBox="1"/>
          <p:nvPr/>
        </p:nvSpPr>
        <p:spPr>
          <a:xfrm>
            <a:off x="393392" y="5097422"/>
            <a:ext cx="8081817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decomposition of the angular momentum into the OAM and the quark spin requires the </a:t>
            </a:r>
            <a:r>
              <a:rPr lang="en-US" sz="2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twist-3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component of the EMT (the antisymmetric part of the EMT current): 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Spin-Orbit correlation 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-Y. Won, HChK, J.-Y. Kim,  2310.04670 [hep-ph]">
            <a:extLst>
              <a:ext uri="{FF2B5EF4-FFF2-40B4-BE49-F238E27FC236}">
                <a16:creationId xmlns:a16="http://schemas.microsoft.com/office/drawing/2014/main" id="{ACDEAE83-3188-89F7-15CB-93CA80E13CDB}"/>
              </a:ext>
            </a:extLst>
          </p:cNvPr>
          <p:cNvSpPr txBox="1"/>
          <p:nvPr/>
        </p:nvSpPr>
        <p:spPr>
          <a:xfrm>
            <a:off x="5965245" y="781485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62D58-4A52-2B66-C163-E3BEB8F8BF02}"/>
              </a:ext>
            </a:extLst>
          </p:cNvPr>
          <p:cNvSpPr txBox="1"/>
          <p:nvPr/>
        </p:nvSpPr>
        <p:spPr>
          <a:xfrm>
            <a:off x="436649" y="6367848"/>
            <a:ext cx="793326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 Lorce PLB 735 (2014); JY Kim, Ch Weiss  PLB 848 (2024); </a:t>
            </a:r>
            <a:r>
              <a:rPr lang="en-US" sz="1400" dirty="0"/>
              <a:t>J.-Y. Kim , H-Y. Won, </a:t>
            </a:r>
            <a:r>
              <a:rPr lang="en-US" sz="1400" dirty="0" err="1"/>
              <a:t>HChK</a:t>
            </a:r>
            <a:r>
              <a:rPr lang="en-US" sz="1400" dirty="0"/>
              <a:t>, Ch Weiss  2403.07186</a:t>
            </a:r>
          </a:p>
        </p:txBody>
      </p:sp>
    </p:spTree>
    <p:extLst>
      <p:ext uri="{BB962C8B-B14F-4D97-AF65-F5344CB8AC3E}">
        <p14:creationId xmlns:p14="http://schemas.microsoft.com/office/powerpoint/2010/main" val="37755675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Mechanical Properties</a:t>
              </a:r>
              <a:endParaRPr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795204"/>
            <a:ext cx="35490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ij component of the EMT</a:t>
            </a:r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6EB3050-82DD-9C1A-9492-DDF6DDBD25CC}"/>
              </a:ext>
            </a:extLst>
          </p:cNvPr>
          <p:cNvSpPr txBox="1"/>
          <p:nvPr/>
        </p:nvSpPr>
        <p:spPr>
          <a:xfrm>
            <a:off x="5824257" y="6422190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8A1D7-3840-5C8E-C42C-34009904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5" y="1291627"/>
            <a:ext cx="6337758" cy="60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B0D09-C319-000F-4B66-5639EFC2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03" y="2330230"/>
            <a:ext cx="3224267" cy="550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A8CB15-F864-8BB5-7732-4133B2409390}"/>
              </a:ext>
            </a:extLst>
          </p:cNvPr>
          <p:cNvSpPr/>
          <p:nvPr/>
        </p:nvSpPr>
        <p:spPr>
          <a:xfrm>
            <a:off x="2248606" y="1291627"/>
            <a:ext cx="630620" cy="60327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82EFB3-82CB-747F-3019-E4A796E2FCB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563916" y="1894900"/>
            <a:ext cx="0" cy="3702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77310D-724A-6C31-1A27-285129C48F27}"/>
              </a:ext>
            </a:extLst>
          </p:cNvPr>
          <p:cNvSpPr txBox="1"/>
          <p:nvPr/>
        </p:nvSpPr>
        <p:spPr>
          <a:xfrm>
            <a:off x="727752" y="1906069"/>
            <a:ext cx="180337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Pressure densities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538C32-23F9-4C8B-4439-CCE802272918}"/>
              </a:ext>
            </a:extLst>
          </p:cNvPr>
          <p:cNvSpPr/>
          <p:nvPr/>
        </p:nvSpPr>
        <p:spPr>
          <a:xfrm>
            <a:off x="3982812" y="1289522"/>
            <a:ext cx="630620" cy="60327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4DDF903-77DB-B406-1F8F-B928052EBE9D}"/>
              </a:ext>
            </a:extLst>
          </p:cNvPr>
          <p:cNvCxnSpPr/>
          <p:nvPr/>
        </p:nvCxnSpPr>
        <p:spPr>
          <a:xfrm>
            <a:off x="4613432" y="1892795"/>
            <a:ext cx="693684" cy="162433"/>
          </a:xfrm>
          <a:prstGeom prst="bentConnector3">
            <a:avLst>
              <a:gd name="adj1" fmla="val 46970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C58958C-D6F3-91FD-4D8C-8E6E4F77C61A}"/>
              </a:ext>
            </a:extLst>
          </p:cNvPr>
          <p:cNvSpPr txBox="1"/>
          <p:nvPr/>
        </p:nvSpPr>
        <p:spPr>
          <a:xfrm>
            <a:off x="5307116" y="1865432"/>
            <a:ext cx="208230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hear-force densities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5C3F241-C0E0-5D40-B358-F3C5F3484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32" y="2285660"/>
            <a:ext cx="4103366" cy="5114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6B1E47-4B59-5EE0-B7E5-ECBE1471B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82" y="3482983"/>
            <a:ext cx="5592906" cy="15893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B1B84C-2572-0A90-0155-B7596C918E30}"/>
              </a:ext>
            </a:extLst>
          </p:cNvPr>
          <p:cNvSpPr txBox="1"/>
          <p:nvPr/>
        </p:nvSpPr>
        <p:spPr>
          <a:xfrm>
            <a:off x="263294" y="3043739"/>
            <a:ext cx="270106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Pressure form factors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41A7DBB-4545-9F22-3DE8-148979D08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634" y="3875852"/>
            <a:ext cx="2063750" cy="5422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B280D49-BB87-10C2-1324-86229BF8787A}"/>
              </a:ext>
            </a:extLst>
          </p:cNvPr>
          <p:cNvSpPr txBox="1"/>
          <p:nvPr/>
        </p:nvSpPr>
        <p:spPr>
          <a:xfrm>
            <a:off x="206606" y="5259108"/>
            <a:ext cx="198291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forward limit,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FBFCA0D-ECE2-2755-F813-635AF0C7B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606" y="5270051"/>
            <a:ext cx="4872248" cy="37635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F0C99D7-5054-C54F-A5F2-AE87DB5485C2}"/>
              </a:ext>
            </a:extLst>
          </p:cNvPr>
          <p:cNvSpPr txBox="1"/>
          <p:nvPr/>
        </p:nvSpPr>
        <p:spPr>
          <a:xfrm>
            <a:off x="178603" y="5832200"/>
            <a:ext cx="799995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LMRoman10"/>
              </a:rPr>
              <a:t>T</a:t>
            </a:r>
            <a:r>
              <a:rPr lang="en-US" sz="1800" dirty="0">
                <a:effectLst/>
                <a:latin typeface="LMRoman10"/>
              </a:rPr>
              <a:t>he unambiguous definition of the flavor-decomposed pressure distribution is not possible </a:t>
            </a:r>
            <a:r>
              <a:rPr lang="en-US" sz="1800" dirty="0">
                <a:solidFill>
                  <a:srgbClr val="FF0000"/>
                </a:solidFill>
                <a:effectLst/>
                <a:latin typeface="LMRoman10"/>
              </a:rPr>
              <a:t>without the twist-4 form factors considered.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4FE03-7D66-E944-34ED-1D8A53ABE9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2939" y="861083"/>
            <a:ext cx="1513445" cy="2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74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/>
          <p:cNvGrpSpPr/>
          <p:nvPr/>
        </p:nvGrpSpPr>
        <p:grpSpPr>
          <a:xfrm>
            <a:off x="-5" y="0"/>
            <a:ext cx="9144002" cy="720001"/>
            <a:chOff x="-2" y="0"/>
            <a:chExt cx="9144001" cy="720000"/>
          </a:xfrm>
        </p:grpSpPr>
        <p:sp>
          <p:nvSpPr>
            <p:cNvPr id="355" name="Rectangle"/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/>
            <p:cNvSpPr txBox="1"/>
            <p:nvPr/>
          </p:nvSpPr>
          <p:spPr>
            <a:xfrm>
              <a:off x="632196" y="123880"/>
              <a:ext cx="7537931" cy="472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Introduction: </a:t>
              </a:r>
              <a:r>
                <a:rPr lang="en-US" dirty="0"/>
                <a:t>What do we know about nucleon?</a:t>
              </a:r>
              <a:endParaRPr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BCA1FB-842F-4085-A9A3-0BB0A7E5D641}"/>
              </a:ext>
            </a:extLst>
          </p:cNvPr>
          <p:cNvGrpSpPr/>
          <p:nvPr/>
        </p:nvGrpSpPr>
        <p:grpSpPr>
          <a:xfrm>
            <a:off x="219407" y="916048"/>
            <a:ext cx="8336288" cy="2655025"/>
            <a:chOff x="219407" y="916048"/>
            <a:chExt cx="8336288" cy="26550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C09601-86FA-469D-16E1-E922A9F474D4}"/>
                </a:ext>
              </a:extLst>
            </p:cNvPr>
            <p:cNvGrpSpPr/>
            <p:nvPr/>
          </p:nvGrpSpPr>
          <p:grpSpPr>
            <a:xfrm>
              <a:off x="219407" y="916048"/>
              <a:ext cx="4002699" cy="2655025"/>
              <a:chOff x="632193" y="939695"/>
              <a:chExt cx="4002699" cy="26550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6C3084-62A1-68B3-3216-5EA528AAB992}"/>
                  </a:ext>
                </a:extLst>
              </p:cNvPr>
              <p:cNvSpPr txBox="1"/>
              <p:nvPr/>
            </p:nvSpPr>
            <p:spPr>
              <a:xfrm>
                <a:off x="632193" y="939695"/>
                <a:ext cx="4002699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Proton </a:t>
                </a:r>
                <a:r>
                  <a:rPr kumimoji="0" lang="en-KR" sz="20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(1920 named by Rutherford)</a:t>
                </a:r>
                <a:endPara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7274D1-F870-B5EA-603D-C9D349957E76}"/>
                  </a:ext>
                </a:extLst>
              </p:cNvPr>
              <p:cNvSpPr txBox="1"/>
              <p:nvPr/>
            </p:nvSpPr>
            <p:spPr>
              <a:xfrm>
                <a:off x="748145" y="1592838"/>
                <a:ext cx="241893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Mass: 938.27 MeV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5752BB-5EFC-0289-2A9C-4CF1A5D0EEDE}"/>
                  </a:ext>
                </a:extLst>
              </p:cNvPr>
              <p:cNvSpPr txBox="1"/>
              <p:nvPr/>
            </p:nvSpPr>
            <p:spPr>
              <a:xfrm>
                <a:off x="748145" y="2123263"/>
                <a:ext cx="121828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Spin: 1/2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3BA234-827E-D68E-C378-FE90EC683377}"/>
                  </a:ext>
                </a:extLst>
              </p:cNvPr>
              <p:cNvSpPr txBox="1"/>
              <p:nvPr/>
            </p:nvSpPr>
            <p:spPr>
              <a:xfrm>
                <a:off x="748145" y="2615373"/>
                <a:ext cx="128721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Charge: 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6EB39-6448-C93E-8CE0-68A849C7AA58}"/>
                  </a:ext>
                </a:extLst>
              </p:cNvPr>
              <p:cNvSpPr txBox="1"/>
              <p:nvPr/>
            </p:nvSpPr>
            <p:spPr>
              <a:xfrm>
                <a:off x="748145" y="3122796"/>
                <a:ext cx="3109826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KR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Magnetic moment: 2.79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C5951D4-194C-3662-0572-FAC0FFB2E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4514" y="3299647"/>
                <a:ext cx="410853" cy="22329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72C2E9-C2BB-0703-9918-7F1AC7495367}"/>
                </a:ext>
              </a:extLst>
            </p:cNvPr>
            <p:cNvSpPr txBox="1"/>
            <p:nvPr/>
          </p:nvSpPr>
          <p:spPr>
            <a:xfrm>
              <a:off x="4370254" y="916048"/>
              <a:ext cx="418544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Neutron </a:t>
              </a: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(found in 1932 by Chadwick)</a:t>
              </a: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890598-6CCF-48BD-081F-E339845894A8}"/>
                </a:ext>
              </a:extLst>
            </p:cNvPr>
            <p:cNvSpPr txBox="1"/>
            <p:nvPr/>
          </p:nvSpPr>
          <p:spPr>
            <a:xfrm>
              <a:off x="4401159" y="1569191"/>
              <a:ext cx="241893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Mass: 939.57 MeV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ECD8A6-B569-3F46-9DFF-59A59B442AD9}"/>
                </a:ext>
              </a:extLst>
            </p:cNvPr>
            <p:cNvSpPr txBox="1"/>
            <p:nvPr/>
          </p:nvSpPr>
          <p:spPr>
            <a:xfrm>
              <a:off x="4401159" y="2099616"/>
              <a:ext cx="121828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Spin: 1/2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3927C-8139-B00E-03AB-C5E99F3A84E4}"/>
                </a:ext>
              </a:extLst>
            </p:cNvPr>
            <p:cNvSpPr txBox="1"/>
            <p:nvPr/>
          </p:nvSpPr>
          <p:spPr>
            <a:xfrm>
              <a:off x="4351840" y="2630041"/>
              <a:ext cx="128721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Charge: 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425401-D5F3-8DF3-D83C-8F985586D517}"/>
                </a:ext>
              </a:extLst>
            </p:cNvPr>
            <p:cNvSpPr txBox="1"/>
            <p:nvPr/>
          </p:nvSpPr>
          <p:spPr>
            <a:xfrm>
              <a:off x="4370254" y="3099149"/>
              <a:ext cx="3204403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Magnetic moment: -1.91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684E4A-FB2E-1BF9-4BE0-D9120FC76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4657" y="3276000"/>
              <a:ext cx="410853" cy="2232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0F8DC9-7A01-D052-54BC-9F5CD83E22BF}"/>
              </a:ext>
            </a:extLst>
          </p:cNvPr>
          <p:cNvSpPr txBox="1"/>
          <p:nvPr/>
        </p:nvSpPr>
        <p:spPr>
          <a:xfrm>
            <a:off x="252624" y="4040181"/>
            <a:ext cx="773288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 still do not know the origin of the nucleon mass and spin.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0FCDED-5455-426E-141E-115E9306891A}"/>
              </a:ext>
            </a:extLst>
          </p:cNvPr>
          <p:cNvGrpSpPr/>
          <p:nvPr/>
        </p:nvGrpSpPr>
        <p:grpSpPr>
          <a:xfrm>
            <a:off x="415720" y="4891334"/>
            <a:ext cx="4156276" cy="516515"/>
            <a:chOff x="335359" y="4876663"/>
            <a:chExt cx="4156276" cy="516515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613FD2AF-E1CF-3509-B1F7-AD98F4854A65}"/>
                </a:ext>
              </a:extLst>
            </p:cNvPr>
            <p:cNvSpPr/>
            <p:nvPr/>
          </p:nvSpPr>
          <p:spPr>
            <a:xfrm>
              <a:off x="335359" y="4876663"/>
              <a:ext cx="978408" cy="48463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25400" cap="flat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D279D1-699F-359E-00D2-8BCAC922FFD2}"/>
                </a:ext>
              </a:extLst>
            </p:cNvPr>
            <p:cNvSpPr txBox="1"/>
            <p:nvPr/>
          </p:nvSpPr>
          <p:spPr>
            <a:xfrm>
              <a:off x="1731264" y="4921254"/>
              <a:ext cx="276037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dirty="0"/>
                <a:t>EIC: Physics of gluons</a:t>
              </a: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D92F7A-C3EA-3F73-CC0B-F652FD26BA52}"/>
              </a:ext>
            </a:extLst>
          </p:cNvPr>
          <p:cNvSpPr txBox="1"/>
          <p:nvPr/>
        </p:nvSpPr>
        <p:spPr>
          <a:xfrm>
            <a:off x="1802660" y="5447802"/>
            <a:ext cx="612026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KR" dirty="0">
                <a:solidFill>
                  <a:schemeClr val="accent1"/>
                </a:solidFill>
              </a:rPr>
              <a:t>Understanding the gravitational form factors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Mechanical properties of the nucleon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Stability conditions (Equilibrium </a:t>
              </a:r>
              <a:r>
                <a:rPr lang="en-US" dirty="0" err="1"/>
                <a:t>eqs</a:t>
              </a:r>
              <a:r>
                <a:rPr lang="en-US" dirty="0"/>
                <a:t>)</a:t>
              </a:r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65101A-BFD0-5DC2-C748-98DC2116765B}"/>
              </a:ext>
            </a:extLst>
          </p:cNvPr>
          <p:cNvSpPr txBox="1"/>
          <p:nvPr/>
        </p:nvSpPr>
        <p:spPr>
          <a:xfrm>
            <a:off x="5476406" y="6461898"/>
            <a:ext cx="352660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n, HChK, and J.-Y. Kim, PRD </a:t>
            </a:r>
            <a:r>
              <a:rPr kumimoji="0" lang="en-KR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942775"/>
            <a:ext cx="35474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Conservation of the EMT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08EA7C-F5B1-18D9-A7D2-958862ECC5B1}"/>
              </a:ext>
            </a:extLst>
          </p:cNvPr>
          <p:cNvSpPr txBox="1"/>
          <p:nvPr/>
        </p:nvSpPr>
        <p:spPr>
          <a:xfrm>
            <a:off x="323451" y="4344871"/>
            <a:ext cx="30697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Equilibrium Equation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CF6DB-9507-479D-1625-20ABC224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3" y="1743373"/>
            <a:ext cx="8397921" cy="678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858A4-7535-EBF8-50D1-83F403FE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56" y="3266375"/>
            <a:ext cx="4366741" cy="670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12A31-55BE-104A-E2C9-249D97A0EB52}"/>
              </a:ext>
            </a:extLst>
          </p:cNvPr>
          <p:cNvSpPr txBox="1"/>
          <p:nvPr/>
        </p:nvSpPr>
        <p:spPr>
          <a:xfrm>
            <a:off x="263294" y="2645848"/>
            <a:ext cx="28886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Internal force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713AD-BDD7-C790-72E1-BB0A72B6D073}"/>
              </a:ext>
            </a:extLst>
          </p:cNvPr>
          <p:cNvSpPr txBox="1"/>
          <p:nvPr/>
        </p:nvSpPr>
        <p:spPr>
          <a:xfrm>
            <a:off x="3393202" y="2726434"/>
            <a:ext cx="414055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M. V. Polyakov &amp; P. </a:t>
            </a:r>
            <a:r>
              <a:rPr lang="en-KR" sz="1600" dirty="0">
                <a:solidFill>
                  <a:schemeClr val="accent1">
                    <a:lumMod val="75000"/>
                  </a:schemeClr>
                </a:solidFill>
              </a:rPr>
              <a:t>Schweitzer, IJMPA33 (2018)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F16F74-6A14-80C4-B8C4-AB96625D6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91" y="4999781"/>
            <a:ext cx="4452534" cy="680792"/>
          </a:xfrm>
          <a:prstGeom prst="rect">
            <a:avLst/>
          </a:prstGeom>
        </p:spPr>
      </p:pic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C7C31F25-B08C-FE95-4E15-31DFF527F9F6}"/>
              </a:ext>
            </a:extLst>
          </p:cNvPr>
          <p:cNvSpPr txBox="1"/>
          <p:nvPr/>
        </p:nvSpPr>
        <p:spPr>
          <a:xfrm>
            <a:off x="5476406" y="614386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26348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Stability conditions (Equilibrium </a:t>
              </a:r>
              <a:r>
                <a:rPr lang="en-US" dirty="0" err="1"/>
                <a:t>eqs</a:t>
              </a:r>
              <a:r>
                <a:rPr lang="en-US" dirty="0"/>
                <a:t>)</a:t>
              </a:r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65101A-BFD0-5DC2-C748-98DC2116765B}"/>
              </a:ext>
            </a:extLst>
          </p:cNvPr>
          <p:cNvSpPr txBox="1"/>
          <p:nvPr/>
        </p:nvSpPr>
        <p:spPr>
          <a:xfrm>
            <a:off x="5476406" y="6461898"/>
            <a:ext cx="352660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n, HChK, and J.-Y. Kim, PRD </a:t>
            </a:r>
            <a:r>
              <a:rPr kumimoji="0" lang="en-KR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(2023)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A4C33-6218-46A5-FEA2-5CDBE3A42ADF}"/>
              </a:ext>
            </a:extLst>
          </p:cNvPr>
          <p:cNvSpPr txBox="1"/>
          <p:nvPr/>
        </p:nvSpPr>
        <p:spPr>
          <a:xfrm>
            <a:off x="263294" y="942775"/>
            <a:ext cx="28613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on Laue condition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D7A132-F8C7-C630-E1CA-9DECF6266B7E}"/>
              </a:ext>
            </a:extLst>
          </p:cNvPr>
          <p:cNvGrpSpPr/>
          <p:nvPr/>
        </p:nvGrpSpPr>
        <p:grpSpPr>
          <a:xfrm>
            <a:off x="551077" y="1628861"/>
            <a:ext cx="8487991" cy="691272"/>
            <a:chOff x="551077" y="1628861"/>
            <a:chExt cx="8487991" cy="6912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A95907-4848-BD66-24D5-25985D6C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077" y="1628861"/>
              <a:ext cx="2480447" cy="691272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87977DE-D2DF-4914-A0F1-829DC1523121}"/>
                </a:ext>
              </a:extLst>
            </p:cNvPr>
            <p:cNvSpPr/>
            <p:nvPr/>
          </p:nvSpPr>
          <p:spPr>
            <a:xfrm>
              <a:off x="3254775" y="1828801"/>
              <a:ext cx="625247" cy="223254"/>
            </a:xfrm>
            <a:prstGeom prst="rightArrow">
              <a:avLst>
                <a:gd name="adj1" fmla="val 46853"/>
                <a:gd name="adj2" fmla="val 103621"/>
              </a:avLst>
            </a:prstGeom>
            <a:noFill/>
            <a:ln w="28575" cap="flat">
              <a:solidFill>
                <a:schemeClr val="accent2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48814"/>
                        <a:gd name="connsiteY0" fmla="*/ 88791 h 388013"/>
                        <a:gd name="connsiteX1" fmla="*/ 475606 w 748814"/>
                        <a:gd name="connsiteY1" fmla="*/ 88791 h 388013"/>
                        <a:gd name="connsiteX2" fmla="*/ 475606 w 748814"/>
                        <a:gd name="connsiteY2" fmla="*/ 0 h 388013"/>
                        <a:gd name="connsiteX3" fmla="*/ 748814 w 748814"/>
                        <a:gd name="connsiteY3" fmla="*/ 194007 h 388013"/>
                        <a:gd name="connsiteX4" fmla="*/ 475606 w 748814"/>
                        <a:gd name="connsiteY4" fmla="*/ 388013 h 388013"/>
                        <a:gd name="connsiteX5" fmla="*/ 475606 w 748814"/>
                        <a:gd name="connsiteY5" fmla="*/ 299222 h 388013"/>
                        <a:gd name="connsiteX6" fmla="*/ 0 w 748814"/>
                        <a:gd name="connsiteY6" fmla="*/ 299222 h 388013"/>
                        <a:gd name="connsiteX7" fmla="*/ 0 w 748814"/>
                        <a:gd name="connsiteY7" fmla="*/ 88791 h 388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48814" h="388013" extrusionOk="0">
                          <a:moveTo>
                            <a:pt x="0" y="88791"/>
                          </a:moveTo>
                          <a:cubicBezTo>
                            <a:pt x="225363" y="32585"/>
                            <a:pt x="275497" y="125311"/>
                            <a:pt x="475606" y="88791"/>
                          </a:cubicBezTo>
                          <a:cubicBezTo>
                            <a:pt x="475155" y="65618"/>
                            <a:pt x="483889" y="37688"/>
                            <a:pt x="475606" y="0"/>
                          </a:cubicBezTo>
                          <a:cubicBezTo>
                            <a:pt x="622085" y="81739"/>
                            <a:pt x="629306" y="131710"/>
                            <a:pt x="748814" y="194007"/>
                          </a:cubicBezTo>
                          <a:cubicBezTo>
                            <a:pt x="670146" y="283409"/>
                            <a:pt x="585862" y="279499"/>
                            <a:pt x="475606" y="388013"/>
                          </a:cubicBezTo>
                          <a:cubicBezTo>
                            <a:pt x="472509" y="368872"/>
                            <a:pt x="482631" y="335472"/>
                            <a:pt x="475606" y="299222"/>
                          </a:cubicBezTo>
                          <a:cubicBezTo>
                            <a:pt x="284676" y="336946"/>
                            <a:pt x="199346" y="267604"/>
                            <a:pt x="0" y="299222"/>
                          </a:cubicBezTo>
                          <a:cubicBezTo>
                            <a:pt x="-21167" y="222632"/>
                            <a:pt x="23669" y="156198"/>
                            <a:pt x="0" y="8879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06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B84AC6-B708-6BB6-F35E-E7FE30A7510E}"/>
                </a:ext>
              </a:extLst>
            </p:cNvPr>
            <p:cNvSpPr txBox="1"/>
            <p:nvPr/>
          </p:nvSpPr>
          <p:spPr>
            <a:xfrm>
              <a:off x="4020065" y="1750632"/>
              <a:ext cx="501900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Pressure density must have at least one nodal point.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559CF5-258A-F2F7-9857-819DF44F2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8" y="3429000"/>
            <a:ext cx="2480447" cy="5998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E727A8-2876-81FC-6244-FFDEEA984CE9}"/>
              </a:ext>
            </a:extLst>
          </p:cNvPr>
          <p:cNvSpPr txBox="1"/>
          <p:nvPr/>
        </p:nvSpPr>
        <p:spPr>
          <a:xfrm>
            <a:off x="263294" y="2738455"/>
            <a:ext cx="33951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Local stability condition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8652B-B12A-05EA-9CFC-C120B4A8C9B4}"/>
              </a:ext>
            </a:extLst>
          </p:cNvPr>
          <p:cNvSpPr txBox="1"/>
          <p:nvPr/>
        </p:nvSpPr>
        <p:spPr>
          <a:xfrm>
            <a:off x="3822357" y="2829687"/>
            <a:ext cx="482664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IA Perevalova, MV Polyako, P Schweitzer, PRD 94 (2016).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5B4BEA-4A6E-FCEA-C378-2122CBA44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77" y="5043139"/>
            <a:ext cx="5803393" cy="7032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26ED3F-7580-5D4B-F553-54C5709B65B0}"/>
              </a:ext>
            </a:extLst>
          </p:cNvPr>
          <p:cNvSpPr txBox="1"/>
          <p:nvPr/>
        </p:nvSpPr>
        <p:spPr>
          <a:xfrm>
            <a:off x="263293" y="4324554"/>
            <a:ext cx="272350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Mechanical radius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BA6C9-5753-F986-4A16-C820A7A03EA4}"/>
              </a:ext>
            </a:extLst>
          </p:cNvPr>
          <p:cNvSpPr txBox="1"/>
          <p:nvPr/>
        </p:nvSpPr>
        <p:spPr>
          <a:xfrm>
            <a:off x="4999101" y="3525649"/>
            <a:ext cx="38600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See also Lorce et al. EPJC 79 (2019) for other </a:t>
            </a:r>
            <a:b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conditions.</a:t>
            </a:r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470244" y="614386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0079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ion Mean-field approach"/>
          <p:cNvSpPr txBox="1"/>
          <p:nvPr/>
        </p:nvSpPr>
        <p:spPr>
          <a:xfrm>
            <a:off x="1453360" y="3069768"/>
            <a:ext cx="6237284" cy="71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642937">
              <a:spcBef>
                <a:spcPts val="1400"/>
              </a:spcBef>
              <a:defRPr sz="42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Effective EMT operators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0914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Effective EMT Operator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965245" y="716532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8" name="Picture 7" descr="Diagram of emt operation&#10;&#10;Description automatically generated">
            <a:extLst>
              <a:ext uri="{FF2B5EF4-FFF2-40B4-BE49-F238E27FC236}">
                <a16:creationId xmlns:a16="http://schemas.microsoft.com/office/drawing/2014/main" id="{A4E3DDE8-2FB8-9AE6-C6F6-22022E56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1100"/>
            <a:ext cx="7772400" cy="2879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083BF-7DB2-8CD5-D22F-A62B91DA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221501"/>
            <a:ext cx="5025477" cy="3767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E332-7596-6732-4F6A-46DFC537A1A6}"/>
              </a:ext>
            </a:extLst>
          </p:cNvPr>
          <p:cNvGrpSpPr/>
          <p:nvPr/>
        </p:nvGrpSpPr>
        <p:grpSpPr>
          <a:xfrm>
            <a:off x="685800" y="4909334"/>
            <a:ext cx="5467128" cy="411372"/>
            <a:chOff x="3008081" y="4909334"/>
            <a:chExt cx="5467128" cy="4113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316E1B-3841-216A-2A39-4931096C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7708" y="4909334"/>
              <a:ext cx="3317501" cy="389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2A2B48-9662-D410-99E4-F6C70004E683}"/>
                </a:ext>
              </a:extLst>
            </p:cNvPr>
            <p:cNvSpPr txBox="1"/>
            <p:nvPr/>
          </p:nvSpPr>
          <p:spPr>
            <a:xfrm>
              <a:off x="3008081" y="4910337"/>
              <a:ext cx="214962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Effective operators: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22C5C9-E083-A25A-A530-EC312EE36C35}"/>
              </a:ext>
            </a:extLst>
          </p:cNvPr>
          <p:cNvSpPr txBox="1"/>
          <p:nvPr/>
        </p:nvSpPr>
        <p:spPr>
          <a:xfrm>
            <a:off x="6185945" y="4909334"/>
            <a:ext cx="2452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7C67A8-EF0A-1875-F08F-DC24E5A4DBBB}"/>
              </a:ext>
            </a:extLst>
          </p:cNvPr>
          <p:cNvGrpSpPr/>
          <p:nvPr/>
        </p:nvGrpSpPr>
        <p:grpSpPr>
          <a:xfrm>
            <a:off x="868914" y="5624782"/>
            <a:ext cx="5998629" cy="873755"/>
            <a:chOff x="868914" y="5624782"/>
            <a:chExt cx="5998629" cy="8737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24B0D5F-32B8-7C1B-8FDF-F61F65816E29}"/>
                </a:ext>
              </a:extLst>
            </p:cNvPr>
            <p:cNvGrpSpPr/>
            <p:nvPr/>
          </p:nvGrpSpPr>
          <p:grpSpPr>
            <a:xfrm>
              <a:off x="919384" y="6141468"/>
              <a:ext cx="5948159" cy="357069"/>
              <a:chOff x="685800" y="5722756"/>
              <a:chExt cx="5948159" cy="35706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5122BD3-4CEB-91BD-3A0E-1D477F64F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800" y="5722756"/>
                <a:ext cx="881315" cy="33257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3F1C03F-D7AD-AF1F-8DE8-BD5D7D80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60613" y="5722756"/>
                <a:ext cx="946233" cy="35706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17C25DE-5C68-618F-0BF1-E02F65AE0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4544" y="5735662"/>
                <a:ext cx="1030922" cy="31966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C87141-00CD-3165-A07D-859312213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3164" y="5750663"/>
                <a:ext cx="1151548" cy="31803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615159A-85A7-A8E6-B7B9-7C4ACDF65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72410" y="5726166"/>
                <a:ext cx="1061549" cy="32916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66986E-3FBC-1A5A-9C04-B82F39A64C4C}"/>
                </a:ext>
              </a:extLst>
            </p:cNvPr>
            <p:cNvSpPr txBox="1"/>
            <p:nvPr/>
          </p:nvSpPr>
          <p:spPr>
            <a:xfrm>
              <a:off x="868914" y="5624782"/>
              <a:ext cx="578523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Flavor nonsinglet operators require careful derivation!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7092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Effective EMT Operator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24436-5AE7-89D4-7DF0-49B1F79E4448}"/>
              </a:ext>
            </a:extLst>
          </p:cNvPr>
          <p:cNvSpPr txBox="1"/>
          <p:nvPr/>
        </p:nvSpPr>
        <p:spPr>
          <a:xfrm>
            <a:off x="283780" y="888644"/>
            <a:ext cx="22634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Sum rules in QCD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10868-FFB0-536F-D94F-914F60C2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0" y="1533174"/>
            <a:ext cx="3289737" cy="1065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F5357-1F33-7769-F151-607AC32BF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0" y="4039854"/>
            <a:ext cx="4288220" cy="539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894CF-FAD8-4056-AFBA-280C276B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80" y="2801723"/>
            <a:ext cx="2712107" cy="9077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10228F-55D4-D0D4-4D2C-5D90544DD6B5}"/>
              </a:ext>
            </a:extLst>
          </p:cNvPr>
          <p:cNvCxnSpPr>
            <a:cxnSpLocks/>
          </p:cNvCxnSpPr>
          <p:nvPr/>
        </p:nvCxnSpPr>
        <p:spPr>
          <a:xfrm>
            <a:off x="4708634" y="888644"/>
            <a:ext cx="0" cy="3851522"/>
          </a:xfrm>
          <a:prstGeom prst="line">
            <a:avLst/>
          </a:prstGeom>
          <a:noFill/>
          <a:ln w="25400" cap="flat">
            <a:solidFill>
              <a:schemeClr val="bg1">
                <a:lumMod val="65000"/>
              </a:schemeClr>
            </a:solidFill>
            <a:prstDash val="lgDash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42A3BA-9929-0A4E-0BA2-E31929F57C2F}"/>
              </a:ext>
            </a:extLst>
          </p:cNvPr>
          <p:cNvSpPr txBox="1"/>
          <p:nvPr/>
        </p:nvSpPr>
        <p:spPr>
          <a:xfrm>
            <a:off x="4845269" y="864115"/>
            <a:ext cx="350737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Sum rules in the effective theory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C137C4-DCAF-6BFD-B6FA-C43EFA364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940" y="1624448"/>
            <a:ext cx="3657350" cy="974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D9AC9-7D2D-648F-CBF0-32E8BFAA9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458" y="2831848"/>
            <a:ext cx="3280171" cy="9742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D802DA-6BF3-3486-9168-49D7983060BA}"/>
              </a:ext>
            </a:extLst>
          </p:cNvPr>
          <p:cNvCxnSpPr/>
          <p:nvPr/>
        </p:nvCxnSpPr>
        <p:spPr>
          <a:xfrm>
            <a:off x="283780" y="4740166"/>
            <a:ext cx="8671034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lgDash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4892DAB-B450-BE0C-F7BC-8E6F7084E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834" y="5070571"/>
            <a:ext cx="4425392" cy="5848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2FBA01-7BAD-A421-B234-81F67C3CB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834" y="5850916"/>
            <a:ext cx="3194488" cy="5355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F4C54B-EB31-DBCC-E79E-45C1B0C1CFDB}"/>
              </a:ext>
            </a:extLst>
          </p:cNvPr>
          <p:cNvSpPr txBox="1"/>
          <p:nvPr/>
        </p:nvSpPr>
        <p:spPr>
          <a:xfrm>
            <a:off x="5332680" y="5440547"/>
            <a:ext cx="285494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uons are integrated out.</a:t>
            </a:r>
          </a:p>
        </p:txBody>
      </p:sp>
    </p:spTree>
    <p:extLst>
      <p:ext uri="{BB962C8B-B14F-4D97-AF65-F5344CB8AC3E}">
        <p14:creationId xmlns:p14="http://schemas.microsoft.com/office/powerpoint/2010/main" val="21707357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EMT Operator from the instanton vacuum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963AC-B33F-E44A-4F19-3BCA2ACB7758}"/>
              </a:ext>
            </a:extLst>
          </p:cNvPr>
          <p:cNvSpPr txBox="1"/>
          <p:nvPr/>
        </p:nvSpPr>
        <p:spPr>
          <a:xfrm>
            <a:off x="5968312" y="1607635"/>
            <a:ext cx="30050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D. Diakonov et al. NPB 461 (1996)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J. Balla et al. NPB 510 (1998)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F22E-67B5-DD4E-E48B-6DC466B6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2" y="1154756"/>
            <a:ext cx="407446" cy="3505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008643-8E06-EA98-0446-B49B67FB5012}"/>
              </a:ext>
            </a:extLst>
          </p:cNvPr>
          <p:cNvCxnSpPr>
            <a:cxnSpLocks/>
          </p:cNvCxnSpPr>
          <p:nvPr/>
        </p:nvCxnSpPr>
        <p:spPr>
          <a:xfrm>
            <a:off x="1116281" y="1329509"/>
            <a:ext cx="639367" cy="543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B01857-7555-7AE6-1841-18A18C83A437}"/>
              </a:ext>
            </a:extLst>
          </p:cNvPr>
          <p:cNvSpPr txBox="1"/>
          <p:nvPr/>
        </p:nvSpPr>
        <p:spPr>
          <a:xfrm>
            <a:off x="1898151" y="1124641"/>
            <a:ext cx="274915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Effective quark operators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B925BA-7689-1B3D-9EC7-6BDFA8775465}"/>
              </a:ext>
            </a:extLst>
          </p:cNvPr>
          <p:cNvCxnSpPr>
            <a:cxnSpLocks/>
          </p:cNvCxnSpPr>
          <p:nvPr/>
        </p:nvCxnSpPr>
        <p:spPr>
          <a:xfrm>
            <a:off x="4789805" y="1329509"/>
            <a:ext cx="639367" cy="543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156E6E-9373-A727-D8E9-54F2CCADEA48}"/>
              </a:ext>
            </a:extLst>
          </p:cNvPr>
          <p:cNvSpPr txBox="1"/>
          <p:nvPr/>
        </p:nvSpPr>
        <p:spPr>
          <a:xfrm>
            <a:off x="5571675" y="1124641"/>
            <a:ext cx="183223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Pion mean fields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7E70F8-80BF-8C98-4B84-98C3B23E3853}"/>
              </a:ext>
            </a:extLst>
          </p:cNvPr>
          <p:cNvCxnSpPr>
            <a:cxnSpLocks/>
          </p:cNvCxnSpPr>
          <p:nvPr/>
        </p:nvCxnSpPr>
        <p:spPr>
          <a:xfrm flipV="1">
            <a:off x="1350620" y="1505349"/>
            <a:ext cx="0" cy="3512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AADE72-169A-CAA1-451E-1E71F56F80F1}"/>
              </a:ext>
            </a:extLst>
          </p:cNvPr>
          <p:cNvSpPr txBox="1"/>
          <p:nvPr/>
        </p:nvSpPr>
        <p:spPr>
          <a:xfrm>
            <a:off x="518244" y="1856615"/>
            <a:ext cx="245099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Dilute instanton medium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04805A-CCBA-BFAC-DC27-7FE8DB550A58}"/>
              </a:ext>
            </a:extLst>
          </p:cNvPr>
          <p:cNvCxnSpPr>
            <a:cxnSpLocks/>
          </p:cNvCxnSpPr>
          <p:nvPr/>
        </p:nvCxnSpPr>
        <p:spPr>
          <a:xfrm flipV="1">
            <a:off x="5100700" y="1494308"/>
            <a:ext cx="0" cy="3512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DFDFCB-7310-283C-9CED-1D7287EA8F6E}"/>
              </a:ext>
            </a:extLst>
          </p:cNvPr>
          <p:cNvSpPr txBox="1"/>
          <p:nvPr/>
        </p:nvSpPr>
        <p:spPr>
          <a:xfrm>
            <a:off x="4579402" y="1845337"/>
            <a:ext cx="131125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Bosonization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75E5FC-BA24-CD38-AD95-780668EBEC49}"/>
              </a:ext>
            </a:extLst>
          </p:cNvPr>
          <p:cNvSpPr txBox="1"/>
          <p:nvPr/>
        </p:nvSpPr>
        <p:spPr>
          <a:xfrm>
            <a:off x="417599" y="2856860"/>
            <a:ext cx="705321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All low-energy theorems are satisfied (chiral anomaly, trace anomaly, etc).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E1D1133-5973-98D9-3237-3AEEF7019137}"/>
              </a:ext>
            </a:extLst>
          </p:cNvPr>
          <p:cNvGrpSpPr/>
          <p:nvPr/>
        </p:nvGrpSpPr>
        <p:grpSpPr>
          <a:xfrm>
            <a:off x="277150" y="3431336"/>
            <a:ext cx="8425383" cy="1626670"/>
            <a:chOff x="277406" y="3076490"/>
            <a:chExt cx="8425383" cy="16266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1636FF-B0ED-4615-45CD-7A5AFEDB9CDE}"/>
                </a:ext>
              </a:extLst>
            </p:cNvPr>
            <p:cNvSpPr txBox="1"/>
            <p:nvPr/>
          </p:nvSpPr>
          <p:spPr>
            <a:xfrm>
              <a:off x="277406" y="3076490"/>
              <a:ext cx="842538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8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chiral-even twist-2 local operator </a:t>
              </a:r>
              <a: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is generated by expanding the non-local vector </a:t>
              </a:r>
              <a:b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current, which measures the vector GPDs, with respect to the space-time distance: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BFB35D0-73A6-8FE9-F671-757A5206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32" y="3891500"/>
              <a:ext cx="5688164" cy="81166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AAA51-D6EC-01EF-DE6A-07287770C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55" y="2224928"/>
            <a:ext cx="1520976" cy="5313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2DCE36-0AD9-402E-A90F-6889C3AE63B7}"/>
              </a:ext>
            </a:extLst>
          </p:cNvPr>
          <p:cNvSpPr txBox="1"/>
          <p:nvPr/>
        </p:nvSpPr>
        <p:spPr>
          <a:xfrm>
            <a:off x="378331" y="5277813"/>
            <a:ext cx="736098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wist-2 gluon operators are suppressed with respect to the packing fraction.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80D51B9-398C-23A5-14FF-95E7C55D1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76" y="5778357"/>
            <a:ext cx="5874540" cy="4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701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"/>
          <p:cNvGrpSpPr/>
          <p:nvPr/>
        </p:nvGrpSpPr>
        <p:grpSpPr>
          <a:xfrm>
            <a:off x="0" y="0"/>
            <a:ext cx="9144000" cy="720000"/>
            <a:chOff x="0" y="0"/>
            <a:chExt cx="9314297" cy="848321"/>
          </a:xfrm>
        </p:grpSpPr>
        <p:sp>
          <p:nvSpPr>
            <p:cNvPr id="477" name="Rectangle"/>
            <p:cNvSpPr/>
            <p:nvPr/>
          </p:nvSpPr>
          <p:spPr>
            <a:xfrm>
              <a:off x="0" y="0"/>
              <a:ext cx="9314297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78" name="Gravitational form factors"/>
            <p:cNvSpPr txBox="1"/>
            <p:nvPr/>
          </p:nvSpPr>
          <p:spPr>
            <a:xfrm>
              <a:off x="513871" y="110692"/>
              <a:ext cx="8119179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EMT Operator from the instanton vacuum</a:t>
              </a:r>
              <a:endParaRPr dirty="0"/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CC18FC82-65AA-ACC9-BA95-6485DE1A684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CFF88-0CBE-BC40-FF99-1241319F7FDF}"/>
              </a:ext>
            </a:extLst>
          </p:cNvPr>
          <p:cNvSpPr txBox="1"/>
          <p:nvPr/>
        </p:nvSpPr>
        <p:spPr>
          <a:xfrm>
            <a:off x="195072" y="813948"/>
            <a:ext cx="34256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Twist-3 gluon operators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D3491-DD64-2D9D-2C92-D0B1A07FF38C}"/>
              </a:ext>
            </a:extLst>
          </p:cNvPr>
          <p:cNvSpPr txBox="1"/>
          <p:nvPr/>
        </p:nvSpPr>
        <p:spPr>
          <a:xfrm>
            <a:off x="365738" y="1379820"/>
            <a:ext cx="751029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contributions from these operators have been found </a:t>
            </a:r>
            <a:r>
              <a:rPr lang="en-US" sz="1800" dirty="0"/>
              <a:t>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be crucial for satisfying the QCD equation of motion.</a:t>
            </a:r>
            <a:endParaRPr kumimoji="0" lang="en-K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CE1A1C-D9D6-5C58-7F9B-C35EFB621181}"/>
              </a:ext>
            </a:extLst>
          </p:cNvPr>
          <p:cNvCxnSpPr/>
          <p:nvPr/>
        </p:nvCxnSpPr>
        <p:spPr>
          <a:xfrm>
            <a:off x="504476" y="2353056"/>
            <a:ext cx="483076" cy="0"/>
          </a:xfrm>
          <a:prstGeom prst="straightConnector1">
            <a:avLst/>
          </a:prstGeom>
          <a:noFill/>
          <a:ln w="47625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D0989D-2786-3D54-265F-A35380817059}"/>
              </a:ext>
            </a:extLst>
          </p:cNvPr>
          <p:cNvSpPr txBox="1"/>
          <p:nvPr/>
        </p:nvSpPr>
        <p:spPr>
          <a:xfrm>
            <a:off x="1095888" y="2129482"/>
            <a:ext cx="695222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Essential role in </a:t>
            </a:r>
            <a:r>
              <a:rPr lang="en-US" dirty="0"/>
              <a:t>the decomposition of the nucleon spin</a:t>
            </a:r>
            <a:endParaRPr kumimoji="0" lang="en-K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217E41-9119-911A-5938-EE8E081BF2C4}"/>
              </a:ext>
            </a:extLst>
          </p:cNvPr>
          <p:cNvGrpSpPr/>
          <p:nvPr/>
        </p:nvGrpSpPr>
        <p:grpSpPr>
          <a:xfrm>
            <a:off x="195072" y="3769942"/>
            <a:ext cx="7883319" cy="1586120"/>
            <a:chOff x="195072" y="3562221"/>
            <a:chExt cx="7883319" cy="15861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1521D3-72A5-1309-FEB7-576EEC0311A5}"/>
                </a:ext>
              </a:extLst>
            </p:cNvPr>
            <p:cNvSpPr txBox="1"/>
            <p:nvPr/>
          </p:nvSpPr>
          <p:spPr>
            <a:xfrm>
              <a:off x="195072" y="3562221"/>
              <a:ext cx="688169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</a:pPr>
              <a: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Twist-4 gluon operators should be also replaced by </a:t>
              </a:r>
              <a:b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KR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flavor-dependent quark operators.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4BF3E2-E1FC-E5C8-32E6-04A917430C2C}"/>
                </a:ext>
              </a:extLst>
            </p:cNvPr>
            <p:cNvSpPr txBox="1"/>
            <p:nvPr/>
          </p:nvSpPr>
          <p:spPr>
            <a:xfrm>
              <a:off x="1584626" y="4430196"/>
              <a:ext cx="6493765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sz="2000" dirty="0"/>
                <a:t>G</a:t>
              </a:r>
              <a:r>
                <a:rPr lang="en-US" sz="2000" dirty="0"/>
                <a:t>l</a:t>
              </a:r>
              <a:r>
                <a:rPr lang="en-KR" sz="2000" dirty="0"/>
                <a:t>uons should be considered when the flavor decomposition </a:t>
              </a:r>
              <a:br>
                <a:rPr lang="en-KR" sz="2000" dirty="0"/>
              </a:br>
              <a:r>
                <a:rPr lang="en-KR" sz="2000" dirty="0"/>
                <a:t>is considered, in particular, for the cbar form factors. </a:t>
              </a:r>
              <a:endPara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E77829A-D292-1CFD-3262-3EF50F7ED877}"/>
                </a:ext>
              </a:extLst>
            </p:cNvPr>
            <p:cNvCxnSpPr>
              <a:cxnSpLocks/>
            </p:cNvCxnSpPr>
            <p:nvPr/>
          </p:nvCxnSpPr>
          <p:spPr>
            <a:xfrm>
              <a:off x="525066" y="4789268"/>
              <a:ext cx="901398" cy="0"/>
            </a:xfrm>
            <a:prstGeom prst="straightConnector1">
              <a:avLst/>
            </a:prstGeom>
            <a:noFill/>
            <a:ln w="47625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DFB31D-181E-221A-AC68-E8FC29D1CDE9}"/>
              </a:ext>
            </a:extLst>
          </p:cNvPr>
          <p:cNvSpPr txBox="1"/>
          <p:nvPr/>
        </p:nvSpPr>
        <p:spPr>
          <a:xfrm>
            <a:off x="195072" y="5552996"/>
            <a:ext cx="756777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KR" dirty="0"/>
              <a:t>We will restrict ourselves to the twist-2 case for the GFFs.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28FAC-5F23-A5B1-324B-EB9D3A6FE644}"/>
              </a:ext>
            </a:extLst>
          </p:cNvPr>
          <p:cNvSpPr txBox="1"/>
          <p:nvPr/>
        </p:nvSpPr>
        <p:spPr>
          <a:xfrm>
            <a:off x="1140031" y="2644893"/>
            <a:ext cx="507991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Spin-orbit correlations are also related to them.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2B011-C10B-7F9B-AA70-351E74ED2A48}"/>
              </a:ext>
            </a:extLst>
          </p:cNvPr>
          <p:cNvSpPr txBox="1"/>
          <p:nvPr/>
        </p:nvSpPr>
        <p:spPr>
          <a:xfrm>
            <a:off x="6573516" y="3115371"/>
            <a:ext cx="21768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C. Lorce, PLB 735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J.Y. Kim et al. PRD 110</a:t>
            </a:r>
          </a:p>
        </p:txBody>
      </p:sp>
    </p:spTree>
    <p:extLst>
      <p:ext uri="{BB962C8B-B14F-4D97-AF65-F5344CB8AC3E}">
        <p14:creationId xmlns:p14="http://schemas.microsoft.com/office/powerpoint/2010/main" val="7483952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ion Mean-field approach"/>
          <p:cNvSpPr txBox="1"/>
          <p:nvPr/>
        </p:nvSpPr>
        <p:spPr>
          <a:xfrm>
            <a:off x="1648124" y="2423437"/>
            <a:ext cx="5847754" cy="201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642937">
              <a:spcBef>
                <a:spcPts val="1400"/>
              </a:spcBef>
              <a:defRPr sz="42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Effective chiral theory </a:t>
            </a:r>
            <a:br>
              <a:rPr lang="en-US" dirty="0"/>
            </a:br>
            <a:r>
              <a:rPr lang="en-US" dirty="0"/>
              <a:t>of </a:t>
            </a:r>
            <a:br>
              <a:rPr lang="en-US" dirty="0"/>
            </a:br>
            <a:r>
              <a:rPr lang="en-US" dirty="0"/>
              <a:t>the Nucleon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roup"/>
          <p:cNvGrpSpPr/>
          <p:nvPr/>
        </p:nvGrpSpPr>
        <p:grpSpPr>
          <a:xfrm>
            <a:off x="766131" y="1112400"/>
            <a:ext cx="7148906" cy="1621341"/>
            <a:chOff x="107017" y="0"/>
            <a:chExt cx="7148904" cy="1621340"/>
          </a:xfrm>
        </p:grpSpPr>
        <p:pic>
          <p:nvPicPr>
            <p:cNvPr id="55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9714" y="0"/>
              <a:ext cx="637146" cy="392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Given action           ,"/>
            <p:cNvSpPr txBox="1"/>
            <p:nvPr/>
          </p:nvSpPr>
          <p:spPr>
            <a:xfrm>
              <a:off x="107017" y="8334"/>
              <a:ext cx="2342853" cy="376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Given action           ,</a:t>
              </a:r>
            </a:p>
          </p:txBody>
        </p:sp>
        <p:pic>
          <p:nvPicPr>
            <p:cNvPr id="56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8366" y="786975"/>
              <a:ext cx="437555" cy="437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17" y="634661"/>
              <a:ext cx="2025286" cy="986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3" name=": Solution of this saddle-point equation"/>
            <p:cNvSpPr txBox="1"/>
            <p:nvPr/>
          </p:nvSpPr>
          <p:spPr>
            <a:xfrm>
              <a:off x="2304272" y="866961"/>
              <a:ext cx="4390977" cy="37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2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: Solution of this saddle-point equation</a:t>
              </a:r>
            </a:p>
          </p:txBody>
        </p:sp>
      </p:grpSp>
      <p:sp>
        <p:nvSpPr>
          <p:cNvPr id="565" name="This classical solution is regarded as a mean field."/>
          <p:cNvSpPr txBox="1"/>
          <p:nvPr/>
        </p:nvSpPr>
        <p:spPr>
          <a:xfrm>
            <a:off x="563464" y="2918104"/>
            <a:ext cx="6163883" cy="38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 b="1">
                <a:solidFill>
                  <a:srgbClr val="004D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This classical solution is regarded as a mean field.</a:t>
            </a:r>
          </a:p>
        </p:txBody>
      </p:sp>
      <p:grpSp>
        <p:nvGrpSpPr>
          <p:cNvPr id="589" name="Group"/>
          <p:cNvGrpSpPr/>
          <p:nvPr/>
        </p:nvGrpSpPr>
        <p:grpSpPr>
          <a:xfrm>
            <a:off x="1153310" y="3632871"/>
            <a:ext cx="6324171" cy="2395981"/>
            <a:chOff x="0" y="-26852"/>
            <a:chExt cx="6324170" cy="2395979"/>
          </a:xfrm>
        </p:grpSpPr>
        <p:grpSp>
          <p:nvGrpSpPr>
            <p:cNvPr id="581" name="Group"/>
            <p:cNvGrpSpPr/>
            <p:nvPr/>
          </p:nvGrpSpPr>
          <p:grpSpPr>
            <a:xfrm>
              <a:off x="0" y="0"/>
              <a:ext cx="1419392" cy="1373949"/>
              <a:chOff x="0" y="0"/>
              <a:chExt cx="1419391" cy="1373948"/>
            </a:xfrm>
          </p:grpSpPr>
          <p:sp>
            <p:nvSpPr>
              <p:cNvPr id="566" name="Circle"/>
              <p:cNvSpPr/>
              <p:nvPr/>
            </p:nvSpPr>
            <p:spPr>
              <a:xfrm>
                <a:off x="827509" y="107571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7" name="Circle"/>
              <p:cNvSpPr/>
              <p:nvPr/>
            </p:nvSpPr>
            <p:spPr>
              <a:xfrm>
                <a:off x="632175" y="305041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8" name="Circle"/>
              <p:cNvSpPr/>
              <p:nvPr/>
            </p:nvSpPr>
            <p:spPr>
              <a:xfrm>
                <a:off x="294857" y="370669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69" name="Circle"/>
              <p:cNvSpPr/>
              <p:nvPr/>
            </p:nvSpPr>
            <p:spPr>
              <a:xfrm>
                <a:off x="771466" y="509260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0" name="Circle"/>
              <p:cNvSpPr/>
              <p:nvPr/>
            </p:nvSpPr>
            <p:spPr>
              <a:xfrm>
                <a:off x="294857" y="777151"/>
                <a:ext cx="155042" cy="151630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1" name="Circle"/>
              <p:cNvSpPr/>
              <p:nvPr/>
            </p:nvSpPr>
            <p:spPr>
              <a:xfrm>
                <a:off x="543871" y="664478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2" name="Circle"/>
              <p:cNvSpPr/>
              <p:nvPr/>
            </p:nvSpPr>
            <p:spPr>
              <a:xfrm>
                <a:off x="964085" y="370669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3" name="Circle"/>
              <p:cNvSpPr/>
              <p:nvPr/>
            </p:nvSpPr>
            <p:spPr>
              <a:xfrm>
                <a:off x="1023023" y="943616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4" name="Circle"/>
              <p:cNvSpPr/>
              <p:nvPr/>
            </p:nvSpPr>
            <p:spPr>
              <a:xfrm>
                <a:off x="712880" y="1045041"/>
                <a:ext cx="155042" cy="15163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5" name="Oval"/>
              <p:cNvSpPr/>
              <p:nvPr/>
            </p:nvSpPr>
            <p:spPr>
              <a:xfrm>
                <a:off x="0" y="0"/>
                <a:ext cx="1419392" cy="1373949"/>
              </a:xfrm>
              <a:prstGeom prst="ellipse">
                <a:avLst/>
              </a:prstGeom>
              <a:solidFill>
                <a:srgbClr val="F8BA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76" name="Circle"/>
              <p:cNvSpPr/>
              <p:nvPr/>
            </p:nvSpPr>
            <p:spPr>
              <a:xfrm>
                <a:off x="81347" y="509260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7" name="Circle"/>
              <p:cNvSpPr/>
              <p:nvPr/>
            </p:nvSpPr>
            <p:spPr>
              <a:xfrm>
                <a:off x="466116" y="943616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8" name="Circle"/>
              <p:cNvSpPr/>
              <p:nvPr/>
            </p:nvSpPr>
            <p:spPr>
              <a:xfrm>
                <a:off x="466116" y="107571"/>
                <a:ext cx="155041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79" name="Circle"/>
              <p:cNvSpPr/>
              <p:nvPr/>
            </p:nvSpPr>
            <p:spPr>
              <a:xfrm>
                <a:off x="1161614" y="509260"/>
                <a:ext cx="155042" cy="151631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sp>
            <p:nvSpPr>
              <p:cNvPr id="580" name="Circle"/>
              <p:cNvSpPr/>
              <p:nvPr/>
            </p:nvSpPr>
            <p:spPr>
              <a:xfrm>
                <a:off x="792885" y="777151"/>
                <a:ext cx="155042" cy="151630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582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9960" y="590121"/>
              <a:ext cx="1381927" cy="193730"/>
            </a:xfrm>
            <a:prstGeom prst="rect">
              <a:avLst/>
            </a:prstGeom>
            <a:effectLst/>
          </p:spPr>
        </p:pic>
        <p:sp>
          <p:nvSpPr>
            <p:cNvPr id="584" name="Mean-field potential that is produced by  all other particles."/>
            <p:cNvSpPr txBox="1"/>
            <p:nvPr/>
          </p:nvSpPr>
          <p:spPr>
            <a:xfrm>
              <a:off x="2186289" y="1738889"/>
              <a:ext cx="4137882" cy="63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/>
            <a:p>
              <a: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Mean-field potential that is produced by </a:t>
              </a:r>
              <a:br/>
              <a:r>
                <a:t>all other particles. </a:t>
              </a:r>
            </a:p>
          </p:txBody>
        </p:sp>
        <p:grpSp>
          <p:nvGrpSpPr>
            <p:cNvPr id="588" name="Group"/>
            <p:cNvGrpSpPr/>
            <p:nvPr/>
          </p:nvGrpSpPr>
          <p:grpSpPr>
            <a:xfrm>
              <a:off x="3482582" y="-26853"/>
              <a:ext cx="1981569" cy="1724631"/>
              <a:chOff x="-31750" y="-31750"/>
              <a:chExt cx="1981567" cy="1724630"/>
            </a:xfrm>
          </p:grpSpPr>
          <p:sp>
            <p:nvSpPr>
              <p:cNvPr id="585" name="Oval"/>
              <p:cNvSpPr/>
              <p:nvPr/>
            </p:nvSpPr>
            <p:spPr>
              <a:xfrm>
                <a:off x="806024" y="689491"/>
                <a:ext cx="197156" cy="210516"/>
              </a:xfrm>
              <a:prstGeom prst="ellipse">
                <a:avLst/>
              </a:prstGeom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  <p:pic>
            <p:nvPicPr>
              <p:cNvPr id="594" name="Connection Line" descr="Connection Lin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1750" y="-31750"/>
                <a:ext cx="1981568" cy="1435836"/>
              </a:xfrm>
              <a:prstGeom prst="rect">
                <a:avLst/>
              </a:prstGeom>
              <a:effectLst/>
            </p:spPr>
          </p:pic>
          <p:sp>
            <p:nvSpPr>
              <p:cNvPr id="587" name="Line"/>
              <p:cNvSpPr/>
              <p:nvPr/>
            </p:nvSpPr>
            <p:spPr>
              <a:xfrm flipH="1">
                <a:off x="293805" y="879666"/>
                <a:ext cx="1" cy="81321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285750">
                  <a:defRPr sz="1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j-lt"/>
                    <a:ea typeface="+mj-ea"/>
                    <a:cs typeface="+mj-cs"/>
                    <a:sym typeface="Gill Sans"/>
                  </a:defRPr>
                </a:pPr>
                <a:endParaRPr/>
              </a:p>
            </p:txBody>
          </p:sp>
        </p:grpSp>
      </p:grpSp>
      <p:sp>
        <p:nvSpPr>
          <p:cNvPr id="590" name="Nuclear shell models…"/>
          <p:cNvSpPr txBox="1"/>
          <p:nvPr/>
        </p:nvSpPr>
        <p:spPr>
          <a:xfrm>
            <a:off x="373072" y="5976739"/>
            <a:ext cx="4336921" cy="795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Nuclear shell models</a:t>
            </a:r>
          </a:p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Ginzburg-Landau theory for superconductivity</a:t>
            </a:r>
          </a:p>
          <a:p>
            <a:pPr marL="141356" indent="-141356" defTabSz="321468">
              <a:buSzPct val="45000"/>
              <a:buBlip>
                <a:blip r:embed="rId7"/>
              </a:buBlip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Quark potential models for baryons</a:t>
            </a:r>
          </a:p>
        </p:txBody>
      </p:sp>
      <p:grpSp>
        <p:nvGrpSpPr>
          <p:cNvPr id="593" name="Group"/>
          <p:cNvGrpSpPr/>
          <p:nvPr/>
        </p:nvGrpSpPr>
        <p:grpSpPr>
          <a:xfrm>
            <a:off x="0" y="0"/>
            <a:ext cx="9144000" cy="720000"/>
            <a:chOff x="-84084" y="-11565"/>
            <a:chExt cx="9324136" cy="848321"/>
          </a:xfrm>
        </p:grpSpPr>
        <p:sp>
          <p:nvSpPr>
            <p:cNvPr id="591" name="Rectangle"/>
            <p:cNvSpPr/>
            <p:nvPr/>
          </p:nvSpPr>
          <p:spPr>
            <a:xfrm>
              <a:off x="-84084" y="-11565"/>
              <a:ext cx="9324136" cy="848321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592" name="Mean fields"/>
            <p:cNvSpPr txBox="1"/>
            <p:nvPr/>
          </p:nvSpPr>
          <p:spPr>
            <a:xfrm>
              <a:off x="528786" y="44792"/>
              <a:ext cx="8098395" cy="501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algn="ctr" defTabSz="642937">
                <a:spcBef>
                  <a:spcPts val="1400"/>
                </a:spcBef>
                <a:defRPr sz="34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Mean fields</a:t>
              </a: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Baryons as a state of Nc quarks bound by mesonic mean fields."/>
          <p:cNvSpPr txBox="1"/>
          <p:nvPr/>
        </p:nvSpPr>
        <p:spPr>
          <a:xfrm>
            <a:off x="194804" y="950101"/>
            <a:ext cx="8301383" cy="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marL="186266" indent="-186266" defTabSz="321468">
              <a:buSzPct val="50000"/>
              <a:buBlip>
                <a:blip r:embed="rId2"/>
              </a:buBlip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Baryons as a state of Nc quarks bound by mesonic mean fields. </a:t>
            </a:r>
          </a:p>
        </p:txBody>
      </p:sp>
      <p:sp>
        <p:nvSpPr>
          <p:cNvPr id="598" name="Key point: Hedgehog Ansatz"/>
          <p:cNvSpPr txBox="1"/>
          <p:nvPr/>
        </p:nvSpPr>
        <p:spPr>
          <a:xfrm>
            <a:off x="436355" y="3051580"/>
            <a:ext cx="3546484" cy="355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marL="186266" indent="-186266" defTabSz="321468">
              <a:buSzPct val="50000"/>
              <a:buBlip>
                <a:blip r:embed="rId2"/>
              </a:buBlip>
              <a:defRPr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rgbClr val="000000"/>
                </a:solidFill>
              </a:rPr>
              <a:t>Key point</a:t>
            </a:r>
            <a:r>
              <a:t>: Hedgehog </a:t>
            </a:r>
            <a:r>
              <a:rPr>
                <a:solidFill>
                  <a:srgbClr val="424D56"/>
                </a:solidFill>
              </a:rPr>
              <a:t>Ansatz</a:t>
            </a:r>
          </a:p>
        </p:txBody>
      </p:sp>
      <p:grpSp>
        <p:nvGrpSpPr>
          <p:cNvPr id="602" name="Group"/>
          <p:cNvGrpSpPr/>
          <p:nvPr/>
        </p:nvGrpSpPr>
        <p:grpSpPr>
          <a:xfrm>
            <a:off x="468882" y="4727068"/>
            <a:ext cx="7206111" cy="385038"/>
            <a:chOff x="0" y="0"/>
            <a:chExt cx="7206109" cy="385036"/>
          </a:xfrm>
        </p:grpSpPr>
        <p:sp>
          <p:nvSpPr>
            <p:cNvPr id="600" name="It breaks spontaneously"/>
            <p:cNvSpPr txBox="1"/>
            <p:nvPr/>
          </p:nvSpPr>
          <p:spPr>
            <a:xfrm>
              <a:off x="0" y="0"/>
              <a:ext cx="3289903" cy="373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It breaks spontaneously </a:t>
              </a:r>
            </a:p>
          </p:txBody>
        </p:sp>
        <p:pic>
          <p:nvPicPr>
            <p:cNvPr id="60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5029" y="133529"/>
              <a:ext cx="4441081" cy="251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3" name="S_mathrm_eff_pi^.pdf" descr="S_mathrm_eff_pi^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90" y="2265655"/>
            <a:ext cx="6077143" cy="361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6" name="Group"/>
          <p:cNvGrpSpPr/>
          <p:nvPr/>
        </p:nvGrpSpPr>
        <p:grpSpPr>
          <a:xfrm>
            <a:off x="2341330" y="5524106"/>
            <a:ext cx="5372847" cy="1573610"/>
            <a:chOff x="1764290" y="0"/>
            <a:chExt cx="5372846" cy="1573609"/>
          </a:xfrm>
        </p:grpSpPr>
        <p:pic>
          <p:nvPicPr>
            <p:cNvPr id="604" name="U_o_=_e^i_bm_n_c.pdf" descr="U_o_=_e^i_bm_n_c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0707" y="0"/>
              <a:ext cx="2866430" cy="785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Witten’s trivial embedding"/>
            <p:cNvSpPr/>
            <p:nvPr/>
          </p:nvSpPr>
          <p:spPr>
            <a:xfrm>
              <a:off x="1764290" y="30360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ctr" defTabSz="410765">
                <a:defRPr sz="22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b="0" dirty="0"/>
                <a:t>Witten’s trivial embedding</a:t>
              </a: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Pion mean-field approach (Chiral Quark-Soliton model)</a:t>
              </a:r>
            </a:p>
          </p:txBody>
        </p:sp>
      </p:grpSp>
      <p:sp>
        <p:nvSpPr>
          <p:cNvPr id="610" name="Effective chiral action:"/>
          <p:cNvSpPr txBox="1"/>
          <p:nvPr/>
        </p:nvSpPr>
        <p:spPr>
          <a:xfrm>
            <a:off x="436355" y="1696997"/>
            <a:ext cx="5652187" cy="379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Effective chiral action</a:t>
            </a:r>
            <a:r>
              <a:rPr lang="en-US" dirty="0"/>
              <a:t> from the instanton vacuum</a:t>
            </a:r>
            <a:r>
              <a:rPr dirty="0"/>
              <a:t>:</a:t>
            </a:r>
          </a:p>
        </p:txBody>
      </p:sp>
      <p:sp>
        <p:nvSpPr>
          <p:cNvPr id="611" name="E. Witten (1979)"/>
          <p:cNvSpPr txBox="1"/>
          <p:nvPr/>
        </p:nvSpPr>
        <p:spPr>
          <a:xfrm>
            <a:off x="7399926" y="1554452"/>
            <a:ext cx="1368761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E. Witten (1979)</a:t>
            </a:r>
          </a:p>
        </p:txBody>
      </p:sp>
      <p:sp>
        <p:nvSpPr>
          <p:cNvPr id="612" name="D. Diakonov &amp; V. Petrov (1986)"/>
          <p:cNvSpPr txBox="1"/>
          <p:nvPr/>
        </p:nvSpPr>
        <p:spPr>
          <a:xfrm>
            <a:off x="5593515" y="2770219"/>
            <a:ext cx="2548249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D. Diakonov &amp; V. Petrov (1986)</a:t>
            </a:r>
          </a:p>
        </p:txBody>
      </p:sp>
      <p:sp>
        <p:nvSpPr>
          <p:cNvPr id="613" name="D. Diakonov, V. Petrov, P. Pobylitsa (1988)"/>
          <p:cNvSpPr txBox="1"/>
          <p:nvPr/>
        </p:nvSpPr>
        <p:spPr>
          <a:xfrm>
            <a:off x="5593515" y="3049769"/>
            <a:ext cx="3417976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, V. Petrov, P. </a:t>
            </a:r>
            <a:r>
              <a:rPr dirty="0" err="1"/>
              <a:t>Pobylitsa</a:t>
            </a:r>
            <a:r>
              <a:rPr dirty="0"/>
              <a:t> (1988)</a:t>
            </a:r>
          </a:p>
        </p:txBody>
      </p:sp>
      <p:sp>
        <p:nvSpPr>
          <p:cNvPr id="614" name="D. Diakonov hep-ph/9802298"/>
          <p:cNvSpPr txBox="1"/>
          <p:nvPr/>
        </p:nvSpPr>
        <p:spPr>
          <a:xfrm>
            <a:off x="6797846" y="6523715"/>
            <a:ext cx="2201331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 hep-</a:t>
            </a:r>
            <a:r>
              <a:rPr dirty="0" err="1"/>
              <a:t>ph</a:t>
            </a:r>
            <a:r>
              <a:rPr dirty="0"/>
              <a:t>/9802298</a:t>
            </a:r>
          </a:p>
        </p:txBody>
      </p:sp>
      <p:sp>
        <p:nvSpPr>
          <p:cNvPr id="615" name="Ch. Christov, HChK, K. Goeke et al. PPNP (1996)"/>
          <p:cNvSpPr txBox="1"/>
          <p:nvPr/>
        </p:nvSpPr>
        <p:spPr>
          <a:xfrm>
            <a:off x="5532671" y="6342376"/>
            <a:ext cx="3466506" cy="26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Ch. </a:t>
            </a:r>
            <a:r>
              <a:rPr dirty="0" err="1"/>
              <a:t>Christov</a:t>
            </a:r>
            <a:r>
              <a:rPr dirty="0"/>
              <a:t>, </a:t>
            </a:r>
            <a:r>
              <a:rPr dirty="0" err="1"/>
              <a:t>HChK</a:t>
            </a:r>
            <a:r>
              <a:rPr dirty="0"/>
              <a:t>, K. </a:t>
            </a:r>
            <a:r>
              <a:rPr dirty="0" err="1"/>
              <a:t>Goeke</a:t>
            </a:r>
            <a:r>
              <a:rPr dirty="0"/>
              <a:t> et al. PPNP (1996)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04A47-D47C-9BF0-8181-8B7CFF690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57" y="3692334"/>
            <a:ext cx="5486668" cy="679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F93FF-92A9-82FE-6EBE-8FCCD0C74CF3}"/>
              </a:ext>
            </a:extLst>
          </p:cNvPr>
          <p:cNvSpPr txBox="1"/>
          <p:nvPr/>
        </p:nvSpPr>
        <p:spPr>
          <a:xfrm>
            <a:off x="6280962" y="3819350"/>
            <a:ext cx="228107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P(r)</a:t>
            </a:r>
            <a:r>
              <a:rPr kumimoji="0" lang="en-KR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kumimoji="0" lang="en-KR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profile function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49F9-337C-124B-0B7F-290C920B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>
            <a:extLst>
              <a:ext uri="{FF2B5EF4-FFF2-40B4-BE49-F238E27FC236}">
                <a16:creationId xmlns:a16="http://schemas.microsoft.com/office/drawing/2014/main" id="{4B80DB49-AE1E-0889-1AB6-0E8E68721AB4}"/>
              </a:ext>
            </a:extLst>
          </p:cNvPr>
          <p:cNvGrpSpPr/>
          <p:nvPr/>
        </p:nvGrpSpPr>
        <p:grpSpPr>
          <a:xfrm>
            <a:off x="-5" y="0"/>
            <a:ext cx="9144002" cy="720001"/>
            <a:chOff x="-2" y="0"/>
            <a:chExt cx="9144001" cy="720000"/>
          </a:xfrm>
        </p:grpSpPr>
        <p:sp>
          <p:nvSpPr>
            <p:cNvPr id="355" name="Rectangle">
              <a:extLst>
                <a:ext uri="{FF2B5EF4-FFF2-40B4-BE49-F238E27FC236}">
                  <a16:creationId xmlns:a16="http://schemas.microsoft.com/office/drawing/2014/main" id="{6FF9D0B2-F2FF-65A7-C507-C4D1D3D3A97F}"/>
                </a:ext>
              </a:extLst>
            </p:cNvPr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>
              <a:extLst>
                <a:ext uri="{FF2B5EF4-FFF2-40B4-BE49-F238E27FC236}">
                  <a16:creationId xmlns:a16="http://schemas.microsoft.com/office/drawing/2014/main" id="{86ED6D24-8138-65FD-03E3-17AC041169D9}"/>
                </a:ext>
              </a:extLst>
            </p:cNvPr>
            <p:cNvSpPr txBox="1"/>
            <p:nvPr/>
          </p:nvSpPr>
          <p:spPr>
            <a:xfrm>
              <a:off x="632196" y="123880"/>
              <a:ext cx="7537931" cy="472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Introduction: </a:t>
              </a:r>
              <a:r>
                <a:rPr lang="en-US" dirty="0"/>
                <a:t>Nucleon Mass</a:t>
              </a:r>
              <a:endParaRPr dirty="0"/>
            </a:p>
          </p:txBody>
        </p:sp>
      </p:grpSp>
      <p:pic>
        <p:nvPicPr>
          <p:cNvPr id="4" name="Picture 3" descr="A pie chart with text&#10;&#10;Description automatically generated">
            <a:extLst>
              <a:ext uri="{FF2B5EF4-FFF2-40B4-BE49-F238E27FC236}">
                <a16:creationId xmlns:a16="http://schemas.microsoft.com/office/drawing/2014/main" id="{CA0215DA-8F01-0C02-E042-9DEF9C32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" y="1989518"/>
            <a:ext cx="5782843" cy="3561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671A2-CD06-3F60-4248-485907B08276}"/>
              </a:ext>
            </a:extLst>
          </p:cNvPr>
          <p:cNvSpPr txBox="1"/>
          <p:nvPr/>
        </p:nvSpPr>
        <p:spPr>
          <a:xfrm>
            <a:off x="5604817" y="5909365"/>
            <a:ext cx="345928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W. Liu, Shuryak, Zahed, 2404.03057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14FE0-BE67-FD52-552E-905F9BEA2E45}"/>
              </a:ext>
            </a:extLst>
          </p:cNvPr>
          <p:cNvSpPr txBox="1"/>
          <p:nvPr/>
        </p:nvSpPr>
        <p:spPr>
          <a:xfrm>
            <a:off x="5604817" y="5139166"/>
            <a:ext cx="340157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effectLst/>
                <a:latin typeface="CMR9"/>
              </a:rPr>
              <a:t>Yang et al. PRL </a:t>
            </a:r>
            <a:r>
              <a:rPr lang="en-US" sz="1800" dirty="0">
                <a:effectLst/>
                <a:latin typeface="CMBX9"/>
              </a:rPr>
              <a:t>121</a:t>
            </a:r>
            <a:r>
              <a:rPr lang="en-US" sz="1800" dirty="0">
                <a:effectLst/>
                <a:latin typeface="CMR9"/>
              </a:rPr>
              <a:t>, 212001 (2018) </a:t>
            </a:r>
            <a:endParaRPr lang="en-US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ECA07-31B9-9935-B831-FF78CE5EFEAF}"/>
              </a:ext>
            </a:extLst>
          </p:cNvPr>
          <p:cNvSpPr txBox="1"/>
          <p:nvPr/>
        </p:nvSpPr>
        <p:spPr>
          <a:xfrm>
            <a:off x="296883" y="844614"/>
            <a:ext cx="318516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Ji’s mass decomposition: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885972-EED3-FE68-B315-B0BF1E31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099" y="971038"/>
            <a:ext cx="3067183" cy="2877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12425A-8181-09AE-8C69-DFD30BD0B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14" y="5866400"/>
            <a:ext cx="1268416" cy="26457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7EC8EF-0F16-6D4F-2AAB-3B27545D663E}"/>
              </a:ext>
            </a:extLst>
          </p:cNvPr>
          <p:cNvSpPr txBox="1"/>
          <p:nvPr/>
        </p:nvSpPr>
        <p:spPr>
          <a:xfrm>
            <a:off x="5604817" y="6340518"/>
            <a:ext cx="199093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K.F. Liu, 2302.11600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8BF95D-D30F-458D-4AF8-8E2D32C37294}"/>
              </a:ext>
            </a:extLst>
          </p:cNvPr>
          <p:cNvSpPr txBox="1"/>
          <p:nvPr/>
        </p:nvSpPr>
        <p:spPr>
          <a:xfrm>
            <a:off x="5604817" y="5545338"/>
            <a:ext cx="287258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C. Lorce, JHEP 11, 121 (2021)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007233-DACE-F969-409C-7EE890FD3749}"/>
              </a:ext>
            </a:extLst>
          </p:cNvPr>
          <p:cNvSpPr txBox="1"/>
          <p:nvPr/>
        </p:nvSpPr>
        <p:spPr>
          <a:xfrm>
            <a:off x="4684202" y="1390312"/>
            <a:ext cx="445979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R9"/>
              </a:rPr>
              <a:t>X. Ji, Front. Phys. (Beijing) </a:t>
            </a:r>
            <a:r>
              <a:rPr lang="en-US" sz="1800" dirty="0">
                <a:effectLst/>
                <a:latin typeface="CMBX9"/>
              </a:rPr>
              <a:t>16</a:t>
            </a:r>
            <a:r>
              <a:rPr lang="en-US" sz="1800" dirty="0">
                <a:effectLst/>
                <a:latin typeface="CMR9"/>
              </a:rPr>
              <a:t>, 64601 (2021) </a:t>
            </a:r>
            <a:endParaRPr lang="en-US" sz="1800" dirty="0">
              <a:effectLst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79BEC1-4081-F68E-E0DE-4D8111336EB5}"/>
              </a:ext>
            </a:extLst>
          </p:cNvPr>
          <p:cNvSpPr txBox="1"/>
          <p:nvPr/>
        </p:nvSpPr>
        <p:spPr>
          <a:xfrm>
            <a:off x="76944" y="1989518"/>
            <a:ext cx="11653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24085867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DA9DF95-1373-538C-F909-171ACAF4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9" y="1440000"/>
            <a:ext cx="5495646" cy="50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08A74-2CA6-AB6B-C6EA-FB5B4A1179C9}"/>
              </a:ext>
            </a:extLst>
          </p:cNvPr>
          <p:cNvSpPr txBox="1"/>
          <p:nvPr/>
        </p:nvSpPr>
        <p:spPr>
          <a:xfrm>
            <a:off x="2929464" y="1174861"/>
            <a:ext cx="25167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Interacting vacuum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B776A-C976-2DB5-0EDD-6367DFDBEEF4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31811320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2B259F-AD44-7FBC-5623-FE99A0D7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440000"/>
            <a:ext cx="5495646" cy="50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894D8-AD7B-60E7-1821-CA98751EA875}"/>
              </a:ext>
            </a:extLst>
          </p:cNvPr>
          <p:cNvSpPr txBox="1"/>
          <p:nvPr/>
        </p:nvSpPr>
        <p:spPr>
          <a:xfrm>
            <a:off x="1958790" y="1101403"/>
            <a:ext cx="56281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ontaneous breakdown of chiral symmetry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76F29-EA7A-A975-84AF-C5CBE69D3917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72036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F4AE4-169D-DDE7-45B3-D96C8DD5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1440000"/>
            <a:ext cx="5497200" cy="506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E7879B-87B6-6EAF-7FA0-002DEA75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41" y="3145996"/>
            <a:ext cx="811394" cy="2381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C3E89F-A6E7-BDC1-6950-B9996E8D3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935" y="2472198"/>
            <a:ext cx="18796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38136-E70D-B5F3-5F6F-110B88B64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10" y="5151566"/>
            <a:ext cx="2857500" cy="1003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D56670-3C72-B251-291A-BB9A953270A0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C3B39-9560-B002-37B9-76C1DD1D8682}"/>
              </a:ext>
            </a:extLst>
          </p:cNvPr>
          <p:cNvSpPr txBox="1"/>
          <p:nvPr/>
        </p:nvSpPr>
        <p:spPr>
          <a:xfrm>
            <a:off x="1058661" y="1108239"/>
            <a:ext cx="70163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Interaction between quarks and pion background fields</a:t>
            </a: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7978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/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/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/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Schematic view on the XQSM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181B0D-09F9-1957-8DC5-C7EE6283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9" y="1440000"/>
            <a:ext cx="5497200" cy="50786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8EE73-30C1-0747-EA68-A5E4D14FD8B9}"/>
              </a:ext>
            </a:extLst>
          </p:cNvPr>
          <p:cNvGrpSpPr/>
          <p:nvPr/>
        </p:nvGrpSpPr>
        <p:grpSpPr>
          <a:xfrm>
            <a:off x="97700" y="1552641"/>
            <a:ext cx="4762623" cy="2638531"/>
            <a:chOff x="97700" y="1552641"/>
            <a:chExt cx="4762623" cy="26385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29A85-64F9-5BCA-981E-E15FE0055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864" y="3264072"/>
              <a:ext cx="2059459" cy="9271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A65988-EC9B-66B6-2731-D0D8407F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092" y="2240009"/>
              <a:ext cx="1695839" cy="12138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536078-793B-DD07-C066-4BEB76C13006}"/>
                </a:ext>
              </a:extLst>
            </p:cNvPr>
            <p:cNvSpPr txBox="1"/>
            <p:nvPr/>
          </p:nvSpPr>
          <p:spPr>
            <a:xfrm>
              <a:off x="97700" y="1552641"/>
              <a:ext cx="17344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Valance level: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KR" sz="1800" dirty="0"/>
                <a:t>Energy decreases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3A991-2962-14AE-465E-132B8A000CD9}"/>
              </a:ext>
            </a:extLst>
          </p:cNvPr>
          <p:cNvGrpSpPr/>
          <p:nvPr/>
        </p:nvGrpSpPr>
        <p:grpSpPr>
          <a:xfrm>
            <a:off x="2530389" y="2772410"/>
            <a:ext cx="5996937" cy="3204685"/>
            <a:chOff x="2530389" y="2772410"/>
            <a:chExt cx="5996937" cy="3204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C3E5B6-962A-BB74-8A66-F918A2CB5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0389" y="4599831"/>
              <a:ext cx="3672703" cy="13772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68C0BB-D573-D200-ED0F-329321E30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523" y="3575221"/>
              <a:ext cx="1961178" cy="1214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02DBE6-E705-5E6A-E279-17B2B5E95A63}"/>
                </a:ext>
              </a:extLst>
            </p:cNvPr>
            <p:cNvSpPr txBox="1"/>
            <p:nvPr/>
          </p:nvSpPr>
          <p:spPr>
            <a:xfrm>
              <a:off x="6945162" y="2772410"/>
              <a:ext cx="158216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Sea level:</a:t>
              </a:r>
              <a:b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KR" sz="1800" dirty="0"/>
                <a:t>Energy increase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471C78-7E0B-ED2D-3252-F1072148FA8A}"/>
              </a:ext>
            </a:extLst>
          </p:cNvPr>
          <p:cNvSpPr txBox="1"/>
          <p:nvPr/>
        </p:nvSpPr>
        <p:spPr>
          <a:xfrm>
            <a:off x="3013523" y="6300818"/>
            <a:ext cx="31066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system is stabilized!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C1021B-32DC-5ED3-A00E-1D43645DA716}"/>
              </a:ext>
            </a:extLst>
          </p:cNvPr>
          <p:cNvSpPr/>
          <p:nvPr/>
        </p:nvSpPr>
        <p:spPr>
          <a:xfrm>
            <a:off x="1334530" y="1351005"/>
            <a:ext cx="205946" cy="20594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5A0AE-5C5D-E0D5-5897-613225E22BEA}"/>
              </a:ext>
            </a:extLst>
          </p:cNvPr>
          <p:cNvSpPr txBox="1"/>
          <p:nvPr/>
        </p:nvSpPr>
        <p:spPr>
          <a:xfrm>
            <a:off x="477111" y="968822"/>
            <a:ext cx="82554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Nc quarks are bounded by the pion mean fields self-consistently. </a:t>
            </a:r>
          </a:p>
        </p:txBody>
      </p:sp>
    </p:spTree>
    <p:extLst>
      <p:ext uri="{BB962C8B-B14F-4D97-AF65-F5344CB8AC3E}">
        <p14:creationId xmlns:p14="http://schemas.microsoft.com/office/powerpoint/2010/main" val="2367531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roup"/>
          <p:cNvGrpSpPr/>
          <p:nvPr/>
        </p:nvGrpSpPr>
        <p:grpSpPr>
          <a:xfrm>
            <a:off x="1678913" y="1743827"/>
            <a:ext cx="5331575" cy="2106771"/>
            <a:chOff x="0" y="0"/>
            <a:chExt cx="5331573" cy="2106769"/>
          </a:xfrm>
        </p:grpSpPr>
        <p:pic>
          <p:nvPicPr>
            <p:cNvPr id="617" name="image44.png" descr="image4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31574" cy="210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61" y="929586"/>
              <a:ext cx="267405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891" y="929586"/>
              <a:ext cx="267406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1" name="Baryon as Nc valence quarks bound by pion mean fields"/>
          <p:cNvSpPr txBox="1"/>
          <p:nvPr/>
        </p:nvSpPr>
        <p:spPr>
          <a:xfrm>
            <a:off x="1395125" y="1187788"/>
            <a:ext cx="6193016" cy="3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800" b="1">
                <a:solidFill>
                  <a:srgbClr val="5A5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Baryon as Nc valence quarks bound by pion mean fields</a:t>
            </a:r>
          </a:p>
        </p:txBody>
      </p:sp>
      <p:pic>
        <p:nvPicPr>
          <p:cNvPr id="6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98" y="4172826"/>
            <a:ext cx="2849271" cy="400816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Presence of Nc quarks will polarize the vacuum or create mean fields."/>
          <p:cNvSpPr txBox="1"/>
          <p:nvPr/>
        </p:nvSpPr>
        <p:spPr>
          <a:xfrm>
            <a:off x="775659" y="5191044"/>
            <a:ext cx="7148526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Presence of Nc quarks will polarize the vacuum or create mean fields.</a:t>
            </a:r>
          </a:p>
        </p:txBody>
      </p:sp>
      <p:grpSp>
        <p:nvGrpSpPr>
          <p:cNvPr id="629" name="Group"/>
          <p:cNvGrpSpPr/>
          <p:nvPr/>
        </p:nvGrpSpPr>
        <p:grpSpPr>
          <a:xfrm>
            <a:off x="775659" y="5490493"/>
            <a:ext cx="4274439" cy="1711279"/>
            <a:chOff x="0" y="59582"/>
            <a:chExt cx="4274437" cy="1711278"/>
          </a:xfrm>
        </p:grpSpPr>
        <p:sp>
          <p:nvSpPr>
            <p:cNvPr id="624" name="Nc valence quarks"/>
            <p:cNvSpPr/>
            <p:nvPr/>
          </p:nvSpPr>
          <p:spPr>
            <a:xfrm>
              <a:off x="0" y="50078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Nc valence quarks </a:t>
              </a:r>
            </a:p>
          </p:txBody>
        </p:sp>
        <p:pic>
          <p:nvPicPr>
            <p:cNvPr id="625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6465" y="456768"/>
              <a:ext cx="628064" cy="88059"/>
            </a:xfrm>
            <a:prstGeom prst="rect">
              <a:avLst/>
            </a:prstGeom>
            <a:effectLst/>
          </p:spPr>
        </p:pic>
        <p:sp>
          <p:nvSpPr>
            <p:cNvPr id="627" name="Vacuum polarization or meson mean fields"/>
            <p:cNvSpPr/>
            <p:nvPr/>
          </p:nvSpPr>
          <p:spPr>
            <a:xfrm>
              <a:off x="3004437" y="5008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defTabSz="321468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Vacuum polarization or meson mean fields</a:t>
              </a:r>
            </a:p>
          </p:txBody>
        </p:sp>
        <p:pic>
          <p:nvPicPr>
            <p:cNvPr id="637" name="Connection Line" descr="Connection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730" y="59582"/>
              <a:ext cx="2812392" cy="347557"/>
            </a:xfrm>
            <a:prstGeom prst="rect">
              <a:avLst/>
            </a:prstGeom>
            <a:effectLst/>
          </p:spPr>
        </p:pic>
      </p:grpSp>
      <p:grpSp>
        <p:nvGrpSpPr>
          <p:cNvPr id="632" name="Group"/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630" name="Rectangle"/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31" name="Baryon correlation function"/>
            <p:cNvSpPr txBox="1"/>
            <p:nvPr/>
          </p:nvSpPr>
          <p:spPr>
            <a:xfrm>
              <a:off x="1952067" y="66566"/>
              <a:ext cx="5232275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Baryon correlation function</a:t>
              </a:r>
            </a:p>
          </p:txBody>
        </p:sp>
      </p:grpSp>
      <p:grpSp>
        <p:nvGrpSpPr>
          <p:cNvPr id="636" name="Group"/>
          <p:cNvGrpSpPr/>
          <p:nvPr/>
        </p:nvGrpSpPr>
        <p:grpSpPr>
          <a:xfrm>
            <a:off x="1315343" y="4657124"/>
            <a:ext cx="5084301" cy="438334"/>
            <a:chOff x="0" y="0"/>
            <a:chExt cx="5084299" cy="438333"/>
          </a:xfrm>
        </p:grpSpPr>
        <p:pic>
          <p:nvPicPr>
            <p:cNvPr id="633" name="image101.png" descr="image10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26706" cy="394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image102.png" descr="image10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6334" y="0"/>
              <a:ext cx="2403189" cy="438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103.png" descr="image1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71004" y="87666"/>
              <a:ext cx="613296" cy="277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D. Diakonov hep-ph/9802298">
            <a:extLst>
              <a:ext uri="{FF2B5EF4-FFF2-40B4-BE49-F238E27FC236}">
                <a16:creationId xmlns:a16="http://schemas.microsoft.com/office/drawing/2014/main" id="{104D2208-31DD-15AD-F299-4B13FE858BAC}"/>
              </a:ext>
            </a:extLst>
          </p:cNvPr>
          <p:cNvSpPr txBox="1"/>
          <p:nvPr/>
        </p:nvSpPr>
        <p:spPr>
          <a:xfrm>
            <a:off x="6797846" y="6523715"/>
            <a:ext cx="2201331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D. </a:t>
            </a:r>
            <a:r>
              <a:rPr dirty="0" err="1"/>
              <a:t>Diakonov</a:t>
            </a:r>
            <a:r>
              <a:rPr dirty="0"/>
              <a:t> hep-</a:t>
            </a:r>
            <a:r>
              <a:rPr dirty="0" err="1"/>
              <a:t>ph</a:t>
            </a:r>
            <a:r>
              <a:rPr dirty="0"/>
              <a:t>/9802298</a:t>
            </a:r>
          </a:p>
        </p:txBody>
      </p:sp>
      <p:sp>
        <p:nvSpPr>
          <p:cNvPr id="3" name="Ch. Christov, HChK, K. Goeke et al. PPNP (1996)">
            <a:extLst>
              <a:ext uri="{FF2B5EF4-FFF2-40B4-BE49-F238E27FC236}">
                <a16:creationId xmlns:a16="http://schemas.microsoft.com/office/drawing/2014/main" id="{D4BB309B-4B00-8E3A-B416-ADA7B4B4A568}"/>
              </a:ext>
            </a:extLst>
          </p:cNvPr>
          <p:cNvSpPr txBox="1"/>
          <p:nvPr/>
        </p:nvSpPr>
        <p:spPr>
          <a:xfrm>
            <a:off x="5532671" y="6342376"/>
            <a:ext cx="3466506" cy="26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dirty="0"/>
              <a:t>Ch. </a:t>
            </a:r>
            <a:r>
              <a:rPr dirty="0" err="1"/>
              <a:t>Christov</a:t>
            </a:r>
            <a:r>
              <a:rPr dirty="0"/>
              <a:t>, </a:t>
            </a:r>
            <a:r>
              <a:rPr dirty="0" err="1"/>
              <a:t>HChK</a:t>
            </a:r>
            <a:r>
              <a:rPr dirty="0"/>
              <a:t>, K. </a:t>
            </a:r>
            <a:r>
              <a:rPr dirty="0" err="1"/>
              <a:t>Goeke</a:t>
            </a:r>
            <a:r>
              <a:rPr dirty="0"/>
              <a:t> et al. PPNP (1996)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Baryon as Nc valence quarks bound by pion mean fields"/>
          <p:cNvSpPr txBox="1"/>
          <p:nvPr/>
        </p:nvSpPr>
        <p:spPr>
          <a:xfrm>
            <a:off x="770047" y="1226615"/>
            <a:ext cx="6193016" cy="35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800" b="1">
                <a:solidFill>
                  <a:srgbClr val="5A5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Baryon as Nc valence quarks bound by pion mean fields</a:t>
            </a:r>
          </a:p>
        </p:txBody>
      </p:sp>
      <p:grpSp>
        <p:nvGrpSpPr>
          <p:cNvPr id="646" name="Group"/>
          <p:cNvGrpSpPr/>
          <p:nvPr/>
        </p:nvGrpSpPr>
        <p:grpSpPr>
          <a:xfrm>
            <a:off x="652643" y="1725158"/>
            <a:ext cx="4189020" cy="2711664"/>
            <a:chOff x="0" y="0"/>
            <a:chExt cx="4189019" cy="2711663"/>
          </a:xfrm>
        </p:grpSpPr>
        <p:pic>
          <p:nvPicPr>
            <p:cNvPr id="641" name="image50.png" descr="image5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77750" cy="2711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8517" y="2130810"/>
              <a:ext cx="1560503" cy="341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7151" y="830669"/>
              <a:ext cx="1172584" cy="214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71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4275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7" name="Classical Nucleon mass is described by the Nc valence-quark energy  and sea-quark energy."/>
          <p:cNvSpPr txBox="1"/>
          <p:nvPr/>
        </p:nvSpPr>
        <p:spPr>
          <a:xfrm>
            <a:off x="586080" y="4774171"/>
            <a:ext cx="7148526" cy="63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Classical Nucleon mass is described by the Nc valence-quark energy </a:t>
            </a:r>
            <a:br/>
            <a:r>
              <a:t>and sea-quark energy.</a:t>
            </a:r>
          </a:p>
        </p:txBody>
      </p:sp>
      <p:grpSp>
        <p:nvGrpSpPr>
          <p:cNvPr id="656" name="Group"/>
          <p:cNvGrpSpPr/>
          <p:nvPr/>
        </p:nvGrpSpPr>
        <p:grpSpPr>
          <a:xfrm>
            <a:off x="2357890" y="5668655"/>
            <a:ext cx="2692635" cy="790503"/>
            <a:chOff x="968335" y="-1"/>
            <a:chExt cx="2692634" cy="790501"/>
          </a:xfrm>
        </p:grpSpPr>
        <p:pic>
          <p:nvPicPr>
            <p:cNvPr id="649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335" y="572978"/>
              <a:ext cx="560813" cy="140894"/>
            </a:xfrm>
            <a:prstGeom prst="rect">
              <a:avLst/>
            </a:prstGeom>
            <a:effectLst/>
          </p:spPr>
        </p:pic>
        <p:pic>
          <p:nvPicPr>
            <p:cNvPr id="652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5334" y="519074"/>
              <a:ext cx="433571" cy="248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3" name="Line"/>
            <p:cNvSpPr/>
            <p:nvPr/>
          </p:nvSpPr>
          <p:spPr>
            <a:xfrm>
              <a:off x="2360762" y="643525"/>
              <a:ext cx="53541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285750">
                <a:defRPr sz="1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pic>
          <p:nvPicPr>
            <p:cNvPr id="654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2794" y="496551"/>
              <a:ext cx="548175" cy="293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2" name="Connection Line"/>
            <p:cNvSpPr/>
            <p:nvPr/>
          </p:nvSpPr>
          <p:spPr>
            <a:xfrm>
              <a:off x="1973237" y="-1"/>
              <a:ext cx="1279916" cy="38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15791"/>
                  </a:moveTo>
                  <a:cubicBezTo>
                    <a:pt x="7258" y="-5399"/>
                    <a:pt x="14458" y="-5262"/>
                    <a:pt x="21600" y="16201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657" name="P(r): Soliton profile function  or Soliton field"/>
          <p:cNvSpPr txBox="1"/>
          <p:nvPr/>
        </p:nvSpPr>
        <p:spPr>
          <a:xfrm>
            <a:off x="5199586" y="5971408"/>
            <a:ext cx="2841291" cy="63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P(r): Soliton profile function</a:t>
            </a:r>
            <a:br/>
            <a:r>
              <a:t> or Soliton field</a:t>
            </a:r>
          </a:p>
        </p:txBody>
      </p:sp>
      <p:sp>
        <p:nvSpPr>
          <p:cNvPr id="661" name="Ch. Christov, HChK, K. Goeke et al. PPNP (1996)"/>
          <p:cNvSpPr txBox="1"/>
          <p:nvPr/>
        </p:nvSpPr>
        <p:spPr>
          <a:xfrm>
            <a:off x="4847994" y="5271509"/>
            <a:ext cx="3466506" cy="2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t>Ch. Christov, HChK, K. Goeke et al. PPNP (1996)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952067" y="66566"/>
              <a:ext cx="5232275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Baryon correlation function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ED2F988-F8D5-465B-D3BD-3A9CF5348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2570" y="3556665"/>
            <a:ext cx="3210052" cy="298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9B682-1B33-CDCD-D71D-BC4EDFAF1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0526" y="1839962"/>
            <a:ext cx="3994140" cy="6302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EAD195-CD04-7B06-FC1F-67CC9E2506C4}"/>
              </a:ext>
            </a:extLst>
          </p:cNvPr>
          <p:cNvCxnSpPr/>
          <p:nvPr/>
        </p:nvCxnSpPr>
        <p:spPr>
          <a:xfrm>
            <a:off x="6963063" y="2642507"/>
            <a:ext cx="0" cy="658829"/>
          </a:xfrm>
          <a:prstGeom prst="straightConnector1">
            <a:avLst/>
          </a:prstGeom>
          <a:noFill/>
          <a:ln w="82550" cap="flat">
            <a:solidFill>
              <a:schemeClr val="accent2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34676-2DA2-3DED-D65C-BCF017590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854" y="5987260"/>
            <a:ext cx="1237417" cy="6496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Zero-mode(collective) quantization</a:t>
              </a:r>
              <a:endParaRPr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AF558F-6DC9-FFF1-A931-3EB1381BBAB3}"/>
              </a:ext>
            </a:extLst>
          </p:cNvPr>
          <p:cNvSpPr txBox="1"/>
          <p:nvPr/>
        </p:nvSpPr>
        <p:spPr>
          <a:xfrm>
            <a:off x="395417" y="1097537"/>
            <a:ext cx="52370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Rotational &amp; Translational zero modes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967E5-8B9C-FC3F-D1B7-94611352D269}"/>
              </a:ext>
            </a:extLst>
          </p:cNvPr>
          <p:cNvSpPr txBox="1"/>
          <p:nvPr/>
        </p:nvSpPr>
        <p:spPr>
          <a:xfrm>
            <a:off x="395417" y="2849111"/>
            <a:ext cx="73048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Collective Hamiltonian &amp; Wavefunctions in flavor SU(3) symmetry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72E07-9DC3-87C2-6A16-1B13C655B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6" y="3425949"/>
            <a:ext cx="4551406" cy="82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80F99-F5F2-4A7E-FFE4-A58EFC6F9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26" y="4629282"/>
            <a:ext cx="7091472" cy="410369"/>
          </a:xfrm>
          <a:prstGeom prst="rect">
            <a:avLst/>
          </a:prstGeom>
        </p:spPr>
      </p:pic>
      <p:sp>
        <p:nvSpPr>
          <p:cNvPr id="11" name="D. Diakonov hep-ph/9802298">
            <a:extLst>
              <a:ext uri="{FF2B5EF4-FFF2-40B4-BE49-F238E27FC236}">
                <a16:creationId xmlns:a16="http://schemas.microsoft.com/office/drawing/2014/main" id="{32AB139C-0928-E7CC-CC88-C197A4C63074}"/>
              </a:ext>
            </a:extLst>
          </p:cNvPr>
          <p:cNvSpPr txBox="1"/>
          <p:nvPr/>
        </p:nvSpPr>
        <p:spPr>
          <a:xfrm>
            <a:off x="6010736" y="6436318"/>
            <a:ext cx="2840520" cy="34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sz="1800" dirty="0"/>
              <a:t>D. </a:t>
            </a:r>
            <a:r>
              <a:rPr sz="1800" dirty="0" err="1"/>
              <a:t>Diakonov</a:t>
            </a:r>
            <a:r>
              <a:rPr sz="1800" dirty="0"/>
              <a:t> hep-</a:t>
            </a:r>
            <a:r>
              <a:rPr sz="1800" dirty="0" err="1"/>
              <a:t>ph</a:t>
            </a:r>
            <a:r>
              <a:rPr sz="1800" dirty="0"/>
              <a:t>/9802298</a:t>
            </a:r>
          </a:p>
        </p:txBody>
      </p:sp>
      <p:sp>
        <p:nvSpPr>
          <p:cNvPr id="12" name="Ch. Christov, HChK, K. Goeke et al. PPNP (1996)">
            <a:extLst>
              <a:ext uri="{FF2B5EF4-FFF2-40B4-BE49-F238E27FC236}">
                <a16:creationId xmlns:a16="http://schemas.microsoft.com/office/drawing/2014/main" id="{A21BA702-ECCA-436A-F8E0-CDF717957B2A}"/>
              </a:ext>
            </a:extLst>
          </p:cNvPr>
          <p:cNvSpPr txBox="1"/>
          <p:nvPr/>
        </p:nvSpPr>
        <p:spPr>
          <a:xfrm>
            <a:off x="4436438" y="6060320"/>
            <a:ext cx="4502834" cy="34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just" defTabSz="410765">
              <a:defRPr sz="1400">
                <a:solidFill>
                  <a:srgbClr val="0076BA"/>
                </a:solidFill>
              </a:defRPr>
            </a:lvl1pPr>
          </a:lstStyle>
          <a:p>
            <a:r>
              <a:rPr sz="1800" dirty="0"/>
              <a:t>Ch. </a:t>
            </a:r>
            <a:r>
              <a:rPr sz="1800" dirty="0" err="1"/>
              <a:t>Christov</a:t>
            </a:r>
            <a:r>
              <a:rPr sz="1800" dirty="0"/>
              <a:t>, </a:t>
            </a:r>
            <a:r>
              <a:rPr sz="1800" dirty="0" err="1"/>
              <a:t>HChK</a:t>
            </a:r>
            <a:r>
              <a:rPr sz="1800" dirty="0"/>
              <a:t>, K. </a:t>
            </a:r>
            <a:r>
              <a:rPr sz="1800" dirty="0" err="1"/>
              <a:t>Goeke</a:t>
            </a:r>
            <a:r>
              <a:rPr sz="1800" dirty="0"/>
              <a:t> et al. PPNP (1996)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557C4-E99C-8302-C450-BA448C338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61" y="1766324"/>
            <a:ext cx="6671735" cy="6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543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GFFs from the XQSM</a:t>
              </a:r>
              <a:endParaRPr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AF558F-6DC9-FFF1-A931-3EB1381BBAB3}"/>
              </a:ext>
            </a:extLst>
          </p:cNvPr>
          <p:cNvSpPr txBox="1"/>
          <p:nvPr/>
        </p:nvSpPr>
        <p:spPr>
          <a:xfrm>
            <a:off x="199711" y="877211"/>
            <a:ext cx="52370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Rotational &amp; Translational zero modes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F68FF9FF-D5E5-C595-0C86-69DC05899205}"/>
              </a:ext>
            </a:extLst>
          </p:cNvPr>
          <p:cNvGrpSpPr/>
          <p:nvPr/>
        </p:nvGrpSpPr>
        <p:grpSpPr>
          <a:xfrm>
            <a:off x="395417" y="2603156"/>
            <a:ext cx="3560352" cy="1173301"/>
            <a:chOff x="0" y="0"/>
            <a:chExt cx="5331573" cy="2106769"/>
          </a:xfrm>
        </p:grpSpPr>
        <p:pic>
          <p:nvPicPr>
            <p:cNvPr id="11" name="image44.png" descr="image44.png">
              <a:extLst>
                <a:ext uri="{FF2B5EF4-FFF2-40B4-BE49-F238E27FC236}">
                  <a16:creationId xmlns:a16="http://schemas.microsoft.com/office/drawing/2014/main" id="{99E9889B-A618-D92B-DC4C-54DF9053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31574" cy="210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49F4A9C2-EE41-CED3-C554-B6485DE5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61" y="929586"/>
              <a:ext cx="267405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BF630CBB-C001-EF60-F415-01AC99A3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891" y="929586"/>
              <a:ext cx="267406" cy="247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0860185-E190-F5EA-0B83-86FA57CFFEDF}"/>
              </a:ext>
            </a:extLst>
          </p:cNvPr>
          <p:cNvSpPr/>
          <p:nvPr/>
        </p:nvSpPr>
        <p:spPr>
          <a:xfrm>
            <a:off x="2076357" y="1804087"/>
            <a:ext cx="99236" cy="864973"/>
          </a:xfrm>
          <a:custGeom>
            <a:avLst/>
            <a:gdLst>
              <a:gd name="connsiteX0" fmla="*/ 32951 w 99236"/>
              <a:gd name="connsiteY0" fmla="*/ 0 h 864973"/>
              <a:gd name="connsiteX1" fmla="*/ 82378 w 99236"/>
              <a:gd name="connsiteY1" fmla="*/ 57665 h 864973"/>
              <a:gd name="connsiteX2" fmla="*/ 98854 w 99236"/>
              <a:gd name="connsiteY2" fmla="*/ 82378 h 864973"/>
              <a:gd name="connsiteX3" fmla="*/ 90616 w 99236"/>
              <a:gd name="connsiteY3" fmla="*/ 115329 h 864973"/>
              <a:gd name="connsiteX4" fmla="*/ 65903 w 99236"/>
              <a:gd name="connsiteY4" fmla="*/ 131805 h 864973"/>
              <a:gd name="connsiteX5" fmla="*/ 49427 w 99236"/>
              <a:gd name="connsiteY5" fmla="*/ 156519 h 864973"/>
              <a:gd name="connsiteX6" fmla="*/ 24714 w 99236"/>
              <a:gd name="connsiteY6" fmla="*/ 189470 h 864973"/>
              <a:gd name="connsiteX7" fmla="*/ 16476 w 99236"/>
              <a:gd name="connsiteY7" fmla="*/ 214183 h 864973"/>
              <a:gd name="connsiteX8" fmla="*/ 49427 w 99236"/>
              <a:gd name="connsiteY8" fmla="*/ 271848 h 864973"/>
              <a:gd name="connsiteX9" fmla="*/ 98854 w 99236"/>
              <a:gd name="connsiteY9" fmla="*/ 321275 h 864973"/>
              <a:gd name="connsiteX10" fmla="*/ 90616 w 99236"/>
              <a:gd name="connsiteY10" fmla="*/ 345989 h 864973"/>
              <a:gd name="connsiteX11" fmla="*/ 65903 w 99236"/>
              <a:gd name="connsiteY11" fmla="*/ 354227 h 864973"/>
              <a:gd name="connsiteX12" fmla="*/ 41189 w 99236"/>
              <a:gd name="connsiteY12" fmla="*/ 370702 h 864973"/>
              <a:gd name="connsiteX13" fmla="*/ 0 w 99236"/>
              <a:gd name="connsiteY13" fmla="*/ 420129 h 864973"/>
              <a:gd name="connsiteX14" fmla="*/ 8238 w 99236"/>
              <a:gd name="connsiteY14" fmla="*/ 453081 h 864973"/>
              <a:gd name="connsiteX15" fmla="*/ 41189 w 99236"/>
              <a:gd name="connsiteY15" fmla="*/ 486032 h 864973"/>
              <a:gd name="connsiteX16" fmla="*/ 98854 w 99236"/>
              <a:gd name="connsiteY16" fmla="*/ 527221 h 864973"/>
              <a:gd name="connsiteX17" fmla="*/ 82378 w 99236"/>
              <a:gd name="connsiteY17" fmla="*/ 584886 h 864973"/>
              <a:gd name="connsiteX18" fmla="*/ 65903 w 99236"/>
              <a:gd name="connsiteY18" fmla="*/ 609600 h 864973"/>
              <a:gd name="connsiteX19" fmla="*/ 41189 w 99236"/>
              <a:gd name="connsiteY19" fmla="*/ 617838 h 864973"/>
              <a:gd name="connsiteX20" fmla="*/ 16476 w 99236"/>
              <a:gd name="connsiteY20" fmla="*/ 634313 h 864973"/>
              <a:gd name="connsiteX21" fmla="*/ 24714 w 99236"/>
              <a:gd name="connsiteY21" fmla="*/ 691978 h 864973"/>
              <a:gd name="connsiteX22" fmla="*/ 82378 w 99236"/>
              <a:gd name="connsiteY22" fmla="*/ 741405 h 864973"/>
              <a:gd name="connsiteX23" fmla="*/ 90616 w 99236"/>
              <a:gd name="connsiteY23" fmla="*/ 766119 h 864973"/>
              <a:gd name="connsiteX24" fmla="*/ 49427 w 99236"/>
              <a:gd name="connsiteY24" fmla="*/ 807308 h 864973"/>
              <a:gd name="connsiteX25" fmla="*/ 32951 w 99236"/>
              <a:gd name="connsiteY25" fmla="*/ 864973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9236" h="864973">
                <a:moveTo>
                  <a:pt x="32951" y="0"/>
                </a:moveTo>
                <a:cubicBezTo>
                  <a:pt x="49427" y="19222"/>
                  <a:pt x="66563" y="37896"/>
                  <a:pt x="82378" y="57665"/>
                </a:cubicBezTo>
                <a:cubicBezTo>
                  <a:pt x="88563" y="65396"/>
                  <a:pt x="97454" y="72577"/>
                  <a:pt x="98854" y="82378"/>
                </a:cubicBezTo>
                <a:cubicBezTo>
                  <a:pt x="100455" y="93586"/>
                  <a:pt x="96896" y="105909"/>
                  <a:pt x="90616" y="115329"/>
                </a:cubicBezTo>
                <a:cubicBezTo>
                  <a:pt x="85124" y="123567"/>
                  <a:pt x="74141" y="126313"/>
                  <a:pt x="65903" y="131805"/>
                </a:cubicBezTo>
                <a:cubicBezTo>
                  <a:pt x="60411" y="140043"/>
                  <a:pt x="55182" y="148462"/>
                  <a:pt x="49427" y="156519"/>
                </a:cubicBezTo>
                <a:cubicBezTo>
                  <a:pt x="41447" y="167691"/>
                  <a:pt x="31526" y="177549"/>
                  <a:pt x="24714" y="189470"/>
                </a:cubicBezTo>
                <a:cubicBezTo>
                  <a:pt x="20406" y="197009"/>
                  <a:pt x="19222" y="205945"/>
                  <a:pt x="16476" y="214183"/>
                </a:cubicBezTo>
                <a:cubicBezTo>
                  <a:pt x="25901" y="242459"/>
                  <a:pt x="24491" y="246912"/>
                  <a:pt x="49427" y="271848"/>
                </a:cubicBezTo>
                <a:cubicBezTo>
                  <a:pt x="110737" y="333159"/>
                  <a:pt x="60024" y="263032"/>
                  <a:pt x="98854" y="321275"/>
                </a:cubicBezTo>
                <a:cubicBezTo>
                  <a:pt x="96108" y="329513"/>
                  <a:pt x="96756" y="339849"/>
                  <a:pt x="90616" y="345989"/>
                </a:cubicBezTo>
                <a:cubicBezTo>
                  <a:pt x="84476" y="352129"/>
                  <a:pt x="73670" y="350344"/>
                  <a:pt x="65903" y="354227"/>
                </a:cubicBezTo>
                <a:cubicBezTo>
                  <a:pt x="57048" y="358655"/>
                  <a:pt x="48795" y="364364"/>
                  <a:pt x="41189" y="370702"/>
                </a:cubicBezTo>
                <a:cubicBezTo>
                  <a:pt x="17407" y="390521"/>
                  <a:pt x="16198" y="395832"/>
                  <a:pt x="0" y="420129"/>
                </a:cubicBezTo>
                <a:cubicBezTo>
                  <a:pt x="2746" y="431113"/>
                  <a:pt x="2237" y="443480"/>
                  <a:pt x="8238" y="453081"/>
                </a:cubicBezTo>
                <a:cubicBezTo>
                  <a:pt x="16471" y="466253"/>
                  <a:pt x="29499" y="475803"/>
                  <a:pt x="41189" y="486032"/>
                </a:cubicBezTo>
                <a:cubicBezTo>
                  <a:pt x="57540" y="500339"/>
                  <a:pt x="80399" y="514918"/>
                  <a:pt x="98854" y="527221"/>
                </a:cubicBezTo>
                <a:cubicBezTo>
                  <a:pt x="96214" y="537781"/>
                  <a:pt x="88288" y="573066"/>
                  <a:pt x="82378" y="584886"/>
                </a:cubicBezTo>
                <a:cubicBezTo>
                  <a:pt x="77950" y="593741"/>
                  <a:pt x="73634" y="603415"/>
                  <a:pt x="65903" y="609600"/>
                </a:cubicBezTo>
                <a:cubicBezTo>
                  <a:pt x="59122" y="615025"/>
                  <a:pt x="48956" y="613955"/>
                  <a:pt x="41189" y="617838"/>
                </a:cubicBezTo>
                <a:cubicBezTo>
                  <a:pt x="32334" y="622266"/>
                  <a:pt x="24714" y="628821"/>
                  <a:pt x="16476" y="634313"/>
                </a:cubicBezTo>
                <a:cubicBezTo>
                  <a:pt x="19222" y="653535"/>
                  <a:pt x="16679" y="674302"/>
                  <a:pt x="24714" y="691978"/>
                </a:cubicBezTo>
                <a:cubicBezTo>
                  <a:pt x="33399" y="711084"/>
                  <a:pt x="64670" y="729599"/>
                  <a:pt x="82378" y="741405"/>
                </a:cubicBezTo>
                <a:cubicBezTo>
                  <a:pt x="85124" y="749643"/>
                  <a:pt x="92043" y="757554"/>
                  <a:pt x="90616" y="766119"/>
                </a:cubicBezTo>
                <a:cubicBezTo>
                  <a:pt x="87184" y="786713"/>
                  <a:pt x="63843" y="797697"/>
                  <a:pt x="49427" y="807308"/>
                </a:cubicBezTo>
                <a:cubicBezTo>
                  <a:pt x="26858" y="841160"/>
                  <a:pt x="32951" y="822120"/>
                  <a:pt x="32951" y="864973"/>
                </a:cubicBezTo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907BA2-0425-CCA6-2F71-B4BCE132F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864" y="1735028"/>
            <a:ext cx="429573" cy="332311"/>
          </a:xfrm>
          <a:prstGeom prst="rect">
            <a:avLst/>
          </a:prstGeom>
        </p:spPr>
      </p:pic>
      <p:grpSp>
        <p:nvGrpSpPr>
          <p:cNvPr id="17" name="Group">
            <a:extLst>
              <a:ext uri="{FF2B5EF4-FFF2-40B4-BE49-F238E27FC236}">
                <a16:creationId xmlns:a16="http://schemas.microsoft.com/office/drawing/2014/main" id="{10E47B60-6F5A-DA11-0320-CB427615A691}"/>
              </a:ext>
            </a:extLst>
          </p:cNvPr>
          <p:cNvGrpSpPr/>
          <p:nvPr/>
        </p:nvGrpSpPr>
        <p:grpSpPr>
          <a:xfrm>
            <a:off x="4739790" y="1626093"/>
            <a:ext cx="3017907" cy="1954125"/>
            <a:chOff x="0" y="0"/>
            <a:chExt cx="4177750" cy="2711664"/>
          </a:xfrm>
        </p:grpSpPr>
        <p:pic>
          <p:nvPicPr>
            <p:cNvPr id="18" name="image50.png" descr="image50.png">
              <a:extLst>
                <a:ext uri="{FF2B5EF4-FFF2-40B4-BE49-F238E27FC236}">
                  <a16:creationId xmlns:a16="http://schemas.microsoft.com/office/drawing/2014/main" id="{CC3B49D0-61E2-AA52-BE2F-FB04FAD7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177750" cy="2711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FFCAE87D-A7CA-C174-B47E-93297248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271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256FAB3-0436-9F4D-C78C-4EEA10437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275" y="723212"/>
              <a:ext cx="209668" cy="194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D9FABE14-D061-69F5-E079-07EA08F6462A}"/>
              </a:ext>
            </a:extLst>
          </p:cNvPr>
          <p:cNvSpPr/>
          <p:nvPr/>
        </p:nvSpPr>
        <p:spPr>
          <a:xfrm>
            <a:off x="6331201" y="3505201"/>
            <a:ext cx="99236" cy="864973"/>
          </a:xfrm>
          <a:custGeom>
            <a:avLst/>
            <a:gdLst>
              <a:gd name="connsiteX0" fmla="*/ 32951 w 99236"/>
              <a:gd name="connsiteY0" fmla="*/ 0 h 864973"/>
              <a:gd name="connsiteX1" fmla="*/ 82378 w 99236"/>
              <a:gd name="connsiteY1" fmla="*/ 57665 h 864973"/>
              <a:gd name="connsiteX2" fmla="*/ 98854 w 99236"/>
              <a:gd name="connsiteY2" fmla="*/ 82378 h 864973"/>
              <a:gd name="connsiteX3" fmla="*/ 90616 w 99236"/>
              <a:gd name="connsiteY3" fmla="*/ 115329 h 864973"/>
              <a:gd name="connsiteX4" fmla="*/ 65903 w 99236"/>
              <a:gd name="connsiteY4" fmla="*/ 131805 h 864973"/>
              <a:gd name="connsiteX5" fmla="*/ 49427 w 99236"/>
              <a:gd name="connsiteY5" fmla="*/ 156519 h 864973"/>
              <a:gd name="connsiteX6" fmla="*/ 24714 w 99236"/>
              <a:gd name="connsiteY6" fmla="*/ 189470 h 864973"/>
              <a:gd name="connsiteX7" fmla="*/ 16476 w 99236"/>
              <a:gd name="connsiteY7" fmla="*/ 214183 h 864973"/>
              <a:gd name="connsiteX8" fmla="*/ 49427 w 99236"/>
              <a:gd name="connsiteY8" fmla="*/ 271848 h 864973"/>
              <a:gd name="connsiteX9" fmla="*/ 98854 w 99236"/>
              <a:gd name="connsiteY9" fmla="*/ 321275 h 864973"/>
              <a:gd name="connsiteX10" fmla="*/ 90616 w 99236"/>
              <a:gd name="connsiteY10" fmla="*/ 345989 h 864973"/>
              <a:gd name="connsiteX11" fmla="*/ 65903 w 99236"/>
              <a:gd name="connsiteY11" fmla="*/ 354227 h 864973"/>
              <a:gd name="connsiteX12" fmla="*/ 41189 w 99236"/>
              <a:gd name="connsiteY12" fmla="*/ 370702 h 864973"/>
              <a:gd name="connsiteX13" fmla="*/ 0 w 99236"/>
              <a:gd name="connsiteY13" fmla="*/ 420129 h 864973"/>
              <a:gd name="connsiteX14" fmla="*/ 8238 w 99236"/>
              <a:gd name="connsiteY14" fmla="*/ 453081 h 864973"/>
              <a:gd name="connsiteX15" fmla="*/ 41189 w 99236"/>
              <a:gd name="connsiteY15" fmla="*/ 486032 h 864973"/>
              <a:gd name="connsiteX16" fmla="*/ 98854 w 99236"/>
              <a:gd name="connsiteY16" fmla="*/ 527221 h 864973"/>
              <a:gd name="connsiteX17" fmla="*/ 82378 w 99236"/>
              <a:gd name="connsiteY17" fmla="*/ 584886 h 864973"/>
              <a:gd name="connsiteX18" fmla="*/ 65903 w 99236"/>
              <a:gd name="connsiteY18" fmla="*/ 609600 h 864973"/>
              <a:gd name="connsiteX19" fmla="*/ 41189 w 99236"/>
              <a:gd name="connsiteY19" fmla="*/ 617838 h 864973"/>
              <a:gd name="connsiteX20" fmla="*/ 16476 w 99236"/>
              <a:gd name="connsiteY20" fmla="*/ 634313 h 864973"/>
              <a:gd name="connsiteX21" fmla="*/ 24714 w 99236"/>
              <a:gd name="connsiteY21" fmla="*/ 691978 h 864973"/>
              <a:gd name="connsiteX22" fmla="*/ 82378 w 99236"/>
              <a:gd name="connsiteY22" fmla="*/ 741405 h 864973"/>
              <a:gd name="connsiteX23" fmla="*/ 90616 w 99236"/>
              <a:gd name="connsiteY23" fmla="*/ 766119 h 864973"/>
              <a:gd name="connsiteX24" fmla="*/ 49427 w 99236"/>
              <a:gd name="connsiteY24" fmla="*/ 807308 h 864973"/>
              <a:gd name="connsiteX25" fmla="*/ 32951 w 99236"/>
              <a:gd name="connsiteY25" fmla="*/ 864973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9236" h="864973">
                <a:moveTo>
                  <a:pt x="32951" y="0"/>
                </a:moveTo>
                <a:cubicBezTo>
                  <a:pt x="49427" y="19222"/>
                  <a:pt x="66563" y="37896"/>
                  <a:pt x="82378" y="57665"/>
                </a:cubicBezTo>
                <a:cubicBezTo>
                  <a:pt x="88563" y="65396"/>
                  <a:pt x="97454" y="72577"/>
                  <a:pt x="98854" y="82378"/>
                </a:cubicBezTo>
                <a:cubicBezTo>
                  <a:pt x="100455" y="93586"/>
                  <a:pt x="96896" y="105909"/>
                  <a:pt x="90616" y="115329"/>
                </a:cubicBezTo>
                <a:cubicBezTo>
                  <a:pt x="85124" y="123567"/>
                  <a:pt x="74141" y="126313"/>
                  <a:pt x="65903" y="131805"/>
                </a:cubicBezTo>
                <a:cubicBezTo>
                  <a:pt x="60411" y="140043"/>
                  <a:pt x="55182" y="148462"/>
                  <a:pt x="49427" y="156519"/>
                </a:cubicBezTo>
                <a:cubicBezTo>
                  <a:pt x="41447" y="167691"/>
                  <a:pt x="31526" y="177549"/>
                  <a:pt x="24714" y="189470"/>
                </a:cubicBezTo>
                <a:cubicBezTo>
                  <a:pt x="20406" y="197009"/>
                  <a:pt x="19222" y="205945"/>
                  <a:pt x="16476" y="214183"/>
                </a:cubicBezTo>
                <a:cubicBezTo>
                  <a:pt x="25901" y="242459"/>
                  <a:pt x="24491" y="246912"/>
                  <a:pt x="49427" y="271848"/>
                </a:cubicBezTo>
                <a:cubicBezTo>
                  <a:pt x="110737" y="333159"/>
                  <a:pt x="60024" y="263032"/>
                  <a:pt x="98854" y="321275"/>
                </a:cubicBezTo>
                <a:cubicBezTo>
                  <a:pt x="96108" y="329513"/>
                  <a:pt x="96756" y="339849"/>
                  <a:pt x="90616" y="345989"/>
                </a:cubicBezTo>
                <a:cubicBezTo>
                  <a:pt x="84476" y="352129"/>
                  <a:pt x="73670" y="350344"/>
                  <a:pt x="65903" y="354227"/>
                </a:cubicBezTo>
                <a:cubicBezTo>
                  <a:pt x="57048" y="358655"/>
                  <a:pt x="48795" y="364364"/>
                  <a:pt x="41189" y="370702"/>
                </a:cubicBezTo>
                <a:cubicBezTo>
                  <a:pt x="17407" y="390521"/>
                  <a:pt x="16198" y="395832"/>
                  <a:pt x="0" y="420129"/>
                </a:cubicBezTo>
                <a:cubicBezTo>
                  <a:pt x="2746" y="431113"/>
                  <a:pt x="2237" y="443480"/>
                  <a:pt x="8238" y="453081"/>
                </a:cubicBezTo>
                <a:cubicBezTo>
                  <a:pt x="16471" y="466253"/>
                  <a:pt x="29499" y="475803"/>
                  <a:pt x="41189" y="486032"/>
                </a:cubicBezTo>
                <a:cubicBezTo>
                  <a:pt x="57540" y="500339"/>
                  <a:pt x="80399" y="514918"/>
                  <a:pt x="98854" y="527221"/>
                </a:cubicBezTo>
                <a:cubicBezTo>
                  <a:pt x="96214" y="537781"/>
                  <a:pt x="88288" y="573066"/>
                  <a:pt x="82378" y="584886"/>
                </a:cubicBezTo>
                <a:cubicBezTo>
                  <a:pt x="77950" y="593741"/>
                  <a:pt x="73634" y="603415"/>
                  <a:pt x="65903" y="609600"/>
                </a:cubicBezTo>
                <a:cubicBezTo>
                  <a:pt x="59122" y="615025"/>
                  <a:pt x="48956" y="613955"/>
                  <a:pt x="41189" y="617838"/>
                </a:cubicBezTo>
                <a:cubicBezTo>
                  <a:pt x="32334" y="622266"/>
                  <a:pt x="24714" y="628821"/>
                  <a:pt x="16476" y="634313"/>
                </a:cubicBezTo>
                <a:cubicBezTo>
                  <a:pt x="19222" y="653535"/>
                  <a:pt x="16679" y="674302"/>
                  <a:pt x="24714" y="691978"/>
                </a:cubicBezTo>
                <a:cubicBezTo>
                  <a:pt x="33399" y="711084"/>
                  <a:pt x="64670" y="729599"/>
                  <a:pt x="82378" y="741405"/>
                </a:cubicBezTo>
                <a:cubicBezTo>
                  <a:pt x="85124" y="749643"/>
                  <a:pt x="92043" y="757554"/>
                  <a:pt x="90616" y="766119"/>
                </a:cubicBezTo>
                <a:cubicBezTo>
                  <a:pt x="87184" y="786713"/>
                  <a:pt x="63843" y="797697"/>
                  <a:pt x="49427" y="807308"/>
                </a:cubicBezTo>
                <a:cubicBezTo>
                  <a:pt x="26858" y="841160"/>
                  <a:pt x="32951" y="822120"/>
                  <a:pt x="32951" y="864973"/>
                </a:cubicBezTo>
              </a:path>
            </a:pathLst>
          </a:cu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7E1AE8-4DBD-7D45-0217-9C5E22D5C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93" y="3568372"/>
            <a:ext cx="429573" cy="332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5293C1-5F9D-8D0F-987C-F637EE919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6" y="4704557"/>
            <a:ext cx="8265202" cy="1055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E3E5D-5A80-5233-EB83-FA321DF8A48B}"/>
              </a:ext>
            </a:extLst>
          </p:cNvPr>
          <p:cNvSpPr txBox="1"/>
          <p:nvPr/>
        </p:nvSpPr>
        <p:spPr>
          <a:xfrm>
            <a:off x="199711" y="6274026"/>
            <a:ext cx="859209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For detailed results, see the Refs. 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H. Y. Won, HChK, J.-Y. Kim JHEP (2024) &amp; PRD 108 (2023)</a:t>
            </a:r>
          </a:p>
        </p:txBody>
      </p:sp>
    </p:spTree>
    <p:extLst>
      <p:ext uri="{BB962C8B-B14F-4D97-AF65-F5344CB8AC3E}">
        <p14:creationId xmlns:p14="http://schemas.microsoft.com/office/powerpoint/2010/main" val="426307610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E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2223607" y="3100706"/>
            <a:ext cx="469679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Results &amp; Discussion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67194248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D125495-FBA0-F96A-7A08-87F69052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6" y="753517"/>
            <a:ext cx="8737528" cy="3068747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810B122-EAD0-4F47-EC10-EC962992568B}"/>
              </a:ext>
            </a:extLst>
          </p:cNvPr>
          <p:cNvSpPr txBox="1"/>
          <p:nvPr/>
        </p:nvSpPr>
        <p:spPr>
          <a:xfrm>
            <a:off x="2612321" y="3893227"/>
            <a:ext cx="456054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2000" dirty="0"/>
              <a:t>Contribution from the s quark is negligible.</a:t>
            </a:r>
            <a:endParaRPr kumimoji="0" lang="en-KR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641E83-7A60-A5CE-ED6E-538C085FDA97}"/>
              </a:ext>
            </a:extLst>
          </p:cNvPr>
          <p:cNvSpPr/>
          <p:nvPr/>
        </p:nvSpPr>
        <p:spPr>
          <a:xfrm>
            <a:off x="5564900" y="2845391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42F219-B565-85DE-3CC8-483753A25F2C}"/>
              </a:ext>
            </a:extLst>
          </p:cNvPr>
          <p:cNvCxnSpPr>
            <a:cxnSpLocks/>
          </p:cNvCxnSpPr>
          <p:nvPr/>
        </p:nvCxnSpPr>
        <p:spPr>
          <a:xfrm flipH="1">
            <a:off x="4925568" y="3115159"/>
            <a:ext cx="950757" cy="809568"/>
          </a:xfrm>
          <a:prstGeom prst="straightConnector1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D35A337-E595-444A-1172-AE58D0F3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78188"/>
            <a:ext cx="3363468" cy="631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8676C-8AEA-7C0C-CCC3-9F5B7749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6" y="5530314"/>
            <a:ext cx="5191389" cy="653592"/>
          </a:xfrm>
          <a:prstGeom prst="rect">
            <a:avLst/>
          </a:prstGeom>
        </p:spPr>
      </p:pic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209AC9F0-722D-FC5D-656E-45BFD9A8AEF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7821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DCB49-F574-B8AB-2F03-91B359B7A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>
            <a:extLst>
              <a:ext uri="{FF2B5EF4-FFF2-40B4-BE49-F238E27FC236}">
                <a16:creationId xmlns:a16="http://schemas.microsoft.com/office/drawing/2014/main" id="{23BD7703-FB9C-C0E0-0019-C4DA3994C9A2}"/>
              </a:ext>
            </a:extLst>
          </p:cNvPr>
          <p:cNvGrpSpPr/>
          <p:nvPr/>
        </p:nvGrpSpPr>
        <p:grpSpPr>
          <a:xfrm>
            <a:off x="-5" y="0"/>
            <a:ext cx="9144002" cy="720001"/>
            <a:chOff x="-2" y="0"/>
            <a:chExt cx="9144001" cy="720000"/>
          </a:xfrm>
        </p:grpSpPr>
        <p:sp>
          <p:nvSpPr>
            <p:cNvPr id="355" name="Rectangle">
              <a:extLst>
                <a:ext uri="{FF2B5EF4-FFF2-40B4-BE49-F238E27FC236}">
                  <a16:creationId xmlns:a16="http://schemas.microsoft.com/office/drawing/2014/main" id="{19AD8297-4B77-EBAB-F9A2-31AEEA2E687A}"/>
                </a:ext>
              </a:extLst>
            </p:cNvPr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>
              <a:extLst>
                <a:ext uri="{FF2B5EF4-FFF2-40B4-BE49-F238E27FC236}">
                  <a16:creationId xmlns:a16="http://schemas.microsoft.com/office/drawing/2014/main" id="{A1585DC3-26C7-19F2-9B93-7DF84B0C927E}"/>
                </a:ext>
              </a:extLst>
            </p:cNvPr>
            <p:cNvSpPr txBox="1"/>
            <p:nvPr/>
          </p:nvSpPr>
          <p:spPr>
            <a:xfrm>
              <a:off x="632196" y="123880"/>
              <a:ext cx="7537931" cy="472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Introduction: </a:t>
              </a:r>
              <a:r>
                <a:rPr lang="en-US" dirty="0"/>
                <a:t>Nucleon Spin</a:t>
              </a:r>
              <a:endParaRPr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727821-A731-28AE-57A8-FA868386408F}"/>
              </a:ext>
            </a:extLst>
          </p:cNvPr>
          <p:cNvSpPr txBox="1"/>
          <p:nvPr/>
        </p:nvSpPr>
        <p:spPr>
          <a:xfrm>
            <a:off x="296883" y="844614"/>
            <a:ext cx="22922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Ji’s spin sum rule: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3BB8A-85EC-16F6-3874-8A45140AB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33" y="807181"/>
            <a:ext cx="3753592" cy="5645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759E4-11CF-A5E3-DB2D-6945F06ADED5}"/>
              </a:ext>
            </a:extLst>
          </p:cNvPr>
          <p:cNvSpPr txBox="1"/>
          <p:nvPr/>
        </p:nvSpPr>
        <p:spPr>
          <a:xfrm>
            <a:off x="5551714" y="1429500"/>
            <a:ext cx="359228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TI10"/>
              </a:rPr>
              <a:t>X. Ji, Phys. Rev. Lett.</a:t>
            </a:r>
            <a:r>
              <a:rPr lang="en-US" sz="1800" dirty="0">
                <a:effectLst/>
                <a:latin typeface="CMR10"/>
              </a:rPr>
              <a:t> 78 610, (1997) </a:t>
            </a:r>
            <a:endParaRPr lang="en-US" sz="1800" dirty="0">
              <a:effectLst/>
            </a:endParaRPr>
          </a:p>
        </p:txBody>
      </p:sp>
      <p:pic>
        <p:nvPicPr>
          <p:cNvPr id="13" name="Picture 12" descr="A pie chart with numbers and a few percentages&#10;&#10;Description automatically generated">
            <a:extLst>
              <a:ext uri="{FF2B5EF4-FFF2-40B4-BE49-F238E27FC236}">
                <a16:creationId xmlns:a16="http://schemas.microsoft.com/office/drawing/2014/main" id="{8BB19D09-F854-F246-64A3-8FDA5F399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50" y="2306008"/>
            <a:ext cx="4394564" cy="37448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801DF-FF2C-4443-1D80-3BF0DD61BC2C}"/>
              </a:ext>
            </a:extLst>
          </p:cNvPr>
          <p:cNvSpPr txBox="1"/>
          <p:nvPr/>
        </p:nvSpPr>
        <p:spPr>
          <a:xfrm>
            <a:off x="6347561" y="6354529"/>
            <a:ext cx="264174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KR" sz="1800" dirty="0">
                <a:effectLst/>
                <a:latin typeface="CMR10"/>
              </a:rPr>
              <a:t>G. </a:t>
            </a:r>
            <a:r>
              <a:rPr lang="en-US" sz="1800" dirty="0">
                <a:effectLst/>
                <a:latin typeface="CMR10"/>
              </a:rPr>
              <a:t>W</a:t>
            </a:r>
            <a:r>
              <a:rPr lang="en-KR" sz="1800" dirty="0">
                <a:effectLst/>
                <a:latin typeface="CMR10"/>
              </a:rPr>
              <a:t>ang et al. 2111.09329 </a:t>
            </a:r>
            <a:endParaRPr lang="en-KR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0EEAC1-FA0C-F692-F226-087D1360E7D8}"/>
              </a:ext>
            </a:extLst>
          </p:cNvPr>
          <p:cNvSpPr txBox="1"/>
          <p:nvPr/>
        </p:nvSpPr>
        <p:spPr>
          <a:xfrm>
            <a:off x="76944" y="1989518"/>
            <a:ext cx="11653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1033821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6DD6EA-DC23-6893-E520-21F3C7783140}"/>
              </a:ext>
            </a:extLst>
          </p:cNvPr>
          <p:cNvSpPr txBox="1"/>
          <p:nvPr/>
        </p:nvSpPr>
        <p:spPr>
          <a:xfrm>
            <a:off x="130628" y="891733"/>
            <a:ext cx="807753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LMRoman10"/>
              </a:rPr>
              <a:t>T</a:t>
            </a:r>
            <a:r>
              <a:rPr lang="en-US" sz="2000" dirty="0">
                <a:effectLst/>
                <a:latin typeface="LMRoman10"/>
              </a:rPr>
              <a:t>he gluon contributions to the leading-twist operators are parametrically </a:t>
            </a:r>
            <a:br>
              <a:rPr lang="en-US" sz="2000" dirty="0">
                <a:effectLst/>
                <a:latin typeface="LMRoman10"/>
              </a:rPr>
            </a:br>
            <a:r>
              <a:rPr lang="en-US" sz="2000" dirty="0">
                <a:effectLst/>
                <a:latin typeface="LMRoman10"/>
              </a:rPr>
              <a:t>suppressed with respect to the instanton packing fraction.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81989-5A7F-FC92-68D9-14E730481A17}"/>
              </a:ext>
            </a:extLst>
          </p:cNvPr>
          <p:cNvSpPr txBox="1"/>
          <p:nvPr/>
        </p:nvSpPr>
        <p:spPr>
          <a:xfrm>
            <a:off x="5771408" y="1685259"/>
            <a:ext cx="33725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J. Balla et al. NPB 510 (1998)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1600" dirty="0">
                <a:solidFill>
                  <a:schemeClr val="accent1"/>
                </a:solidFill>
              </a:rPr>
              <a:t>M. Polyakov &amp;. H. Son, JHEP 09 (2018)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0B09E-518C-ED3E-11A0-33539F2B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5" y="1828433"/>
            <a:ext cx="2074058" cy="298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C5732-2E30-7FF8-2927-D38ACCBD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89" y="2844778"/>
            <a:ext cx="1659250" cy="408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8DBCA-3C65-3F6C-2EA9-A3DBC9A8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5" y="3806699"/>
            <a:ext cx="5142192" cy="71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51489-944F-4102-D658-67B81256CBB5}"/>
              </a:ext>
            </a:extLst>
          </p:cNvPr>
          <p:cNvSpPr txBox="1"/>
          <p:nvPr/>
        </p:nvSpPr>
        <p:spPr>
          <a:xfrm>
            <a:off x="5902037" y="3673257"/>
            <a:ext cx="210794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 the neutron,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u for d and d for u.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3DB13-47CC-C15A-23BD-D9E3053B6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796" y="4391402"/>
            <a:ext cx="1516429" cy="3459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E59E00-1859-55B1-C026-132400A89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194" y="4789356"/>
            <a:ext cx="1556657" cy="312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F8683-ECBC-A2BC-EEA6-8DBECF43D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80" y="4945786"/>
            <a:ext cx="3161808" cy="313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BD0274-E60C-B400-497E-7A2620994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00" y="5791931"/>
            <a:ext cx="2449830" cy="380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6F532-39E8-80F2-D7C5-4465057C1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304" y="5813348"/>
            <a:ext cx="2340610" cy="368778"/>
          </a:xfrm>
          <a:prstGeom prst="rect">
            <a:avLst/>
          </a:prstGeom>
        </p:spPr>
      </p:pic>
      <p:sp>
        <p:nvSpPr>
          <p:cNvPr id="20" name="H-Y. Won, HChK, J.-Y. Kim,  2310.04670 [hep-ph]">
            <a:extLst>
              <a:ext uri="{FF2B5EF4-FFF2-40B4-BE49-F238E27FC236}">
                <a16:creationId xmlns:a16="http://schemas.microsoft.com/office/drawing/2014/main" id="{04FB6821-DA80-51F1-6F84-2955803583A6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33416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Mass distributions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6F94165-2BB0-CF36-F966-5581AC36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118660"/>
            <a:ext cx="5547360" cy="673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83114B-5B1A-A79C-74A9-25F7A5761D8E}"/>
              </a:ext>
            </a:extLst>
          </p:cNvPr>
          <p:cNvSpPr txBox="1"/>
          <p:nvPr/>
        </p:nvSpPr>
        <p:spPr>
          <a:xfrm>
            <a:off x="85344" y="2120508"/>
            <a:ext cx="782105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hese numbers can be understood as the second Mellin moments of the PDFs.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list the predictions of the proton momentum fraction carried </a:t>
            </a:r>
            <a:b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u-, d-, and s-quarks: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BFE355-F385-587B-43EC-A23F7179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" y="3285635"/>
            <a:ext cx="4455922" cy="286729"/>
          </a:xfrm>
          <a:prstGeom prst="rect">
            <a:avLst/>
          </a:prstGeom>
        </p:spPr>
      </p:pic>
      <p:sp>
        <p:nvSpPr>
          <p:cNvPr id="21" name="H-Y. Won, HChK, J.-Y. Kim,  2310.04670 [hep-ph]">
            <a:extLst>
              <a:ext uri="{FF2B5EF4-FFF2-40B4-BE49-F238E27FC236}">
                <a16:creationId xmlns:a16="http://schemas.microsoft.com/office/drawing/2014/main" id="{6B7F34FF-6D23-0FCB-EA52-3F09BF842B81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60075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1FE45E-18D8-FBB9-690E-8E9F4050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74" y="989986"/>
            <a:ext cx="2664029" cy="52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D9FE7-40D2-F9F4-F376-C280BE1C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6" y="1792611"/>
            <a:ext cx="4776832" cy="679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EF3DF-BCCE-E777-0965-01556465B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36" y="3295017"/>
            <a:ext cx="4878100" cy="67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BA75AC-C2E7-07EF-F127-82B236033BF2}"/>
              </a:ext>
            </a:extLst>
          </p:cNvPr>
          <p:cNvGrpSpPr/>
          <p:nvPr/>
        </p:nvGrpSpPr>
        <p:grpSpPr>
          <a:xfrm>
            <a:off x="252736" y="5684900"/>
            <a:ext cx="7502908" cy="640221"/>
            <a:chOff x="295978" y="5340940"/>
            <a:chExt cx="7502908" cy="6402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C0500C-E139-A310-E41D-8E7A86DE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978" y="5340940"/>
              <a:ext cx="2256913" cy="6196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20F658-5486-BD78-46E1-1CEE15AD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7382" y="5361490"/>
              <a:ext cx="3711504" cy="619671"/>
            </a:xfrm>
            <a:prstGeom prst="rect">
              <a:avLst/>
            </a:prstGeom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55C87D18-99F1-0B1B-9A52-94A1095C9E66}"/>
                </a:ext>
              </a:extLst>
            </p:cNvPr>
            <p:cNvSpPr/>
            <p:nvPr/>
          </p:nvSpPr>
          <p:spPr>
            <a:xfrm>
              <a:off x="2839663" y="5458408"/>
              <a:ext cx="838626" cy="316961"/>
            </a:xfrm>
            <a:prstGeom prst="rightArrow">
              <a:avLst>
                <a:gd name="adj1" fmla="val 50000"/>
                <a:gd name="adj2" fmla="val 11284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solidFill>
                <a:schemeClr val="accent5">
                  <a:lumMod val="60000"/>
                  <a:lumOff val="4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06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65BCE-9602-97A2-86F6-C2DA260E5D82}"/>
              </a:ext>
            </a:extLst>
          </p:cNvPr>
          <p:cNvSpPr/>
          <p:nvPr/>
        </p:nvSpPr>
        <p:spPr>
          <a:xfrm>
            <a:off x="2955935" y="3244426"/>
            <a:ext cx="1060800" cy="376511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15C95B-CB9D-CFA0-E23C-A74D0B237507}"/>
              </a:ext>
            </a:extLst>
          </p:cNvPr>
          <p:cNvCxnSpPr>
            <a:cxnSpLocks/>
          </p:cNvCxnSpPr>
          <p:nvPr/>
        </p:nvCxnSpPr>
        <p:spPr>
          <a:xfrm flipV="1">
            <a:off x="3539234" y="2969468"/>
            <a:ext cx="801584" cy="261259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BB6C0C-4A6F-762F-2705-604B629BD1B8}"/>
              </a:ext>
            </a:extLst>
          </p:cNvPr>
          <p:cNvSpPr txBox="1"/>
          <p:nvPr/>
        </p:nvSpPr>
        <p:spPr>
          <a:xfrm>
            <a:off x="4370840" y="2721323"/>
            <a:ext cx="384560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67974-3B67-81C9-C3CC-691089B29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36" y="4592781"/>
            <a:ext cx="2652201" cy="591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214941-F567-081E-427F-9A94BE0FE213}"/>
              </a:ext>
            </a:extLst>
          </p:cNvPr>
          <p:cNvSpPr txBox="1"/>
          <p:nvPr/>
        </p:nvSpPr>
        <p:spPr>
          <a:xfrm>
            <a:off x="3027603" y="4561461"/>
            <a:ext cx="16639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: Ji’s relation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779A0-BE3E-5796-7807-79901B09DD08}"/>
              </a:ext>
            </a:extLst>
          </p:cNvPr>
          <p:cNvSpPr txBox="1"/>
          <p:nvPr/>
        </p:nvSpPr>
        <p:spPr>
          <a:xfrm>
            <a:off x="4814186" y="4637260"/>
            <a:ext cx="146835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X. Ji, PRL 78 (1997)</a:t>
            </a:r>
          </a:p>
        </p:txBody>
      </p:sp>
      <p:sp>
        <p:nvSpPr>
          <p:cNvPr id="18" name="H-Y. Won, HChK, J.-Y. Kim,  2310.04670 [hep-ph]">
            <a:extLst>
              <a:ext uri="{FF2B5EF4-FFF2-40B4-BE49-F238E27FC236}">
                <a16:creationId xmlns:a16="http://schemas.microsoft.com/office/drawing/2014/main" id="{852CE175-EE40-520C-58DC-34EDC1599657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74E1FC-71C2-76E4-8581-BB39D8A32034}"/>
              </a:ext>
            </a:extLst>
          </p:cNvPr>
          <p:cNvGrpSpPr/>
          <p:nvPr/>
        </p:nvGrpSpPr>
        <p:grpSpPr>
          <a:xfrm>
            <a:off x="3215734" y="5161943"/>
            <a:ext cx="5182632" cy="379591"/>
            <a:chOff x="3151226" y="5038285"/>
            <a:chExt cx="5182632" cy="3795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C1D636-D990-6C17-FAA7-5AAEBA24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1226" y="5149375"/>
              <a:ext cx="738378" cy="2685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CFE60A-0C25-DAA8-0B24-E5666EE6426D}"/>
                </a:ext>
              </a:extLst>
            </p:cNvPr>
            <p:cNvSpPr txBox="1"/>
            <p:nvPr/>
          </p:nvSpPr>
          <p:spPr>
            <a:xfrm>
              <a:off x="3940026" y="5038285"/>
              <a:ext cx="4393832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Suppressed by the instanton packing fraction.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87156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800" dirty="0"/>
                <a:t>Problem of the naïve decomposition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2A3AD2-90E4-664F-F320-489FB013D66D}"/>
              </a:ext>
            </a:extLst>
          </p:cNvPr>
          <p:cNvSpPr txBox="1"/>
          <p:nvPr/>
        </p:nvSpPr>
        <p:spPr>
          <a:xfrm>
            <a:off x="343711" y="917297"/>
            <a:ext cx="384239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Decomposition of the isotriplet J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D439C-EDBB-8CBC-CF87-29E242F9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31" y="1578344"/>
            <a:ext cx="3574780" cy="358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9A6A74-E938-F193-0472-9509A8DA99FB}"/>
              </a:ext>
            </a:extLst>
          </p:cNvPr>
          <p:cNvSpPr/>
          <p:nvPr/>
        </p:nvSpPr>
        <p:spPr>
          <a:xfrm>
            <a:off x="3534383" y="1517515"/>
            <a:ext cx="830094" cy="471924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B15C6-DF08-082E-DDFE-8DE753AD9F8F}"/>
              </a:ext>
            </a:extLst>
          </p:cNvPr>
          <p:cNvSpPr txBox="1"/>
          <p:nvPr/>
        </p:nvSpPr>
        <p:spPr>
          <a:xfrm>
            <a:off x="4572000" y="1405601"/>
            <a:ext cx="387445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M. Wakamatsu &amp; H.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Nakakoji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PRD 71 (2005)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200244-BB71-A6A8-D9EA-CCDA47B27282}"/>
              </a:ext>
            </a:extLst>
          </p:cNvPr>
          <p:cNvSpPr txBox="1"/>
          <p:nvPr/>
        </p:nvSpPr>
        <p:spPr>
          <a:xfrm>
            <a:off x="3506003" y="2105613"/>
            <a:ext cx="404277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Violation of Ji’s sum rule</a:t>
            </a:r>
            <a:r>
              <a:rPr kumimoji="0" lang="ko-KR" alt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</a:rPr>
              <a:t>X.D. Ji, PRL 78 (1997)</a:t>
            </a:r>
            <a:r>
              <a:rPr kumimoji="0" lang="en-US" altLang="ko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DF9770-5E3A-C59E-E2F7-BCDC9B4E6227}"/>
              </a:ext>
            </a:extLst>
          </p:cNvPr>
          <p:cNvGrpSpPr/>
          <p:nvPr/>
        </p:nvGrpSpPr>
        <p:grpSpPr>
          <a:xfrm>
            <a:off x="343711" y="2661112"/>
            <a:ext cx="3654847" cy="410369"/>
            <a:chOff x="343711" y="2670960"/>
            <a:chExt cx="3654847" cy="4103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B959FD-0502-924F-B628-F56A6CC57B58}"/>
                </a:ext>
              </a:extLst>
            </p:cNvPr>
            <p:cNvSpPr txBox="1"/>
            <p:nvPr/>
          </p:nvSpPr>
          <p:spPr>
            <a:xfrm>
              <a:off x="343711" y="2670960"/>
              <a:ext cx="365484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rigin of             : r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le of gluons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1DFD0A-E30A-466B-705B-2F960933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945" y="2766018"/>
              <a:ext cx="564172" cy="28208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DE296CF-72B8-46CA-1955-3EE87F53A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5" y="3997288"/>
            <a:ext cx="3752445" cy="6185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18F5A5-4BCF-F20D-04AB-FC5EF9F4977C}"/>
              </a:ext>
            </a:extLst>
          </p:cNvPr>
          <p:cNvSpPr txBox="1"/>
          <p:nvPr/>
        </p:nvSpPr>
        <p:spPr>
          <a:xfrm>
            <a:off x="343711" y="3322197"/>
            <a:ext cx="643285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second moment of the chiral-odd </a:t>
            </a:r>
            <a:r>
              <a:rPr kumimoji="0" lang="en-KR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twist-3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quark distribution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3EE99F-D8DA-240F-30B7-0E89EBA9A439}"/>
              </a:ext>
            </a:extLst>
          </p:cNvPr>
          <p:cNvSpPr/>
          <p:nvPr/>
        </p:nvSpPr>
        <p:spPr>
          <a:xfrm>
            <a:off x="3560136" y="3950442"/>
            <a:ext cx="804341" cy="744337"/>
          </a:xfrm>
          <a:prstGeom prst="rect">
            <a:avLst/>
          </a:prstGeom>
          <a:noFill/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C7458C-7E20-7AD6-ECF3-55C941FEBD40}"/>
              </a:ext>
            </a:extLst>
          </p:cNvPr>
          <p:cNvSpPr txBox="1"/>
          <p:nvPr/>
        </p:nvSpPr>
        <p:spPr>
          <a:xfrm>
            <a:off x="3506003" y="4761648"/>
            <a:ext cx="444352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makes the second moment deviate from QCD.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E6B0E-91DD-73DF-E9ED-FADA8EB54F56}"/>
              </a:ext>
            </a:extLst>
          </p:cNvPr>
          <p:cNvSpPr txBox="1"/>
          <p:nvPr/>
        </p:nvSpPr>
        <p:spPr>
          <a:xfrm>
            <a:off x="4572000" y="3847613"/>
            <a:ext cx="356027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P. Schweitzer, PRD 67 (2005)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Ohnishi &amp; M. Wakamatsu, PRD 69 (2004)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2288995-7881-0627-54EC-BDFFE0835CE6}"/>
              </a:ext>
            </a:extLst>
          </p:cNvPr>
          <p:cNvSpPr/>
          <p:nvPr/>
        </p:nvSpPr>
        <p:spPr>
          <a:xfrm>
            <a:off x="488815" y="5623742"/>
            <a:ext cx="838626" cy="316961"/>
          </a:xfrm>
          <a:prstGeom prst="rightArrow">
            <a:avLst>
              <a:gd name="adj1" fmla="val 50000"/>
              <a:gd name="adj2" fmla="val 112840"/>
            </a:avLst>
          </a:prstGeom>
          <a:solidFill>
            <a:schemeClr val="accent4">
              <a:lumMod val="40000"/>
              <a:lumOff val="60000"/>
            </a:schemeClr>
          </a:solidFill>
          <a:ln w="12700" cap="flat">
            <a:solidFill>
              <a:schemeClr val="accent5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68599-3C24-D126-6F38-D8C4842EACCA}"/>
              </a:ext>
            </a:extLst>
          </p:cNvPr>
          <p:cNvSpPr txBox="1"/>
          <p:nvPr/>
        </p:nvSpPr>
        <p:spPr>
          <a:xfrm>
            <a:off x="1488294" y="5331951"/>
            <a:ext cx="590065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285750" marR="0" indent="-28575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Indication: If the covariant derivatives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dirty="0"/>
              <a:t>had been used, </a:t>
            </a:r>
            <a:br>
              <a:rPr lang="en-US" altLang="ko-KR" sz="1800" dirty="0"/>
            </a:br>
            <a:r>
              <a:rPr lang="en-US" altLang="ko-KR" sz="1800" dirty="0"/>
              <a:t>these discrepancies would have been resolved.</a:t>
            </a:r>
          </a:p>
          <a:p>
            <a:pPr marL="285750" marR="0" indent="-28575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Spin-orbit correlations 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also very important to consider. </a:t>
            </a:r>
          </a:p>
        </p:txBody>
      </p:sp>
      <p:sp>
        <p:nvSpPr>
          <p:cNvPr id="7" name="H.W. Won, J.-Y. Kim, HChK,  2310.04670 [hep-ph] (2023)">
            <a:extLst>
              <a:ext uri="{FF2B5EF4-FFF2-40B4-BE49-F238E27FC236}">
                <a16:creationId xmlns:a16="http://schemas.microsoft.com/office/drawing/2014/main" id="{E3C87356-187F-EB2D-C344-4CAC4F90284F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304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Angular momentum distribution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A99242A-777C-4540-7CE4-9699BD78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429" y="1262636"/>
            <a:ext cx="5367378" cy="40100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E70003-0198-E894-7F14-3C870A01C156}"/>
              </a:ext>
            </a:extLst>
          </p:cNvPr>
          <p:cNvCxnSpPr>
            <a:cxnSpLocks/>
          </p:cNvCxnSpPr>
          <p:nvPr/>
        </p:nvCxnSpPr>
        <p:spPr>
          <a:xfrm flipV="1">
            <a:off x="3461658" y="3509158"/>
            <a:ext cx="1140364" cy="546265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3FE809-7DE5-0DE0-1CD1-B475FE41FC2C}"/>
              </a:ext>
            </a:extLst>
          </p:cNvPr>
          <p:cNvSpPr txBox="1"/>
          <p:nvPr/>
        </p:nvSpPr>
        <p:spPr>
          <a:xfrm>
            <a:off x="4655461" y="3350140"/>
            <a:ext cx="301685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1FD621-A628-93F8-164B-527E471D5D88}"/>
              </a:ext>
            </a:extLst>
          </p:cNvPr>
          <p:cNvSpPr/>
          <p:nvPr/>
        </p:nvSpPr>
        <p:spPr>
          <a:xfrm>
            <a:off x="2487881" y="4055423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6" name="H-Y. Won, HChK, J.-Y. Kim,  2310.04670 [hep-ph]">
            <a:extLst>
              <a:ext uri="{FF2B5EF4-FFF2-40B4-BE49-F238E27FC236}">
                <a16:creationId xmlns:a16="http://schemas.microsoft.com/office/drawing/2014/main" id="{CC4DF750-9D01-5DD0-0290-C2A48F249049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07988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Flavor-decomposed J form factors</a:t>
              </a:r>
            </a:p>
          </p:txBody>
        </p:sp>
      </p:grpSp>
      <p:sp>
        <p:nvSpPr>
          <p:cNvPr id="10" name="H.W. Won, J.-Y. Kim, HChK,  2310.04670 [hep-ph] (2023)">
            <a:extLst>
              <a:ext uri="{FF2B5EF4-FFF2-40B4-BE49-F238E27FC236}">
                <a16:creationId xmlns:a16="http://schemas.microsoft.com/office/drawing/2014/main" id="{FF1A7518-4B8B-F431-06B7-F817415814CC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pin.png" descr="spin.png">
            <a:extLst>
              <a:ext uri="{FF2B5EF4-FFF2-40B4-BE49-F238E27FC236}">
                <a16:creationId xmlns:a16="http://schemas.microsoft.com/office/drawing/2014/main" id="{8224005D-DF10-40A7-B03D-AFF9FDC6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29" y="894805"/>
            <a:ext cx="6360888" cy="508871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A9652C-8D06-0EDE-11BF-AA2B03371E93}"/>
              </a:ext>
            </a:extLst>
          </p:cNvPr>
          <p:cNvCxnSpPr>
            <a:cxnSpLocks/>
          </p:cNvCxnSpPr>
          <p:nvPr/>
        </p:nvCxnSpPr>
        <p:spPr>
          <a:xfrm flipV="1">
            <a:off x="3573609" y="4527319"/>
            <a:ext cx="880813" cy="179588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A82FD9-687F-1274-573E-512EB2A681DF}"/>
              </a:ext>
            </a:extLst>
          </p:cNvPr>
          <p:cNvSpPr txBox="1"/>
          <p:nvPr/>
        </p:nvSpPr>
        <p:spPr>
          <a:xfrm>
            <a:off x="4454422" y="4368301"/>
            <a:ext cx="301685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 quark contribution is negligible.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95AA63-E298-8BC4-5685-28A1C4B2570A}"/>
              </a:ext>
            </a:extLst>
          </p:cNvPr>
          <p:cNvSpPr/>
          <p:nvPr/>
        </p:nvSpPr>
        <p:spPr>
          <a:xfrm>
            <a:off x="2351693" y="4527319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6570936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DB3D4-31E6-3FDA-664B-896BA4A38A48}"/>
              </a:ext>
            </a:extLst>
          </p:cNvPr>
          <p:cNvSpPr txBox="1"/>
          <p:nvPr/>
        </p:nvSpPr>
        <p:spPr>
          <a:xfrm>
            <a:off x="109728" y="800876"/>
            <a:ext cx="3411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 in SU(3)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E2754-C86B-06C7-9E42-E3B68D5D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" y="1592072"/>
            <a:ext cx="2665476" cy="670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0AD6D9-C3C0-E2C0-5267-41FB1285A380}"/>
              </a:ext>
            </a:extLst>
          </p:cNvPr>
          <p:cNvSpPr txBox="1"/>
          <p:nvPr/>
        </p:nvSpPr>
        <p:spPr>
          <a:xfrm>
            <a:off x="248412" y="2420705"/>
            <a:ext cx="797013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000" dirty="0">
                <a:effectLst/>
                <a:latin typeface="LMRoman10"/>
              </a:rPr>
              <a:t>However, there is no proper way of constructing the effective flavor-triplet </a:t>
            </a:r>
            <a:br>
              <a:rPr lang="en-US" sz="2000" dirty="0">
                <a:effectLst/>
                <a:latin typeface="LMRoman10"/>
              </a:rPr>
            </a:br>
            <a:r>
              <a:rPr lang="en-US" sz="2000" dirty="0">
                <a:effectLst/>
                <a:latin typeface="LMRoman10"/>
              </a:rPr>
              <a:t>and -octet EMT currents by a global symmetry.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597DB-3B11-97D9-2499-1369061CE159}"/>
              </a:ext>
            </a:extLst>
          </p:cNvPr>
          <p:cNvSpPr txBox="1"/>
          <p:nvPr/>
        </p:nvSpPr>
        <p:spPr>
          <a:xfrm>
            <a:off x="154686" y="3308782"/>
            <a:ext cx="17520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Our strategy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3C5B5B-5028-D868-6830-AE3B7F930851}"/>
              </a:ext>
            </a:extLst>
          </p:cNvPr>
          <p:cNvGrpSpPr/>
          <p:nvPr/>
        </p:nvGrpSpPr>
        <p:grpSpPr>
          <a:xfrm>
            <a:off x="341376" y="3889083"/>
            <a:ext cx="7646215" cy="580301"/>
            <a:chOff x="341376" y="3889083"/>
            <a:chExt cx="7646215" cy="5803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470C6-170B-7635-2D8B-32837E95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742" y="3889083"/>
              <a:ext cx="3135063" cy="4595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5C11A-1857-E8DC-CE5B-B212AD2CCDBB}"/>
                </a:ext>
              </a:extLst>
            </p:cNvPr>
            <p:cNvSpPr txBox="1"/>
            <p:nvPr/>
          </p:nvSpPr>
          <p:spPr>
            <a:xfrm>
              <a:off x="3617805" y="3889083"/>
              <a:ext cx="436978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: It contains both twist-2 &amp; twist-4 operators.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B55D52-A07A-99BE-2DF0-29C0A766B088}"/>
                </a:ext>
              </a:extLst>
            </p:cNvPr>
            <p:cNvCxnSpPr/>
            <p:nvPr/>
          </p:nvCxnSpPr>
          <p:spPr>
            <a:xfrm>
              <a:off x="341376" y="3889083"/>
              <a:ext cx="3276429" cy="548805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06C07C2-B107-9EC1-04B8-83469CB7E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376" y="3889083"/>
              <a:ext cx="3276429" cy="580301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7F13F8-B5B6-B8BD-D177-2C3F1330D8FA}"/>
              </a:ext>
            </a:extLst>
          </p:cNvPr>
          <p:cNvGrpSpPr/>
          <p:nvPr/>
        </p:nvGrpSpPr>
        <p:grpSpPr>
          <a:xfrm>
            <a:off x="248412" y="5098873"/>
            <a:ext cx="5874540" cy="996971"/>
            <a:chOff x="341376" y="4765301"/>
            <a:chExt cx="5874540" cy="9969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1CD4C9-F261-8BFA-DE57-A119A651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76" y="5265928"/>
              <a:ext cx="5874540" cy="4963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9B4FEF-056F-84DF-832C-78EA9FC47CBC}"/>
                </a:ext>
              </a:extLst>
            </p:cNvPr>
            <p:cNvSpPr txBox="1"/>
            <p:nvPr/>
          </p:nvSpPr>
          <p:spPr>
            <a:xfrm>
              <a:off x="341376" y="4765301"/>
              <a:ext cx="4615046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We first consider the twist-2 EMT operator</a:t>
              </a:r>
            </a:p>
          </p:txBody>
        </p:sp>
      </p:grp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802271EA-8D47-353C-0DD7-F6A2C6FEE7EB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79181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725F1-111F-4E97-AAF6-DD71966ECC5C}"/>
              </a:ext>
            </a:extLst>
          </p:cNvPr>
          <p:cNvSpPr txBox="1"/>
          <p:nvPr/>
        </p:nvSpPr>
        <p:spPr>
          <a:xfrm>
            <a:off x="109728" y="800876"/>
            <a:ext cx="34111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Stability condition in SU(3)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0355D-A74C-DD99-16DD-87FF7282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" y="1592072"/>
            <a:ext cx="2665476" cy="670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2FA82-E874-06CF-B1B3-8A5AEF4671A3}"/>
              </a:ext>
            </a:extLst>
          </p:cNvPr>
          <p:cNvSpPr txBox="1"/>
          <p:nvPr/>
        </p:nvSpPr>
        <p:spPr>
          <a:xfrm>
            <a:off x="402336" y="2522627"/>
            <a:ext cx="151002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2200" dirty="0"/>
              <a:t>Twist-2 case</a:t>
            </a:r>
            <a:endParaRPr kumimoji="0" lang="en-K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EA330-5D4E-21D0-601F-8F202A25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3153664"/>
            <a:ext cx="3691128" cy="63096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81AB1C5B-CBEE-8362-18A9-DA1A50FC98D4}"/>
              </a:ext>
            </a:extLst>
          </p:cNvPr>
          <p:cNvSpPr/>
          <p:nvPr/>
        </p:nvSpPr>
        <p:spPr>
          <a:xfrm>
            <a:off x="4291583" y="3284454"/>
            <a:ext cx="560833" cy="289091"/>
          </a:xfrm>
          <a:prstGeom prst="rightArrow">
            <a:avLst>
              <a:gd name="adj1" fmla="val 50000"/>
              <a:gd name="adj2" fmla="val 67610"/>
            </a:avLst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7A4848-719B-710E-4B65-F14B12136446}"/>
              </a:ext>
            </a:extLst>
          </p:cNvPr>
          <p:cNvGrpSpPr/>
          <p:nvPr/>
        </p:nvGrpSpPr>
        <p:grpSpPr>
          <a:xfrm>
            <a:off x="5194559" y="2682374"/>
            <a:ext cx="3265227" cy="1127925"/>
            <a:chOff x="5194559" y="2682374"/>
            <a:chExt cx="3265227" cy="11279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E03464-5623-D864-40C4-C4C90B114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4559" y="3179337"/>
              <a:ext cx="3265227" cy="6309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1C2E08-13EE-7C8C-9B95-B4B40BCC3026}"/>
                </a:ext>
              </a:extLst>
            </p:cNvPr>
            <p:cNvSpPr txBox="1"/>
            <p:nvPr/>
          </p:nvSpPr>
          <p:spPr>
            <a:xfrm>
              <a:off x="5194559" y="2682374"/>
              <a:ext cx="222176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sz="2000" dirty="0"/>
                <a:t>Twist-4 contribution</a:t>
              </a:r>
              <a:endPara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4EBD598-E8C0-C9E7-4399-20EB2C4101B9}"/>
              </a:ext>
            </a:extLst>
          </p:cNvPr>
          <p:cNvSpPr/>
          <p:nvPr/>
        </p:nvSpPr>
        <p:spPr>
          <a:xfrm>
            <a:off x="5022757" y="2522627"/>
            <a:ext cx="3608832" cy="1476349"/>
          </a:xfrm>
          <a:prstGeom prst="rect">
            <a:avLst/>
          </a:prstGeom>
          <a:noFill/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BD3743-CBC5-9DDC-E6C6-BF9435B734F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827171" y="3998976"/>
            <a:ext cx="2" cy="326278"/>
          </a:xfrm>
          <a:prstGeom prst="straightConnector1">
            <a:avLst/>
          </a:prstGeom>
          <a:ln w="4127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8894C2-2D85-0A7B-A99F-1303167430CE}"/>
              </a:ext>
            </a:extLst>
          </p:cNvPr>
          <p:cNvSpPr txBox="1"/>
          <p:nvPr/>
        </p:nvSpPr>
        <p:spPr>
          <a:xfrm>
            <a:off x="4852416" y="4350889"/>
            <a:ext cx="40844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Both quark and gluon contribution should </a:t>
            </a:r>
            <a:b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 considered.</a:t>
            </a:r>
          </a:p>
        </p:txBody>
      </p:sp>
      <p:sp>
        <p:nvSpPr>
          <p:cNvPr id="4" name="H-Y. Won, HChK, J.-Y. Kim,  2310.04670 [hep-ph]">
            <a:extLst>
              <a:ext uri="{FF2B5EF4-FFF2-40B4-BE49-F238E27FC236}">
                <a16:creationId xmlns:a16="http://schemas.microsoft.com/office/drawing/2014/main" id="{04F5199C-666F-E013-CE7F-9CEEBE4F50FB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FFB2D-CF2A-CA17-D38E-865BC9001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0" y="4354848"/>
            <a:ext cx="1804414" cy="5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2352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Twist-4 effective operator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70F88-4C77-6C97-0460-266084444D3A}"/>
              </a:ext>
            </a:extLst>
          </p:cNvPr>
          <p:cNvSpPr txBox="1"/>
          <p:nvPr/>
        </p:nvSpPr>
        <p:spPr>
          <a:xfrm>
            <a:off x="168442" y="800876"/>
            <a:ext cx="78995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Decomposition of the quark and gluon contributions in cbar ff.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BF2E8E-E8BB-981C-04E0-09563642CFBF}"/>
              </a:ext>
            </a:extLst>
          </p:cNvPr>
          <p:cNvGrpSpPr/>
          <p:nvPr/>
        </p:nvGrpSpPr>
        <p:grpSpPr>
          <a:xfrm>
            <a:off x="276524" y="1348463"/>
            <a:ext cx="6657261" cy="410369"/>
            <a:chOff x="324853" y="1435780"/>
            <a:chExt cx="6657261" cy="410369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95B2A795-4155-389C-3A50-8F0564A3A361}"/>
                </a:ext>
              </a:extLst>
            </p:cNvPr>
            <p:cNvSpPr/>
            <p:nvPr/>
          </p:nvSpPr>
          <p:spPr>
            <a:xfrm>
              <a:off x="324853" y="1540042"/>
              <a:ext cx="565484" cy="240632"/>
            </a:xfrm>
            <a:prstGeom prst="rightArrow">
              <a:avLst/>
            </a:prstGeom>
            <a:solidFill>
              <a:srgbClr val="92D050"/>
            </a:solidFill>
            <a:ln w="25400" cap="flat">
              <a:solidFill>
                <a:srgbClr val="005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5E6F61-BFDB-D4A1-1733-4F4FA2489798}"/>
                </a:ext>
              </a:extLst>
            </p:cNvPr>
            <p:cNvSpPr txBox="1"/>
            <p:nvPr/>
          </p:nvSpPr>
          <p:spPr>
            <a:xfrm>
              <a:off x="996501" y="1435780"/>
              <a:ext cx="5985613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Regularization and renormalization scheme dependence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483C1D-7431-A255-A79B-0544286EE139}"/>
              </a:ext>
            </a:extLst>
          </p:cNvPr>
          <p:cNvGrpSpPr/>
          <p:nvPr/>
        </p:nvGrpSpPr>
        <p:grpSpPr>
          <a:xfrm>
            <a:off x="276524" y="1882011"/>
            <a:ext cx="6351088" cy="410369"/>
            <a:chOff x="324853" y="2119459"/>
            <a:chExt cx="6351088" cy="410369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4609EDFA-B833-81A6-2CF9-3BA03E5114A2}"/>
                </a:ext>
              </a:extLst>
            </p:cNvPr>
            <p:cNvSpPr/>
            <p:nvPr/>
          </p:nvSpPr>
          <p:spPr>
            <a:xfrm>
              <a:off x="324853" y="2204328"/>
              <a:ext cx="565484" cy="240632"/>
            </a:xfrm>
            <a:prstGeom prst="rightArrow">
              <a:avLst/>
            </a:prstGeom>
            <a:solidFill>
              <a:srgbClr val="92D050"/>
            </a:solidFill>
            <a:ln w="25400" cap="flat">
              <a:solidFill>
                <a:srgbClr val="005000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157676-1667-0C89-9E1A-6A74FFBB0DCD}"/>
                </a:ext>
              </a:extLst>
            </p:cNvPr>
            <p:cNvSpPr txBox="1"/>
            <p:nvPr/>
          </p:nvSpPr>
          <p:spPr>
            <a:xfrm>
              <a:off x="996501" y="2119459"/>
              <a:ext cx="567944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Discrepancy between Hatta et al. and Polyakov &amp; Son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03347F-57C0-455F-68A8-61F58B651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24" y="3146780"/>
            <a:ext cx="3841717" cy="951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6588B-EA4D-137C-C121-DAABFF15F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24" y="4589698"/>
            <a:ext cx="2851150" cy="469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77EDB-CB7E-2457-687E-B5FABB4BAC06}"/>
              </a:ext>
            </a:extLst>
          </p:cNvPr>
          <p:cNvCxnSpPr>
            <a:cxnSpLocks/>
          </p:cNvCxnSpPr>
          <p:nvPr/>
        </p:nvCxnSpPr>
        <p:spPr>
          <a:xfrm>
            <a:off x="4387654" y="3056021"/>
            <a:ext cx="0" cy="3549013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lgDash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447AA4-3FFF-51C5-4E0D-A48EE6C4C9AE}"/>
              </a:ext>
            </a:extLst>
          </p:cNvPr>
          <p:cNvSpPr txBox="1"/>
          <p:nvPr/>
        </p:nvSpPr>
        <p:spPr>
          <a:xfrm>
            <a:off x="324853" y="2615340"/>
            <a:ext cx="310662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Hatta et al. 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JHEP 12, 008 (2018)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DA816-BB11-56E8-EAE5-FE32FB7ACBFA}"/>
              </a:ext>
            </a:extLst>
          </p:cNvPr>
          <p:cNvSpPr txBox="1"/>
          <p:nvPr/>
        </p:nvSpPr>
        <p:spPr>
          <a:xfrm>
            <a:off x="237144" y="4240885"/>
            <a:ext cx="360675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kumimoji="0" lang="en-K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atio of the quark and gluon contribution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F99F6A-9A92-76B5-1BD4-7E7836884203}"/>
              </a:ext>
            </a:extLst>
          </p:cNvPr>
          <p:cNvSpPr txBox="1"/>
          <p:nvPr/>
        </p:nvSpPr>
        <p:spPr>
          <a:xfrm>
            <a:off x="4625437" y="2612288"/>
            <a:ext cx="346569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Polyakov &amp; Son </a:t>
            </a:r>
            <a:r>
              <a:rPr lang="en-US" sz="1800" dirty="0">
                <a:effectLst/>
                <a:latin typeface="NimbusRomNo9L"/>
              </a:rPr>
              <a:t>JHEP 09, 156 (2018)</a:t>
            </a:r>
            <a:endParaRPr lang="en-US" sz="1400" dirty="0">
              <a:effectLst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AE87E1-ECF7-38EA-A169-540E49426885}"/>
              </a:ext>
            </a:extLst>
          </p:cNvPr>
          <p:cNvGrpSpPr/>
          <p:nvPr/>
        </p:nvGrpSpPr>
        <p:grpSpPr>
          <a:xfrm>
            <a:off x="4572000" y="3152665"/>
            <a:ext cx="4459015" cy="901764"/>
            <a:chOff x="308122" y="5606307"/>
            <a:chExt cx="4913277" cy="9151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0F1863-5FA3-13B4-772E-E3C7EB46C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512" y="5606307"/>
              <a:ext cx="4571990" cy="43598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452F5B-27A8-E483-029D-0334AFF6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122" y="6101147"/>
              <a:ext cx="4913277" cy="42032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5856BC1-1DD9-4D5E-56D4-07999E859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682" y="4259000"/>
            <a:ext cx="2410870" cy="5085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B4A042-9E7A-7E9B-1DB4-0F38489F8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24" y="5260465"/>
            <a:ext cx="2559793" cy="5316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ED5A3B-F4CB-F8F3-2295-5BF476DDD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6347" y="5325608"/>
            <a:ext cx="2844800" cy="2730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9DCC015-66F3-C88D-AAA9-5A71D39921F4}"/>
              </a:ext>
            </a:extLst>
          </p:cNvPr>
          <p:cNvSpPr txBox="1"/>
          <p:nvPr/>
        </p:nvSpPr>
        <p:spPr>
          <a:xfrm>
            <a:off x="231648" y="5979356"/>
            <a:ext cx="262091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imensional regularization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1C310DE-FFAA-7DC4-097F-357B57A1AE0D}"/>
              </a:ext>
            </a:extLst>
          </p:cNvPr>
          <p:cNvSpPr/>
          <p:nvPr/>
        </p:nvSpPr>
        <p:spPr>
          <a:xfrm>
            <a:off x="4734903" y="6000590"/>
            <a:ext cx="565484" cy="240632"/>
          </a:xfrm>
          <a:prstGeom prst="rightArrow">
            <a:avLst/>
          </a:prstGeom>
          <a:solidFill>
            <a:srgbClr val="92D050"/>
          </a:solidFill>
          <a:ln w="25400" cap="flat">
            <a:solidFill>
              <a:srgbClr val="005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9426C5-E764-336A-5A2E-6E91B56EF8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1233" y="6192006"/>
            <a:ext cx="771133" cy="2891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993AD2-80AF-6C90-4D9C-CDBBCF79AD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7635" y="5864444"/>
            <a:ext cx="754731" cy="2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8892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Twist-4 effective operator</a:t>
            </a:r>
            <a:endParaRPr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689FC-7762-014D-889F-DD8256FCAAE7}"/>
              </a:ext>
            </a:extLst>
          </p:cNvPr>
          <p:cNvSpPr txBox="1"/>
          <p:nvPr/>
        </p:nvSpPr>
        <p:spPr>
          <a:xfrm>
            <a:off x="286858" y="825506"/>
            <a:ext cx="44948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Quark part of the twist-4 operators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695C5B-8C76-8708-1083-6F90C089FC01}"/>
              </a:ext>
            </a:extLst>
          </p:cNvPr>
          <p:cNvSpPr txBox="1"/>
          <p:nvPr/>
        </p:nvSpPr>
        <p:spPr>
          <a:xfrm>
            <a:off x="5316580" y="6371651"/>
            <a:ext cx="333424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HY Won, JY Kim, HChK, in progress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9B81EF-9BA9-49E1-FF25-A81AD119D4A9}"/>
              </a:ext>
            </a:extLst>
          </p:cNvPr>
          <p:cNvSpPr txBox="1"/>
          <p:nvPr/>
        </p:nvSpPr>
        <p:spPr>
          <a:xfrm>
            <a:off x="5316580" y="6042978"/>
            <a:ext cx="286456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JY Kim, Ch. Weiss, in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2BDDB-F840-28C2-58B9-ADDD614C46F8}"/>
              </a:ext>
            </a:extLst>
          </p:cNvPr>
          <p:cNvSpPr txBox="1"/>
          <p:nvPr/>
        </p:nvSpPr>
        <p:spPr>
          <a:xfrm>
            <a:off x="288042" y="1402936"/>
            <a:ext cx="19268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Isovector part: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F0AC2-736F-68E7-1D11-FE8D9A5B028C}"/>
              </a:ext>
            </a:extLst>
          </p:cNvPr>
          <p:cNvGrpSpPr/>
          <p:nvPr/>
        </p:nvGrpSpPr>
        <p:grpSpPr>
          <a:xfrm>
            <a:off x="311940" y="3353674"/>
            <a:ext cx="6436923" cy="1106329"/>
            <a:chOff x="299682" y="2123412"/>
            <a:chExt cx="6436923" cy="11063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21B239-EF3E-8E38-2531-F8A988174985}"/>
                </a:ext>
              </a:extLst>
            </p:cNvPr>
            <p:cNvSpPr txBox="1"/>
            <p:nvPr/>
          </p:nvSpPr>
          <p:spPr>
            <a:xfrm>
              <a:off x="299682" y="2123412"/>
              <a:ext cx="448199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Gluon part of the twist-4 operators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F301BE-1D82-72C9-3A27-269CA357B7C9}"/>
                </a:ext>
              </a:extLst>
            </p:cNvPr>
            <p:cNvSpPr txBox="1"/>
            <p:nvPr/>
          </p:nvSpPr>
          <p:spPr>
            <a:xfrm>
              <a:off x="3270913" y="2783190"/>
              <a:ext cx="3465692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Polyakov &amp; Son</a:t>
              </a:r>
              <a:r>
                <a:rPr lang="en-US" sz="1800" dirty="0">
                  <a:effectLst/>
                  <a:latin typeface="NimbusRomNo9L"/>
                </a:rPr>
                <a:t> JHEP 09, 156 (2018)</a:t>
              </a:r>
              <a:endPara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1D8D1C-A9F3-A492-3FAE-2085E782A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410" y="2843888"/>
              <a:ext cx="2299368" cy="38585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A02EDF9-6978-B883-B5F6-188D4FFE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73" y="1453549"/>
            <a:ext cx="2531979" cy="402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E9CA04-2577-E557-1A42-A902E54F1CD8}"/>
              </a:ext>
            </a:extLst>
          </p:cNvPr>
          <p:cNvSpPr txBox="1"/>
          <p:nvPr/>
        </p:nvSpPr>
        <p:spPr>
          <a:xfrm>
            <a:off x="268162" y="2198814"/>
            <a:ext cx="6423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Derivation of the isoscalar part (EMT) is under way</a:t>
            </a:r>
          </a:p>
        </p:txBody>
      </p:sp>
    </p:spTree>
    <p:extLst>
      <p:ext uri="{BB962C8B-B14F-4D97-AF65-F5344CB8AC3E}">
        <p14:creationId xmlns:p14="http://schemas.microsoft.com/office/powerpoint/2010/main" val="34899412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60BA5-407E-7D00-4B71-04E390EE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>
            <a:extLst>
              <a:ext uri="{FF2B5EF4-FFF2-40B4-BE49-F238E27FC236}">
                <a16:creationId xmlns:a16="http://schemas.microsoft.com/office/drawing/2014/main" id="{601C0F6E-ED3E-4662-362F-6360B1E6CACF}"/>
              </a:ext>
            </a:extLst>
          </p:cNvPr>
          <p:cNvGrpSpPr/>
          <p:nvPr/>
        </p:nvGrpSpPr>
        <p:grpSpPr>
          <a:xfrm>
            <a:off x="-5" y="0"/>
            <a:ext cx="9144002" cy="720001"/>
            <a:chOff x="-2" y="0"/>
            <a:chExt cx="9144001" cy="720000"/>
          </a:xfrm>
        </p:grpSpPr>
        <p:sp>
          <p:nvSpPr>
            <p:cNvPr id="355" name="Rectangle">
              <a:extLst>
                <a:ext uri="{FF2B5EF4-FFF2-40B4-BE49-F238E27FC236}">
                  <a16:creationId xmlns:a16="http://schemas.microsoft.com/office/drawing/2014/main" id="{7032191A-3BCC-6045-6867-A2543FBA3235}"/>
                </a:ext>
              </a:extLst>
            </p:cNvPr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>
              <a:extLst>
                <a:ext uri="{FF2B5EF4-FFF2-40B4-BE49-F238E27FC236}">
                  <a16:creationId xmlns:a16="http://schemas.microsoft.com/office/drawing/2014/main" id="{C4CCDD0C-4518-B117-73D1-18ACDD571D40}"/>
                </a:ext>
              </a:extLst>
            </p:cNvPr>
            <p:cNvSpPr txBox="1"/>
            <p:nvPr/>
          </p:nvSpPr>
          <p:spPr>
            <a:xfrm>
              <a:off x="632196" y="123880"/>
              <a:ext cx="7537931" cy="472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All information on mass &amp; spin from GFFs</a:t>
              </a:r>
              <a:endParaRPr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C6EFEF-894E-4874-2B57-97603717F03B}"/>
              </a:ext>
            </a:extLst>
          </p:cNvPr>
          <p:cNvSpPr txBox="1"/>
          <p:nvPr/>
        </p:nvSpPr>
        <p:spPr>
          <a:xfrm>
            <a:off x="341671" y="1194416"/>
            <a:ext cx="846064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gravitational form factors of the nucleon reveal all information</a:t>
            </a:r>
            <a:b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related to the nucleon mass &amp; spin.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8369EB-E793-B45B-1BB0-B0DD1D081651}"/>
              </a:ext>
            </a:extLst>
          </p:cNvPr>
          <p:cNvGrpSpPr/>
          <p:nvPr/>
        </p:nvGrpSpPr>
        <p:grpSpPr>
          <a:xfrm>
            <a:off x="662920" y="2510087"/>
            <a:ext cx="4156276" cy="516515"/>
            <a:chOff x="335359" y="4876663"/>
            <a:chExt cx="4156276" cy="516515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A98DD5A8-8BF8-244C-7042-4314197CFE3C}"/>
                </a:ext>
              </a:extLst>
            </p:cNvPr>
            <p:cNvSpPr/>
            <p:nvPr/>
          </p:nvSpPr>
          <p:spPr>
            <a:xfrm rot="10800000">
              <a:off x="335359" y="4876663"/>
              <a:ext cx="978408" cy="48463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 w="25400" cap="flat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KR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ED672F-6CCC-883E-2CED-3B27E7F8BC2B}"/>
                </a:ext>
              </a:extLst>
            </p:cNvPr>
            <p:cNvSpPr txBox="1"/>
            <p:nvPr/>
          </p:nvSpPr>
          <p:spPr>
            <a:xfrm>
              <a:off x="1731264" y="4921254"/>
              <a:ext cx="276037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KR" dirty="0"/>
                <a:t>EIC: Physics of gluons</a:t>
              </a: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F33A76-B524-2A79-2071-75332E89F497}"/>
              </a:ext>
            </a:extLst>
          </p:cNvPr>
          <p:cNvSpPr txBox="1"/>
          <p:nvPr/>
        </p:nvSpPr>
        <p:spPr>
          <a:xfrm>
            <a:off x="2049860" y="3066555"/>
            <a:ext cx="612026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KR" dirty="0"/>
              <a:t>Understanding the gravitational form factors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Mechanical properties of the nucleon</a:t>
            </a:r>
          </a:p>
        </p:txBody>
      </p:sp>
    </p:spTree>
    <p:extLst>
      <p:ext uri="{BB962C8B-B14F-4D97-AF65-F5344CB8AC3E}">
        <p14:creationId xmlns:p14="http://schemas.microsoft.com/office/powerpoint/2010/main" val="282177876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Mechanical properties: Twist-2 case</a:t>
            </a:r>
            <a:endParaRPr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F03AC52-ACCA-7F0F-062F-90A64BCB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34" y="3260964"/>
            <a:ext cx="3772915" cy="3248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9D049C6-26A9-19E6-B70E-018CD6904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34" y="3828826"/>
            <a:ext cx="3633834" cy="2680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38EF1-4F7F-BCC8-F05C-DC0A56F3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24" y="3738108"/>
            <a:ext cx="1250597" cy="15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59A6A-0AB2-C15D-B778-85AD6E6D8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450" y="3107221"/>
            <a:ext cx="1258417" cy="153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D3F67-30E3-F236-A70E-CFA0D3FE0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" y="800876"/>
            <a:ext cx="3772916" cy="27749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12E31B-4AE0-F52D-67B5-96B1360DD166}"/>
              </a:ext>
            </a:extLst>
          </p:cNvPr>
          <p:cNvSpPr/>
          <p:nvPr/>
        </p:nvSpPr>
        <p:spPr>
          <a:xfrm>
            <a:off x="0" y="720000"/>
            <a:ext cx="4267200" cy="2855794"/>
          </a:xfrm>
          <a:prstGeom prst="rect">
            <a:avLst/>
          </a:prstGeom>
          <a:noFill/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64E1CCA-C21A-EA4F-C76D-ADC13F59EFC7}"/>
              </a:ext>
            </a:extLst>
          </p:cNvPr>
          <p:cNvSpPr/>
          <p:nvPr/>
        </p:nvSpPr>
        <p:spPr>
          <a:xfrm>
            <a:off x="4413507" y="2006979"/>
            <a:ext cx="524256" cy="36271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33A3F0-1FAC-6AA9-E583-64923561CC44}"/>
              </a:ext>
            </a:extLst>
          </p:cNvPr>
          <p:cNvSpPr txBox="1"/>
          <p:nvPr/>
        </p:nvSpPr>
        <p:spPr>
          <a:xfrm>
            <a:off x="5049200" y="1836491"/>
            <a:ext cx="39401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Twist-2 part of the pressure density.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 nodal point.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29403B-38F9-0BF5-D6E1-7EC4F7145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15" y="991047"/>
            <a:ext cx="1258417" cy="153743"/>
          </a:xfrm>
          <a:prstGeom prst="rect">
            <a:avLst/>
          </a:prstGeom>
        </p:spPr>
      </p:pic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EBC20781-580A-74DC-F7DA-7192BC88FFD7}"/>
              </a:ext>
            </a:extLst>
          </p:cNvPr>
          <p:cNvSpPr txBox="1"/>
          <p:nvPr/>
        </p:nvSpPr>
        <p:spPr>
          <a:xfrm>
            <a:off x="5841890" y="812127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sp>
        <p:nvSpPr>
          <p:cNvPr id="3" name="H.W. Won, J.-Y. Kim, HChK,  2310.04670 [hep-ph] (2023)">
            <a:extLst>
              <a:ext uri="{FF2B5EF4-FFF2-40B4-BE49-F238E27FC236}">
                <a16:creationId xmlns:a16="http://schemas.microsoft.com/office/drawing/2014/main" id="{8DF06942-98B9-32FF-C581-A504E5C6405A}"/>
              </a:ext>
            </a:extLst>
          </p:cNvPr>
          <p:cNvSpPr txBox="1"/>
          <p:nvPr/>
        </p:nvSpPr>
        <p:spPr>
          <a:xfrm>
            <a:off x="5232751" y="6522709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5496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Color blindness in SU(3)</a:t>
            </a:r>
            <a:endParaRPr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B654F41-5B37-82FD-C6F2-7F4B7B2A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6" y="1078272"/>
            <a:ext cx="4779727" cy="41151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urkert et al. assumed the flavor blindness.">
            <a:extLst>
              <a:ext uri="{FF2B5EF4-FFF2-40B4-BE49-F238E27FC236}">
                <a16:creationId xmlns:a16="http://schemas.microsoft.com/office/drawing/2014/main" id="{CECA63F4-95A4-B065-C8C4-2F087CB74A93}"/>
              </a:ext>
            </a:extLst>
          </p:cNvPr>
          <p:cNvSpPr txBox="1"/>
          <p:nvPr/>
        </p:nvSpPr>
        <p:spPr>
          <a:xfrm>
            <a:off x="346322" y="5355999"/>
            <a:ext cx="4122838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Burkert et al. assumed the flavor blindness.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F9A4C36C-4D00-72A1-76B2-876F9FAF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7" y="5845297"/>
            <a:ext cx="1609994" cy="343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3F5A9C-C3EC-9928-3DB2-4B484B3ED640}"/>
              </a:ext>
            </a:extLst>
          </p:cNvPr>
          <p:cNvGrpSpPr/>
          <p:nvPr/>
        </p:nvGrpSpPr>
        <p:grpSpPr>
          <a:xfrm>
            <a:off x="5287487" y="1078272"/>
            <a:ext cx="3164437" cy="1210629"/>
            <a:chOff x="5356735" y="1531811"/>
            <a:chExt cx="3164437" cy="1210629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E7192502-FC63-627D-B41D-BF1D9EB3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6735" y="1574468"/>
              <a:ext cx="1828351" cy="3173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in SU(2)">
              <a:extLst>
                <a:ext uri="{FF2B5EF4-FFF2-40B4-BE49-F238E27FC236}">
                  <a16:creationId xmlns:a16="http://schemas.microsoft.com/office/drawing/2014/main" id="{0B0FFDE4-B361-E0BD-FC73-3243709498DF}"/>
                </a:ext>
              </a:extLst>
            </p:cNvPr>
            <p:cNvSpPr txBox="1"/>
            <p:nvPr/>
          </p:nvSpPr>
          <p:spPr>
            <a:xfrm>
              <a:off x="7348179" y="1531811"/>
              <a:ext cx="1088232" cy="4026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in SU(2)</a:t>
              </a:r>
            </a:p>
          </p:txBody>
        </p:sp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689F1DDF-CAE8-9B1A-69C4-31349C4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0652" y="2376935"/>
              <a:ext cx="1964344" cy="3173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in SU(3)">
              <a:extLst>
                <a:ext uri="{FF2B5EF4-FFF2-40B4-BE49-F238E27FC236}">
                  <a16:creationId xmlns:a16="http://schemas.microsoft.com/office/drawing/2014/main" id="{EFA3D91C-242C-1F1C-EEA3-FDBD4C048B76}"/>
                </a:ext>
              </a:extLst>
            </p:cNvPr>
            <p:cNvSpPr txBox="1"/>
            <p:nvPr/>
          </p:nvSpPr>
          <p:spPr>
            <a:xfrm>
              <a:off x="7432940" y="2339809"/>
              <a:ext cx="1088232" cy="4026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in SU(3)</a:t>
              </a:r>
            </a:p>
          </p:txBody>
        </p:sp>
      </p:grpSp>
      <p:sp>
        <p:nvSpPr>
          <p:cNvPr id="16" name="H.W. Won, J.-Y. Kim, HChK,  2310.04670 [hep-ph] (2023)">
            <a:extLst>
              <a:ext uri="{FF2B5EF4-FFF2-40B4-BE49-F238E27FC236}">
                <a16:creationId xmlns:a16="http://schemas.microsoft.com/office/drawing/2014/main" id="{E37656E5-BCA1-63FD-6036-D964CDE37274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A9DFA5-58AB-7733-D061-1BA4DC0AF53B}"/>
              </a:ext>
            </a:extLst>
          </p:cNvPr>
          <p:cNvGrpSpPr/>
          <p:nvPr/>
        </p:nvGrpSpPr>
        <p:grpSpPr>
          <a:xfrm>
            <a:off x="4885353" y="2337955"/>
            <a:ext cx="3919163" cy="3724944"/>
            <a:chOff x="4885353" y="2337955"/>
            <a:chExt cx="3919163" cy="3724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C66543B-5D7F-C9F9-EDEC-F514BC973AB5}"/>
                </a:ext>
              </a:extLst>
            </p:cNvPr>
            <p:cNvGrpSpPr/>
            <p:nvPr/>
          </p:nvGrpSpPr>
          <p:grpSpPr>
            <a:xfrm>
              <a:off x="4885353" y="2337955"/>
              <a:ext cx="3903837" cy="2989326"/>
              <a:chOff x="4922604" y="2855971"/>
              <a:chExt cx="3903837" cy="2989326"/>
            </a:xfrm>
          </p:grpSpPr>
          <p:pic>
            <p:nvPicPr>
              <p:cNvPr id="12" name="Arrow Arrow" descr="Arrow Arrow">
                <a:extLst>
                  <a:ext uri="{FF2B5EF4-FFF2-40B4-BE49-F238E27FC236}">
                    <a16:creationId xmlns:a16="http://schemas.microsoft.com/office/drawing/2014/main" id="{B8B6BD8B-C406-038E-00EC-3FBBD057F3AA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6465046" y="2995274"/>
                <a:ext cx="818953" cy="540347"/>
              </a:xfrm>
              <a:prstGeom prst="rect">
                <a:avLst/>
              </a:prstGeom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3" name="The flavor blindness is only valid…">
                <a:extLst>
                  <a:ext uri="{FF2B5EF4-FFF2-40B4-BE49-F238E27FC236}">
                    <a16:creationId xmlns:a16="http://schemas.microsoft.com/office/drawing/2014/main" id="{17373941-9BCA-A2D4-87EB-DFECF4BEBE9E}"/>
                  </a:ext>
                </a:extLst>
              </p:cNvPr>
              <p:cNvSpPr txBox="1"/>
              <p:nvPr/>
            </p:nvSpPr>
            <p:spPr>
              <a:xfrm>
                <a:off x="5162517" y="3817088"/>
                <a:ext cx="3485630" cy="6551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000"/>
                </a:pPr>
                <a:r>
                  <a:rPr dirty="0"/>
                  <a:t>The flavor blindness is only valid </a:t>
                </a:r>
              </a:p>
              <a:p>
                <a:pPr>
                  <a:defRPr sz="2000"/>
                </a:pPr>
                <a:r>
                  <a:rPr dirty="0"/>
                  <a:t>in SU(3)!</a:t>
                </a:r>
              </a:p>
            </p:txBody>
          </p:sp>
          <p:pic>
            <p:nvPicPr>
              <p:cNvPr id="14" name="Arrow Arrow" descr="Arrow Arrow">
                <a:extLst>
                  <a:ext uri="{FF2B5EF4-FFF2-40B4-BE49-F238E27FC236}">
                    <a16:creationId xmlns:a16="http://schemas.microsoft.com/office/drawing/2014/main" id="{32C75D25-E5E8-B700-AE08-7CF27B76544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6465046" y="4450568"/>
                <a:ext cx="818953" cy="540346"/>
              </a:xfrm>
              <a:prstGeom prst="rect">
                <a:avLst/>
              </a:prstGeom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5" name="The strange quarks should essentially be…">
                <a:extLst>
                  <a:ext uri="{FF2B5EF4-FFF2-40B4-BE49-F238E27FC236}">
                    <a16:creationId xmlns:a16="http://schemas.microsoft.com/office/drawing/2014/main" id="{E501ECDF-F070-A258-F187-9F993F4ABABA}"/>
                  </a:ext>
                </a:extLst>
              </p:cNvPr>
              <p:cNvSpPr txBox="1"/>
              <p:nvPr/>
            </p:nvSpPr>
            <p:spPr>
              <a:xfrm>
                <a:off x="4922604" y="5209949"/>
                <a:ext cx="3903837" cy="6353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1800">
                    <a:solidFill>
                      <a:schemeClr val="accent5"/>
                    </a:solidFill>
                  </a:defRPr>
                </a:pPr>
                <a:r>
                  <a:rPr dirty="0"/>
                  <a:t>The strange quarks should essentially be </a:t>
                </a:r>
              </a:p>
              <a:p>
                <a:pPr>
                  <a:defRPr sz="1800">
                    <a:solidFill>
                      <a:schemeClr val="accent5"/>
                    </a:solidFill>
                  </a:defRPr>
                </a:pPr>
                <a:r>
                  <a:rPr dirty="0"/>
                  <a:t>considered in the proton!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B241F8-A6D2-F345-ED9E-3A66BE032284}"/>
                </a:ext>
              </a:extLst>
            </p:cNvPr>
            <p:cNvSpPr txBox="1"/>
            <p:nvPr/>
          </p:nvSpPr>
          <p:spPr>
            <a:xfrm>
              <a:off x="5172111" y="5467864"/>
              <a:ext cx="363240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16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Lattice QCD arrives at a similar conclusion.</a:t>
              </a:r>
              <a:br>
                <a:rPr kumimoji="0" lang="en-KR" sz="16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KR" sz="16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(D. Hackett et al. 2310.08484) </a:t>
              </a:r>
              <a:endParaRPr kumimoji="0" lang="en-KR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584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665" name="The 3D BF pressure density"/>
          <p:cNvSpPr txBox="1"/>
          <p:nvPr/>
        </p:nvSpPr>
        <p:spPr>
          <a:xfrm>
            <a:off x="512410" y="80876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Shear force densities</a:t>
            </a:r>
            <a:endParaRPr dirty="0"/>
          </a:p>
        </p:txBody>
      </p:sp>
      <p:sp>
        <p:nvSpPr>
          <p:cNvPr id="2" name="H-Y. Won, HChK, J.-Y. Kim,  2310.04670 [hep-ph]">
            <a:extLst>
              <a:ext uri="{FF2B5EF4-FFF2-40B4-BE49-F238E27FC236}">
                <a16:creationId xmlns:a16="http://schemas.microsoft.com/office/drawing/2014/main" id="{6D5202B6-ACDB-3975-53DA-ADF326BE9F0C}"/>
              </a:ext>
            </a:extLst>
          </p:cNvPr>
          <p:cNvSpPr txBox="1"/>
          <p:nvPr/>
        </p:nvSpPr>
        <p:spPr>
          <a:xfrm>
            <a:off x="5890658" y="6446016"/>
            <a:ext cx="31787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H-Y. Won, </a:t>
            </a:r>
            <a:r>
              <a:rPr dirty="0" err="1"/>
              <a:t>HChK</a:t>
            </a:r>
            <a:r>
              <a:rPr dirty="0"/>
              <a:t>, J.-Y. Kim,  </a:t>
            </a:r>
            <a:r>
              <a:rPr lang="en-US" dirty="0"/>
              <a:t>JHEP 05 (2024)</a:t>
            </a:r>
            <a:endParaRPr dirty="0"/>
          </a:p>
        </p:txBody>
      </p:sp>
      <p:pic>
        <p:nvPicPr>
          <p:cNvPr id="19" name="Picture 1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4A66A96-E81C-9686-7E87-5BDC0104C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668"/>
            <a:ext cx="9019078" cy="3246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891E0D-F5EA-86F1-F0BD-25BE2632BCE8}"/>
              </a:ext>
            </a:extLst>
          </p:cNvPr>
          <p:cNvSpPr txBox="1"/>
          <p:nvPr/>
        </p:nvSpPr>
        <p:spPr>
          <a:xfrm>
            <a:off x="292608" y="819817"/>
            <a:ext cx="657551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i</a:t>
            </a: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 off-diagonal component of the EMT: No twist-4 contribution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D3E7AF-2D6B-D62A-BF54-02648F14247C}"/>
              </a:ext>
            </a:extLst>
          </p:cNvPr>
          <p:cNvGrpSpPr/>
          <p:nvPr/>
        </p:nvGrpSpPr>
        <p:grpSpPr>
          <a:xfrm>
            <a:off x="512410" y="4963264"/>
            <a:ext cx="5273327" cy="572920"/>
            <a:chOff x="512410" y="4963264"/>
            <a:chExt cx="5273327" cy="5729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8ACDE6-126B-615D-ACCD-0B2C45917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410" y="4963264"/>
              <a:ext cx="2237486" cy="5729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F32027-FD0B-7824-D46C-49D5F56F2533}"/>
                </a:ext>
              </a:extLst>
            </p:cNvPr>
            <p:cNvSpPr txBox="1"/>
            <p:nvPr/>
          </p:nvSpPr>
          <p:spPr>
            <a:xfrm>
              <a:off x="2847432" y="5024963"/>
              <a:ext cx="293830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Local equilibrium condition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84410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8B8B7912-923B-EB8E-96A3-9D59E19F97C5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FA4FC55D-E1C7-265A-C2FA-ABB7302957D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dirty="0"/>
            </a:p>
          </p:txBody>
        </p:sp>
        <p:sp>
          <p:nvSpPr>
            <p:cNvPr id="4" name="Baryon correlation function">
              <a:extLst>
                <a:ext uri="{FF2B5EF4-FFF2-40B4-BE49-F238E27FC236}">
                  <a16:creationId xmlns:a16="http://schemas.microsoft.com/office/drawing/2014/main" id="{1667F592-E3D4-C00F-64B6-A059B87B9E2C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400" dirty="0"/>
                <a:t>Flavor-decomposed D-term form factors</a:t>
              </a:r>
            </a:p>
          </p:txBody>
        </p:sp>
      </p:grpSp>
      <p:sp>
        <p:nvSpPr>
          <p:cNvPr id="10" name="H.W. Won, J.-Y. Kim, HChK,  2310.04670 [hep-ph] (2023)">
            <a:extLst>
              <a:ext uri="{FF2B5EF4-FFF2-40B4-BE49-F238E27FC236}">
                <a16:creationId xmlns:a16="http://schemas.microsoft.com/office/drawing/2014/main" id="{FF1A7518-4B8B-F431-06B7-F817415814CC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Term.png" descr="DTerm.png">
            <a:extLst>
              <a:ext uri="{FF2B5EF4-FFF2-40B4-BE49-F238E27FC236}">
                <a16:creationId xmlns:a16="http://schemas.microsoft.com/office/drawing/2014/main" id="{1F0384C9-695E-644B-5F51-D903E3BB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2" y="1038355"/>
            <a:ext cx="6362700" cy="50901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he strange-quark contributions are essential for flavor blindness!">
            <a:extLst>
              <a:ext uri="{FF2B5EF4-FFF2-40B4-BE49-F238E27FC236}">
                <a16:creationId xmlns:a16="http://schemas.microsoft.com/office/drawing/2014/main" id="{45F2D612-3D60-30B1-E625-6D5DED332399}"/>
              </a:ext>
            </a:extLst>
          </p:cNvPr>
          <p:cNvSpPr txBox="1"/>
          <p:nvPr/>
        </p:nvSpPr>
        <p:spPr>
          <a:xfrm>
            <a:off x="151402" y="6173287"/>
            <a:ext cx="6025686" cy="3183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algn="just" defTabSz="410765">
              <a:defRPr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The strange-quark contributions are essential for </a:t>
            </a:r>
            <a:r>
              <a:rPr dirty="0">
                <a:solidFill>
                  <a:srgbClr val="FF0000"/>
                </a:solidFill>
              </a:rPr>
              <a:t>flavor blindness</a:t>
            </a:r>
            <a:r>
              <a:rPr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B9A7D-C57E-4CB5-01D7-3A6DE9C551F3}"/>
              </a:ext>
            </a:extLst>
          </p:cNvPr>
          <p:cNvSpPr txBox="1"/>
          <p:nvPr/>
        </p:nvSpPr>
        <p:spPr>
          <a:xfrm>
            <a:off x="2534978" y="3314283"/>
            <a:ext cx="291505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Sea quarks (Dirac continuum)</a:t>
            </a:r>
            <a:b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play a significant role.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8345D7-DC43-D36F-ED0D-029396E5372F}"/>
              </a:ext>
            </a:extLst>
          </p:cNvPr>
          <p:cNvSpPr/>
          <p:nvPr/>
        </p:nvSpPr>
        <p:spPr>
          <a:xfrm rot="20653345">
            <a:off x="1283830" y="2280633"/>
            <a:ext cx="1229096" cy="332509"/>
          </a:xfrm>
          <a:prstGeom prst="ellipse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4E7EEF-8A09-2119-EDE6-C977DDC09F03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943583" y="2606878"/>
            <a:ext cx="1220662" cy="707405"/>
          </a:xfrm>
          <a:prstGeom prst="straightConnector1">
            <a:avLst/>
          </a:prstGeom>
          <a:ln w="2222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1A87A7-641F-67DE-E62A-FDBA99732679}"/>
              </a:ext>
            </a:extLst>
          </p:cNvPr>
          <p:cNvSpPr txBox="1"/>
          <p:nvPr/>
        </p:nvSpPr>
        <p:spPr>
          <a:xfrm>
            <a:off x="6380499" y="2307180"/>
            <a:ext cx="254566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milar situation in the EM transitions of the delta isobar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1BAE4C-7E32-9927-00F2-506A5E807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7" y="825914"/>
            <a:ext cx="4071643" cy="5357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43BA97-39D4-DB03-7433-3A108A3A7662}"/>
              </a:ext>
            </a:extLst>
          </p:cNvPr>
          <p:cNvSpPr txBox="1"/>
          <p:nvPr/>
        </p:nvSpPr>
        <p:spPr>
          <a:xfrm>
            <a:off x="4709692" y="764772"/>
            <a:ext cx="301044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D-term can be evaluated at </a:t>
            </a:r>
            <a:b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twist-2 level.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C6A22-BC83-4921-A0A5-6B500E1C806B}"/>
              </a:ext>
            </a:extLst>
          </p:cNvPr>
          <p:cNvSpPr txBox="1"/>
          <p:nvPr/>
        </p:nvSpPr>
        <p:spPr>
          <a:xfrm>
            <a:off x="6528136" y="4827949"/>
            <a:ext cx="247503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KR" sz="1400" dirty="0"/>
              <a:t>Y Hatta, M Strikman, PLB (2021) </a:t>
            </a:r>
            <a:endParaRPr kumimoji="0" lang="en-K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ADD27E-BA39-2990-BAC1-4FA352FD7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355" y="5228314"/>
            <a:ext cx="1631950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7803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2" y="1064376"/>
            <a:ext cx="6397895" cy="10205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0B886EA4-6949-46C9-A292-61D3671E1E8A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82622" y="-148588"/>
            <a:chExt cx="9301654" cy="996910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A1B6CE66-E26E-C90F-F555-49FB24E99882}"/>
                </a:ext>
              </a:extLst>
            </p:cNvPr>
            <p:cNvSpPr/>
            <p:nvPr/>
          </p:nvSpPr>
          <p:spPr>
            <a:xfrm>
              <a:off x="-82622" y="-148588"/>
              <a:ext cx="9301654" cy="996910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dirty="0"/>
            </a:p>
          </p:txBody>
        </p:sp>
        <p:sp>
          <p:nvSpPr>
            <p:cNvPr id="7" name="Baryon correlation function">
              <a:extLst>
                <a:ext uri="{FF2B5EF4-FFF2-40B4-BE49-F238E27FC236}">
                  <a16:creationId xmlns:a16="http://schemas.microsoft.com/office/drawing/2014/main" id="{C43534B1-E379-D157-A379-78D82D5980D9}"/>
                </a:ext>
              </a:extLst>
            </p:cNvPr>
            <p:cNvSpPr txBox="1"/>
            <p:nvPr/>
          </p:nvSpPr>
          <p:spPr>
            <a:xfrm>
              <a:off x="1285683" y="81975"/>
              <a:ext cx="6565043" cy="535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sz="30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400" dirty="0"/>
                <a:t>Estimation of mechanical Radius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C14BBF-CD92-1176-8EC2-6A2E8CE0F7E7}"/>
              </a:ext>
            </a:extLst>
          </p:cNvPr>
          <p:cNvSpPr/>
          <p:nvPr/>
        </p:nvSpPr>
        <p:spPr>
          <a:xfrm>
            <a:off x="5195942" y="926483"/>
            <a:ext cx="1753498" cy="1246909"/>
          </a:xfrm>
          <a:prstGeom prst="rect">
            <a:avLst/>
          </a:prstGeom>
          <a:noFill/>
          <a:ln w="25400" cap="flat">
            <a:solidFill>
              <a:schemeClr val="accent5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K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B7FFA2-599A-BA19-E98E-74FABBF5B522}"/>
              </a:ext>
            </a:extLst>
          </p:cNvPr>
          <p:cNvGrpSpPr/>
          <p:nvPr/>
        </p:nvGrpSpPr>
        <p:grpSpPr>
          <a:xfrm>
            <a:off x="295803" y="2510766"/>
            <a:ext cx="8289353" cy="3792423"/>
            <a:chOff x="295803" y="2510766"/>
            <a:chExt cx="8289353" cy="3792423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E859E20B-C5A6-BFC3-1BB8-234A27455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15" y="2510766"/>
              <a:ext cx="2830712" cy="41076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56B00B67-1820-CE9F-067C-A1A15FC2D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6284" y="2518935"/>
              <a:ext cx="4064033" cy="3338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V. Burkert et al. (2022)">
              <a:extLst>
                <a:ext uri="{FF2B5EF4-FFF2-40B4-BE49-F238E27FC236}">
                  <a16:creationId xmlns:a16="http://schemas.microsoft.com/office/drawing/2014/main" id="{D27CC808-DBA4-B5D5-B799-68F7A821908F}"/>
                </a:ext>
              </a:extLst>
            </p:cNvPr>
            <p:cNvSpPr txBox="1"/>
            <p:nvPr/>
          </p:nvSpPr>
          <p:spPr>
            <a:xfrm>
              <a:off x="6687200" y="2852767"/>
              <a:ext cx="1897956" cy="310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/>
              </a:lvl1pPr>
            </a:lstStyle>
            <a:p>
              <a:r>
                <a:rPr sz="1547" dirty="0"/>
                <a:t>V. Burkert et al. (2022)</a:t>
              </a:r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C2A47FB7-9243-C643-C504-F5DE6F3FDF7D}"/>
                </a:ext>
              </a:extLst>
            </p:cNvPr>
            <p:cNvGrpSpPr/>
            <p:nvPr/>
          </p:nvGrpSpPr>
          <p:grpSpPr>
            <a:xfrm>
              <a:off x="2637357" y="4303506"/>
              <a:ext cx="2395150" cy="1999683"/>
              <a:chOff x="0" y="0"/>
              <a:chExt cx="3406433" cy="2843992"/>
            </a:xfrm>
          </p:grpSpPr>
          <p:sp>
            <p:nvSpPr>
              <p:cNvPr id="26" name="Oval">
                <a:extLst>
                  <a:ext uri="{FF2B5EF4-FFF2-40B4-BE49-F238E27FC236}">
                    <a16:creationId xmlns:a16="http://schemas.microsoft.com/office/drawing/2014/main" id="{F71B7254-42EC-EAED-BF28-EB4E3CE9D9FA}"/>
                  </a:ext>
                </a:extLst>
              </p:cNvPr>
              <p:cNvSpPr/>
              <p:nvPr/>
            </p:nvSpPr>
            <p:spPr>
              <a:xfrm>
                <a:off x="271022" y="0"/>
                <a:ext cx="2974076" cy="2843993"/>
              </a:xfrm>
              <a:prstGeom prst="ellipse">
                <a:avLst/>
              </a:prstGeom>
              <a:gradFill flip="none" rotWithShape="1">
                <a:gsLst>
                  <a:gs pos="18051">
                    <a:schemeClr val="accent1">
                      <a:lumOff val="16847"/>
                    </a:schemeClr>
                  </a:gs>
                  <a:gs pos="72260">
                    <a:schemeClr val="accent1">
                      <a:lumOff val="-13575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dirty="0"/>
              </a:p>
            </p:txBody>
          </p:sp>
          <p:sp>
            <p:nvSpPr>
              <p:cNvPr id="27" name="Circle">
                <a:extLst>
                  <a:ext uri="{FF2B5EF4-FFF2-40B4-BE49-F238E27FC236}">
                    <a16:creationId xmlns:a16="http://schemas.microsoft.com/office/drawing/2014/main" id="{1F973420-D6A3-F03C-D15A-91C639FFE2AB}"/>
                  </a:ext>
                </a:extLst>
              </p:cNvPr>
              <p:cNvSpPr/>
              <p:nvPr/>
            </p:nvSpPr>
            <p:spPr>
              <a:xfrm>
                <a:off x="742060" y="404674"/>
                <a:ext cx="2032001" cy="2032001"/>
              </a:xfrm>
              <a:prstGeom prst="ellipse">
                <a:avLst/>
              </a:prstGeom>
              <a:gradFill flip="none" rotWithShape="1">
                <a:gsLst>
                  <a:gs pos="31000">
                    <a:schemeClr val="accent5">
                      <a:hueOff val="-152896"/>
                      <a:lumOff val="12368"/>
                    </a:schemeClr>
                  </a:gs>
                  <a:gs pos="84000">
                    <a:schemeClr val="accent5">
                      <a:lumOff val="-29866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63500" dist="25400" dir="5400000" rotWithShape="0">
                  <a:schemeClr val="accent1">
                    <a:hueOff val="114395"/>
                    <a:lumOff val="-24975"/>
                    <a:alpha val="50000"/>
                  </a:scheme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7D834F3C-DC01-1BDC-D880-5C9D193E7C8F}"/>
                  </a:ext>
                </a:extLst>
              </p:cNvPr>
              <p:cNvSpPr/>
              <p:nvPr/>
            </p:nvSpPr>
            <p:spPr>
              <a:xfrm flipV="1">
                <a:off x="3406433" y="85397"/>
                <a:ext cx="1" cy="2673198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C2B0CD92-EF5F-6568-2759-A1B75390AC8A}"/>
                  </a:ext>
                </a:extLst>
              </p:cNvPr>
              <p:cNvSpPr/>
              <p:nvPr/>
            </p:nvSpPr>
            <p:spPr>
              <a:xfrm>
                <a:off x="2129930" y="25400"/>
                <a:ext cx="1255273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C53ECD5F-0D6B-562F-F890-D176E225D32F}"/>
                  </a:ext>
                </a:extLst>
              </p:cNvPr>
              <p:cNvSpPr/>
              <p:nvPr/>
            </p:nvSpPr>
            <p:spPr>
              <a:xfrm>
                <a:off x="2129930" y="2815948"/>
                <a:ext cx="1255273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763FA891-0A73-A18C-EAF4-462545D7F681}"/>
                  </a:ext>
                </a:extLst>
              </p:cNvPr>
              <p:cNvSpPr/>
              <p:nvPr/>
            </p:nvSpPr>
            <p:spPr>
              <a:xfrm>
                <a:off x="0" y="431615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4C87F09E-88F2-5F47-4EED-18F09B007802}"/>
                  </a:ext>
                </a:extLst>
              </p:cNvPr>
              <p:cNvSpPr/>
              <p:nvPr/>
            </p:nvSpPr>
            <p:spPr>
              <a:xfrm>
                <a:off x="0" y="2409733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B66766F-BADF-836D-6E21-B4058C038097}"/>
                  </a:ext>
                </a:extLst>
              </p:cNvPr>
              <p:cNvSpPr/>
              <p:nvPr/>
            </p:nvSpPr>
            <p:spPr>
              <a:xfrm flipV="1">
                <a:off x="109686" y="404674"/>
                <a:ext cx="1" cy="2034644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</p:grpSp>
        <p:sp>
          <p:nvSpPr>
            <p:cNvPr id="19" name="Mechanical radius">
              <a:extLst>
                <a:ext uri="{FF2B5EF4-FFF2-40B4-BE49-F238E27FC236}">
                  <a16:creationId xmlns:a16="http://schemas.microsoft.com/office/drawing/2014/main" id="{ADFD33C5-2A7D-E0A2-C4B6-24722E81A0AC}"/>
                </a:ext>
              </a:extLst>
            </p:cNvPr>
            <p:cNvSpPr txBox="1"/>
            <p:nvPr/>
          </p:nvSpPr>
          <p:spPr>
            <a:xfrm>
              <a:off x="295803" y="4990151"/>
              <a:ext cx="1673536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1687"/>
                <a:t>Mechanical radius</a:t>
              </a:r>
            </a:p>
          </p:txBody>
        </p:sp>
        <p:sp>
          <p:nvSpPr>
            <p:cNvPr id="20" name="Charge radius">
              <a:extLst>
                <a:ext uri="{FF2B5EF4-FFF2-40B4-BE49-F238E27FC236}">
                  <a16:creationId xmlns:a16="http://schemas.microsoft.com/office/drawing/2014/main" id="{02324BD9-3032-3168-C2D7-DB0CF1EA3FD4}"/>
                </a:ext>
              </a:extLst>
            </p:cNvPr>
            <p:cNvSpPr txBox="1"/>
            <p:nvPr/>
          </p:nvSpPr>
          <p:spPr>
            <a:xfrm>
              <a:off x="5195942" y="4990151"/>
              <a:ext cx="1282403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1687"/>
                <a:t>Charge radius</a:t>
              </a:r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C40B6E8B-04E6-E9A8-03AE-C8EB0916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235" y="5045345"/>
              <a:ext cx="1011973" cy="2213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B5422DDF-3C5D-D569-AA0F-6CB4D0876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673" y="5391747"/>
              <a:ext cx="941195" cy="20588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6658A6-6898-61EE-C333-9CA5568D7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411" y="3322348"/>
              <a:ext cx="2698210" cy="3830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83FA63-668C-0C2F-1EBA-F9725551F7F9}"/>
                </a:ext>
              </a:extLst>
            </p:cNvPr>
            <p:cNvSpPr txBox="1"/>
            <p:nvPr/>
          </p:nvSpPr>
          <p:spPr>
            <a:xfrm>
              <a:off x="3362134" y="3307516"/>
              <a:ext cx="1022717" cy="39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just" defTabSz="410751"/>
              <a:r>
                <a:rPr lang="en-US" sz="1687" dirty="0">
                  <a:latin typeface="Arial"/>
                  <a:ea typeface="Arial"/>
                  <a:cs typeface="Arial"/>
                  <a:sym typeface="Arial"/>
                </a:rPr>
                <a:t>in</a:t>
              </a:r>
              <a:r>
                <a:rPr lang="en-KR" sz="2109" dirty="0">
                  <a:latin typeface="Arial"/>
                  <a:ea typeface="Arial"/>
                  <a:cs typeface="Arial"/>
                  <a:sym typeface="Arial"/>
                </a:rPr>
                <a:t> SU(3)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4359B3-8D05-0361-E3CE-A43F248E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5942" y="3637525"/>
              <a:ext cx="2982516" cy="401836"/>
            </a:xfrm>
            <a:prstGeom prst="rect">
              <a:avLst/>
            </a:prstGeom>
          </p:spPr>
        </p:pic>
      </p:grpSp>
      <p:sp>
        <p:nvSpPr>
          <p:cNvPr id="34" name="H.W. Won, J.-Y. Kim, HChK,  2310.04670 [hep-ph] (2023)">
            <a:extLst>
              <a:ext uri="{FF2B5EF4-FFF2-40B4-BE49-F238E27FC236}">
                <a16:creationId xmlns:a16="http://schemas.microsoft.com/office/drawing/2014/main" id="{4237F2BF-A63E-12C2-1F76-B845E0BB6B3D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"/>
          <p:cNvSpPr/>
          <p:nvPr/>
        </p:nvSpPr>
        <p:spPr>
          <a:xfrm>
            <a:off x="0" y="0"/>
            <a:ext cx="9146922" cy="848321"/>
          </a:xfrm>
          <a:prstGeom prst="rect">
            <a:avLst/>
          </a:prstGeom>
          <a:solidFill>
            <a:srgbClr val="00245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642915">
              <a:spcBef>
                <a:spcPts val="492"/>
              </a:spcBef>
              <a:defRPr sz="12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 sz="844"/>
          </a:p>
        </p:txBody>
      </p:sp>
      <p:sp>
        <p:nvSpPr>
          <p:cNvPr id="639" name="Mechanical radius"/>
          <p:cNvSpPr txBox="1"/>
          <p:nvPr/>
        </p:nvSpPr>
        <p:spPr>
          <a:xfrm>
            <a:off x="512411" y="159468"/>
            <a:ext cx="8119178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ctr" defTabSz="914400">
              <a:spcBef>
                <a:spcPts val="2100"/>
              </a:spcBef>
              <a:defRPr sz="39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</a:defRPr>
            </a:lvl1pPr>
          </a:lstStyle>
          <a:p>
            <a:r>
              <a:rPr lang="en-US" sz="2742" dirty="0"/>
              <a:t>Estimation of mechanical radius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1F7867-F619-B6F2-377A-B4DE26E38B12}"/>
              </a:ext>
            </a:extLst>
          </p:cNvPr>
          <p:cNvGrpSpPr/>
          <p:nvPr/>
        </p:nvGrpSpPr>
        <p:grpSpPr>
          <a:xfrm>
            <a:off x="398945" y="1587454"/>
            <a:ext cx="8346110" cy="2934987"/>
            <a:chOff x="398945" y="2743592"/>
            <a:chExt cx="8346110" cy="2934987"/>
          </a:xfrm>
        </p:grpSpPr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53546F8A-2CD2-0760-7D02-47E147AE02E6}"/>
                </a:ext>
              </a:extLst>
            </p:cNvPr>
            <p:cNvGrpSpPr/>
            <p:nvPr/>
          </p:nvGrpSpPr>
          <p:grpSpPr>
            <a:xfrm>
              <a:off x="3211738" y="2743592"/>
              <a:ext cx="2395150" cy="1999683"/>
              <a:chOff x="0" y="0"/>
              <a:chExt cx="3406433" cy="2843992"/>
            </a:xfrm>
          </p:grpSpPr>
          <p:sp>
            <p:nvSpPr>
              <p:cNvPr id="6" name="Oval">
                <a:extLst>
                  <a:ext uri="{FF2B5EF4-FFF2-40B4-BE49-F238E27FC236}">
                    <a16:creationId xmlns:a16="http://schemas.microsoft.com/office/drawing/2014/main" id="{3D05C526-DAFC-556B-5F8E-EF7B91FC0D32}"/>
                  </a:ext>
                </a:extLst>
              </p:cNvPr>
              <p:cNvSpPr/>
              <p:nvPr/>
            </p:nvSpPr>
            <p:spPr>
              <a:xfrm>
                <a:off x="271022" y="0"/>
                <a:ext cx="2974076" cy="2843993"/>
              </a:xfrm>
              <a:prstGeom prst="ellipse">
                <a:avLst/>
              </a:prstGeom>
              <a:gradFill flip="none" rotWithShape="1">
                <a:gsLst>
                  <a:gs pos="32000">
                    <a:schemeClr val="accent1">
                      <a:lumOff val="16847"/>
                    </a:schemeClr>
                  </a:gs>
                  <a:gs pos="72260">
                    <a:schemeClr val="accent1">
                      <a:lumOff val="-13575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dirty="0"/>
              </a:p>
            </p:txBody>
          </p:sp>
          <p:sp>
            <p:nvSpPr>
              <p:cNvPr id="7" name="Circle">
                <a:extLst>
                  <a:ext uri="{FF2B5EF4-FFF2-40B4-BE49-F238E27FC236}">
                    <a16:creationId xmlns:a16="http://schemas.microsoft.com/office/drawing/2014/main" id="{F9D85ACC-23C0-9A2E-2BFC-C873FF38DD9C}"/>
                  </a:ext>
                </a:extLst>
              </p:cNvPr>
              <p:cNvSpPr/>
              <p:nvPr/>
            </p:nvSpPr>
            <p:spPr>
              <a:xfrm>
                <a:off x="742060" y="404674"/>
                <a:ext cx="2032001" cy="2032001"/>
              </a:xfrm>
              <a:prstGeom prst="ellipse">
                <a:avLst/>
              </a:prstGeom>
              <a:gradFill flip="none" rotWithShape="1">
                <a:gsLst>
                  <a:gs pos="30000">
                    <a:schemeClr val="accent5">
                      <a:hueOff val="-152896"/>
                      <a:lumOff val="12368"/>
                    </a:schemeClr>
                  </a:gs>
                  <a:gs pos="79085">
                    <a:schemeClr val="accent5">
                      <a:lumOff val="-29866"/>
                    </a:scheme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>
                <a:outerShdw blurRad="63500" dist="25400" dir="5400000" rotWithShape="0">
                  <a:schemeClr val="accent1">
                    <a:hueOff val="114395"/>
                    <a:lumOff val="-24975"/>
                    <a:alpha val="50000"/>
                  </a:scheme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9" name="Line">
                <a:extLst>
                  <a:ext uri="{FF2B5EF4-FFF2-40B4-BE49-F238E27FC236}">
                    <a16:creationId xmlns:a16="http://schemas.microsoft.com/office/drawing/2014/main" id="{B334E0F9-C6A1-02A8-E2A8-55ED9DD7477A}"/>
                  </a:ext>
                </a:extLst>
              </p:cNvPr>
              <p:cNvSpPr/>
              <p:nvPr/>
            </p:nvSpPr>
            <p:spPr>
              <a:xfrm flipV="1">
                <a:off x="3406433" y="85397"/>
                <a:ext cx="1" cy="2673198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lumOff val="-13575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0" name="Line">
                <a:extLst>
                  <a:ext uri="{FF2B5EF4-FFF2-40B4-BE49-F238E27FC236}">
                    <a16:creationId xmlns:a16="http://schemas.microsoft.com/office/drawing/2014/main" id="{3C2EAB17-DCDC-A43B-DA3D-2D287A7C667E}"/>
                  </a:ext>
                </a:extLst>
              </p:cNvPr>
              <p:cNvSpPr/>
              <p:nvPr/>
            </p:nvSpPr>
            <p:spPr>
              <a:xfrm>
                <a:off x="2129930" y="25400"/>
                <a:ext cx="1255273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A25E5ADB-FC3A-3E22-BD5A-978D61CD73C2}"/>
                  </a:ext>
                </a:extLst>
              </p:cNvPr>
              <p:cNvSpPr/>
              <p:nvPr/>
            </p:nvSpPr>
            <p:spPr>
              <a:xfrm>
                <a:off x="2129930" y="2815948"/>
                <a:ext cx="1255273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8" name="Line">
                <a:extLst>
                  <a:ext uri="{FF2B5EF4-FFF2-40B4-BE49-F238E27FC236}">
                    <a16:creationId xmlns:a16="http://schemas.microsoft.com/office/drawing/2014/main" id="{D37A3CFE-76CC-2A07-485F-2E7AEA35DF28}"/>
                  </a:ext>
                </a:extLst>
              </p:cNvPr>
              <p:cNvSpPr/>
              <p:nvPr/>
            </p:nvSpPr>
            <p:spPr>
              <a:xfrm>
                <a:off x="0" y="431615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19" name="Line">
                <a:extLst>
                  <a:ext uri="{FF2B5EF4-FFF2-40B4-BE49-F238E27FC236}">
                    <a16:creationId xmlns:a16="http://schemas.microsoft.com/office/drawing/2014/main" id="{ADD55F06-677D-B0DA-ACA6-076030C7D6BB}"/>
                  </a:ext>
                </a:extLst>
              </p:cNvPr>
              <p:cNvSpPr/>
              <p:nvPr/>
            </p:nvSpPr>
            <p:spPr>
              <a:xfrm>
                <a:off x="0" y="2409733"/>
                <a:ext cx="1546325" cy="1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ACC1AD2B-5B79-DF4B-EC04-AF74690975D5}"/>
                  </a:ext>
                </a:extLst>
              </p:cNvPr>
              <p:cNvSpPr/>
              <p:nvPr/>
            </p:nvSpPr>
            <p:spPr>
              <a:xfrm flipV="1">
                <a:off x="109686" y="404674"/>
                <a:ext cx="1" cy="2034644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</p:grpSp>
        <p:sp>
          <p:nvSpPr>
            <p:cNvPr id="21" name="Mechanical radius">
              <a:extLst>
                <a:ext uri="{FF2B5EF4-FFF2-40B4-BE49-F238E27FC236}">
                  <a16:creationId xmlns:a16="http://schemas.microsoft.com/office/drawing/2014/main" id="{9ECD9FEC-B31E-723A-48FE-77ED302F1CF0}"/>
                </a:ext>
              </a:extLst>
            </p:cNvPr>
            <p:cNvSpPr txBox="1"/>
            <p:nvPr/>
          </p:nvSpPr>
          <p:spPr>
            <a:xfrm>
              <a:off x="398945" y="3375382"/>
              <a:ext cx="234679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dirty="0"/>
                <a:t>Mechanical radius</a:t>
              </a:r>
            </a:p>
          </p:txBody>
        </p:sp>
        <p:sp>
          <p:nvSpPr>
            <p:cNvPr id="22" name="Charge radius">
              <a:extLst>
                <a:ext uri="{FF2B5EF4-FFF2-40B4-BE49-F238E27FC236}">
                  <a16:creationId xmlns:a16="http://schemas.microsoft.com/office/drawing/2014/main" id="{EB0F4A25-4990-EC86-AB2D-D489F05373D1}"/>
                </a:ext>
              </a:extLst>
            </p:cNvPr>
            <p:cNvSpPr txBox="1"/>
            <p:nvPr/>
          </p:nvSpPr>
          <p:spPr>
            <a:xfrm>
              <a:off x="5770324" y="3375383"/>
              <a:ext cx="1788952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dirty="0"/>
                <a:t>Charge radius</a:t>
              </a:r>
            </a:p>
          </p:txBody>
        </p:sp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19F797DB-33BD-9943-AEC3-BF7B8A4C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8566" y="3479136"/>
              <a:ext cx="1116489" cy="244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739EEABE-7CE5-215E-F70C-0AA4D1D8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131" y="3816850"/>
              <a:ext cx="1200266" cy="2625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08FDE4-A720-1538-8A39-0C89BE06E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6617" y="3505259"/>
              <a:ext cx="462516" cy="436220"/>
            </a:xfrm>
            <a:prstGeom prst="ellipse">
              <a:avLst/>
            </a:prstGeom>
            <a:gradFill flip="none" rotWithShape="1">
              <a:gsLst>
                <a:gs pos="48000">
                  <a:srgbClr val="92D050"/>
                </a:gs>
                <a:gs pos="82437">
                  <a:srgbClr val="8CD5FF"/>
                </a:gs>
                <a:gs pos="81875">
                  <a:schemeClr val="accent3"/>
                </a:gs>
                <a:gs pos="87000">
                  <a:schemeClr val="accent3">
                    <a:lumMod val="40000"/>
                    <a:lumOff val="60000"/>
                  </a:schemeClr>
                </a:gs>
                <a:gs pos="91000">
                  <a:srgbClr val="8CD5FF"/>
                </a:gs>
                <a:gs pos="73000">
                  <a:schemeClr val="accent3">
                    <a:lumMod val="40000"/>
                    <a:lumOff val="60000"/>
                  </a:schemeClr>
                </a:gs>
                <a:gs pos="67000">
                  <a:schemeClr val="accent3"/>
                </a:gs>
                <a:gs pos="95000">
                  <a:schemeClr val="accent1">
                    <a:lumMod val="45000"/>
                    <a:lumOff val="5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/>
              <a:endParaRPr lang="en-KR" sz="1547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03DE43-5747-4200-8335-C4C957B2758C}"/>
                </a:ext>
              </a:extLst>
            </p:cNvPr>
            <p:cNvCxnSpPr>
              <a:stCxn id="29" idx="2"/>
            </p:cNvCxnSpPr>
            <p:nvPr/>
          </p:nvCxnSpPr>
          <p:spPr>
            <a:xfrm>
              <a:off x="4216617" y="3723369"/>
              <a:ext cx="0" cy="1420131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50000"/>
                </a:schemeClr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DD2A79E-17C1-9C79-4D94-48489FA3C461}"/>
                </a:ext>
              </a:extLst>
            </p:cNvPr>
            <p:cNvCxnSpPr/>
            <p:nvPr/>
          </p:nvCxnSpPr>
          <p:spPr>
            <a:xfrm>
              <a:off x="4679132" y="3723369"/>
              <a:ext cx="0" cy="1420131"/>
            </a:xfrm>
            <a:prstGeom prst="line">
              <a:avLst/>
            </a:prstGeom>
            <a:noFill/>
            <a:ln w="25400" cap="flat">
              <a:solidFill>
                <a:schemeClr val="accent6">
                  <a:lumMod val="50000"/>
                </a:schemeClr>
              </a:solidFill>
              <a:prstDash val="lg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Mechanical radius">
              <a:extLst>
                <a:ext uri="{FF2B5EF4-FFF2-40B4-BE49-F238E27FC236}">
                  <a16:creationId xmlns:a16="http://schemas.microsoft.com/office/drawing/2014/main" id="{6CD24317-BAE9-2670-5BA4-5FC37316E91B}"/>
                </a:ext>
              </a:extLst>
            </p:cNvPr>
            <p:cNvSpPr txBox="1"/>
            <p:nvPr/>
          </p:nvSpPr>
          <p:spPr>
            <a:xfrm>
              <a:off x="3757845" y="5237111"/>
              <a:ext cx="1561326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Mass</a:t>
              </a:r>
              <a:r>
                <a:rPr dirty="0">
                  <a:solidFill>
                    <a:schemeClr val="accent3">
                      <a:lumMod val="50000"/>
                    </a:schemeClr>
                  </a:solidFill>
                </a:rPr>
                <a:t> radius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5302DE-42F0-BABB-9CD4-59C57CA1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2735" y="5349282"/>
              <a:ext cx="1143000" cy="2500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BD3F0-D8D4-0988-D0F0-0C934892D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882" y="5341890"/>
            <a:ext cx="5886234" cy="489613"/>
          </a:xfrm>
          <a:prstGeom prst="rect">
            <a:avLst/>
          </a:prstGeom>
        </p:spPr>
      </p:pic>
      <p:sp>
        <p:nvSpPr>
          <p:cNvPr id="5" name="H.W. Won, J.-Y. Kim, HChK,  2310.04670 [hep-ph] (2023)">
            <a:extLst>
              <a:ext uri="{FF2B5EF4-FFF2-40B4-BE49-F238E27FC236}">
                <a16:creationId xmlns:a16="http://schemas.microsoft.com/office/drawing/2014/main" id="{A072246A-2283-5136-37BA-C2544F3721FA}"/>
              </a:ext>
            </a:extLst>
          </p:cNvPr>
          <p:cNvSpPr txBox="1"/>
          <p:nvPr/>
        </p:nvSpPr>
        <p:spPr>
          <a:xfrm>
            <a:off x="5356106" y="6491642"/>
            <a:ext cx="3787894" cy="28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H.W. Won, J.-Y. Kim, </a:t>
            </a:r>
            <a:r>
              <a:rPr dirty="0" err="1"/>
              <a:t>HChK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KR" sz="1400" b="0" i="0" u="none" strike="noStrike" cap="none" spc="0" normalizeH="0" baseline="0" dirty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PRD 108 (2023)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9011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CC.png" descr="C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952500"/>
            <a:ext cx="6362700" cy="5090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ECEE32-D2A8-FF5E-8071-CFCB496274EC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73572" y="-80322"/>
            <a:chExt cx="9301655" cy="924576"/>
          </a:xfrm>
        </p:grpSpPr>
        <p:sp>
          <p:nvSpPr>
            <p:cNvPr id="741" name="Rectangle"/>
            <p:cNvSpPr/>
            <p:nvPr/>
          </p:nvSpPr>
          <p:spPr>
            <a:xfrm>
              <a:off x="-73572" y="-80322"/>
              <a:ext cx="9301655" cy="924576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742" name="Flavor-decomposed CC form factors"/>
            <p:cNvSpPr txBox="1"/>
            <p:nvPr/>
          </p:nvSpPr>
          <p:spPr>
            <a:xfrm>
              <a:off x="512410" y="124096"/>
              <a:ext cx="8119179" cy="5357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8" tIns="35718" rIns="35718" bIns="35718" anchor="ctr"/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Flavor-decomposed </a:t>
              </a:r>
              <a:r>
                <a:rPr lang="en-US" dirty="0"/>
                <a:t>cbar</a:t>
              </a:r>
              <a:r>
                <a:rPr dirty="0"/>
                <a:t> form factors</a:t>
              </a:r>
            </a:p>
          </p:txBody>
        </p:sp>
      </p:grpSp>
      <p:grpSp>
        <p:nvGrpSpPr>
          <p:cNvPr id="746" name="Group"/>
          <p:cNvGrpSpPr/>
          <p:nvPr/>
        </p:nvGrpSpPr>
        <p:grpSpPr>
          <a:xfrm>
            <a:off x="2013772" y="3849994"/>
            <a:ext cx="2340187" cy="841676"/>
            <a:chOff x="0" y="0"/>
            <a:chExt cx="2340186" cy="841675"/>
          </a:xfrm>
        </p:grpSpPr>
        <p:pic>
          <p:nvPicPr>
            <p:cNvPr id="743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103550">
              <a:off x="899547" y="430694"/>
              <a:ext cx="936856" cy="246335"/>
            </a:xfrm>
            <a:prstGeom prst="rect">
              <a:avLst/>
            </a:prstGeom>
            <a:effectLst/>
          </p:spPr>
        </p:pic>
        <p:sp>
          <p:nvSpPr>
            <p:cNvPr id="745" name="up-quark contribution"/>
            <p:cNvSpPr txBox="1"/>
            <p:nvPr/>
          </p:nvSpPr>
          <p:spPr>
            <a:xfrm>
              <a:off x="0" y="0"/>
              <a:ext cx="2340187" cy="369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just" defTabSz="410765">
                <a:defRPr sz="1800">
                  <a:solidFill>
                    <a:srgbClr val="001D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up-quark contribution</a:t>
              </a:r>
            </a:p>
          </p:txBody>
        </p:sp>
      </p:grpSp>
      <p:grpSp>
        <p:nvGrpSpPr>
          <p:cNvPr id="750" name="Group"/>
          <p:cNvGrpSpPr/>
          <p:nvPr/>
        </p:nvGrpSpPr>
        <p:grpSpPr>
          <a:xfrm>
            <a:off x="158914" y="2579993"/>
            <a:ext cx="2504107" cy="1270001"/>
            <a:chOff x="0" y="165329"/>
            <a:chExt cx="2504105" cy="1270000"/>
          </a:xfrm>
        </p:grpSpPr>
        <p:pic>
          <p:nvPicPr>
            <p:cNvPr id="747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436985">
              <a:off x="1933431" y="415505"/>
              <a:ext cx="621543" cy="246565"/>
            </a:xfrm>
            <a:prstGeom prst="rect">
              <a:avLst/>
            </a:prstGeom>
            <a:effectLst/>
          </p:spPr>
        </p:pic>
        <p:sp>
          <p:nvSpPr>
            <p:cNvPr id="749" name="down-quark contribution"/>
            <p:cNvSpPr/>
            <p:nvPr/>
          </p:nvSpPr>
          <p:spPr>
            <a:xfrm>
              <a:off x="0" y="16532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1800">
                  <a:solidFill>
                    <a:srgbClr val="C72B0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down-quark contribution</a:t>
              </a:r>
            </a:p>
          </p:txBody>
        </p:sp>
      </p:grpSp>
      <p:sp>
        <p:nvSpPr>
          <p:cNvPr id="751" name="The down &amp; strange-quark contributions exactly cancel out the  up-quark contribution!"/>
          <p:cNvSpPr txBox="1"/>
          <p:nvPr/>
        </p:nvSpPr>
        <p:spPr>
          <a:xfrm>
            <a:off x="220428" y="6150906"/>
            <a:ext cx="6226275" cy="52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600" b="1">
                <a:solidFill>
                  <a:srgbClr val="B517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down &amp; strange-quark contributions exactly cancel out the </a:t>
            </a:r>
            <a:br>
              <a:rPr dirty="0"/>
            </a:br>
            <a:r>
              <a:rPr dirty="0"/>
              <a:t>up-quark contribution!</a:t>
            </a:r>
          </a:p>
        </p:txBody>
      </p:sp>
      <p:grpSp>
        <p:nvGrpSpPr>
          <p:cNvPr id="755" name="Group"/>
          <p:cNvGrpSpPr/>
          <p:nvPr/>
        </p:nvGrpSpPr>
        <p:grpSpPr>
          <a:xfrm>
            <a:off x="3743579" y="1742976"/>
            <a:ext cx="3165083" cy="1133053"/>
            <a:chOff x="-78264" y="0"/>
            <a:chExt cx="3165082" cy="1133052"/>
          </a:xfrm>
        </p:grpSpPr>
        <p:pic>
          <p:nvPicPr>
            <p:cNvPr id="752" name="Line Line" descr="Line Lin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10032">
              <a:off x="-148260" y="565088"/>
              <a:ext cx="972464" cy="246774"/>
            </a:xfrm>
            <a:prstGeom prst="rect">
              <a:avLst/>
            </a:prstGeom>
            <a:effectLst/>
          </p:spPr>
        </p:pic>
        <p:sp>
          <p:nvSpPr>
            <p:cNvPr id="754" name="strange-quark contribution"/>
            <p:cNvSpPr txBox="1"/>
            <p:nvPr/>
          </p:nvSpPr>
          <p:spPr>
            <a:xfrm>
              <a:off x="229994" y="0"/>
              <a:ext cx="2856825" cy="369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just" defTabSz="410765">
                <a:defRPr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strange-quark contribution</a:t>
              </a:r>
            </a:p>
          </p:txBody>
        </p:sp>
      </p:grpSp>
      <p:sp>
        <p:nvSpPr>
          <p:cNvPr id="756" name="H.W. Won, J.-Y. Kim, HChK,  2310.04670 [hep-ph] (2023)"/>
          <p:cNvSpPr txBox="1"/>
          <p:nvPr/>
        </p:nvSpPr>
        <p:spPr>
          <a:xfrm>
            <a:off x="4257359" y="6499101"/>
            <a:ext cx="4603887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H.W. Won, J.-Y. Kim, HChK, 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</a:t>
            </a:r>
            <a:r>
              <a:rPr u="sng">
                <a:hlinkClick r:id="rId7"/>
              </a:rPr>
              <a:t>2310.04670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[hep-ph] </a:t>
            </a:r>
            <a:r>
              <a:t>(2023)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2BAE8-E5FE-0670-2820-FFA473FC217D}"/>
              </a:ext>
            </a:extLst>
          </p:cNvPr>
          <p:cNvSpPr txBox="1"/>
          <p:nvPr/>
        </p:nvSpPr>
        <p:spPr>
          <a:xfrm>
            <a:off x="195072" y="757983"/>
            <a:ext cx="350095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Following Polyakov &amp; Son, i.e.,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C131B-A202-9F19-339B-AB1445E13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119" y="830339"/>
            <a:ext cx="901368" cy="3380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" grpId="0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force.png" descr="for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28" y="1383310"/>
            <a:ext cx="6362701" cy="4772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4" name="Group"/>
          <p:cNvGrpSpPr/>
          <p:nvPr/>
        </p:nvGrpSpPr>
        <p:grpSpPr>
          <a:xfrm>
            <a:off x="2236317" y="4766670"/>
            <a:ext cx="1948654" cy="1859416"/>
            <a:chOff x="-105009" y="-105257"/>
            <a:chExt cx="1948653" cy="1859414"/>
          </a:xfrm>
        </p:grpSpPr>
        <p:pic>
          <p:nvPicPr>
            <p:cNvPr id="761" name="Line Line" descr="Line Lin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00000">
              <a:off x="-129819" y="128982"/>
              <a:ext cx="764661" cy="246564"/>
            </a:xfrm>
            <a:prstGeom prst="rect">
              <a:avLst/>
            </a:prstGeom>
            <a:effectLst/>
          </p:spPr>
        </p:pic>
        <p:sp>
          <p:nvSpPr>
            <p:cNvPr id="763" name="up-quark contribution"/>
            <p:cNvSpPr/>
            <p:nvPr/>
          </p:nvSpPr>
          <p:spPr>
            <a:xfrm>
              <a:off x="573643" y="48415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 algn="just" defTabSz="410765">
                <a:defRPr sz="1800">
                  <a:solidFill>
                    <a:srgbClr val="001D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up-quark contribution</a:t>
              </a:r>
            </a:p>
          </p:txBody>
        </p:sp>
      </p:grpSp>
      <p:pic>
        <p:nvPicPr>
          <p:cNvPr id="76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772298">
            <a:off x="2217122" y="2450116"/>
            <a:ext cx="1023743" cy="246565"/>
          </a:xfrm>
          <a:prstGeom prst="rect">
            <a:avLst/>
          </a:prstGeom>
          <a:effectLst/>
        </p:spPr>
      </p:pic>
      <p:sp>
        <p:nvSpPr>
          <p:cNvPr id="767" name="down-quark contribution"/>
          <p:cNvSpPr/>
          <p:nvPr/>
        </p:nvSpPr>
        <p:spPr>
          <a:xfrm>
            <a:off x="3208604" y="2190623"/>
            <a:ext cx="1270002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numCol="1" anchor="ctr">
            <a:spAutoFit/>
          </a:bodyPr>
          <a:lstStyle>
            <a:lvl1pPr algn="just" defTabSz="410765">
              <a:defRPr sz="1800">
                <a:solidFill>
                  <a:srgbClr val="C72B0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down-quark contribution</a:t>
            </a:r>
          </a:p>
        </p:txBody>
      </p:sp>
      <p:pic>
        <p:nvPicPr>
          <p:cNvPr id="76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303" y="894609"/>
            <a:ext cx="3439115" cy="558543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Force field densities s inside the nucleon:"/>
          <p:cNvSpPr txBox="1"/>
          <p:nvPr/>
        </p:nvSpPr>
        <p:spPr>
          <a:xfrm>
            <a:off x="175013" y="939216"/>
            <a:ext cx="4790710" cy="34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marL="250031" indent="-250031" algn="just" defTabSz="410765">
              <a:buSzPct val="50000"/>
              <a:buBlip>
                <a:blip r:embed="rId6"/>
              </a:buBlip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Force field densities inside the nucleon:</a:t>
            </a:r>
          </a:p>
        </p:txBody>
      </p:sp>
      <p:sp>
        <p:nvSpPr>
          <p:cNvPr id="771" name="H.W. Won, J.-Y. Kim, HChK,  2310.04670 [hep-ph] (2023)"/>
          <p:cNvSpPr txBox="1"/>
          <p:nvPr/>
        </p:nvSpPr>
        <p:spPr>
          <a:xfrm>
            <a:off x="4257359" y="6499101"/>
            <a:ext cx="4603887" cy="26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just" defTabSz="410765">
              <a:defRPr sz="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H.W. Won, J.-Y. Kim, HChK, 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</a:t>
            </a:r>
            <a:r>
              <a:rPr u="sng">
                <a:hlinkClick r:id="rId7"/>
              </a:rPr>
              <a:t>2310.04670</a:t>
            </a:r>
            <a:r>
              <a:rPr>
                <a:solidFill>
                  <a:srgbClr val="000000">
                    <a:alpha val="80000"/>
                  </a:srgbClr>
                </a:solidFill>
              </a:rPr>
              <a:t> [hep-ph] </a:t>
            </a:r>
            <a:r>
              <a:t>(2023)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37B32C-3599-DDC6-0765-4D1E5DDED29D}"/>
              </a:ext>
            </a:extLst>
          </p:cNvPr>
          <p:cNvGrpSpPr/>
          <p:nvPr/>
        </p:nvGrpSpPr>
        <p:grpSpPr>
          <a:xfrm>
            <a:off x="0" y="0"/>
            <a:ext cx="9144000" cy="720000"/>
            <a:chOff x="-73572" y="-80322"/>
            <a:chExt cx="9301655" cy="924576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A5772ADD-A747-3BCE-9C00-D2128F70D8A8}"/>
                </a:ext>
              </a:extLst>
            </p:cNvPr>
            <p:cNvSpPr/>
            <p:nvPr/>
          </p:nvSpPr>
          <p:spPr>
            <a:xfrm>
              <a:off x="-73572" y="-80322"/>
              <a:ext cx="9301655" cy="924576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4" name="Flavor-decomposed CC form factors">
              <a:extLst>
                <a:ext uri="{FF2B5EF4-FFF2-40B4-BE49-F238E27FC236}">
                  <a16:creationId xmlns:a16="http://schemas.microsoft.com/office/drawing/2014/main" id="{AB4151D6-26D8-D697-4C3B-FC45A87203C2}"/>
                </a:ext>
              </a:extLst>
            </p:cNvPr>
            <p:cNvSpPr txBox="1"/>
            <p:nvPr/>
          </p:nvSpPr>
          <p:spPr>
            <a:xfrm>
              <a:off x="512410" y="124096"/>
              <a:ext cx="8119179" cy="5357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8" tIns="35718" rIns="35718" bIns="35718" anchor="ctr"/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Flavor-decomposed </a:t>
              </a:r>
              <a:r>
                <a:rPr lang="en-US" dirty="0"/>
                <a:t>cbar</a:t>
              </a:r>
              <a:r>
                <a:rPr dirty="0"/>
                <a:t> form factors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B9D52C-4289-38CE-9A2E-4FB67F1A8C2E}"/>
              </a:ext>
            </a:extLst>
          </p:cNvPr>
          <p:cNvCxnSpPr/>
          <p:nvPr/>
        </p:nvCxnSpPr>
        <p:spPr>
          <a:xfrm flipV="1">
            <a:off x="2593838" y="3142593"/>
            <a:ext cx="956132" cy="399393"/>
          </a:xfrm>
          <a:prstGeom prst="straightConnector1">
            <a:avLst/>
          </a:prstGeom>
          <a:noFill/>
          <a:ln w="254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20FFC77-40C2-808C-4CFF-21591734B55F}"/>
              </a:ext>
            </a:extLst>
          </p:cNvPr>
          <p:cNvSpPr txBox="1"/>
          <p:nvPr/>
        </p:nvSpPr>
        <p:spPr>
          <a:xfrm>
            <a:off x="3620495" y="2923775"/>
            <a:ext cx="293830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Strange-quark contribution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FF7B-E438-3B59-B6B8-D6CB88B6C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529" y="1567696"/>
            <a:ext cx="901368" cy="3380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Rectangle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</p:spPr>
        <p:txBody>
          <a:bodyPr lIns="35718" tIns="35718" rIns="35718" bIns="35718" anchor="ctr"/>
          <a:lstStyle/>
          <a:p>
            <a:pPr algn="ctr" defTabSz="642937">
              <a:spcBef>
                <a:spcPts val="400"/>
              </a:spcBef>
              <a:defRPr sz="800"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785" name="Cancelation of the force fields from CCs"/>
          <p:cNvSpPr txBox="1"/>
          <p:nvPr/>
        </p:nvSpPr>
        <p:spPr>
          <a:xfrm>
            <a:off x="512410" y="121721"/>
            <a:ext cx="8119179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/>
          <a:lstStyle>
            <a:lvl1pPr algn="ctr" defTabSz="642937">
              <a:spcBef>
                <a:spcPts val="1400"/>
              </a:spcBef>
              <a:defRPr sz="2600" b="1">
                <a:solidFill>
                  <a:srgbClr val="FFFB00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Cancelation of the force fields from </a:t>
            </a:r>
            <a:r>
              <a:rPr lang="en-US" dirty="0"/>
              <a:t>cbar</a:t>
            </a:r>
            <a:endParaRPr dirty="0"/>
          </a:p>
        </p:txBody>
      </p:sp>
      <p:grpSp>
        <p:nvGrpSpPr>
          <p:cNvPr id="800" name="Group"/>
          <p:cNvGrpSpPr/>
          <p:nvPr/>
        </p:nvGrpSpPr>
        <p:grpSpPr>
          <a:xfrm>
            <a:off x="418543" y="1816353"/>
            <a:ext cx="8053039" cy="3670466"/>
            <a:chOff x="0" y="-67697"/>
            <a:chExt cx="8053037" cy="3670462"/>
          </a:xfrm>
        </p:grpSpPr>
        <p:grpSp>
          <p:nvGrpSpPr>
            <p:cNvPr id="796" name="Group"/>
            <p:cNvGrpSpPr/>
            <p:nvPr/>
          </p:nvGrpSpPr>
          <p:grpSpPr>
            <a:xfrm>
              <a:off x="-1" y="1199941"/>
              <a:ext cx="8053038" cy="2402824"/>
              <a:chOff x="0" y="0"/>
              <a:chExt cx="8053036" cy="2402823"/>
            </a:xfrm>
          </p:grpSpPr>
          <p:sp>
            <p:nvSpPr>
              <p:cNvPr id="786" name="Semi Truck"/>
              <p:cNvSpPr/>
              <p:nvPr/>
            </p:nvSpPr>
            <p:spPr>
              <a:xfrm flipH="1">
                <a:off x="0" y="0"/>
                <a:ext cx="3571875" cy="116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5762"/>
                    </a:lnTo>
                    <a:lnTo>
                      <a:pt x="14585" y="15762"/>
                    </a:lnTo>
                    <a:lnTo>
                      <a:pt x="14585" y="0"/>
                    </a:lnTo>
                    <a:lnTo>
                      <a:pt x="0" y="0"/>
                    </a:lnTo>
                    <a:close/>
                    <a:moveTo>
                      <a:pt x="15530" y="2020"/>
                    </a:moveTo>
                    <a:cubicBezTo>
                      <a:pt x="15390" y="2020"/>
                      <a:pt x="15282" y="2372"/>
                      <a:pt x="15282" y="2787"/>
                    </a:cubicBezTo>
                    <a:lnTo>
                      <a:pt x="15282" y="7029"/>
                    </a:lnTo>
                    <a:lnTo>
                      <a:pt x="18755" y="7029"/>
                    </a:lnTo>
                    <a:cubicBezTo>
                      <a:pt x="18917" y="7046"/>
                      <a:pt x="18927" y="6515"/>
                      <a:pt x="18819" y="6117"/>
                    </a:cubicBezTo>
                    <a:cubicBezTo>
                      <a:pt x="18527" y="5073"/>
                      <a:pt x="16891" y="2020"/>
                      <a:pt x="15530" y="2020"/>
                    </a:cubicBezTo>
                    <a:close/>
                    <a:moveTo>
                      <a:pt x="15282" y="7640"/>
                    </a:moveTo>
                    <a:lnTo>
                      <a:pt x="15282" y="16311"/>
                    </a:lnTo>
                    <a:lnTo>
                      <a:pt x="14786" y="16311"/>
                    </a:lnTo>
                    <a:cubicBezTo>
                      <a:pt x="15067" y="16892"/>
                      <a:pt x="15250" y="17868"/>
                      <a:pt x="15250" y="18979"/>
                    </a:cubicBezTo>
                    <a:cubicBezTo>
                      <a:pt x="15250" y="19078"/>
                      <a:pt x="15250" y="19160"/>
                      <a:pt x="15245" y="19243"/>
                    </a:cubicBezTo>
                    <a:lnTo>
                      <a:pt x="18399" y="19243"/>
                    </a:lnTo>
                    <a:lnTo>
                      <a:pt x="18750" y="19243"/>
                    </a:lnTo>
                    <a:cubicBezTo>
                      <a:pt x="18750" y="19160"/>
                      <a:pt x="18743" y="19062"/>
                      <a:pt x="18743" y="18979"/>
                    </a:cubicBezTo>
                    <a:cubicBezTo>
                      <a:pt x="18743" y="17205"/>
                      <a:pt x="19213" y="15762"/>
                      <a:pt x="19791" y="15762"/>
                    </a:cubicBezTo>
                    <a:cubicBezTo>
                      <a:pt x="20369" y="15762"/>
                      <a:pt x="20839" y="17205"/>
                      <a:pt x="20839" y="18979"/>
                    </a:cubicBezTo>
                    <a:cubicBezTo>
                      <a:pt x="20839" y="19078"/>
                      <a:pt x="20839" y="19160"/>
                      <a:pt x="20834" y="19243"/>
                    </a:cubicBezTo>
                    <a:lnTo>
                      <a:pt x="20969" y="19243"/>
                    </a:lnTo>
                    <a:lnTo>
                      <a:pt x="21389" y="19243"/>
                    </a:lnTo>
                    <a:lnTo>
                      <a:pt x="21423" y="19243"/>
                    </a:lnTo>
                    <a:cubicBezTo>
                      <a:pt x="21520" y="19243"/>
                      <a:pt x="21600" y="18998"/>
                      <a:pt x="21600" y="18699"/>
                    </a:cubicBezTo>
                    <a:lnTo>
                      <a:pt x="21600" y="16327"/>
                    </a:lnTo>
                    <a:cubicBezTo>
                      <a:pt x="21600" y="16045"/>
                      <a:pt x="21520" y="15814"/>
                      <a:pt x="21423" y="15814"/>
                    </a:cubicBezTo>
                    <a:lnTo>
                      <a:pt x="21389" y="15814"/>
                    </a:lnTo>
                    <a:lnTo>
                      <a:pt x="21389" y="13395"/>
                    </a:lnTo>
                    <a:cubicBezTo>
                      <a:pt x="21389" y="13163"/>
                      <a:pt x="21336" y="12978"/>
                      <a:pt x="21266" y="12944"/>
                    </a:cubicBezTo>
                    <a:lnTo>
                      <a:pt x="19354" y="11287"/>
                    </a:lnTo>
                    <a:lnTo>
                      <a:pt x="18792" y="8008"/>
                    </a:lnTo>
                    <a:cubicBezTo>
                      <a:pt x="18754" y="7793"/>
                      <a:pt x="18679" y="7640"/>
                      <a:pt x="18598" y="7640"/>
                    </a:cubicBezTo>
                    <a:lnTo>
                      <a:pt x="16924" y="7640"/>
                    </a:lnTo>
                    <a:lnTo>
                      <a:pt x="16924" y="16311"/>
                    </a:lnTo>
                    <a:lnTo>
                      <a:pt x="16708" y="16311"/>
                    </a:lnTo>
                    <a:lnTo>
                      <a:pt x="16708" y="7640"/>
                    </a:lnTo>
                    <a:lnTo>
                      <a:pt x="15282" y="7640"/>
                    </a:lnTo>
                    <a:close/>
                    <a:moveTo>
                      <a:pt x="17518" y="8505"/>
                    </a:moveTo>
                    <a:lnTo>
                      <a:pt x="18426" y="8505"/>
                    </a:lnTo>
                    <a:cubicBezTo>
                      <a:pt x="18474" y="8505"/>
                      <a:pt x="18518" y="8585"/>
                      <a:pt x="18534" y="8718"/>
                    </a:cubicBezTo>
                    <a:lnTo>
                      <a:pt x="18804" y="10660"/>
                    </a:lnTo>
                    <a:cubicBezTo>
                      <a:pt x="18842" y="10909"/>
                      <a:pt x="18787" y="11173"/>
                      <a:pt x="18701" y="11173"/>
                    </a:cubicBezTo>
                    <a:lnTo>
                      <a:pt x="17518" y="11173"/>
                    </a:lnTo>
                    <a:cubicBezTo>
                      <a:pt x="17453" y="11173"/>
                      <a:pt x="17400" y="11004"/>
                      <a:pt x="17400" y="10805"/>
                    </a:cubicBezTo>
                    <a:lnTo>
                      <a:pt x="17400" y="8868"/>
                    </a:lnTo>
                    <a:cubicBezTo>
                      <a:pt x="17400" y="8669"/>
                      <a:pt x="17453" y="8505"/>
                      <a:pt x="17518" y="8505"/>
                    </a:cubicBezTo>
                    <a:close/>
                    <a:moveTo>
                      <a:pt x="10633" y="16327"/>
                    </a:moveTo>
                    <a:lnTo>
                      <a:pt x="10503" y="19259"/>
                    </a:lnTo>
                    <a:lnTo>
                      <a:pt x="11271" y="19259"/>
                    </a:lnTo>
                    <a:cubicBezTo>
                      <a:pt x="11271" y="19176"/>
                      <a:pt x="11264" y="19077"/>
                      <a:pt x="11264" y="18995"/>
                    </a:cubicBezTo>
                    <a:cubicBezTo>
                      <a:pt x="11264" y="17884"/>
                      <a:pt x="11448" y="16891"/>
                      <a:pt x="11723" y="16327"/>
                    </a:cubicBezTo>
                    <a:lnTo>
                      <a:pt x="10633" y="16327"/>
                    </a:lnTo>
                    <a:close/>
                    <a:moveTo>
                      <a:pt x="12896" y="16327"/>
                    </a:moveTo>
                    <a:cubicBezTo>
                      <a:pt x="13047" y="16642"/>
                      <a:pt x="13171" y="17088"/>
                      <a:pt x="13252" y="17586"/>
                    </a:cubicBezTo>
                    <a:cubicBezTo>
                      <a:pt x="13333" y="17072"/>
                      <a:pt x="13457" y="16642"/>
                      <a:pt x="13608" y="16327"/>
                    </a:cubicBezTo>
                    <a:lnTo>
                      <a:pt x="12896" y="16327"/>
                    </a:lnTo>
                    <a:close/>
                    <a:moveTo>
                      <a:pt x="2285" y="16394"/>
                    </a:moveTo>
                    <a:cubicBezTo>
                      <a:pt x="1815" y="16394"/>
                      <a:pt x="1436" y="17552"/>
                      <a:pt x="1436" y="18995"/>
                    </a:cubicBezTo>
                    <a:cubicBezTo>
                      <a:pt x="1436" y="20437"/>
                      <a:pt x="1815" y="21600"/>
                      <a:pt x="2285" y="21600"/>
                    </a:cubicBezTo>
                    <a:cubicBezTo>
                      <a:pt x="2755" y="21600"/>
                      <a:pt x="3132" y="20437"/>
                      <a:pt x="3132" y="18995"/>
                    </a:cubicBezTo>
                    <a:cubicBezTo>
                      <a:pt x="3127" y="17552"/>
                      <a:pt x="2749" y="16394"/>
                      <a:pt x="2285" y="16394"/>
                    </a:cubicBezTo>
                    <a:close/>
                    <a:moveTo>
                      <a:pt x="4170" y="16394"/>
                    </a:moveTo>
                    <a:cubicBezTo>
                      <a:pt x="3700" y="16394"/>
                      <a:pt x="3321" y="17552"/>
                      <a:pt x="3321" y="18995"/>
                    </a:cubicBezTo>
                    <a:cubicBezTo>
                      <a:pt x="3321" y="20437"/>
                      <a:pt x="3700" y="21600"/>
                      <a:pt x="4170" y="21600"/>
                    </a:cubicBezTo>
                    <a:cubicBezTo>
                      <a:pt x="4640" y="21600"/>
                      <a:pt x="5017" y="20437"/>
                      <a:pt x="5017" y="18995"/>
                    </a:cubicBezTo>
                    <a:cubicBezTo>
                      <a:pt x="5017" y="17552"/>
                      <a:pt x="4634" y="16394"/>
                      <a:pt x="4170" y="16394"/>
                    </a:cubicBezTo>
                    <a:close/>
                    <a:moveTo>
                      <a:pt x="12312" y="16394"/>
                    </a:moveTo>
                    <a:cubicBezTo>
                      <a:pt x="11842" y="16394"/>
                      <a:pt x="11465" y="17552"/>
                      <a:pt x="11465" y="18995"/>
                    </a:cubicBezTo>
                    <a:cubicBezTo>
                      <a:pt x="11465" y="20437"/>
                      <a:pt x="11842" y="21600"/>
                      <a:pt x="12312" y="21600"/>
                    </a:cubicBezTo>
                    <a:cubicBezTo>
                      <a:pt x="12782" y="21600"/>
                      <a:pt x="13161" y="20437"/>
                      <a:pt x="13161" y="18995"/>
                    </a:cubicBezTo>
                    <a:cubicBezTo>
                      <a:pt x="13161" y="17552"/>
                      <a:pt x="12776" y="16394"/>
                      <a:pt x="12312" y="16394"/>
                    </a:cubicBezTo>
                    <a:close/>
                    <a:moveTo>
                      <a:pt x="14197" y="16394"/>
                    </a:moveTo>
                    <a:cubicBezTo>
                      <a:pt x="13727" y="16394"/>
                      <a:pt x="13350" y="17552"/>
                      <a:pt x="13350" y="18995"/>
                    </a:cubicBezTo>
                    <a:cubicBezTo>
                      <a:pt x="13350" y="20437"/>
                      <a:pt x="13727" y="21600"/>
                      <a:pt x="14197" y="21600"/>
                    </a:cubicBezTo>
                    <a:cubicBezTo>
                      <a:pt x="14667" y="21600"/>
                      <a:pt x="15044" y="20437"/>
                      <a:pt x="15044" y="18995"/>
                    </a:cubicBezTo>
                    <a:cubicBezTo>
                      <a:pt x="15044" y="17552"/>
                      <a:pt x="14661" y="16394"/>
                      <a:pt x="14197" y="16394"/>
                    </a:cubicBezTo>
                    <a:close/>
                    <a:moveTo>
                      <a:pt x="19791" y="16394"/>
                    </a:moveTo>
                    <a:cubicBezTo>
                      <a:pt x="19321" y="16394"/>
                      <a:pt x="18944" y="17552"/>
                      <a:pt x="18944" y="18995"/>
                    </a:cubicBezTo>
                    <a:cubicBezTo>
                      <a:pt x="18944" y="20437"/>
                      <a:pt x="19321" y="21600"/>
                      <a:pt x="19791" y="21600"/>
                    </a:cubicBezTo>
                    <a:cubicBezTo>
                      <a:pt x="20261" y="21600"/>
                      <a:pt x="20640" y="20437"/>
                      <a:pt x="20640" y="18995"/>
                    </a:cubicBezTo>
                    <a:cubicBezTo>
                      <a:pt x="20640" y="17552"/>
                      <a:pt x="20255" y="16394"/>
                      <a:pt x="19791" y="16394"/>
                    </a:cubicBezTo>
                    <a:close/>
                    <a:moveTo>
                      <a:pt x="2285" y="17751"/>
                    </a:moveTo>
                    <a:cubicBezTo>
                      <a:pt x="2506" y="17751"/>
                      <a:pt x="2685" y="18299"/>
                      <a:pt x="2685" y="18979"/>
                    </a:cubicBezTo>
                    <a:cubicBezTo>
                      <a:pt x="2679" y="19659"/>
                      <a:pt x="2501" y="20207"/>
                      <a:pt x="2285" y="20207"/>
                    </a:cubicBezTo>
                    <a:cubicBezTo>
                      <a:pt x="2063" y="20207"/>
                      <a:pt x="1885" y="19659"/>
                      <a:pt x="1885" y="18979"/>
                    </a:cubicBezTo>
                    <a:cubicBezTo>
                      <a:pt x="1885" y="18299"/>
                      <a:pt x="2063" y="17751"/>
                      <a:pt x="2285" y="17751"/>
                    </a:cubicBezTo>
                    <a:close/>
                    <a:moveTo>
                      <a:pt x="4170" y="17751"/>
                    </a:moveTo>
                    <a:cubicBezTo>
                      <a:pt x="4391" y="17751"/>
                      <a:pt x="4568" y="18299"/>
                      <a:pt x="4568" y="18979"/>
                    </a:cubicBezTo>
                    <a:cubicBezTo>
                      <a:pt x="4563" y="19659"/>
                      <a:pt x="4386" y="20207"/>
                      <a:pt x="4170" y="20207"/>
                    </a:cubicBezTo>
                    <a:cubicBezTo>
                      <a:pt x="3948" y="20207"/>
                      <a:pt x="3770" y="19659"/>
                      <a:pt x="3770" y="18979"/>
                    </a:cubicBezTo>
                    <a:cubicBezTo>
                      <a:pt x="3770" y="18299"/>
                      <a:pt x="3948" y="17751"/>
                      <a:pt x="4170" y="17751"/>
                    </a:cubicBezTo>
                    <a:close/>
                    <a:moveTo>
                      <a:pt x="12312" y="17751"/>
                    </a:moveTo>
                    <a:cubicBezTo>
                      <a:pt x="12533" y="17751"/>
                      <a:pt x="12712" y="18299"/>
                      <a:pt x="12712" y="18979"/>
                    </a:cubicBezTo>
                    <a:cubicBezTo>
                      <a:pt x="12707" y="19659"/>
                      <a:pt x="12528" y="20207"/>
                      <a:pt x="12312" y="20207"/>
                    </a:cubicBezTo>
                    <a:cubicBezTo>
                      <a:pt x="12091" y="20207"/>
                      <a:pt x="11912" y="19659"/>
                      <a:pt x="11912" y="18979"/>
                    </a:cubicBezTo>
                    <a:cubicBezTo>
                      <a:pt x="11912" y="18299"/>
                      <a:pt x="12091" y="17751"/>
                      <a:pt x="12312" y="17751"/>
                    </a:cubicBezTo>
                    <a:close/>
                    <a:moveTo>
                      <a:pt x="14197" y="17751"/>
                    </a:moveTo>
                    <a:cubicBezTo>
                      <a:pt x="14418" y="17751"/>
                      <a:pt x="14597" y="18299"/>
                      <a:pt x="14597" y="18979"/>
                    </a:cubicBezTo>
                    <a:cubicBezTo>
                      <a:pt x="14597" y="19659"/>
                      <a:pt x="14418" y="20207"/>
                      <a:pt x="14197" y="20207"/>
                    </a:cubicBezTo>
                    <a:cubicBezTo>
                      <a:pt x="13976" y="20207"/>
                      <a:pt x="13797" y="19659"/>
                      <a:pt x="13797" y="18979"/>
                    </a:cubicBezTo>
                    <a:cubicBezTo>
                      <a:pt x="13797" y="18299"/>
                      <a:pt x="13976" y="17751"/>
                      <a:pt x="14197" y="17751"/>
                    </a:cubicBezTo>
                    <a:close/>
                    <a:moveTo>
                      <a:pt x="19791" y="17751"/>
                    </a:moveTo>
                    <a:cubicBezTo>
                      <a:pt x="20012" y="17751"/>
                      <a:pt x="20191" y="18299"/>
                      <a:pt x="20191" y="18979"/>
                    </a:cubicBezTo>
                    <a:cubicBezTo>
                      <a:pt x="20186" y="19659"/>
                      <a:pt x="20007" y="20207"/>
                      <a:pt x="19791" y="20207"/>
                    </a:cubicBezTo>
                    <a:cubicBezTo>
                      <a:pt x="19570" y="20207"/>
                      <a:pt x="19391" y="19659"/>
                      <a:pt x="19391" y="18979"/>
                    </a:cubicBezTo>
                    <a:cubicBezTo>
                      <a:pt x="19391" y="18299"/>
                      <a:pt x="19570" y="17751"/>
                      <a:pt x="19791" y="17751"/>
                    </a:cubicBezTo>
                    <a:close/>
                  </a:path>
                </a:pathLst>
              </a:custGeom>
              <a:solidFill>
                <a:srgbClr val="041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787" name="Line Line" descr="Line Line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3905" y="406388"/>
                <a:ext cx="1099775" cy="127001"/>
              </a:xfrm>
              <a:prstGeom prst="rect">
                <a:avLst/>
              </a:prstGeom>
              <a:effectLst/>
            </p:spPr>
          </p:pic>
          <p:sp>
            <p:nvSpPr>
              <p:cNvPr id="789" name="Semi Truck"/>
              <p:cNvSpPr/>
              <p:nvPr/>
            </p:nvSpPr>
            <p:spPr>
              <a:xfrm>
                <a:off x="4481161" y="0"/>
                <a:ext cx="3571876" cy="116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5762"/>
                    </a:lnTo>
                    <a:lnTo>
                      <a:pt x="14585" y="15762"/>
                    </a:lnTo>
                    <a:lnTo>
                      <a:pt x="14585" y="0"/>
                    </a:lnTo>
                    <a:lnTo>
                      <a:pt x="0" y="0"/>
                    </a:lnTo>
                    <a:close/>
                    <a:moveTo>
                      <a:pt x="15530" y="2020"/>
                    </a:moveTo>
                    <a:cubicBezTo>
                      <a:pt x="15390" y="2020"/>
                      <a:pt x="15282" y="2372"/>
                      <a:pt x="15282" y="2787"/>
                    </a:cubicBezTo>
                    <a:lnTo>
                      <a:pt x="15282" y="7029"/>
                    </a:lnTo>
                    <a:lnTo>
                      <a:pt x="18755" y="7029"/>
                    </a:lnTo>
                    <a:cubicBezTo>
                      <a:pt x="18917" y="7046"/>
                      <a:pt x="18927" y="6515"/>
                      <a:pt x="18819" y="6117"/>
                    </a:cubicBezTo>
                    <a:cubicBezTo>
                      <a:pt x="18527" y="5073"/>
                      <a:pt x="16891" y="2020"/>
                      <a:pt x="15530" y="2020"/>
                    </a:cubicBezTo>
                    <a:close/>
                    <a:moveTo>
                      <a:pt x="15282" y="7640"/>
                    </a:moveTo>
                    <a:lnTo>
                      <a:pt x="15282" y="16311"/>
                    </a:lnTo>
                    <a:lnTo>
                      <a:pt x="14786" y="16311"/>
                    </a:lnTo>
                    <a:cubicBezTo>
                      <a:pt x="15067" y="16892"/>
                      <a:pt x="15250" y="17868"/>
                      <a:pt x="15250" y="18979"/>
                    </a:cubicBezTo>
                    <a:cubicBezTo>
                      <a:pt x="15250" y="19078"/>
                      <a:pt x="15250" y="19160"/>
                      <a:pt x="15245" y="19243"/>
                    </a:cubicBezTo>
                    <a:lnTo>
                      <a:pt x="18399" y="19243"/>
                    </a:lnTo>
                    <a:lnTo>
                      <a:pt x="18750" y="19243"/>
                    </a:lnTo>
                    <a:cubicBezTo>
                      <a:pt x="18750" y="19160"/>
                      <a:pt x="18743" y="19062"/>
                      <a:pt x="18743" y="18979"/>
                    </a:cubicBezTo>
                    <a:cubicBezTo>
                      <a:pt x="18743" y="17205"/>
                      <a:pt x="19213" y="15762"/>
                      <a:pt x="19791" y="15762"/>
                    </a:cubicBezTo>
                    <a:cubicBezTo>
                      <a:pt x="20369" y="15762"/>
                      <a:pt x="20839" y="17205"/>
                      <a:pt x="20839" y="18979"/>
                    </a:cubicBezTo>
                    <a:cubicBezTo>
                      <a:pt x="20839" y="19078"/>
                      <a:pt x="20839" y="19160"/>
                      <a:pt x="20834" y="19243"/>
                    </a:cubicBezTo>
                    <a:lnTo>
                      <a:pt x="20969" y="19243"/>
                    </a:lnTo>
                    <a:lnTo>
                      <a:pt x="21389" y="19243"/>
                    </a:lnTo>
                    <a:lnTo>
                      <a:pt x="21423" y="19243"/>
                    </a:lnTo>
                    <a:cubicBezTo>
                      <a:pt x="21520" y="19243"/>
                      <a:pt x="21600" y="18998"/>
                      <a:pt x="21600" y="18699"/>
                    </a:cubicBezTo>
                    <a:lnTo>
                      <a:pt x="21600" y="16327"/>
                    </a:lnTo>
                    <a:cubicBezTo>
                      <a:pt x="21600" y="16045"/>
                      <a:pt x="21520" y="15814"/>
                      <a:pt x="21423" y="15814"/>
                    </a:cubicBezTo>
                    <a:lnTo>
                      <a:pt x="21389" y="15814"/>
                    </a:lnTo>
                    <a:lnTo>
                      <a:pt x="21389" y="13395"/>
                    </a:lnTo>
                    <a:cubicBezTo>
                      <a:pt x="21389" y="13163"/>
                      <a:pt x="21336" y="12978"/>
                      <a:pt x="21266" y="12944"/>
                    </a:cubicBezTo>
                    <a:lnTo>
                      <a:pt x="19354" y="11287"/>
                    </a:lnTo>
                    <a:lnTo>
                      <a:pt x="18792" y="8008"/>
                    </a:lnTo>
                    <a:cubicBezTo>
                      <a:pt x="18754" y="7793"/>
                      <a:pt x="18679" y="7640"/>
                      <a:pt x="18598" y="7640"/>
                    </a:cubicBezTo>
                    <a:lnTo>
                      <a:pt x="16924" y="7640"/>
                    </a:lnTo>
                    <a:lnTo>
                      <a:pt x="16924" y="16311"/>
                    </a:lnTo>
                    <a:lnTo>
                      <a:pt x="16708" y="16311"/>
                    </a:lnTo>
                    <a:lnTo>
                      <a:pt x="16708" y="7640"/>
                    </a:lnTo>
                    <a:lnTo>
                      <a:pt x="15282" y="7640"/>
                    </a:lnTo>
                    <a:close/>
                    <a:moveTo>
                      <a:pt x="17518" y="8505"/>
                    </a:moveTo>
                    <a:lnTo>
                      <a:pt x="18426" y="8505"/>
                    </a:lnTo>
                    <a:cubicBezTo>
                      <a:pt x="18474" y="8505"/>
                      <a:pt x="18518" y="8585"/>
                      <a:pt x="18534" y="8718"/>
                    </a:cubicBezTo>
                    <a:lnTo>
                      <a:pt x="18804" y="10660"/>
                    </a:lnTo>
                    <a:cubicBezTo>
                      <a:pt x="18842" y="10909"/>
                      <a:pt x="18787" y="11173"/>
                      <a:pt x="18701" y="11173"/>
                    </a:cubicBezTo>
                    <a:lnTo>
                      <a:pt x="17518" y="11173"/>
                    </a:lnTo>
                    <a:cubicBezTo>
                      <a:pt x="17453" y="11173"/>
                      <a:pt x="17400" y="11004"/>
                      <a:pt x="17400" y="10805"/>
                    </a:cubicBezTo>
                    <a:lnTo>
                      <a:pt x="17400" y="8868"/>
                    </a:lnTo>
                    <a:cubicBezTo>
                      <a:pt x="17400" y="8669"/>
                      <a:pt x="17453" y="8505"/>
                      <a:pt x="17518" y="8505"/>
                    </a:cubicBezTo>
                    <a:close/>
                    <a:moveTo>
                      <a:pt x="10633" y="16327"/>
                    </a:moveTo>
                    <a:lnTo>
                      <a:pt x="10503" y="19259"/>
                    </a:lnTo>
                    <a:lnTo>
                      <a:pt x="11271" y="19259"/>
                    </a:lnTo>
                    <a:cubicBezTo>
                      <a:pt x="11271" y="19176"/>
                      <a:pt x="11264" y="19077"/>
                      <a:pt x="11264" y="18995"/>
                    </a:cubicBezTo>
                    <a:cubicBezTo>
                      <a:pt x="11264" y="17884"/>
                      <a:pt x="11448" y="16891"/>
                      <a:pt x="11723" y="16327"/>
                    </a:cubicBezTo>
                    <a:lnTo>
                      <a:pt x="10633" y="16327"/>
                    </a:lnTo>
                    <a:close/>
                    <a:moveTo>
                      <a:pt x="12896" y="16327"/>
                    </a:moveTo>
                    <a:cubicBezTo>
                      <a:pt x="13047" y="16642"/>
                      <a:pt x="13171" y="17088"/>
                      <a:pt x="13252" y="17586"/>
                    </a:cubicBezTo>
                    <a:cubicBezTo>
                      <a:pt x="13333" y="17072"/>
                      <a:pt x="13457" y="16642"/>
                      <a:pt x="13608" y="16327"/>
                    </a:cubicBezTo>
                    <a:lnTo>
                      <a:pt x="12896" y="16327"/>
                    </a:lnTo>
                    <a:close/>
                    <a:moveTo>
                      <a:pt x="2285" y="16394"/>
                    </a:moveTo>
                    <a:cubicBezTo>
                      <a:pt x="1815" y="16394"/>
                      <a:pt x="1436" y="17552"/>
                      <a:pt x="1436" y="18995"/>
                    </a:cubicBezTo>
                    <a:cubicBezTo>
                      <a:pt x="1436" y="20437"/>
                      <a:pt x="1815" y="21600"/>
                      <a:pt x="2285" y="21600"/>
                    </a:cubicBezTo>
                    <a:cubicBezTo>
                      <a:pt x="2755" y="21600"/>
                      <a:pt x="3132" y="20437"/>
                      <a:pt x="3132" y="18995"/>
                    </a:cubicBezTo>
                    <a:cubicBezTo>
                      <a:pt x="3127" y="17552"/>
                      <a:pt x="2749" y="16394"/>
                      <a:pt x="2285" y="16394"/>
                    </a:cubicBezTo>
                    <a:close/>
                    <a:moveTo>
                      <a:pt x="4170" y="16394"/>
                    </a:moveTo>
                    <a:cubicBezTo>
                      <a:pt x="3700" y="16394"/>
                      <a:pt x="3321" y="17552"/>
                      <a:pt x="3321" y="18995"/>
                    </a:cubicBezTo>
                    <a:cubicBezTo>
                      <a:pt x="3321" y="20437"/>
                      <a:pt x="3700" y="21600"/>
                      <a:pt x="4170" y="21600"/>
                    </a:cubicBezTo>
                    <a:cubicBezTo>
                      <a:pt x="4640" y="21600"/>
                      <a:pt x="5017" y="20437"/>
                      <a:pt x="5017" y="18995"/>
                    </a:cubicBezTo>
                    <a:cubicBezTo>
                      <a:pt x="5017" y="17552"/>
                      <a:pt x="4634" y="16394"/>
                      <a:pt x="4170" y="16394"/>
                    </a:cubicBezTo>
                    <a:close/>
                    <a:moveTo>
                      <a:pt x="12312" y="16394"/>
                    </a:moveTo>
                    <a:cubicBezTo>
                      <a:pt x="11842" y="16394"/>
                      <a:pt x="11465" y="17552"/>
                      <a:pt x="11465" y="18995"/>
                    </a:cubicBezTo>
                    <a:cubicBezTo>
                      <a:pt x="11465" y="20437"/>
                      <a:pt x="11842" y="21600"/>
                      <a:pt x="12312" y="21600"/>
                    </a:cubicBezTo>
                    <a:cubicBezTo>
                      <a:pt x="12782" y="21600"/>
                      <a:pt x="13161" y="20437"/>
                      <a:pt x="13161" y="18995"/>
                    </a:cubicBezTo>
                    <a:cubicBezTo>
                      <a:pt x="13161" y="17552"/>
                      <a:pt x="12776" y="16394"/>
                      <a:pt x="12312" y="16394"/>
                    </a:cubicBezTo>
                    <a:close/>
                    <a:moveTo>
                      <a:pt x="14197" y="16394"/>
                    </a:moveTo>
                    <a:cubicBezTo>
                      <a:pt x="13727" y="16394"/>
                      <a:pt x="13350" y="17552"/>
                      <a:pt x="13350" y="18995"/>
                    </a:cubicBezTo>
                    <a:cubicBezTo>
                      <a:pt x="13350" y="20437"/>
                      <a:pt x="13727" y="21600"/>
                      <a:pt x="14197" y="21600"/>
                    </a:cubicBezTo>
                    <a:cubicBezTo>
                      <a:pt x="14667" y="21600"/>
                      <a:pt x="15044" y="20437"/>
                      <a:pt x="15044" y="18995"/>
                    </a:cubicBezTo>
                    <a:cubicBezTo>
                      <a:pt x="15044" y="17552"/>
                      <a:pt x="14661" y="16394"/>
                      <a:pt x="14197" y="16394"/>
                    </a:cubicBezTo>
                    <a:close/>
                    <a:moveTo>
                      <a:pt x="19791" y="16394"/>
                    </a:moveTo>
                    <a:cubicBezTo>
                      <a:pt x="19321" y="16394"/>
                      <a:pt x="18944" y="17552"/>
                      <a:pt x="18944" y="18995"/>
                    </a:cubicBezTo>
                    <a:cubicBezTo>
                      <a:pt x="18944" y="20437"/>
                      <a:pt x="19321" y="21600"/>
                      <a:pt x="19791" y="21600"/>
                    </a:cubicBezTo>
                    <a:cubicBezTo>
                      <a:pt x="20261" y="21600"/>
                      <a:pt x="20640" y="20437"/>
                      <a:pt x="20640" y="18995"/>
                    </a:cubicBezTo>
                    <a:cubicBezTo>
                      <a:pt x="20640" y="17552"/>
                      <a:pt x="20255" y="16394"/>
                      <a:pt x="19791" y="16394"/>
                    </a:cubicBezTo>
                    <a:close/>
                    <a:moveTo>
                      <a:pt x="2285" y="17751"/>
                    </a:moveTo>
                    <a:cubicBezTo>
                      <a:pt x="2506" y="17751"/>
                      <a:pt x="2685" y="18299"/>
                      <a:pt x="2685" y="18979"/>
                    </a:cubicBezTo>
                    <a:cubicBezTo>
                      <a:pt x="2679" y="19659"/>
                      <a:pt x="2501" y="20207"/>
                      <a:pt x="2285" y="20207"/>
                    </a:cubicBezTo>
                    <a:cubicBezTo>
                      <a:pt x="2063" y="20207"/>
                      <a:pt x="1885" y="19659"/>
                      <a:pt x="1885" y="18979"/>
                    </a:cubicBezTo>
                    <a:cubicBezTo>
                      <a:pt x="1885" y="18299"/>
                      <a:pt x="2063" y="17751"/>
                      <a:pt x="2285" y="17751"/>
                    </a:cubicBezTo>
                    <a:close/>
                    <a:moveTo>
                      <a:pt x="4170" y="17751"/>
                    </a:moveTo>
                    <a:cubicBezTo>
                      <a:pt x="4391" y="17751"/>
                      <a:pt x="4568" y="18299"/>
                      <a:pt x="4568" y="18979"/>
                    </a:cubicBezTo>
                    <a:cubicBezTo>
                      <a:pt x="4563" y="19659"/>
                      <a:pt x="4386" y="20207"/>
                      <a:pt x="4170" y="20207"/>
                    </a:cubicBezTo>
                    <a:cubicBezTo>
                      <a:pt x="3948" y="20207"/>
                      <a:pt x="3770" y="19659"/>
                      <a:pt x="3770" y="18979"/>
                    </a:cubicBezTo>
                    <a:cubicBezTo>
                      <a:pt x="3770" y="18299"/>
                      <a:pt x="3948" y="17751"/>
                      <a:pt x="4170" y="17751"/>
                    </a:cubicBezTo>
                    <a:close/>
                    <a:moveTo>
                      <a:pt x="12312" y="17751"/>
                    </a:moveTo>
                    <a:cubicBezTo>
                      <a:pt x="12533" y="17751"/>
                      <a:pt x="12712" y="18299"/>
                      <a:pt x="12712" y="18979"/>
                    </a:cubicBezTo>
                    <a:cubicBezTo>
                      <a:pt x="12707" y="19659"/>
                      <a:pt x="12528" y="20207"/>
                      <a:pt x="12312" y="20207"/>
                    </a:cubicBezTo>
                    <a:cubicBezTo>
                      <a:pt x="12091" y="20207"/>
                      <a:pt x="11912" y="19659"/>
                      <a:pt x="11912" y="18979"/>
                    </a:cubicBezTo>
                    <a:cubicBezTo>
                      <a:pt x="11912" y="18299"/>
                      <a:pt x="12091" y="17751"/>
                      <a:pt x="12312" y="17751"/>
                    </a:cubicBezTo>
                    <a:close/>
                    <a:moveTo>
                      <a:pt x="14197" y="17751"/>
                    </a:moveTo>
                    <a:cubicBezTo>
                      <a:pt x="14418" y="17751"/>
                      <a:pt x="14597" y="18299"/>
                      <a:pt x="14597" y="18979"/>
                    </a:cubicBezTo>
                    <a:cubicBezTo>
                      <a:pt x="14597" y="19659"/>
                      <a:pt x="14418" y="20207"/>
                      <a:pt x="14197" y="20207"/>
                    </a:cubicBezTo>
                    <a:cubicBezTo>
                      <a:pt x="13976" y="20207"/>
                      <a:pt x="13797" y="19659"/>
                      <a:pt x="13797" y="18979"/>
                    </a:cubicBezTo>
                    <a:cubicBezTo>
                      <a:pt x="13797" y="18299"/>
                      <a:pt x="13976" y="17751"/>
                      <a:pt x="14197" y="17751"/>
                    </a:cubicBezTo>
                    <a:close/>
                    <a:moveTo>
                      <a:pt x="19791" y="17751"/>
                    </a:moveTo>
                    <a:cubicBezTo>
                      <a:pt x="20012" y="17751"/>
                      <a:pt x="20191" y="18299"/>
                      <a:pt x="20191" y="18979"/>
                    </a:cubicBezTo>
                    <a:cubicBezTo>
                      <a:pt x="20186" y="19659"/>
                      <a:pt x="20007" y="20207"/>
                      <a:pt x="19791" y="20207"/>
                    </a:cubicBezTo>
                    <a:cubicBezTo>
                      <a:pt x="19570" y="20207"/>
                      <a:pt x="19391" y="19659"/>
                      <a:pt x="19391" y="18979"/>
                    </a:cubicBezTo>
                    <a:cubicBezTo>
                      <a:pt x="19391" y="18299"/>
                      <a:pt x="19570" y="17751"/>
                      <a:pt x="19791" y="17751"/>
                    </a:cubicBezTo>
                    <a:close/>
                  </a:path>
                </a:pathLst>
              </a:custGeom>
              <a:solidFill>
                <a:srgbClr val="9814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0" name="up-quark force"/>
              <p:cNvSpPr txBox="1"/>
              <p:nvPr/>
            </p:nvSpPr>
            <p:spPr>
              <a:xfrm>
                <a:off x="1441087" y="279103"/>
                <a:ext cx="1820482" cy="381571"/>
              </a:xfrm>
              <a:prstGeom prst="rect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ctr" defTabSz="410765">
                  <a:defRPr sz="2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up-quark force</a:t>
                </a:r>
              </a:p>
            </p:txBody>
          </p:sp>
          <p:sp>
            <p:nvSpPr>
              <p:cNvPr id="791" name="down-quark force"/>
              <p:cNvSpPr txBox="1"/>
              <p:nvPr/>
            </p:nvSpPr>
            <p:spPr>
              <a:xfrm>
                <a:off x="4611898" y="279103"/>
                <a:ext cx="2168717" cy="381571"/>
              </a:xfrm>
              <a:prstGeom prst="rect">
                <a:avLst/>
              </a:prstGeom>
              <a:solidFill>
                <a:srgbClr val="EE220C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ctr" defTabSz="410765">
                  <a:defRPr sz="2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dirty="0"/>
                  <a:t>down-quark force</a:t>
                </a:r>
              </a:p>
            </p:txBody>
          </p:sp>
          <p:sp>
            <p:nvSpPr>
              <p:cNvPr id="792" name="Semi Truck"/>
              <p:cNvSpPr/>
              <p:nvPr/>
            </p:nvSpPr>
            <p:spPr>
              <a:xfrm>
                <a:off x="4481161" y="1239173"/>
                <a:ext cx="3571876" cy="1163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5762"/>
                    </a:lnTo>
                    <a:lnTo>
                      <a:pt x="14585" y="15762"/>
                    </a:lnTo>
                    <a:lnTo>
                      <a:pt x="14585" y="0"/>
                    </a:lnTo>
                    <a:lnTo>
                      <a:pt x="0" y="0"/>
                    </a:lnTo>
                    <a:close/>
                    <a:moveTo>
                      <a:pt x="15530" y="2020"/>
                    </a:moveTo>
                    <a:cubicBezTo>
                      <a:pt x="15390" y="2020"/>
                      <a:pt x="15282" y="2372"/>
                      <a:pt x="15282" y="2787"/>
                    </a:cubicBezTo>
                    <a:lnTo>
                      <a:pt x="15282" y="7029"/>
                    </a:lnTo>
                    <a:lnTo>
                      <a:pt x="18755" y="7029"/>
                    </a:lnTo>
                    <a:cubicBezTo>
                      <a:pt x="18917" y="7046"/>
                      <a:pt x="18927" y="6515"/>
                      <a:pt x="18819" y="6117"/>
                    </a:cubicBezTo>
                    <a:cubicBezTo>
                      <a:pt x="18527" y="5073"/>
                      <a:pt x="16891" y="2020"/>
                      <a:pt x="15530" y="2020"/>
                    </a:cubicBezTo>
                    <a:close/>
                    <a:moveTo>
                      <a:pt x="15282" y="7640"/>
                    </a:moveTo>
                    <a:lnTo>
                      <a:pt x="15282" y="16311"/>
                    </a:lnTo>
                    <a:lnTo>
                      <a:pt x="14786" y="16311"/>
                    </a:lnTo>
                    <a:cubicBezTo>
                      <a:pt x="15067" y="16892"/>
                      <a:pt x="15250" y="17868"/>
                      <a:pt x="15250" y="18979"/>
                    </a:cubicBezTo>
                    <a:cubicBezTo>
                      <a:pt x="15250" y="19078"/>
                      <a:pt x="15250" y="19160"/>
                      <a:pt x="15245" y="19243"/>
                    </a:cubicBezTo>
                    <a:lnTo>
                      <a:pt x="18399" y="19243"/>
                    </a:lnTo>
                    <a:lnTo>
                      <a:pt x="18750" y="19243"/>
                    </a:lnTo>
                    <a:cubicBezTo>
                      <a:pt x="18750" y="19160"/>
                      <a:pt x="18743" y="19062"/>
                      <a:pt x="18743" y="18979"/>
                    </a:cubicBezTo>
                    <a:cubicBezTo>
                      <a:pt x="18743" y="17205"/>
                      <a:pt x="19213" y="15762"/>
                      <a:pt x="19791" y="15762"/>
                    </a:cubicBezTo>
                    <a:cubicBezTo>
                      <a:pt x="20369" y="15762"/>
                      <a:pt x="20839" y="17205"/>
                      <a:pt x="20839" y="18979"/>
                    </a:cubicBezTo>
                    <a:cubicBezTo>
                      <a:pt x="20839" y="19078"/>
                      <a:pt x="20839" y="19160"/>
                      <a:pt x="20834" y="19243"/>
                    </a:cubicBezTo>
                    <a:lnTo>
                      <a:pt x="20969" y="19243"/>
                    </a:lnTo>
                    <a:lnTo>
                      <a:pt x="21389" y="19243"/>
                    </a:lnTo>
                    <a:lnTo>
                      <a:pt x="21423" y="19243"/>
                    </a:lnTo>
                    <a:cubicBezTo>
                      <a:pt x="21520" y="19243"/>
                      <a:pt x="21600" y="18998"/>
                      <a:pt x="21600" y="18699"/>
                    </a:cubicBezTo>
                    <a:lnTo>
                      <a:pt x="21600" y="16327"/>
                    </a:lnTo>
                    <a:cubicBezTo>
                      <a:pt x="21600" y="16045"/>
                      <a:pt x="21520" y="15814"/>
                      <a:pt x="21423" y="15814"/>
                    </a:cubicBezTo>
                    <a:lnTo>
                      <a:pt x="21389" y="15814"/>
                    </a:lnTo>
                    <a:lnTo>
                      <a:pt x="21389" y="13395"/>
                    </a:lnTo>
                    <a:cubicBezTo>
                      <a:pt x="21389" y="13163"/>
                      <a:pt x="21336" y="12978"/>
                      <a:pt x="21266" y="12944"/>
                    </a:cubicBezTo>
                    <a:lnTo>
                      <a:pt x="19354" y="11287"/>
                    </a:lnTo>
                    <a:lnTo>
                      <a:pt x="18792" y="8008"/>
                    </a:lnTo>
                    <a:cubicBezTo>
                      <a:pt x="18754" y="7793"/>
                      <a:pt x="18679" y="7640"/>
                      <a:pt x="18598" y="7640"/>
                    </a:cubicBezTo>
                    <a:lnTo>
                      <a:pt x="16924" y="7640"/>
                    </a:lnTo>
                    <a:lnTo>
                      <a:pt x="16924" y="16311"/>
                    </a:lnTo>
                    <a:lnTo>
                      <a:pt x="16708" y="16311"/>
                    </a:lnTo>
                    <a:lnTo>
                      <a:pt x="16708" y="7640"/>
                    </a:lnTo>
                    <a:lnTo>
                      <a:pt x="15282" y="7640"/>
                    </a:lnTo>
                    <a:close/>
                    <a:moveTo>
                      <a:pt x="17518" y="8505"/>
                    </a:moveTo>
                    <a:lnTo>
                      <a:pt x="18426" y="8505"/>
                    </a:lnTo>
                    <a:cubicBezTo>
                      <a:pt x="18474" y="8505"/>
                      <a:pt x="18518" y="8585"/>
                      <a:pt x="18534" y="8718"/>
                    </a:cubicBezTo>
                    <a:lnTo>
                      <a:pt x="18804" y="10660"/>
                    </a:lnTo>
                    <a:cubicBezTo>
                      <a:pt x="18842" y="10909"/>
                      <a:pt x="18787" y="11173"/>
                      <a:pt x="18701" y="11173"/>
                    </a:cubicBezTo>
                    <a:lnTo>
                      <a:pt x="17518" y="11173"/>
                    </a:lnTo>
                    <a:cubicBezTo>
                      <a:pt x="17453" y="11173"/>
                      <a:pt x="17400" y="11004"/>
                      <a:pt x="17400" y="10805"/>
                    </a:cubicBezTo>
                    <a:lnTo>
                      <a:pt x="17400" y="8868"/>
                    </a:lnTo>
                    <a:cubicBezTo>
                      <a:pt x="17400" y="8669"/>
                      <a:pt x="17453" y="8505"/>
                      <a:pt x="17518" y="8505"/>
                    </a:cubicBezTo>
                    <a:close/>
                    <a:moveTo>
                      <a:pt x="10633" y="16327"/>
                    </a:moveTo>
                    <a:lnTo>
                      <a:pt x="10503" y="19259"/>
                    </a:lnTo>
                    <a:lnTo>
                      <a:pt x="11271" y="19259"/>
                    </a:lnTo>
                    <a:cubicBezTo>
                      <a:pt x="11271" y="19176"/>
                      <a:pt x="11264" y="19077"/>
                      <a:pt x="11264" y="18995"/>
                    </a:cubicBezTo>
                    <a:cubicBezTo>
                      <a:pt x="11264" y="17884"/>
                      <a:pt x="11448" y="16891"/>
                      <a:pt x="11723" y="16327"/>
                    </a:cubicBezTo>
                    <a:lnTo>
                      <a:pt x="10633" y="16327"/>
                    </a:lnTo>
                    <a:close/>
                    <a:moveTo>
                      <a:pt x="12896" y="16327"/>
                    </a:moveTo>
                    <a:cubicBezTo>
                      <a:pt x="13047" y="16642"/>
                      <a:pt x="13171" y="17088"/>
                      <a:pt x="13252" y="17586"/>
                    </a:cubicBezTo>
                    <a:cubicBezTo>
                      <a:pt x="13333" y="17072"/>
                      <a:pt x="13457" y="16642"/>
                      <a:pt x="13608" y="16327"/>
                    </a:cubicBezTo>
                    <a:lnTo>
                      <a:pt x="12896" y="16327"/>
                    </a:lnTo>
                    <a:close/>
                    <a:moveTo>
                      <a:pt x="2285" y="16394"/>
                    </a:moveTo>
                    <a:cubicBezTo>
                      <a:pt x="1815" y="16394"/>
                      <a:pt x="1436" y="17552"/>
                      <a:pt x="1436" y="18995"/>
                    </a:cubicBezTo>
                    <a:cubicBezTo>
                      <a:pt x="1436" y="20437"/>
                      <a:pt x="1815" y="21600"/>
                      <a:pt x="2285" y="21600"/>
                    </a:cubicBezTo>
                    <a:cubicBezTo>
                      <a:pt x="2755" y="21600"/>
                      <a:pt x="3132" y="20437"/>
                      <a:pt x="3132" y="18995"/>
                    </a:cubicBezTo>
                    <a:cubicBezTo>
                      <a:pt x="3127" y="17552"/>
                      <a:pt x="2749" y="16394"/>
                      <a:pt x="2285" y="16394"/>
                    </a:cubicBezTo>
                    <a:close/>
                    <a:moveTo>
                      <a:pt x="4170" y="16394"/>
                    </a:moveTo>
                    <a:cubicBezTo>
                      <a:pt x="3700" y="16394"/>
                      <a:pt x="3321" y="17552"/>
                      <a:pt x="3321" y="18995"/>
                    </a:cubicBezTo>
                    <a:cubicBezTo>
                      <a:pt x="3321" y="20437"/>
                      <a:pt x="3700" y="21600"/>
                      <a:pt x="4170" y="21600"/>
                    </a:cubicBezTo>
                    <a:cubicBezTo>
                      <a:pt x="4640" y="21600"/>
                      <a:pt x="5017" y="20437"/>
                      <a:pt x="5017" y="18995"/>
                    </a:cubicBezTo>
                    <a:cubicBezTo>
                      <a:pt x="5017" y="17552"/>
                      <a:pt x="4634" y="16394"/>
                      <a:pt x="4170" y="16394"/>
                    </a:cubicBezTo>
                    <a:close/>
                    <a:moveTo>
                      <a:pt x="12312" y="16394"/>
                    </a:moveTo>
                    <a:cubicBezTo>
                      <a:pt x="11842" y="16394"/>
                      <a:pt x="11465" y="17552"/>
                      <a:pt x="11465" y="18995"/>
                    </a:cubicBezTo>
                    <a:cubicBezTo>
                      <a:pt x="11465" y="20437"/>
                      <a:pt x="11842" y="21600"/>
                      <a:pt x="12312" y="21600"/>
                    </a:cubicBezTo>
                    <a:cubicBezTo>
                      <a:pt x="12782" y="21600"/>
                      <a:pt x="13161" y="20437"/>
                      <a:pt x="13161" y="18995"/>
                    </a:cubicBezTo>
                    <a:cubicBezTo>
                      <a:pt x="13161" y="17552"/>
                      <a:pt x="12776" y="16394"/>
                      <a:pt x="12312" y="16394"/>
                    </a:cubicBezTo>
                    <a:close/>
                    <a:moveTo>
                      <a:pt x="14197" y="16394"/>
                    </a:moveTo>
                    <a:cubicBezTo>
                      <a:pt x="13727" y="16394"/>
                      <a:pt x="13350" y="17552"/>
                      <a:pt x="13350" y="18995"/>
                    </a:cubicBezTo>
                    <a:cubicBezTo>
                      <a:pt x="13350" y="20437"/>
                      <a:pt x="13727" y="21600"/>
                      <a:pt x="14197" y="21600"/>
                    </a:cubicBezTo>
                    <a:cubicBezTo>
                      <a:pt x="14667" y="21600"/>
                      <a:pt x="15044" y="20437"/>
                      <a:pt x="15044" y="18995"/>
                    </a:cubicBezTo>
                    <a:cubicBezTo>
                      <a:pt x="15044" y="17552"/>
                      <a:pt x="14661" y="16394"/>
                      <a:pt x="14197" y="16394"/>
                    </a:cubicBezTo>
                    <a:close/>
                    <a:moveTo>
                      <a:pt x="19791" y="16394"/>
                    </a:moveTo>
                    <a:cubicBezTo>
                      <a:pt x="19321" y="16394"/>
                      <a:pt x="18944" y="17552"/>
                      <a:pt x="18944" y="18995"/>
                    </a:cubicBezTo>
                    <a:cubicBezTo>
                      <a:pt x="18944" y="20437"/>
                      <a:pt x="19321" y="21600"/>
                      <a:pt x="19791" y="21600"/>
                    </a:cubicBezTo>
                    <a:cubicBezTo>
                      <a:pt x="20261" y="21600"/>
                      <a:pt x="20640" y="20437"/>
                      <a:pt x="20640" y="18995"/>
                    </a:cubicBezTo>
                    <a:cubicBezTo>
                      <a:pt x="20640" y="17552"/>
                      <a:pt x="20255" y="16394"/>
                      <a:pt x="19791" y="16394"/>
                    </a:cubicBezTo>
                    <a:close/>
                    <a:moveTo>
                      <a:pt x="2285" y="17751"/>
                    </a:moveTo>
                    <a:cubicBezTo>
                      <a:pt x="2506" y="17751"/>
                      <a:pt x="2685" y="18299"/>
                      <a:pt x="2685" y="18979"/>
                    </a:cubicBezTo>
                    <a:cubicBezTo>
                      <a:pt x="2679" y="19659"/>
                      <a:pt x="2501" y="20207"/>
                      <a:pt x="2285" y="20207"/>
                    </a:cubicBezTo>
                    <a:cubicBezTo>
                      <a:pt x="2063" y="20207"/>
                      <a:pt x="1885" y="19659"/>
                      <a:pt x="1885" y="18979"/>
                    </a:cubicBezTo>
                    <a:cubicBezTo>
                      <a:pt x="1885" y="18299"/>
                      <a:pt x="2063" y="17751"/>
                      <a:pt x="2285" y="17751"/>
                    </a:cubicBezTo>
                    <a:close/>
                    <a:moveTo>
                      <a:pt x="4170" y="17751"/>
                    </a:moveTo>
                    <a:cubicBezTo>
                      <a:pt x="4391" y="17751"/>
                      <a:pt x="4568" y="18299"/>
                      <a:pt x="4568" y="18979"/>
                    </a:cubicBezTo>
                    <a:cubicBezTo>
                      <a:pt x="4563" y="19659"/>
                      <a:pt x="4386" y="20207"/>
                      <a:pt x="4170" y="20207"/>
                    </a:cubicBezTo>
                    <a:cubicBezTo>
                      <a:pt x="3948" y="20207"/>
                      <a:pt x="3770" y="19659"/>
                      <a:pt x="3770" y="18979"/>
                    </a:cubicBezTo>
                    <a:cubicBezTo>
                      <a:pt x="3770" y="18299"/>
                      <a:pt x="3948" y="17751"/>
                      <a:pt x="4170" y="17751"/>
                    </a:cubicBezTo>
                    <a:close/>
                    <a:moveTo>
                      <a:pt x="12312" y="17751"/>
                    </a:moveTo>
                    <a:cubicBezTo>
                      <a:pt x="12533" y="17751"/>
                      <a:pt x="12712" y="18299"/>
                      <a:pt x="12712" y="18979"/>
                    </a:cubicBezTo>
                    <a:cubicBezTo>
                      <a:pt x="12707" y="19659"/>
                      <a:pt x="12528" y="20207"/>
                      <a:pt x="12312" y="20207"/>
                    </a:cubicBezTo>
                    <a:cubicBezTo>
                      <a:pt x="12091" y="20207"/>
                      <a:pt x="11912" y="19659"/>
                      <a:pt x="11912" y="18979"/>
                    </a:cubicBezTo>
                    <a:cubicBezTo>
                      <a:pt x="11912" y="18299"/>
                      <a:pt x="12091" y="17751"/>
                      <a:pt x="12312" y="17751"/>
                    </a:cubicBezTo>
                    <a:close/>
                    <a:moveTo>
                      <a:pt x="14197" y="17751"/>
                    </a:moveTo>
                    <a:cubicBezTo>
                      <a:pt x="14418" y="17751"/>
                      <a:pt x="14597" y="18299"/>
                      <a:pt x="14597" y="18979"/>
                    </a:cubicBezTo>
                    <a:cubicBezTo>
                      <a:pt x="14597" y="19659"/>
                      <a:pt x="14418" y="20207"/>
                      <a:pt x="14197" y="20207"/>
                    </a:cubicBezTo>
                    <a:cubicBezTo>
                      <a:pt x="13976" y="20207"/>
                      <a:pt x="13797" y="19659"/>
                      <a:pt x="13797" y="18979"/>
                    </a:cubicBezTo>
                    <a:cubicBezTo>
                      <a:pt x="13797" y="18299"/>
                      <a:pt x="13976" y="17751"/>
                      <a:pt x="14197" y="17751"/>
                    </a:cubicBezTo>
                    <a:close/>
                    <a:moveTo>
                      <a:pt x="19791" y="17751"/>
                    </a:moveTo>
                    <a:cubicBezTo>
                      <a:pt x="20012" y="17751"/>
                      <a:pt x="20191" y="18299"/>
                      <a:pt x="20191" y="18979"/>
                    </a:cubicBezTo>
                    <a:cubicBezTo>
                      <a:pt x="20186" y="19659"/>
                      <a:pt x="20007" y="20207"/>
                      <a:pt x="19791" y="20207"/>
                    </a:cubicBezTo>
                    <a:cubicBezTo>
                      <a:pt x="19570" y="20207"/>
                      <a:pt x="19391" y="19659"/>
                      <a:pt x="19391" y="18979"/>
                    </a:cubicBezTo>
                    <a:cubicBezTo>
                      <a:pt x="19391" y="18299"/>
                      <a:pt x="19570" y="17751"/>
                      <a:pt x="19791" y="1775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3" name="strange-quark force"/>
              <p:cNvSpPr txBox="1"/>
              <p:nvPr/>
            </p:nvSpPr>
            <p:spPr>
              <a:xfrm>
                <a:off x="4494169" y="1508605"/>
                <a:ext cx="2404175" cy="381571"/>
              </a:xfrm>
              <a:prstGeom prst="rect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8" tIns="35718" rIns="35718" bIns="35718" numCol="1" anchor="ctr">
                <a:spAutoFit/>
              </a:bodyPr>
              <a:lstStyle>
                <a:lvl1pPr algn="ctr" defTabSz="410765">
                  <a:defRPr sz="2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t>strange-quark force</a:t>
                </a:r>
              </a:p>
            </p:txBody>
          </p:sp>
          <p:pic>
            <p:nvPicPr>
              <p:cNvPr id="794" name="Line Line" descr="Line Lin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119843">
                <a:off x="3245373" y="972523"/>
                <a:ext cx="1566316" cy="127001"/>
              </a:xfrm>
              <a:prstGeom prst="rect">
                <a:avLst/>
              </a:prstGeom>
              <a:effectLst/>
            </p:spPr>
          </p:pic>
        </p:grpSp>
        <p:sp>
          <p:nvSpPr>
            <p:cNvPr id="797" name="Arrow"/>
            <p:cNvSpPr/>
            <p:nvPr/>
          </p:nvSpPr>
          <p:spPr>
            <a:xfrm>
              <a:off x="4858481" y="-67698"/>
              <a:ext cx="1832724" cy="586663"/>
            </a:xfrm>
            <a:prstGeom prst="rightArrow">
              <a:avLst>
                <a:gd name="adj1" fmla="val 50258"/>
                <a:gd name="adj2" fmla="val 111096"/>
              </a:avLst>
            </a:prstGeom>
            <a:solidFill>
              <a:srgbClr val="9B070C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8" name="Arrow"/>
            <p:cNvSpPr/>
            <p:nvPr/>
          </p:nvSpPr>
          <p:spPr>
            <a:xfrm rot="10800000">
              <a:off x="1310679" y="0"/>
              <a:ext cx="2016852" cy="972184"/>
            </a:xfrm>
            <a:prstGeom prst="rightArrow">
              <a:avLst>
                <a:gd name="adj1" fmla="val 50258"/>
                <a:gd name="adj2" fmla="val 67040"/>
              </a:avLst>
            </a:prstGeom>
            <a:solidFill>
              <a:srgbClr val="051C80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9" name="Arrow"/>
            <p:cNvSpPr/>
            <p:nvPr/>
          </p:nvSpPr>
          <p:spPr>
            <a:xfrm>
              <a:off x="4860443" y="562747"/>
              <a:ext cx="1828801" cy="593412"/>
            </a:xfrm>
            <a:prstGeom prst="rightArrow">
              <a:avLst>
                <a:gd name="adj1" fmla="val 50258"/>
                <a:gd name="adj2" fmla="val 117042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167" y="5034085"/>
            <a:ext cx="1861971" cy="33771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The up-quark contribution is balanced with the down &amp; strange-quark contributions."/>
          <p:cNvSpPr txBox="1"/>
          <p:nvPr/>
        </p:nvSpPr>
        <p:spPr>
          <a:xfrm>
            <a:off x="37791" y="1009907"/>
            <a:ext cx="8814545" cy="35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The up-quark contribution is balanced with the down &amp; strange-quark contributions.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49622-6A94-A0C3-43A2-1C4F4E556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779" y="2165017"/>
            <a:ext cx="1269747" cy="27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0E776-897D-0CD9-005F-15D83B9E8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42" y="2125585"/>
            <a:ext cx="1225646" cy="2690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2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2BD54-32DF-4683-DABD-65A4F5BD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>
            <a:extLst>
              <a:ext uri="{FF2B5EF4-FFF2-40B4-BE49-F238E27FC236}">
                <a16:creationId xmlns:a16="http://schemas.microsoft.com/office/drawing/2014/main" id="{07CE2C58-275E-55B6-8E5A-2E9EEB37D32D}"/>
              </a:ext>
            </a:extLst>
          </p:cNvPr>
          <p:cNvSpPr txBox="1"/>
          <p:nvPr/>
        </p:nvSpPr>
        <p:spPr>
          <a:xfrm>
            <a:off x="2917710" y="3100706"/>
            <a:ext cx="33085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Advertisement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24073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247-7141-25A6-998E-44BE873AD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">
            <a:extLst>
              <a:ext uri="{FF2B5EF4-FFF2-40B4-BE49-F238E27FC236}">
                <a16:creationId xmlns:a16="http://schemas.microsoft.com/office/drawing/2014/main" id="{974296AB-D614-25DA-77E0-79E1EF2A26C0}"/>
              </a:ext>
            </a:extLst>
          </p:cNvPr>
          <p:cNvGrpSpPr/>
          <p:nvPr/>
        </p:nvGrpSpPr>
        <p:grpSpPr>
          <a:xfrm>
            <a:off x="-4" y="0"/>
            <a:ext cx="9144001" cy="720000"/>
            <a:chOff x="-1" y="0"/>
            <a:chExt cx="9144000" cy="719999"/>
          </a:xfrm>
        </p:grpSpPr>
        <p:sp>
          <p:nvSpPr>
            <p:cNvPr id="355" name="Rectangle">
              <a:extLst>
                <a:ext uri="{FF2B5EF4-FFF2-40B4-BE49-F238E27FC236}">
                  <a16:creationId xmlns:a16="http://schemas.microsoft.com/office/drawing/2014/main" id="{60F16DF6-E200-9C00-AB0D-2326E2F1A0CC}"/>
                </a:ext>
              </a:extLst>
            </p:cNvPr>
            <p:cNvSpPr/>
            <p:nvPr/>
          </p:nvSpPr>
          <p:spPr>
            <a:xfrm>
              <a:off x="-2" y="0"/>
              <a:ext cx="9144001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 dirty="0"/>
            </a:p>
          </p:txBody>
        </p:sp>
        <p:sp>
          <p:nvSpPr>
            <p:cNvPr id="356" name="Energy-Momentum Tensor">
              <a:extLst>
                <a:ext uri="{FF2B5EF4-FFF2-40B4-BE49-F238E27FC236}">
                  <a16:creationId xmlns:a16="http://schemas.microsoft.com/office/drawing/2014/main" id="{B3D81959-F970-951D-F854-FA03696768A6}"/>
                </a:ext>
              </a:extLst>
            </p:cNvPr>
            <p:cNvSpPr txBox="1"/>
            <p:nvPr/>
          </p:nvSpPr>
          <p:spPr>
            <a:xfrm>
              <a:off x="632196" y="132833"/>
              <a:ext cx="7537931" cy="454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Introduction: Hadron Structure in QCD</a:t>
              </a:r>
            </a:p>
          </p:txBody>
        </p:sp>
      </p:grpSp>
      <p:grpSp>
        <p:nvGrpSpPr>
          <p:cNvPr id="372" name="Group">
            <a:extLst>
              <a:ext uri="{FF2B5EF4-FFF2-40B4-BE49-F238E27FC236}">
                <a16:creationId xmlns:a16="http://schemas.microsoft.com/office/drawing/2014/main" id="{587CA181-68B9-D4B8-27C9-C6169E1F6502}"/>
              </a:ext>
            </a:extLst>
          </p:cNvPr>
          <p:cNvGrpSpPr/>
          <p:nvPr/>
        </p:nvGrpSpPr>
        <p:grpSpPr>
          <a:xfrm>
            <a:off x="4369544" y="826596"/>
            <a:ext cx="4323621" cy="5696080"/>
            <a:chOff x="0" y="0"/>
            <a:chExt cx="4323619" cy="5696078"/>
          </a:xfrm>
        </p:grpSpPr>
        <p:sp>
          <p:nvSpPr>
            <p:cNvPr id="358" name="Line">
              <a:extLst>
                <a:ext uri="{FF2B5EF4-FFF2-40B4-BE49-F238E27FC236}">
                  <a16:creationId xmlns:a16="http://schemas.microsoft.com/office/drawing/2014/main" id="{49CFCF7D-2D94-D28E-B079-4739DF39468E}"/>
                </a:ext>
              </a:extLst>
            </p:cNvPr>
            <p:cNvSpPr/>
            <p:nvPr/>
          </p:nvSpPr>
          <p:spPr>
            <a:xfrm flipV="1">
              <a:off x="-1" y="86509"/>
              <a:ext cx="2" cy="5609570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371" name="Group">
              <a:extLst>
                <a:ext uri="{FF2B5EF4-FFF2-40B4-BE49-F238E27FC236}">
                  <a16:creationId xmlns:a16="http://schemas.microsoft.com/office/drawing/2014/main" id="{1CE88936-1B77-6127-1AC7-E7C1661621C4}"/>
                </a:ext>
              </a:extLst>
            </p:cNvPr>
            <p:cNvGrpSpPr/>
            <p:nvPr/>
          </p:nvGrpSpPr>
          <p:grpSpPr>
            <a:xfrm>
              <a:off x="235738" y="-1"/>
              <a:ext cx="4087882" cy="3592683"/>
              <a:chOff x="0" y="0"/>
              <a:chExt cx="4087881" cy="3592681"/>
            </a:xfrm>
          </p:grpSpPr>
          <p:sp>
            <p:nvSpPr>
              <p:cNvPr id="359" name="QCD operators">
                <a:extLst>
                  <a:ext uri="{FF2B5EF4-FFF2-40B4-BE49-F238E27FC236}">
                    <a16:creationId xmlns:a16="http://schemas.microsoft.com/office/drawing/2014/main" id="{C5023D87-38AD-CF28-1F35-A43511FC5E67}"/>
                  </a:ext>
                </a:extLst>
              </p:cNvPr>
              <p:cNvSpPr txBox="1"/>
              <p:nvPr/>
            </p:nvSpPr>
            <p:spPr>
              <a:xfrm>
                <a:off x="968046" y="0"/>
                <a:ext cx="2003079" cy="4026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r>
                  <a:t>QCD operators </a:t>
                </a:r>
              </a:p>
            </p:txBody>
          </p:sp>
          <p:grpSp>
            <p:nvGrpSpPr>
              <p:cNvPr id="368" name="Group">
                <a:extLst>
                  <a:ext uri="{FF2B5EF4-FFF2-40B4-BE49-F238E27FC236}">
                    <a16:creationId xmlns:a16="http://schemas.microsoft.com/office/drawing/2014/main" id="{E6AB6FE5-D3BF-9543-CCEC-6C1D9385C89B}"/>
                  </a:ext>
                </a:extLst>
              </p:cNvPr>
              <p:cNvGrpSpPr/>
              <p:nvPr/>
            </p:nvGrpSpPr>
            <p:grpSpPr>
              <a:xfrm>
                <a:off x="544534" y="526583"/>
                <a:ext cx="2974723" cy="2728504"/>
                <a:chOff x="0" y="0"/>
                <a:chExt cx="2974721" cy="2728503"/>
              </a:xfrm>
            </p:grpSpPr>
            <p:pic>
              <p:nvPicPr>
                <p:cNvPr id="360" name="GPD.png" descr="GPD.png">
                  <a:extLst>
                    <a:ext uri="{FF2B5EF4-FFF2-40B4-BE49-F238E27FC236}">
                      <a16:creationId xmlns:a16="http://schemas.microsoft.com/office/drawing/2014/main" id="{89BA4042-ED4C-194D-40C8-F641F5FF9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288153"/>
                  <a:ext cx="2777766" cy="234395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1" name="Image" descr="Image">
                  <a:extLst>
                    <a:ext uri="{FF2B5EF4-FFF2-40B4-BE49-F238E27FC236}">
                      <a16:creationId xmlns:a16="http://schemas.microsoft.com/office/drawing/2014/main" id="{6B23159D-DA10-4776-2329-5443C13FCD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5657" y="2567923"/>
                  <a:ext cx="199120" cy="16058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2" name="Image" descr="Image">
                  <a:extLst>
                    <a:ext uri="{FF2B5EF4-FFF2-40B4-BE49-F238E27FC236}">
                      <a16:creationId xmlns:a16="http://schemas.microsoft.com/office/drawing/2014/main" id="{9CCD5333-D9CC-69B8-FDEE-E0D7E1285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1271" y="66687"/>
                  <a:ext cx="297289" cy="2155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3" name="Image" descr="Image">
                  <a:extLst>
                    <a:ext uri="{FF2B5EF4-FFF2-40B4-BE49-F238E27FC236}">
                      <a16:creationId xmlns:a16="http://schemas.microsoft.com/office/drawing/2014/main" id="{9ECAEAAC-83E9-DDE2-0FCE-FBC911D066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06678" y="1269027"/>
                  <a:ext cx="312873" cy="2155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4" name="Image" descr="Image">
                  <a:extLst>
                    <a:ext uri="{FF2B5EF4-FFF2-40B4-BE49-F238E27FC236}">
                      <a16:creationId xmlns:a16="http://schemas.microsoft.com/office/drawing/2014/main" id="{B9780F88-5CD9-50C8-EF12-A7C1DDD5BA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9601" y="0"/>
                  <a:ext cx="507026" cy="2261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5" name="Image" descr="Image">
                  <a:extLst>
                    <a:ext uri="{FF2B5EF4-FFF2-40B4-BE49-F238E27FC236}">
                      <a16:creationId xmlns:a16="http://schemas.microsoft.com/office/drawing/2014/main" id="{906BF68C-3E1C-1273-58FA-A47B6DAC16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3038" y="1343882"/>
                  <a:ext cx="659666" cy="1623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6" name="Image" descr="Image">
                  <a:extLst>
                    <a:ext uri="{FF2B5EF4-FFF2-40B4-BE49-F238E27FC236}">
                      <a16:creationId xmlns:a16="http://schemas.microsoft.com/office/drawing/2014/main" id="{0DD0EBC6-BBCC-F857-621F-6327EBC96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02554" y="438623"/>
                  <a:ext cx="172168" cy="2259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7" name="Image" descr="Image">
                  <a:extLst>
                    <a:ext uri="{FF2B5EF4-FFF2-40B4-BE49-F238E27FC236}">
                      <a16:creationId xmlns:a16="http://schemas.microsoft.com/office/drawing/2014/main" id="{A3418D49-FB6A-9C02-CF12-496CF70DF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65612" y="2478527"/>
                  <a:ext cx="107606" cy="11836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69" name="Hard part (pQCD)">
                <a:extLst>
                  <a:ext uri="{FF2B5EF4-FFF2-40B4-BE49-F238E27FC236}">
                    <a16:creationId xmlns:a16="http://schemas.microsoft.com/office/drawing/2014/main" id="{AE3E694B-0443-7DE4-83F0-5B2B068DF0FB}"/>
                  </a:ext>
                </a:extLst>
              </p:cNvPr>
              <p:cNvSpPr txBox="1"/>
              <p:nvPr/>
            </p:nvSpPr>
            <p:spPr>
              <a:xfrm>
                <a:off x="2181442" y="3242340"/>
                <a:ext cx="1906440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Hard part (pQCD)</a:t>
                </a:r>
              </a:p>
            </p:txBody>
          </p:sp>
          <p:sp>
            <p:nvSpPr>
              <p:cNvPr id="370" name="Soft part (npQCD)">
                <a:extLst>
                  <a:ext uri="{FF2B5EF4-FFF2-40B4-BE49-F238E27FC236}">
                    <a16:creationId xmlns:a16="http://schemas.microsoft.com/office/drawing/2014/main" id="{96980F9A-E905-1DF8-2C42-FE801E9E9B49}"/>
                  </a:ext>
                </a:extLst>
              </p:cNvPr>
              <p:cNvSpPr txBox="1"/>
              <p:nvPr/>
            </p:nvSpPr>
            <p:spPr>
              <a:xfrm>
                <a:off x="0" y="3242340"/>
                <a:ext cx="1954684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Soft part (npQCD)</a:t>
                </a:r>
              </a:p>
            </p:txBody>
          </p:sp>
        </p:grpSp>
      </p:grpSp>
      <p:grpSp>
        <p:nvGrpSpPr>
          <p:cNvPr id="382" name="Group">
            <a:extLst>
              <a:ext uri="{FF2B5EF4-FFF2-40B4-BE49-F238E27FC236}">
                <a16:creationId xmlns:a16="http://schemas.microsoft.com/office/drawing/2014/main" id="{BEA547C9-742C-29E6-4169-4402C6536BE3}"/>
              </a:ext>
            </a:extLst>
          </p:cNvPr>
          <p:cNvGrpSpPr/>
          <p:nvPr/>
        </p:nvGrpSpPr>
        <p:grpSpPr>
          <a:xfrm>
            <a:off x="310823" y="837492"/>
            <a:ext cx="3590659" cy="5069674"/>
            <a:chOff x="0" y="-75613"/>
            <a:chExt cx="3590657" cy="5069672"/>
          </a:xfrm>
        </p:grpSpPr>
        <p:grpSp>
          <p:nvGrpSpPr>
            <p:cNvPr id="377" name="Group">
              <a:extLst>
                <a:ext uri="{FF2B5EF4-FFF2-40B4-BE49-F238E27FC236}">
                  <a16:creationId xmlns:a16="http://schemas.microsoft.com/office/drawing/2014/main" id="{6D4A765C-306F-3E88-BE83-9BA9E8FFC4C9}"/>
                </a:ext>
              </a:extLst>
            </p:cNvPr>
            <p:cNvGrpSpPr/>
            <p:nvPr/>
          </p:nvGrpSpPr>
          <p:grpSpPr>
            <a:xfrm>
              <a:off x="264430" y="595735"/>
              <a:ext cx="3178525" cy="2417181"/>
              <a:chOff x="0" y="0"/>
              <a:chExt cx="3178524" cy="2417180"/>
            </a:xfrm>
          </p:grpSpPr>
          <p:pic>
            <p:nvPicPr>
              <p:cNvPr id="373" name="eleastic.png" descr="eleastic.png">
                <a:extLst>
                  <a:ext uri="{FF2B5EF4-FFF2-40B4-BE49-F238E27FC236}">
                    <a16:creationId xmlns:a16="http://schemas.microsoft.com/office/drawing/2014/main" id="{F3E8BBEF-442B-71B9-3B67-0C9A51DC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46019"/>
                <a:ext cx="2043473" cy="22493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Image" descr="Image">
                <a:extLst>
                  <a:ext uri="{FF2B5EF4-FFF2-40B4-BE49-F238E27FC236}">
                    <a16:creationId xmlns:a16="http://schemas.microsoft.com/office/drawing/2014/main" id="{169D4435-FB84-2699-3FCA-D038954EC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932" y="2258478"/>
                <a:ext cx="196792" cy="1587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Image" descr="Image">
                <a:extLst>
                  <a:ext uri="{FF2B5EF4-FFF2-40B4-BE49-F238E27FC236}">
                    <a16:creationId xmlns:a16="http://schemas.microsoft.com/office/drawing/2014/main" id="{E794AEB0-5CDA-7E2F-89A5-98476BA0A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233" y="0"/>
                <a:ext cx="290090" cy="2103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Image" descr="Image">
                <a:extLst>
                  <a:ext uri="{FF2B5EF4-FFF2-40B4-BE49-F238E27FC236}">
                    <a16:creationId xmlns:a16="http://schemas.microsoft.com/office/drawing/2014/main" id="{CF08BAC1-1772-5AC8-657F-33F90D0DC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2577" y="1471658"/>
                <a:ext cx="2065948" cy="222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8" name="Noether current as a probe">
              <a:extLst>
                <a:ext uri="{FF2B5EF4-FFF2-40B4-BE49-F238E27FC236}">
                  <a16:creationId xmlns:a16="http://schemas.microsoft.com/office/drawing/2014/main" id="{EA20A638-F226-4016-B437-C9ED564DBD76}"/>
                </a:ext>
              </a:extLst>
            </p:cNvPr>
            <p:cNvSpPr txBox="1"/>
            <p:nvPr/>
          </p:nvSpPr>
          <p:spPr>
            <a:xfrm>
              <a:off x="119240" y="-75613"/>
              <a:ext cx="3471417" cy="402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 err="1"/>
                <a:t>Noether</a:t>
              </a:r>
              <a:r>
                <a:rPr dirty="0"/>
                <a:t> current as a probe</a:t>
              </a:r>
            </a:p>
          </p:txBody>
        </p:sp>
        <p:sp>
          <p:nvSpPr>
            <p:cNvPr id="379" name="governed by symmetries">
              <a:extLst>
                <a:ext uri="{FF2B5EF4-FFF2-40B4-BE49-F238E27FC236}">
                  <a16:creationId xmlns:a16="http://schemas.microsoft.com/office/drawing/2014/main" id="{6EF3136F-8E14-4156-EED2-CC5F1395CB81}"/>
                </a:ext>
              </a:extLst>
            </p:cNvPr>
            <p:cNvSpPr txBox="1"/>
            <p:nvPr/>
          </p:nvSpPr>
          <p:spPr>
            <a:xfrm>
              <a:off x="0" y="4568831"/>
              <a:ext cx="3278448" cy="425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rPr dirty="0"/>
                <a:t>governed by symmetries</a:t>
              </a:r>
            </a:p>
          </p:txBody>
        </p:sp>
        <p:sp>
          <p:nvSpPr>
            <p:cNvPr id="380" name="EM form factors…">
              <a:extLst>
                <a:ext uri="{FF2B5EF4-FFF2-40B4-BE49-F238E27FC236}">
                  <a16:creationId xmlns:a16="http://schemas.microsoft.com/office/drawing/2014/main" id="{27492378-8092-740C-8845-30E832FA1C51}"/>
                </a:ext>
              </a:extLst>
            </p:cNvPr>
            <p:cNvSpPr txBox="1"/>
            <p:nvPr/>
          </p:nvSpPr>
          <p:spPr>
            <a:xfrm>
              <a:off x="7473" y="3401458"/>
              <a:ext cx="3115123" cy="1033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>
                <a:buSzPct val="100000"/>
                <a:buChar char="•"/>
                <a:defRPr sz="2100"/>
              </a:pPr>
              <a:r>
                <a:rPr dirty="0"/>
                <a:t>EM form factors</a:t>
              </a:r>
            </a:p>
            <a:p>
              <a:pPr marL="228600" indent="-228600">
                <a:buSzPct val="100000"/>
                <a:buChar char="•"/>
                <a:defRPr sz="2100"/>
              </a:pPr>
              <a:r>
                <a:rPr dirty="0"/>
                <a:t>Electroweak form factors</a:t>
              </a:r>
            </a:p>
            <a:p>
              <a:pPr marL="228600" indent="-228600">
                <a:buClr>
                  <a:srgbClr val="A7A7A7"/>
                </a:buClr>
                <a:buSzPct val="100000"/>
                <a:buChar char="•"/>
                <a:defRPr sz="2100">
                  <a:solidFill>
                    <a:schemeClr val="accent5">
                      <a:satOff val="-30358"/>
                      <a:lumOff val="14901"/>
                    </a:schemeClr>
                  </a:solidFill>
                </a:defRPr>
              </a:pPr>
              <a:r>
                <a:rPr dirty="0"/>
                <a:t>Gravitational form factors</a:t>
              </a:r>
            </a:p>
          </p:txBody>
        </p:sp>
        <p:sp>
          <p:nvSpPr>
            <p:cNvPr id="381" name="Scale invariance">
              <a:extLst>
                <a:ext uri="{FF2B5EF4-FFF2-40B4-BE49-F238E27FC236}">
                  <a16:creationId xmlns:a16="http://schemas.microsoft.com/office/drawing/2014/main" id="{DB91CE7E-18C1-7A83-C61C-AE58435F5FD8}"/>
                </a:ext>
              </a:extLst>
            </p:cNvPr>
            <p:cNvSpPr txBox="1"/>
            <p:nvPr/>
          </p:nvSpPr>
          <p:spPr>
            <a:xfrm>
              <a:off x="1305108" y="2433235"/>
              <a:ext cx="1838084" cy="372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/>
              </a:lvl1pPr>
            </a:lstStyle>
            <a:p>
              <a:r>
                <a:t>Scale invariance</a:t>
              </a:r>
            </a:p>
          </p:txBody>
        </p:sp>
      </p:grpSp>
      <p:grpSp>
        <p:nvGrpSpPr>
          <p:cNvPr id="388" name="Group">
            <a:extLst>
              <a:ext uri="{FF2B5EF4-FFF2-40B4-BE49-F238E27FC236}">
                <a16:creationId xmlns:a16="http://schemas.microsoft.com/office/drawing/2014/main" id="{589EF4E7-64C6-306E-5AAB-39376BDD994E}"/>
              </a:ext>
            </a:extLst>
          </p:cNvPr>
          <p:cNvGrpSpPr/>
          <p:nvPr/>
        </p:nvGrpSpPr>
        <p:grpSpPr>
          <a:xfrm>
            <a:off x="4501154" y="4714862"/>
            <a:ext cx="4435084" cy="1216745"/>
            <a:chOff x="0" y="0"/>
            <a:chExt cx="4435083" cy="1216744"/>
          </a:xfrm>
        </p:grpSpPr>
        <p:grpSp>
          <p:nvGrpSpPr>
            <p:cNvPr id="386" name="Group">
              <a:extLst>
                <a:ext uri="{FF2B5EF4-FFF2-40B4-BE49-F238E27FC236}">
                  <a16:creationId xmlns:a16="http://schemas.microsoft.com/office/drawing/2014/main" id="{0CA3E00E-BCC5-6FB1-90C9-42C4AFB95EBB}"/>
                </a:ext>
              </a:extLst>
            </p:cNvPr>
            <p:cNvGrpSpPr/>
            <p:nvPr/>
          </p:nvGrpSpPr>
          <p:grpSpPr>
            <a:xfrm>
              <a:off x="0" y="621"/>
              <a:ext cx="2162943" cy="1168521"/>
              <a:chOff x="0" y="0"/>
              <a:chExt cx="2162942" cy="1168520"/>
            </a:xfrm>
          </p:grpSpPr>
          <p:pic>
            <p:nvPicPr>
              <p:cNvPr id="383" name="Image" descr="Image">
                <a:extLst>
                  <a:ext uri="{FF2B5EF4-FFF2-40B4-BE49-F238E27FC236}">
                    <a16:creationId xmlns:a16="http://schemas.microsoft.com/office/drawing/2014/main" id="{4A85CA8F-78E5-0B3D-3202-38BEF349A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2162943" cy="336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Image" descr="Image">
                <a:extLst>
                  <a:ext uri="{FF2B5EF4-FFF2-40B4-BE49-F238E27FC236}">
                    <a16:creationId xmlns:a16="http://schemas.microsoft.com/office/drawing/2014/main" id="{1A2FE4B8-8F9E-94DC-3AEF-7AEB9005E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08" y="387620"/>
                <a:ext cx="1790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Image" descr="Image">
                <a:extLst>
                  <a:ext uri="{FF2B5EF4-FFF2-40B4-BE49-F238E27FC236}">
                    <a16:creationId xmlns:a16="http://schemas.microsoft.com/office/drawing/2014/main" id="{BE9E5C3A-3311-634C-4F9C-DCE16FED9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898" y="812920"/>
                <a:ext cx="1498601" cy="355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7" name="Scale-dependent…">
              <a:extLst>
                <a:ext uri="{FF2B5EF4-FFF2-40B4-BE49-F238E27FC236}">
                  <a16:creationId xmlns:a16="http://schemas.microsoft.com/office/drawing/2014/main" id="{776283D0-3AE2-5988-34B6-B9E01FFC6DEB}"/>
                </a:ext>
              </a:extLst>
            </p:cNvPr>
            <p:cNvSpPr txBox="1"/>
            <p:nvPr/>
          </p:nvSpPr>
          <p:spPr>
            <a:xfrm>
              <a:off x="2443731" y="0"/>
              <a:ext cx="1991353" cy="1216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>
                <a:buSzPct val="100000"/>
                <a:buChar char="•"/>
                <a:defRPr sz="1900"/>
              </a:pPr>
              <a:r>
                <a:rPr dirty="0"/>
                <a:t>Scale-dependent</a:t>
              </a:r>
            </a:p>
            <a:p>
              <a:pPr marL="228600" indent="-228600">
                <a:buSzPct val="100000"/>
                <a:buChar char="•"/>
                <a:defRPr sz="1900"/>
              </a:pPr>
              <a:r>
                <a:rPr dirty="0"/>
                <a:t>Gluons enter!</a:t>
              </a:r>
            </a:p>
            <a:p>
              <a:pPr marL="228600" indent="-228600">
                <a:buSzPct val="100000"/>
                <a:buChar char="•"/>
                <a:defRPr sz="1900"/>
              </a:pPr>
              <a:r>
                <a:rPr dirty="0"/>
                <a:t>Hadronic matrix</a:t>
              </a:r>
              <a:br>
                <a:rPr dirty="0"/>
              </a:br>
              <a:r>
                <a:rPr dirty="0"/>
                <a:t>elements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695F49-4B1C-99A7-9734-6CE4CDE34A4F}"/>
              </a:ext>
            </a:extLst>
          </p:cNvPr>
          <p:cNvSpPr txBox="1"/>
          <p:nvPr/>
        </p:nvSpPr>
        <p:spPr>
          <a:xfrm>
            <a:off x="443820" y="6011545"/>
            <a:ext cx="298960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Exception: Tensor form factors</a:t>
            </a:r>
          </a:p>
        </p:txBody>
      </p:sp>
    </p:spTree>
    <p:extLst>
      <p:ext uri="{BB962C8B-B14F-4D97-AF65-F5344CB8AC3E}">
        <p14:creationId xmlns:p14="http://schemas.microsoft.com/office/powerpoint/2010/main" val="36484206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" grpId="0" animBg="1" advAuto="0"/>
      <p:bldP spid="382" grpId="0" animBg="1" advAuto="0"/>
      <p:bldP spid="388" grpId="0" animBg="1" advAuto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617C-5048-D7C5-3B3F-4315FCFFA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>
            <a:extLst>
              <a:ext uri="{FF2B5EF4-FFF2-40B4-BE49-F238E27FC236}">
                <a16:creationId xmlns:a16="http://schemas.microsoft.com/office/drawing/2014/main" id="{4430BCE3-0DE9-D030-6AEA-865C44502BCE}"/>
              </a:ext>
            </a:extLst>
          </p:cNvPr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>
              <a:extLst>
                <a:ext uri="{FF2B5EF4-FFF2-40B4-BE49-F238E27FC236}">
                  <a16:creationId xmlns:a16="http://schemas.microsoft.com/office/drawing/2014/main" id="{BE32EC6E-B1A6-1F0A-1579-8A23BD636C61}"/>
                </a:ext>
              </a:extLst>
            </p:cNvPr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>
              <a:extLst>
                <a:ext uri="{FF2B5EF4-FFF2-40B4-BE49-F238E27FC236}">
                  <a16:creationId xmlns:a16="http://schemas.microsoft.com/office/drawing/2014/main" id="{4EAFD84E-9842-D882-5513-2FEC53D8C9AF}"/>
                </a:ext>
              </a:extLst>
            </p:cNvPr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Nucleon from the QCD instanton vacuum</a:t>
              </a:r>
              <a:endParaRPr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90F127-539C-8FDE-7C65-B1581DF0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89" y="2217657"/>
            <a:ext cx="6665075" cy="611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35251-AF5C-EC29-3F5F-8C6295350436}"/>
              </a:ext>
            </a:extLst>
          </p:cNvPr>
          <p:cNvSpPr txBox="1"/>
          <p:nvPr/>
        </p:nvSpPr>
        <p:spPr>
          <a:xfrm>
            <a:off x="397130" y="1636697"/>
            <a:ext cx="785952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Starting from the effective low-energy QCD partition function</a:t>
            </a:r>
          </a:p>
        </p:txBody>
      </p:sp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FBBC4FA4-AFBD-4D43-6C39-66C814095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0" y="2942847"/>
            <a:ext cx="7772400" cy="354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14F26-3EB1-94A6-2C7E-0EB2D2D1030B}"/>
              </a:ext>
            </a:extLst>
          </p:cNvPr>
          <p:cNvSpPr txBox="1"/>
          <p:nvPr/>
        </p:nvSpPr>
        <p:spPr>
          <a:xfrm>
            <a:off x="256032" y="942386"/>
            <a:ext cx="7473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Motivation: aiming at dealing with gluonic matrix elements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4D2AD-40C2-176F-E8E2-ADBDCA84000D}"/>
              </a:ext>
            </a:extLst>
          </p:cNvPr>
          <p:cNvSpPr txBox="1"/>
          <p:nvPr/>
        </p:nvSpPr>
        <p:spPr>
          <a:xfrm>
            <a:off x="5900928" y="6400978"/>
            <a:ext cx="311303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Y. Choi, HChK,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71044282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2E323-155A-5707-2760-25709FE1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roup">
            <a:extLst>
              <a:ext uri="{FF2B5EF4-FFF2-40B4-BE49-F238E27FC236}">
                <a16:creationId xmlns:a16="http://schemas.microsoft.com/office/drawing/2014/main" id="{10BA4B1F-94A3-2558-EDB1-6005B625BAB9}"/>
              </a:ext>
            </a:extLst>
          </p:cNvPr>
          <p:cNvGrpSpPr/>
          <p:nvPr/>
        </p:nvGrpSpPr>
        <p:grpSpPr>
          <a:xfrm>
            <a:off x="-1" y="0"/>
            <a:ext cx="9144001" cy="720000"/>
            <a:chOff x="-72110" y="-35018"/>
            <a:chExt cx="9301653" cy="883339"/>
          </a:xfrm>
        </p:grpSpPr>
        <p:sp>
          <p:nvSpPr>
            <p:cNvPr id="607" name="Rectangle">
              <a:extLst>
                <a:ext uri="{FF2B5EF4-FFF2-40B4-BE49-F238E27FC236}">
                  <a16:creationId xmlns:a16="http://schemas.microsoft.com/office/drawing/2014/main" id="{2279E95B-D518-0B77-1D61-A41E42AED7AF}"/>
                </a:ext>
              </a:extLst>
            </p:cNvPr>
            <p:cNvSpPr/>
            <p:nvPr/>
          </p:nvSpPr>
          <p:spPr>
            <a:xfrm>
              <a:off x="-72110" y="-35018"/>
              <a:ext cx="9301653" cy="883339"/>
            </a:xfrm>
            <a:prstGeom prst="rect">
              <a:avLst/>
            </a:prstGeom>
            <a:solidFill>
              <a:schemeClr val="accent1">
                <a:hueOff val="273561"/>
                <a:satOff val="2937"/>
                <a:lumOff val="-2223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/>
            </a:p>
          </p:txBody>
        </p:sp>
        <p:sp>
          <p:nvSpPr>
            <p:cNvPr id="608" name="Pion mean-field approach (Chiral Quark-Soliton model)">
              <a:extLst>
                <a:ext uri="{FF2B5EF4-FFF2-40B4-BE49-F238E27FC236}">
                  <a16:creationId xmlns:a16="http://schemas.microsoft.com/office/drawing/2014/main" id="{FC5D0F79-507C-7457-2F40-86340EC305F8}"/>
                </a:ext>
              </a:extLst>
            </p:cNvPr>
            <p:cNvSpPr txBox="1"/>
            <p:nvPr/>
          </p:nvSpPr>
          <p:spPr>
            <a:xfrm>
              <a:off x="335896" y="227090"/>
              <a:ext cx="8475129" cy="394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642937">
                <a:spcBef>
                  <a:spcPts val="1400"/>
                </a:spcBef>
                <a:defRPr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Nucleon from the QCD instanton vacuum</a:t>
              </a:r>
              <a:endParaRPr dirty="0"/>
            </a:p>
          </p:txBody>
        </p:sp>
      </p:grpSp>
      <p:pic>
        <p:nvPicPr>
          <p:cNvPr id="3" name="Picture 2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2356F08-5A91-1A5A-D51D-087D7D1FD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4" y="1077976"/>
            <a:ext cx="6057900" cy="1727200"/>
          </a:xfrm>
          <a:prstGeom prst="rect">
            <a:avLst/>
          </a:prstGeom>
        </p:spPr>
      </p:pic>
      <p:pic>
        <p:nvPicPr>
          <p:cNvPr id="8" name="Picture 7" descr="A rectangular sign with numbers and letters&#10;&#10;Description automatically generated">
            <a:extLst>
              <a:ext uri="{FF2B5EF4-FFF2-40B4-BE49-F238E27FC236}">
                <a16:creationId xmlns:a16="http://schemas.microsoft.com/office/drawing/2014/main" id="{F6EF1E51-34B6-BB0D-C33F-0580130CE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4" y="2805176"/>
            <a:ext cx="566420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48B68-0B12-8AC1-A2C1-E3398F6B3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376" y="2054682"/>
            <a:ext cx="2422144" cy="250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8D73A-3AC8-E02E-09EE-33317B464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833" y="4684699"/>
            <a:ext cx="2503424" cy="29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B3DF5F-6795-3BD3-57BB-BDCDA5DBE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833" y="5262818"/>
            <a:ext cx="2503424" cy="3342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FABD6-6B44-1936-BBC1-E15ADED73657}"/>
              </a:ext>
            </a:extLst>
          </p:cNvPr>
          <p:cNvSpPr txBox="1"/>
          <p:nvPr/>
        </p:nvSpPr>
        <p:spPr>
          <a:xfrm>
            <a:off x="5900928" y="6400978"/>
            <a:ext cx="311303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K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Y. Choi, HChK,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1863938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roup"/>
          <p:cNvGrpSpPr/>
          <p:nvPr/>
        </p:nvGrpSpPr>
        <p:grpSpPr>
          <a:xfrm>
            <a:off x="-2" y="0"/>
            <a:ext cx="9144004" cy="720001"/>
            <a:chOff x="-1" y="0"/>
            <a:chExt cx="9144002" cy="720000"/>
          </a:xfrm>
        </p:grpSpPr>
        <p:sp>
          <p:nvSpPr>
            <p:cNvPr id="562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0245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563" name="Gravitational form factors"/>
            <p:cNvSpPr txBox="1"/>
            <p:nvPr/>
          </p:nvSpPr>
          <p:spPr>
            <a:xfrm>
              <a:off x="519692" y="129020"/>
              <a:ext cx="7970734" cy="472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Summary</a:t>
              </a:r>
              <a:r>
                <a:rPr lang="en-US" dirty="0"/>
                <a:t> </a:t>
              </a: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2EE115-2AB1-14B6-96D9-3FF6C9FAC41B}"/>
              </a:ext>
            </a:extLst>
          </p:cNvPr>
          <p:cNvSpPr txBox="1"/>
          <p:nvPr/>
        </p:nvSpPr>
        <p:spPr>
          <a:xfrm>
            <a:off x="105169" y="2688912"/>
            <a:ext cx="8229817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Twist-4 operator also contribute to the GFFs, in particular cbar one.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02A0F-8FB2-BC0E-D8F4-8756B5BDD507}"/>
              </a:ext>
            </a:extLst>
          </p:cNvPr>
          <p:cNvSpPr txBox="1"/>
          <p:nvPr/>
        </p:nvSpPr>
        <p:spPr>
          <a:xfrm>
            <a:off x="74711" y="2039409"/>
            <a:ext cx="8066311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Both the twist-2 and twist-4 EMT operators should be considered.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B8E921-B260-7022-EFFF-12E7D4B774C3}"/>
              </a:ext>
            </a:extLst>
          </p:cNvPr>
          <p:cNvSpPr txBox="1"/>
          <p:nvPr/>
        </p:nvSpPr>
        <p:spPr>
          <a:xfrm>
            <a:off x="74711" y="4326475"/>
            <a:ext cx="837088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The flavor decomposition of the nucleon mass and pressure requires </a:t>
            </a:r>
            <a:br>
              <a:rPr lang="en-US" sz="2200" dirty="0"/>
            </a:br>
            <a:r>
              <a:rPr lang="en-US" sz="2200" dirty="0"/>
              <a:t>information on cbar form factors.</a:t>
            </a:r>
            <a:endParaRPr kumimoji="0" lang="en-K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4395CA-777E-9A20-32F8-30498F8B13FA}"/>
              </a:ext>
            </a:extLst>
          </p:cNvPr>
          <p:cNvSpPr txBox="1"/>
          <p:nvPr/>
        </p:nvSpPr>
        <p:spPr>
          <a:xfrm>
            <a:off x="74711" y="5912742"/>
            <a:ext cx="729206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As far as the total gravitational form factors are concerned, </a:t>
            </a:r>
            <a:b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results from the effective theory are still OK.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2933C-4796-CB0C-BEED-9D793ACE66F1}"/>
              </a:ext>
            </a:extLst>
          </p:cNvPr>
          <p:cNvSpPr txBox="1"/>
          <p:nvPr/>
        </p:nvSpPr>
        <p:spPr>
          <a:xfrm>
            <a:off x="74711" y="1051350"/>
            <a:ext cx="8971753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Flavor decomposition of</a:t>
            </a:r>
            <a:r>
              <a:rPr lang="ko-KR" altLang="en-US" sz="2200" dirty="0"/>
              <a:t> </a:t>
            </a:r>
            <a:r>
              <a:rPr lang="en-US" altLang="ko-KR" sz="2200" dirty="0"/>
              <a:t>GFFs requires the flavor </a:t>
            </a:r>
            <a:r>
              <a:rPr lang="en-US" altLang="ko-KR" sz="2200" dirty="0" err="1"/>
              <a:t>nonsinglet</a:t>
            </a:r>
            <a:r>
              <a:rPr lang="en-US" altLang="ko-KR" sz="2200" dirty="0"/>
              <a:t> EMT operators </a:t>
            </a:r>
            <a:br>
              <a:rPr lang="en-US" altLang="ko-KR" sz="2200" dirty="0"/>
            </a:br>
            <a:r>
              <a:rPr lang="en-US" altLang="ko-KR" sz="2200" dirty="0"/>
              <a:t>that cannot be constructed without any ambiguity so far.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EACC64-E01A-3D79-2822-DDB06631DB55}"/>
              </a:ext>
            </a:extLst>
          </p:cNvPr>
          <p:cNvSpPr txBox="1"/>
          <p:nvPr/>
        </p:nvSpPr>
        <p:spPr>
          <a:xfrm>
            <a:off x="105169" y="3338417"/>
            <a:ext cx="671017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Gluons come into essential play in describing the GFFs </a:t>
            </a:r>
            <a:br>
              <a:rPr lang="en-US" sz="2200" dirty="0"/>
            </a:br>
            <a:r>
              <a:rPr lang="en-US" sz="2200" dirty="0"/>
              <a:t>even with the effective theory.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ED8149-5DB1-059D-A78E-22EBEB4523A4}"/>
              </a:ext>
            </a:extLst>
          </p:cNvPr>
          <p:cNvSpPr txBox="1"/>
          <p:nvPr/>
        </p:nvSpPr>
        <p:spPr>
          <a:xfrm>
            <a:off x="105169" y="5237846"/>
            <a:ext cx="783227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KR" sz="2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Cbar form factors may interplay between the quarks and gluons.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Hamlet Act 2, Scene 2…"/>
          <p:cNvSpPr txBox="1"/>
          <p:nvPr/>
        </p:nvSpPr>
        <p:spPr>
          <a:xfrm>
            <a:off x="4787031" y="2133960"/>
            <a:ext cx="3749031" cy="104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/>
          <a:p>
            <a:pPr algn="ctr" defTabSz="642937">
              <a:spcBef>
                <a:spcPts val="1500"/>
              </a:spcBef>
              <a:defRPr sz="2800" b="1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Hamlet Act 2, Scene 2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algn="ctr" defTabSz="642937">
              <a:spcBef>
                <a:spcPts val="1500"/>
              </a:spcBef>
              <a:defRPr sz="2800" b="1">
                <a:solidFill>
                  <a:srgbClr val="EBEBEB"/>
                </a:solidFill>
                <a:uFill>
                  <a:solidFill>
                    <a:srgbClr val="EBEBEB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by Shakespeare</a:t>
            </a:r>
          </a:p>
        </p:txBody>
      </p:sp>
      <p:sp>
        <p:nvSpPr>
          <p:cNvPr id="583" name="Though this be madness,  yet there is method in it."/>
          <p:cNvSpPr txBox="1"/>
          <p:nvPr/>
        </p:nvSpPr>
        <p:spPr>
          <a:xfrm>
            <a:off x="812043" y="101076"/>
            <a:ext cx="7519910" cy="1815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64">
              <a:defRPr sz="4800">
                <a:solidFill>
                  <a:srgbClr val="FFAB3A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pPr>
            <a:r>
              <a:t>Though this be madness, </a:t>
            </a:r>
            <a:br/>
            <a:r>
              <a:t>yet there is method in it.</a:t>
            </a:r>
          </a:p>
        </p:txBody>
      </p:sp>
      <p:sp>
        <p:nvSpPr>
          <p:cNvPr id="584" name="Thank you very much for the attention!"/>
          <p:cNvSpPr txBox="1"/>
          <p:nvPr/>
        </p:nvSpPr>
        <p:spPr>
          <a:xfrm>
            <a:off x="558882" y="5773450"/>
            <a:ext cx="8026234" cy="579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410764">
              <a:defRPr sz="34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Thank you very much for the attention!</a:t>
            </a:r>
          </a:p>
        </p:txBody>
      </p:sp>
      <p:sp>
        <p:nvSpPr>
          <p:cNvPr id="585" name="TextBox 1"/>
          <p:cNvSpPr txBox="1"/>
          <p:nvPr/>
        </p:nvSpPr>
        <p:spPr>
          <a:xfrm>
            <a:off x="557931" y="4024923"/>
            <a:ext cx="8093562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Many thanks to J-Y. Kim, H-Y. Won, and Ch. Weiss</a:t>
            </a:r>
            <a:br>
              <a:rPr lang="en-US" dirty="0"/>
            </a:br>
            <a:r>
              <a:rPr lang="en-US" dirty="0"/>
              <a:t>for wonderful collaborations!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390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391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Effective QCD operators</a:t>
              </a:r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733540" y="1010248"/>
            <a:ext cx="7617473" cy="1439578"/>
            <a:chOff x="0" y="0"/>
            <a:chExt cx="7617471" cy="1439577"/>
          </a:xfrm>
        </p:grpSpPr>
        <p:sp>
          <p:nvSpPr>
            <p:cNvPr id="393" name="QCD"/>
            <p:cNvSpPr txBox="1"/>
            <p:nvPr/>
          </p:nvSpPr>
          <p:spPr>
            <a:xfrm>
              <a:off x="0" y="105717"/>
              <a:ext cx="946994" cy="559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solidFill>
                    <a:schemeClr val="accent1"/>
                  </a:solidFill>
                </a:defRPr>
              </a:lvl1pPr>
            </a:lstStyle>
            <a:p>
              <a:r>
                <a:rPr dirty="0"/>
                <a:t>QCD</a:t>
              </a:r>
            </a:p>
          </p:txBody>
        </p:sp>
        <p:pic>
          <p:nvPicPr>
            <p:cNvPr id="394" name="Line Line" descr="Line Lin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967" y="245791"/>
              <a:ext cx="1776599" cy="281504"/>
            </a:xfrm>
            <a:prstGeom prst="rect">
              <a:avLst/>
            </a:prstGeom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95" name="Low-energy Effective  quark-gluon dynamics"/>
            <p:cNvSpPr txBox="1"/>
            <p:nvPr/>
          </p:nvSpPr>
          <p:spPr>
            <a:xfrm>
              <a:off x="4642769" y="-1"/>
              <a:ext cx="2836367" cy="77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chemeClr val="accent5"/>
                  </a:solidFill>
                </a:defRPr>
              </a:pPr>
              <a:r>
                <a:t>Low-energy Effective </a:t>
              </a:r>
              <a:br/>
              <a:r>
                <a:t>quark-gluon dynamics</a:t>
              </a:r>
            </a:p>
          </p:txBody>
        </p:sp>
        <p:sp>
          <p:nvSpPr>
            <p:cNvPr id="396" name="(Essential physics: SBXB)"/>
            <p:cNvSpPr txBox="1"/>
            <p:nvPr/>
          </p:nvSpPr>
          <p:spPr>
            <a:xfrm>
              <a:off x="4504433" y="712180"/>
              <a:ext cx="3113039" cy="402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2"/>
                  </a:solidFill>
                </a:defRPr>
              </a:lvl1pPr>
            </a:lstStyle>
            <a:p>
              <a:r>
                <a:t>(Essential physics: SBXB)</a:t>
              </a:r>
            </a:p>
          </p:txBody>
        </p:sp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952" y="1167275"/>
              <a:ext cx="1313456" cy="272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5" name="Group"/>
          <p:cNvGrpSpPr/>
          <p:nvPr/>
        </p:nvGrpSpPr>
        <p:grpSpPr>
          <a:xfrm>
            <a:off x="300995" y="2850933"/>
            <a:ext cx="8026651" cy="1250790"/>
            <a:chOff x="0" y="0"/>
            <a:chExt cx="8026649" cy="1250788"/>
          </a:xfrm>
        </p:grpSpPr>
        <p:sp>
          <p:nvSpPr>
            <p:cNvPr id="399" name="QCD operators"/>
            <p:cNvSpPr txBox="1"/>
            <p:nvPr/>
          </p:nvSpPr>
          <p:spPr>
            <a:xfrm>
              <a:off x="0" y="-1"/>
              <a:ext cx="194369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QCD operators</a:t>
              </a:r>
            </a:p>
          </p:txBody>
        </p:sp>
        <p:sp>
          <p:nvSpPr>
            <p:cNvPr id="400" name="Effective QCD operators"/>
            <p:cNvSpPr txBox="1"/>
            <p:nvPr/>
          </p:nvSpPr>
          <p:spPr>
            <a:xfrm>
              <a:off x="4960344" y="-1"/>
              <a:ext cx="306630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Effective QCD operators</a:t>
              </a:r>
            </a:p>
          </p:txBody>
        </p:sp>
        <p:sp>
          <p:nvSpPr>
            <p:cNvPr id="401" name="Line"/>
            <p:cNvSpPr/>
            <p:nvPr/>
          </p:nvSpPr>
          <p:spPr>
            <a:xfrm>
              <a:off x="2759725" y="206077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02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31" y="947159"/>
              <a:ext cx="1687821" cy="303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3" name="Line"/>
            <p:cNvSpPr/>
            <p:nvPr/>
          </p:nvSpPr>
          <p:spPr>
            <a:xfrm>
              <a:off x="2759725" y="1025149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04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866" y="843819"/>
              <a:ext cx="1857525" cy="362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D7922A-43D4-194B-7C66-83D21921D657}"/>
              </a:ext>
            </a:extLst>
          </p:cNvPr>
          <p:cNvGrpSpPr/>
          <p:nvPr/>
        </p:nvGrpSpPr>
        <p:grpSpPr>
          <a:xfrm>
            <a:off x="279515" y="4551842"/>
            <a:ext cx="8212966" cy="2208484"/>
            <a:chOff x="279515" y="4551842"/>
            <a:chExt cx="8212966" cy="2208484"/>
          </a:xfrm>
        </p:grpSpPr>
        <p:grpSp>
          <p:nvGrpSpPr>
            <p:cNvPr id="409" name="Group"/>
            <p:cNvGrpSpPr/>
            <p:nvPr/>
          </p:nvGrpSpPr>
          <p:grpSpPr>
            <a:xfrm>
              <a:off x="279515" y="4551842"/>
              <a:ext cx="2162944" cy="1168522"/>
              <a:chOff x="0" y="0"/>
              <a:chExt cx="2162942" cy="1168520"/>
            </a:xfrm>
          </p:grpSpPr>
          <p:pic>
            <p:nvPicPr>
              <p:cNvPr id="406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162943" cy="3364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7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808" y="387620"/>
                <a:ext cx="1790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898" y="812920"/>
                <a:ext cx="1498601" cy="355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0" name="Line"/>
            <p:cNvSpPr/>
            <p:nvPr/>
          </p:nvSpPr>
          <p:spPr>
            <a:xfrm>
              <a:off x="3060721" y="5214209"/>
              <a:ext cx="1224742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11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2570" y="4856354"/>
              <a:ext cx="290109" cy="559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2" name="Twist-2"/>
            <p:cNvSpPr txBox="1"/>
            <p:nvPr/>
          </p:nvSpPr>
          <p:spPr>
            <a:xfrm>
              <a:off x="629729" y="5892163"/>
              <a:ext cx="994172" cy="402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Twist-2</a:t>
              </a:r>
            </a:p>
          </p:txBody>
        </p:sp>
        <p:sp>
          <p:nvSpPr>
            <p:cNvPr id="413" name="Twist-2 effective operators  are determined by dynamics."/>
            <p:cNvSpPr txBox="1"/>
            <p:nvPr/>
          </p:nvSpPr>
          <p:spPr>
            <a:xfrm>
              <a:off x="4779961" y="5546769"/>
              <a:ext cx="3712520" cy="77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/>
                <a:t>Twist-2 effective operators </a:t>
              </a:r>
              <a:br>
                <a:rPr dirty="0"/>
              </a:br>
              <a:r>
                <a:rPr dirty="0"/>
                <a:t>are determined by dynamics.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6ADB47-B7C3-29DE-4878-ECDBFB3C685D}"/>
                </a:ext>
              </a:extLst>
            </p:cNvPr>
            <p:cNvSpPr txBox="1"/>
            <p:nvPr/>
          </p:nvSpPr>
          <p:spPr>
            <a:xfrm>
              <a:off x="4812507" y="6319180"/>
              <a:ext cx="3398366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KR" sz="2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(from the instanton vacuum)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1" animBg="1" advAuto="0"/>
      <p:bldP spid="405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-1" y="0"/>
            <a:ext cx="9144002" cy="720000"/>
            <a:chOff x="0" y="0"/>
            <a:chExt cx="9144000" cy="719999"/>
          </a:xfrm>
        </p:grpSpPr>
        <p:sp>
          <p:nvSpPr>
            <p:cNvPr id="416" name="Rectangle"/>
            <p:cNvSpPr/>
            <p:nvPr/>
          </p:nvSpPr>
          <p:spPr>
            <a:xfrm>
              <a:off x="-1" y="0"/>
              <a:ext cx="9144002" cy="720000"/>
            </a:xfrm>
            <a:prstGeom prst="rect">
              <a:avLst/>
            </a:prstGeom>
            <a:solidFill>
              <a:srgbClr val="042E0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642937">
                <a:spcBef>
                  <a:spcPts val="400"/>
                </a:spcBef>
                <a:defRPr sz="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Lucida Grande"/>
                </a:defRPr>
              </a:pPr>
              <a:endParaRPr/>
            </a:p>
          </p:txBody>
        </p:sp>
        <p:sp>
          <p:nvSpPr>
            <p:cNvPr id="417" name="Gravitational form factors"/>
            <p:cNvSpPr txBox="1"/>
            <p:nvPr/>
          </p:nvSpPr>
          <p:spPr>
            <a:xfrm>
              <a:off x="519692" y="137972"/>
              <a:ext cx="7970734" cy="454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642937">
                <a:spcBef>
                  <a:spcPts val="1400"/>
                </a:spcBef>
                <a:defRPr sz="2600" b="1">
                  <a:solidFill>
                    <a:srgbClr val="FFFB00"/>
                  </a:solidFill>
                  <a:effectLst>
                    <a:outerShdw blurRad="38100" dist="20320" dir="1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FFFB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Example: Flavor-decomposition of EMT operators</a:t>
              </a:r>
            </a:p>
          </p:txBody>
        </p:sp>
      </p:grp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0" y="1572008"/>
            <a:ext cx="3089679" cy="45585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Energy-momentum tensor operators:"/>
          <p:cNvSpPr txBox="1"/>
          <p:nvPr/>
        </p:nvSpPr>
        <p:spPr>
          <a:xfrm>
            <a:off x="387504" y="900593"/>
            <a:ext cx="5016997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Energy-momentum tensor operators: 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80" y="2296647"/>
            <a:ext cx="5533439" cy="40263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M.V. Polyakov and P. Schweitzer, IJMP. A 33 (2018)"/>
          <p:cNvSpPr txBox="1"/>
          <p:nvPr/>
        </p:nvSpPr>
        <p:spPr>
          <a:xfrm>
            <a:off x="4701827" y="1647535"/>
            <a:ext cx="415072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39700">
              <a:spcBef>
                <a:spcPts val="1200"/>
              </a:spcBef>
              <a:buFont typeface="Times Roman"/>
              <a:defRPr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M.V. Polyakov and P. Schweitzer, </a:t>
            </a:r>
            <a:r>
              <a:rPr>
                <a:solidFill>
                  <a:srgbClr val="0000FF"/>
                </a:solidFill>
              </a:rPr>
              <a:t>IJMP. A 33 (2018)</a:t>
            </a:r>
          </a:p>
        </p:txBody>
      </p:sp>
      <p:grpSp>
        <p:nvGrpSpPr>
          <p:cNvPr id="430" name="Group"/>
          <p:cNvGrpSpPr/>
          <p:nvPr/>
        </p:nvGrpSpPr>
        <p:grpSpPr>
          <a:xfrm>
            <a:off x="439105" y="3114013"/>
            <a:ext cx="7933577" cy="1845163"/>
            <a:chOff x="0" y="-1"/>
            <a:chExt cx="7933576" cy="1845161"/>
          </a:xfrm>
        </p:grpSpPr>
        <p:sp>
          <p:nvSpPr>
            <p:cNvPr id="423" name="QCD operators"/>
            <p:cNvSpPr txBox="1"/>
            <p:nvPr/>
          </p:nvSpPr>
          <p:spPr>
            <a:xfrm>
              <a:off x="52209" y="-1"/>
              <a:ext cx="1943696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QCD operators</a:t>
              </a:r>
            </a:p>
          </p:txBody>
        </p:sp>
        <p:sp>
          <p:nvSpPr>
            <p:cNvPr id="424" name="Effective QCD operators"/>
            <p:cNvSpPr txBox="1"/>
            <p:nvPr/>
          </p:nvSpPr>
          <p:spPr>
            <a:xfrm>
              <a:off x="4804932" y="-1"/>
              <a:ext cx="3066307" cy="41215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>
              <a:outerShdw blurRad="38100" dist="25400" dir="5400000" rotWithShape="0">
                <a:schemeClr val="accent4">
                  <a:alpha val="50000"/>
                </a:scheme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Effective QCD operators</a:t>
              </a:r>
            </a:p>
          </p:txBody>
        </p:sp>
        <p:pic>
          <p:nvPicPr>
            <p:cNvPr id="42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80710"/>
              <a:ext cx="2612868" cy="480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Line"/>
            <p:cNvSpPr/>
            <p:nvPr/>
          </p:nvSpPr>
          <p:spPr>
            <a:xfrm>
              <a:off x="2820585" y="1020936"/>
              <a:ext cx="1224743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42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2595" y="793009"/>
              <a:ext cx="3190981" cy="455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5640" y="1464670"/>
              <a:ext cx="4054630" cy="375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(Gluons integrated out)"/>
            <p:cNvSpPr txBox="1"/>
            <p:nvPr/>
          </p:nvSpPr>
          <p:spPr>
            <a:xfrm>
              <a:off x="5536822" y="1504715"/>
              <a:ext cx="2396754" cy="340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/>
              </a:lvl1pPr>
            </a:lstStyle>
            <a:p>
              <a:r>
                <a:rPr dirty="0"/>
                <a:t>(Gluons integrated out)</a:t>
              </a:r>
            </a:p>
          </p:txBody>
        </p:sp>
      </p:grpSp>
      <p:grpSp>
        <p:nvGrpSpPr>
          <p:cNvPr id="438" name="Group"/>
          <p:cNvGrpSpPr/>
          <p:nvPr/>
        </p:nvGrpSpPr>
        <p:grpSpPr>
          <a:xfrm>
            <a:off x="148533" y="5161786"/>
            <a:ext cx="8883929" cy="1696214"/>
            <a:chOff x="-31350" y="-306673"/>
            <a:chExt cx="8883928" cy="1696213"/>
          </a:xfrm>
        </p:grpSpPr>
        <p:sp>
          <p:nvSpPr>
            <p:cNvPr id="431" name="H-Y. Won, HChK, J.-Y. Kim,  2310.04670 [hep-ph]"/>
            <p:cNvSpPr txBox="1"/>
            <p:nvPr/>
          </p:nvSpPr>
          <p:spPr>
            <a:xfrm>
              <a:off x="4788965" y="1009949"/>
              <a:ext cx="406361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rPr sz="1800" dirty="0"/>
                <a:t>H-Y. Won, </a:t>
              </a:r>
              <a:r>
                <a:rPr sz="1800" dirty="0" err="1"/>
                <a:t>HChK</a:t>
              </a:r>
              <a:r>
                <a:rPr sz="1800" dirty="0"/>
                <a:t>, J.-Y. Kim,  </a:t>
              </a:r>
              <a:r>
                <a:rPr lang="en-US" sz="1800" dirty="0"/>
                <a:t>JHEP 05 (2024)</a:t>
              </a:r>
              <a:endParaRPr sz="1800" dirty="0"/>
            </a:p>
          </p:txBody>
        </p:sp>
        <p:grpSp>
          <p:nvGrpSpPr>
            <p:cNvPr id="437" name="Group"/>
            <p:cNvGrpSpPr/>
            <p:nvPr/>
          </p:nvGrpSpPr>
          <p:grpSpPr>
            <a:xfrm>
              <a:off x="-31350" y="-306673"/>
              <a:ext cx="8325137" cy="1416364"/>
              <a:chOff x="-31350" y="-306670"/>
              <a:chExt cx="8325137" cy="1416358"/>
            </a:xfrm>
          </p:grpSpPr>
          <p:sp>
            <p:nvSpPr>
              <p:cNvPr id="433" name="However…"/>
              <p:cNvSpPr txBox="1"/>
              <p:nvPr/>
            </p:nvSpPr>
            <p:spPr>
              <a:xfrm>
                <a:off x="-31350" y="-306670"/>
                <a:ext cx="1212528" cy="3503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rPr dirty="0"/>
                  <a:t>However…</a:t>
                </a:r>
              </a:p>
            </p:txBody>
          </p:sp>
          <p:sp>
            <p:nvSpPr>
              <p:cNvPr id="436" name="(Both twist-2 &amp; twist-4 operators are required!)"/>
              <p:cNvSpPr txBox="1"/>
              <p:nvPr/>
            </p:nvSpPr>
            <p:spPr>
              <a:xfrm>
                <a:off x="166563" y="83771"/>
                <a:ext cx="8127224" cy="10259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>
                    <a:solidFill>
                      <a:schemeClr val="accent5"/>
                    </a:solidFill>
                  </a:defRPr>
                </a:lvl1pPr>
              </a:lstStyle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Flavor decomposition </a:t>
                </a:r>
                <a:r>
                  <a:rPr lang="en-US" dirty="0">
                    <a:solidFill>
                      <a:srgbClr val="002060"/>
                    </a:solidFill>
                  </a:rPr>
                  <a:t>of GFFs requires b</a:t>
                </a:r>
                <a:r>
                  <a:rPr dirty="0">
                    <a:solidFill>
                      <a:srgbClr val="002060"/>
                    </a:solidFill>
                  </a:rPr>
                  <a:t>oth </a:t>
                </a:r>
                <a:r>
                  <a:rPr dirty="0"/>
                  <a:t>twist-2 &amp; twist-4</a:t>
                </a:r>
                <a:r>
                  <a:rPr lang="en-US" dirty="0"/>
                  <a:t> EMT operators.</a:t>
                </a: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But we don’t know yet how to derive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the </a:t>
                </a:r>
                <a:r>
                  <a:rPr lang="en-US" dirty="0"/>
                  <a:t>flavor-</a:t>
                </a:r>
                <a:r>
                  <a:rPr lang="en-US" dirty="0" err="1"/>
                  <a:t>nonsinglet</a:t>
                </a:r>
                <a:r>
                  <a:rPr lang="en-US" dirty="0"/>
                  <a:t> EMT currents </a:t>
                </a:r>
                <a:b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without ambiguity.</a:t>
                </a:r>
                <a:endParaRPr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  <p:bldP spid="438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Mechanical Structure…"/>
          <p:cNvSpPr txBox="1"/>
          <p:nvPr/>
        </p:nvSpPr>
        <p:spPr>
          <a:xfrm>
            <a:off x="1586409" y="2546708"/>
            <a:ext cx="597118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3600" dirty="0"/>
              <a:t>Gravitational form factors</a:t>
            </a:r>
            <a:r>
              <a:rPr sz="3600" dirty="0"/>
              <a:t> </a:t>
            </a:r>
          </a:p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sz="3600" dirty="0"/>
              <a:t>of </a:t>
            </a:r>
          </a:p>
          <a:p>
            <a:pPr algn="ctr">
              <a:defRPr sz="5000" b="1">
                <a:solidFill>
                  <a:srgbClr val="FFEC44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sz="3600" dirty="0"/>
              <a:t>the proton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3282</Words>
  <Application>Microsoft Macintosh PowerPoint</Application>
  <PresentationFormat>On-screen Show (4:3)</PresentationFormat>
  <Paragraphs>390</Paragraphs>
  <Slides>63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5" baseType="lpstr">
      <vt:lpstr>CMBX9</vt:lpstr>
      <vt:lpstr>CMR10</vt:lpstr>
      <vt:lpstr>CMR9</vt:lpstr>
      <vt:lpstr>CMTI10</vt:lpstr>
      <vt:lpstr>굴림</vt:lpstr>
      <vt:lpstr>LMRoman10</vt:lpstr>
      <vt:lpstr>NimbusRomNo9L</vt:lpstr>
      <vt:lpstr>Times Roman</vt:lpstr>
      <vt:lpstr>蘋果儷中黑</vt:lpstr>
      <vt:lpstr>Arial</vt:lpstr>
      <vt:lpstr>Calibri</vt:lpstr>
      <vt:lpstr>Comic Sans MS</vt:lpstr>
      <vt:lpstr>Courier New</vt:lpstr>
      <vt:lpstr>Gill Sans</vt:lpstr>
      <vt:lpstr>Helvetica Light</vt:lpstr>
      <vt:lpstr>Helvetica Neue</vt:lpstr>
      <vt:lpstr>Helvetica Neue Light</vt:lpstr>
      <vt:lpstr>Helvetica Neue Medium</vt:lpstr>
      <vt:lpstr>Lucida Grande</vt:lpstr>
      <vt:lpstr>Thonburi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김현철</cp:lastModifiedBy>
  <cp:revision>25</cp:revision>
  <dcterms:modified xsi:type="dcterms:W3CDTF">2024-10-25T01:18:12Z</dcterms:modified>
</cp:coreProperties>
</file>