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  <p:sldMasterId id="2147483787" r:id="rId2"/>
  </p:sldMasterIdLst>
  <p:notesMasterIdLst>
    <p:notesMasterId r:id="rId22"/>
  </p:notesMasterIdLst>
  <p:sldIdLst>
    <p:sldId id="256" r:id="rId3"/>
    <p:sldId id="500" r:id="rId4"/>
    <p:sldId id="599" r:id="rId5"/>
    <p:sldId id="355" r:id="rId6"/>
    <p:sldId id="600" r:id="rId7"/>
    <p:sldId id="610" r:id="rId8"/>
    <p:sldId id="614" r:id="rId9"/>
    <p:sldId id="613" r:id="rId10"/>
    <p:sldId id="612" r:id="rId11"/>
    <p:sldId id="615" r:id="rId12"/>
    <p:sldId id="616" r:id="rId13"/>
    <p:sldId id="618" r:id="rId14"/>
    <p:sldId id="626" r:id="rId15"/>
    <p:sldId id="620" r:id="rId16"/>
    <p:sldId id="621" r:id="rId17"/>
    <p:sldId id="622" r:id="rId18"/>
    <p:sldId id="623" r:id="rId19"/>
    <p:sldId id="624" r:id="rId20"/>
    <p:sldId id="625" r:id="rId21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b="1" i="1" kern="1200">
        <a:solidFill>
          <a:srgbClr val="000000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5CADFF"/>
    <a:srgbClr val="00B0F0"/>
    <a:srgbClr val="00F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1" autoAdjust="0"/>
    <p:restoredTop sz="98515" autoAdjust="0"/>
  </p:normalViewPr>
  <p:slideViewPr>
    <p:cSldViewPr>
      <p:cViewPr varScale="1">
        <p:scale>
          <a:sx n="77" d="100"/>
          <a:sy n="77" d="100"/>
        </p:scale>
        <p:origin x="2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440" y="-84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202"/>
            <a:ext cx="5486400" cy="44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678"/>
            <a:ext cx="2971800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7AB07D5-7C10-40A6-8B6F-FA04D19BD4A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7315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ACE08-4F3F-4A7F-9EAB-5F58FCE9614A}" type="slidenum">
              <a:rPr lang="en-US" altLang="ja-JP" smtClean="0">
                <a:ea typeface="ＭＳ Ｐゴシック" charset="-128"/>
              </a:rPr>
              <a:pPr/>
              <a:t>1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72455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BC53A4-B626-43AC-A566-4C1AC1E9B48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2290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30EED-1583-4DD4-9BD8-95E0EFB5CF9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64263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DAF2-594D-4302-882B-47928E2E6326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dirty="0" smtClean="0"/>
              <a:t>Experimental constraint from B(b -&gt; s l+ l-) ;</a:t>
            </a:r>
          </a:p>
          <a:p>
            <a:pPr eaLnBrk="1" hangingPunct="1"/>
            <a:r>
              <a:rPr lang="en-US" altLang="ja-JP" dirty="0" smtClean="0"/>
              <a:t>The low-s region (1 GeV^2 &lt; s &lt; 6 GeV^2) is dominated by the Wilson </a:t>
            </a:r>
          </a:p>
          <a:p>
            <a:pPr eaLnBrk="1" hangingPunct="1"/>
            <a:r>
              <a:rPr lang="en-US" altLang="ja-JP" dirty="0" smtClean="0"/>
              <a:t>      coefficients C_9 and C_10, has sizable integrated branching ratio and is very </a:t>
            </a:r>
          </a:p>
          <a:p>
            <a:pPr eaLnBrk="1" hangingPunct="1"/>
            <a:r>
              <a:rPr lang="en-US" altLang="ja-JP" dirty="0" smtClean="0"/>
              <a:t>      sensitive to the C_7 - C_9 interference. In the following, we utilize the latter </a:t>
            </a:r>
          </a:p>
          <a:p>
            <a:pPr eaLnBrk="1" hangingPunct="1"/>
            <a:r>
              <a:rPr lang="en-US" altLang="ja-JP" dirty="0" smtClean="0"/>
              <a:t>      to put constraints on the Wilson coefficients C_7,8,9,10.</a:t>
            </a:r>
          </a:p>
          <a:p>
            <a:pPr eaLnBrk="1" hangingPunct="1"/>
            <a:r>
              <a:rPr lang="en-US" altLang="ja-JP" dirty="0" smtClean="0"/>
              <a:t>      We calculate the integrated branching ratio in the low-s region following Ref. [52]: </a:t>
            </a:r>
          </a:p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7532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B07D5-7C10-40A6-8B6F-FA04D19BD4AF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190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A94F059F-B099-46E2-A2FE-AA1E517B14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74E98-E3A8-418D-AE5D-D314932916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C8BA2-7591-41CC-94D0-79B5CE0F5C9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F059F-B099-46E2-A2FE-AA1E517B1403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92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394B6-57B2-4F4F-BD69-7B96C50DAE42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95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B5CFE-1AA9-4CA3-B5CB-3B378AD5137C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06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AD5E9-4070-4853-A99F-2682CE6AC5AD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11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DDCBE-A8EA-4F74-9EB3-3C170521F3C5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30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BCEC-D7F0-4694-A1E1-85C31B55E8FF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379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A897A-64AF-4EFE-8C08-1D0BC1CC70C5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099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0AD-5450-41C3-91CB-C6C1ECF7A93C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3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394B6-57B2-4F4F-BD69-7B96C50DAE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DF1A6-5AD7-4C2D-89DC-649C709E3BCE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752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74E98-E3A8-418D-AE5D-D31493291631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358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C8BA2-7591-41CC-94D0-79B5CE0F5C9D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44EB5CFE-1AA9-4CA3-B5CB-3B378AD5137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AD5E9-4070-4853-A99F-2682CE6AC5A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DDCBE-A8EA-4F74-9EB3-3C170521F3C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0BCEC-D7F0-4694-A1E1-85C31B55E8FF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A897A-64AF-4EFE-8C08-1D0BC1CC70C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A60AD-5450-41C3-91CB-C6C1ECF7A93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1A6-5AD7-4C2D-89DC-649C709E3BC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6E54A6D-B979-49A6-B01B-5ECFFDFDF60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chemeClr val="tx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C6E54A6D-B979-49A6-B01B-5ECFFDFDF60B}" type="slidenum">
              <a:rPr lang="en-US" altLang="ja-JP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445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26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0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1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04856" cy="864096"/>
          </a:xfrm>
          <a:solidFill>
            <a:schemeClr val="tx2">
              <a:lumMod val="90000"/>
              <a:alpha val="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i="1" kern="0" dirty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quark flavor violating SUSY on h(125)  decays at future lepton </a:t>
            </a:r>
            <a:r>
              <a:rPr lang="en-US" altLang="ja-JP" sz="2800" b="1" i="1" kern="0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colliders</a:t>
            </a:r>
            <a:endParaRPr lang="en-US" altLang="ja-JP" sz="2800" b="1" i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971600" y="1484784"/>
            <a:ext cx="698477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K. Hidaka</a:t>
            </a:r>
          </a:p>
          <a:p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Tokyo </a:t>
            </a:r>
            <a:r>
              <a:rPr lang="en-US" altLang="ja-JP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Gakugei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University </a:t>
            </a:r>
          </a:p>
          <a:p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H. </a:t>
            </a:r>
            <a:r>
              <a:rPr lang="en-US" altLang="ja-JP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Eberl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E. </a:t>
            </a:r>
            <a:r>
              <a:rPr lang="en-US" altLang="ja-JP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Ginina</a:t>
            </a:r>
            <a:r>
              <a:rPr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HEPHY, Vienna</a:t>
            </a:r>
          </a:p>
          <a:p>
            <a:endParaRPr lang="en-US" altLang="ja-JP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altLang="ja-JP" sz="1600" dirty="0">
                <a:solidFill>
                  <a:schemeClr val="tx1"/>
                </a:solidFill>
              </a:rPr>
              <a:t>References: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i="0" dirty="0">
                <a:solidFill>
                  <a:schemeClr val="tx1"/>
                </a:solidFill>
              </a:rPr>
              <a:t>  </a:t>
            </a:r>
            <a:r>
              <a:rPr lang="en-US" altLang="ja-JP" sz="1600" dirty="0">
                <a:solidFill>
                  <a:schemeClr val="tx1"/>
                </a:solidFill>
              </a:rPr>
              <a:t>Phys. Rev. D 91 (2015) 015007 [arXiv:1411.2840 [</a:t>
            </a:r>
            <a:r>
              <a:rPr lang="en-US" altLang="ja-JP" sz="1600" dirty="0" err="1">
                <a:solidFill>
                  <a:schemeClr val="tx1"/>
                </a:solidFill>
              </a:rPr>
              <a:t>hep-ph</a:t>
            </a:r>
            <a:r>
              <a:rPr lang="en-US" altLang="ja-JP" sz="1600" dirty="0">
                <a:solidFill>
                  <a:schemeClr val="tx1"/>
                </a:solidFill>
              </a:rPr>
              <a:t>]]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1600" dirty="0">
                <a:solidFill>
                  <a:schemeClr val="tx1"/>
                </a:solidFill>
              </a:rPr>
              <a:t>   JHEP 1606 (2016) 143  [arXiv:1604.02366 [</a:t>
            </a:r>
            <a:r>
              <a:rPr lang="en-US" altLang="ja-JP" sz="1600" dirty="0" err="1">
                <a:solidFill>
                  <a:schemeClr val="tx1"/>
                </a:solidFill>
              </a:rPr>
              <a:t>hep-ph</a:t>
            </a:r>
            <a:r>
              <a:rPr lang="en-US" altLang="ja-JP" sz="1600" dirty="0">
                <a:solidFill>
                  <a:schemeClr val="tx1"/>
                </a:solidFill>
              </a:rPr>
              <a:t>]]</a:t>
            </a:r>
            <a:r>
              <a:rPr lang="en-US" altLang="ja-JP" sz="1600" i="0" dirty="0">
                <a:solidFill>
                  <a:schemeClr val="tx1"/>
                </a:solidFill>
              </a:rPr>
              <a:t>]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1600" i="0" dirty="0">
                <a:solidFill>
                  <a:schemeClr val="tx1"/>
                </a:solidFill>
              </a:rPr>
              <a:t>   </a:t>
            </a:r>
            <a:r>
              <a:rPr lang="en-US" altLang="ja-JP" sz="1600" dirty="0">
                <a:solidFill>
                  <a:schemeClr val="tx1"/>
                </a:solidFill>
              </a:rPr>
              <a:t>IJMP A34 (2019) 1950120 [arXiv:1812.08010 [</a:t>
            </a:r>
            <a:r>
              <a:rPr lang="en-US" altLang="ja-JP" sz="1600" dirty="0" err="1">
                <a:solidFill>
                  <a:schemeClr val="tx1"/>
                </a:solidFill>
              </a:rPr>
              <a:t>hep-ph</a:t>
            </a:r>
            <a:r>
              <a:rPr lang="en-US" altLang="ja-JP" sz="1600" dirty="0">
                <a:solidFill>
                  <a:schemeClr val="tx1"/>
                </a:solidFill>
              </a:rPr>
              <a:t>]]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en-US" altLang="ja-JP" sz="1600" dirty="0" err="1">
                <a:solidFill>
                  <a:schemeClr val="tx1"/>
                </a:solidFill>
              </a:rPr>
              <a:t>PoS</a:t>
            </a:r>
            <a:r>
              <a:rPr lang="en-US" altLang="ja-JP" sz="1600" dirty="0">
                <a:solidFill>
                  <a:schemeClr val="tx1"/>
                </a:solidFill>
              </a:rPr>
              <a:t>(EPS-HEP2021) 594, 2021 [arXiv:2111.02713 [</a:t>
            </a:r>
            <a:r>
              <a:rPr lang="en-US" altLang="ja-JP" sz="1600" dirty="0" err="1">
                <a:solidFill>
                  <a:schemeClr val="tx1"/>
                </a:solidFill>
              </a:rPr>
              <a:t>hep-ph</a:t>
            </a:r>
            <a:r>
              <a:rPr lang="en-US" altLang="ja-JP" sz="1600" dirty="0">
                <a:solidFill>
                  <a:schemeClr val="tx1"/>
                </a:solidFill>
              </a:rPr>
              <a:t>]]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1600" dirty="0">
                <a:solidFill>
                  <a:schemeClr val="tx1"/>
                </a:solidFill>
              </a:rPr>
              <a:t>   </a:t>
            </a:r>
            <a:r>
              <a:rPr lang="en-US" altLang="ja-JP" sz="1600" dirty="0" err="1">
                <a:solidFill>
                  <a:schemeClr val="tx1"/>
                </a:solidFill>
              </a:rPr>
              <a:t>PoS</a:t>
            </a:r>
            <a:r>
              <a:rPr lang="en-US" altLang="ja-JP" sz="1600" dirty="0">
                <a:solidFill>
                  <a:schemeClr val="tx1"/>
                </a:solidFill>
              </a:rPr>
              <a:t>(ICHEP2022) 536, 2022 [arXiv:2211.07243 [</a:t>
            </a:r>
            <a:r>
              <a:rPr lang="en-US" altLang="ja-JP" sz="1600" dirty="0" err="1">
                <a:solidFill>
                  <a:schemeClr val="tx1"/>
                </a:solidFill>
              </a:rPr>
              <a:t>hep-ph</a:t>
            </a:r>
            <a:r>
              <a:rPr lang="en-US" altLang="ja-JP" sz="1600" dirty="0">
                <a:solidFill>
                  <a:schemeClr val="tx1"/>
                </a:solidFill>
              </a:rPr>
              <a:t>]]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err="1">
                <a:solidFill>
                  <a:schemeClr val="tx1"/>
                </a:solidFill>
              </a:rPr>
              <a:t>PoS</a:t>
            </a:r>
            <a:r>
              <a:rPr lang="en-US" altLang="ja-JP" sz="1600" dirty="0">
                <a:solidFill>
                  <a:schemeClr val="tx1"/>
                </a:solidFill>
              </a:rPr>
              <a:t>(EPS-HEP2023) 487, 2023</a:t>
            </a:r>
          </a:p>
          <a:p>
            <a:endParaRPr lang="en-US" altLang="ja-JP" sz="1600" dirty="0">
              <a:solidFill>
                <a:schemeClr val="tx1"/>
              </a:solidFill>
            </a:endParaRPr>
          </a:p>
          <a:p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PPP2024</a:t>
            </a:r>
            <a:r>
              <a:rPr lang="en-US" altLang="ja-JP" sz="2000" dirty="0">
                <a:solidFill>
                  <a:schemeClr val="tx1"/>
                </a:solidFill>
              </a:rPr>
              <a:t>, </a:t>
            </a:r>
            <a:r>
              <a:rPr lang="en-US" altLang="ja-JP" sz="2000" dirty="0" smtClean="0">
                <a:solidFill>
                  <a:schemeClr val="tx1"/>
                </a:solidFill>
              </a:rPr>
              <a:t>19-23 Aug </a:t>
            </a:r>
            <a:r>
              <a:rPr lang="en-US" altLang="ja-JP" sz="2000" dirty="0">
                <a:solidFill>
                  <a:schemeClr val="tx1"/>
                </a:solidFill>
              </a:rPr>
              <a:t>2024, University of </a:t>
            </a:r>
            <a:r>
              <a:rPr lang="en-US" altLang="ja-JP" sz="2000" dirty="0" smtClean="0">
                <a:solidFill>
                  <a:schemeClr val="tx1"/>
                </a:solidFill>
              </a:rPr>
              <a:t>Kyoto</a:t>
            </a:r>
            <a:endParaRPr lang="en-US" altLang="ja-JP" sz="2000" dirty="0">
              <a:solidFill>
                <a:schemeClr val="tx1"/>
              </a:solidFill>
            </a:endParaRPr>
          </a:p>
          <a:p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9512" y="159143"/>
            <a:ext cx="878497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z="3200" kern="0" dirty="0" smtClean="0">
                <a:solidFill>
                  <a:schemeClr val="tx2"/>
                </a:solidFill>
                <a:ea typeface="+mj-ea"/>
                <a:cs typeface="+mj-cs"/>
              </a:rPr>
              <a:t>5.1 </a:t>
            </a:r>
            <a:r>
              <a:rPr lang="en-US" altLang="ja-JP" sz="3200" u="sng" kern="0" dirty="0" smtClean="0">
                <a:solidFill>
                  <a:schemeClr val="tx2"/>
                </a:solidFill>
                <a:ea typeface="+mj-ea"/>
                <a:cs typeface="+mj-cs"/>
              </a:rPr>
              <a:t>Deviation of the width from the SM prediction</a:t>
            </a:r>
            <a:r>
              <a:rPr lang="en-US" altLang="ja-JP" sz="3200" kern="0" dirty="0" smtClean="0">
                <a:solidFill>
                  <a:schemeClr val="tx2"/>
                </a:solidFill>
                <a:ea typeface="+mj-ea"/>
                <a:cs typeface="+mj-cs"/>
              </a:rPr>
              <a:t> </a:t>
            </a:r>
            <a:endParaRPr kumimoji="1" lang="en-US" altLang="ja-JP" sz="3200" b="1" i="1" u="sng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1124744"/>
            <a:ext cx="89644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- Deviation of the width from the SM prediction: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                         _                       _                               _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  DEV(h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-&gt; X X) =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Symbol" pitchFamily="18" charset="2"/>
              </a:rPr>
              <a:t>G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(h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-&gt; X X)</a:t>
            </a:r>
            <a:r>
              <a:rPr kumimoji="0" lang="en-US" altLang="ja-JP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MSSM 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/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Symbol" pitchFamily="18" charset="2"/>
              </a:rPr>
              <a:t>G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(h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-&gt; X X)</a:t>
            </a:r>
            <a:r>
              <a:rPr kumimoji="0" lang="en-US" altLang="ja-JP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SM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-  1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  X = c, 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Coupling modifier:</a:t>
            </a:r>
          </a:p>
          <a:p>
            <a:pPr marL="342900" marR="0" lvl="0" indent="-342900" defTabSz="91440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457200" marR="0" lvl="0" indent="-457200" defTabSz="91440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 "/>
              <a:tabLst/>
              <a:defRPr/>
            </a:pPr>
            <a:r>
              <a:rPr kumimoji="0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Symbol" panose="05050102010706020507" pitchFamily="18" charset="2"/>
              </a:rPr>
              <a:t>k</a:t>
            </a:r>
            <a:r>
              <a:rPr kumimoji="0" lang="en-US" altLang="ja-JP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X</a:t>
            </a:r>
            <a:r>
              <a: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 =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g(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X X) /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g(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X X)</a:t>
            </a:r>
            <a:r>
              <a:rPr kumimoji="0" lang="en-US" altLang="ja-JP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SM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DEV - </a:t>
            </a:r>
            <a:r>
              <a:rPr kumimoji="0" lang="en-US" altLang="ja-JP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Symbol" panose="05050102010706020507" pitchFamily="18" charset="2"/>
              </a:rPr>
              <a:t>k</a:t>
            </a:r>
            <a:r>
              <a:rPr kumimoji="0" lang="en-US" altLang="ja-JP" sz="32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X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  relation:</a:t>
            </a:r>
          </a:p>
          <a:p>
            <a:pPr marL="342900" marR="0" lvl="0" indent="-342900" defTabSz="91440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    DEV(h</a:t>
            </a:r>
            <a:r>
              <a:rPr kumimoji="0" lang="en-US" altLang="ja-JP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rPr>
              <a:t> -&gt; X X) = </a:t>
            </a: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Symbol" panose="05050102010706020507" pitchFamily="18" charset="2"/>
              </a:rPr>
              <a:t>k</a:t>
            </a:r>
            <a:r>
              <a:rPr kumimoji="0" lang="en-US" altLang="ja-JP" sz="3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X</a:t>
            </a:r>
            <a:r>
              <a:rPr kumimoji="0" lang="en-US" altLang="ja-JP" sz="3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 </a:t>
            </a:r>
            <a:r>
              <a:rPr kumimoji="0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Times New Roman" panose="02020603050405020304" pitchFamily="18" charset="0"/>
              </a:rPr>
              <a:t>– 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 "/>
              <a:tabLst/>
              <a:defRPr/>
            </a:pPr>
            <a:endParaRPr kumimoji="0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2244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Gray">
          <a:xfrm>
            <a:off x="60959" y="0"/>
            <a:ext cx="90220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504" y="332656"/>
            <a:ext cx="4824536" cy="80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3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/>
              </a:rPr>
              <a:t>5.2 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BR(h</a:t>
            </a:r>
            <a:r>
              <a:rPr lang="en-US" altLang="ja-JP" sz="3600" u="sng" baseline="30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0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  <a:cs typeface="Times New Roman" panose="02020603050405020304" pitchFamily="18" charset="0"/>
              </a:rPr>
              <a:t>→</a:t>
            </a:r>
            <a:r>
              <a:rPr lang="en-US" altLang="ja-JP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b s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 / s b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ＭＳ Ｐゴシック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3600" u="sng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) </a:t>
            </a:r>
            <a:endParaRPr lang="en-US" altLang="ja-JP" sz="3600" u="sng" kern="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正方形/長方形 4"/>
              <p:cNvSpPr/>
              <p:nvPr/>
            </p:nvSpPr>
            <p:spPr>
              <a:xfrm>
                <a:off x="127530" y="1412776"/>
                <a:ext cx="50577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BR(h</a:t>
                </a:r>
                <a:r>
                  <a:rPr lang="en-US" altLang="ja-JP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0</a:t>
                </a:r>
                <a:r>
                  <a:rPr lang="en-US" altLang="ja-JP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 -&gt; b s</a:t>
                </a:r>
                <a:r>
                  <a:rPr lang="en-US" altLang="ja-JP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 / s b</a:t>
                </a:r>
                <a:r>
                  <a:rPr lang="en-US" altLang="ja-JP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Unicode MS" panose="020B0604020202020204" pitchFamily="50" charset="-128"/>
                    <a:ea typeface="ＭＳ Ｐゴシック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altLang="ja-JP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 0 ( &lt; 10 </a:t>
                </a:r>
                <a:r>
                  <a:rPr lang="en-US" altLang="ja-JP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-</a:t>
                </a:r>
                <a:r>
                  <a:rPr lang="en-US" altLang="ja-JP" baseline="30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7  </a:t>
                </a:r>
                <a:r>
                  <a:rPr lang="en-US" altLang="ja-JP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ＭＳ Ｐゴシック" pitchFamily="50" charset="-128"/>
                  </a:rPr>
                  <a:t>)  (SM)</a:t>
                </a:r>
                <a:endParaRPr lang="ja-JP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30" y="1412776"/>
                <a:ext cx="5057795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928" t="-10667" r="-843" b="-3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/>
          <p:cNvSpPr/>
          <p:nvPr/>
        </p:nvSpPr>
        <p:spPr>
          <a:xfrm>
            <a:off x="107504" y="223554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BR(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h</a:t>
            </a:r>
            <a:r>
              <a:rPr lang="en-US" altLang="ja-JP" baseline="30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0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</a:rPr>
              <a:t>-&gt; b s̅ / s b̅) can be as large as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~ 0.15% (MSSM with QFV)!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0567" y="4695527"/>
            <a:ext cx="8765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Expected CEPC bound is 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BR(h</a:t>
            </a:r>
            <a:r>
              <a:rPr lang="en-US" altLang="ja-JP" baseline="30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0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 -&gt; b s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 / s b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ＭＳ Ｐゴシック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)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&lt;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2.2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itchFamily="50" charset="-128"/>
              </a:rPr>
              <a:t>·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10 </a:t>
            </a:r>
            <a:r>
              <a:rPr lang="en-US" altLang="ja-JP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itchFamily="50" charset="-128"/>
              </a:rPr>
              <a:t>-4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(at 95% CL)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25787" y="3763640"/>
            <a:ext cx="58944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2"/>
                </a:solidFill>
              </a:rPr>
              <a:t>Private </a:t>
            </a:r>
            <a:r>
              <a:rPr lang="en-US" altLang="ja-JP" sz="1600" dirty="0">
                <a:solidFill>
                  <a:schemeClr val="tx2"/>
                </a:solidFill>
              </a:rPr>
              <a:t>communication with </a:t>
            </a:r>
            <a:r>
              <a:rPr lang="en-US" altLang="ja-JP" sz="1600" dirty="0" err="1" smtClean="0">
                <a:solidFill>
                  <a:schemeClr val="tx2"/>
                </a:solidFill>
              </a:rPr>
              <a:t>Junping</a:t>
            </a:r>
            <a:r>
              <a:rPr lang="en-US" altLang="ja-JP" sz="1600" dirty="0" smtClean="0">
                <a:solidFill>
                  <a:schemeClr val="tx2"/>
                </a:solidFill>
              </a:rPr>
              <a:t> </a:t>
            </a:r>
            <a:r>
              <a:rPr lang="en-US" altLang="ja-JP" sz="1600" dirty="0">
                <a:solidFill>
                  <a:schemeClr val="tx2"/>
                </a:solidFill>
              </a:rPr>
              <a:t>Tian; </a:t>
            </a:r>
          </a:p>
          <a:p>
            <a:r>
              <a:rPr lang="en-US" altLang="ja-JP" sz="1600" dirty="0">
                <a:solidFill>
                  <a:schemeClr val="tx2"/>
                </a:solidFill>
              </a:rPr>
              <a:t> S</a:t>
            </a:r>
            <a:r>
              <a:rPr lang="en-US" altLang="ja-JP" sz="1600" dirty="0" smtClean="0">
                <a:solidFill>
                  <a:schemeClr val="tx2"/>
                </a:solidFill>
              </a:rPr>
              <a:t>ee </a:t>
            </a:r>
            <a:r>
              <a:rPr lang="en-US" altLang="ja-JP" sz="1600" dirty="0">
                <a:solidFill>
                  <a:schemeClr val="tx2"/>
                </a:solidFill>
              </a:rPr>
              <a:t>also </a:t>
            </a:r>
            <a:r>
              <a:rPr lang="en-US" altLang="ja-JP" sz="1600" dirty="0" err="1">
                <a:solidFill>
                  <a:schemeClr val="tx2"/>
                </a:solidFill>
              </a:rPr>
              <a:t>Barducci</a:t>
            </a:r>
            <a:r>
              <a:rPr lang="en-US" altLang="ja-JP" sz="1600" dirty="0">
                <a:solidFill>
                  <a:schemeClr val="tx2"/>
                </a:solidFill>
              </a:rPr>
              <a:t> et al., JHEP 12 (2017) 105 [arXiv:1710.06657</a:t>
            </a:r>
            <a:r>
              <a:rPr lang="en-US" altLang="ja-JP" sz="1600" dirty="0" smtClean="0">
                <a:solidFill>
                  <a:schemeClr val="tx2"/>
                </a:solidFill>
              </a:rPr>
              <a:t>]. </a:t>
            </a:r>
            <a:endParaRPr lang="en-US" altLang="ja-JP" sz="1600" dirty="0">
              <a:solidFill>
                <a:schemeClr val="tx2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53830" y="2708920"/>
            <a:ext cx="73786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2"/>
                </a:solidFill>
              </a:rPr>
              <a:t>(See also Gomez-</a:t>
            </a:r>
            <a:r>
              <a:rPr lang="de-DE" altLang="ja-JP" sz="1600" dirty="0" smtClean="0">
                <a:solidFill>
                  <a:schemeClr val="tx2"/>
                </a:solidFill>
              </a:rPr>
              <a:t>Heinemeyer-Rehman</a:t>
            </a:r>
            <a:r>
              <a:rPr lang="en-US" altLang="ja-JP" sz="1600" dirty="0" smtClean="0">
                <a:solidFill>
                  <a:schemeClr val="tx2"/>
                </a:solidFill>
              </a:rPr>
              <a:t>, PR D93 </a:t>
            </a:r>
            <a:r>
              <a:rPr lang="en-US" altLang="ja-JP" sz="1600" dirty="0">
                <a:solidFill>
                  <a:schemeClr val="tx2"/>
                </a:solidFill>
              </a:rPr>
              <a:t>(</a:t>
            </a:r>
            <a:r>
              <a:rPr lang="en-US" altLang="ja-JP" sz="1600" dirty="0" smtClean="0">
                <a:solidFill>
                  <a:schemeClr val="tx2"/>
                </a:solidFill>
              </a:rPr>
              <a:t>2016) 095021 [arXiv:1511.04342]. )</a:t>
            </a:r>
            <a:endParaRPr lang="en-US" altLang="ja-JP" sz="1600" dirty="0">
              <a:solidFill>
                <a:schemeClr val="tx2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9295" y="3356992"/>
            <a:ext cx="90647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ILC(250+500+1000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sensitivity could be ~ 0.1%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(at </a:t>
            </a:r>
            <a: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</a:rPr>
              <a:t>s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significance)!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25787" y="5126807"/>
            <a:ext cx="36622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tx2"/>
                </a:solidFill>
              </a:rPr>
              <a:t>See H. Liang et al., </a:t>
            </a:r>
            <a:r>
              <a:rPr lang="en-US" altLang="ja-JP" sz="1600" dirty="0" smtClean="0">
                <a:solidFill>
                  <a:schemeClr val="tx2"/>
                </a:solidFill>
              </a:rPr>
              <a:t>arXiv:2310.03440. </a:t>
            </a:r>
            <a:endParaRPr lang="en-US" altLang="ja-JP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1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5536" y="44624"/>
            <a:ext cx="71287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4400" kern="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/>
              </a:rPr>
              <a:t>6</a:t>
            </a:r>
            <a:r>
              <a:rPr lang="en-US" altLang="ja-JP" sz="4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/>
              </a:rPr>
              <a:t>. 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US" altLang="ja-JP" sz="44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→ 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4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, 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  <a:ea typeface="Arial Unicode MS" panose="020B0604020202020204" pitchFamily="50" charset="-128"/>
                <a:cs typeface="Times New Roman" panose="02020603050405020304" pitchFamily="18" charset="0"/>
              </a:rPr>
              <a:t>g </a:t>
            </a:r>
            <a:r>
              <a:rPr lang="en-US" altLang="ja-JP" sz="4400" dirty="0" err="1">
                <a:solidFill>
                  <a:schemeClr val="tx1">
                    <a:lumMod val="95000"/>
                    <a:lumOff val="5000"/>
                  </a:schemeClr>
                </a:solidFill>
                <a:ea typeface="Arial Unicode MS" panose="020B0604020202020204" pitchFamily="50" charset="-128"/>
                <a:cs typeface="Times New Roman" panose="02020603050405020304" pitchFamily="18" charset="0"/>
              </a:rPr>
              <a:t>g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the </a:t>
            </a:r>
            <a:r>
              <a:rPr lang="en-US" altLang="ja-JP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MSSM</a:t>
            </a:r>
            <a:endParaRPr lang="en-US" altLang="ja-JP" sz="4400" u="sng" kern="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179512" y="908720"/>
                <a:ext cx="8748464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Tx/>
                  <a:buChar char="-"/>
                </a:pP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 As the h</a:t>
                </a:r>
                <a:r>
                  <a:rPr lang="en-US" altLang="ja-JP" sz="2000" baseline="30000" dirty="0" smtClean="0">
                    <a:solidFill>
                      <a:srgbClr val="FFFFFF"/>
                    </a:solidFill>
                  </a:rPr>
                  <a:t>0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decays to photon </a:t>
                </a:r>
                <a:r>
                  <a:rPr lang="en-US" altLang="ja-JP" sz="2000" dirty="0" err="1">
                    <a:solidFill>
                      <a:srgbClr val="FFFFFF"/>
                    </a:solidFill>
                  </a:rPr>
                  <a:t>photon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and gluon </a:t>
                </a:r>
                <a:r>
                  <a:rPr lang="en-US" altLang="ja-JP" sz="2000" dirty="0" err="1" smtClean="0">
                    <a:solidFill>
                      <a:srgbClr val="FFFFFF"/>
                    </a:solidFill>
                  </a:rPr>
                  <a:t>gluon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are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loop-induced decays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, </a:t>
                </a:r>
              </a:p>
              <a:p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 these decays are very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sensitive to New Physics!</a:t>
                </a:r>
              </a:p>
              <a:p>
                <a:pPr>
                  <a:buFontTx/>
                  <a:buChar char="-"/>
                </a:pPr>
                <a:endParaRPr lang="en-US" altLang="ja-JP" sz="2000" dirty="0">
                  <a:solidFill>
                    <a:srgbClr val="FFFFFF"/>
                  </a:solidFill>
                </a:endParaRPr>
              </a:p>
              <a:p>
                <a:pPr>
                  <a:buFontTx/>
                  <a:buChar char="-"/>
                </a:pP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We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compute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the widths 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Symbol" pitchFamily="18" charset="2"/>
                  </a:rPr>
                  <a:t>G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(h</a:t>
                </a:r>
                <a:r>
                  <a:rPr lang="en-US" altLang="ja-JP" sz="2000" baseline="30000" dirty="0">
                    <a:solidFill>
                      <a:srgbClr val="FFFFFF"/>
                    </a:solidFill>
                  </a:rPr>
                  <a:t>0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rgbClr val="FFFF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Symbol" panose="05050102010706020507" pitchFamily="18" charset="2"/>
                  </a:rPr>
                  <a:t>g g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)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and 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Symbol" pitchFamily="18" charset="2"/>
                  </a:rPr>
                  <a:t>G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(h</a:t>
                </a:r>
                <a:r>
                  <a:rPr lang="en-US" altLang="ja-JP" sz="2000" baseline="30000" dirty="0">
                    <a:solidFill>
                      <a:srgbClr val="FFFFFF"/>
                    </a:solidFill>
                  </a:rPr>
                  <a:t>0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rgbClr val="FFFF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g g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)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at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NLO QCD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level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:endParaRPr lang="en-US" altLang="ja-JP" sz="2000" dirty="0" smtClean="0">
                  <a:solidFill>
                    <a:srgbClr val="FFFFFF"/>
                  </a:solidFill>
                </a:endParaRPr>
              </a:p>
              <a:p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 in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the  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MSSM with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general QFV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. </a:t>
                </a:r>
              </a:p>
              <a:p>
                <a:endParaRPr lang="en-US" altLang="ja-JP" sz="2000" dirty="0" smtClean="0">
                  <a:solidFill>
                    <a:srgbClr val="FF6699"/>
                  </a:solidFill>
                </a:endParaRPr>
              </a:p>
              <a:p>
                <a:endParaRPr lang="en-US" altLang="ja-JP" sz="2000" dirty="0" smtClean="0">
                  <a:solidFill>
                    <a:srgbClr val="FFFFFF"/>
                  </a:solidFill>
                </a:endParaRP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r>
                  <a:rPr lang="en-US" altLang="ja-JP" sz="2000" dirty="0">
                    <a:solidFill>
                      <a:srgbClr val="FFFFFF"/>
                    </a:solidFill>
                  </a:rPr>
                  <a:t> Main 1-loop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contributions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to h</a:t>
                </a:r>
                <a:r>
                  <a:rPr lang="en-US" altLang="ja-JP" sz="2000" baseline="30000" dirty="0">
                    <a:solidFill>
                      <a:srgbClr val="FFFFFF"/>
                    </a:solidFill>
                  </a:rPr>
                  <a:t>0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rgbClr val="FFFF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>
                    <a:solidFill>
                      <a:srgbClr val="FFFFFF"/>
                    </a:solidFill>
                    <a:latin typeface="Symbol" panose="05050102010706020507" pitchFamily="18" charset="2"/>
                  </a:rPr>
                  <a:t>g g</a:t>
                </a:r>
                <a:r>
                  <a:rPr lang="en-US" altLang="ja-JP" sz="2000" dirty="0">
                    <a:solidFill>
                      <a:srgbClr val="FF6699"/>
                    </a:solidFill>
                  </a:rPr>
                  <a:t>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:  </a:t>
                </a: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endParaRPr lang="en-US" altLang="ja-JP" sz="2000" dirty="0">
                  <a:solidFill>
                    <a:srgbClr val="FFFFFF"/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dirty="0">
                    <a:solidFill>
                      <a:srgbClr val="FF6699"/>
                    </a:solidFill>
                  </a:rPr>
                  <a:t>         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[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W</a:t>
                </a:r>
                <a:r>
                  <a:rPr lang="en-US" altLang="ja-JP" sz="2000" baseline="30000" dirty="0" smtClean="0">
                    <a:solidFill>
                      <a:srgbClr val="FFFF00"/>
                    </a:solidFill>
                  </a:rPr>
                  <a:t>+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/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 top-quark / </a:t>
                </a:r>
                <a:r>
                  <a:rPr lang="en-US" altLang="ja-JP" sz="2000" dirty="0" err="1" smtClean="0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]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- 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loops</a:t>
                </a:r>
                <a:r>
                  <a:rPr lang="en-US" altLang="ja-JP" sz="2000" i="0" dirty="0">
                    <a:solidFill>
                      <a:srgbClr val="FFFF00"/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 [ </a:t>
                </a:r>
                <a:r>
                  <a:rPr lang="en-US" altLang="ja-JP" sz="2000" dirty="0" err="1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= (t̃ - c̃ mixture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)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]</a:t>
                </a:r>
              </a:p>
              <a:p>
                <a:pPr>
                  <a:lnSpc>
                    <a:spcPts val="1800"/>
                  </a:lnSpc>
                </a:pPr>
                <a:endParaRPr lang="en-US" altLang="ja-JP" sz="2000" i="0" dirty="0">
                  <a:solidFill>
                    <a:srgbClr val="FF6699"/>
                  </a:solidFill>
                </a:endParaRPr>
              </a:p>
              <a:p>
                <a:r>
                  <a:rPr lang="en-US" altLang="ja-JP" sz="2000" i="0" dirty="0" smtClean="0">
                    <a:solidFill>
                      <a:srgbClr val="FFFFFF"/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The</a:t>
                </a:r>
                <a:r>
                  <a:rPr lang="en-US" altLang="ja-JP" sz="2000" i="0" dirty="0" smtClean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 err="1" smtClean="0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-loops</a:t>
                </a:r>
                <a:r>
                  <a:rPr lang="en-US" altLang="ja-JP" sz="2000" dirty="0" smtClean="0">
                    <a:solidFill>
                      <a:srgbClr val="FF6699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can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be enhanced by large trilinear couplings 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T</a:t>
                </a:r>
                <a:r>
                  <a:rPr lang="en-US" altLang="ja-JP" sz="2000" baseline="-25000" dirty="0">
                    <a:solidFill>
                      <a:srgbClr val="FFFF00"/>
                    </a:solidFill>
                  </a:rPr>
                  <a:t>U23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, T</a:t>
                </a:r>
                <a:r>
                  <a:rPr lang="en-US" altLang="ja-JP" sz="2000" baseline="-25000" dirty="0">
                    <a:solidFill>
                      <a:srgbClr val="FFFF00"/>
                    </a:solidFill>
                  </a:rPr>
                  <a:t>U32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, T</a:t>
                </a:r>
                <a:r>
                  <a:rPr lang="en-US" altLang="ja-JP" sz="2000" baseline="-25000" dirty="0">
                    <a:solidFill>
                      <a:srgbClr val="FFFF00"/>
                    </a:solidFill>
                  </a:rPr>
                  <a:t>U33</a:t>
                </a:r>
                <a:r>
                  <a:rPr lang="en-US" altLang="ja-JP" sz="2000" i="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rgbClr val="FFFFFF"/>
                    </a:solidFill>
                  </a:rPr>
                  <a:t>, </a:t>
                </a:r>
                <a:endParaRPr lang="en-US" altLang="ja-JP" sz="2000" i="0" dirty="0">
                  <a:solidFill>
                    <a:srgbClr val="FFFFFF"/>
                  </a:solidFill>
                </a:endParaRPr>
              </a:p>
              <a:p>
                <a:r>
                  <a:rPr lang="en-US" altLang="ja-JP" sz="2000" i="0" dirty="0" smtClean="0">
                    <a:solidFill>
                      <a:srgbClr val="FFFFFF"/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resulting in sizable d</a:t>
                </a:r>
                <a:r>
                  <a:rPr lang="en-US" altLang="ja-JP" sz="2000" kern="0" dirty="0" smtClean="0">
                    <a:solidFill>
                      <a:srgbClr val="FFFFFF"/>
                    </a:solidFill>
                    <a:cs typeface="Times New Roman" pitchFamily="18" charset="0"/>
                  </a:rPr>
                  <a:t>eviation 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of </a:t>
                </a:r>
                <a:r>
                  <a:rPr lang="en-US" altLang="ja-JP" sz="2000" kern="0" dirty="0">
                    <a:solidFill>
                      <a:srgbClr val="FFFFFF"/>
                    </a:solidFill>
                    <a:latin typeface="Symbol" panose="05050102010706020507" pitchFamily="18" charset="2"/>
                    <a:cs typeface="Times New Roman" pitchFamily="18" charset="0"/>
                  </a:rPr>
                  <a:t>G 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(h</a:t>
                </a:r>
                <a:r>
                  <a:rPr lang="en-US" altLang="ja-JP" sz="2000" kern="0" baseline="30000" dirty="0">
                    <a:solidFill>
                      <a:srgbClr val="FFFFFF"/>
                    </a:solidFill>
                    <a:cs typeface="Times New Roman" pitchFamily="18" charset="0"/>
                  </a:rPr>
                  <a:t>0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 → </a:t>
                </a:r>
                <a:r>
                  <a:rPr lang="en-US" altLang="ja-JP" sz="2000" dirty="0">
                    <a:solidFill>
                      <a:srgbClr val="FFFFFF"/>
                    </a:solidFill>
                    <a:latin typeface="Symbol" panose="05050102010706020507" pitchFamily="18" charset="2"/>
                  </a:rPr>
                  <a:t>g g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)</a:t>
                </a:r>
                <a:r>
                  <a:rPr lang="en-US" altLang="ja-JP" sz="2000" kern="0" dirty="0" smtClean="0">
                    <a:solidFill>
                      <a:srgbClr val="FFFFFF"/>
                    </a:solidFill>
                    <a:cs typeface="Times New Roman" pitchFamily="18" charset="0"/>
                  </a:rPr>
                  <a:t>  from the SM width!</a:t>
                </a:r>
                <a:endParaRPr lang="en-US" altLang="ja-JP" sz="2000" i="0" dirty="0">
                  <a:solidFill>
                    <a:srgbClr val="FFFFFF"/>
                  </a:solidFill>
                </a:endParaRPr>
              </a:p>
              <a:p>
                <a:endParaRPr lang="en-US" altLang="ja-JP" sz="2000" i="0" dirty="0">
                  <a:solidFill>
                    <a:srgbClr val="FFFFFF"/>
                  </a:solidFill>
                </a:endParaRP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r>
                  <a:rPr lang="en-US" altLang="ja-JP" sz="2000" dirty="0">
                    <a:solidFill>
                      <a:srgbClr val="FFFFFF"/>
                    </a:solidFill>
                  </a:rPr>
                  <a:t> Main 1-loop contributions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to h</a:t>
                </a:r>
                <a:r>
                  <a:rPr lang="en-US" altLang="ja-JP" sz="2000" baseline="30000" dirty="0">
                    <a:solidFill>
                      <a:srgbClr val="FFFFFF"/>
                    </a:solidFill>
                  </a:rPr>
                  <a:t>0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 →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g g:  </a:t>
                </a:r>
                <a:endParaRPr lang="en-US" altLang="ja-JP" sz="2000" dirty="0">
                  <a:solidFill>
                    <a:srgbClr val="FFFF00"/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i="0" dirty="0">
                    <a:solidFill>
                      <a:srgbClr val="FFFFFF"/>
                    </a:solidFill>
                  </a:rPr>
                  <a:t> </a:t>
                </a:r>
                <a:endParaRPr lang="en-US" altLang="ja-JP" sz="2000" i="0" dirty="0">
                  <a:solidFill>
                    <a:srgbClr val="FF6699"/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i="0" dirty="0" smtClean="0">
                    <a:solidFill>
                      <a:srgbClr val="FF6699"/>
                    </a:solidFill>
                  </a:rPr>
                  <a:t>         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[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top-quark / </a:t>
                </a:r>
                <a:r>
                  <a:rPr lang="en-US" altLang="ja-JP" sz="2000" dirty="0" err="1" smtClean="0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]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- loops 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altLang="ja-JP" sz="2000" i="0" dirty="0">
                    <a:solidFill>
                      <a:srgbClr val="FFFF00"/>
                    </a:solidFill>
                  </a:rPr>
                  <a:t>[ </a:t>
                </a:r>
                <a:r>
                  <a:rPr lang="en-US" altLang="ja-JP" sz="2000" dirty="0" err="1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= (t̃ - c̃ mixture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)</a:t>
                </a:r>
                <a:r>
                  <a:rPr lang="en-US" altLang="ja-JP" sz="2000" i="0" dirty="0" smtClean="0">
                    <a:solidFill>
                      <a:srgbClr val="FFFF00"/>
                    </a:solidFill>
                  </a:rPr>
                  <a:t>]</a:t>
                </a:r>
              </a:p>
              <a:p>
                <a:pPr>
                  <a:lnSpc>
                    <a:spcPts val="1800"/>
                  </a:lnSpc>
                </a:pPr>
                <a:endParaRPr lang="en-US" altLang="ja-JP" sz="2000" i="0" dirty="0">
                  <a:solidFill>
                    <a:srgbClr val="FF6699"/>
                  </a:solidFill>
                </a:endParaRPr>
              </a:p>
              <a:p>
                <a:r>
                  <a:rPr lang="en-US" altLang="ja-JP" sz="2000" i="0" dirty="0">
                    <a:solidFill>
                      <a:srgbClr val="FFFFFF"/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rgbClr val="FFFFFF"/>
                    </a:solidFill>
                  </a:rPr>
                  <a:t>      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The </a:t>
                </a:r>
                <a:r>
                  <a:rPr lang="en-US" altLang="ja-JP" sz="2000" dirty="0" err="1" smtClean="0">
                    <a:solidFill>
                      <a:srgbClr val="FFFF00"/>
                    </a:solidFill>
                  </a:rPr>
                  <a:t>su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-loops</a:t>
                </a:r>
                <a:r>
                  <a:rPr lang="en-US" altLang="ja-JP" sz="2000" dirty="0" smtClean="0">
                    <a:solidFill>
                      <a:srgbClr val="FF6699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can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be enhanced by large trilinear couplings 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T</a:t>
                </a:r>
                <a:r>
                  <a:rPr lang="en-US" altLang="ja-JP" sz="2000" baseline="-25000" dirty="0">
                    <a:solidFill>
                      <a:srgbClr val="FFFF00"/>
                    </a:solidFill>
                  </a:rPr>
                  <a:t>U23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, T</a:t>
                </a:r>
                <a:r>
                  <a:rPr lang="en-US" altLang="ja-JP" sz="2000" baseline="-25000" dirty="0">
                    <a:solidFill>
                      <a:srgbClr val="FFFF00"/>
                    </a:solidFill>
                  </a:rPr>
                  <a:t>U32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, </a:t>
                </a:r>
                <a:r>
                  <a:rPr lang="en-US" altLang="ja-JP" sz="2000" dirty="0" smtClean="0">
                    <a:solidFill>
                      <a:srgbClr val="FFFF00"/>
                    </a:solidFill>
                  </a:rPr>
                  <a:t>T</a:t>
                </a:r>
                <a:r>
                  <a:rPr lang="en-US" altLang="ja-JP" sz="2000" baseline="-25000" dirty="0" smtClean="0">
                    <a:solidFill>
                      <a:srgbClr val="FFFF00"/>
                    </a:solidFill>
                  </a:rPr>
                  <a:t>U33 ,</a:t>
                </a:r>
                <a:r>
                  <a:rPr lang="en-US" altLang="ja-JP" sz="2000" dirty="0">
                    <a:solidFill>
                      <a:srgbClr val="FFFF00"/>
                    </a:solidFill>
                  </a:rPr>
                  <a:t> </a:t>
                </a:r>
              </a:p>
              <a:p>
                <a:r>
                  <a:rPr lang="en-US" altLang="ja-JP" sz="2000" i="0" dirty="0" smtClean="0">
                    <a:solidFill>
                      <a:srgbClr val="FF6699"/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rgbClr val="FFFFFF"/>
                    </a:solidFill>
                  </a:rPr>
                  <a:t>resulting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in sizable d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eviation of </a:t>
                </a:r>
                <a:r>
                  <a:rPr lang="en-US" altLang="ja-JP" sz="2000" kern="0" dirty="0">
                    <a:solidFill>
                      <a:srgbClr val="FFFFFF"/>
                    </a:solidFill>
                    <a:latin typeface="Symbol" panose="05050102010706020507" pitchFamily="18" charset="2"/>
                    <a:cs typeface="Times New Roman" pitchFamily="18" charset="0"/>
                  </a:rPr>
                  <a:t>G 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(h</a:t>
                </a:r>
                <a:r>
                  <a:rPr lang="en-US" altLang="ja-JP" sz="2000" kern="0" baseline="30000" dirty="0">
                    <a:solidFill>
                      <a:srgbClr val="FFFFFF"/>
                    </a:solidFill>
                    <a:cs typeface="Times New Roman" pitchFamily="18" charset="0"/>
                  </a:rPr>
                  <a:t>0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 → </a:t>
                </a:r>
                <a:r>
                  <a:rPr lang="en-US" altLang="ja-JP" sz="2000" dirty="0">
                    <a:solidFill>
                      <a:srgbClr val="FFFFFF"/>
                    </a:solidFill>
                  </a:rPr>
                  <a:t>g g</a:t>
                </a:r>
                <a:r>
                  <a:rPr lang="en-US" altLang="ja-JP" sz="2000" dirty="0" smtClean="0">
                    <a:solidFill>
                      <a:srgbClr val="FFFFFF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)</a:t>
                </a:r>
                <a:r>
                  <a:rPr lang="en-US" altLang="ja-JP" sz="2000" kern="0" dirty="0" smtClean="0">
                    <a:solidFill>
                      <a:srgbClr val="FFFFFF"/>
                    </a:solidFill>
                    <a:cs typeface="Times New Roman" pitchFamily="18" charset="0"/>
                  </a:rPr>
                  <a:t>  from the SM </a:t>
                </a:r>
                <a:r>
                  <a:rPr lang="en-US" altLang="ja-JP" sz="2000" kern="0" dirty="0">
                    <a:solidFill>
                      <a:srgbClr val="FFFFFF"/>
                    </a:solidFill>
                    <a:cs typeface="Times New Roman" pitchFamily="18" charset="0"/>
                  </a:rPr>
                  <a:t>width!</a:t>
                </a:r>
                <a:endParaRPr lang="en-US" altLang="ja-JP" sz="2000" i="0" dirty="0" smtClean="0">
                  <a:solidFill>
                    <a:srgbClr val="FF6699"/>
                  </a:solidFill>
                </a:endParaRPr>
              </a:p>
            </p:txBody>
          </p:sp>
        </mc:Choice>
        <mc:Fallback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908720"/>
                <a:ext cx="8748464" cy="5632311"/>
              </a:xfrm>
              <a:prstGeom prst="rect">
                <a:avLst/>
              </a:prstGeom>
              <a:blipFill rotWithShape="0">
                <a:blip r:embed="rId2"/>
                <a:stretch>
                  <a:fillRect l="-557" t="-541" r="-1323" b="-9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6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24603"/>
            <a:ext cx="70567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Scatter plot in </a:t>
            </a:r>
            <a:r>
              <a:rPr lang="en-US" altLang="ja-JP" i="0" dirty="0">
                <a:solidFill>
                  <a:schemeClr val="accent4">
                    <a:lumMod val="10000"/>
                  </a:schemeClr>
                </a:solidFill>
              </a:rPr>
              <a:t>DEV(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baseline="30000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</a:rPr>
              <a:t> → 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dirty="0" err="1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i="0" dirty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- </a:t>
            </a:r>
            <a:r>
              <a:rPr lang="en-US" altLang="ja-JP" i="0" dirty="0">
                <a:solidFill>
                  <a:schemeClr val="accent4">
                    <a:lumMod val="10000"/>
                  </a:schemeClr>
                </a:solidFill>
              </a:rPr>
              <a:t>DEV(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baseline="30000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dirty="0">
                <a:solidFill>
                  <a:schemeClr val="accent4">
                    <a:lumMod val="10000"/>
                  </a:schemeClr>
                </a:solidFill>
              </a:rPr>
              <a:t> → 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i="0" dirty="0" smtClean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 plane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184492" y="4278049"/>
            <a:ext cx="8748464" cy="249485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000"/>
              </a:lnSpc>
              <a:buFontTx/>
              <a:buChar char="-"/>
            </a:pP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There is a strong correlation between 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DEV(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sz="1800" baseline="30000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 →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1800" dirty="0" err="1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and 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DEV(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sz="1800" baseline="30000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 →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!</a:t>
            </a:r>
            <a:endParaRPr lang="en-US" altLang="ja-JP" sz="18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2000"/>
              </a:lnSpc>
              <a:buFontTx/>
              <a:buChar char="-"/>
            </a:pPr>
            <a:r>
              <a:rPr lang="en-US" altLang="ja-JP" sz="1800" i="0" dirty="0" smtClean="0">
                <a:solidFill>
                  <a:schemeClr val="accent4">
                    <a:lumMod val="10000"/>
                  </a:schemeClr>
                </a:solidFill>
              </a:rPr>
              <a:t> DEV(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sz="1800" baseline="30000" dirty="0" smtClean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→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1800" dirty="0" err="1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and </a:t>
            </a:r>
            <a:r>
              <a:rPr lang="en-US" altLang="ja-JP" sz="1800" i="0" dirty="0">
                <a:solidFill>
                  <a:schemeClr val="accent4">
                    <a:lumMod val="10000"/>
                  </a:schemeClr>
                </a:solidFill>
              </a:rPr>
              <a:t>DEV(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h</a:t>
            </a:r>
            <a:r>
              <a:rPr lang="en-US" altLang="ja-JP" sz="1800" baseline="30000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</a:rPr>
              <a:t> →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sz="1800" i="0" dirty="0" smtClean="0">
                <a:solidFill>
                  <a:schemeClr val="accent4">
                    <a:lumMod val="10000"/>
                  </a:schemeClr>
                </a:solidFill>
              </a:rPr>
              <a:t>)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can be  sizable simultaneously!:</a:t>
            </a:r>
          </a:p>
          <a:p>
            <a:pPr>
              <a:lnSpc>
                <a:spcPts val="2000"/>
              </a:lnSpc>
            </a:pP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i="0" dirty="0" smtClean="0">
                <a:solidFill>
                  <a:srgbClr val="FF0000"/>
                </a:solidFill>
              </a:rPr>
              <a:t>DEV(</a:t>
            </a:r>
            <a:r>
              <a:rPr lang="en-US" altLang="ja-JP" sz="1800" dirty="0" smtClean="0">
                <a:solidFill>
                  <a:srgbClr val="FF0000"/>
                </a:solidFill>
              </a:rPr>
              <a:t>h</a:t>
            </a:r>
            <a:r>
              <a:rPr lang="en-US" altLang="ja-JP" sz="1800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1800" dirty="0" smtClean="0">
                <a:solidFill>
                  <a:srgbClr val="FF0000"/>
                </a:solidFill>
              </a:rPr>
              <a:t> </a:t>
            </a:r>
            <a:r>
              <a:rPr lang="en-US" altLang="ja-JP" sz="1800" dirty="0">
                <a:solidFill>
                  <a:srgbClr val="FF0000"/>
                </a:solidFill>
              </a:rPr>
              <a:t>→ </a:t>
            </a:r>
            <a:r>
              <a:rPr lang="en-US" altLang="ja-JP" sz="1800" dirty="0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1800" dirty="0" err="1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1800" dirty="0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800" i="0" dirty="0">
                <a:solidFill>
                  <a:srgbClr val="FF0000"/>
                </a:solidFill>
              </a:rPr>
              <a:t>)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can be as large as ~ ±1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%</a:t>
            </a:r>
          </a:p>
          <a:p>
            <a:pPr>
              <a:lnSpc>
                <a:spcPts val="2000"/>
              </a:lnSpc>
            </a:pPr>
            <a:r>
              <a:rPr lang="en-US" altLang="ja-JP" sz="1800" i="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i="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i="0" dirty="0" smtClean="0">
                <a:solidFill>
                  <a:srgbClr val="FF0000"/>
                </a:solidFill>
              </a:rPr>
              <a:t>DEV(</a:t>
            </a:r>
            <a:r>
              <a:rPr lang="en-US" altLang="ja-JP" sz="1800" dirty="0" smtClean="0">
                <a:solidFill>
                  <a:srgbClr val="FF0000"/>
                </a:solidFill>
              </a:rPr>
              <a:t>h</a:t>
            </a:r>
            <a:r>
              <a:rPr lang="en-US" altLang="ja-JP" sz="1800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sz="1800" dirty="0" smtClean="0">
                <a:solidFill>
                  <a:srgbClr val="FF0000"/>
                </a:solidFill>
              </a:rPr>
              <a:t> </a:t>
            </a:r>
            <a:r>
              <a:rPr lang="en-US" altLang="ja-JP" sz="1800" dirty="0">
                <a:solidFill>
                  <a:srgbClr val="FF0000"/>
                </a:solidFill>
              </a:rPr>
              <a:t>→ </a:t>
            </a:r>
            <a:r>
              <a:rPr lang="en-US" altLang="ja-JP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sz="1800" i="0" dirty="0">
                <a:solidFill>
                  <a:srgbClr val="FF0000"/>
                </a:solidFill>
              </a:rPr>
              <a:t>)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 can be as large as ~ ±4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%.</a:t>
            </a:r>
            <a:endParaRPr lang="en-US" altLang="ja-JP" sz="8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2000"/>
              </a:lnSpc>
              <a:buFontTx/>
              <a:buChar char="-"/>
            </a:pP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Expected absolute 1 </a:t>
            </a:r>
            <a:r>
              <a:rPr lang="el-GR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σ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errors at (ILC250, ILC250+500, ILC250+500+1000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):</a:t>
            </a:r>
          </a:p>
          <a:p>
            <a:pPr>
              <a:lnSpc>
                <a:spcPts val="2000"/>
              </a:lnSpc>
            </a:pP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  <a:ea typeface="ＭＳ Ｐゴシック" pitchFamily="50" charset="-128"/>
              </a:rPr>
              <a:t>   </a:t>
            </a:r>
            <a:r>
              <a:rPr lang="en-US" altLang="ja-JP" sz="1800" dirty="0" smtClean="0">
                <a:solidFill>
                  <a:srgbClr val="FF0000"/>
                </a:solidFill>
                <a:latin typeface="Symbol" panose="05050102010706020507" pitchFamily="18" charset="2"/>
                <a:ea typeface="ＭＳ Ｐゴシック" pitchFamily="50" charset="-128"/>
              </a:rPr>
              <a:t>D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DEV(</a:t>
            </a:r>
            <a:r>
              <a:rPr lang="en-US" altLang="ja-JP" sz="1800" dirty="0">
                <a:solidFill>
                  <a:srgbClr val="FF0000"/>
                </a:solidFill>
              </a:rPr>
              <a:t>h</a:t>
            </a:r>
            <a:r>
              <a:rPr lang="en-US" altLang="ja-JP" sz="1800" baseline="30000" dirty="0">
                <a:solidFill>
                  <a:srgbClr val="FF0000"/>
                </a:solidFill>
              </a:rPr>
              <a:t>0</a:t>
            </a:r>
            <a:r>
              <a:rPr lang="en-US" altLang="ja-JP" sz="1800" dirty="0">
                <a:solidFill>
                  <a:srgbClr val="FF0000"/>
                </a:solidFill>
              </a:rPr>
              <a:t> → </a:t>
            </a:r>
            <a:r>
              <a:rPr lang="en-US" altLang="ja-JP" sz="1800" dirty="0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1800" dirty="0" err="1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1800" dirty="0">
                <a:solidFill>
                  <a:srgbClr val="FF0000"/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)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= (2.4%, 2.2%, 2.0%)</a:t>
            </a:r>
          </a:p>
          <a:p>
            <a:pPr>
              <a:lnSpc>
                <a:spcPts val="2000"/>
              </a:lnSpc>
            </a:pP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   </a:t>
            </a:r>
            <a:r>
              <a:rPr lang="en-US" altLang="ja-JP" sz="1800" dirty="0" smtClean="0">
                <a:solidFill>
                  <a:srgbClr val="FF0000"/>
                </a:solidFill>
                <a:latin typeface="Symbol" panose="05050102010706020507" pitchFamily="18" charset="2"/>
                <a:ea typeface="ＭＳ Ｐゴシック" pitchFamily="50" charset="-128"/>
              </a:rPr>
              <a:t>D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DEV(</a:t>
            </a:r>
            <a:r>
              <a:rPr lang="en-US" altLang="ja-JP" sz="1800" dirty="0">
                <a:solidFill>
                  <a:srgbClr val="FF0000"/>
                </a:solidFill>
              </a:rPr>
              <a:t>h</a:t>
            </a:r>
            <a:r>
              <a:rPr lang="en-US" altLang="ja-JP" sz="1800" baseline="30000" dirty="0">
                <a:solidFill>
                  <a:srgbClr val="FF0000"/>
                </a:solidFill>
              </a:rPr>
              <a:t>0</a:t>
            </a:r>
            <a:r>
              <a:rPr lang="en-US" altLang="ja-JP" sz="1800" dirty="0">
                <a:solidFill>
                  <a:srgbClr val="FF0000"/>
                </a:solidFill>
              </a:rPr>
              <a:t> → </a:t>
            </a:r>
            <a:r>
              <a:rPr lang="en-US" altLang="ja-JP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)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= (1.8%, 1.4%, 1.1%)</a:t>
            </a:r>
            <a:endParaRPr lang="en-US" altLang="ja-JP" sz="18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 lvl="0">
              <a:lnSpc>
                <a:spcPts val="1300"/>
              </a:lnSpc>
            </a:pPr>
            <a:r>
              <a:rPr lang="en-US" altLang="ja-JP" sz="1400" dirty="0">
                <a:solidFill>
                  <a:srgbClr val="FF0000"/>
                </a:solidFill>
                <a:ea typeface="ＭＳ Ｐゴシック" pitchFamily="50" charset="-128"/>
              </a:rPr>
              <a:t>  </a:t>
            </a:r>
            <a:r>
              <a:rPr lang="en-US" altLang="ja-JP" sz="140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    </a:t>
            </a:r>
            <a:r>
              <a:rPr lang="en-US" altLang="ja-JP" sz="1400" i="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[</a:t>
            </a:r>
            <a:r>
              <a:rPr lang="en-US" altLang="ja-JP" sz="14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Jorge de Blas et al., Snowmass2021 Report: arXiv:2206.08326; </a:t>
            </a:r>
          </a:p>
          <a:p>
            <a:pPr lvl="0">
              <a:lnSpc>
                <a:spcPts val="1300"/>
              </a:lnSpc>
            </a:pPr>
            <a:r>
              <a:rPr lang="en-US" altLang="ja-JP" sz="14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       </a:t>
            </a:r>
            <a:r>
              <a:rPr lang="en-US" altLang="ja-JP" sz="140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Private </a:t>
            </a:r>
            <a:r>
              <a:rPr lang="en-US" altLang="ja-JP" sz="14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communication with Jorge de Blas</a:t>
            </a:r>
            <a:r>
              <a:rPr lang="en-US" altLang="ja-JP" sz="140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.</a:t>
            </a:r>
            <a:r>
              <a:rPr lang="en-US" altLang="ja-JP" sz="1400" i="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]</a:t>
            </a:r>
            <a:r>
              <a:rPr lang="en-US" altLang="ja-JP" sz="1400" dirty="0">
                <a:solidFill>
                  <a:schemeClr val="accent4">
                    <a:lumMod val="10000"/>
                  </a:schemeClr>
                </a:solidFill>
              </a:rPr>
              <a:t> (See Backup slides)</a:t>
            </a:r>
            <a:endParaRPr lang="en-US" altLang="ja-JP" sz="1400" i="0" dirty="0" smtClean="0">
              <a:solidFill>
                <a:srgbClr val="DADADA">
                  <a:lumMod val="10000"/>
                </a:srgbClr>
              </a:solidFill>
              <a:ea typeface="ＭＳ Ｐゴシック" pitchFamily="50" charset="-128"/>
            </a:endParaRPr>
          </a:p>
          <a:p>
            <a:pPr lvl="0">
              <a:lnSpc>
                <a:spcPts val="2000"/>
              </a:lnSpc>
            </a:pPr>
            <a:r>
              <a:rPr lang="en-US" altLang="ja-JP" sz="1800" i="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- </a:t>
            </a:r>
            <a:r>
              <a:rPr lang="en-US" altLang="ja-JP" sz="1800" i="0" dirty="0" smtClean="0">
                <a:solidFill>
                  <a:srgbClr val="FF0000"/>
                </a:solidFill>
                <a:ea typeface="ＭＳ Ｐゴシック" pitchFamily="50" charset="-128"/>
              </a:rPr>
              <a:t>ILC can observe such sizable deviation </a:t>
            </a:r>
            <a:r>
              <a:rPr lang="en-US" altLang="ja-JP" sz="1800" i="0" dirty="0">
                <a:solidFill>
                  <a:srgbClr val="FF0000"/>
                </a:solidFill>
              </a:rPr>
              <a:t>DEV(</a:t>
            </a:r>
            <a:r>
              <a:rPr lang="en-US" altLang="ja-JP" sz="1800" dirty="0">
                <a:solidFill>
                  <a:srgbClr val="FF0000"/>
                </a:solidFill>
              </a:rPr>
              <a:t>h</a:t>
            </a:r>
            <a:r>
              <a:rPr lang="en-US" altLang="ja-JP" sz="1800" baseline="30000" dirty="0">
                <a:solidFill>
                  <a:srgbClr val="FF0000"/>
                </a:solidFill>
              </a:rPr>
              <a:t>0</a:t>
            </a:r>
            <a:r>
              <a:rPr lang="en-US" altLang="ja-JP" sz="1800" dirty="0">
                <a:solidFill>
                  <a:srgbClr val="FF0000"/>
                </a:solidFill>
              </a:rPr>
              <a:t> → </a:t>
            </a:r>
            <a:r>
              <a:rPr lang="en-US" altLang="ja-JP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g g</a:t>
            </a:r>
            <a:r>
              <a:rPr lang="en-US" altLang="ja-JP" sz="1800" i="0" dirty="0">
                <a:solidFill>
                  <a:srgbClr val="FF0000"/>
                </a:solidFill>
              </a:rPr>
              <a:t>)</a:t>
            </a:r>
            <a:r>
              <a:rPr lang="en-US" altLang="ja-JP" sz="1800" i="0" dirty="0" smtClean="0">
                <a:solidFill>
                  <a:srgbClr val="FF0000"/>
                </a:solidFill>
                <a:ea typeface="ＭＳ Ｐゴシック" pitchFamily="50" charset="-128"/>
              </a:rPr>
              <a:t> at high significance!</a:t>
            </a:r>
            <a:endParaRPr kumimoji="1" lang="ja-JP" altLang="en-US" sz="1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3671900" y="4020830"/>
            <a:ext cx="792088" cy="20618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763688" y="540640"/>
            <a:ext cx="4320481" cy="3552519"/>
            <a:chOff x="1619671" y="626472"/>
            <a:chExt cx="4922046" cy="4657441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1" y="626472"/>
              <a:ext cx="4922046" cy="4520024"/>
            </a:xfrm>
            <a:prstGeom prst="rect">
              <a:avLst/>
            </a:prstGeom>
          </p:spPr>
        </p:pic>
        <p:sp>
          <p:nvSpPr>
            <p:cNvPr id="9" name="テキスト ボックス 8"/>
            <p:cNvSpPr txBox="1"/>
            <p:nvPr/>
          </p:nvSpPr>
          <p:spPr>
            <a:xfrm rot="16200000">
              <a:off x="1081961" y="2396985"/>
              <a:ext cx="1793682" cy="350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i="0" dirty="0">
                  <a:solidFill>
                    <a:schemeClr val="accent4">
                      <a:lumMod val="10000"/>
                    </a:schemeClr>
                  </a:solidFill>
                </a:rPr>
                <a:t>DEV(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</a:rPr>
                <a:t>h</a:t>
              </a:r>
              <a:r>
                <a:rPr lang="en-US" altLang="ja-JP" sz="1400" baseline="30000" dirty="0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</a:rPr>
                <a:t> → 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  <a:cs typeface="Times New Roman" panose="02020603050405020304" pitchFamily="18" charset="0"/>
                </a:rPr>
                <a:t>g g</a:t>
              </a:r>
              <a:r>
                <a:rPr lang="en-US" altLang="ja-JP" sz="1400" i="0" dirty="0">
                  <a:solidFill>
                    <a:schemeClr val="accent4">
                      <a:lumMod val="10000"/>
                    </a:schemeClr>
                  </a:solidFill>
                </a:rPr>
                <a:t>)</a:t>
              </a:r>
              <a:endParaRPr kumimoji="1" lang="ja-JP" altLang="en-US" sz="1400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798166" y="4880410"/>
              <a:ext cx="1640761" cy="403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i="0" dirty="0">
                  <a:solidFill>
                    <a:schemeClr val="accent4">
                      <a:lumMod val="10000"/>
                    </a:schemeClr>
                  </a:solidFill>
                </a:rPr>
                <a:t>DEV(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</a:rPr>
                <a:t>h</a:t>
              </a:r>
              <a:r>
                <a:rPr lang="en-US" altLang="ja-JP" sz="1400" baseline="30000" dirty="0">
                  <a:solidFill>
                    <a:schemeClr val="accent4">
                      <a:lumMod val="10000"/>
                    </a:schemeClr>
                  </a:solidFill>
                </a:rPr>
                <a:t>0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</a:rPr>
                <a:t> → 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  <a:latin typeface="Symbol" panose="05050102010706020507" pitchFamily="18" charset="2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g </a:t>
              </a:r>
              <a:r>
                <a:rPr lang="en-US" altLang="ja-JP" sz="1400" dirty="0" err="1">
                  <a:solidFill>
                    <a:schemeClr val="accent4">
                      <a:lumMod val="10000"/>
                    </a:schemeClr>
                  </a:solidFill>
                  <a:latin typeface="Symbol" panose="05050102010706020507" pitchFamily="18" charset="2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g</a:t>
              </a:r>
              <a:r>
                <a:rPr lang="en-US" altLang="ja-JP" sz="1400" dirty="0">
                  <a:solidFill>
                    <a:schemeClr val="accent4">
                      <a:lumMod val="10000"/>
                    </a:schemeClr>
                  </a:solidFill>
                  <a:latin typeface="Symbol" panose="05050102010706020507" pitchFamily="18" charset="2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 </a:t>
              </a:r>
              <a:r>
                <a:rPr lang="en-US" altLang="ja-JP" sz="1400" i="0" dirty="0">
                  <a:solidFill>
                    <a:schemeClr val="accent4">
                      <a:lumMod val="10000"/>
                    </a:schemeClr>
                  </a:solidFill>
                </a:rPr>
                <a:t>)</a:t>
              </a:r>
              <a:endParaRPr kumimoji="1" lang="ja-JP" altLang="en-US" sz="1400" dirty="0"/>
            </a:p>
          </p:txBody>
        </p:sp>
        <p:sp>
          <p:nvSpPr>
            <p:cNvPr id="11" name="円/楕円 10"/>
            <p:cNvSpPr/>
            <p:nvPr/>
          </p:nvSpPr>
          <p:spPr bwMode="auto">
            <a:xfrm flipV="1">
              <a:off x="5497562" y="4186472"/>
              <a:ext cx="46800" cy="46800"/>
            </a:xfrm>
            <a:prstGeom prst="ellipse">
              <a:avLst/>
            </a:prstGeom>
            <a:solidFill>
              <a:schemeClr val="accent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12" name="円/楕円 11"/>
          <p:cNvSpPr/>
          <p:nvPr/>
        </p:nvSpPr>
        <p:spPr bwMode="auto">
          <a:xfrm>
            <a:off x="5167629" y="3256072"/>
            <a:ext cx="45719" cy="457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632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836712"/>
            <a:ext cx="78488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Contours of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DEV(h</a:t>
            </a:r>
            <a:r>
              <a:rPr lang="en-US" altLang="ja-JP" baseline="30000" dirty="0">
                <a:solidFill>
                  <a:srgbClr val="FF0000"/>
                </a:solidFill>
                <a:ea typeface="ＭＳ Ｐゴシック" pitchFamily="50" charset="-128"/>
              </a:rPr>
              <a:t>0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 -&gt; c c</a:t>
            </a:r>
            <a:r>
              <a:rPr lang="en-US" altLang="ja-JP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) in </a:t>
            </a:r>
            <a:r>
              <a:rPr lang="en-US" altLang="ja-JP" dirty="0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U32 </a:t>
            </a:r>
            <a:r>
              <a:rPr lang="en-US" altLang="ja-JP" dirty="0" smtClean="0">
                <a:solidFill>
                  <a:srgbClr val="FF0000"/>
                </a:solidFill>
              </a:rPr>
              <a:t>- M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2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U23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 plane around P1</a:t>
            </a:r>
            <a:endParaRPr lang="en-US" altLang="ja-JP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191" y="1369206"/>
            <a:ext cx="4297001" cy="394603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 bwMode="auto">
          <a:xfrm>
            <a:off x="644840" y="5479083"/>
            <a:ext cx="8031616" cy="101015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We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find that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DEV(c) can be very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large (about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-30% to 10%)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in a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sizable region allowed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by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all the constraints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including the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expected </a:t>
            </a:r>
            <a:r>
              <a:rPr lang="en-US" altLang="ja-JP" sz="1800" dirty="0" err="1" smtClean="0">
                <a:solidFill>
                  <a:srgbClr val="FF0000"/>
                </a:solidFill>
                <a:ea typeface="ＭＳ Ｐゴシック" pitchFamily="50" charset="-128"/>
              </a:rPr>
              <a:t>sparticle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mass limits from the future HL-LHC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experiment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!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</a:p>
          <a:p>
            <a:pPr>
              <a:lnSpc>
                <a:spcPts val="1600"/>
              </a:lnSpc>
            </a:pPr>
            <a:endParaRPr lang="en-US" altLang="ja-JP" sz="18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3719864" y="5256723"/>
            <a:ext cx="940784" cy="14225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44624"/>
            <a:ext cx="87484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4400" kern="0" dirty="0">
                <a:solidFill>
                  <a:schemeClr val="tx2"/>
                </a:solidFill>
                <a:ea typeface="+mj-ea"/>
                <a:cs typeface="+mj-cs"/>
              </a:rPr>
              <a:t>7</a:t>
            </a:r>
            <a:r>
              <a:rPr kumimoji="1" lang="en-US" altLang="ja-JP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. </a:t>
            </a:r>
            <a:r>
              <a:rPr lang="en-US" altLang="ja-JP" sz="44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Contours of </a:t>
            </a:r>
            <a:r>
              <a:rPr lang="en-US" altLang="ja-JP" sz="4400" dirty="0" smtClean="0">
                <a:solidFill>
                  <a:srgbClr val="FF0000"/>
                </a:solidFill>
                <a:ea typeface="ＭＳ Ｐゴシック" pitchFamily="50" charset="-128"/>
              </a:rPr>
              <a:t>DEVs</a:t>
            </a:r>
            <a:r>
              <a:rPr lang="en-US" altLang="ja-JP" sz="4400" dirty="0" smtClean="0">
                <a:solidFill>
                  <a:schemeClr val="tx2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4400" dirty="0">
                <a:solidFill>
                  <a:schemeClr val="tx2"/>
                </a:solidFill>
              </a:rPr>
              <a:t>in the </a:t>
            </a:r>
            <a:r>
              <a:rPr lang="en-US" altLang="ja-JP" sz="4400" dirty="0" smtClean="0">
                <a:solidFill>
                  <a:schemeClr val="tx2"/>
                </a:solidFill>
              </a:rPr>
              <a:t>MSSM</a:t>
            </a:r>
            <a:endParaRPr kumimoji="1" lang="en-US" altLang="ja-JP" sz="4400" b="1" i="1" u="sng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55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71920"/>
            <a:ext cx="78488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Contours of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DEV(h</a:t>
            </a:r>
            <a:r>
              <a:rPr lang="en-US" altLang="ja-JP" baseline="30000" dirty="0">
                <a:solidFill>
                  <a:srgbClr val="FF0000"/>
                </a:solidFill>
                <a:ea typeface="ＭＳ Ｐゴシック" pitchFamily="50" charset="-128"/>
              </a:rPr>
              <a:t>0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 -&gt; b b</a:t>
            </a:r>
            <a:r>
              <a:rPr lang="en-US" altLang="ja-JP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)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in </a:t>
            </a:r>
            <a:r>
              <a:rPr lang="en-US" altLang="ja-JP" dirty="0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U32 </a:t>
            </a:r>
            <a:r>
              <a:rPr lang="en-US" altLang="ja-JP" dirty="0" smtClean="0">
                <a:solidFill>
                  <a:srgbClr val="FF0000"/>
                </a:solidFill>
              </a:rPr>
              <a:t>- M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2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U23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 plane around P1</a:t>
            </a:r>
            <a:endParaRPr lang="en-US" altLang="ja-JP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56808" y="4797152"/>
            <a:ext cx="8424936" cy="165618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Tx/>
              <a:buChar char="-"/>
            </a:pP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We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find that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DEV(b)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can be very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large (about -10%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to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-18%)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in a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sizable region allowed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by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all the constraints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including the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expected </a:t>
            </a:r>
            <a:r>
              <a:rPr lang="en-US" altLang="ja-JP" sz="1800" dirty="0" err="1" smtClean="0">
                <a:solidFill>
                  <a:srgbClr val="FF0000"/>
                </a:solidFill>
                <a:ea typeface="ＭＳ Ｐゴシック" pitchFamily="50" charset="-128"/>
              </a:rPr>
              <a:t>sparticle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mass limits from the future HL-LHC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experiment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!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 </a:t>
            </a:r>
          </a:p>
          <a:p>
            <a:pPr>
              <a:lnSpc>
                <a:spcPts val="1600"/>
              </a:lnSpc>
            </a:pPr>
            <a:endParaRPr lang="en-US" altLang="ja-JP" sz="18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 marL="285750" indent="-285750">
              <a:lnSpc>
                <a:spcPts val="1600"/>
              </a:lnSpc>
              <a:buFontTx/>
              <a:buChar char="-"/>
            </a:pP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For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DEV(g), DEV(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</a:rPr>
              <a:t>g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), DEV(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</a:rPr>
              <a:t>g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/g) and DEV(b/c) we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have obtained similar results </a:t>
            </a:r>
            <a:endParaRPr lang="en-US" altLang="ja-JP" sz="1800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   to those for DEV(c) and DEV(b). </a:t>
            </a:r>
          </a:p>
          <a:p>
            <a:pPr>
              <a:lnSpc>
                <a:spcPts val="1600"/>
              </a:lnSpc>
            </a:pPr>
            <a:endParaRPr lang="en-US" altLang="ja-JP" sz="1800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3775232" y="4354803"/>
            <a:ext cx="940784" cy="29833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93249"/>
            <a:ext cx="4233655" cy="364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44624"/>
            <a:ext cx="82809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Contours of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B(h</a:t>
            </a:r>
            <a:r>
              <a:rPr lang="en-US" altLang="ja-JP" baseline="30000" dirty="0" smtClean="0">
                <a:solidFill>
                  <a:srgbClr val="FF0000"/>
                </a:solidFill>
                <a:ea typeface="ＭＳ Ｐゴシック" pitchFamily="50" charset="-128"/>
              </a:rPr>
              <a:t>0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-&gt; b s</a:t>
            </a:r>
            <a:r>
              <a:rPr lang="en-US" altLang="ja-JP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 / s b</a:t>
            </a:r>
            <a:r>
              <a:rPr lang="en-US" altLang="ja-JP" dirty="0">
                <a:solidFill>
                  <a:srgbClr val="FF0000"/>
                </a:solidFill>
                <a:latin typeface="Arial Unicode MS" panose="020B0604020202020204" pitchFamily="50" charset="-128"/>
                <a:ea typeface="ＭＳ Ｐゴシック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)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in </a:t>
            </a:r>
            <a:r>
              <a:rPr lang="en-US" altLang="ja-JP" dirty="0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U32 </a:t>
            </a:r>
            <a:r>
              <a:rPr lang="en-US" altLang="ja-JP" dirty="0" smtClean="0">
                <a:solidFill>
                  <a:srgbClr val="FF0000"/>
                </a:solidFill>
              </a:rPr>
              <a:t>– </a:t>
            </a:r>
            <a:r>
              <a:rPr lang="en-US" altLang="ja-JP" dirty="0" err="1" smtClean="0">
                <a:solidFill>
                  <a:srgbClr val="FF0000"/>
                </a:solidFill>
              </a:rPr>
              <a:t>tan</a:t>
            </a:r>
            <a:r>
              <a:rPr lang="en-US" altLang="ja-JP" dirty="0" err="1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altLang="ja-JP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50" charset="-128"/>
              </a:rPr>
              <a:t> plane around P1</a:t>
            </a:r>
            <a:endParaRPr lang="en-US" altLang="ja-JP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195532" y="5013176"/>
            <a:ext cx="8624940" cy="172819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-  B(h</a:t>
            </a:r>
            <a:r>
              <a:rPr lang="en-US" altLang="ja-JP" sz="1800" baseline="30000" dirty="0" smtClean="0">
                <a:solidFill>
                  <a:srgbClr val="FF0000"/>
                </a:solidFill>
                <a:ea typeface="ＭＳ Ｐゴシック" pitchFamily="50" charset="-128"/>
              </a:rPr>
              <a:t>0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-&gt; b s</a:t>
            </a:r>
            <a:r>
              <a:rPr lang="en-US" altLang="ja-JP" sz="1800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 / s b</a:t>
            </a:r>
            <a:r>
              <a:rPr lang="en-US" altLang="ja-JP" sz="1800" dirty="0">
                <a:solidFill>
                  <a:srgbClr val="FF0000"/>
                </a:solidFill>
                <a:latin typeface="Arial Unicode MS" panose="020B0604020202020204" pitchFamily="50" charset="-128"/>
                <a:ea typeface="ＭＳ Ｐゴシック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)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can be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as large as ~ 0.15%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in a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sizable region allowed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by </a:t>
            </a:r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all the </a:t>
            </a:r>
            <a:endParaRPr lang="en-US" altLang="ja-JP" sz="1800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  <a:p>
            <a:r>
              <a:rPr lang="en-US" altLang="ja-JP" sz="1800" dirty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   constraints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including the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expected </a:t>
            </a:r>
            <a:r>
              <a:rPr lang="en-US" altLang="ja-JP" sz="1800" dirty="0" err="1" smtClean="0">
                <a:solidFill>
                  <a:srgbClr val="FF0000"/>
                </a:solidFill>
                <a:ea typeface="ＭＳ Ｐゴシック" pitchFamily="50" charset="-128"/>
              </a:rPr>
              <a:t>sparticle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>
                <a:solidFill>
                  <a:srgbClr val="FF0000"/>
                </a:solidFill>
                <a:ea typeface="ＭＳ Ｐゴシック" pitchFamily="50" charset="-128"/>
              </a:rPr>
              <a:t>mass limits from the future </a:t>
            </a:r>
            <a:r>
              <a:rPr lang="en-US" altLang="ja-JP" sz="1800" dirty="0" smtClean="0">
                <a:solidFill>
                  <a:srgbClr val="FF0000"/>
                </a:solidFill>
                <a:ea typeface="ＭＳ Ｐゴシック" pitchFamily="50" charset="-128"/>
              </a:rPr>
              <a:t>HL-LHC! </a:t>
            </a:r>
            <a:r>
              <a:rPr lang="en-US" altLang="ja-JP" sz="1800" dirty="0" smtClean="0">
                <a:solidFill>
                  <a:schemeClr val="accent4">
                    <a:lumMod val="10000"/>
                  </a:schemeClr>
                </a:solidFill>
                <a:ea typeface="ＭＳ Ｐゴシック" pitchFamily="50" charset="-128"/>
              </a:rPr>
              <a:t> </a:t>
            </a:r>
          </a:p>
          <a:p>
            <a:endParaRPr lang="en-US" altLang="ja-JP" sz="1800" dirty="0" smtClean="0">
              <a:solidFill>
                <a:schemeClr val="accent4">
                  <a:lumMod val="10000"/>
                </a:schemeClr>
              </a:solidFill>
              <a:ea typeface="ＭＳ Ｐゴシック" pitchFamily="50" charset="-128"/>
            </a:endParaRPr>
          </a:p>
          <a:p>
            <a:pPr>
              <a:lnSpc>
                <a:spcPts val="1000"/>
              </a:lnSpc>
              <a:buFontTx/>
              <a:buChar char="-"/>
              <a:defRPr/>
            </a:pPr>
            <a:r>
              <a:rPr lang="en-US" altLang="ja-JP" sz="2000" dirty="0">
                <a:solidFill>
                  <a:srgbClr val="DADADA">
                    <a:lumMod val="10000"/>
                  </a:srgbClr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ILC</a:t>
            </a:r>
            <a:r>
              <a:rPr lang="en-US" altLang="ja-JP" sz="2000" dirty="0">
                <a:solidFill>
                  <a:srgbClr val="DADADA">
                    <a:lumMod val="10000"/>
                  </a:srgbClr>
                </a:solidFill>
              </a:rPr>
              <a:t>(250 + 500 + 1000) sensitivity could be </a:t>
            </a:r>
            <a:r>
              <a:rPr lang="en-US" altLang="ja-JP" sz="2000" dirty="0">
                <a:solidFill>
                  <a:srgbClr val="FF0000"/>
                </a:solidFill>
              </a:rPr>
              <a:t>~ 0.1% at </a:t>
            </a:r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  <a:r>
              <a:rPr lang="en-US" altLang="ja-JP" sz="2000" dirty="0" smtClean="0">
                <a:solidFill>
                  <a:srgbClr val="FF0000"/>
                </a:solidFill>
                <a:latin typeface="Symbol" panose="05050102010706020507" pitchFamily="18" charset="2"/>
              </a:rPr>
              <a:t>s  </a:t>
            </a:r>
            <a:r>
              <a:rPr lang="en-US" altLang="ja-JP" sz="2000" dirty="0" smtClean="0">
                <a:solidFill>
                  <a:srgbClr val="FF0000"/>
                </a:solidFill>
              </a:rPr>
              <a:t>significance</a:t>
            </a:r>
            <a:r>
              <a:rPr lang="en-US" altLang="ja-JP" sz="2000" dirty="0">
                <a:solidFill>
                  <a:srgbClr val="DADADA">
                    <a:lumMod val="10000"/>
                  </a:srgbClr>
                </a:solidFill>
              </a:rPr>
              <a:t>!</a:t>
            </a:r>
          </a:p>
          <a:p>
            <a:pPr>
              <a:lnSpc>
                <a:spcPts val="1000"/>
              </a:lnSpc>
              <a:defRPr/>
            </a:pPr>
            <a:endParaRPr lang="en-US" altLang="ja-JP" sz="2000" dirty="0">
              <a:solidFill>
                <a:srgbClr val="DADADA">
                  <a:lumMod val="10000"/>
                </a:srgbClr>
              </a:solidFill>
            </a:endParaRPr>
          </a:p>
          <a:p>
            <a:pPr>
              <a:lnSpc>
                <a:spcPts val="1200"/>
              </a:lnSpc>
              <a:defRPr/>
            </a:pPr>
            <a:r>
              <a:rPr lang="en-US" altLang="ja-JP" sz="20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        </a:t>
            </a:r>
            <a:r>
              <a:rPr lang="en-US" altLang="ja-JP" sz="1600" dirty="0" smtClean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Private </a:t>
            </a:r>
            <a:r>
              <a:rPr lang="en-US" altLang="ja-JP" sz="16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communication with </a:t>
            </a:r>
            <a:r>
              <a:rPr lang="en-US" altLang="ja-JP" sz="1600" dirty="0" err="1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Junping</a:t>
            </a:r>
            <a:r>
              <a:rPr lang="en-US" altLang="ja-JP" sz="16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Tian; </a:t>
            </a:r>
            <a:endParaRPr lang="en-US" altLang="ja-JP" sz="1600" dirty="0" smtClean="0">
              <a:solidFill>
                <a:srgbClr val="DADADA">
                  <a:lumMod val="10000"/>
                </a:srgbClr>
              </a:solidFill>
              <a:ea typeface="ＭＳ Ｐゴシック" pitchFamily="50" charset="-128"/>
            </a:endParaRPr>
          </a:p>
          <a:p>
            <a:pPr>
              <a:lnSpc>
                <a:spcPts val="1200"/>
              </a:lnSpc>
              <a:defRPr/>
            </a:pPr>
            <a:endParaRPr lang="en-US" altLang="ja-JP" sz="1600" dirty="0">
              <a:solidFill>
                <a:srgbClr val="DADADA">
                  <a:lumMod val="10000"/>
                </a:srgbClr>
              </a:solidFill>
              <a:ea typeface="ＭＳ Ｐゴシック" pitchFamily="50" charset="-128"/>
            </a:endParaRPr>
          </a:p>
          <a:p>
            <a:pPr>
              <a:lnSpc>
                <a:spcPts val="1200"/>
              </a:lnSpc>
              <a:defRPr/>
            </a:pPr>
            <a:r>
              <a:rPr lang="en-US" altLang="ja-JP" sz="16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          See also </a:t>
            </a:r>
            <a:r>
              <a:rPr lang="en-US" altLang="ja-JP" sz="1600" dirty="0" err="1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Barducci</a:t>
            </a:r>
            <a:r>
              <a:rPr lang="en-US" altLang="ja-JP" sz="1600" dirty="0">
                <a:solidFill>
                  <a:srgbClr val="DADADA">
                    <a:lumMod val="10000"/>
                  </a:srgbClr>
                </a:solidFill>
                <a:ea typeface="ＭＳ Ｐゴシック" pitchFamily="50" charset="-128"/>
              </a:rPr>
              <a:t> et al., JHEP 12 (2017) 105 [arXiv:1710.06657]. </a:t>
            </a:r>
            <a:endParaRPr lang="en-US" altLang="ja-JP" sz="1600" dirty="0" smtClean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800" dirty="0">
              <a:solidFill>
                <a:srgbClr val="FF0000"/>
              </a:solidFill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3775232" y="4642835"/>
            <a:ext cx="940784" cy="29833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68517"/>
            <a:ext cx="4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1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0"/>
            <a:ext cx="3888432" cy="59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+mj-cs"/>
              </a:rPr>
              <a:t>8. </a:t>
            </a:r>
            <a:r>
              <a:rPr kumimoji="1" lang="en-US" altLang="ja-JP" sz="4400" b="1" i="1" u="sng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ＭＳ Ｐゴシック"/>
                <a:cs typeface="+mj-cs"/>
              </a:rPr>
              <a:t>Conclusion</a:t>
            </a:r>
          </a:p>
        </p:txBody>
      </p:sp>
      <p:sp>
        <p:nvSpPr>
          <p:cNvPr id="5" name="コンテンツ プレースホルダ 9"/>
          <p:cNvSpPr txBox="1">
            <a:spLocks/>
          </p:cNvSpPr>
          <p:nvPr/>
        </p:nvSpPr>
        <p:spPr bwMode="auto">
          <a:xfrm>
            <a:off x="395536" y="620688"/>
            <a:ext cx="8136904" cy="606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ja-JP" sz="1600" b="1" i="1" kern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have studied decays h</a:t>
            </a:r>
            <a:r>
              <a:rPr lang="en-US" altLang="ja-JP" sz="1600" b="1" i="1" kern="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(125GeV) 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→  c </a:t>
            </a:r>
            <a:r>
              <a:rPr lang="en-US" altLang="ja-JP" sz="1600" b="1" i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 , b </a:t>
            </a:r>
            <a:r>
              <a:rPr lang="en-US" altLang="ja-JP" sz="1600" b="1" i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b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</a:rPr>
              <a:t>b s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 </a:t>
            </a:r>
            <a:r>
              <a:rPr lang="en-US" altLang="ja-JP" sz="1600" b="1" i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g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ymbol" panose="05050102010706020507" pitchFamily="18" charset="2"/>
                <a:ea typeface="Arial Unicode MS" panose="020B0604020202020204" pitchFamily="50" charset="-128"/>
                <a:cs typeface="Arial Unicode MS" panose="020B0604020202020204" pitchFamily="50" charset="-128"/>
              </a:rPr>
              <a:t>,  </a:t>
            </a:r>
            <a:r>
              <a:rPr lang="en-US" altLang="ja-JP" sz="16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g </a:t>
            </a:r>
            <a:r>
              <a:rPr lang="en-US" altLang="ja-JP" sz="1600" b="1" i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g</a:t>
            </a:r>
            <a:r>
              <a:rPr lang="en-US" altLang="ja-JP" sz="20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MSSM with general QFV. </a:t>
            </a:r>
          </a:p>
          <a:p>
            <a:pPr>
              <a:buFontTx/>
              <a:buNone/>
            </a:pPr>
            <a:endParaRPr lang="en-US" altLang="ja-JP" sz="1600" b="1" i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For the first time, we have performed a systematic MSSM parameter scan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respecting all of the relevant theoretical and experimental constraints. </a:t>
            </a:r>
          </a:p>
          <a:p>
            <a:pPr>
              <a:buFontTx/>
              <a:buNone/>
            </a:pPr>
            <a:endParaRPr lang="en-US" altLang="ja-JP" sz="1600" b="1" i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In strong contrast to the usual studies in the MSSM with minimal flavor violation (MFV),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we have found that the deviations of these MSSM decay widths and width ratios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from the SM values can be quite sizable in the MSSM with general QFV.</a:t>
            </a:r>
          </a:p>
          <a:p>
            <a:pPr marL="0" indent="0">
              <a:buFontTx/>
              <a:buNone/>
            </a:pPr>
            <a:endParaRPr lang="en-US" altLang="ja-JP" sz="1600" b="1" i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All of these large deviations in the h (125) decays are due to </a:t>
            </a:r>
          </a:p>
          <a:p>
            <a:pPr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large c̃ - t̃ mixing  &amp; large c̃ / t̃  involved trilinear couplings 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U23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, 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U32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, 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U33 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large s̃ - b̃ mixing  &amp; large s̃ / b̃ involved trilinear couplings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D23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, 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D32</a:t>
            </a:r>
            <a:r>
              <a:rPr lang="en-US" altLang="ja-JP" sz="1800" b="1" i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, T</a:t>
            </a:r>
            <a:r>
              <a:rPr lang="en-US" altLang="ja-JP" sz="1800" b="1" i="1" kern="1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D33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FontTx/>
              <a:buNone/>
            </a:pPr>
            <a:endParaRPr lang="en-US" altLang="ja-JP" sz="1600" b="1" i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Future lepton colliders such as ILC, CLIC, CEPC, FCC-</a:t>
            </a:r>
            <a:r>
              <a:rPr lang="en-US" altLang="ja-JP" sz="1600" b="1" i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ja-JP" sz="1600" b="1" i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MuC</a:t>
            </a: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can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observe such sizable deviations from the SM at high signal significance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i="1" u="sng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even after the failure of SUSY particle discovery at the HL-LHC. </a:t>
            </a:r>
            <a:endParaRPr lang="en-US" altLang="ja-JP" sz="1600" i="0" u="sng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altLang="ja-JP" sz="1600" b="1" i="1" kern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In case the deviation pattern shown here is really observed at the lepton colliders, </a:t>
            </a:r>
          </a:p>
          <a:p>
            <a:pPr marL="0" indent="0">
              <a:buFontTx/>
              <a:buNone/>
            </a:pPr>
            <a:r>
              <a:rPr lang="en-US" altLang="ja-JP" sz="1600" b="1" i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then it would strongly suggest the discovery of QFV SUSY (the MSSM with general QFV).</a:t>
            </a:r>
          </a:p>
          <a:p>
            <a:pPr>
              <a:buFontTx/>
              <a:buNone/>
            </a:pPr>
            <a:endParaRPr lang="ja-JP" altLang="en-US" sz="1600" b="1" i="1" kern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1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9"/>
          <p:cNvSpPr>
            <a:spLocks noGrp="1"/>
          </p:cNvSpPr>
          <p:nvPr>
            <p:ph idx="1"/>
          </p:nvPr>
        </p:nvSpPr>
        <p:spPr>
          <a:xfrm>
            <a:off x="-16381" y="260648"/>
            <a:ext cx="9144000" cy="5184576"/>
          </a:xfrm>
        </p:spPr>
        <p:txBody>
          <a:bodyPr/>
          <a:lstStyle/>
          <a:p>
            <a:pPr>
              <a:buNone/>
            </a:pPr>
            <a:endParaRPr lang="en-US" altLang="ja-JP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Our analysis suggests the following:</a:t>
            </a:r>
          </a:p>
          <a:p>
            <a:pPr>
              <a:buFontTx/>
              <a:buChar char="-"/>
            </a:pPr>
            <a:endParaRPr lang="en-US" altLang="ja-JP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   PETRA/TRISTAN e- e+ collider discovered virtual Z</a:t>
            </a:r>
            <a:r>
              <a:rPr lang="en-US" altLang="ja-JP" sz="28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ja-JP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 effect 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for the first time.</a:t>
            </a:r>
          </a:p>
          <a:p>
            <a:pPr>
              <a:buNone/>
            </a:pP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   Later, CERN p </a:t>
            </a:r>
            <a:r>
              <a:rPr lang="en-US" altLang="ja-JP" sz="28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800" b="1" i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̄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 collider discovered the Z</a:t>
            </a:r>
            <a:r>
              <a:rPr lang="en-US" altLang="ja-JP" sz="2800" b="1" i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2800" b="1" i="1" dirty="0" smtClean="0">
                <a:latin typeface="Times New Roman" pitchFamily="18" charset="0"/>
                <a:cs typeface="Times New Roman" pitchFamily="18" charset="0"/>
              </a:rPr>
              <a:t> boson.</a:t>
            </a:r>
          </a:p>
          <a:p>
            <a:pPr>
              <a:buNone/>
            </a:pPr>
            <a:endParaRPr lang="en-US" altLang="ja-JP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Similarly, lepton colliders, such as ILC,  could discover virtual </a:t>
            </a:r>
            <a:r>
              <a:rPr lang="en-US" altLang="ja-JP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Sparticle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effects for the first time in h</a:t>
            </a:r>
            <a:r>
              <a:rPr lang="en-US" altLang="ja-JP" sz="2800" b="1" i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(125) decays!</a:t>
            </a:r>
          </a:p>
          <a:p>
            <a:pPr>
              <a:buNone/>
            </a:pP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Later, </a:t>
            </a:r>
            <a:r>
              <a:rPr lang="en-US" altLang="ja-JP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FCC-</a:t>
            </a:r>
            <a:r>
              <a:rPr lang="en-US" altLang="ja-JP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hh</a:t>
            </a:r>
            <a:r>
              <a:rPr lang="en-US" altLang="ja-JP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altLang="ja-JP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collider could discover the </a:t>
            </a:r>
            <a:r>
              <a:rPr lang="en-US" altLang="ja-JP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Sparticles</a:t>
            </a:r>
            <a:r>
              <a:rPr lang="en-US" altLang="ja-JP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endParaRPr lang="en-US" altLang="ja-JP" sz="1600" b="1" i="1" dirty="0" smtClean="0">
              <a:solidFill>
                <a:srgbClr val="FF66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kumimoji="1" lang="ja-JP" altLang="en-US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7004"/>
            <a:ext cx="4283969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</a:t>
            </a:r>
            <a:r>
              <a:rPr lang="en-US" altLang="ja-JP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 </a:t>
            </a:r>
            <a:r>
              <a:rPr lang="en-US" altLang="ja-JP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2" name="Rectangle 3"/>
              <p:cNvSpPr>
                <a:spLocks noGrp="1" noChangeArrowheads="1"/>
              </p:cNvSpPr>
              <p:nvPr>
                <p:ph sz="quarter" idx="1"/>
              </p:nvPr>
            </p:nvSpPr>
            <p:spPr>
              <a:xfrm>
                <a:off x="179512" y="908720"/>
                <a:ext cx="8750175" cy="4752528"/>
              </a:xfr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>
                <a:normAutofit lnSpcReduction="10000"/>
              </a:bodyPr>
              <a:lstStyle/>
              <a:p>
                <a:pPr eaLnBrk="1" hangingPunct="1">
                  <a:lnSpc>
                    <a:spcPct val="80000"/>
                  </a:lnSpc>
                </a:pPr>
                <a:endParaRPr lang="en-US" altLang="ja-JP" sz="2000" b="1" i="1" noProof="1" smtClean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altLang="ja-JP" sz="2000" b="1" i="1" noProof="1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What is the SM-like Higgs boson discovered at LHC? </a:t>
                </a:r>
              </a:p>
              <a:p>
                <a:pPr eaLnBrk="1" hangingPunct="1">
                  <a:lnSpc>
                    <a:spcPct val="80000"/>
                  </a:lnSpc>
                </a:pPr>
                <a:endParaRPr lang="en-US" altLang="ja-JP" sz="2000" b="1" i="1" noProof="1" smtClean="0"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ja-JP" sz="2000" b="1" i="1" noProof="1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It can be the SM Higgs boson.</a:t>
                </a:r>
              </a:p>
              <a:p>
                <a:pPr eaLnBrk="1" hangingPunct="1"/>
                <a:endParaRPr lang="en-US" altLang="ja-JP" sz="2000" b="1" i="1" noProof="1" smtClean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ja-JP" sz="2000" b="1" i="1" noProof="1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It can be a Higgs boson of New Physics. </a:t>
                </a:r>
              </a:p>
              <a:p>
                <a:pPr eaLnBrk="1" hangingPunct="1"/>
                <a:endParaRPr lang="en-US" altLang="ja-JP" sz="2000" b="1" i="1" noProof="1" smtClean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ja-JP" sz="2000" b="1" i="1" noProof="1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This is one of the most important issues in the present particle physics field!</a:t>
                </a:r>
                <a:endParaRPr lang="en-US" altLang="ja-JP" sz="2000" b="1" i="1" noProof="1" smtClean="0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endParaRPr lang="en-US" altLang="ja-JP" sz="2000" b="1" i="1" dirty="0" smtClean="0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ja-JP" sz="2000" b="1" i="1" dirty="0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Here we study a possibility that it is the lightest Higgs boson       of the </a:t>
                </a:r>
              </a:p>
              <a:p>
                <a:pPr>
                  <a:lnSpc>
                    <a:spcPct val="150000"/>
                  </a:lnSpc>
                  <a:buNone/>
                </a:pPr>
                <a:r>
                  <a:rPr lang="en-US" altLang="ja-JP" sz="2000" b="1" i="1" dirty="0" smtClean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     Minimal  Supersymmetric Standard Model (MSSM),  focusing on the  decays </a:t>
                </a:r>
                <a:r>
                  <a:rPr lang="en-US" altLang="ja-JP" sz="20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h</a:t>
                </a:r>
                <a:r>
                  <a:rPr lang="en-US" altLang="ja-JP" sz="2000" b="1" i="1" baseline="30000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0</a:t>
                </a:r>
                <a:r>
                  <a:rPr lang="en-US" altLang="ja-JP" sz="20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</a:rPr>
                  <a:t>(125) </a:t>
                </a:r>
                <a14:m>
                  <m:oMath xmlns:m="http://schemas.openxmlformats.org/officeDocument/2006/math">
                    <m:r>
                      <a:rPr lang="en-US" altLang="ja-JP" sz="2000" b="1" i="1">
                        <a:solidFill>
                          <a:schemeClr val="accent4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ＭＳ Ｐゴシック" charset="-128"/>
                  </a:rPr>
                  <a:t>c c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ＭＳ Ｐゴシック" charset="-128"/>
                  </a:rPr>
                  <a:t> , b b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ＭＳ Ｐゴシック" charset="-128"/>
                  </a:rPr>
                  <a:t> 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,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ＭＳ Ｐゴシック" charset="-128"/>
                  </a:rPr>
                  <a:t> b s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 , 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Symbol" panose="05050102010706020507" pitchFamily="18" charset="2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g g,  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g </a:t>
                </a:r>
                <a:r>
                  <a:rPr lang="en-US" altLang="ja-JP" sz="1800" b="1" i="1" dirty="0" err="1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g</a:t>
                </a:r>
                <a:r>
                  <a:rPr lang="en-US" altLang="ja-JP" sz="18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000" b="1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with special emphasis on Supersymmetric Quark Flavor Violation (QFV)</a:t>
                </a:r>
                <a:r>
                  <a:rPr lang="en-US" altLang="ja-JP" sz="2000" b="1" i="1" dirty="0">
                    <a:solidFill>
                      <a:schemeClr val="accent4">
                        <a:lumMod val="10000"/>
                      </a:schemeClr>
                    </a:solidFill>
                    <a:latin typeface="Times New Roman" pitchFamily="18" charset="0"/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.</a:t>
                </a:r>
                <a:endParaRPr lang="en-US" altLang="ja-JP" sz="2000" b="1" i="1" dirty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eaLnBrk="1" hangingPunct="1">
                  <a:lnSpc>
                    <a:spcPct val="150000"/>
                  </a:lnSpc>
                  <a:buNone/>
                </a:pPr>
                <a:endParaRPr lang="en-US" altLang="ja-JP" sz="2000" b="1" i="1" dirty="0" smtClean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endParaRPr lang="en-US" altLang="ja-JP" sz="2000" b="1" i="1" dirty="0" smtClean="0">
                  <a:solidFill>
                    <a:schemeClr val="accent4">
                      <a:lumMod val="10000"/>
                    </a:schemeClr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48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908720"/>
                <a:ext cx="8750175" cy="4752528"/>
              </a:xfrm>
              <a:blipFill rotWithShape="0">
                <a:blip r:embed="rId4"/>
                <a:stretch>
                  <a:fillRect l="-278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81958" name="Object 6"/>
          <p:cNvGraphicFramePr>
            <a:graphicFrameLocks noChangeAspect="1"/>
          </p:cNvGraphicFramePr>
          <p:nvPr/>
        </p:nvGraphicFramePr>
        <p:xfrm>
          <a:off x="0" y="0"/>
          <a:ext cx="2000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61" name="数式" r:id="rId5" imgW="203112" imgH="228501" progId="Equation.3">
                  <p:embed/>
                </p:oleObj>
              </mc:Choice>
              <mc:Fallback>
                <p:oleObj name="数式" r:id="rId5" imgW="203112" imgH="22850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618997"/>
              </p:ext>
            </p:extLst>
          </p:nvPr>
        </p:nvGraphicFramePr>
        <p:xfrm>
          <a:off x="6876256" y="3717032"/>
          <a:ext cx="4159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62" name="数式" r:id="rId7" imgW="177480" imgH="203040" progId="Equation.3">
                  <p:embed/>
                </p:oleObj>
              </mc:Choice>
              <mc:Fallback>
                <p:oleObj name="数式" r:id="rId7" imgW="1774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717032"/>
                        <a:ext cx="4159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229600" cy="546717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altLang="ja-JP" b="1" i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</a:rPr>
              <a:t>2. </a:t>
            </a:r>
            <a:r>
              <a:rPr lang="en-US" altLang="ja-JP" b="1" i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</a:rPr>
              <a:t>MSSM with general QFV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124075" y="59499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07504" y="1124744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Key parameters in this study are:</a:t>
            </a:r>
          </a:p>
          <a:p>
            <a:endParaRPr lang="en-US" altLang="ja-JP" dirty="0"/>
          </a:p>
          <a:p>
            <a:r>
              <a:rPr lang="en-US" altLang="ja-JP" dirty="0"/>
              <a:t> * QFV parameters: </a:t>
            </a:r>
            <a:r>
              <a:rPr lang="en-US" altLang="ja-JP" dirty="0" err="1"/>
              <a:t>c̃</a:t>
            </a:r>
            <a:r>
              <a:rPr lang="en-US" altLang="ja-JP" baseline="-25000" dirty="0" err="1"/>
              <a:t>L</a:t>
            </a:r>
            <a:r>
              <a:rPr lang="en-US" altLang="ja-JP" baseline="-25000" dirty="0"/>
              <a:t>/R</a:t>
            </a:r>
            <a:r>
              <a:rPr lang="en-US" altLang="ja-JP" dirty="0"/>
              <a:t> – </a:t>
            </a:r>
            <a:r>
              <a:rPr lang="en-US" altLang="ja-JP" dirty="0" err="1"/>
              <a:t>t̃</a:t>
            </a:r>
            <a:r>
              <a:rPr lang="en-US" altLang="ja-JP" baseline="-25000" dirty="0" err="1"/>
              <a:t>L</a:t>
            </a:r>
            <a:r>
              <a:rPr lang="en-US" altLang="ja-JP" baseline="-25000" dirty="0"/>
              <a:t>/R</a:t>
            </a:r>
            <a:r>
              <a:rPr lang="en-US" altLang="ja-JP" dirty="0"/>
              <a:t> &amp; </a:t>
            </a:r>
            <a:r>
              <a:rPr lang="en-US" altLang="ja-JP" dirty="0" err="1"/>
              <a:t>s̃</a:t>
            </a:r>
            <a:r>
              <a:rPr lang="en-US" altLang="ja-JP" baseline="-25000" dirty="0" err="1"/>
              <a:t>L</a:t>
            </a:r>
            <a:r>
              <a:rPr lang="en-US" altLang="ja-JP" baseline="-25000" dirty="0"/>
              <a:t>/R</a:t>
            </a:r>
            <a:r>
              <a:rPr lang="en-US" altLang="ja-JP" dirty="0"/>
              <a:t> – </a:t>
            </a:r>
            <a:r>
              <a:rPr lang="en-US" altLang="ja-JP" dirty="0" err="1"/>
              <a:t>b̃</a:t>
            </a:r>
            <a:r>
              <a:rPr lang="en-US" altLang="ja-JP" baseline="-25000" dirty="0" err="1"/>
              <a:t>L</a:t>
            </a:r>
            <a:r>
              <a:rPr lang="en-US" altLang="ja-JP" baseline="-25000" dirty="0"/>
              <a:t>/R</a:t>
            </a:r>
            <a:r>
              <a:rPr lang="en-US" altLang="ja-JP" dirty="0"/>
              <a:t> mixing parameters</a:t>
            </a:r>
          </a:p>
          <a:p>
            <a:endParaRPr lang="en-US" altLang="ja-JP" dirty="0"/>
          </a:p>
          <a:p>
            <a:r>
              <a:rPr lang="en-US" altLang="ja-JP" dirty="0"/>
              <a:t> * QFC parameter: </a:t>
            </a:r>
            <a:r>
              <a:rPr lang="en-US" altLang="ja-JP" dirty="0" err="1"/>
              <a:t>t̃</a:t>
            </a:r>
            <a:r>
              <a:rPr lang="en-US" altLang="ja-JP" baseline="-25000" dirty="0" err="1"/>
              <a:t>L</a:t>
            </a:r>
            <a:r>
              <a:rPr lang="en-US" altLang="ja-JP" dirty="0"/>
              <a:t> – </a:t>
            </a:r>
            <a:r>
              <a:rPr lang="en-US" altLang="ja-JP" dirty="0" err="1"/>
              <a:t>t̃</a:t>
            </a:r>
            <a:r>
              <a:rPr lang="en-US" altLang="ja-JP" baseline="-25000" dirty="0" err="1"/>
              <a:t>R</a:t>
            </a:r>
            <a:r>
              <a:rPr lang="en-US" altLang="ja-JP" dirty="0"/>
              <a:t> &amp; </a:t>
            </a:r>
            <a:r>
              <a:rPr lang="en-US" altLang="ja-JP" dirty="0" err="1"/>
              <a:t>b̃</a:t>
            </a:r>
            <a:r>
              <a:rPr lang="en-US" altLang="ja-JP" baseline="-25000" dirty="0" err="1"/>
              <a:t>L</a:t>
            </a:r>
            <a:r>
              <a:rPr lang="en-US" altLang="ja-JP" dirty="0"/>
              <a:t> – </a:t>
            </a:r>
            <a:r>
              <a:rPr lang="en-US" altLang="ja-JP" dirty="0" err="1"/>
              <a:t>b̃</a:t>
            </a:r>
            <a:r>
              <a:rPr lang="en-US" altLang="ja-JP" baseline="-25000" dirty="0" err="1"/>
              <a:t>R</a:t>
            </a:r>
            <a:r>
              <a:rPr lang="en-US" altLang="ja-JP" dirty="0"/>
              <a:t> mixing parameters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These QFV parameters are absent in the MSSM </a:t>
            </a:r>
            <a:r>
              <a:rPr lang="en-US" altLang="ja-JP" dirty="0" smtClean="0"/>
              <a:t>with</a:t>
            </a:r>
            <a:endParaRPr lang="en-US" altLang="ja-JP" dirty="0"/>
          </a:p>
          <a:p>
            <a:r>
              <a:rPr lang="en-US" altLang="ja-JP" dirty="0"/>
              <a:t>minimal flavor violation (MFV)!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 bwMode="auto">
          <a:xfrm>
            <a:off x="1547664" y="2132856"/>
            <a:ext cx="6264696" cy="504056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412442"/>
              </p:ext>
            </p:extLst>
          </p:nvPr>
        </p:nvGraphicFramePr>
        <p:xfrm>
          <a:off x="4038848" y="2179588"/>
          <a:ext cx="1541264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06" name="数式" r:id="rId4" imgW="965160" imgH="241200" progId="Equation.3">
                  <p:embed/>
                </p:oleObj>
              </mc:Choice>
              <mc:Fallback>
                <p:oleObj name="数式" r:id="rId4" imgW="96516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848" y="2179588"/>
                        <a:ext cx="1541264" cy="385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085148"/>
              </p:ext>
            </p:extLst>
          </p:nvPr>
        </p:nvGraphicFramePr>
        <p:xfrm>
          <a:off x="5827879" y="2179588"/>
          <a:ext cx="1480425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07" name="数式" r:id="rId6" imgW="927000" imgH="241200" progId="Equation.3">
                  <p:embed/>
                </p:oleObj>
              </mc:Choice>
              <mc:Fallback>
                <p:oleObj name="数式" r:id="rId6" imgW="92700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879" y="2179588"/>
                        <a:ext cx="1480425" cy="385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009526"/>
              </p:ext>
            </p:extLst>
          </p:nvPr>
        </p:nvGraphicFramePr>
        <p:xfrm>
          <a:off x="3158885" y="2204864"/>
          <a:ext cx="621027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08" name="数式" r:id="rId8" imgW="380880" imgH="228600" progId="Equation.3">
                  <p:embed/>
                </p:oleObj>
              </mc:Choice>
              <mc:Fallback>
                <p:oleObj name="数式" r:id="rId8" imgW="3808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885" y="2204864"/>
                        <a:ext cx="621027" cy="372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269409"/>
              </p:ext>
            </p:extLst>
          </p:nvPr>
        </p:nvGraphicFramePr>
        <p:xfrm>
          <a:off x="1619673" y="2224392"/>
          <a:ext cx="1368151" cy="37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09" name="数式" r:id="rId10" imgW="749160" imgH="203040" progId="Equation.3">
                  <p:embed/>
                </p:oleObj>
              </mc:Choice>
              <mc:Fallback>
                <p:oleObj name="数式" r:id="rId10" imgW="7491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3" y="2224392"/>
                        <a:ext cx="1368151" cy="371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6632"/>
            <a:ext cx="7859713" cy="5040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en-US" altLang="ja-JP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Constraints on the MSSM</a:t>
            </a:r>
          </a:p>
        </p:txBody>
      </p:sp>
      <p:sp>
        <p:nvSpPr>
          <p:cNvPr id="2067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715685" y="620688"/>
            <a:ext cx="7416824" cy="54413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We respect the following experimental and theoretical constraints:</a:t>
            </a: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(1)  The recent LHC limits on </a:t>
            </a:r>
            <a:r>
              <a:rPr lang="en-US" altLang="ja-JP" sz="1600" b="1" i="1" dirty="0">
                <a:latin typeface="Times New Roman" pitchFamily="18" charset="0"/>
              </a:rPr>
              <a:t>SUSY particle </a:t>
            </a:r>
            <a:r>
              <a:rPr lang="en-US" altLang="ja-JP" sz="1600" b="1" i="1" dirty="0" smtClean="0">
                <a:latin typeface="Times New Roman" pitchFamily="18" charset="0"/>
              </a:rPr>
              <a:t>masses</a:t>
            </a:r>
            <a:r>
              <a:rPr lang="en-US" altLang="ja-JP" sz="1600" b="1" i="1" noProof="1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(2)  The constraint on </a:t>
            </a:r>
            <a:r>
              <a:rPr lang="en-US" altLang="ja-JP" sz="1400" b="1" i="1" noProof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1600" b="1" i="1" kern="1200" noProof="1" smtClean="0">
                <a:latin typeface="Times New Roman" pitchFamily="18" charset="0"/>
                <a:ea typeface="ＭＳ Ｐゴシック" pitchFamily="50" charset="-128"/>
              </a:rPr>
              <a:t>m</a:t>
            </a:r>
            <a:r>
              <a:rPr lang="en-US" altLang="ja-JP" sz="1600" b="1" i="1" kern="1200" baseline="-25000" noProof="1" smtClean="0">
                <a:latin typeface="Times New Roman" pitchFamily="18" charset="0"/>
                <a:ea typeface="ＭＳ Ｐゴシック" pitchFamily="50" charset="-128"/>
              </a:rPr>
              <a:t>A / H+ , </a:t>
            </a:r>
            <a:r>
              <a:rPr lang="en-US" altLang="ja-JP" sz="1600" i="1" kern="1200" noProof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ＭＳ Ｐゴシック" pitchFamily="50" charset="-128"/>
              </a:rPr>
              <a:t>tan</a:t>
            </a:r>
            <a:r>
              <a:rPr lang="en-US" altLang="ja-JP" sz="1600" i="1" kern="1200" noProof="1" smtClean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ea typeface="ＭＳ Ｐゴシック" pitchFamily="50" charset="-128"/>
              </a:rPr>
              <a:t>b</a:t>
            </a:r>
            <a:r>
              <a:rPr lang="en-US" altLang="ja-JP" sz="1600" kern="1200" noProof="1" smtClean="0">
                <a:latin typeface="Symbol" pitchFamily="18" charset="2"/>
                <a:ea typeface="ＭＳ Ｐゴシック" pitchFamily="50" charset="-128"/>
              </a:rPr>
              <a:t> </a:t>
            </a:r>
            <a:r>
              <a:rPr lang="en-US" altLang="ja-JP" sz="1400" b="1" i="1" noProof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1600" b="1" i="1" noProof="1" smtClean="0">
                <a:latin typeface="Times New Roman" pitchFamily="18" charset="0"/>
              </a:rPr>
              <a:t> from recent MSSM Higgs boson search at LHC. </a:t>
            </a: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(3) The constraints on the QFV parameters from the B meson data.</a:t>
            </a:r>
          </a:p>
          <a:p>
            <a:pPr>
              <a:buNone/>
            </a:pPr>
            <a:endParaRPr lang="en-US" altLang="ja-JP" sz="1600" b="1" i="1" noProof="1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None/>
            </a:pPr>
            <a:r>
              <a:rPr lang="en-US" altLang="ja-JP" sz="1600" b="1" i="1" noProof="1" smtClean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                                                                     </a:t>
            </a:r>
            <a:r>
              <a:rPr lang="en-US" altLang="ja-JP" sz="1600" b="1" i="1" noProof="1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        </a:t>
            </a:r>
            <a:r>
              <a:rPr lang="en-US" altLang="ja-JP" sz="1800" b="1" i="1" noProof="1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etc.</a:t>
            </a:r>
          </a:p>
          <a:p>
            <a:pPr>
              <a:buNone/>
            </a:pPr>
            <a:endParaRPr lang="en-US" altLang="ja-JP" sz="1600" b="1" i="1" noProof="1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(4) The constraints from the observed Higgs boson mass and couplings at LHC </a:t>
            </a: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       121.6 </a:t>
            </a:r>
            <a:r>
              <a:rPr lang="en-US" altLang="ja-JP" sz="1600" b="1" i="1" noProof="1">
                <a:latin typeface="Times New Roman" pitchFamily="18" charset="0"/>
              </a:rPr>
              <a:t>GeV &lt; m_h</a:t>
            </a:r>
            <a:r>
              <a:rPr lang="en-US" altLang="ja-JP" sz="1600" b="1" i="1" baseline="30000" noProof="1">
                <a:latin typeface="Times New Roman" pitchFamily="18" charset="0"/>
              </a:rPr>
              <a:t>0</a:t>
            </a:r>
            <a:r>
              <a:rPr lang="en-US" altLang="ja-JP" sz="1600" b="1" i="1" noProof="1">
                <a:latin typeface="Times New Roman" pitchFamily="18" charset="0"/>
              </a:rPr>
              <a:t> &lt; 128.6 GeV (allowing for theoretical uncertainty) ,</a:t>
            </a:r>
          </a:p>
          <a:p>
            <a:pPr>
              <a:lnSpc>
                <a:spcPts val="1600"/>
              </a:lnSpc>
              <a:buNone/>
            </a:pPr>
            <a:r>
              <a:rPr lang="en-US" altLang="ja-JP" sz="1600" b="1" i="1" noProof="1">
                <a:latin typeface="Times New Roman" pitchFamily="18" charset="0"/>
              </a:rPr>
              <a:t>       </a:t>
            </a:r>
            <a:r>
              <a:rPr lang="en-US" altLang="ja-JP" sz="1600" b="1" i="1" noProof="1" smtClean="0">
                <a:latin typeface="Times New Roman" pitchFamily="18" charset="0"/>
              </a:rPr>
              <a:t>0.68 </a:t>
            </a:r>
            <a:r>
              <a:rPr lang="en-US" altLang="ja-JP" sz="1600" b="1" i="1" noProof="1">
                <a:latin typeface="Times New Roman" pitchFamily="18" charset="0"/>
              </a:rPr>
              <a:t>&lt; </a:t>
            </a:r>
            <a:r>
              <a:rPr lang="en-US" altLang="ja-JP" sz="1600" b="1" i="1" noProof="1">
                <a:latin typeface="Symbol" panose="05050102010706020507" pitchFamily="18" charset="2"/>
              </a:rPr>
              <a:t>k</a:t>
            </a:r>
            <a:r>
              <a:rPr lang="en-US" altLang="ja-JP" sz="1600" b="1" i="1" baseline="-25000" noProof="1"/>
              <a:t>b </a:t>
            </a:r>
            <a:r>
              <a:rPr lang="en-US" altLang="ja-JP" sz="1600" b="1" i="1" noProof="1">
                <a:latin typeface="Times New Roman" pitchFamily="18" charset="0"/>
              </a:rPr>
              <a:t>&lt; 1.11 (ATLAS),    0.68 &lt; </a:t>
            </a:r>
            <a:r>
              <a:rPr lang="en-US" altLang="ja-JP" sz="1600" b="1" i="1" noProof="1">
                <a:latin typeface="Symbol" panose="05050102010706020507" pitchFamily="18" charset="2"/>
              </a:rPr>
              <a:t>k</a:t>
            </a:r>
            <a:r>
              <a:rPr lang="en-US" altLang="ja-JP" sz="1600" b="1" i="1" baseline="-25000" noProof="1"/>
              <a:t>b </a:t>
            </a:r>
            <a:r>
              <a:rPr lang="en-US" altLang="ja-JP" sz="1600" b="1" i="1" noProof="1">
                <a:latin typeface="Times New Roman" pitchFamily="18" charset="0"/>
              </a:rPr>
              <a:t>&lt; 1.32 (CMS) </a:t>
            </a:r>
            <a:endParaRPr lang="en-US" altLang="ja-JP" sz="1600" b="1" i="1" noProof="1" smtClean="0">
              <a:latin typeface="Times New Roman" pitchFamily="18" charset="0"/>
            </a:endParaRP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(5) </a:t>
            </a:r>
            <a:r>
              <a:rPr lang="en-US" altLang="ja-JP" sz="1600" b="1" i="1" noProof="1">
                <a:latin typeface="Times New Roman" pitchFamily="18" charset="0"/>
              </a:rPr>
              <a:t>The experimental limit on SUSY contributions to the electroweak  </a:t>
            </a:r>
            <a:r>
              <a:rPr lang="en-US" altLang="ja-JP" sz="1600" b="1" i="1" noProof="1">
                <a:latin typeface="Symbol" pitchFamily="18" charset="2"/>
              </a:rPr>
              <a:t>r  </a:t>
            </a:r>
            <a:r>
              <a:rPr lang="en-US" altLang="ja-JP" sz="1600" b="1" i="1" noProof="1">
                <a:latin typeface="Times New Roman" pitchFamily="18" charset="0"/>
              </a:rPr>
              <a:t>parameter</a:t>
            </a:r>
          </a:p>
          <a:p>
            <a:pPr>
              <a:buNone/>
            </a:pPr>
            <a:r>
              <a:rPr lang="en-US" altLang="ja-JP" sz="1600" b="1" i="1" dirty="0">
                <a:latin typeface="Times New Roman" pitchFamily="18" charset="0"/>
              </a:rPr>
              <a:t>      </a:t>
            </a:r>
            <a:r>
              <a:rPr lang="en-US" altLang="ja-JP" sz="1600" b="1" i="1" noProof="1">
                <a:latin typeface="Symbol" pitchFamily="18" charset="2"/>
              </a:rPr>
              <a:t>Dr</a:t>
            </a:r>
            <a:r>
              <a:rPr lang="en-US" altLang="ja-JP" sz="1600" b="1" i="1" noProof="1">
                <a:latin typeface="Times New Roman" pitchFamily="18" charset="0"/>
                <a:cs typeface="Times New Roman" pitchFamily="18" charset="0"/>
              </a:rPr>
              <a:t>(SUSY) &lt; 0.0012.</a:t>
            </a:r>
            <a:endParaRPr lang="en-US" altLang="ja-JP" sz="1600" b="1" i="1" noProof="1" smtClean="0">
              <a:latin typeface="Times New Roman" pitchFamily="18" charset="0"/>
            </a:endParaRP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(6)  Theoretical constraints from the vacuum stability conditions for the</a:t>
            </a:r>
          </a:p>
          <a:p>
            <a:pPr>
              <a:buNone/>
            </a:pPr>
            <a:r>
              <a:rPr lang="en-US" altLang="ja-JP" sz="1600" b="1" i="1" noProof="1" smtClean="0">
                <a:latin typeface="Times New Roman" pitchFamily="18" charset="0"/>
              </a:rPr>
              <a:t>       trilinear couplings T</a:t>
            </a:r>
            <a:r>
              <a:rPr lang="en-US" altLang="ja-JP" sz="1600" b="1" i="1" baseline="-25000" noProof="1" smtClean="0">
                <a:latin typeface="Times New Roman" pitchFamily="18" charset="0"/>
              </a:rPr>
              <a:t>Uab</a:t>
            </a:r>
            <a:r>
              <a:rPr lang="en-US" altLang="ja-JP" sz="1600" b="1" i="1" noProof="1" smtClean="0">
                <a:latin typeface="Times New Roman" pitchFamily="18" charset="0"/>
              </a:rPr>
              <a:t> and T</a:t>
            </a:r>
            <a:r>
              <a:rPr lang="en-US" altLang="ja-JP" sz="1600" b="1" i="1" baseline="-25000" noProof="1" smtClean="0">
                <a:latin typeface="Times New Roman" pitchFamily="18" charset="0"/>
              </a:rPr>
              <a:t>Dab </a:t>
            </a:r>
            <a:r>
              <a:rPr lang="en-US" altLang="ja-JP" sz="1600" b="1" i="1" noProof="1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altLang="ja-JP" sz="1600" b="1" i="1" dirty="0" smtClean="0">
                <a:latin typeface="Times New Roman" pitchFamily="18" charset="0"/>
              </a:rPr>
              <a:t>(7) We </a:t>
            </a:r>
            <a:r>
              <a:rPr lang="en-US" altLang="ja-JP" sz="1600" b="1" i="1" dirty="0">
                <a:latin typeface="Times New Roman" pitchFamily="18" charset="0"/>
              </a:rPr>
              <a:t>also take into account the expected SUSY particle </a:t>
            </a:r>
            <a:r>
              <a:rPr lang="en-US" altLang="ja-JP" sz="1600" b="1" i="1" dirty="0" smtClean="0">
                <a:latin typeface="Times New Roman" pitchFamily="18" charset="0"/>
              </a:rPr>
              <a:t>mass </a:t>
            </a:r>
            <a:r>
              <a:rPr lang="en-US" altLang="ja-JP" sz="1600" b="1" i="1" dirty="0">
                <a:latin typeface="Times New Roman" pitchFamily="18" charset="0"/>
              </a:rPr>
              <a:t>limits from the future HL-LHC experiment in </a:t>
            </a:r>
            <a:r>
              <a:rPr lang="en-US" altLang="ja-JP" sz="1600" b="1" i="1" dirty="0" smtClean="0">
                <a:latin typeface="Times New Roman" pitchFamily="18" charset="0"/>
              </a:rPr>
              <a:t> </a:t>
            </a:r>
            <a:r>
              <a:rPr lang="en-US" altLang="ja-JP" sz="1600" b="1" i="1" dirty="0">
                <a:latin typeface="Times New Roman" pitchFamily="18" charset="0"/>
              </a:rPr>
              <a:t>our analysis.</a:t>
            </a:r>
            <a:endParaRPr lang="en-US" altLang="ja-JP" sz="1600" b="1" i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6300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ja-JP" sz="3200" kern="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4</a:t>
            </a:r>
            <a:r>
              <a:rPr kumimoji="1" lang="en-US" altLang="ja-JP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. </a:t>
            </a:r>
            <a:r>
              <a:rPr lang="en-US" altLang="ja-JP" sz="3200" u="sng" kern="0" noProof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P</a:t>
            </a:r>
            <a:r>
              <a:rPr lang="en-US" altLang="ja-JP" sz="3200" u="sng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arameter</a:t>
            </a:r>
            <a:r>
              <a:rPr lang="en-US" altLang="ja-JP" sz="3200" u="sng" kern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scan in the MSSM  </a:t>
            </a:r>
            <a:endParaRPr kumimoji="1" lang="en-US" altLang="ja-JP" sz="3200" b="1" i="1" u="sng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5" y="692696"/>
            <a:ext cx="878497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ja-JP" dirty="0" smtClean="0">
                <a:solidFill>
                  <a:schemeClr val="tx1"/>
                </a:solidFill>
              </a:rPr>
              <a:t> We compute h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0</a:t>
            </a:r>
            <a:r>
              <a:rPr lang="en-US" altLang="ja-JP" dirty="0" smtClean="0">
                <a:solidFill>
                  <a:schemeClr val="tx1"/>
                </a:solidFill>
              </a:rPr>
              <a:t>(125)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decay widths in the </a:t>
            </a:r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MSSM with general QFV.</a:t>
            </a:r>
          </a:p>
          <a:p>
            <a:pPr>
              <a:lnSpc>
                <a:spcPts val="1800"/>
              </a:lnSpc>
            </a:pP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- We take parameter scan ranges as follows:</a:t>
            </a:r>
          </a:p>
          <a:p>
            <a:endParaRPr lang="en-US" altLang="ja-JP" dirty="0" smtClean="0">
              <a:solidFill>
                <a:srgbClr val="FF6699"/>
              </a:solidFill>
            </a:endParaRPr>
          </a:p>
          <a:p>
            <a:endParaRPr lang="en-US" altLang="ja-JP" dirty="0" smtClean="0">
              <a:solidFill>
                <a:srgbClr val="FF6699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  10 &lt; </a:t>
            </a:r>
            <a:r>
              <a:rPr lang="en-US" altLang="ja-JP" dirty="0" err="1" smtClean="0">
                <a:solidFill>
                  <a:schemeClr val="tx1"/>
                </a:solidFill>
              </a:rPr>
              <a:t>tan</a:t>
            </a:r>
            <a:r>
              <a:rPr lang="en-US" altLang="ja-JP" dirty="0" err="1" smtClean="0">
                <a:solidFill>
                  <a:schemeClr val="tx1"/>
                </a:solidFill>
                <a:latin typeface="Symbol" pitchFamily="18" charset="2"/>
              </a:rPr>
              <a:t>b</a:t>
            </a:r>
            <a:r>
              <a:rPr lang="en-US" altLang="ja-JP" dirty="0" smtClean="0">
                <a:solidFill>
                  <a:schemeClr val="tx1"/>
                </a:solidFill>
              </a:rPr>
              <a:t> &lt; 80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2500 &lt; M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3</a:t>
            </a:r>
            <a:r>
              <a:rPr lang="en-US" altLang="ja-JP" dirty="0" smtClean="0">
                <a:solidFill>
                  <a:schemeClr val="tx1"/>
                </a:solidFill>
              </a:rPr>
              <a:t> &lt; 5000 GeV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100   &lt; M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 &lt; 2500 GeV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100   &lt; M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&lt; 2500 GeV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100   &lt;  </a:t>
            </a:r>
            <a:r>
              <a:rPr lang="en-US" altLang="ja-JP" dirty="0" smtClean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  &lt; 2500 GeV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1350 &lt; m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A</a:t>
            </a:r>
            <a:r>
              <a:rPr lang="en-US" altLang="ja-JP" sz="2000" dirty="0" smtClean="0">
                <a:solidFill>
                  <a:schemeClr val="tx1"/>
                </a:solidFill>
              </a:rPr>
              <a:t>(pole)</a:t>
            </a:r>
            <a:r>
              <a:rPr lang="en-US" altLang="ja-JP" dirty="0" smtClean="0">
                <a:solidFill>
                  <a:schemeClr val="tx1"/>
                </a:solidFill>
              </a:rPr>
              <a:t> &lt; 6000 GeV 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etc. etc.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179512" y="1916832"/>
            <a:ext cx="3456384" cy="38748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9757" y="1844824"/>
            <a:ext cx="3376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</a:t>
            </a:r>
            <a:r>
              <a:rPr kumimoji="0" lang="en-US" altLang="ja-JP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TeV</a:t>
            </a:r>
            <a:r>
              <a:rPr kumimoji="0" lang="en-US" altLang="ja-JP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&lt;  M</a:t>
            </a:r>
            <a:r>
              <a:rPr kumimoji="0" lang="en-US" altLang="ja-JP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SUSY </a:t>
            </a:r>
            <a:r>
              <a:rPr kumimoji="0" lang="en-US" altLang="ja-JP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&lt; 5 </a:t>
            </a:r>
            <a:r>
              <a:rPr kumimoji="0" lang="en-US" altLang="ja-JP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TeV</a:t>
            </a:r>
            <a:endParaRPr kumimoji="0" lang="ja-JP" altLang="en-US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34101" y="260648"/>
            <a:ext cx="684076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ja-JP" sz="4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5</a:t>
            </a:r>
            <a:r>
              <a:rPr kumimoji="1" lang="en-US" altLang="ja-JP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. 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n-US" altLang="ja-JP" sz="3200" u="sng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→  c </a:t>
            </a:r>
            <a:r>
              <a:rPr lang="en-US" altLang="ja-JP" sz="3200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ja-JP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b </a:t>
            </a:r>
            <a:r>
              <a:rPr lang="en-US" altLang="ja-JP" sz="3200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ja-JP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b s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  </a:t>
            </a:r>
            <a:r>
              <a:rPr lang="en-US" altLang="ja-JP" sz="32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the </a:t>
            </a:r>
            <a:r>
              <a:rPr lang="en-US" altLang="ja-JP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MSSM</a:t>
            </a:r>
            <a:r>
              <a:rPr lang="en-US" altLang="ja-JP" sz="3200" u="sng" kern="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</a:t>
            </a:r>
            <a:endParaRPr kumimoji="1" lang="en-US" altLang="ja-JP" sz="3200" b="1" i="1" u="sng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51520" y="1340768"/>
                <a:ext cx="8618474" cy="4231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Tx/>
                  <a:buChar char="-"/>
                </a:pPr>
                <a:r>
                  <a:rPr lang="en-US" altLang="ja-JP" sz="2000" dirty="0" smtClean="0">
                    <a:solidFill>
                      <a:schemeClr val="tx1"/>
                    </a:solidFill>
                  </a:rPr>
                  <a:t> We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compute the decay widths 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Symbol" pitchFamily="18" charset="2"/>
                  </a:rPr>
                  <a:t>G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(h</a:t>
                </a:r>
                <a:r>
                  <a:rPr lang="en-US" altLang="ja-JP" sz="2000" baseline="30000" dirty="0">
                    <a:solidFill>
                      <a:schemeClr val="tx1"/>
                    </a:solidFill>
                  </a:rPr>
                  <a:t>0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chemeClr val="tx1"/>
                    </a:solidFill>
                  </a:rPr>
                  <a:t> c c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̅), 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Symbol" pitchFamily="18" charset="2"/>
                  </a:rPr>
                  <a:t>G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(h</a:t>
                </a:r>
                <a:r>
                  <a:rPr lang="en-US" altLang="ja-JP" sz="2000" baseline="30000" dirty="0">
                    <a:solidFill>
                      <a:schemeClr val="tx1"/>
                    </a:solidFill>
                  </a:rPr>
                  <a:t>0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chemeClr val="tx1"/>
                    </a:solidFill>
                  </a:rPr>
                  <a:t> b b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̅), </a:t>
                </a:r>
                <a:endParaRPr lang="en-US" altLang="ja-JP" sz="2000" dirty="0">
                  <a:solidFill>
                    <a:schemeClr val="tx1"/>
                  </a:solidFill>
                </a:endParaRPr>
              </a:p>
              <a:p>
                <a:r>
                  <a:rPr lang="en-US" altLang="ja-JP" sz="2000" dirty="0">
                    <a:solidFill>
                      <a:schemeClr val="tx1"/>
                    </a:solidFill>
                  </a:rPr>
                  <a:t>  and 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Symbol" pitchFamily="18" charset="2"/>
                  </a:rPr>
                  <a:t>G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(h</a:t>
                </a:r>
                <a:r>
                  <a:rPr lang="en-US" altLang="ja-JP" sz="2000" baseline="30000" dirty="0">
                    <a:solidFill>
                      <a:schemeClr val="tx1"/>
                    </a:solidFill>
                  </a:rPr>
                  <a:t>0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altLang="ja-JP" sz="2000" dirty="0">
                    <a:solidFill>
                      <a:schemeClr val="tx1"/>
                    </a:solidFill>
                  </a:rPr>
                  <a:t> b s</a:t>
                </a:r>
                <a:r>
                  <a:rPr lang="en-US" altLang="ja-JP" sz="2000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̅)  </a:t>
                </a:r>
                <a:r>
                  <a:rPr lang="en-US" altLang="ja-JP" sz="2000" dirty="0">
                    <a:solidFill>
                      <a:schemeClr val="tx1"/>
                    </a:solidFill>
                    <a:ea typeface="Arial Unicode MS" panose="020B0604020202020204" pitchFamily="50" charset="-128"/>
                    <a:cs typeface="Times New Roman" panose="02020603050405020304" pitchFamily="18" charset="0"/>
                  </a:rPr>
                  <a:t>at full 1-loop level </a:t>
                </a:r>
                <a:r>
                  <a:rPr lang="en-US" altLang="ja-JP" sz="2000" dirty="0">
                    <a:solidFill>
                      <a:schemeClr val="tx1"/>
                    </a:solidFill>
                    <a:cs typeface="Times New Roman" pitchFamily="18" charset="0"/>
                  </a:rPr>
                  <a:t>in </a:t>
                </a:r>
                <a:r>
                  <a:rPr lang="en-US" altLang="ja-JP" sz="2000" dirty="0" smtClean="0">
                    <a:solidFill>
                      <a:schemeClr val="tx1"/>
                    </a:solidFill>
                    <a:cs typeface="Times New Roman" pitchFamily="18" charset="0"/>
                  </a:rPr>
                  <a:t>the </a:t>
                </a:r>
                <a:r>
                  <a:rPr lang="en-US" altLang="ja-JP" sz="2000" dirty="0" err="1" smtClean="0">
                    <a:solidFill>
                      <a:schemeClr val="tx1"/>
                    </a:solidFill>
                    <a:cs typeface="Times New Roman" pitchFamily="18" charset="0"/>
                  </a:rPr>
                  <a:t>DRbar</a:t>
                </a:r>
                <a:r>
                  <a:rPr lang="en-US" altLang="ja-JP" sz="2000" dirty="0" smtClean="0">
                    <a:solidFill>
                      <a:schemeClr val="tx1"/>
                    </a:solidFill>
                    <a:cs typeface="Times New Roman" pitchFamily="18" charset="0"/>
                  </a:rPr>
                  <a:t> renormalization </a:t>
                </a:r>
              </a:p>
              <a:p>
                <a:r>
                  <a:rPr lang="en-US" altLang="ja-JP" sz="2000" dirty="0">
                    <a:solidFill>
                      <a:schemeClr val="tx1"/>
                    </a:solidFill>
                    <a:cs typeface="Times New Roman" pitchFamily="18" charset="0"/>
                  </a:rPr>
                  <a:t> </a:t>
                </a:r>
                <a:r>
                  <a:rPr lang="en-US" altLang="ja-JP" sz="2000" dirty="0" smtClean="0">
                    <a:solidFill>
                      <a:schemeClr val="tx1"/>
                    </a:solidFill>
                    <a:cs typeface="Times New Roman" pitchFamily="18" charset="0"/>
                  </a:rPr>
                  <a:t> scheme</a:t>
                </a:r>
                <a:r>
                  <a:rPr lang="en-US" altLang="ja-JP" sz="2000" dirty="0" smtClean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 </a:t>
                </a:r>
                <a:r>
                  <a:rPr lang="en-US" altLang="ja-JP" sz="2000" dirty="0" smtClean="0">
                    <a:solidFill>
                      <a:schemeClr val="tx1"/>
                    </a:solidFill>
                  </a:rPr>
                  <a:t>in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the </a:t>
                </a:r>
                <a:r>
                  <a:rPr lang="en-US" altLang="ja-JP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MSSM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with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general QFV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.</a:t>
                </a:r>
              </a:p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                                                                        </a:t>
                </a:r>
                <a:endParaRPr lang="en-US" altLang="ja-JP" sz="20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r>
                  <a:rPr lang="en-US" altLang="ja-JP" sz="2000" dirty="0" smtClean="0">
                    <a:solidFill>
                      <a:schemeClr val="tx1"/>
                    </a:solidFill>
                  </a:rPr>
                  <a:t> Main 1-loop correction  to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h</a:t>
                </a:r>
                <a:r>
                  <a:rPr lang="en-US" altLang="ja-JP" sz="2000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→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 </a:t>
                </a:r>
                <a:r>
                  <a:rPr lang="en-US" altLang="ja-JP" sz="2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chemeClr val="tx1"/>
                    </a:solidFill>
                  </a:rPr>
                  <a:t>:  </a:t>
                </a: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endParaRPr lang="en-US" altLang="ja-JP" sz="200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gluino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-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su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loops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[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su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= (t̃ - c̃ mixture)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]</a:t>
                </a:r>
              </a:p>
              <a:p>
                <a:r>
                  <a:rPr lang="en-US" altLang="ja-JP" sz="2000" i="0" dirty="0" smtClean="0">
                    <a:solidFill>
                      <a:schemeClr val="tx1"/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chemeClr val="tx1"/>
                    </a:solidFill>
                  </a:rPr>
                  <a:t>can be enhanced by </a:t>
                </a:r>
                <a:r>
                  <a:rPr lang="en-US" altLang="ja-JP" sz="2000" dirty="0">
                    <a:solidFill>
                      <a:schemeClr val="tx1"/>
                    </a:solidFill>
                  </a:rPr>
                  <a:t>large trilinear couplings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</a:t>
                </a:r>
                <a:r>
                  <a:rPr lang="en-US" altLang="ja-JP" sz="2000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U23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T</a:t>
                </a:r>
                <a:r>
                  <a:rPr lang="en-US" altLang="ja-JP" sz="2000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U32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T</a:t>
                </a:r>
                <a:r>
                  <a:rPr lang="en-US" altLang="ja-JP" sz="2000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U33</a:t>
                </a:r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endParaRPr lang="en-US" altLang="ja-JP" sz="2000" i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endParaRPr lang="en-US" altLang="ja-JP" sz="2000" i="0" dirty="0" smtClean="0">
                  <a:solidFill>
                    <a:schemeClr val="tx1"/>
                  </a:solidFill>
                </a:endParaRP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r>
                  <a:rPr lang="en-US" altLang="ja-JP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Main 1-loop corrections to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h</a:t>
                </a:r>
                <a:r>
                  <a:rPr lang="en-US" altLang="ja-JP" sz="2000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→ b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b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&amp; b s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̅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:  </a:t>
                </a:r>
              </a:p>
              <a:p>
                <a:pPr>
                  <a:lnSpc>
                    <a:spcPts val="1800"/>
                  </a:lnSpc>
                  <a:buFontTx/>
                  <a:buChar char="-"/>
                </a:pPr>
                <a:endParaRPr lang="en-US" altLang="ja-JP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gluino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–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sd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loops 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[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sd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= (̂b̃ - s̃ mixture)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]</a:t>
                </a:r>
              </a:p>
              <a:p>
                <a:pPr>
                  <a:lnSpc>
                    <a:spcPts val="1800"/>
                  </a:lnSpc>
                </a:pPr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can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be enhanced by large trilinear couplings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</a:t>
                </a:r>
                <a:r>
                  <a:rPr lang="en-US" altLang="ja-JP" sz="2000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D23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</a:t>
                </a:r>
                <a:r>
                  <a:rPr lang="en-US" altLang="ja-JP" sz="2000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D32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</a:t>
                </a:r>
                <a:r>
                  <a:rPr lang="en-US" altLang="ja-JP" sz="2000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D33</a:t>
                </a:r>
                <a:endParaRPr lang="en-US" altLang="ja-JP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>
                  <a:lnSpc>
                    <a:spcPts val="1800"/>
                  </a:lnSpc>
                </a:pP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</a:p>
              <a:p>
                <a:pPr>
                  <a:lnSpc>
                    <a:spcPts val="1800"/>
                  </a:lnSpc>
                </a:pPr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</a:t>
                </a:r>
                <a:r>
                  <a:rPr lang="en-US" altLang="ja-JP" sz="2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chargino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- </a:t>
                </a:r>
                <a:r>
                  <a:rPr lang="en-US" altLang="ja-JP" sz="2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su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loops</a:t>
                </a:r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[ </a:t>
                </a:r>
                <a:r>
                  <a:rPr lang="en-US" altLang="ja-JP" sz="2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su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= (t̃ - c̃ mixture)</a:t>
                </a:r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]</a:t>
                </a:r>
              </a:p>
              <a:p>
                <a:r>
                  <a:rPr lang="en-US" altLang="ja-JP" sz="2000" i="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altLang="ja-JP" sz="2000" i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</a:t>
                </a:r>
                <a:r>
                  <a:rPr lang="en-US" altLang="ja-JP" sz="2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can 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be enhanced by large trilinear couplings T</a:t>
                </a:r>
                <a:r>
                  <a:rPr lang="en-US" altLang="ja-JP" sz="2000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U23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, T</a:t>
                </a:r>
                <a:r>
                  <a:rPr lang="en-US" altLang="ja-JP" sz="2000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U32</a:t>
                </a:r>
                <a:r>
                  <a:rPr lang="en-US" altLang="ja-JP" sz="2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, T</a:t>
                </a:r>
                <a:r>
                  <a:rPr lang="en-US" altLang="ja-JP" sz="2000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U33</a:t>
                </a:r>
                <a:endParaRPr lang="en-US" altLang="ja-JP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40768"/>
                <a:ext cx="8618474" cy="4231928"/>
              </a:xfrm>
              <a:prstGeom prst="rect">
                <a:avLst/>
              </a:prstGeom>
              <a:blipFill rotWithShape="0">
                <a:blip r:embed="rId2"/>
                <a:stretch>
                  <a:fillRect l="-566" t="-1009" b="-17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8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45681"/>
            <a:ext cx="8424936" cy="3095585"/>
          </a:xfrm>
          <a:noFill/>
          <a:ln w="635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large                     </a:t>
            </a:r>
            <a:r>
              <a:rPr lang="en-US" altLang="ja-JP" sz="2400" b="1" i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altLang="ja-JP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mixing scenario; </a:t>
            </a:r>
          </a:p>
          <a:p>
            <a:pPr>
              <a:buNone/>
            </a:pPr>
            <a:r>
              <a:rPr lang="en-US" altLang="ja-JP" sz="2400" b="1" i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altLang="ja-JP" sz="2400" b="1" i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ja-JP" sz="2400" b="1" i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971600" y="5229200"/>
            <a:ext cx="6192688" cy="5760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Gluino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loop contributions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3419872" y="4221088"/>
            <a:ext cx="864096" cy="17737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1502941" y="44624"/>
          <a:ext cx="1412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72" name="数式" r:id="rId3" imgW="838080" imgH="253800" progId="Equation.3">
                  <p:embed/>
                </p:oleObj>
              </mc:Choice>
              <mc:Fallback>
                <p:oleObj name="数式" r:id="rId3" imgW="838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2941" y="44624"/>
                        <a:ext cx="1412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>
            <p:extLst/>
          </p:nvPr>
        </p:nvGraphicFramePr>
        <p:xfrm>
          <a:off x="467544" y="1413074"/>
          <a:ext cx="20510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73" name="数式" r:id="rId5" imgW="965160" imgH="228600" progId="Equation.3">
                  <p:embed/>
                </p:oleObj>
              </mc:Choice>
              <mc:Fallback>
                <p:oleObj name="数式" r:id="rId5" imgW="965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13074"/>
                        <a:ext cx="20510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>
            <p:extLst/>
          </p:nvPr>
        </p:nvGraphicFramePr>
        <p:xfrm>
          <a:off x="3248348" y="44922"/>
          <a:ext cx="9636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74" name="数式" r:id="rId7" imgW="571320" imgH="253800" progId="Equation.3">
                  <p:embed/>
                </p:oleObj>
              </mc:Choice>
              <mc:Fallback>
                <p:oleObj name="数式" r:id="rId7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348" y="44922"/>
                        <a:ext cx="9636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コンテンツ プレースホルダ 2"/>
          <p:cNvSpPr txBox="1">
            <a:spLocks/>
          </p:cNvSpPr>
          <p:nvPr/>
        </p:nvSpPr>
        <p:spPr bwMode="auto">
          <a:xfrm>
            <a:off x="107504" y="3429000"/>
            <a:ext cx="8784976" cy="74465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In our scenario, “trilinear couplings“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( 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　      　　　　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, 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　　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               ,            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couplings)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= (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23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32</a:t>
            </a:r>
            <a:r>
              <a:rPr lang="en-US" altLang="ja-JP" sz="2000" kern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, 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33</a:t>
            </a:r>
            <a:r>
              <a:rPr lang="en-US" altLang="ja-JP" sz="2000" kern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) are large!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3347864" y="3170464"/>
            <a:ext cx="864096" cy="2011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 bwMode="auto">
          <a:xfrm>
            <a:off x="1763688" y="4437112"/>
            <a:ext cx="5112568" cy="50405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                     couplings are large!</a:t>
            </a:r>
            <a:endParaRPr kumimoji="1" lang="en-US" altLang="ja-JP" sz="2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下矢印 12"/>
          <p:cNvSpPr/>
          <p:nvPr/>
        </p:nvSpPr>
        <p:spPr bwMode="auto">
          <a:xfrm>
            <a:off x="3386087" y="4970664"/>
            <a:ext cx="864096" cy="21728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aphicFrame>
        <p:nvGraphicFramePr>
          <p:cNvPr id="14" name="Object 25"/>
          <p:cNvGraphicFramePr>
            <a:graphicFrameLocks noChangeAspect="1"/>
          </p:cNvGraphicFramePr>
          <p:nvPr>
            <p:extLst/>
          </p:nvPr>
        </p:nvGraphicFramePr>
        <p:xfrm>
          <a:off x="7235825" y="3486260"/>
          <a:ext cx="13684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75" name="数式" r:id="rId9" imgW="736560" imgH="228600" progId="Equation.3">
                  <p:embed/>
                </p:oleObj>
              </mc:Choice>
              <mc:Fallback>
                <p:oleObj name="数式" r:id="rId9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3486260"/>
                        <a:ext cx="1368425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6"/>
          <p:cNvGraphicFramePr>
            <a:graphicFrameLocks noChangeAspect="1"/>
          </p:cNvGraphicFramePr>
          <p:nvPr>
            <p:extLst/>
          </p:nvPr>
        </p:nvGraphicFramePr>
        <p:xfrm>
          <a:off x="1774825" y="4394600"/>
          <a:ext cx="2024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76" name="数式" r:id="rId11" imgW="838080" imgH="253800" progId="Equation.3">
                  <p:embed/>
                </p:oleObj>
              </mc:Choice>
              <mc:Fallback>
                <p:oleObj name="数式" r:id="rId11" imgW="838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394600"/>
                        <a:ext cx="20240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3563888" y="548978"/>
            <a:ext cx="4248472" cy="2520280"/>
            <a:chOff x="2915816" y="1484784"/>
            <a:chExt cx="4248472" cy="2520280"/>
          </a:xfrm>
          <a:noFill/>
        </p:grpSpPr>
        <p:sp>
          <p:nvSpPr>
            <p:cNvPr id="17" name="正方形/長方形 16"/>
            <p:cNvSpPr/>
            <p:nvPr/>
          </p:nvSpPr>
          <p:spPr bwMode="auto">
            <a:xfrm>
              <a:off x="2915816" y="1484784"/>
              <a:ext cx="4248472" cy="252028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graphicFrame>
          <p:nvGraphicFramePr>
            <p:cNvPr id="18" name="Object 16"/>
            <p:cNvGraphicFramePr>
              <a:graphicFrameLocks noChangeAspect="1"/>
            </p:cNvGraphicFramePr>
            <p:nvPr/>
          </p:nvGraphicFramePr>
          <p:xfrm>
            <a:off x="4752330" y="3212976"/>
            <a:ext cx="53975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77" name="数式" r:id="rId13" imgW="253800" imgH="190440" progId="Equation.3">
                    <p:embed/>
                  </p:oleObj>
                </mc:Choice>
                <mc:Fallback>
                  <p:oleObj name="数式" r:id="rId13" imgW="25380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330" y="3212976"/>
                          <a:ext cx="53975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直線矢印コネクタ 18"/>
            <p:cNvCxnSpPr/>
            <p:nvPr/>
          </p:nvCxnSpPr>
          <p:spPr bwMode="auto">
            <a:xfrm flipV="1">
              <a:off x="3563888" y="2824028"/>
              <a:ext cx="1152128" cy="28908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直線矢印コネクタ 19"/>
            <p:cNvCxnSpPr/>
            <p:nvPr/>
          </p:nvCxnSpPr>
          <p:spPr bwMode="auto">
            <a:xfrm flipV="1">
              <a:off x="4716016" y="1700808"/>
              <a:ext cx="1512168" cy="1123219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直線矢印コネクタ 20"/>
            <p:cNvCxnSpPr/>
            <p:nvPr/>
          </p:nvCxnSpPr>
          <p:spPr bwMode="auto">
            <a:xfrm flipH="1" flipV="1">
              <a:off x="4716016" y="2852936"/>
              <a:ext cx="1584176" cy="864097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aphicFrame>
          <p:nvGraphicFramePr>
            <p:cNvPr id="22" name="Object 17"/>
            <p:cNvGraphicFramePr>
              <a:graphicFrameLocks noChangeAspect="1"/>
            </p:cNvGraphicFramePr>
            <p:nvPr/>
          </p:nvGraphicFramePr>
          <p:xfrm>
            <a:off x="3131840" y="2348880"/>
            <a:ext cx="1079500" cy="487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78" name="数式" r:id="rId15" imgW="507960" imgH="228600" progId="Equation.3">
                    <p:embed/>
                  </p:oleObj>
                </mc:Choice>
                <mc:Fallback>
                  <p:oleObj name="数式" r:id="rId15" imgW="5079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1840" y="2348880"/>
                          <a:ext cx="1079500" cy="487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18"/>
            <p:cNvGraphicFramePr>
              <a:graphicFrameLocks noChangeAspect="1"/>
            </p:cNvGraphicFramePr>
            <p:nvPr/>
          </p:nvGraphicFramePr>
          <p:xfrm>
            <a:off x="4185841" y="1556792"/>
            <a:ext cx="1538287" cy="487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79" name="数式" r:id="rId17" imgW="723600" imgH="228600" progId="Equation.3">
                    <p:embed/>
                  </p:oleObj>
                </mc:Choice>
                <mc:Fallback>
                  <p:oleObj name="数式" r:id="rId17" imgW="723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5841" y="1556792"/>
                          <a:ext cx="1538287" cy="487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19"/>
            <p:cNvGraphicFramePr>
              <a:graphicFrameLocks noChangeAspect="1"/>
            </p:cNvGraphicFramePr>
            <p:nvPr/>
          </p:nvGraphicFramePr>
          <p:xfrm>
            <a:off x="4680322" y="2073449"/>
            <a:ext cx="53975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80" name="数式" r:id="rId19" imgW="253800" imgH="190440" progId="Equation.3">
                    <p:embed/>
                  </p:oleObj>
                </mc:Choice>
                <mc:Fallback>
                  <p:oleObj name="数式" r:id="rId19" imgW="25380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0322" y="2073449"/>
                          <a:ext cx="53975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円/楕円 24"/>
            <p:cNvSpPr/>
            <p:nvPr/>
          </p:nvSpPr>
          <p:spPr bwMode="auto">
            <a:xfrm>
              <a:off x="4716016" y="3212976"/>
              <a:ext cx="576064" cy="432048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6" name="円/楕円 25"/>
            <p:cNvSpPr/>
            <p:nvPr/>
          </p:nvSpPr>
          <p:spPr bwMode="auto">
            <a:xfrm>
              <a:off x="4608314" y="2060848"/>
              <a:ext cx="576064" cy="432048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7" name="円/楕円 26"/>
            <p:cNvSpPr/>
            <p:nvPr/>
          </p:nvSpPr>
          <p:spPr bwMode="auto">
            <a:xfrm>
              <a:off x="3131840" y="2276872"/>
              <a:ext cx="360040" cy="576064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 bwMode="auto">
            <a:xfrm>
              <a:off x="5724128" y="2060848"/>
              <a:ext cx="72008" cy="1368152"/>
            </a:xfrm>
            <a:prstGeom prst="line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aphicFrame>
          <p:nvGraphicFramePr>
            <p:cNvPr id="29" name="Object 17"/>
            <p:cNvGraphicFramePr>
              <a:graphicFrameLocks noChangeAspect="1"/>
            </p:cNvGraphicFramePr>
            <p:nvPr/>
          </p:nvGraphicFramePr>
          <p:xfrm>
            <a:off x="6375400" y="1538288"/>
            <a:ext cx="242888" cy="296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81" name="数式" r:id="rId21" imgW="114120" imgH="139680" progId="Equation.3">
                    <p:embed/>
                  </p:oleObj>
                </mc:Choice>
                <mc:Fallback>
                  <p:oleObj name="数式" r:id="rId21" imgW="1141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5400" y="1538288"/>
                          <a:ext cx="242888" cy="2968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18"/>
            <p:cNvGraphicFramePr>
              <a:graphicFrameLocks noChangeAspect="1"/>
            </p:cNvGraphicFramePr>
            <p:nvPr/>
          </p:nvGraphicFramePr>
          <p:xfrm>
            <a:off x="6430963" y="3546475"/>
            <a:ext cx="269875" cy="350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82" name="数式" r:id="rId23" imgW="126720" imgH="164880" progId="Equation.3">
                    <p:embed/>
                  </p:oleObj>
                </mc:Choice>
                <mc:Fallback>
                  <p:oleObj name="数式" r:id="rId2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0963" y="3546475"/>
                          <a:ext cx="269875" cy="350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9"/>
            <p:cNvGraphicFramePr>
              <a:graphicFrameLocks noChangeAspect="1"/>
            </p:cNvGraphicFramePr>
            <p:nvPr/>
          </p:nvGraphicFramePr>
          <p:xfrm>
            <a:off x="4283968" y="3501008"/>
            <a:ext cx="1538288" cy="487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083" name="数式" r:id="rId25" imgW="723600" imgH="228600" progId="Equation.3">
                    <p:embed/>
                  </p:oleObj>
                </mc:Choice>
                <mc:Fallback>
                  <p:oleObj name="数式" r:id="rId25" imgW="7236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3968" y="3501008"/>
                          <a:ext cx="1538288" cy="487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" name="Object 23"/>
          <p:cNvGraphicFramePr>
            <a:graphicFrameLocks noChangeAspect="1"/>
          </p:cNvGraphicFramePr>
          <p:nvPr>
            <p:extLst/>
          </p:nvPr>
        </p:nvGraphicFramePr>
        <p:xfrm>
          <a:off x="5796136" y="3527466"/>
          <a:ext cx="1296144" cy="39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84" name="数式" r:id="rId27" imgW="761760" imgH="228600" progId="Equation.3">
                  <p:embed/>
                </p:oleObj>
              </mc:Choice>
              <mc:Fallback>
                <p:oleObj name="数式" r:id="rId27" imgW="76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527466"/>
                        <a:ext cx="1296144" cy="39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4"/>
          <p:cNvGraphicFramePr>
            <a:graphicFrameLocks noChangeAspect="1"/>
          </p:cNvGraphicFramePr>
          <p:nvPr>
            <p:extLst/>
          </p:nvPr>
        </p:nvGraphicFramePr>
        <p:xfrm>
          <a:off x="4250183" y="3491745"/>
          <a:ext cx="141446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85" name="数式" r:id="rId29" imgW="761760" imgH="228600" progId="Equation.3">
                  <p:embed/>
                </p:oleObj>
              </mc:Choice>
              <mc:Fallback>
                <p:oleObj name="数式" r:id="rId29" imgW="76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183" y="3491745"/>
                        <a:ext cx="1414463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正方形/長方形 33"/>
          <p:cNvSpPr/>
          <p:nvPr/>
        </p:nvSpPr>
        <p:spPr>
          <a:xfrm>
            <a:off x="6506474" y="149624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g</a:t>
            </a:r>
            <a:r>
              <a:rPr lang="en-US" altLang="ja-JP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̃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67544" y="855129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</a:t>
            </a:r>
            <a:r>
              <a:rPr lang="en-US" altLang="ja-JP" baseline="30000" dirty="0" smtClean="0"/>
              <a:t>0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 </a:t>
            </a:r>
            <a:r>
              <a:rPr kumimoji="1" lang="en-US" altLang="ja-JP" dirty="0" smtClean="0"/>
              <a:t>  ̴  </a:t>
            </a:r>
            <a:r>
              <a:rPr lang="en-US" altLang="ja-JP" dirty="0" smtClean="0">
                <a:solidFill>
                  <a:srgbClr val="FF0000"/>
                </a:solidFill>
              </a:rPr>
              <a:t>H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6" name="コンテンツ プレースホルダ 2"/>
          <p:cNvSpPr txBox="1">
            <a:spLocks/>
          </p:cNvSpPr>
          <p:nvPr/>
        </p:nvSpPr>
        <p:spPr bwMode="auto">
          <a:xfrm>
            <a:off x="438048" y="6093296"/>
            <a:ext cx="8238408" cy="5760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Deviation of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itchFamily="18" charset="0"/>
              </a:rPr>
              <a:t>G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(h</a:t>
            </a:r>
            <a:r>
              <a:rPr kumimoji="1" lang="en-US" altLang="ja-JP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0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  <a:r>
              <a:rPr lang="en-US" altLang="ja-JP" sz="2800" kern="0" dirty="0">
                <a:solidFill>
                  <a:srgbClr val="FF0000"/>
                </a:solidFill>
                <a:cs typeface="Times New Roman" pitchFamily="18" charset="0"/>
              </a:rPr>
              <a:t>→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c c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) from SM width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下矢印 36"/>
          <p:cNvSpPr/>
          <p:nvPr/>
        </p:nvSpPr>
        <p:spPr bwMode="auto">
          <a:xfrm>
            <a:off x="3419872" y="5843912"/>
            <a:ext cx="864096" cy="17737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1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59144"/>
            <a:ext cx="8352928" cy="3168352"/>
          </a:xfrm>
          <a:noFill/>
          <a:ln w="635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large </a:t>
            </a:r>
            <a:r>
              <a:rPr lang="en-US" altLang="ja-JP" sz="2400" b="1" i="1" kern="12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s</a:t>
            </a:r>
            <a:r>
              <a:rPr lang="en-US" altLang="ja-JP" sz="2400" b="1" i="1" kern="12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="1" i="1" kern="1200" baseline="-250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="1" i="1" kern="1200" baseline="-250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/L</a:t>
            </a:r>
            <a:r>
              <a:rPr lang="en-US" altLang="ja-JP" sz="2400" b="1" i="1" kern="12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2400" b="1" i="1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- </a:t>
            </a:r>
            <a:r>
              <a:rPr lang="en-US" altLang="ja-JP" sz="2400" b="1" i="1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b</a:t>
            </a:r>
            <a:r>
              <a:rPr lang="en-US" altLang="ja-JP" sz="2400" b="1" i="1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="1" i="1" kern="12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="1" i="1" kern="1200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/L  </a:t>
            </a:r>
            <a:r>
              <a:rPr lang="en-US" altLang="ja-JP" sz="2400" b="1" i="1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&amp; </a:t>
            </a:r>
            <a:r>
              <a:rPr lang="en-US" altLang="ja-JP" sz="2400" b="1" i="1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b̃</a:t>
            </a:r>
            <a:r>
              <a:rPr lang="en-US" altLang="ja-JP" sz="2400" b="1" i="1" kern="12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L</a:t>
            </a:r>
            <a:r>
              <a:rPr lang="en-US" altLang="ja-JP" sz="2400" b="1" i="1" kern="12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- </a:t>
            </a:r>
            <a:r>
              <a:rPr lang="en-US" altLang="ja-JP" sz="2400" b="1" i="1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b</a:t>
            </a:r>
            <a:r>
              <a:rPr lang="en-US" altLang="ja-JP" sz="2400" b="1" i="1" kern="12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="1" i="1" kern="12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="1" i="1" kern="1200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   </a:t>
            </a:r>
            <a:r>
              <a:rPr lang="en-US" altLang="ja-JP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ixing scenario;</a:t>
            </a:r>
            <a:r>
              <a:rPr lang="en-US" altLang="ja-JP" sz="2400" b="1" i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altLang="ja-JP" sz="2400" b="1" i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ja-JP" sz="2400" b="1" i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635896" y="691041"/>
            <a:ext cx="4248472" cy="2520280"/>
            <a:chOff x="2879812" y="1441376"/>
            <a:chExt cx="4248472" cy="2520280"/>
          </a:xfrm>
          <a:noFill/>
        </p:grpSpPr>
        <p:sp>
          <p:nvSpPr>
            <p:cNvPr id="6" name="正方形/長方形 5"/>
            <p:cNvSpPr/>
            <p:nvPr/>
          </p:nvSpPr>
          <p:spPr bwMode="auto">
            <a:xfrm>
              <a:off x="2879812" y="1441376"/>
              <a:ext cx="4248472" cy="2520280"/>
            </a:xfrm>
            <a:prstGeom prst="rect">
              <a:avLst/>
            </a:prstGeom>
            <a:grpFill/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</a:rPr>
                <a:t>                            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dirty="0">
                <a:ea typeface="ＭＳ Ｐゴシック" pitchFamily="50" charset="-128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7" name="直線矢印コネクタ 6"/>
            <p:cNvCxnSpPr/>
            <p:nvPr/>
          </p:nvCxnSpPr>
          <p:spPr bwMode="auto">
            <a:xfrm flipV="1">
              <a:off x="3563888" y="2824028"/>
              <a:ext cx="1152128" cy="28908"/>
            </a:xfrm>
            <a:prstGeom prst="straightConnector1">
              <a:avLst/>
            </a:prstGeom>
            <a:grpFill/>
            <a:ln w="635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直線矢印コネクタ 7"/>
            <p:cNvCxnSpPr/>
            <p:nvPr/>
          </p:nvCxnSpPr>
          <p:spPr bwMode="auto">
            <a:xfrm flipV="1">
              <a:off x="4716016" y="1700808"/>
              <a:ext cx="1512168" cy="1123219"/>
            </a:xfrm>
            <a:prstGeom prst="straightConnector1">
              <a:avLst/>
            </a:prstGeom>
            <a:grpFill/>
            <a:ln w="635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 flipV="1">
              <a:off x="4698364" y="2840458"/>
              <a:ext cx="1601828" cy="876576"/>
            </a:xfrm>
            <a:prstGeom prst="straightConnector1">
              <a:avLst/>
            </a:prstGeom>
            <a:grpFill/>
            <a:ln w="635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円/楕円 9"/>
            <p:cNvSpPr/>
            <p:nvPr/>
          </p:nvSpPr>
          <p:spPr bwMode="auto">
            <a:xfrm>
              <a:off x="4716016" y="3212976"/>
              <a:ext cx="576064" cy="432048"/>
            </a:xfrm>
            <a:prstGeom prst="ellipse">
              <a:avLst/>
            </a:prstGeom>
            <a:grpFill/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4608314" y="2060848"/>
              <a:ext cx="576064" cy="432048"/>
            </a:xfrm>
            <a:prstGeom prst="ellipse">
              <a:avLst/>
            </a:prstGeom>
            <a:grpFill/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円/楕円 11"/>
            <p:cNvSpPr/>
            <p:nvPr/>
          </p:nvSpPr>
          <p:spPr bwMode="auto">
            <a:xfrm>
              <a:off x="3219088" y="2276872"/>
              <a:ext cx="360040" cy="576064"/>
            </a:xfrm>
            <a:prstGeom prst="ellipse">
              <a:avLst/>
            </a:prstGeom>
            <a:grpFill/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 bwMode="auto">
            <a:xfrm>
              <a:off x="5724128" y="2060848"/>
              <a:ext cx="72008" cy="1368152"/>
            </a:xfrm>
            <a:prstGeom prst="line">
              <a:avLst/>
            </a:prstGeom>
            <a:grpFill/>
            <a:ln w="635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テキスト ボックス 13"/>
          <p:cNvSpPr txBox="1"/>
          <p:nvPr/>
        </p:nvSpPr>
        <p:spPr>
          <a:xfrm>
            <a:off x="7046406" y="734449"/>
            <a:ext cx="31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40532" y="2761488"/>
            <a:ext cx="88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</a:t>
            </a:r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 </a:t>
            </a:r>
            <a:r>
              <a:rPr kumimoji="1" lang="en-US" altLang="ja-JP" dirty="0" smtClean="0"/>
              <a:t>/ s</a:t>
            </a:r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04036" y="1281655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d̃</a:t>
            </a:r>
            <a:r>
              <a:rPr lang="en-US" altLang="ja-JP" baseline="-25000" dirty="0">
                <a:cs typeface="Times New Roman" panose="02020603050405020304" pitchFamily="18" charset="0"/>
              </a:rPr>
              <a:t>1,2 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82400" y="1568804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</a:t>
            </a:r>
            <a:r>
              <a:rPr kumimoji="1" lang="en-US" altLang="ja-JP" baseline="30000" dirty="0" smtClean="0"/>
              <a:t>0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7544" y="1641695"/>
            <a:ext cx="2341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d̃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1,2 </a:t>
            </a:r>
            <a:r>
              <a:rPr kumimoji="1" lang="en-US" altLang="ja-JP" dirty="0" smtClean="0"/>
              <a:t>  ̴   </a:t>
            </a:r>
            <a:r>
              <a:rPr kumimoji="1" lang="en-US" altLang="ja-JP" dirty="0" err="1" smtClean="0"/>
              <a:t>s</a:t>
            </a:r>
            <a:r>
              <a:rPr kumimoji="1" lang="en-US" altLang="ja-JP" dirty="0" err="1" smtClean="0">
                <a:cs typeface="Times New Roman" panose="02020603050405020304" pitchFamily="18" charset="0"/>
              </a:rPr>
              <a:t>̃</a:t>
            </a:r>
            <a:r>
              <a:rPr lang="en-US" altLang="ja-JP" baseline="-25000" dirty="0" err="1" smtClean="0">
                <a:cs typeface="Times New Roman" panose="02020603050405020304" pitchFamily="18" charset="0"/>
              </a:rPr>
              <a:t>R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/L</a:t>
            </a:r>
            <a:r>
              <a:rPr kumimoji="1" lang="en-US" altLang="ja-JP" dirty="0" smtClean="0"/>
              <a:t>  + </a:t>
            </a:r>
            <a:r>
              <a:rPr kumimoji="1" lang="en-US" altLang="ja-JP" dirty="0" err="1" smtClean="0"/>
              <a:t>b</a:t>
            </a:r>
            <a:r>
              <a:rPr kumimoji="1" lang="en-US" altLang="ja-JP" dirty="0" err="1" smtClean="0">
                <a:cs typeface="Times New Roman" panose="02020603050405020304" pitchFamily="18" charset="0"/>
              </a:rPr>
              <a:t>̃</a:t>
            </a:r>
            <a:r>
              <a:rPr lang="en-US" altLang="ja-JP" baseline="-25000" dirty="0" err="1" smtClean="0">
                <a:cs typeface="Times New Roman" panose="02020603050405020304" pitchFamily="18" charset="0"/>
              </a:rPr>
              <a:t>R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/L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37616" y="245444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d̃</a:t>
            </a:r>
            <a:r>
              <a:rPr lang="en-US" altLang="ja-JP" baseline="-25000" dirty="0">
                <a:cs typeface="Times New Roman" panose="02020603050405020304" pitchFamily="18" charset="0"/>
              </a:rPr>
              <a:t>1,2 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7544" y="1044946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</a:t>
            </a:r>
            <a:r>
              <a:rPr lang="en-US" altLang="ja-JP" baseline="30000" dirty="0" smtClean="0"/>
              <a:t>0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 </a:t>
            </a:r>
            <a:r>
              <a:rPr kumimoji="1" lang="en-US" altLang="ja-JP" dirty="0" smtClean="0"/>
              <a:t>  ̴   - </a:t>
            </a:r>
            <a:r>
              <a:rPr kumimoji="1" lang="en-US" altLang="ja-JP" dirty="0" err="1" smtClean="0"/>
              <a:t>s</a:t>
            </a:r>
            <a:r>
              <a:rPr kumimoji="1" lang="en-US" altLang="ja-JP" dirty="0" err="1" smtClean="0">
                <a:latin typeface="Symbol" panose="05050102010706020507" pitchFamily="18" charset="2"/>
              </a:rPr>
              <a:t>a</a:t>
            </a:r>
            <a:r>
              <a:rPr kumimoji="1" lang="en-US" altLang="ja-JP" dirty="0" smtClean="0">
                <a:latin typeface="Symbol" panose="05050102010706020507" pitchFamily="18" charset="2"/>
              </a:rPr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H</a:t>
            </a:r>
            <a:r>
              <a:rPr kumimoji="1" lang="en-US" altLang="ja-JP" baseline="-25000" dirty="0" smtClean="0">
                <a:solidFill>
                  <a:srgbClr val="FF0000"/>
                </a:solidFill>
              </a:rPr>
              <a:t>1</a:t>
            </a:r>
            <a:r>
              <a:rPr kumimoji="1" lang="en-US" altLang="ja-JP" baseline="30000" dirty="0" smtClean="0">
                <a:solidFill>
                  <a:srgbClr val="FF0000"/>
                </a:solidFill>
              </a:rPr>
              <a:t>0</a:t>
            </a:r>
            <a:r>
              <a:rPr kumimoji="1" lang="en-US" altLang="ja-JP" dirty="0" smtClean="0"/>
              <a:t>  + </a:t>
            </a:r>
            <a:r>
              <a:rPr lang="en-US" altLang="ja-JP" dirty="0" smtClean="0"/>
              <a:t>c</a:t>
            </a:r>
            <a:r>
              <a:rPr lang="en-US" altLang="ja-JP" dirty="0" smtClean="0">
                <a:latin typeface="Symbol" panose="05050102010706020507" pitchFamily="18" charset="2"/>
              </a:rPr>
              <a:t>a </a:t>
            </a:r>
            <a:r>
              <a:rPr lang="en-US" altLang="ja-JP" dirty="0" smtClean="0"/>
              <a:t>H</a:t>
            </a:r>
            <a:r>
              <a:rPr lang="en-US" altLang="ja-JP" baseline="-25000" dirty="0" smtClean="0"/>
              <a:t>2</a:t>
            </a:r>
            <a:r>
              <a:rPr lang="en-US" altLang="ja-JP" baseline="30000" dirty="0" smtClean="0"/>
              <a:t>0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1" name="コンテンツ プレースホルダ 2"/>
          <p:cNvSpPr txBox="1">
            <a:spLocks/>
          </p:cNvSpPr>
          <p:nvPr/>
        </p:nvSpPr>
        <p:spPr bwMode="auto">
          <a:xfrm>
            <a:off x="971600" y="5415727"/>
            <a:ext cx="6192688" cy="5141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Gluino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loop contributions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下矢印 21"/>
          <p:cNvSpPr/>
          <p:nvPr/>
        </p:nvSpPr>
        <p:spPr bwMode="auto">
          <a:xfrm>
            <a:off x="3419872" y="4407617"/>
            <a:ext cx="864096" cy="20074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3" name="コンテンツ プレースホルダ 2"/>
          <p:cNvSpPr txBox="1">
            <a:spLocks/>
          </p:cNvSpPr>
          <p:nvPr/>
        </p:nvSpPr>
        <p:spPr bwMode="auto">
          <a:xfrm>
            <a:off x="971600" y="3613326"/>
            <a:ext cx="6768752" cy="76832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In our scenario, “trilinear couplings“</a:t>
            </a:r>
            <a:r>
              <a:rPr lang="en-US" altLang="ja-JP" sz="2000" kern="0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>
                <a:solidFill>
                  <a:srgbClr val="FF0000"/>
                </a:solidFill>
                <a:ea typeface="ＭＳ Ｐゴシック" pitchFamily="50" charset="-128"/>
              </a:rPr>
              <a:t>D</a:t>
            </a:r>
            <a:r>
              <a:rPr lang="en-US" altLang="ja-JP" sz="2000" baseline="-25000" dirty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23</a:t>
            </a:r>
            <a:r>
              <a:rPr lang="en-US" altLang="ja-JP" sz="2000" kern="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>
                <a:solidFill>
                  <a:srgbClr val="FF0000"/>
                </a:solidFill>
                <a:ea typeface="ＭＳ Ｐゴシック" pitchFamily="50" charset="-128"/>
              </a:rPr>
              <a:t>D</a:t>
            </a:r>
            <a:r>
              <a:rPr lang="en-US" altLang="ja-JP" sz="2000" baseline="-25000" dirty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32</a:t>
            </a:r>
            <a:r>
              <a:rPr lang="en-US" altLang="ja-JP" sz="2000" kern="0" dirty="0">
                <a:solidFill>
                  <a:srgbClr val="FF0000"/>
                </a:solidFill>
                <a:cs typeface="Times New Roman" pitchFamily="18" charset="0"/>
              </a:rPr>
              <a:t> ,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>
                <a:solidFill>
                  <a:srgbClr val="FF0000"/>
                </a:solidFill>
                <a:ea typeface="ＭＳ Ｐゴシック" pitchFamily="50" charset="-128"/>
              </a:rPr>
              <a:t>D</a:t>
            </a:r>
            <a:r>
              <a:rPr lang="en-US" altLang="ja-JP" sz="2000" baseline="-25000" dirty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33</a:t>
            </a:r>
            <a:r>
              <a:rPr lang="en-US" altLang="ja-JP" sz="2000" kern="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rgbClr val="FF0000"/>
                </a:solidFill>
                <a:cs typeface="Times New Roman" pitchFamily="18" charset="0"/>
              </a:rPr>
              <a:t>) = 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(</a:t>
            </a:r>
            <a:r>
              <a:rPr lang="en-US" altLang="ja-JP" sz="2000" dirty="0" err="1"/>
              <a:t>s</a:t>
            </a:r>
            <a:r>
              <a:rPr lang="en-US" altLang="ja-JP" sz="2000" dirty="0" err="1">
                <a:cs typeface="Times New Roman" panose="02020603050405020304" pitchFamily="18" charset="0"/>
              </a:rPr>
              <a:t>̃</a:t>
            </a:r>
            <a:r>
              <a:rPr lang="en-US" altLang="ja-JP" sz="2000" baseline="-25000" dirty="0" err="1">
                <a:cs typeface="Times New Roman" panose="02020603050405020304" pitchFamily="18" charset="0"/>
              </a:rPr>
              <a:t>R</a:t>
            </a:r>
            <a:r>
              <a:rPr lang="en-US" altLang="ja-JP" sz="2000" dirty="0"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- </a:t>
            </a:r>
            <a:r>
              <a:rPr lang="en-US" altLang="ja-JP" sz="2000" dirty="0" err="1" smtClean="0">
                <a:cs typeface="Times New Roman" panose="02020603050405020304" pitchFamily="18" charset="0"/>
              </a:rPr>
              <a:t>b̃</a:t>
            </a:r>
            <a:r>
              <a:rPr lang="en-US" altLang="ja-JP" sz="2000" baseline="-25000" dirty="0" err="1" smtClean="0">
                <a:cs typeface="Times New Roman" panose="02020603050405020304" pitchFamily="18" charset="0"/>
              </a:rPr>
              <a:t>L</a:t>
            </a:r>
            <a:r>
              <a:rPr lang="en-US" altLang="ja-JP" sz="2000" baseline="-25000" dirty="0" smtClean="0"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- </a:t>
            </a:r>
            <a:r>
              <a:rPr lang="en-US" altLang="ja-JP" sz="2000" dirty="0" smtClean="0"/>
              <a:t>H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 smtClean="0"/>
              <a:t>0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,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dirty="0" err="1" smtClean="0"/>
              <a:t>s</a:t>
            </a:r>
            <a:r>
              <a:rPr lang="en-US" altLang="ja-JP" sz="2000" dirty="0" err="1" smtClean="0">
                <a:cs typeface="Times New Roman" panose="02020603050405020304" pitchFamily="18" charset="0"/>
              </a:rPr>
              <a:t>̃</a:t>
            </a:r>
            <a:r>
              <a:rPr lang="en-US" altLang="ja-JP" sz="2000" baseline="-25000" dirty="0" err="1" smtClean="0">
                <a:cs typeface="Times New Roman" panose="02020603050405020304" pitchFamily="18" charset="0"/>
              </a:rPr>
              <a:t>L</a:t>
            </a:r>
            <a:r>
              <a:rPr lang="en-US" altLang="ja-JP" sz="2000" dirty="0" smtClean="0"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cs typeface="Times New Roman" panose="02020603050405020304" pitchFamily="18" charset="0"/>
              </a:rPr>
              <a:t>- </a:t>
            </a:r>
            <a:r>
              <a:rPr lang="en-US" altLang="ja-JP" sz="2000" dirty="0" err="1" smtClean="0">
                <a:cs typeface="Times New Roman" panose="02020603050405020304" pitchFamily="18" charset="0"/>
              </a:rPr>
              <a:t>b̃</a:t>
            </a:r>
            <a:r>
              <a:rPr lang="en-US" altLang="ja-JP" sz="2000" baseline="-25000" dirty="0" err="1" smtClean="0">
                <a:cs typeface="Times New Roman" panose="02020603050405020304" pitchFamily="18" charset="0"/>
              </a:rPr>
              <a:t>R</a:t>
            </a:r>
            <a:r>
              <a:rPr lang="en-US" altLang="ja-JP" sz="2000" baseline="-25000" dirty="0" smtClean="0"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cs typeface="Times New Roman" panose="02020603050405020304" pitchFamily="18" charset="0"/>
              </a:rPr>
              <a:t>- </a:t>
            </a:r>
            <a:r>
              <a:rPr lang="en-US" altLang="ja-JP" sz="2000" dirty="0"/>
              <a:t>H</a:t>
            </a:r>
            <a:r>
              <a:rPr lang="en-US" altLang="ja-JP" sz="2000" baseline="-25000" dirty="0"/>
              <a:t>1</a:t>
            </a:r>
            <a:r>
              <a:rPr lang="en-US" altLang="ja-JP" sz="2000" baseline="30000" dirty="0"/>
              <a:t>0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, </a:t>
            </a:r>
            <a:r>
              <a:rPr lang="en-US" altLang="ja-JP" sz="2000" dirty="0" err="1">
                <a:cs typeface="Times New Roman" panose="02020603050405020304" pitchFamily="18" charset="0"/>
              </a:rPr>
              <a:t>b̃</a:t>
            </a:r>
            <a:r>
              <a:rPr lang="en-US" altLang="ja-JP" sz="2000" baseline="-25000" dirty="0" err="1">
                <a:cs typeface="Times New Roman" panose="02020603050405020304" pitchFamily="18" charset="0"/>
              </a:rPr>
              <a:t>L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dirty="0">
                <a:cs typeface="Times New Roman" panose="02020603050405020304" pitchFamily="18" charset="0"/>
              </a:rPr>
              <a:t>- </a:t>
            </a:r>
            <a:r>
              <a:rPr lang="en-US" altLang="ja-JP" sz="2000" dirty="0" err="1">
                <a:cs typeface="Times New Roman" panose="02020603050405020304" pitchFamily="18" charset="0"/>
              </a:rPr>
              <a:t>b̃</a:t>
            </a:r>
            <a:r>
              <a:rPr lang="en-US" altLang="ja-JP" sz="2000" baseline="-25000" dirty="0" err="1">
                <a:cs typeface="Times New Roman" panose="02020603050405020304" pitchFamily="18" charset="0"/>
              </a:rPr>
              <a:t>R</a:t>
            </a:r>
            <a:r>
              <a:rPr lang="en-US" altLang="ja-JP" sz="2000" baseline="-25000" dirty="0"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cs typeface="Times New Roman" panose="02020603050405020304" pitchFamily="18" charset="0"/>
              </a:rPr>
              <a:t>- </a:t>
            </a:r>
            <a:r>
              <a:rPr lang="en-US" altLang="ja-JP" sz="2000" dirty="0" smtClean="0"/>
              <a:t>H</a:t>
            </a:r>
            <a:r>
              <a:rPr lang="en-US" altLang="ja-JP" sz="2000" baseline="-25000" dirty="0" smtClean="0"/>
              <a:t>1</a:t>
            </a:r>
            <a:r>
              <a:rPr lang="en-US" altLang="ja-JP" sz="2000" baseline="30000" dirty="0" smtClean="0"/>
              <a:t>0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couplings)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are large!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下矢印 23"/>
          <p:cNvSpPr/>
          <p:nvPr/>
        </p:nvSpPr>
        <p:spPr bwMode="auto">
          <a:xfrm>
            <a:off x="3347864" y="3371740"/>
            <a:ext cx="864096" cy="19479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コンテンツ プレースホルダ 2"/>
          <p:cNvSpPr txBox="1">
            <a:spLocks/>
          </p:cNvSpPr>
          <p:nvPr/>
        </p:nvSpPr>
        <p:spPr bwMode="auto">
          <a:xfrm>
            <a:off x="1367644" y="4623640"/>
            <a:ext cx="5508612" cy="51626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800" dirty="0" smtClean="0">
                <a:solidFill>
                  <a:schemeClr val="accent4">
                    <a:lumMod val="10000"/>
                  </a:schemeClr>
                </a:solidFill>
              </a:rPr>
              <a:t>d̃</a:t>
            </a:r>
            <a:r>
              <a:rPr lang="en-US" altLang="ja-JP" sz="2800" baseline="-25000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1,2  </a:t>
            </a:r>
            <a:r>
              <a:rPr lang="en-US" altLang="ja-JP" sz="28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- </a:t>
            </a:r>
            <a:r>
              <a:rPr lang="en-US" altLang="ja-JP" sz="2800" dirty="0">
                <a:solidFill>
                  <a:schemeClr val="accent4">
                    <a:lumMod val="10000"/>
                  </a:schemeClr>
                </a:solidFill>
              </a:rPr>
              <a:t>d̃</a:t>
            </a:r>
            <a:r>
              <a:rPr lang="en-US" altLang="ja-JP" sz="2800" baseline="-25000" dirty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1,2</a:t>
            </a:r>
            <a:r>
              <a:rPr lang="en-US" altLang="ja-JP" sz="28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- </a:t>
            </a:r>
            <a:r>
              <a:rPr lang="en-US" altLang="ja-JP" sz="2800" dirty="0"/>
              <a:t>h</a:t>
            </a:r>
            <a:r>
              <a:rPr lang="en-US" altLang="ja-JP" sz="2800" baseline="30000" dirty="0"/>
              <a:t>0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 couplings are large!</a:t>
            </a:r>
            <a:endParaRPr kumimoji="1" lang="en-US" altLang="ja-JP" sz="2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" name="下矢印 25"/>
          <p:cNvSpPr/>
          <p:nvPr/>
        </p:nvSpPr>
        <p:spPr bwMode="auto">
          <a:xfrm>
            <a:off x="3419872" y="5199704"/>
            <a:ext cx="864096" cy="17999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609710" y="172671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g</a:t>
            </a:r>
            <a:r>
              <a:rPr lang="en-US" altLang="ja-JP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̃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8" name="コンテンツ プレースホルダ 2"/>
          <p:cNvSpPr txBox="1">
            <a:spLocks/>
          </p:cNvSpPr>
          <p:nvPr/>
        </p:nvSpPr>
        <p:spPr bwMode="auto">
          <a:xfrm>
            <a:off x="222024" y="6207816"/>
            <a:ext cx="8742464" cy="5760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Deviation of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itchFamily="18" charset="0"/>
              </a:rPr>
              <a:t>G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(h</a:t>
            </a:r>
            <a:r>
              <a:rPr kumimoji="1" lang="en-US" altLang="ja-JP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0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  <a:r>
              <a:rPr lang="en-US" altLang="ja-JP" sz="2800" kern="0" dirty="0">
                <a:solidFill>
                  <a:srgbClr val="FF0000"/>
                </a:solidFill>
                <a:cs typeface="Times New Roman" pitchFamily="18" charset="0"/>
              </a:rPr>
              <a:t>→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b</a:t>
            </a:r>
            <a:r>
              <a:rPr lang="en-US" altLang="ja-JP" sz="2800" kern="0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800" kern="0" dirty="0" smtClean="0">
                <a:solidFill>
                  <a:srgbClr val="FF0000"/>
                </a:solidFill>
                <a:ea typeface="Arial Unicode MS" panose="020B0604020202020204" pitchFamily="50" charset="-128"/>
                <a:cs typeface="Times New Roman" panose="02020603050405020304" pitchFamily="18" charset="0"/>
              </a:rPr>
              <a:t>b̅/s̅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) from SM width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下矢印 28"/>
          <p:cNvSpPr/>
          <p:nvPr/>
        </p:nvSpPr>
        <p:spPr bwMode="auto">
          <a:xfrm>
            <a:off x="3419872" y="5955811"/>
            <a:ext cx="864096" cy="17999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7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323528" y="44624"/>
            <a:ext cx="8352928" cy="314711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ja-JP" sz="2400" b="1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large 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/L</a:t>
            </a:r>
            <a:r>
              <a:rPr lang="en-US" altLang="ja-JP" sz="24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- 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t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/L  </a:t>
            </a:r>
            <a:r>
              <a:rPr lang="en-US" altLang="ja-JP" sz="24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&amp; 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t̃</a:t>
            </a:r>
            <a:r>
              <a:rPr lang="en-US" altLang="ja-JP" sz="24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L</a:t>
            </a:r>
            <a:r>
              <a:rPr lang="en-US" altLang="ja-JP" sz="24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 </a:t>
            </a:r>
            <a:r>
              <a:rPr lang="en-US" altLang="ja-JP" sz="24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-</a:t>
            </a:r>
            <a:r>
              <a:rPr lang="en-US" altLang="ja-JP" sz="24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t</a:t>
            </a:r>
            <a:r>
              <a:rPr lang="en-US" altLang="ja-JP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̃</a:t>
            </a:r>
            <a:r>
              <a:rPr lang="en-US" altLang="ja-JP" sz="2400" baseline="-250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R</a:t>
            </a:r>
            <a:r>
              <a:rPr lang="en-US" altLang="ja-JP" sz="2400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   </a:t>
            </a:r>
            <a:r>
              <a:rPr lang="en-US" altLang="ja-JP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mixing scenario;</a:t>
            </a:r>
            <a:endParaRPr lang="en-US" altLang="ja-JP" sz="2400" b="1" i="1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ja-JP" sz="2400" b="1" i="1" kern="0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US" altLang="ja-JP" sz="2400" b="1" i="1" kern="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725946" y="523257"/>
            <a:ext cx="4248472" cy="2520280"/>
            <a:chOff x="2879812" y="1441376"/>
            <a:chExt cx="4248472" cy="2520280"/>
          </a:xfrm>
          <a:noFill/>
        </p:grpSpPr>
        <p:sp>
          <p:nvSpPr>
            <p:cNvPr id="6" name="正方形/長方形 5"/>
            <p:cNvSpPr/>
            <p:nvPr/>
          </p:nvSpPr>
          <p:spPr bwMode="auto">
            <a:xfrm>
              <a:off x="2879812" y="1441376"/>
              <a:ext cx="4248472" cy="252028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</a:rPr>
                <a:t>                            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ja-JP" dirty="0">
                <a:ea typeface="ＭＳ Ｐゴシック" pitchFamily="50" charset="-128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7" name="直線矢印コネクタ 6"/>
            <p:cNvCxnSpPr/>
            <p:nvPr/>
          </p:nvCxnSpPr>
          <p:spPr bwMode="auto">
            <a:xfrm flipV="1">
              <a:off x="3563888" y="2824028"/>
              <a:ext cx="1152128" cy="28908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直線矢印コネクタ 7"/>
            <p:cNvCxnSpPr/>
            <p:nvPr/>
          </p:nvCxnSpPr>
          <p:spPr bwMode="auto">
            <a:xfrm flipV="1">
              <a:off x="4716016" y="1700808"/>
              <a:ext cx="1512168" cy="1123219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 flipV="1">
              <a:off x="4661970" y="2824027"/>
              <a:ext cx="1638222" cy="893007"/>
            </a:xfrm>
            <a:prstGeom prst="straightConnector1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円/楕円 9"/>
            <p:cNvSpPr/>
            <p:nvPr/>
          </p:nvSpPr>
          <p:spPr bwMode="auto">
            <a:xfrm>
              <a:off x="4716016" y="3212976"/>
              <a:ext cx="576064" cy="432048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4608314" y="2060848"/>
              <a:ext cx="576064" cy="432048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円/楕円 11"/>
            <p:cNvSpPr/>
            <p:nvPr/>
          </p:nvSpPr>
          <p:spPr bwMode="auto">
            <a:xfrm>
              <a:off x="3219088" y="2276872"/>
              <a:ext cx="360040" cy="576064"/>
            </a:xfrm>
            <a:prstGeom prst="ellipse">
              <a:avLst/>
            </a:prstGeom>
            <a:grp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13" name="直線コネクタ 12"/>
            <p:cNvCxnSpPr/>
            <p:nvPr/>
          </p:nvCxnSpPr>
          <p:spPr bwMode="auto">
            <a:xfrm>
              <a:off x="5724128" y="2060848"/>
              <a:ext cx="72008" cy="1368152"/>
            </a:xfrm>
            <a:prstGeom prst="line">
              <a:avLst/>
            </a:prstGeom>
            <a:grpFill/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テキスト ボックス 13"/>
          <p:cNvSpPr txBox="1"/>
          <p:nvPr/>
        </p:nvSpPr>
        <p:spPr>
          <a:xfrm>
            <a:off x="7046406" y="547920"/>
            <a:ext cx="31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40532" y="2574959"/>
            <a:ext cx="88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</a:t>
            </a:r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 </a:t>
            </a:r>
            <a:r>
              <a:rPr kumimoji="1" lang="en-US" altLang="ja-JP" dirty="0" smtClean="0"/>
              <a:t>/ s</a:t>
            </a:r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̅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08104" y="227580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</a:t>
            </a:r>
            <a:r>
              <a:rPr lang="en-US" altLang="ja-JP" dirty="0" smtClean="0">
                <a:cs typeface="Times New Roman" panose="02020603050405020304" pitchFamily="18" charset="0"/>
              </a:rPr>
              <a:t>̃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1,2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41212" y="138227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</a:t>
            </a:r>
            <a:r>
              <a:rPr kumimoji="1" lang="en-US" altLang="ja-JP" baseline="30000" dirty="0" smtClean="0"/>
              <a:t>0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88224" y="1556791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Symbol" panose="05050102010706020507" pitchFamily="18" charset="2"/>
              </a:rPr>
              <a:t>c</a:t>
            </a:r>
            <a:r>
              <a:rPr kumimoji="1" lang="en-US" altLang="ja-JP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̃</a:t>
            </a:r>
            <a:r>
              <a:rPr kumimoji="1" lang="en-US" altLang="ja-JP" baseline="30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±</a:t>
            </a:r>
            <a:endParaRPr kumimoji="1" lang="ja-JP" altLang="en-US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43608" y="1268759"/>
            <a:ext cx="2357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</a:t>
            </a:r>
            <a:r>
              <a:rPr lang="en-US" altLang="ja-JP" dirty="0" smtClean="0">
                <a:cs typeface="Times New Roman" panose="02020603050405020304" pitchFamily="18" charset="0"/>
              </a:rPr>
              <a:t>̃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1,2  </a:t>
            </a:r>
            <a:r>
              <a:rPr lang="en-US" altLang="ja-JP" dirty="0" smtClean="0">
                <a:cs typeface="Times New Roman" panose="02020603050405020304" pitchFamily="18" charset="0"/>
              </a:rPr>
              <a:t> ̴  </a:t>
            </a:r>
            <a:r>
              <a:rPr lang="en-US" altLang="ja-JP" dirty="0" err="1" smtClean="0">
                <a:cs typeface="Times New Roman" panose="02020603050405020304" pitchFamily="18" charset="0"/>
              </a:rPr>
              <a:t>c̃</a:t>
            </a:r>
            <a:r>
              <a:rPr lang="en-US" altLang="ja-JP" baseline="-25000" dirty="0" err="1" smtClean="0">
                <a:cs typeface="Times New Roman" panose="02020603050405020304" pitchFamily="18" charset="0"/>
              </a:rPr>
              <a:t>R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/L</a:t>
            </a:r>
            <a:r>
              <a:rPr lang="en-US" altLang="ja-JP" dirty="0" smtClean="0">
                <a:cs typeface="Times New Roman" panose="02020603050405020304" pitchFamily="18" charset="0"/>
              </a:rPr>
              <a:t>  +  </a:t>
            </a:r>
            <a:r>
              <a:rPr lang="en-US" altLang="ja-JP" dirty="0" err="1" smtClean="0">
                <a:cs typeface="Times New Roman" panose="02020603050405020304" pitchFamily="18" charset="0"/>
              </a:rPr>
              <a:t>t̃</a:t>
            </a:r>
            <a:r>
              <a:rPr lang="en-US" altLang="ja-JP" baseline="-25000" dirty="0" err="1" smtClean="0">
                <a:cs typeface="Times New Roman" panose="02020603050405020304" pitchFamily="18" charset="0"/>
              </a:rPr>
              <a:t>R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/L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39715" y="1852227"/>
            <a:ext cx="2143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latin typeface="Symbol" panose="05050102010706020507" pitchFamily="18" charset="2"/>
              </a:rPr>
              <a:t>c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̃</a:t>
            </a:r>
            <a:r>
              <a:rPr lang="en-US" altLang="ja-JP" baseline="30000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±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 ~ W̃</a:t>
            </a:r>
            <a:r>
              <a:rPr lang="en-US" altLang="ja-JP" baseline="30000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±</a:t>
            </a:r>
            <a:r>
              <a:rPr lang="en-US" altLang="ja-JP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 + H̃</a:t>
            </a:r>
            <a:r>
              <a:rPr lang="en-US" altLang="ja-JP" baseline="30000" dirty="0" smtClean="0">
                <a:solidFill>
                  <a:schemeClr val="accent4">
                    <a:lumMod val="10000"/>
                  </a:schemeClr>
                </a:solidFill>
                <a:cs typeface="Times New Roman" panose="02020603050405020304" pitchFamily="18" charset="0"/>
              </a:rPr>
              <a:t>±</a:t>
            </a:r>
            <a:endParaRPr kumimoji="1" lang="ja-JP" altLang="en-US" dirty="0">
              <a:solidFill>
                <a:schemeClr val="accent4">
                  <a:lumMod val="10000"/>
                </a:schemeClr>
              </a:solidFill>
              <a:latin typeface="Symbol" panose="05050102010706020507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54448" y="113154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</a:t>
            </a:r>
            <a:r>
              <a:rPr lang="en-US" altLang="ja-JP" dirty="0" smtClean="0">
                <a:cs typeface="Times New Roman" panose="02020603050405020304" pitchFamily="18" charset="0"/>
              </a:rPr>
              <a:t>̃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1,2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72932" y="812056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</a:t>
            </a:r>
            <a:r>
              <a:rPr lang="en-US" altLang="ja-JP" baseline="30000" dirty="0" smtClean="0"/>
              <a:t>0</a:t>
            </a:r>
            <a:r>
              <a:rPr lang="en-US" altLang="ja-JP" baseline="-25000" dirty="0" smtClean="0">
                <a:cs typeface="Times New Roman" panose="02020603050405020304" pitchFamily="18" charset="0"/>
              </a:rPr>
              <a:t> </a:t>
            </a:r>
            <a:r>
              <a:rPr kumimoji="1" lang="en-US" altLang="ja-JP" dirty="0" smtClean="0"/>
              <a:t>  ̴  </a:t>
            </a:r>
            <a:r>
              <a:rPr lang="en-US" altLang="ja-JP" dirty="0" smtClean="0">
                <a:solidFill>
                  <a:srgbClr val="FF0000"/>
                </a:solidFill>
              </a:rPr>
              <a:t>H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0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3" name="コンテンツ プレースホルダ 2"/>
          <p:cNvSpPr txBox="1">
            <a:spLocks/>
          </p:cNvSpPr>
          <p:nvPr/>
        </p:nvSpPr>
        <p:spPr bwMode="auto">
          <a:xfrm>
            <a:off x="971600" y="5229200"/>
            <a:ext cx="6480720" cy="5760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kern="0" dirty="0" err="1">
                <a:solidFill>
                  <a:srgbClr val="FF0000"/>
                </a:solidFill>
                <a:ea typeface="+mn-ea"/>
                <a:cs typeface="Times New Roman" pitchFamily="18" charset="0"/>
              </a:rPr>
              <a:t>C</a:t>
            </a:r>
            <a:r>
              <a:rPr lang="en-US" altLang="ja-JP" sz="2800" kern="0" dirty="0" err="1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hargino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loop contributions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下矢印 23"/>
          <p:cNvSpPr/>
          <p:nvPr/>
        </p:nvSpPr>
        <p:spPr bwMode="auto">
          <a:xfrm>
            <a:off x="3419872" y="4293096"/>
            <a:ext cx="864096" cy="1440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コンテンツ プレースホルダ 2"/>
          <p:cNvSpPr txBox="1">
            <a:spLocks/>
          </p:cNvSpPr>
          <p:nvPr/>
        </p:nvSpPr>
        <p:spPr bwMode="auto">
          <a:xfrm>
            <a:off x="107504" y="3501008"/>
            <a:ext cx="8784976" cy="7666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In our scenario, “trilinear couplings“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( 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　      　　　　 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, </a:t>
            </a:r>
            <a:r>
              <a:rPr lang="ja-JP" altLang="en-US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　　</a:t>
            </a: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               ,            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000" kern="0" dirty="0" smtClean="0">
                <a:solidFill>
                  <a:schemeClr val="accent4">
                    <a:lumMod val="10000"/>
                  </a:schemeClr>
                </a:solidFill>
                <a:ea typeface="+mn-ea"/>
                <a:cs typeface="Times New Roman" pitchFamily="18" charset="0"/>
              </a:rPr>
              <a:t> couplings)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= (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23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32</a:t>
            </a:r>
            <a:r>
              <a:rPr lang="en-US" altLang="ja-JP" sz="2000" kern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, 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50" charset="-128"/>
              </a:rPr>
              <a:t>T</a:t>
            </a:r>
            <a:r>
              <a:rPr lang="en-US" altLang="ja-JP" sz="2000" baseline="-25000" dirty="0" smtClean="0">
                <a:solidFill>
                  <a:srgbClr val="FF0000"/>
                </a:solidFill>
                <a:ea typeface="ＭＳ Ｐゴシック" pitchFamily="50" charset="-128"/>
              </a:rPr>
              <a:t>U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33</a:t>
            </a:r>
            <a:r>
              <a:rPr lang="en-US" altLang="ja-JP" sz="2000" kern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) are large!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下矢印 25"/>
          <p:cNvSpPr/>
          <p:nvPr/>
        </p:nvSpPr>
        <p:spPr bwMode="auto">
          <a:xfrm>
            <a:off x="3347864" y="3212976"/>
            <a:ext cx="864096" cy="22907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コンテンツ プレースホルダ 2"/>
          <p:cNvSpPr txBox="1">
            <a:spLocks/>
          </p:cNvSpPr>
          <p:nvPr/>
        </p:nvSpPr>
        <p:spPr bwMode="auto">
          <a:xfrm>
            <a:off x="1763688" y="4491881"/>
            <a:ext cx="5112568" cy="50405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                     couplings are large!</a:t>
            </a:r>
            <a:endParaRPr kumimoji="1" lang="en-US" altLang="ja-JP" sz="28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" name="下矢印 27"/>
          <p:cNvSpPr/>
          <p:nvPr/>
        </p:nvSpPr>
        <p:spPr bwMode="auto">
          <a:xfrm>
            <a:off x="3419872" y="5013176"/>
            <a:ext cx="864096" cy="20297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aphicFrame>
        <p:nvGraphicFramePr>
          <p:cNvPr id="29" name="Object 25"/>
          <p:cNvGraphicFramePr>
            <a:graphicFrameLocks noChangeAspect="1"/>
          </p:cNvGraphicFramePr>
          <p:nvPr>
            <p:extLst/>
          </p:nvPr>
        </p:nvGraphicFramePr>
        <p:xfrm>
          <a:off x="7236296" y="3501008"/>
          <a:ext cx="1368152" cy="425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06" name="数式" r:id="rId3" imgW="736560" imgH="228600" progId="Equation.3">
                  <p:embed/>
                </p:oleObj>
              </mc:Choice>
              <mc:Fallback>
                <p:oleObj name="数式" r:id="rId3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3501008"/>
                        <a:ext cx="1368152" cy="425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6"/>
          <p:cNvGraphicFramePr>
            <a:graphicFrameLocks noChangeAspect="1"/>
          </p:cNvGraphicFramePr>
          <p:nvPr>
            <p:extLst/>
          </p:nvPr>
        </p:nvGraphicFramePr>
        <p:xfrm>
          <a:off x="1774825" y="4437112"/>
          <a:ext cx="2024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07" name="数式" r:id="rId5" imgW="838080" imgH="253800" progId="Equation.3">
                  <p:embed/>
                </p:oleObj>
              </mc:Choice>
              <mc:Fallback>
                <p:oleObj name="数式" r:id="rId5" imgW="838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437112"/>
                        <a:ext cx="20240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3"/>
          <p:cNvGraphicFramePr>
            <a:graphicFrameLocks noChangeAspect="1"/>
          </p:cNvGraphicFramePr>
          <p:nvPr>
            <p:extLst/>
          </p:nvPr>
        </p:nvGraphicFramePr>
        <p:xfrm>
          <a:off x="5796136" y="3541740"/>
          <a:ext cx="1296144" cy="39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08" name="数式" r:id="rId7" imgW="761760" imgH="228600" progId="Equation.3">
                  <p:embed/>
                </p:oleObj>
              </mc:Choice>
              <mc:Fallback>
                <p:oleObj name="数式" r:id="rId7" imgW="76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541740"/>
                        <a:ext cx="1296144" cy="39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4"/>
          <p:cNvGraphicFramePr>
            <a:graphicFrameLocks noChangeAspect="1"/>
          </p:cNvGraphicFramePr>
          <p:nvPr>
            <p:extLst/>
          </p:nvPr>
        </p:nvGraphicFramePr>
        <p:xfrm>
          <a:off x="4250183" y="3506019"/>
          <a:ext cx="141446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009" name="数式" r:id="rId9" imgW="761760" imgH="228600" progId="Equation.3">
                  <p:embed/>
                </p:oleObj>
              </mc:Choice>
              <mc:Fallback>
                <p:oleObj name="数式" r:id="rId9" imgW="76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183" y="3506019"/>
                        <a:ext cx="1414463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コンテンツ プレースホルダ 2"/>
          <p:cNvSpPr txBox="1">
            <a:spLocks/>
          </p:cNvSpPr>
          <p:nvPr/>
        </p:nvSpPr>
        <p:spPr bwMode="auto">
          <a:xfrm>
            <a:off x="222024" y="6093296"/>
            <a:ext cx="8742464" cy="57606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Deviation of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itchFamily="18" charset="0"/>
              </a:rPr>
              <a:t>G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(h</a:t>
            </a:r>
            <a:r>
              <a:rPr kumimoji="1" lang="en-US" altLang="ja-JP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0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  <a:r>
              <a:rPr lang="en-US" altLang="ja-JP" sz="2800" kern="0" dirty="0">
                <a:solidFill>
                  <a:srgbClr val="FF0000"/>
                </a:solidFill>
                <a:cs typeface="Times New Roman" pitchFamily="18" charset="0"/>
              </a:rPr>
              <a:t>→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 b</a:t>
            </a:r>
            <a:r>
              <a:rPr lang="en-US" altLang="ja-JP" sz="2800" kern="0" dirty="0">
                <a:solidFill>
                  <a:srgbClr val="FF0000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2800" kern="0" dirty="0" smtClean="0">
                <a:solidFill>
                  <a:srgbClr val="FF0000"/>
                </a:solidFill>
                <a:ea typeface="Arial Unicode MS" panose="020B0604020202020204" pitchFamily="50" charset="-128"/>
                <a:cs typeface="Times New Roman" panose="02020603050405020304" pitchFamily="18" charset="0"/>
              </a:rPr>
              <a:t>b̅/s̅ </a:t>
            </a:r>
            <a:r>
              <a:rPr kumimoji="1" lang="en-US" altLang="ja-JP" sz="28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) from SM width </a:t>
            </a:r>
            <a:r>
              <a:rPr lang="en-US" altLang="ja-JP" sz="2800" kern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can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be </a:t>
            </a:r>
            <a:r>
              <a:rPr lang="en-US" altLang="ja-JP" sz="2800" kern="0" noProof="0" dirty="0" smtClean="0">
                <a:solidFill>
                  <a:srgbClr val="FF0000"/>
                </a:solidFill>
                <a:ea typeface="+mn-ea"/>
                <a:cs typeface="Times New Roman" pitchFamily="18" charset="0"/>
              </a:rPr>
              <a:t>large</a:t>
            </a:r>
            <a:r>
              <a:rPr kumimoji="1" lang="en-US" altLang="ja-JP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下矢印 33"/>
          <p:cNvSpPr/>
          <p:nvPr/>
        </p:nvSpPr>
        <p:spPr bwMode="auto">
          <a:xfrm>
            <a:off x="3419872" y="5841291"/>
            <a:ext cx="864096" cy="17999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027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14906</TotalTime>
  <Words>2142</Words>
  <Application>Microsoft Office PowerPoint</Application>
  <PresentationFormat>画面に合わせる (4:3)</PresentationFormat>
  <Paragraphs>245</Paragraphs>
  <Slides>19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34" baseType="lpstr">
      <vt:lpstr>Arial Unicode MS</vt:lpstr>
      <vt:lpstr>Gill Sans MT</vt:lpstr>
      <vt:lpstr>HG明朝E</vt:lpstr>
      <vt:lpstr>ＭＳ Ｐゴシック</vt:lpstr>
      <vt:lpstr>ＭＳ Ｐ明朝</vt:lpstr>
      <vt:lpstr>Arial</vt:lpstr>
      <vt:lpstr>Bookman Old Style</vt:lpstr>
      <vt:lpstr>Cambria Math</vt:lpstr>
      <vt:lpstr>Symbol</vt:lpstr>
      <vt:lpstr>Times New Roman</vt:lpstr>
      <vt:lpstr>Wingdings</vt:lpstr>
      <vt:lpstr>Wingdings 3</vt:lpstr>
      <vt:lpstr>アース</vt:lpstr>
      <vt:lpstr>標準デザイン</vt:lpstr>
      <vt:lpstr>数式</vt:lpstr>
      <vt:lpstr>Impact of quark flavor violating SUSY on h(125)  decays at future lepton colliders</vt:lpstr>
      <vt:lpstr>1. Introduction</vt:lpstr>
      <vt:lpstr>2. MSSM with general QFV</vt:lpstr>
      <vt:lpstr>3. Constraints on the MSSM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slepton generation mixing on the search for sneutrinos</dc:title>
  <dc:creator>keisho</dc:creator>
  <cp:lastModifiedBy>keisho</cp:lastModifiedBy>
  <cp:revision>1236</cp:revision>
  <cp:lastPrinted>2024-08-13T13:51:20Z</cp:lastPrinted>
  <dcterms:created xsi:type="dcterms:W3CDTF">2007-02-22T14:46:03Z</dcterms:created>
  <dcterms:modified xsi:type="dcterms:W3CDTF">2024-08-16T16:11:20Z</dcterms:modified>
</cp:coreProperties>
</file>