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</p:sldMasterIdLst>
  <p:notesMasterIdLst>
    <p:notesMasterId r:id="rId40"/>
  </p:notesMasterIdLst>
  <p:handoutMasterIdLst>
    <p:handoutMasterId r:id="rId41"/>
  </p:handoutMasterIdLst>
  <p:sldIdLst>
    <p:sldId id="256" r:id="rId2"/>
    <p:sldId id="1157" r:id="rId3"/>
    <p:sldId id="1231" r:id="rId4"/>
    <p:sldId id="1147" r:id="rId5"/>
    <p:sldId id="1139" r:id="rId6"/>
    <p:sldId id="1158" r:id="rId7"/>
    <p:sldId id="1126" r:id="rId8"/>
    <p:sldId id="1143" r:id="rId9"/>
    <p:sldId id="1118" r:id="rId10"/>
    <p:sldId id="1142" r:id="rId11"/>
    <p:sldId id="1125" r:id="rId12"/>
    <p:sldId id="1127" r:id="rId13"/>
    <p:sldId id="1128" r:id="rId14"/>
    <p:sldId id="1228" r:id="rId15"/>
    <p:sldId id="1223" r:id="rId16"/>
    <p:sldId id="1148" r:id="rId17"/>
    <p:sldId id="1220" r:id="rId18"/>
    <p:sldId id="1150" r:id="rId19"/>
    <p:sldId id="1215" r:id="rId20"/>
    <p:sldId id="1211" r:id="rId21"/>
    <p:sldId id="1131" r:id="rId22"/>
    <p:sldId id="981" r:id="rId23"/>
    <p:sldId id="998" r:id="rId24"/>
    <p:sldId id="1117" r:id="rId25"/>
    <p:sldId id="1230" r:id="rId26"/>
    <p:sldId id="1161" r:id="rId27"/>
    <p:sldId id="1135" r:id="rId28"/>
    <p:sldId id="1153" r:id="rId29"/>
    <p:sldId id="1156" r:id="rId30"/>
    <p:sldId id="1134" r:id="rId31"/>
    <p:sldId id="1155" r:id="rId32"/>
    <p:sldId id="1219" r:id="rId33"/>
    <p:sldId id="1217" r:id="rId34"/>
    <p:sldId id="1224" r:id="rId35"/>
    <p:sldId id="1225" r:id="rId36"/>
    <p:sldId id="1226" r:id="rId37"/>
    <p:sldId id="1227" r:id="rId38"/>
    <p:sldId id="1232" r:id="rId39"/>
  </p:sldIdLst>
  <p:sldSz cx="9906000" cy="6858000" type="A4"/>
  <p:notesSz cx="6743700" cy="9753600"/>
  <p:custDataLst>
    <p:tags r:id="rId42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2">
          <p15:clr>
            <a:srgbClr val="A4A3A4"/>
          </p15:clr>
        </p15:guide>
        <p15:guide id="2" pos="21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CC"/>
    <a:srgbClr val="E5EDFF"/>
    <a:srgbClr val="D4E6FF"/>
    <a:srgbClr val="000099"/>
    <a:srgbClr val="FEC7B8"/>
    <a:srgbClr val="FFE7B7"/>
    <a:srgbClr val="FFFF99"/>
    <a:srgbClr val="D3D7FF"/>
    <a:srgbClr val="9495CC"/>
    <a:srgbClr val="CFF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/>
    <p:restoredTop sz="93803"/>
  </p:normalViewPr>
  <p:slideViewPr>
    <p:cSldViewPr snapToGrid="0">
      <p:cViewPr>
        <p:scale>
          <a:sx n="119" d="100"/>
          <a:sy n="119" d="100"/>
        </p:scale>
        <p:origin x="1200" y="176"/>
      </p:cViewPr>
      <p:guideLst>
        <p:guide orient="horz" pos="2160"/>
        <p:guide pos="312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2646" y="-84"/>
      </p:cViewPr>
      <p:guideLst>
        <p:guide orient="horz" pos="3072"/>
        <p:guide pos="21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83" tIns="44793" rIns="89583" bIns="44793" numCol="1" anchor="t" anchorCtr="0" compatLnSpc="1">
            <a:prstTxWarp prst="textNoShape">
              <a:avLst/>
            </a:prstTxWarp>
          </a:bodyPr>
          <a:lstStyle>
            <a:lvl1pPr defTabSz="896938" eaLnBrk="1" hangingPunct="1">
              <a:defRPr sz="11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1113" y="0"/>
            <a:ext cx="292258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83" tIns="44793" rIns="89583" bIns="44793" numCol="1" anchor="t" anchorCtr="0" compatLnSpc="1">
            <a:prstTxWarp prst="textNoShape">
              <a:avLst/>
            </a:prstTxWarp>
          </a:bodyPr>
          <a:lstStyle>
            <a:lvl1pPr algn="r" defTabSz="896938" eaLnBrk="1" hangingPunct="1">
              <a:defRPr sz="11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64650"/>
            <a:ext cx="29225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83" tIns="44793" rIns="89583" bIns="44793" numCol="1" anchor="b" anchorCtr="0" compatLnSpc="1">
            <a:prstTxWarp prst="textNoShape">
              <a:avLst/>
            </a:prstTxWarp>
          </a:bodyPr>
          <a:lstStyle>
            <a:lvl1pPr defTabSz="896938" eaLnBrk="1" hangingPunct="1">
              <a:defRPr sz="11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1113" y="9264650"/>
            <a:ext cx="292258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83" tIns="44793" rIns="89583" bIns="44793" numCol="1" anchor="b" anchorCtr="0" compatLnSpc="1">
            <a:prstTxWarp prst="textNoShape">
              <a:avLst/>
            </a:prstTxWarp>
          </a:bodyPr>
          <a:lstStyle>
            <a:lvl1pPr algn="r" defTabSz="896938">
              <a:defRPr sz="1100">
                <a:latin typeface="Times New Roman" charset="0"/>
              </a:defRPr>
            </a:lvl1pPr>
          </a:lstStyle>
          <a:p>
            <a:pPr>
              <a:defRPr/>
            </a:pPr>
            <a:fld id="{0A45B8AF-EE84-BC43-A166-1628216CDB9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099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4T21:43:04.0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1 139,'50'2,"1"1,48 3,-17 3,1 1,0-1,-6 2,-6 0,-2-2,-7 0,-3 0,-6 0,-5 0,-7-1,-5-3,-4-2,-2-1,-1-2,0 0,2 0,2 0,3 0,3 0,2 0,-2 0,-2 0,-2 0,1 0,1 0,2 0,5 0,2 0,1 0,3-2,0-3,4-3,6-2,6-3,8-7,6-3,5-6,2-1,-1 3,-5 2,-11 6,-12 4,-9 6,-7 4,-3 3,-6 2,-6 0,-6 0,-2 0,-1 0,1 0,-3 0,0 0,0 0,0 0,4 0,8 0,10 0,7 0,2 0,-2 0,-4 0,3 0,0 0,0 0,0 0,-5 0,-3 0,-3 0,-3 0,-1 0,0 2,1 3,2 5,1 0,5 1,4-1,5 0,19-1,12-3,11-3,0-3,-10 0,-4 0,-7 0,-2 0,-7 0,-7 0,-5 0,-8 0,-6 0,-6 0,-2 0,-4 0,0 0,-7 1,4 1,-2 0,-5 0,12 3,1-4,36 3,-13-4,7 0,15-1,4 2,12-1,3 3,6 2,0 4,0 2,-2 2,1 2,0-1,-2 0,0-2,-5-5,-1-1,-3-3,-2-2,-8-3,-2-2,-10 0,-3-1,37-10,-23 1,-21 5,-14 3,-10 4,-6-1,-2-1,0-2,3-4,3-1,6-3,8 1,12-1,11-1,8 0,2 0,-3 2,-6 5,-7 2,-6 2,-8 2,-6-1,-2 1,-4-1,-2 1,0 0,3 2,3 0,11 0,6 0,6 0,9 0,2 0,8 0,-1 2,-5 1,-5 3,-11 3,-5-2,-1 0,-1-3,2-3,-2-1,0 0,5 0,10 0,7 0,7 0,-1 0,-4 0,-4 0,-10 0,-4 0,-5 0,-3 0,-3 0,-5 0,-7 0,-1 0,-12 0,-1 0,-1 8,-3-3,10 4,-6-2,0-6,1 3,-1-4,5 0,-2 0,4 0,-3 0,6 0,7 0,5 0,4-3,-6 1,-5-3,-9 0,-11 3,-4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4T21:43:10.46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1,'70'3,"10"3,8 3,-37-3,2 1,5 0,1 0,0 1,1-1,1 0,0 1,-1 0,0 0,-3-1,0 0,-1 1,-2-1,41 7,-7-4,-13-4,-7-3,-5-3,-9 0,-3 1,-4 2,-2 0,-1-1,-4 0,-5-2,-2 0,-1 0,2 0,4 0,3 3,4 3,4 3,4 0,5-2,8-4,4-1,4-2,0 0,1 0,7 0,6 0,10 0,-47 0,0 0,46 0,-10 0,-21 0,-19 0,-15 0,-10 0,-4 2,1 2,-1 3,0 2,1 0,-3-3,-4-1,19-3,21-4,46-2,-34 2,4 1,10-1,1 1,4 0,-1 1,-5 1,-1 1,-7-1,-2 1,-6-1,-3 1,-3-1,-1 1,-1-2,-1 0,-1 0,0 0,45 0,-11 0,-13 0,-15 0,-14 0,-8 0,-5 0,-2 0,-1 0,0 0,2 0,3 0,2 0,2 0,1 0,2 0,4 0,2 0,-2 0,-2 0,-5 0,-1 0,-1 0,1 0,1 0,0 0,2 0,0 0,2 0,1 0,-3 0,-1 0,-2 0,1 0,2 0,2 0,4 0,2 0,2 0,-3 0,-5 0,-4 0,-1 0,1 0,-2 0,-4 0,-4 0,-4 0,0 0,2-3,3-1,5-4,3-2,4 0,5-1,2-1,1 0,-2 0,-4 1,-1 3,-5 2,2 1,1 2,3 1,3-1,-2 1,-2-3,-6 0,-1 2,-2 1,-2 2,-2 0,-5 0,-1 0,-3 0,4 0,-8 0,4 0,-5 0,9 0,5-2,2-1,0 0,-6 1,-3 2,-5 0,1 0,-1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9T23:44:30.4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0 273,'51'0,"-6"0,-26-5,3-3,3-4,2 1,-1 1,-3 4,-1 1,3 0,4 3,6-3,0 2,-1-2,-4 0,-4 3,0 0,1 2,-1 0,-2 0,-3 0,-3 0,3 0,3 0,3-2,5-1,0-3,4-1,-1-1,1-2,2 1,-1-1,0-2,1 0,0-2,5 1,2-1,2 2,3 4,1 0,1 3,-2 2,-1 1,-2 2,-1 0,-2 0,-2 0,2 0,-2 0,-1 0,-4 0,-7 0,-5 0,-2 0,-2 0,2 0,3 0,1 0,2-3,-1 1,-1-2,-3 0,-2 2,3-1,-1-1,0 2,-2-1,-2 1,-3 2,-1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9T23:44:38.82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1 220,'72'0,"-4"0,-21 0,0-2,0-1,-2 0,-2 1,-5 1,0-1,-1-1,0 0,-1 2,-1 1,-1 0,-1 0,2-2,0-1,4-2,-1-1,0 1,-3-2,1 0,2-2,0 0,3-1,-3 3,-2 0,-1-1,-3 0,1 0,-2 1,-2-1,1 0,-1-1,-3 1,-2 1,-1 1,-1 2,-1 1,2 1,-1-3,3 0,4 1,5 2,4 0,6-1,0 0,-1-1,-4 1,-7 0,-4 1,-4 2,-4 0,-1 0,-1 0,1 0,1 0,2 0,-1 0,0 0,-3 0,-2 0,1 0,0 4,-4-3,7 5,-5-4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9T23:44:42.12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71,'75'0,"3"0,-10 0,7 0,-1-2,-2-1,8-2,-4-1,-7 3,-10 0,-16 3,-2 0,2 0,1 0,3-2,0 0,-1-3,-3-2,-2 0,-2 0,-2 2,-3 2,-4-1,-5 2,-4-1,-2 1,-1 2,3 0,2 0,2 0,1 0,0 0,-1 0,-1 0,0 0,-3 0,3 0,0 0,2 0,1 0,-1 2,-1 1,-3 2,1 2,-1 0,-1 1,0-2,-3-2,-1 0,-3-1,1-1,2 0,2-2,8 0,4 0,6 0,4 0,-4 0,-6 0,-9 0,-7 0,-4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9T23:44:45.89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1 138,'73'0,"9"0,11 0,3 0,-5 0,1-2,4-4,1-2,-3-2,-13 2,-13 3,-4 0,-2-2,-4-4,1-2,0 0,-3 2,1 3,-5 2,-2 4,-2-1,0 3,-2-1,-2-1,0-1,2 1,5 1,-1 1,2 0,-5 0,-2-3,-1 1,-3-1,-1 1,-4 2,-2 0,-4 0,-4 0,0 0,-2 0,-2 0,2 0,-11 0,7 0,-5 0,1 0,2 0,-3 3,0 4,-1 2,5 4,-11-8,4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28T00:34:06.2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27,'72'0,"-6"0,-22 0,-5 0,-6 0,-2 0,0 0,1 0,-1 0,-2 0,-3 0,-2 0,4 0,4 0,4 0,1 0,0 0,-3 0,1 0,-1 0,1 0,4 0,4-3,1 1,3-2,0 0,1 0,2-1,0 3,-1 0,0 1,-1 1,-2 0,-1 0,-2 0,-1 0,0 0,-2 0,0 0,-4 0,1 0,-2 0,-3 0,-3 2,-5 2,-2 0,-1 0,-9-1,8 0,-5-2,0 2,4-3,-6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28T00:34:09.41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1,'78'0,"-1"0,-21 0,4 0,1 0,7 0,-3 0,-7 0,-8 0,-11 0,4 0,3 0,2 0,3 0,4 0,8 0,4 0,1 0,-4 0,-7 0,-4 0,-3 0,0 0,-1 0,0 0,-1 0,0 0,0 0,0 0,2 0,1 0,5 0,4 0,2 0,-1 0,-10 0,-10 0,-8 0,-17 0,0 0,-1 0,-1 0,5 0,-4 0,-2 0,6 0,3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104" tIns="43551" rIns="87104" bIns="43551" numCol="1" anchor="t" anchorCtr="0" compatLnSpc="1">
            <a:prstTxWarp prst="textNoShape">
              <a:avLst/>
            </a:prstTxWarp>
          </a:bodyPr>
          <a:lstStyle>
            <a:lvl1pPr defTabSz="871538" eaLnBrk="1" hangingPunct="1">
              <a:defRPr sz="11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9525" y="0"/>
            <a:ext cx="292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104" tIns="43551" rIns="87104" bIns="43551" numCol="1" anchor="t" anchorCtr="0" compatLnSpc="1">
            <a:prstTxWarp prst="textNoShape">
              <a:avLst/>
            </a:prstTxWarp>
          </a:bodyPr>
          <a:lstStyle>
            <a:lvl1pPr algn="r" defTabSz="871538" eaLnBrk="1" hangingPunct="1">
              <a:defRPr sz="11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31838" y="730250"/>
            <a:ext cx="5284787" cy="36591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7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688" y="4633913"/>
            <a:ext cx="5394325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104" tIns="43551" rIns="87104" bIns="435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64650"/>
            <a:ext cx="292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104" tIns="43551" rIns="87104" bIns="43551" numCol="1" anchor="b" anchorCtr="0" compatLnSpc="1">
            <a:prstTxWarp prst="textNoShape">
              <a:avLst/>
            </a:prstTxWarp>
          </a:bodyPr>
          <a:lstStyle>
            <a:lvl1pPr defTabSz="871538" eaLnBrk="1" hangingPunct="1">
              <a:defRPr sz="11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9525" y="9264650"/>
            <a:ext cx="292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104" tIns="43551" rIns="87104" bIns="43551" numCol="1" anchor="b" anchorCtr="0" compatLnSpc="1">
            <a:prstTxWarp prst="textNoShape">
              <a:avLst/>
            </a:prstTxWarp>
          </a:bodyPr>
          <a:lstStyle>
            <a:lvl1pPr algn="r" defTabSz="871538">
              <a:defRPr sz="1100">
                <a:latin typeface="Times New Roman" charset="0"/>
              </a:defRPr>
            </a:lvl1pPr>
          </a:lstStyle>
          <a:p>
            <a:pPr>
              <a:defRPr/>
            </a:pPr>
            <a:fld id="{0E92787B-4C18-0E41-B4AB-E34A9FBC5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6664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15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715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715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715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715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101D361-3CFE-4845-8469-E6024D255577}" type="slidenum">
              <a:rPr lang="en-US" sz="1100">
                <a:latin typeface="Times New Roman" charset="0"/>
              </a:rPr>
              <a:pPr eaLnBrk="1" hangingPunct="1"/>
              <a:t>1</a:t>
            </a:fld>
            <a:endParaRPr lang="en-US" sz="1100">
              <a:latin typeface="Times New Roman" charset="0"/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92787B-4C18-0E41-B4AB-E34A9FBC5D1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8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92787B-4C18-0E41-B4AB-E34A9FBC5D1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91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28690-2AE1-7ECE-6930-ACDE27C54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01C5B0-7CD0-9E5E-9CE9-9DE296A683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E2A10E-96AE-50B2-337B-D8721ADFB0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6DF1F9-E843-820E-46DC-166F69A101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92787B-4C18-0E41-B4AB-E34A9FBC5D10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6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247650" y="381000"/>
            <a:ext cx="9410700" cy="5638800"/>
          </a:xfrm>
          <a:prstGeom prst="roundRect">
            <a:avLst>
              <a:gd name="adj" fmla="val 7912"/>
            </a:avLst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>
              <a:latin typeface="Times New Roman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white">
          <a:xfrm>
            <a:off x="354013" y="488950"/>
            <a:ext cx="9139237" cy="4768850"/>
          </a:xfrm>
          <a:prstGeom prst="roundRect">
            <a:avLst>
              <a:gd name="adj" fmla="val 731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>
              <a:latin typeface="Times New Roman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blackWhite">
          <a:xfrm>
            <a:off x="1485900" y="3338513"/>
            <a:ext cx="6934200" cy="2286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08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1800"/>
          </a:p>
        </p:txBody>
      </p:sp>
      <p:sp>
        <p:nvSpPr>
          <p:cNvPr id="217093" name="Rectangle 5"/>
          <p:cNvSpPr>
            <a:spLocks noGrp="1" noChangeArrowheads="1"/>
          </p:cNvSpPr>
          <p:nvPr>
            <p:ph type="ctrTitle"/>
          </p:nvPr>
        </p:nvSpPr>
        <p:spPr bwMode="auto">
          <a:xfrm>
            <a:off x="742950" y="857250"/>
            <a:ext cx="8420100" cy="22669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>
              <a:defRPr sz="4100" i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7094" name="Rectangle 6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898650" y="3567113"/>
            <a:ext cx="5861050" cy="1905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 typeface="Wingdings" pitchFamily="2" charset="2"/>
              <a:buNone/>
              <a:defRPr sz="33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825500" y="6391275"/>
            <a:ext cx="222885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632200" y="6391275"/>
            <a:ext cx="31369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429500" y="6391275"/>
            <a:ext cx="173355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fld id="{86C35BE6-B3C3-B747-B010-5C0C239E6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51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625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7384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1600200"/>
            <a:ext cx="43815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29200" y="3938588"/>
            <a:ext cx="43815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3906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95300" y="274638"/>
            <a:ext cx="89154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4108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95300" y="1600200"/>
            <a:ext cx="43815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1600200"/>
            <a:ext cx="43815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300" y="3938588"/>
            <a:ext cx="43815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3938588"/>
            <a:ext cx="43815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1244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6822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6977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495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6148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3636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480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5782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018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14"/>
          <p:cNvSpPr>
            <a:spLocks noChangeArrowheads="1"/>
          </p:cNvSpPr>
          <p:nvPr/>
        </p:nvSpPr>
        <p:spPr bwMode="auto">
          <a:xfrm>
            <a:off x="57150" y="266700"/>
            <a:ext cx="9791700" cy="6534150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3333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7" name="Rectangle 10"/>
          <p:cNvSpPr>
            <a:spLocks noChangeArrowheads="1"/>
          </p:cNvSpPr>
          <p:nvPr/>
        </p:nvSpPr>
        <p:spPr bwMode="auto">
          <a:xfrm>
            <a:off x="628650" y="-38100"/>
            <a:ext cx="9220200" cy="685800"/>
          </a:xfrm>
          <a:prstGeom prst="rect">
            <a:avLst/>
          </a:prstGeom>
          <a:gradFill rotWithShape="1">
            <a:gsLst>
              <a:gs pos="0">
                <a:srgbClr val="00003A"/>
              </a:gs>
              <a:gs pos="100000">
                <a:srgbClr val="A192FE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8" name="Rectangle 15"/>
          <p:cNvSpPr>
            <a:spLocks noChangeArrowheads="1"/>
          </p:cNvSpPr>
          <p:nvPr/>
        </p:nvSpPr>
        <p:spPr bwMode="auto">
          <a:xfrm>
            <a:off x="8934450" y="666750"/>
            <a:ext cx="9144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9" name="Line 16"/>
          <p:cNvSpPr>
            <a:spLocks noChangeShapeType="1"/>
          </p:cNvSpPr>
          <p:nvPr/>
        </p:nvSpPr>
        <p:spPr bwMode="auto">
          <a:xfrm flipV="1">
            <a:off x="9848850" y="628650"/>
            <a:ext cx="0" cy="1066800"/>
          </a:xfrm>
          <a:prstGeom prst="line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84" r:id="rId1"/>
    <p:sldLayoutId id="2147485171" r:id="rId2"/>
    <p:sldLayoutId id="2147485172" r:id="rId3"/>
    <p:sldLayoutId id="2147485173" r:id="rId4"/>
    <p:sldLayoutId id="2147485174" r:id="rId5"/>
    <p:sldLayoutId id="2147485175" r:id="rId6"/>
    <p:sldLayoutId id="2147485176" r:id="rId7"/>
    <p:sldLayoutId id="2147485177" r:id="rId8"/>
    <p:sldLayoutId id="2147485178" r:id="rId9"/>
    <p:sldLayoutId id="2147485179" r:id="rId10"/>
    <p:sldLayoutId id="2147485180" r:id="rId11"/>
    <p:sldLayoutId id="2147485181" r:id="rId12"/>
    <p:sldLayoutId id="2147485182" r:id="rId13"/>
    <p:sldLayoutId id="2147485183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charset="0"/>
        <a:buChar char="l"/>
        <a:defRPr sz="31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50000"/>
        <a:buChar char="•"/>
        <a:defRPr sz="22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5000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tiff"/><Relationship Id="rId5" Type="http://schemas.openxmlformats.org/officeDocument/2006/relationships/image" Target="../media/image50.png"/><Relationship Id="rId4" Type="http://schemas.openxmlformats.org/officeDocument/2006/relationships/image" Target="../media/image4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customXml" Target="../ink/ink2.xml"/><Relationship Id="rId3" Type="http://schemas.openxmlformats.org/officeDocument/2006/relationships/image" Target="../media/image50.emf"/><Relationship Id="rId7" Type="http://schemas.openxmlformats.org/officeDocument/2006/relationships/image" Target="../media/image54.emf"/><Relationship Id="rId12" Type="http://schemas.openxmlformats.org/officeDocument/2006/relationships/image" Target="../media/image22.png"/><Relationship Id="rId2" Type="http://schemas.openxmlformats.org/officeDocument/2006/relationships/image" Target="../media/image49.emf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15" Type="http://schemas.openxmlformats.org/officeDocument/2006/relationships/image" Target="../media/image56.png"/><Relationship Id="rId4" Type="http://schemas.openxmlformats.org/officeDocument/2006/relationships/image" Target="../media/image51.emf"/><Relationship Id="rId14" Type="http://schemas.openxmlformats.org/officeDocument/2006/relationships/image" Target="../media/image2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emf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13" Type="http://schemas.openxmlformats.org/officeDocument/2006/relationships/image" Target="../media/image68.png"/><Relationship Id="rId3" Type="http://schemas.openxmlformats.org/officeDocument/2006/relationships/image" Target="../media/image67.png"/><Relationship Id="rId7" Type="http://schemas.openxmlformats.org/officeDocument/2006/relationships/image" Target="../media/image450.png"/><Relationship Id="rId12" Type="http://schemas.openxmlformats.org/officeDocument/2006/relationships/customXml" Target="../ink/ink7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4.xml"/><Relationship Id="rId11" Type="http://schemas.openxmlformats.org/officeDocument/2006/relationships/image" Target="../media/image470.png"/><Relationship Id="rId5" Type="http://schemas.openxmlformats.org/officeDocument/2006/relationships/image" Target="../media/image440.png"/><Relationship Id="rId15" Type="http://schemas.openxmlformats.org/officeDocument/2006/relationships/image" Target="../media/image69.png"/><Relationship Id="rId10" Type="http://schemas.openxmlformats.org/officeDocument/2006/relationships/customXml" Target="../ink/ink6.xml"/><Relationship Id="rId4" Type="http://schemas.openxmlformats.org/officeDocument/2006/relationships/customXml" Target="../ink/ink3.xml"/><Relationship Id="rId9" Type="http://schemas.openxmlformats.org/officeDocument/2006/relationships/image" Target="../media/image460.png"/><Relationship Id="rId14" Type="http://schemas.openxmlformats.org/officeDocument/2006/relationships/customXml" Target="../ink/ink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tiff"/><Relationship Id="rId4" Type="http://schemas.openxmlformats.org/officeDocument/2006/relationships/image" Target="../media/image86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7" Type="http://schemas.openxmlformats.org/officeDocument/2006/relationships/image" Target="../media/image93.tif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emf"/><Relationship Id="rId5" Type="http://schemas.openxmlformats.org/officeDocument/2006/relationships/image" Target="../media/image91.emf"/><Relationship Id="rId4" Type="http://schemas.openxmlformats.org/officeDocument/2006/relationships/image" Target="../media/image9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0"/>
          <p:cNvSpPr>
            <a:spLocks noChangeArrowheads="1"/>
          </p:cNvSpPr>
          <p:nvPr/>
        </p:nvSpPr>
        <p:spPr bwMode="auto">
          <a:xfrm>
            <a:off x="2819400" y="4724400"/>
            <a:ext cx="914400" cy="914400"/>
          </a:xfrm>
          <a:prstGeom prst="irregularSeal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087" name="Rectangle 39"/>
          <p:cNvSpPr>
            <a:spLocks noChangeArrowheads="1"/>
          </p:cNvSpPr>
          <p:nvPr/>
        </p:nvSpPr>
        <p:spPr bwMode="auto">
          <a:xfrm>
            <a:off x="171450" y="622300"/>
            <a:ext cx="9734550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EAE8FE">
                <a:alpha val="5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hr-HR" b="1" dirty="0">
              <a:solidFill>
                <a:srgbClr val="CC0000"/>
              </a:solidFill>
              <a:ea typeface="+mn-ea"/>
              <a:cs typeface="+mn-cs"/>
            </a:endParaRPr>
          </a:p>
        </p:txBody>
      </p:sp>
      <p:sp>
        <p:nvSpPr>
          <p:cNvPr id="2088" name="Rectangle 40"/>
          <p:cNvSpPr>
            <a:spLocks noChangeArrowheads="1"/>
          </p:cNvSpPr>
          <p:nvPr/>
        </p:nvSpPr>
        <p:spPr bwMode="auto">
          <a:xfrm>
            <a:off x="-49376" y="2713053"/>
            <a:ext cx="990600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eaLnBrk="0" hangingPunct="0">
              <a:defRPr/>
            </a:pPr>
            <a:r>
              <a:rPr lang="en-GB" sz="24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N. </a:t>
            </a:r>
            <a:r>
              <a:rPr lang="en-GB" sz="2400" b="1" i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Paar</a:t>
            </a:r>
            <a:endParaRPr lang="en-GB" sz="2400" b="1" i="1" dirty="0">
              <a:solidFill>
                <a:srgbClr val="000099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cs typeface="Arial"/>
            </a:endParaRPr>
          </a:p>
          <a:p>
            <a:pPr marL="342900" indent="-342900" algn="ctr" eaLnBrk="0" hangingPunct="0">
              <a:defRPr/>
            </a:pPr>
            <a:endParaRPr lang="en-GB" sz="2400" b="1" i="1" dirty="0">
              <a:solidFill>
                <a:srgbClr val="000099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cs typeface="Arial"/>
            </a:endParaRPr>
          </a:p>
          <a:p>
            <a:pPr marL="342900" indent="-342900" algn="ctr" eaLnBrk="0" hangingPunct="0">
              <a:defRPr/>
            </a:pPr>
            <a:r>
              <a:rPr lang="en-GB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Department of Physics</a:t>
            </a:r>
          </a:p>
          <a:p>
            <a:pPr marL="342900" indent="-342900" algn="ctr" eaLnBrk="0" hangingPunct="0">
              <a:lnSpc>
                <a:spcPct val="120000"/>
              </a:lnSpc>
              <a:defRPr/>
            </a:pPr>
            <a:r>
              <a:rPr lang="en-GB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Faculty of Science</a:t>
            </a:r>
          </a:p>
          <a:p>
            <a:pPr marL="342900" indent="-342900" algn="ctr" eaLnBrk="0" hangingPunct="0">
              <a:lnSpc>
                <a:spcPct val="120000"/>
              </a:lnSpc>
              <a:defRPr/>
            </a:pPr>
            <a:r>
              <a:rPr lang="en-GB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 University of Zagreb</a:t>
            </a:r>
          </a:p>
          <a:p>
            <a:pPr marL="342900" indent="-342900" algn="ctr" eaLnBrk="0" hangingPunct="0">
              <a:lnSpc>
                <a:spcPct val="120000"/>
              </a:lnSpc>
              <a:defRPr/>
            </a:pPr>
            <a:r>
              <a:rPr lang="en-GB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 Croatia</a:t>
            </a:r>
          </a:p>
          <a:p>
            <a:pPr marL="342900" indent="-342900" algn="ctr" eaLnBrk="0" hangingPunct="0">
              <a:lnSpc>
                <a:spcPct val="120000"/>
              </a:lnSpc>
              <a:defRPr/>
            </a:pPr>
            <a:endParaRPr lang="en-GB" b="1" i="1" dirty="0">
              <a:solidFill>
                <a:srgbClr val="000099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cs typeface="Arial"/>
            </a:endParaRPr>
          </a:p>
          <a:p>
            <a:pPr marL="342900" indent="-342900" algn="ctr" eaLnBrk="0" hangingPunct="0">
              <a:lnSpc>
                <a:spcPct val="120000"/>
              </a:lnSpc>
              <a:defRPr/>
            </a:pPr>
            <a:endParaRPr lang="en-GB" sz="2400" b="1" i="1" dirty="0">
              <a:solidFill>
                <a:srgbClr val="1501A7"/>
              </a:solidFill>
              <a:latin typeface="Comic Sans MS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hr-HR" sz="2800" b="1" i="1" dirty="0">
              <a:solidFill>
                <a:srgbClr val="1501A7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2096" name="Rectangle 48"/>
          <p:cNvSpPr>
            <a:spLocks noChangeArrowheads="1"/>
          </p:cNvSpPr>
          <p:nvPr/>
        </p:nvSpPr>
        <p:spPr bwMode="auto">
          <a:xfrm>
            <a:off x="171450" y="378011"/>
            <a:ext cx="9734550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EAE8FE">
                <a:alpha val="5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GB" sz="2800" b="1" dirty="0">
              <a:solidFill>
                <a:srgbClr val="CC0000"/>
              </a:solidFill>
              <a:latin typeface="Comic Sans MS" charset="0"/>
              <a:ea typeface="+mn-ea"/>
              <a:cs typeface="+mn-cs"/>
            </a:endParaRPr>
          </a:p>
        </p:txBody>
      </p:sp>
      <p:sp>
        <p:nvSpPr>
          <p:cNvPr id="5129" name="Text Box 51"/>
          <p:cNvSpPr txBox="1">
            <a:spLocks noChangeArrowheads="1"/>
          </p:cNvSpPr>
          <p:nvPr/>
        </p:nvSpPr>
        <p:spPr bwMode="auto">
          <a:xfrm>
            <a:off x="-49376" y="133350"/>
            <a:ext cx="10617686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700" dirty="0">
                <a:solidFill>
                  <a:schemeClr val="bg1"/>
                </a:solidFill>
                <a:latin typeface="+mn-lt"/>
              </a:rPr>
              <a:t>Nucleosynthesis and Evolution of Neutron Stars, YITP, Kyoto, January 27-30, 2025</a:t>
            </a:r>
          </a:p>
        </p:txBody>
      </p:sp>
      <p:sp>
        <p:nvSpPr>
          <p:cNvPr id="2" name="Rectangle 1"/>
          <p:cNvSpPr/>
          <p:nvPr/>
        </p:nvSpPr>
        <p:spPr>
          <a:xfrm>
            <a:off x="-237172" y="1291264"/>
            <a:ext cx="102815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Nuclear structure and dynamics at finite temperature</a:t>
            </a:r>
          </a:p>
          <a:p>
            <a:pPr algn="ctr"/>
            <a:r>
              <a:rPr lang="en-US" sz="2800" dirty="0"/>
              <a:t> in the relativistic nuclear energy density functional approach</a:t>
            </a:r>
          </a:p>
        </p:txBody>
      </p:sp>
      <p:pic>
        <p:nvPicPr>
          <p:cNvPr id="3" name="Picture 2" descr="21_07_2014__21304_SveucilisteTM-9.jpg">
            <a:extLst>
              <a:ext uri="{FF2B5EF4-FFF2-40B4-BE49-F238E27FC236}">
                <a16:creationId xmlns:a16="http://schemas.microsoft.com/office/drawing/2014/main" id="{BC760D31-05C7-60AC-B6EA-616BB9D5C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951" y="4951437"/>
            <a:ext cx="1697854" cy="1643262"/>
          </a:xfrm>
          <a:prstGeom prst="rect">
            <a:avLst/>
          </a:prstGeom>
        </p:spPr>
      </p:pic>
      <p:pic>
        <p:nvPicPr>
          <p:cNvPr id="5" name="Picture 4" descr="A logo for a foundation&#10;&#10;Description automatically generated">
            <a:extLst>
              <a:ext uri="{FF2B5EF4-FFF2-40B4-BE49-F238E27FC236}">
                <a16:creationId xmlns:a16="http://schemas.microsoft.com/office/drawing/2014/main" id="{4E70F50B-EF2E-2996-B5B2-5119D758B0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5260916"/>
            <a:ext cx="2179367" cy="10243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DC96CA-011E-26C6-7585-42F0F27B8B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22"/>
          <a:stretch>
            <a:fillRect/>
          </a:stretch>
        </p:blipFill>
        <p:spPr bwMode="auto">
          <a:xfrm>
            <a:off x="6640923" y="4951437"/>
            <a:ext cx="1422422" cy="1460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560134-23E0-E7E4-2769-AC3EC9F64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331" y="1458949"/>
            <a:ext cx="6415791" cy="4699568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F0B9E3-FE07-B181-D113-8F27D603E500}"/>
                  </a:ext>
                </a:extLst>
              </p:cNvPr>
              <p:cNvSpPr txBox="1"/>
              <p:nvPr/>
            </p:nvSpPr>
            <p:spPr>
              <a:xfrm>
                <a:off x="730331" y="787605"/>
                <a:ext cx="844533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sz="1600" dirty="0">
                    <a:effectLst/>
                    <a:latin typeface="+mn-lt"/>
                  </a:rPr>
                  <a:t>Isotopic dependence of two-neutron separation energy (a)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6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60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Z</m:t>
                        </m:r>
                        <m:r>
                          <a:rPr lang="en-US" sz="16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</m:d>
                    <m:r>
                      <a:rPr lang="en-US" sz="160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̅"/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Z</m:t>
                        </m:r>
                        <m:r>
                          <a:rPr lang="en-US" sz="16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160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</m:oMath>
                </a14:m>
                <a:endParaRPr lang="en-GB" sz="1600" dirty="0">
                  <a:effectLst/>
                  <a:latin typeface="+mn-lt"/>
                </a:endParaRPr>
              </a:p>
              <a:p>
                <a:r>
                  <a:rPr lang="en-GB" sz="1600" dirty="0">
                    <a:effectLst/>
                    <a:latin typeface="+mn-lt"/>
                  </a:rPr>
                  <a:t>neutron chemical potential </a:t>
                </a:r>
                <a:r>
                  <a:rPr lang="el-GR" sz="1600" dirty="0">
                    <a:effectLst/>
                    <a:latin typeface="+mn-lt"/>
                  </a:rPr>
                  <a:t>λ</a:t>
                </a:r>
                <a:r>
                  <a:rPr lang="en-GB" sz="1600" baseline="-25000" dirty="0">
                    <a:effectLst/>
                    <a:latin typeface="+mn-lt"/>
                  </a:rPr>
                  <a:t>n</a:t>
                </a:r>
                <a:r>
                  <a:rPr lang="en-GB" sz="1600" dirty="0">
                    <a:effectLst/>
                    <a:latin typeface="+mn-lt"/>
                  </a:rPr>
                  <a:t> (b) for the selected even-even nuclei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F0B9E3-FE07-B181-D113-8F27D603E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331" y="787605"/>
                <a:ext cx="8445338" cy="584775"/>
              </a:xfrm>
              <a:prstGeom prst="rect">
                <a:avLst/>
              </a:prstGeom>
              <a:blipFill>
                <a:blip r:embed="rId3"/>
                <a:stretch>
                  <a:fillRect l="-300" t="-2083" b="-12500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9BCEFA-0529-46B7-4B76-D3B0CE71BAD6}"/>
                  </a:ext>
                </a:extLst>
              </p:cNvPr>
              <p:cNvSpPr txBox="1"/>
              <p:nvPr/>
            </p:nvSpPr>
            <p:spPr>
              <a:xfrm>
                <a:off x="7241124" y="2767280"/>
                <a:ext cx="1934545" cy="1077218"/>
              </a:xfrm>
              <a:prstGeom prst="rect">
                <a:avLst/>
              </a:prstGeom>
              <a:solidFill>
                <a:srgbClr val="D4E6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HR" sz="1600" dirty="0"/>
                  <a:t>Bound nuclei are determined by the condition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≤0</m:t>
                    </m:r>
                  </m:oMath>
                </a14:m>
                <a:r>
                  <a:rPr lang="en-HR" sz="16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H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H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H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hr-H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HR" sz="1600" dirty="0"/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9BCEFA-0529-46B7-4B76-D3B0CE71B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1124" y="2767280"/>
                <a:ext cx="1934545" cy="1077218"/>
              </a:xfrm>
              <a:prstGeom prst="rect">
                <a:avLst/>
              </a:prstGeom>
              <a:blipFill>
                <a:blip r:embed="rId4"/>
                <a:stretch>
                  <a:fillRect l="-1961" t="-1163" b="-6977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>
            <a:extLst>
              <a:ext uri="{FF2B5EF4-FFF2-40B4-BE49-F238E27FC236}">
                <a16:creationId xmlns:a16="http://schemas.microsoft.com/office/drawing/2014/main" id="{7071AAA1-95DC-89D0-A87D-2787F9F85FED}"/>
              </a:ext>
            </a:extLst>
          </p:cNvPr>
          <p:cNvSpPr/>
          <p:nvPr/>
        </p:nvSpPr>
        <p:spPr bwMode="auto">
          <a:xfrm>
            <a:off x="7241124" y="4286991"/>
            <a:ext cx="549088" cy="391886"/>
          </a:xfrm>
          <a:prstGeom prst="rightArrow">
            <a:avLst/>
          </a:prstGeom>
          <a:solidFill>
            <a:srgbClr val="FEC7B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H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B414EF-EFF8-B440-956C-FCD4F0BE45DA}"/>
              </a:ext>
            </a:extLst>
          </p:cNvPr>
          <p:cNvSpPr txBox="1"/>
          <p:nvPr/>
        </p:nvSpPr>
        <p:spPr>
          <a:xfrm>
            <a:off x="7790212" y="4286991"/>
            <a:ext cx="1255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</a:t>
            </a:r>
            <a:r>
              <a:rPr lang="en-HR" dirty="0"/>
              <a:t>rip lines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331DA65-2A0C-F3B6-A666-EFCB8AECF0C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555179" y="1911927"/>
            <a:ext cx="685945" cy="12003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73C4FB7-2624-AD8F-42E4-A61A0EB98BAC}"/>
              </a:ext>
            </a:extLst>
          </p:cNvPr>
          <p:cNvCxnSpPr>
            <a:cxnSpLocks/>
            <a:stCxn id="8" idx="1"/>
          </p:cNvCxnSpPr>
          <p:nvPr/>
        </p:nvCxnSpPr>
        <p:spPr bwMode="auto">
          <a:xfrm flipH="1">
            <a:off x="6555179" y="3305889"/>
            <a:ext cx="685945" cy="52984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8AE82DF-5C7F-9F6F-0726-49DDC72782C6}"/>
              </a:ext>
            </a:extLst>
          </p:cNvPr>
          <p:cNvSpPr txBox="1"/>
          <p:nvPr/>
        </p:nvSpPr>
        <p:spPr>
          <a:xfrm>
            <a:off x="1807398" y="142440"/>
            <a:ext cx="75456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TWO-NEUTRON SEPARATION ENERGIES IN ISOTOPE CHAINS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6C098D5-7945-20ED-A0E5-D414D3B6CA22}"/>
                  </a:ext>
                </a:extLst>
              </p:cNvPr>
              <p:cNvSpPr txBox="1"/>
              <p:nvPr/>
            </p:nvSpPr>
            <p:spPr>
              <a:xfrm>
                <a:off x="730331" y="6084036"/>
                <a:ext cx="8733709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itchFamily="2" charset="2"/>
                  <a:buChar char="Ø"/>
                </a:pPr>
                <a:r>
                  <a:rPr lang="en-US" sz="1600" dirty="0">
                    <a:solidFill>
                      <a:srgbClr val="C00000"/>
                    </a:solidFill>
                    <a:latin typeface="+mn-lt"/>
                  </a:rPr>
                  <a:t>Thermal quenching of the shell effects →</a:t>
                </a:r>
                <a:r>
                  <a:rPr lang="en-US" sz="1600" dirty="0">
                    <a:solidFill>
                      <a:schemeClr val="tx2">
                        <a:lumMod val="50000"/>
                      </a:schemeClr>
                    </a:solidFill>
                    <a:latin typeface="+mn-lt"/>
                  </a:rPr>
                  <a:t> by increasing temperature, smoother dependence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44546A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1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546A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kumimoji="0" lang="en-US" sz="1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546A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kumimoji="0" lang="en-US" sz="1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546A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2">
                        <a:lumMod val="50000"/>
                      </a:schemeClr>
                    </a:solidFill>
                    <a:latin typeface="+mn-lt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solidFill>
                              <a:srgbClr val="44546A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i="0" dirty="0">
                            <a:solidFill>
                              <a:srgbClr val="44546A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i="0" dirty="0">
                            <a:solidFill>
                              <a:srgbClr val="44546A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2">
                        <a:lumMod val="50000"/>
                      </a:schemeClr>
                    </a:solidFill>
                    <a:latin typeface="+mn-lt"/>
                  </a:rPr>
                  <a:t> along the isotope chains, the </a:t>
                </a:r>
                <a:r>
                  <a:rPr lang="en-US" sz="1600" dirty="0">
                    <a:latin typeface="+mn-lt"/>
                  </a:rPr>
                  <a:t>shell effects gradually disappear </a:t>
                </a:r>
                <a:endParaRPr lang="en-GB" sz="1600" dirty="0">
                  <a:latin typeface="+mn-lt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6C098D5-7945-20ED-A0E5-D414D3B6CA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331" y="6084036"/>
                <a:ext cx="8733709" cy="584775"/>
              </a:xfrm>
              <a:prstGeom prst="rect">
                <a:avLst/>
              </a:prstGeom>
              <a:blipFill>
                <a:blip r:embed="rId5"/>
                <a:stretch>
                  <a:fillRect l="-290" t="-4255" r="-290" b="-12766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4499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AD597CC8-2703-9A4C-24DD-554439064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" y="662007"/>
            <a:ext cx="7637526" cy="37872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4EB888-732A-4BE9-36F7-92B5A615C191}"/>
              </a:ext>
            </a:extLst>
          </p:cNvPr>
          <p:cNvSpPr txBox="1"/>
          <p:nvPr/>
        </p:nvSpPr>
        <p:spPr>
          <a:xfrm>
            <a:off x="1719988" y="100275"/>
            <a:ext cx="9491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HOW THE NUCLEAR DRIP LINES EVOLVE WITH TEMPERATURE?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FEAC2D-11CA-6F63-DC8A-B3E294AD54A4}"/>
              </a:ext>
            </a:extLst>
          </p:cNvPr>
          <p:cNvSpPr txBox="1"/>
          <p:nvPr/>
        </p:nvSpPr>
        <p:spPr>
          <a:xfrm>
            <a:off x="455478" y="6309892"/>
            <a:ext cx="53431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1100" dirty="0">
                <a:solidFill>
                  <a:srgbClr val="0000CC"/>
                </a:solidFill>
              </a:rPr>
              <a:t>A. Ravlić, E. Yuksel, T. Nikšić, N.P., Nature Comm. 14, 4834 (2023)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27D060-77FD-7671-C2CA-DFE23F898F39}"/>
              </a:ext>
            </a:extLst>
          </p:cNvPr>
          <p:cNvSpPr txBox="1"/>
          <p:nvPr/>
        </p:nvSpPr>
        <p:spPr>
          <a:xfrm>
            <a:off x="1165291" y="4860178"/>
            <a:ext cx="3178109" cy="1169551"/>
          </a:xfrm>
          <a:prstGeom prst="rect">
            <a:avLst/>
          </a:prstGeom>
          <a:solidFill>
            <a:srgbClr val="D4E6FF"/>
          </a:solidFill>
        </p:spPr>
        <p:txBody>
          <a:bodyPr wrap="square">
            <a:spAutoFit/>
          </a:bodyPr>
          <a:lstStyle/>
          <a:p>
            <a:r>
              <a:rPr lang="en-HR" sz="1400" dirty="0"/>
              <a:t>I</a:t>
            </a:r>
            <a:r>
              <a:rPr lang="hr-HR" sz="1400" dirty="0" err="1"/>
              <a:t>ncrease</a:t>
            </a:r>
            <a:r>
              <a:rPr lang="hr-HR" sz="1400" dirty="0"/>
              <a:t> </a:t>
            </a:r>
            <a:r>
              <a:rPr lang="hr-HR" sz="1400" dirty="0" err="1"/>
              <a:t>of</a:t>
            </a:r>
            <a:r>
              <a:rPr lang="hr-HR" sz="1400" dirty="0"/>
              <a:t> </a:t>
            </a:r>
            <a:r>
              <a:rPr lang="hr-HR" sz="1400" dirty="0" err="1"/>
              <a:t>the</a:t>
            </a:r>
            <a:r>
              <a:rPr lang="hr-HR" sz="1400" dirty="0"/>
              <a:t> </a:t>
            </a:r>
            <a:r>
              <a:rPr lang="hr-HR" sz="1400" dirty="0" err="1"/>
              <a:t>number</a:t>
            </a:r>
            <a:r>
              <a:rPr lang="hr-HR" sz="1400" dirty="0"/>
              <a:t> </a:t>
            </a:r>
            <a:r>
              <a:rPr lang="hr-HR" sz="1400" dirty="0" err="1"/>
              <a:t>of</a:t>
            </a:r>
            <a:r>
              <a:rPr lang="hr-HR" sz="1400" dirty="0"/>
              <a:t> </a:t>
            </a:r>
            <a:r>
              <a:rPr lang="hr-HR" sz="1400" dirty="0" err="1"/>
              <a:t>bound</a:t>
            </a:r>
            <a:r>
              <a:rPr lang="hr-HR" sz="1400" dirty="0"/>
              <a:t> </a:t>
            </a:r>
            <a:r>
              <a:rPr lang="en-GB" sz="1400" dirty="0"/>
              <a:t>n</a:t>
            </a:r>
            <a:r>
              <a:rPr lang="en-HR" sz="1400" dirty="0"/>
              <a:t>uclei with temperature due </a:t>
            </a:r>
            <a:r>
              <a:rPr lang="en-GB" sz="1400" dirty="0"/>
              <a:t>to thermal quenching of the shell effects</a:t>
            </a:r>
          </a:p>
          <a:p>
            <a:endParaRPr lang="en-GB" sz="1400" dirty="0"/>
          </a:p>
          <a:p>
            <a:r>
              <a:rPr lang="en-GB" sz="1400" dirty="0">
                <a:solidFill>
                  <a:srgbClr val="C00000"/>
                </a:solidFill>
              </a:rPr>
              <a:t>Different than expected for hot nuclei !</a:t>
            </a:r>
            <a:endParaRPr lang="hr-HR" sz="1400" dirty="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026AD6-862F-FCEF-89B9-6A5E169A9C02}"/>
              </a:ext>
            </a:extLst>
          </p:cNvPr>
          <p:cNvSpPr txBox="1"/>
          <p:nvPr/>
        </p:nvSpPr>
        <p:spPr>
          <a:xfrm>
            <a:off x="7158543" y="1046807"/>
            <a:ext cx="2362647" cy="738664"/>
          </a:xfrm>
          <a:prstGeom prst="rect">
            <a:avLst/>
          </a:prstGeom>
          <a:solidFill>
            <a:srgbClr val="D4E6FF"/>
          </a:solidFill>
        </p:spPr>
        <p:txBody>
          <a:bodyPr wrap="square">
            <a:spAutoFit/>
          </a:bodyPr>
          <a:lstStyle/>
          <a:p>
            <a:r>
              <a:rPr lang="hr-HR" sz="1400" dirty="0" err="1"/>
              <a:t>The</a:t>
            </a:r>
            <a:r>
              <a:rPr lang="hr-HR" sz="1400" dirty="0"/>
              <a:t> </a:t>
            </a:r>
            <a:r>
              <a:rPr lang="hr-HR" sz="1400" dirty="0" err="1"/>
              <a:t>drip-lines</a:t>
            </a:r>
            <a:r>
              <a:rPr lang="hr-HR" sz="1400" dirty="0"/>
              <a:t> are </a:t>
            </a:r>
            <a:r>
              <a:rPr lang="hr-HR" sz="1400" dirty="0" err="1"/>
              <a:t>changing</a:t>
            </a:r>
            <a:r>
              <a:rPr lang="hr-HR" sz="1400" dirty="0"/>
              <a:t> </a:t>
            </a:r>
            <a:r>
              <a:rPr lang="hr-HR" sz="1400" dirty="0" err="1"/>
              <a:t>dynamically</a:t>
            </a:r>
            <a:r>
              <a:rPr lang="hr-HR" sz="1400" dirty="0"/>
              <a:t> </a:t>
            </a:r>
            <a:r>
              <a:rPr lang="hr-HR" sz="1400" dirty="0" err="1"/>
              <a:t>with</a:t>
            </a:r>
            <a:r>
              <a:rPr lang="hr-HR" sz="1400" dirty="0"/>
              <a:t> </a:t>
            </a:r>
            <a:r>
              <a:rPr lang="hr-HR" sz="1400" dirty="0" err="1"/>
              <a:t>the</a:t>
            </a:r>
            <a:r>
              <a:rPr lang="hr-HR" sz="1400" dirty="0"/>
              <a:t> temperature </a:t>
            </a:r>
            <a:r>
              <a:rPr lang="hr-HR" sz="1400" dirty="0" err="1"/>
              <a:t>increase</a:t>
            </a:r>
            <a:endParaRPr lang="hr-HR" sz="1400" dirty="0"/>
          </a:p>
        </p:txBody>
      </p:sp>
      <p:pic>
        <p:nvPicPr>
          <p:cNvPr id="7" name="Picture 6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FDE8626A-6262-76CB-65C7-4DDD277A8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340" y="4323722"/>
            <a:ext cx="4563269" cy="229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95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566C63-9BA7-A9FA-6F7F-82538D862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01" y="1111169"/>
            <a:ext cx="3684519" cy="46356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87F19B-9D0E-9B91-A28F-06D3E7B9D051}"/>
              </a:ext>
            </a:extLst>
          </p:cNvPr>
          <p:cNvSpPr txBox="1"/>
          <p:nvPr/>
        </p:nvSpPr>
        <p:spPr>
          <a:xfrm>
            <a:off x="2916820" y="95099"/>
            <a:ext cx="49539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STELLAR ELECTRON CAPTURE</a:t>
            </a:r>
            <a:endParaRPr lang="en-U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466133-AFDF-95B2-4AAD-6EC2B2939C90}"/>
              </a:ext>
            </a:extLst>
          </p:cNvPr>
          <p:cNvSpPr txBox="1"/>
          <p:nvPr/>
        </p:nvSpPr>
        <p:spPr>
          <a:xfrm>
            <a:off x="4364833" y="828440"/>
            <a:ext cx="530562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The core of a massive star at the end of hydrostatic burning is stabilized by 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electron degeneracy pressure 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rgbClr val="C00000"/>
                </a:solidFill>
                <a:latin typeface="Arial"/>
                <a:cs typeface="Arial"/>
              </a:rPr>
              <a:t>Electron capture </a:t>
            </a:r>
            <a:r>
              <a:rPr lang="en-US" sz="1600" dirty="0">
                <a:latin typeface="Arial"/>
                <a:cs typeface="Arial"/>
              </a:rPr>
              <a:t>(on protons and nuclei) reduces the number of electrons available for pressure support, initiates the gravitational collapse of the core of a massive star, triggering a supernova explosion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rgbClr val="C00000"/>
                </a:solidFill>
                <a:latin typeface="Arial"/>
                <a:cs typeface="Arial"/>
              </a:rPr>
              <a:t>Weak interaction process</a:t>
            </a:r>
            <a:r>
              <a:rPr lang="en-US" sz="1600" dirty="0">
                <a:latin typeface="Arial"/>
                <a:cs typeface="Arial"/>
              </a:rPr>
              <a:t>, occurs at finite temperature and at various densities depending on the stage of the stellar evolution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7ABA8-0D06-14D0-8B10-EC57B556AF28}"/>
              </a:ext>
            </a:extLst>
          </p:cNvPr>
          <p:cNvSpPr txBox="1"/>
          <p:nvPr/>
        </p:nvSpPr>
        <p:spPr>
          <a:xfrm>
            <a:off x="4779290" y="3978119"/>
            <a:ext cx="4766558" cy="830997"/>
          </a:xfrm>
          <a:prstGeom prst="rect">
            <a:avLst/>
          </a:prstGeom>
          <a:solidFill>
            <a:srgbClr val="D4E6FF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Finite-temperature proton-neutron relativistic QRPA (FT-PNRQRPA) is used for the description of relevant nuclear charge-exchange transitions </a:t>
            </a:r>
          </a:p>
        </p:txBody>
      </p:sp>
      <p:sp>
        <p:nvSpPr>
          <p:cNvPr id="13" name="Striped Right Arrow 12">
            <a:extLst>
              <a:ext uri="{FF2B5EF4-FFF2-40B4-BE49-F238E27FC236}">
                <a16:creationId xmlns:a16="http://schemas.microsoft.com/office/drawing/2014/main" id="{B627C3EB-4A25-A2F7-F895-18F111B3A423}"/>
              </a:ext>
            </a:extLst>
          </p:cNvPr>
          <p:cNvSpPr/>
          <p:nvPr/>
        </p:nvSpPr>
        <p:spPr bwMode="auto">
          <a:xfrm>
            <a:off x="3916155" y="5135800"/>
            <a:ext cx="879675" cy="457200"/>
          </a:xfrm>
          <a:prstGeom prst="stripedRightArrow">
            <a:avLst/>
          </a:prstGeom>
          <a:solidFill>
            <a:srgbClr val="D4E6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H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B73DB6-BA56-20C5-8101-38F2FAF24E42}"/>
              </a:ext>
            </a:extLst>
          </p:cNvPr>
          <p:cNvSpPr txBox="1"/>
          <p:nvPr/>
        </p:nvSpPr>
        <p:spPr>
          <a:xfrm>
            <a:off x="5796012" y="5195123"/>
            <a:ext cx="30364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sz="1600" dirty="0"/>
              <a:t>Electron capture cross sections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88F72E-1FE4-39FB-647C-8E46C7BA9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171" y="5253044"/>
            <a:ext cx="567261" cy="2385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E95AEA-BEED-F86C-5DD5-714E33D65FC6}"/>
              </a:ext>
            </a:extLst>
          </p:cNvPr>
          <p:cNvSpPr txBox="1"/>
          <p:nvPr/>
        </p:nvSpPr>
        <p:spPr>
          <a:xfrm>
            <a:off x="244695" y="5995958"/>
            <a:ext cx="499193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Electron capture rates </a:t>
            </a:r>
            <a:r>
              <a:rPr lang="en-US" sz="1400" dirty="0">
                <a:solidFill>
                  <a:srgbClr val="000099"/>
                </a:solidFill>
              </a:rPr>
              <a:t>are obtained by folding the cross section with Fermi-Dirac distribution for electrons</a:t>
            </a:r>
            <a:endParaRPr lang="en-HR" sz="1400" dirty="0">
              <a:solidFill>
                <a:srgbClr val="000099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BA0424-94D4-F35C-718C-F765B9DE4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630" y="5771756"/>
            <a:ext cx="3750228" cy="93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1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9A8FC24-3C4B-2287-99D1-CBC2C738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763" y="1417073"/>
            <a:ext cx="5511559" cy="33947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D5D15D-91B2-6BD0-22C9-91AE2DEA1F91}"/>
              </a:ext>
            </a:extLst>
          </p:cNvPr>
          <p:cNvSpPr txBox="1"/>
          <p:nvPr/>
        </p:nvSpPr>
        <p:spPr>
          <a:xfrm>
            <a:off x="1794075" y="112899"/>
            <a:ext cx="8301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ELECTRON CAPTURE RATES AROUND N=50 SHELL CLOSURE</a:t>
            </a:r>
            <a:endParaRPr lang="hr-HR"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E29707-1C44-772F-E8BF-D058F912A3EB}"/>
              </a:ext>
            </a:extLst>
          </p:cNvPr>
          <p:cNvSpPr txBox="1"/>
          <p:nvPr/>
        </p:nvSpPr>
        <p:spPr>
          <a:xfrm>
            <a:off x="508395" y="5907310"/>
            <a:ext cx="45432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indent="-171450">
              <a:buFont typeface="Wingdings" pitchFamily="2" charset="2"/>
              <a:buChar char="Ø"/>
            </a:pPr>
            <a:r>
              <a:rPr lang="en-HR" sz="1100" dirty="0">
                <a:solidFill>
                  <a:srgbClr val="0000CC"/>
                </a:solidFill>
              </a:rPr>
              <a:t>A. Ravlić, E. Yuksel, Y. F. Niu, G. Colo, E. Khan, N. P, 	           </a:t>
            </a:r>
            <a:r>
              <a:rPr lang="en-GB" sz="1100" dirty="0">
                <a:solidFill>
                  <a:srgbClr val="0000CC"/>
                </a:solidFill>
              </a:rPr>
              <a:t>PRC 102, 065804 (2020)</a:t>
            </a:r>
            <a:endParaRPr lang="en-US" sz="1100" u="sng" dirty="0">
              <a:solidFill>
                <a:srgbClr val="0000CC"/>
              </a:solidFill>
              <a:latin typeface="Arial"/>
              <a:cs typeface="Arial"/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en-GB" sz="1100" dirty="0">
                <a:solidFill>
                  <a:srgbClr val="0000CC"/>
                </a:solidFill>
                <a:effectLst/>
                <a:latin typeface="Helvetica" pitchFamily="2" charset="0"/>
              </a:rPr>
              <a:t>S. Giraud, E. M. Ney, A. </a:t>
            </a:r>
            <a:r>
              <a:rPr lang="en-GB" sz="1100" dirty="0" err="1">
                <a:solidFill>
                  <a:srgbClr val="0000CC"/>
                </a:solidFill>
                <a:effectLst/>
                <a:latin typeface="Helvetica" pitchFamily="2" charset="0"/>
              </a:rPr>
              <a:t>Ravlić</a:t>
            </a:r>
            <a:r>
              <a:rPr lang="en-GB" sz="1100" dirty="0">
                <a:solidFill>
                  <a:srgbClr val="0000CC"/>
                </a:solidFill>
                <a:effectLst/>
                <a:latin typeface="Helvetica" pitchFamily="2" charset="0"/>
              </a:rPr>
              <a:t>, R. G. T. </a:t>
            </a:r>
            <a:r>
              <a:rPr lang="en-GB" sz="1100" dirty="0" err="1">
                <a:solidFill>
                  <a:srgbClr val="0000CC"/>
                </a:solidFill>
                <a:effectLst/>
                <a:latin typeface="Helvetica" pitchFamily="2" charset="0"/>
              </a:rPr>
              <a:t>Zegers</a:t>
            </a:r>
            <a:r>
              <a:rPr lang="en-GB" sz="1100" dirty="0">
                <a:solidFill>
                  <a:srgbClr val="0000CC"/>
                </a:solidFill>
                <a:effectLst/>
                <a:latin typeface="Helvetica" pitchFamily="2" charset="0"/>
              </a:rPr>
              <a:t>, J. Engel, N. P. et al., PRC 105, 055801 (2022)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B1BF88-405B-88DA-3D34-20E7ACBA530C}"/>
              </a:ext>
            </a:extLst>
          </p:cNvPr>
          <p:cNvSpPr txBox="1"/>
          <p:nvPr/>
        </p:nvSpPr>
        <p:spPr>
          <a:xfrm>
            <a:off x="516922" y="780942"/>
            <a:ext cx="83010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HR" sz="1600" dirty="0"/>
              <a:t>Electron capture around N=50 shell closure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1551D90-9F1F-54B3-63E4-BA04D395E232}"/>
                  </a:ext>
                </a:extLst>
              </p:cNvPr>
              <p:cNvSpPr txBox="1"/>
              <p:nvPr/>
            </p:nvSpPr>
            <p:spPr>
              <a:xfrm>
                <a:off x="632308" y="1299654"/>
                <a:ext cx="339532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HR" sz="1600" dirty="0"/>
                  <a:t>Complete calculation requires </a:t>
                </a:r>
                <a:r>
                  <a:rPr lang="en-HR" sz="1600" dirty="0">
                    <a:solidFill>
                      <a:srgbClr val="C00000"/>
                    </a:solidFill>
                  </a:rPr>
                  <a:t>Gamow-Teller </a:t>
                </a:r>
                <a:r>
                  <a:rPr lang="en-HR" sz="1600" dirty="0">
                    <a:solidFill>
                      <a:srgbClr val="00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hr-HR" altLang="en-HR" sz="12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𝚫</m:t>
                    </m:r>
                    <m:r>
                      <a:rPr lang="en-US" altLang="en-HR" sz="12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𝑱</m:t>
                    </m:r>
                    <m:r>
                      <a:rPr lang="en-US" altLang="en-HR" sz="12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en-HR" sz="12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altLang="en-HR" sz="12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altLang="en-HR" sz="12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𝚫</m:t>
                    </m:r>
                    <m:r>
                      <a:rPr lang="en-US" altLang="en-HR" sz="12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  <m:r>
                      <a:rPr lang="en-US" altLang="en-HR" sz="12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=+</m:t>
                    </m:r>
                    <m:r>
                      <a:rPr lang="en-US" altLang="en-HR" sz="12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altLang="en-HR" sz="12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HR" sz="1600" dirty="0"/>
                  <a:t>and </a:t>
                </a:r>
                <a:r>
                  <a:rPr lang="en-HR" sz="1600" dirty="0">
                    <a:solidFill>
                      <a:srgbClr val="C00000"/>
                    </a:solidFill>
                  </a:rPr>
                  <a:t>forbidden </a:t>
                </a:r>
                <a:r>
                  <a:rPr lang="en-HR" sz="1600" dirty="0"/>
                  <a:t>transitions (</a:t>
                </a:r>
                <a14:m>
                  <m:oMath xmlns:m="http://schemas.openxmlformats.org/officeDocument/2006/math">
                    <m:r>
                      <a:rPr lang="hr-HR" altLang="en-HR" sz="1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𝚫</m:t>
                    </m:r>
                    <m:r>
                      <a:rPr lang="en-US" altLang="en-HR" sz="1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𝑱</m:t>
                    </m:r>
                    <m:r>
                      <a:rPr lang="en-US" altLang="en-HR" sz="1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altLang="en-HR" sz="1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altLang="en-HR" sz="1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altLang="en-HR" sz="1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𝚫</m:t>
                    </m:r>
                    <m:r>
                      <a:rPr lang="en-US" altLang="en-HR" sz="1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  <m:r>
                      <a:rPr lang="en-US" altLang="en-HR" sz="1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en-US" altLang="en-HR" sz="1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altLang="en-HR" sz="1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HR" sz="16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1551D90-9F1F-54B3-63E4-BA04D395E2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308" y="1299654"/>
                <a:ext cx="3395321" cy="830997"/>
              </a:xfrm>
              <a:prstGeom prst="rect">
                <a:avLst/>
              </a:prstGeom>
              <a:blipFill>
                <a:blip r:embed="rId3"/>
                <a:stretch>
                  <a:fillRect l="-743" t="-3030" b="-9091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82F56A6E-C47E-B5DD-DDD2-3ED1AAA5DCE4}"/>
              </a:ext>
            </a:extLst>
          </p:cNvPr>
          <p:cNvSpPr txBox="1"/>
          <p:nvPr/>
        </p:nvSpPr>
        <p:spPr>
          <a:xfrm>
            <a:off x="5179019" y="5196442"/>
            <a:ext cx="4328931" cy="1323439"/>
          </a:xfrm>
          <a:prstGeom prst="rect">
            <a:avLst/>
          </a:prstGeom>
          <a:solidFill>
            <a:srgbClr val="D4E6FF"/>
          </a:solidFill>
        </p:spPr>
        <p:txBody>
          <a:bodyPr wrap="square" rtlCol="0">
            <a:spAutoFit/>
          </a:bodyPr>
          <a:lstStyle/>
          <a:p>
            <a:r>
              <a:rPr lang="en-HR" sz="1600" dirty="0"/>
              <a:t>Comparison of the electron capture rates calculated using relativistic and nonrelativistic energy density functionals </a:t>
            </a:r>
          </a:p>
          <a:p>
            <a:r>
              <a:rPr lang="en-HR" sz="1600" dirty="0">
                <a:solidFill>
                  <a:srgbClr val="C00000"/>
                </a:solidFill>
              </a:rPr>
              <a:t>→ Only recent FT-PNRQRPA calculation is complete (GT+ first forbidden transitions)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5EBA76-13FE-999F-B5AA-BA4B841A1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88" y="2165213"/>
            <a:ext cx="3563523" cy="369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826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E2856-82F5-DA4A-646F-7D464C5AB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C_new_interview.mp4">
            <a:hlinkClick r:id="" action="ppaction://media"/>
            <a:extLst>
              <a:ext uri="{FF2B5EF4-FFF2-40B4-BE49-F238E27FC236}">
                <a16:creationId xmlns:a16="http://schemas.microsoft.com/office/drawing/2014/main" id="{78BBFF6B-C806-3E02-F69A-56C5C5861A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306" y="2299047"/>
            <a:ext cx="9583387" cy="31007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1A1208-D9CF-33E7-E648-642EFC1911EB}"/>
              </a:ext>
            </a:extLst>
          </p:cNvPr>
          <p:cNvSpPr txBox="1"/>
          <p:nvPr/>
        </p:nvSpPr>
        <p:spPr>
          <a:xfrm>
            <a:off x="596097" y="762485"/>
            <a:ext cx="880833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C</a:t>
            </a:r>
            <a:r>
              <a:rPr lang="en-HR" sz="1600" dirty="0"/>
              <a:t>ompleting the large-scale calculations of electron capture rates (EC) in the relativistic energy density functional approach using the FT-PNRQRPA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HR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C</a:t>
            </a:r>
            <a:r>
              <a:rPr lang="en-HR" sz="1600" dirty="0"/>
              <a:t>overing astrophysically relevant range of temperature and densities</a:t>
            </a:r>
          </a:p>
          <a:p>
            <a:endParaRPr lang="en-HR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F</a:t>
            </a:r>
            <a:r>
              <a:rPr lang="en-HR" sz="1600" dirty="0"/>
              <a:t>or example, for ⍴Ye=10</a:t>
            </a:r>
            <a:r>
              <a:rPr lang="en-HR" sz="1600" baseline="30000" dirty="0"/>
              <a:t>10</a:t>
            </a:r>
            <a:r>
              <a:rPr lang="en-HR" sz="1600" dirty="0"/>
              <a:t> g/cm</a:t>
            </a:r>
            <a:r>
              <a:rPr lang="en-HR" sz="1600" baseline="30000" dirty="0"/>
              <a:t>3</a:t>
            </a:r>
            <a:r>
              <a:rPr lang="en-HR" sz="1600" dirty="0"/>
              <a:t> 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CAA104-765B-5A98-FD4E-22710BAF2BD9}"/>
              </a:ext>
            </a:extLst>
          </p:cNvPr>
          <p:cNvSpPr txBox="1"/>
          <p:nvPr/>
        </p:nvSpPr>
        <p:spPr>
          <a:xfrm>
            <a:off x="1088020" y="125400"/>
            <a:ext cx="89009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SYSTEMATIC CALCULATIONS OF STELLAR ELECTRON CAPTURE RATES</a:t>
            </a:r>
            <a:endParaRPr lang="hr-HR"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4E3FEA-4212-D60A-6F40-AB3D58E9E4B1}"/>
              </a:ext>
            </a:extLst>
          </p:cNvPr>
          <p:cNvSpPr txBox="1"/>
          <p:nvPr/>
        </p:nvSpPr>
        <p:spPr>
          <a:xfrm>
            <a:off x="596097" y="5760378"/>
            <a:ext cx="89125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Future applications of these EC rates in state-of-the-art core collapse supernova simulations are called for</a:t>
            </a:r>
            <a:endParaRPr lang="en-HR" sz="1600" dirty="0"/>
          </a:p>
        </p:txBody>
      </p:sp>
    </p:spTree>
    <p:extLst>
      <p:ext uri="{BB962C8B-B14F-4D97-AF65-F5344CB8AC3E}">
        <p14:creationId xmlns:p14="http://schemas.microsoft.com/office/powerpoint/2010/main" val="120911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6F7889C-8E7F-E842-9D71-46E708C760ED}"/>
              </a:ext>
            </a:extLst>
          </p:cNvPr>
          <p:cNvSpPr/>
          <p:nvPr/>
        </p:nvSpPr>
        <p:spPr>
          <a:xfrm>
            <a:off x="2328833" y="92709"/>
            <a:ext cx="62480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CORE-COLLAPSE SUPERNOVA SIMULATION RESULTS</a:t>
            </a:r>
            <a:endParaRPr lang="hr-HR"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C0684C-083F-8493-A230-8F12166BE503}"/>
              </a:ext>
            </a:extLst>
          </p:cNvPr>
          <p:cNvSpPr txBox="1"/>
          <p:nvPr/>
        </p:nvSpPr>
        <p:spPr>
          <a:xfrm>
            <a:off x="992755" y="5653216"/>
            <a:ext cx="2181827" cy="738664"/>
          </a:xfrm>
          <a:prstGeom prst="rect">
            <a:avLst/>
          </a:prstGeom>
          <a:solidFill>
            <a:srgbClr val="D4E6FF"/>
          </a:solidFill>
        </p:spPr>
        <p:txBody>
          <a:bodyPr wrap="square">
            <a:spAutoFit/>
          </a:bodyPr>
          <a:lstStyle/>
          <a:p>
            <a:r>
              <a:rPr lang="en-GB" sz="1400" i="1" dirty="0">
                <a:effectLst/>
                <a:latin typeface="+mn-lt"/>
              </a:rPr>
              <a:t>The electron-fraction Y</a:t>
            </a:r>
            <a:r>
              <a:rPr lang="en-GB" sz="1400" i="1" baseline="-25000" dirty="0">
                <a:effectLst/>
                <a:latin typeface="+mn-lt"/>
              </a:rPr>
              <a:t>e</a:t>
            </a:r>
            <a:r>
              <a:rPr lang="en-GB" sz="1400" i="1" dirty="0">
                <a:effectLst/>
                <a:latin typeface="+mn-lt"/>
              </a:rPr>
              <a:t> </a:t>
            </a:r>
          </a:p>
          <a:p>
            <a:r>
              <a:rPr lang="en-GB" sz="1400" i="1" dirty="0">
                <a:effectLst/>
                <a:latin typeface="+mn-lt"/>
              </a:rPr>
              <a:t>as a </a:t>
            </a:r>
            <a:r>
              <a:rPr lang="en-GB" sz="1400" i="1" dirty="0">
                <a:latin typeface="+mn-lt"/>
              </a:rPr>
              <a:t>f</a:t>
            </a:r>
            <a:r>
              <a:rPr lang="en-GB" sz="1400" i="1" dirty="0">
                <a:effectLst/>
                <a:latin typeface="+mn-lt"/>
              </a:rPr>
              <a:t>unction</a:t>
            </a:r>
            <a:r>
              <a:rPr lang="en-GB" sz="1400" i="1" dirty="0">
                <a:latin typeface="+mn-lt"/>
              </a:rPr>
              <a:t> </a:t>
            </a:r>
            <a:r>
              <a:rPr lang="en-GB" sz="1400" i="1" dirty="0">
                <a:effectLst/>
                <a:latin typeface="+mn-lt"/>
              </a:rPr>
              <a:t>of central </a:t>
            </a:r>
          </a:p>
          <a:p>
            <a:r>
              <a:rPr lang="en-GB" sz="1400" i="1" dirty="0">
                <a:effectLst/>
                <a:latin typeface="+mn-lt"/>
              </a:rPr>
              <a:t>baryon density </a:t>
            </a:r>
            <a:r>
              <a:rPr lang="el-GR" sz="1400" i="1" dirty="0">
                <a:effectLst/>
                <a:latin typeface="+mn-lt"/>
              </a:rPr>
              <a:t>ρ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2EB7A8-707B-78E2-B774-07201B358311}"/>
              </a:ext>
            </a:extLst>
          </p:cNvPr>
          <p:cNvSpPr txBox="1"/>
          <p:nvPr/>
        </p:nvSpPr>
        <p:spPr>
          <a:xfrm>
            <a:off x="4075919" y="5638054"/>
            <a:ext cx="2748627" cy="738664"/>
          </a:xfrm>
          <a:prstGeom prst="rect">
            <a:avLst/>
          </a:prstGeom>
          <a:solidFill>
            <a:srgbClr val="D4E6FF"/>
          </a:solidFill>
        </p:spPr>
        <p:txBody>
          <a:bodyPr wrap="square">
            <a:spAutoFit/>
          </a:bodyPr>
          <a:lstStyle/>
          <a:p>
            <a:r>
              <a:rPr lang="en-GB" sz="1400" i="1" dirty="0">
                <a:effectLst/>
                <a:latin typeface="+mn-lt"/>
              </a:rPr>
              <a:t>The electron neutrino luminosity</a:t>
            </a:r>
          </a:p>
          <a:p>
            <a:r>
              <a:rPr lang="en-GB" sz="1400" i="1" dirty="0">
                <a:effectLst/>
                <a:latin typeface="+mn-lt"/>
              </a:rPr>
              <a:t>at a radius of 500 km as a </a:t>
            </a:r>
          </a:p>
          <a:p>
            <a:r>
              <a:rPr lang="en-GB" sz="1400" i="1" dirty="0">
                <a:latin typeface="+mn-lt"/>
              </a:rPr>
              <a:t>f</a:t>
            </a:r>
            <a:r>
              <a:rPr lang="en-GB" sz="1400" i="1" dirty="0">
                <a:effectLst/>
                <a:latin typeface="+mn-lt"/>
              </a:rPr>
              <a:t>unction</a:t>
            </a:r>
            <a:r>
              <a:rPr lang="en-GB" sz="1400" i="1" dirty="0">
                <a:latin typeface="+mn-lt"/>
              </a:rPr>
              <a:t> </a:t>
            </a:r>
            <a:r>
              <a:rPr lang="en-GB" sz="1400" i="1" dirty="0">
                <a:effectLst/>
                <a:latin typeface="+mn-lt"/>
              </a:rPr>
              <a:t>of time after bounce,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EE32DF-48F9-996E-7AD5-293021592120}"/>
              </a:ext>
            </a:extLst>
          </p:cNvPr>
          <p:cNvSpPr txBox="1"/>
          <p:nvPr/>
        </p:nvSpPr>
        <p:spPr>
          <a:xfrm>
            <a:off x="7334795" y="5653216"/>
            <a:ext cx="2200012" cy="738664"/>
          </a:xfrm>
          <a:prstGeom prst="rect">
            <a:avLst/>
          </a:prstGeom>
          <a:solidFill>
            <a:srgbClr val="D4E6FF"/>
          </a:solidFill>
        </p:spPr>
        <p:txBody>
          <a:bodyPr wrap="square">
            <a:spAutoFit/>
          </a:bodyPr>
          <a:lstStyle/>
          <a:p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 central velocity as a function of the enclosed mass.</a:t>
            </a:r>
            <a:endParaRPr lang="en-GB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C17246-3854-0EA7-BD6B-2EE01F665918}"/>
              </a:ext>
            </a:extLst>
          </p:cNvPr>
          <p:cNvSpPr txBox="1"/>
          <p:nvPr/>
        </p:nvSpPr>
        <p:spPr>
          <a:xfrm>
            <a:off x="1689905" y="6391880"/>
            <a:ext cx="90051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en-GB" sz="1000" dirty="0">
                <a:solidFill>
                  <a:srgbClr val="0000CC"/>
                </a:solidFill>
                <a:effectLst/>
                <a:latin typeface="Helvetica" pitchFamily="2" charset="0"/>
              </a:rPr>
              <a:t>S. Giraud, E. M. Ney, A. </a:t>
            </a:r>
            <a:r>
              <a:rPr lang="en-GB" sz="1000" dirty="0" err="1">
                <a:solidFill>
                  <a:srgbClr val="0000CC"/>
                </a:solidFill>
                <a:effectLst/>
                <a:latin typeface="Helvetica" pitchFamily="2" charset="0"/>
              </a:rPr>
              <a:t>Ravlić</a:t>
            </a:r>
            <a:r>
              <a:rPr lang="en-GB" sz="1000" dirty="0">
                <a:solidFill>
                  <a:srgbClr val="0000CC"/>
                </a:solidFill>
                <a:effectLst/>
                <a:latin typeface="Helvetica" pitchFamily="2" charset="0"/>
              </a:rPr>
              <a:t>, R. G. T. </a:t>
            </a:r>
            <a:r>
              <a:rPr lang="en-GB" sz="1000" dirty="0" err="1">
                <a:solidFill>
                  <a:srgbClr val="0000CC"/>
                </a:solidFill>
                <a:effectLst/>
                <a:latin typeface="Helvetica" pitchFamily="2" charset="0"/>
              </a:rPr>
              <a:t>Zegers</a:t>
            </a:r>
            <a:r>
              <a:rPr lang="en-GB" sz="1000" dirty="0">
                <a:solidFill>
                  <a:srgbClr val="0000CC"/>
                </a:solidFill>
                <a:effectLst/>
                <a:latin typeface="Helvetica" pitchFamily="2" charset="0"/>
              </a:rPr>
              <a:t>, J. Engel, N. P. et al., PRC 105, 055801 (2022)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GB" sz="1000" dirty="0">
                <a:solidFill>
                  <a:srgbClr val="0000CC"/>
                </a:solidFill>
                <a:latin typeface="Helvetica" pitchFamily="2" charset="0"/>
              </a:rPr>
              <a:t>A. </a:t>
            </a:r>
            <a:r>
              <a:rPr lang="en-GB" sz="1000" dirty="0" err="1">
                <a:solidFill>
                  <a:srgbClr val="0000CC"/>
                </a:solidFill>
                <a:latin typeface="Helvetica" pitchFamily="2" charset="0"/>
              </a:rPr>
              <a:t>Ravlić</a:t>
            </a:r>
            <a:r>
              <a:rPr lang="en-GB" sz="1000" dirty="0">
                <a:solidFill>
                  <a:srgbClr val="0000CC"/>
                </a:solidFill>
                <a:latin typeface="Helvetica" pitchFamily="2" charset="0"/>
              </a:rPr>
              <a:t>, S. Giraud, N.P., </a:t>
            </a:r>
            <a:r>
              <a:rPr lang="en-GB" sz="1000" dirty="0">
                <a:solidFill>
                  <a:srgbClr val="0000CC"/>
                </a:solidFill>
                <a:effectLst/>
                <a:latin typeface="Helvetica" pitchFamily="2" charset="0"/>
              </a:rPr>
              <a:t>R. G. T. </a:t>
            </a:r>
            <a:r>
              <a:rPr lang="en-GB" sz="1000" dirty="0" err="1">
                <a:solidFill>
                  <a:srgbClr val="0000CC"/>
                </a:solidFill>
                <a:effectLst/>
                <a:latin typeface="Helvetica" pitchFamily="2" charset="0"/>
              </a:rPr>
              <a:t>Zegers</a:t>
            </a:r>
            <a:r>
              <a:rPr lang="en-GB" sz="1000" dirty="0">
                <a:solidFill>
                  <a:srgbClr val="0000CC"/>
                </a:solidFill>
                <a:effectLst/>
                <a:latin typeface="Helvetica" pitchFamily="2" charset="0"/>
              </a:rPr>
              <a:t>, (2025)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AA6FC5-DB91-BDC8-3C47-D68B6610C6E1}"/>
              </a:ext>
            </a:extLst>
          </p:cNvPr>
          <p:cNvSpPr txBox="1"/>
          <p:nvPr/>
        </p:nvSpPr>
        <p:spPr>
          <a:xfrm>
            <a:off x="786894" y="764185"/>
            <a:ext cx="900510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1800" dirty="0">
                <a:solidFill>
                  <a:srgbClr val="C00000"/>
                </a:solidFill>
              </a:rPr>
              <a:t>Initial test case for the new electron capture rates </a:t>
            </a:r>
          </a:p>
          <a:p>
            <a:endParaRPr lang="en-HR" sz="1800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R" sz="1600" dirty="0"/>
              <a:t>core collapse supernova simulation with spherically symmetric code GR1D </a:t>
            </a:r>
          </a:p>
          <a:p>
            <a:r>
              <a:rPr lang="en-GB" sz="1400" dirty="0">
                <a:solidFill>
                  <a:srgbClr val="0000CC"/>
                </a:solidFill>
              </a:rPr>
              <a:t>	</a:t>
            </a:r>
            <a:r>
              <a:rPr lang="en-GB" sz="1000" dirty="0">
                <a:solidFill>
                  <a:srgbClr val="0000CC"/>
                </a:solidFill>
              </a:rPr>
              <a:t>E. O’Connor, </a:t>
            </a:r>
            <a:r>
              <a:rPr lang="en-GB" sz="1000" dirty="0" err="1">
                <a:solidFill>
                  <a:srgbClr val="0000CC"/>
                </a:solidFill>
              </a:rPr>
              <a:t>Astrophys</a:t>
            </a:r>
            <a:r>
              <a:rPr lang="en-GB" sz="1000" dirty="0">
                <a:solidFill>
                  <a:srgbClr val="0000CC"/>
                </a:solidFill>
              </a:rPr>
              <a:t>. J. Suppl. Ser. 219, 24 (2015)</a:t>
            </a:r>
          </a:p>
          <a:p>
            <a:r>
              <a:rPr lang="en-GB" sz="1000" dirty="0">
                <a:solidFill>
                  <a:srgbClr val="0000CC"/>
                </a:solidFill>
              </a:rPr>
              <a:t>	C. Sullivan, E. O’Connor, R. G. T. </a:t>
            </a:r>
            <a:r>
              <a:rPr lang="en-GB" sz="1000" dirty="0" err="1">
                <a:solidFill>
                  <a:srgbClr val="0000CC"/>
                </a:solidFill>
              </a:rPr>
              <a:t>Zegers</a:t>
            </a:r>
            <a:r>
              <a:rPr lang="en-GB" sz="1000" dirty="0">
                <a:solidFill>
                  <a:srgbClr val="0000CC"/>
                </a:solidFill>
              </a:rPr>
              <a:t>, T. Grubb, and S. M. Austin, </a:t>
            </a:r>
            <a:r>
              <a:rPr lang="en-GB" sz="1000" dirty="0" err="1">
                <a:solidFill>
                  <a:srgbClr val="0000CC"/>
                </a:solidFill>
              </a:rPr>
              <a:t>Astrophys</a:t>
            </a:r>
            <a:r>
              <a:rPr lang="en-GB" sz="1000" dirty="0">
                <a:solidFill>
                  <a:srgbClr val="0000CC"/>
                </a:solidFill>
              </a:rPr>
              <a:t>. J. 816, 44 (2015)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s15WW95 progenitor </a:t>
            </a:r>
            <a:r>
              <a:rPr lang="en-GB" sz="1000" dirty="0">
                <a:solidFill>
                  <a:srgbClr val="00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S. E. </a:t>
            </a:r>
            <a:r>
              <a:rPr lang="en-GB" sz="10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Woosley</a:t>
            </a:r>
            <a:r>
              <a:rPr lang="en-GB" sz="1000" dirty="0">
                <a:solidFill>
                  <a:srgbClr val="00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T. A. Weaver, </a:t>
            </a:r>
            <a:r>
              <a:rPr lang="en-GB" sz="10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Astrophys</a:t>
            </a:r>
            <a:r>
              <a:rPr lang="en-GB" sz="1000" dirty="0">
                <a:solidFill>
                  <a:srgbClr val="00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J. Suppl. 101, 181 (1995).</a:t>
            </a:r>
            <a:endParaRPr lang="en-GB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SFHo</a:t>
            </a:r>
            <a:r>
              <a:rPr lang="en-GB" sz="1600" dirty="0"/>
              <a:t> equation of state to determine NSE </a:t>
            </a:r>
            <a:r>
              <a:rPr lang="en-GB" sz="1000" dirty="0">
                <a:solidFill>
                  <a:srgbClr val="0000CC"/>
                </a:solidFill>
              </a:rPr>
              <a:t>A.W. Steiner, M. Hempel, and T. Fischer, </a:t>
            </a:r>
            <a:r>
              <a:rPr lang="en-GB" sz="1000" dirty="0" err="1">
                <a:solidFill>
                  <a:srgbClr val="0000CC"/>
                </a:solidFill>
              </a:rPr>
              <a:t>Astrophys</a:t>
            </a:r>
            <a:r>
              <a:rPr lang="en-GB" sz="1000" dirty="0">
                <a:solidFill>
                  <a:srgbClr val="0000CC"/>
                </a:solidFill>
              </a:rPr>
              <a:t>. J. 774, 17 (2013).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rgbClr val="0000C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rgbClr val="0000C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HR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125B53-1601-3725-C4BF-8E3EF0EE7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19" y="2676856"/>
            <a:ext cx="9345088" cy="299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6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1299D-4A08-49E6-E766-350D0CC28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E494DD-BEC8-A06C-AA73-C9517DB57CFC}"/>
              </a:ext>
            </a:extLst>
          </p:cNvPr>
          <p:cNvSpPr txBox="1"/>
          <p:nvPr/>
        </p:nvSpPr>
        <p:spPr>
          <a:xfrm>
            <a:off x="2524089" y="106447"/>
            <a:ext cx="6274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NUCLEAR BETA-DECAY IN STELLAR CONDITIONS </a:t>
            </a: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2F5575-1442-FBBA-601B-C11F8D741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901" y="907196"/>
            <a:ext cx="2553523" cy="16008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ECD490-5807-6399-614D-8194BAFB11EB}"/>
                  </a:ext>
                </a:extLst>
              </p:cNvPr>
              <p:cNvSpPr txBox="1"/>
              <p:nvPr/>
            </p:nvSpPr>
            <p:spPr>
              <a:xfrm>
                <a:off x="412478" y="823760"/>
                <a:ext cx="6077090" cy="34163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β-</a:t>
                </a:r>
                <a:r>
                  <a:rPr lang="en-HR" sz="1600" dirty="0"/>
                  <a:t>decay is important</a:t>
                </a:r>
                <a:r>
                  <a:rPr lang="en-US" sz="1600" dirty="0"/>
                  <a:t> in stellar evolution and nucleosynthesis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400" b="1" dirty="0">
                  <a:solidFill>
                    <a:srgbClr val="C0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solidFill>
                      <a:srgbClr val="C00000"/>
                    </a:solidFill>
                  </a:rPr>
                  <a:t>How </a:t>
                </a:r>
                <a:r>
                  <a:rPr lang="en-US" sz="1600" dirty="0">
                    <a:solidFill>
                      <a:srgbClr val="C00000"/>
                    </a:solidFill>
                  </a:rPr>
                  <a:t>β</a:t>
                </a:r>
                <a:r>
                  <a:rPr lang="en-US" sz="1600" b="1" dirty="0">
                    <a:solidFill>
                      <a:srgbClr val="C00000"/>
                    </a:solidFill>
                  </a:rPr>
                  <a:t>-decay rates evolve by varying the temperature </a:t>
                </a:r>
                <a:r>
                  <a:rPr lang="en-US" sz="1600" i="1" dirty="0">
                    <a:solidFill>
                      <a:srgbClr val="C00000"/>
                    </a:solidFill>
                  </a:rPr>
                  <a:t>(T) </a:t>
                </a:r>
                <a:r>
                  <a:rPr lang="en-US" sz="1600" b="1" dirty="0">
                    <a:solidFill>
                      <a:srgbClr val="C00000"/>
                    </a:solidFill>
                  </a:rPr>
                  <a:t>and density </a:t>
                </a:r>
                <a14:m>
                  <m:oMath xmlns:m="http://schemas.openxmlformats.org/officeDocument/2006/math">
                    <m:r>
                      <a:rPr lang="en-US" sz="16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𝝆</m:t>
                    </m:r>
                    <m:sSub>
                      <m:sSubPr>
                        <m:ctrlPr>
                          <a:rPr lang="en-US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𝒀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US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b="1" dirty="0">
                    <a:solidFill>
                      <a:srgbClr val="C00000"/>
                    </a:solidFill>
                  </a:rPr>
                  <a:t> in stellar environment? </a:t>
                </a:r>
              </a:p>
              <a:p>
                <a:endParaRPr lang="en-US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Theory framework for β-decays based on</a:t>
                </a:r>
              </a:p>
              <a:p>
                <a:r>
                  <a:rPr lang="en-US" sz="1600" dirty="0"/>
                  <a:t>     relativistic energy density functional and </a:t>
                </a:r>
              </a:p>
              <a:p>
                <a:r>
                  <a:rPr lang="en-US" sz="1600" dirty="0"/>
                  <a:t>     </a:t>
                </a:r>
                <a:r>
                  <a:rPr lang="en-US" sz="1600" b="1" dirty="0">
                    <a:solidFill>
                      <a:srgbClr val="0000CC"/>
                    </a:solidFill>
                  </a:rPr>
                  <a:t>FT-PNRQRPA</a:t>
                </a:r>
                <a:r>
                  <a:rPr lang="en-US" sz="1400" b="1" dirty="0">
                    <a:solidFill>
                      <a:srgbClr val="0000CC"/>
                    </a:solidFill>
                  </a:rPr>
                  <a:t> (finite temperature quasiparticle </a:t>
                </a:r>
              </a:p>
              <a:p>
                <a:r>
                  <a:rPr lang="en-US" sz="1400" b="1" dirty="0">
                    <a:solidFill>
                      <a:srgbClr val="0000CC"/>
                    </a:solidFill>
                  </a:rPr>
                  <a:t>                                  random phase approximation)</a:t>
                </a:r>
                <a:endParaRPr lang="en-US" sz="1400" b="1" i="1" dirty="0">
                  <a:solidFill>
                    <a:srgbClr val="0000CC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400" b="1" dirty="0">
                  <a:solidFill>
                    <a:srgbClr val="C0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Includes finite temperature and pairing effects              </a:t>
                </a:r>
              </a:p>
              <a:p>
                <a:endParaRPr lang="en-GB" sz="1600" dirty="0">
                  <a:solidFill>
                    <a:srgbClr val="0000CC"/>
                  </a:solidFill>
                </a:endParaRPr>
              </a:p>
              <a:p>
                <a:endParaRPr lang="en-GB" sz="1600" dirty="0">
                  <a:solidFill>
                    <a:srgbClr val="0000CC"/>
                  </a:solidFill>
                </a:endParaRPr>
              </a:p>
              <a:p>
                <a:r>
                  <a:rPr lang="en-GB" sz="1600" dirty="0">
                    <a:solidFill>
                      <a:srgbClr val="0000CC"/>
                    </a:solidFill>
                  </a:rPr>
                  <a:t> </a:t>
                </a:r>
                <a:r>
                  <a:rPr lang="en-US" sz="1600" dirty="0"/>
                  <a:t>β-</a:t>
                </a:r>
                <a:r>
                  <a:rPr lang="en-HR" sz="1600" dirty="0"/>
                  <a:t>decay rates: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ECD490-5807-6399-614D-8194BAFB11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478" y="823760"/>
                <a:ext cx="6077090" cy="3416320"/>
              </a:xfrm>
              <a:prstGeom prst="rect">
                <a:avLst/>
              </a:prstGeom>
              <a:blipFill>
                <a:blip r:embed="rId3"/>
                <a:stretch>
                  <a:fillRect l="-625" t="-369" b="-1476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B27D4A0A-6592-BE56-5F8F-0961E84AC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58" y="4302648"/>
            <a:ext cx="4968072" cy="6099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1CCA4E-7A35-7EF5-9506-9C35B2898033}"/>
              </a:ext>
            </a:extLst>
          </p:cNvPr>
          <p:cNvSpPr txBox="1"/>
          <p:nvPr/>
        </p:nvSpPr>
        <p:spPr>
          <a:xfrm>
            <a:off x="211554" y="5220196"/>
            <a:ext cx="1128835" cy="738664"/>
          </a:xfrm>
          <a:prstGeom prst="rect">
            <a:avLst/>
          </a:prstGeom>
          <a:solidFill>
            <a:srgbClr val="FEC7B8"/>
          </a:solidFill>
        </p:spPr>
        <p:txBody>
          <a:bodyPr wrap="none" rtlCol="0">
            <a:spAutoFit/>
          </a:bodyPr>
          <a:lstStyle/>
          <a:p>
            <a:r>
              <a:rPr lang="en-GB" sz="1400" dirty="0"/>
              <a:t>e</a:t>
            </a:r>
            <a:r>
              <a:rPr lang="en-HR" sz="1400" dirty="0"/>
              <a:t>lectron </a:t>
            </a:r>
          </a:p>
          <a:p>
            <a:r>
              <a:rPr lang="en-GB" sz="1400" dirty="0"/>
              <a:t>e</a:t>
            </a:r>
            <a:r>
              <a:rPr lang="en-HR" sz="1400" dirty="0"/>
              <a:t>nergy and </a:t>
            </a:r>
          </a:p>
          <a:p>
            <a:r>
              <a:rPr lang="en-HR" sz="1400" dirty="0"/>
              <a:t>momentum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5BBA8C-C122-B9AC-4322-3890C01364CC}"/>
              </a:ext>
            </a:extLst>
          </p:cNvPr>
          <p:cNvSpPr txBox="1"/>
          <p:nvPr/>
        </p:nvSpPr>
        <p:spPr>
          <a:xfrm>
            <a:off x="1739953" y="5257646"/>
            <a:ext cx="811441" cy="523220"/>
          </a:xfrm>
          <a:prstGeom prst="rect">
            <a:avLst/>
          </a:prstGeom>
          <a:solidFill>
            <a:srgbClr val="FEC7B8"/>
          </a:solidFill>
        </p:spPr>
        <p:txBody>
          <a:bodyPr wrap="none" rtlCol="0">
            <a:spAutoFit/>
          </a:bodyPr>
          <a:lstStyle/>
          <a:p>
            <a:r>
              <a:rPr lang="en-GB" sz="1400" dirty="0"/>
              <a:t>Fermi </a:t>
            </a:r>
            <a:r>
              <a:rPr lang="en-HR" sz="1400" dirty="0"/>
              <a:t> </a:t>
            </a:r>
          </a:p>
          <a:p>
            <a:r>
              <a:rPr lang="en-HR" sz="1400" dirty="0"/>
              <a:t>function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2F83D4-2E2B-3979-F097-99CBCBACBEA4}"/>
              </a:ext>
            </a:extLst>
          </p:cNvPr>
          <p:cNvSpPr txBox="1"/>
          <p:nvPr/>
        </p:nvSpPr>
        <p:spPr>
          <a:xfrm>
            <a:off x="2893876" y="5200697"/>
            <a:ext cx="1800493" cy="738664"/>
          </a:xfrm>
          <a:prstGeom prst="rect">
            <a:avLst/>
          </a:prstGeom>
          <a:solidFill>
            <a:srgbClr val="FEC7B8"/>
          </a:solidFill>
        </p:spPr>
        <p:txBody>
          <a:bodyPr wrap="none" rtlCol="0">
            <a:spAutoFit/>
          </a:bodyPr>
          <a:lstStyle/>
          <a:p>
            <a:r>
              <a:rPr lang="en-GB" sz="1400" dirty="0"/>
              <a:t>Shape factor </a:t>
            </a:r>
          </a:p>
          <a:p>
            <a:r>
              <a:rPr lang="en-GB" sz="1400" dirty="0"/>
              <a:t>(=B(GT) for allowed </a:t>
            </a:r>
          </a:p>
          <a:p>
            <a:r>
              <a:rPr lang="en-GB" sz="1400" dirty="0"/>
              <a:t>transitions)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5F04CF-93E9-609D-65AE-1685923F4A96}"/>
              </a:ext>
            </a:extLst>
          </p:cNvPr>
          <p:cNvSpPr txBox="1"/>
          <p:nvPr/>
        </p:nvSpPr>
        <p:spPr>
          <a:xfrm>
            <a:off x="2862301" y="3724457"/>
            <a:ext cx="2084225" cy="523220"/>
          </a:xfrm>
          <a:prstGeom prst="rect">
            <a:avLst/>
          </a:prstGeom>
          <a:solidFill>
            <a:srgbClr val="FEC7B8"/>
          </a:solidFill>
        </p:spPr>
        <p:txBody>
          <a:bodyPr wrap="none" rtlCol="0">
            <a:spAutoFit/>
          </a:bodyPr>
          <a:lstStyle/>
          <a:p>
            <a:r>
              <a:rPr lang="en-GB" sz="1400" dirty="0"/>
              <a:t>Fermi-Dirac distribution </a:t>
            </a:r>
          </a:p>
          <a:p>
            <a:r>
              <a:rPr lang="en-GB" sz="1400" dirty="0"/>
              <a:t>for outgoing electrons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0B05AFC-95F6-6181-9D76-098335E17456}"/>
              </a:ext>
            </a:extLst>
          </p:cNvPr>
          <p:cNvCxnSpPr>
            <a:cxnSpLocks/>
          </p:cNvCxnSpPr>
          <p:nvPr/>
        </p:nvCxnSpPr>
        <p:spPr bwMode="auto">
          <a:xfrm flipV="1">
            <a:off x="1349906" y="4781008"/>
            <a:ext cx="882990" cy="46773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EBD1CE7-9D91-BB80-8D1F-2F9BA49F7F9E}"/>
              </a:ext>
            </a:extLst>
          </p:cNvPr>
          <p:cNvCxnSpPr>
            <a:cxnSpLocks/>
          </p:cNvCxnSpPr>
          <p:nvPr/>
        </p:nvCxnSpPr>
        <p:spPr bwMode="auto">
          <a:xfrm flipV="1">
            <a:off x="620851" y="4832201"/>
            <a:ext cx="760813" cy="3879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BBFA08A-C977-C4F7-F333-D7080D1EE77E}"/>
              </a:ext>
            </a:extLst>
          </p:cNvPr>
          <p:cNvCxnSpPr>
            <a:cxnSpLocks/>
          </p:cNvCxnSpPr>
          <p:nvPr/>
        </p:nvCxnSpPr>
        <p:spPr bwMode="auto">
          <a:xfrm flipV="1">
            <a:off x="2099317" y="4762402"/>
            <a:ext cx="523620" cy="5216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01D97AA-C0C2-3CA2-440E-496A7A82753B}"/>
              </a:ext>
            </a:extLst>
          </p:cNvPr>
          <p:cNvCxnSpPr>
            <a:cxnSpLocks/>
            <a:stCxn id="11" idx="0"/>
          </p:cNvCxnSpPr>
          <p:nvPr/>
        </p:nvCxnSpPr>
        <p:spPr bwMode="auto">
          <a:xfrm flipH="1" flipV="1">
            <a:off x="3413623" y="4762402"/>
            <a:ext cx="380500" cy="43829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AB7D4F3-FD4E-5E69-27D4-66AC109E87F8}"/>
              </a:ext>
            </a:extLst>
          </p:cNvPr>
          <p:cNvCxnSpPr>
            <a:cxnSpLocks/>
            <a:stCxn id="12" idx="2"/>
          </p:cNvCxnSpPr>
          <p:nvPr/>
        </p:nvCxnSpPr>
        <p:spPr bwMode="auto">
          <a:xfrm>
            <a:off x="3904414" y="4247677"/>
            <a:ext cx="311046" cy="3739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A9460A6-B97C-213E-BEE3-D2A5E4603A1C}"/>
                  </a:ext>
                </a:extLst>
              </p:cNvPr>
              <p:cNvSpPr txBox="1"/>
              <p:nvPr/>
            </p:nvSpPr>
            <p:spPr>
              <a:xfrm>
                <a:off x="1057777" y="6174662"/>
                <a:ext cx="1377300" cy="4690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H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1/2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⁡(2)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en-HR" sz="16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A9460A6-B97C-213E-BEE3-D2A5E4603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777" y="6174662"/>
                <a:ext cx="1377300" cy="469039"/>
              </a:xfrm>
              <a:prstGeom prst="rect">
                <a:avLst/>
              </a:prstGeom>
              <a:blipFill>
                <a:blip r:embed="rId5"/>
                <a:stretch>
                  <a:fillRect t="-7895" b="-13158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44F86E62-298F-5513-30E5-EF31B304673D}"/>
              </a:ext>
            </a:extLst>
          </p:cNvPr>
          <p:cNvSpPr/>
          <p:nvPr/>
        </p:nvSpPr>
        <p:spPr>
          <a:xfrm>
            <a:off x="2524089" y="6274369"/>
            <a:ext cx="16946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β-</a:t>
            </a:r>
            <a:r>
              <a:rPr lang="en-HR" sz="1600" dirty="0"/>
              <a:t>decay </a:t>
            </a:r>
            <a:r>
              <a:rPr lang="en-US" sz="1600" dirty="0"/>
              <a:t>half-life </a:t>
            </a:r>
            <a:endParaRPr lang="en-HR" sz="1600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F9D5E4F-D14D-0C12-E42C-4D284C105D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5430" y="3489767"/>
            <a:ext cx="4625562" cy="271126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D7B79A7C-5937-EAEF-D5B8-B1021C9DC9F5}"/>
              </a:ext>
            </a:extLst>
          </p:cNvPr>
          <p:cNvSpPr txBox="1"/>
          <p:nvPr/>
        </p:nvSpPr>
        <p:spPr>
          <a:xfrm>
            <a:off x="6069477" y="6201034"/>
            <a:ext cx="58724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R" sz="1400" dirty="0"/>
              <a:t>Benchmarking </a:t>
            </a:r>
            <a:r>
              <a:rPr lang="en-GB" sz="1400" dirty="0"/>
              <a:t>the model with the </a:t>
            </a:r>
          </a:p>
          <a:p>
            <a:r>
              <a:rPr lang="en-GB" sz="1400" dirty="0"/>
              <a:t>experimental data at zero temperature</a:t>
            </a:r>
            <a:endParaRPr lang="en-HR" sz="140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39CC58D-7BA1-A481-0EBD-4DA0DDCCA788}"/>
              </a:ext>
            </a:extLst>
          </p:cNvPr>
          <p:cNvSpPr/>
          <p:nvPr/>
        </p:nvSpPr>
        <p:spPr bwMode="auto">
          <a:xfrm>
            <a:off x="6754135" y="907196"/>
            <a:ext cx="2629150" cy="1788944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H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F6BE38-A758-AA00-CE6B-16E9222B3A31}"/>
              </a:ext>
            </a:extLst>
          </p:cNvPr>
          <p:cNvSpPr txBox="1"/>
          <p:nvPr/>
        </p:nvSpPr>
        <p:spPr>
          <a:xfrm>
            <a:off x="5497721" y="3243265"/>
            <a:ext cx="58293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00CC"/>
                </a:solidFill>
              </a:rPr>
              <a:t>A. </a:t>
            </a:r>
            <a:r>
              <a:rPr lang="en-GB" sz="1100" dirty="0" err="1">
                <a:solidFill>
                  <a:srgbClr val="0000CC"/>
                </a:solidFill>
              </a:rPr>
              <a:t>Ravlić</a:t>
            </a:r>
            <a:r>
              <a:rPr lang="en-GB" sz="1100" dirty="0">
                <a:solidFill>
                  <a:srgbClr val="0000CC"/>
                </a:solidFill>
              </a:rPr>
              <a:t>, E. </a:t>
            </a:r>
            <a:r>
              <a:rPr lang="en-GB" sz="1100" dirty="0" err="1">
                <a:solidFill>
                  <a:srgbClr val="0000CC"/>
                </a:solidFill>
              </a:rPr>
              <a:t>Yuksel</a:t>
            </a:r>
            <a:r>
              <a:rPr lang="en-GB" sz="1100" dirty="0">
                <a:solidFill>
                  <a:srgbClr val="0000CC"/>
                </a:solidFill>
              </a:rPr>
              <a:t>, Y. F. </a:t>
            </a:r>
            <a:r>
              <a:rPr lang="en-GB" sz="1100" dirty="0" err="1">
                <a:solidFill>
                  <a:srgbClr val="0000CC"/>
                </a:solidFill>
              </a:rPr>
              <a:t>Niu</a:t>
            </a:r>
            <a:r>
              <a:rPr lang="en-GB" sz="1100" dirty="0">
                <a:solidFill>
                  <a:srgbClr val="0000CC"/>
                </a:solidFill>
              </a:rPr>
              <a:t>, N. P., PRC 104, 054318 (2021)</a:t>
            </a:r>
            <a:endParaRPr lang="en-HR" sz="1100" dirty="0"/>
          </a:p>
        </p:txBody>
      </p:sp>
    </p:spTree>
    <p:extLst>
      <p:ext uri="{BB962C8B-B14F-4D97-AF65-F5344CB8AC3E}">
        <p14:creationId xmlns:p14="http://schemas.microsoft.com/office/powerpoint/2010/main" val="3691890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0EDC7-EC67-5413-1643-66E304F0B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14BEFA-9C4A-B5AE-2220-2C08F3421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77" y="2449689"/>
            <a:ext cx="9021788" cy="34980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F441587-C659-ADE0-435A-8E4CF54D793B}"/>
                  </a:ext>
                </a:extLst>
              </p:cNvPr>
              <p:cNvSpPr txBox="1"/>
              <p:nvPr/>
            </p:nvSpPr>
            <p:spPr>
              <a:xfrm>
                <a:off x="609601" y="910226"/>
                <a:ext cx="902178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HR" sz="1800" dirty="0"/>
                  <a:t>Temperature dependence of beta-decay rates for allowed (1+) and first-forbidden transitions and their total sum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HR" sz="18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HR" sz="1800" dirty="0"/>
                  <a:t>Calculations are performed at stellar density </a:t>
                </a:r>
                <a14:m>
                  <m:oMath xmlns:m="http://schemas.openxmlformats.org/officeDocument/2006/math">
                    <m:r>
                      <a:rPr lang="en-HR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sSub>
                      <m:sSubPr>
                        <m:ctrlPr>
                          <a:rPr lang="en-HR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HR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1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HR" sz="1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FC18051-107E-0F47-9407-11F952B60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1" y="910226"/>
                <a:ext cx="9021788" cy="1200329"/>
              </a:xfrm>
              <a:prstGeom prst="rect">
                <a:avLst/>
              </a:prstGeom>
              <a:blipFill>
                <a:blip r:embed="rId3"/>
                <a:stretch>
                  <a:fillRect l="-422" t="-2083" b="-6250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9F743FAB-9BBC-FC1B-9DFA-A0B8BCA37C80}"/>
              </a:ext>
            </a:extLst>
          </p:cNvPr>
          <p:cNvSpPr/>
          <p:nvPr/>
        </p:nvSpPr>
        <p:spPr>
          <a:xfrm>
            <a:off x="1668977" y="95462"/>
            <a:ext cx="8378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EVOLUTION OF BETA-DECAY RATES IN STELLAR ENVIRONMENT</a:t>
            </a:r>
            <a:endParaRPr lang="en-US" sz="1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E0F87A-F5D6-9F5D-C972-CD34D0D69B81}"/>
              </a:ext>
            </a:extLst>
          </p:cNvPr>
          <p:cNvSpPr/>
          <p:nvPr/>
        </p:nvSpPr>
        <p:spPr>
          <a:xfrm>
            <a:off x="2425699" y="6286908"/>
            <a:ext cx="7815289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1100" dirty="0">
                <a:solidFill>
                  <a:srgbClr val="0000CC"/>
                </a:solidFill>
              </a:rPr>
              <a:t>A. </a:t>
            </a:r>
            <a:r>
              <a:rPr lang="en-GB" sz="1100" dirty="0" err="1">
                <a:solidFill>
                  <a:srgbClr val="0000CC"/>
                </a:solidFill>
              </a:rPr>
              <a:t>Ravlić</a:t>
            </a:r>
            <a:r>
              <a:rPr lang="en-GB" sz="1100" dirty="0">
                <a:solidFill>
                  <a:srgbClr val="0000CC"/>
                </a:solidFill>
              </a:rPr>
              <a:t>, E. </a:t>
            </a:r>
            <a:r>
              <a:rPr lang="en-GB" sz="1100" dirty="0" err="1">
                <a:solidFill>
                  <a:srgbClr val="0000CC"/>
                </a:solidFill>
              </a:rPr>
              <a:t>Yuksel</a:t>
            </a:r>
            <a:r>
              <a:rPr lang="en-GB" sz="1100" dirty="0">
                <a:solidFill>
                  <a:srgbClr val="0000CC"/>
                </a:solidFill>
              </a:rPr>
              <a:t>, Y. F. </a:t>
            </a:r>
            <a:r>
              <a:rPr lang="en-GB" sz="1100" dirty="0" err="1">
                <a:solidFill>
                  <a:srgbClr val="0000CC"/>
                </a:solidFill>
              </a:rPr>
              <a:t>Niu</a:t>
            </a:r>
            <a:r>
              <a:rPr lang="en-GB" sz="1100" dirty="0">
                <a:solidFill>
                  <a:srgbClr val="0000CC"/>
                </a:solidFill>
              </a:rPr>
              <a:t>, N. </a:t>
            </a:r>
            <a:r>
              <a:rPr lang="en-GB" sz="1100" dirty="0" err="1">
                <a:solidFill>
                  <a:srgbClr val="0000CC"/>
                </a:solidFill>
              </a:rPr>
              <a:t>Paar</a:t>
            </a:r>
            <a:r>
              <a:rPr lang="en-GB" sz="1100" dirty="0">
                <a:solidFill>
                  <a:srgbClr val="0000CC"/>
                </a:solidFill>
              </a:rPr>
              <a:t>, PRC 104, 054318 (2021)</a:t>
            </a:r>
          </a:p>
          <a:p>
            <a:pPr marL="285750" indent="-285750">
              <a:buFont typeface="Wingdings" pitchFamily="2" charset="2"/>
              <a:buChar char="Ø"/>
            </a:pPr>
            <a:endParaRPr lang="en-GB" sz="1400" dirty="0">
              <a:solidFill>
                <a:srgbClr val="0000CC"/>
              </a:solidFill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97424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89ACB-48FF-86ED-0F1B-45307260B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tion_beta_temperature.mp4">
            <a:hlinkClick r:id="" action="ppaction://media"/>
            <a:extLst>
              <a:ext uri="{FF2B5EF4-FFF2-40B4-BE49-F238E27FC236}">
                <a16:creationId xmlns:a16="http://schemas.microsoft.com/office/drawing/2014/main" id="{C1FC9DA4-EA40-9CFE-2626-77CA69789F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7042" y="752274"/>
            <a:ext cx="8825383" cy="45654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4CD464-4721-AB5D-65F5-6DAE28F5FBB4}"/>
              </a:ext>
            </a:extLst>
          </p:cNvPr>
          <p:cNvSpPr txBox="1"/>
          <p:nvPr/>
        </p:nvSpPr>
        <p:spPr>
          <a:xfrm>
            <a:off x="1024907" y="5567117"/>
            <a:ext cx="73896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HR" sz="1600" dirty="0"/>
              <a:t>Largest temperature effect on nuclei with long half-lives at T=0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HR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With temperature increase more nuclei start to decay (initially with long T</a:t>
            </a:r>
            <a:r>
              <a:rPr lang="en-GB" sz="1600" baseline="-25000" dirty="0"/>
              <a:t>1/2</a:t>
            </a:r>
            <a:r>
              <a:rPr lang="en-GB" sz="16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For most of nuclei half-lives decrease with temperature increase</a:t>
            </a:r>
            <a:endParaRPr lang="en-HR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0287E7-A558-4130-A2A6-EBF9CCD173C3}"/>
              </a:ext>
            </a:extLst>
          </p:cNvPr>
          <p:cNvSpPr txBox="1"/>
          <p:nvPr/>
        </p:nvSpPr>
        <p:spPr>
          <a:xfrm>
            <a:off x="1086644" y="101195"/>
            <a:ext cx="93421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EVOLUTION OF BETA-DECAY HALF LIVES WITH TEMPERATURE INCREASE</a:t>
            </a:r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93E8CB-2A93-67E3-F4CC-85D885770B2C}"/>
              </a:ext>
            </a:extLst>
          </p:cNvPr>
          <p:cNvSpPr txBox="1"/>
          <p:nvPr/>
        </p:nvSpPr>
        <p:spPr>
          <a:xfrm>
            <a:off x="6315456" y="1013937"/>
            <a:ext cx="52181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R" sz="1200" dirty="0"/>
              <a:t>A. Ravlić et al. (2024)</a:t>
            </a:r>
          </a:p>
        </p:txBody>
      </p:sp>
    </p:spTree>
    <p:extLst>
      <p:ext uri="{BB962C8B-B14F-4D97-AF65-F5344CB8AC3E}">
        <p14:creationId xmlns:p14="http://schemas.microsoft.com/office/powerpoint/2010/main" val="178323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D1820DE-9A58-74AC-4837-D1DB00823765}"/>
              </a:ext>
            </a:extLst>
          </p:cNvPr>
          <p:cNvSpPr txBox="1">
            <a:spLocks/>
          </p:cNvSpPr>
          <p:nvPr/>
        </p:nvSpPr>
        <p:spPr>
          <a:xfrm>
            <a:off x="534324" y="787648"/>
            <a:ext cx="9077509" cy="4365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38" dirty="0">
                <a:latin typeface="Aptos Display" panose="020B0004020202020204" pitchFamily="34" charset="0"/>
              </a:rPr>
              <a:t>E1 and M1 𝛾-ray strength functions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2315466-4432-5B8B-702D-B887C754EA26}"/>
                  </a:ext>
                </a:extLst>
              </p:cNvPr>
              <p:cNvSpPr txBox="1"/>
              <p:nvPr/>
            </p:nvSpPr>
            <p:spPr>
              <a:xfrm>
                <a:off x="5599656" y="1986317"/>
                <a:ext cx="3729354" cy="469937"/>
              </a:xfrm>
              <a:prstGeom prst="rect">
                <a:avLst/>
              </a:prstGeom>
              <a:noFill/>
              <a:ln w="15875"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625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Sup>
                            <m:sSubSupPr>
                              <m:ctrlPr>
                                <a:rPr lang="en-US" sz="1625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IN" sz="1625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IN" sz="1625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IN" sz="1625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IN" sz="1625" i="1">
                                  <a:latin typeface="Cambria Math" panose="02040503050406030204" pitchFamily="18" charset="0"/>
                                </a:rPr>
                                <m:t>𝑅𝑄𝑅𝑃𝐴</m:t>
                              </m:r>
                            </m:sup>
                          </m:sSubSup>
                        </m:e>
                      </m:acc>
                      <m:r>
                        <a:rPr lang="en-US" sz="1625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IN" sz="162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1625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IN" sz="162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sz="1625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IN" sz="1625" i="1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IN" sz="1625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sz="1625" i="1">
                              <a:latin typeface="Cambria Math" panose="02040503050406030204" pitchFamily="18" charset="0"/>
                            </a:rPr>
                            <m:t>𝑀𝑒𝑉</m:t>
                          </m:r>
                        </m:e>
                        <m:sup>
                          <m:r>
                            <a:rPr lang="en-IN" sz="1625" i="1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IN" sz="1625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625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25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1625" i="1"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IN" sz="162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IN" sz="1625" i="1">
                              <a:latin typeface="Cambria Math" panose="02040503050406030204" pitchFamily="18" charset="0"/>
                            </a:rPr>
                            <m:t>27</m:t>
                          </m:r>
                          <m:sSup>
                            <m:sSupPr>
                              <m:ctrlPr>
                                <a:rPr lang="en-IN" sz="1625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sz="1625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IN" sz="1625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IN" sz="1625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sz="1625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IN" sz="1625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1625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l-GR" sz="162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25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IN" sz="1625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1625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25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IN" sz="162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1625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IN" sz="162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sz="1625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25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2315466-4432-5B8B-702D-B887C754EA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9656" y="1986317"/>
                <a:ext cx="3729354" cy="469937"/>
              </a:xfrm>
              <a:prstGeom prst="rect">
                <a:avLst/>
              </a:prstGeom>
              <a:blipFill>
                <a:blip r:embed="rId3"/>
                <a:stretch>
                  <a:fillRect l="-1351" r="-1014" b="-12821"/>
                </a:stretch>
              </a:blipFill>
              <a:ln w="158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0B84AEB-835E-935C-0C68-E9F747FEAD16}"/>
                  </a:ext>
                </a:extLst>
              </p:cNvPr>
              <p:cNvSpPr txBox="1"/>
              <p:nvPr/>
            </p:nvSpPr>
            <p:spPr>
              <a:xfrm>
                <a:off x="5618090" y="1478738"/>
                <a:ext cx="3692486" cy="501932"/>
              </a:xfrm>
              <a:prstGeom prst="rect">
                <a:avLst/>
              </a:prstGeom>
              <a:noFill/>
              <a:ln w="15875">
                <a:solidFill>
                  <a:schemeClr val="accent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625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Sup>
                            <m:sSubSupPr>
                              <m:ctrlPr>
                                <a:rPr lang="en-US" sz="1625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IN" sz="1625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IN" sz="1625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IN" sz="1625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IN" sz="1625" i="1">
                                  <a:latin typeface="Cambria Math" panose="02040503050406030204" pitchFamily="18" charset="0"/>
                                </a:rPr>
                                <m:t>𝑅𝑄𝑅𝑃𝐴</m:t>
                              </m:r>
                            </m:sup>
                          </m:sSubSup>
                        </m:e>
                      </m:acc>
                      <m:r>
                        <a:rPr lang="en-US" sz="1625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IN" sz="162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1625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IN" sz="162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sz="1625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IN" sz="1625" i="1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IN" sz="1625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sz="1625" i="1">
                              <a:latin typeface="Cambria Math" panose="02040503050406030204" pitchFamily="18" charset="0"/>
                            </a:rPr>
                            <m:t>𝑀𝑒𝑉</m:t>
                          </m:r>
                        </m:e>
                        <m:sup>
                          <m:r>
                            <a:rPr lang="en-IN" sz="1625" i="1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IN" sz="1625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625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25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1625" i="1">
                              <a:latin typeface="Cambria Math" panose="02040503050406030204" pitchFamily="18" charset="0"/>
                            </a:rPr>
                            <m:t>16</m:t>
                          </m:r>
                          <m:sSup>
                            <m:sSupPr>
                              <m:ctrlPr>
                                <a:rPr lang="en-IN" sz="1625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sz="1625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IN" sz="1625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IN" sz="1625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IN" sz="1625" i="1">
                              <a:latin typeface="Cambria Math" panose="02040503050406030204" pitchFamily="18" charset="0"/>
                            </a:rPr>
                            <m:t>27</m:t>
                          </m:r>
                          <m:sSup>
                            <m:sSupPr>
                              <m:ctrlPr>
                                <a:rPr lang="en-IN" sz="1625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sz="1625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IN" sz="1625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IN" sz="1625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sz="1625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IN" sz="1625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1625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l-GR" sz="162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25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625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1625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25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IN" sz="162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1625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IN" sz="162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sz="1625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25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0B84AEB-835E-935C-0C68-E9F747FEA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8090" y="1478738"/>
                <a:ext cx="3692486" cy="501932"/>
              </a:xfrm>
              <a:prstGeom prst="rect">
                <a:avLst/>
              </a:prstGeom>
              <a:blipFill>
                <a:blip r:embed="rId4"/>
                <a:stretch>
                  <a:fillRect l="-1370" r="-1370" b="-12195"/>
                </a:stretch>
              </a:blipFill>
              <a:ln w="158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graph of different types of objects&#10;&#10;Description automatically generated with medium confidence">
            <a:extLst>
              <a:ext uri="{FF2B5EF4-FFF2-40B4-BE49-F238E27FC236}">
                <a16:creationId xmlns:a16="http://schemas.microsoft.com/office/drawing/2014/main" id="{CF837F7A-3277-FE86-5DAE-6E6659287B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67" y="2776934"/>
            <a:ext cx="7772400" cy="36411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FDD726-8565-D95C-F6C0-0F0FE28A6CE4}"/>
              </a:ext>
            </a:extLst>
          </p:cNvPr>
          <p:cNvSpPr txBox="1"/>
          <p:nvPr/>
        </p:nvSpPr>
        <p:spPr>
          <a:xfrm>
            <a:off x="5339215" y="6351956"/>
            <a:ext cx="3665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AutoNum type="alphaUcPeriod"/>
            </a:pPr>
            <a:r>
              <a:rPr lang="en-HR" sz="1200" dirty="0">
                <a:solidFill>
                  <a:srgbClr val="0000CC"/>
                </a:solidFill>
              </a:rPr>
              <a:t>Kaur, E. Yuksel, N.P. (2025)</a:t>
            </a:r>
          </a:p>
          <a:p>
            <a:r>
              <a:rPr lang="en-GB" sz="1200" dirty="0">
                <a:solidFill>
                  <a:srgbClr val="0000CC"/>
                </a:solidFill>
              </a:rPr>
              <a:t>A. Kaur, E. </a:t>
            </a:r>
            <a:r>
              <a:rPr lang="en-GB" sz="1200" dirty="0" err="1">
                <a:solidFill>
                  <a:srgbClr val="0000CC"/>
                </a:solidFill>
              </a:rPr>
              <a:t>Yüksel</a:t>
            </a:r>
            <a:r>
              <a:rPr lang="en-GB" sz="1200" dirty="0">
                <a:solidFill>
                  <a:srgbClr val="0000CC"/>
                </a:solidFill>
              </a:rPr>
              <a:t>, N. P., PRC  109, 014314 (2024)</a:t>
            </a:r>
          </a:p>
          <a:p>
            <a:endParaRPr lang="en-HR" sz="1200" dirty="0">
              <a:solidFill>
                <a:srgbClr val="0000CC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BBE4D2-E098-8A1A-03F3-D8CE2D09DB09}"/>
              </a:ext>
            </a:extLst>
          </p:cNvPr>
          <p:cNvSpPr txBox="1"/>
          <p:nvPr/>
        </p:nvSpPr>
        <p:spPr>
          <a:xfrm>
            <a:off x="340991" y="1328733"/>
            <a:ext cx="4954772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dirty="0">
                <a:latin typeface="Aptos Display" panose="020B0004020202020204" pitchFamily="34" charset="0"/>
              </a:rPr>
              <a:t> 𝛾-ray strength functions have important role in radiative neutron capture processes and reaction rates in stellar environment </a:t>
            </a:r>
            <a:r>
              <a:rPr lang="en-US" sz="1600" b="1" dirty="0">
                <a:solidFill>
                  <a:srgbClr val="C00000"/>
                </a:solidFill>
                <a:latin typeface="Aptos Display" panose="020B0004020202020204" pitchFamily="34" charset="0"/>
              </a:rPr>
              <a:t>➔ talk Bryn Knight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800" dirty="0">
              <a:latin typeface="Aptos Display" panose="020B00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dirty="0">
                <a:latin typeface="Aptos Display" panose="020B0004020202020204" pitchFamily="34" charset="0"/>
              </a:rPr>
              <a:t>Relativistic QRPA calculations of E1 and M1 transitions for gamma strength </a:t>
            </a:r>
            <a:r>
              <a:rPr lang="en-US" sz="1600" dirty="0" err="1">
                <a:latin typeface="Aptos Display" panose="020B0004020202020204" pitchFamily="34" charset="0"/>
              </a:rPr>
              <a:t>funcitons</a:t>
            </a:r>
            <a:r>
              <a:rPr lang="en-US" sz="1600" dirty="0">
                <a:latin typeface="Aptos Display" panose="020B0004020202020204" pitchFamily="34" charset="0"/>
              </a:rPr>
              <a:t> (DD-PCX)</a:t>
            </a:r>
          </a:p>
          <a:p>
            <a:pPr algn="just"/>
            <a:endParaRPr lang="en-US" dirty="0">
              <a:latin typeface="Aptos Display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149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structure&#10;&#10;Description automatically generated">
            <a:extLst>
              <a:ext uri="{FF2B5EF4-FFF2-40B4-BE49-F238E27FC236}">
                <a16:creationId xmlns:a16="http://schemas.microsoft.com/office/drawing/2014/main" id="{1A120BB5-B423-2503-1C58-4F3C488B5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" y="2172405"/>
            <a:ext cx="6431280" cy="4132096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F68042-CBAC-02D4-202D-5682FD578913}"/>
              </a:ext>
            </a:extLst>
          </p:cNvPr>
          <p:cNvSpPr txBox="1"/>
          <p:nvPr/>
        </p:nvSpPr>
        <p:spPr>
          <a:xfrm>
            <a:off x="640363" y="778684"/>
            <a:ext cx="891797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sz="1600" dirty="0">
                <a:cs typeface="Arial" charset="0"/>
              </a:rPr>
              <a:t>The properties of unstable nuclei and their processes are important for understanding the evolution of stars and  nucleosynthesis</a:t>
            </a:r>
          </a:p>
          <a:p>
            <a:pPr marL="285750" indent="-285750">
              <a:buFont typeface="Arial"/>
              <a:buChar char="•"/>
              <a:defRPr/>
            </a:pPr>
            <a:endParaRPr lang="en-US" sz="1600" dirty="0">
              <a:cs typeface="Arial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/>
              <a:t>Large number of nuclei are beyond reach for the experiment. </a:t>
            </a:r>
          </a:p>
          <a:p>
            <a:pPr>
              <a:defRPr/>
            </a:pPr>
            <a:r>
              <a:rPr lang="en-US" sz="1600" dirty="0"/>
              <a:t>    → Consistent and universal microscopic theory is required.</a:t>
            </a:r>
          </a:p>
          <a:p>
            <a:pPr marL="285750" indent="-285750">
              <a:buFont typeface="Arial"/>
              <a:buChar char="•"/>
              <a:defRPr/>
            </a:pPr>
            <a:endParaRPr lang="en-US" sz="1800" dirty="0">
              <a:cs typeface="Arial" charset="0"/>
            </a:endParaRPr>
          </a:p>
        </p:txBody>
      </p:sp>
      <p:pic>
        <p:nvPicPr>
          <p:cNvPr id="5" name="Picture 5" descr="sn1987a_hst.jpg">
            <a:extLst>
              <a:ext uri="{FF2B5EF4-FFF2-40B4-BE49-F238E27FC236}">
                <a16:creationId xmlns:a16="http://schemas.microsoft.com/office/drawing/2014/main" id="{20B38A57-5B14-7BF9-A1D0-749A58AC8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795" y="3336451"/>
            <a:ext cx="1676400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napshot_ns13_ns14_beta2.jpg">
            <a:extLst>
              <a:ext uri="{FF2B5EF4-FFF2-40B4-BE49-F238E27FC236}">
                <a16:creationId xmlns:a16="http://schemas.microsoft.com/office/drawing/2014/main" id="{C4387150-3A31-B68B-E5C1-43D8C01E67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796" y="4639064"/>
            <a:ext cx="1676399" cy="1103030"/>
          </a:xfrm>
          <a:prstGeom prst="rect">
            <a:avLst/>
          </a:prstGeom>
        </p:spPr>
      </p:pic>
      <p:pic>
        <p:nvPicPr>
          <p:cNvPr id="8" name="Picture 7" descr="A close-up of a sun&#10;&#10;Description automatically generated">
            <a:extLst>
              <a:ext uri="{FF2B5EF4-FFF2-40B4-BE49-F238E27FC236}">
                <a16:creationId xmlns:a16="http://schemas.microsoft.com/office/drawing/2014/main" id="{6C3C75A4-3F67-1AE2-88CD-2D94471D5A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795" y="2172405"/>
            <a:ext cx="1676400" cy="11640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E0358F-7C20-6E7D-3723-DC0FE30968A1}"/>
              </a:ext>
            </a:extLst>
          </p:cNvPr>
          <p:cNvSpPr txBox="1"/>
          <p:nvPr/>
        </p:nvSpPr>
        <p:spPr>
          <a:xfrm>
            <a:off x="7692678" y="5742094"/>
            <a:ext cx="12346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sz="1000" dirty="0"/>
              <a:t>Credit: NASA/ESA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CDE53A-DFE2-9913-9436-84DB09F66B76}"/>
              </a:ext>
            </a:extLst>
          </p:cNvPr>
          <p:cNvSpPr txBox="1"/>
          <p:nvPr/>
        </p:nvSpPr>
        <p:spPr>
          <a:xfrm>
            <a:off x="2897506" y="6447363"/>
            <a:ext cx="49549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R" sz="1000" dirty="0"/>
              <a:t>Aziz et al. AAPPS Bulletin 31, 18 (2021)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A06648-1258-AF22-E657-5DF0F2AAF835}"/>
              </a:ext>
            </a:extLst>
          </p:cNvPr>
          <p:cNvSpPr txBox="1"/>
          <p:nvPr/>
        </p:nvSpPr>
        <p:spPr>
          <a:xfrm>
            <a:off x="2811780" y="125356"/>
            <a:ext cx="8001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NUCLEAR CHART AND NUCLEOSYNTHESIS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295919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D1820DE-9A58-74AC-4837-D1DB00823765}"/>
              </a:ext>
            </a:extLst>
          </p:cNvPr>
          <p:cNvSpPr txBox="1">
            <a:spLocks/>
          </p:cNvSpPr>
          <p:nvPr/>
        </p:nvSpPr>
        <p:spPr>
          <a:xfrm>
            <a:off x="419152" y="750137"/>
            <a:ext cx="9409814" cy="4365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38" dirty="0">
                <a:solidFill>
                  <a:schemeClr val="accent6">
                    <a:lumMod val="50000"/>
                  </a:schemeClr>
                </a:solidFill>
                <a:latin typeface="Aptos Display" panose="020B0004020202020204" pitchFamily="34" charset="0"/>
              </a:rPr>
              <a:t>Photon Strength functions in Hot nuclei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150053-B60B-0112-4081-69CBF0FE8BB8}"/>
              </a:ext>
            </a:extLst>
          </p:cNvPr>
          <p:cNvSpPr txBox="1"/>
          <p:nvPr/>
        </p:nvSpPr>
        <p:spPr>
          <a:xfrm>
            <a:off x="4910703" y="1384403"/>
            <a:ext cx="4855982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2172" indent="-232172" algn="just">
              <a:buFont typeface="Wingdings" panose="05000000000000000000" pitchFamily="2" charset="2"/>
              <a:buChar char="Ø"/>
            </a:pPr>
            <a:r>
              <a:rPr lang="en-IN" sz="1625" dirty="0">
                <a:latin typeface="Aptos Display" panose="020B0004020202020204" pitchFamily="34" charset="0"/>
              </a:rPr>
              <a:t>De-excitation strength function is calculated using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BB804A6-FE2E-8B92-809F-FCF34E2E4529}"/>
                  </a:ext>
                </a:extLst>
              </p:cNvPr>
              <p:cNvSpPr txBox="1"/>
              <p:nvPr/>
            </p:nvSpPr>
            <p:spPr>
              <a:xfrm>
                <a:off x="4690538" y="1876846"/>
                <a:ext cx="5062989" cy="540212"/>
              </a:xfrm>
              <a:prstGeom prst="rect">
                <a:avLst/>
              </a:prstGeom>
              <a:noFill/>
              <a:ln w="15875"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⃖"/>
                          <m:ctrlPr>
                            <a:rPr lang="en-US" sz="1625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Sup>
                            <m:sSubSupPr>
                              <m:ctrlPr>
                                <a:rPr lang="en-US" sz="1625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IN" sz="1625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IN" sz="1625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IN" sz="1625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IN" sz="1625" i="1">
                                  <a:latin typeface="Cambria Math" panose="02040503050406030204" pitchFamily="18" charset="0"/>
                                </a:rPr>
                                <m:t>𝑅𝑄𝑅𝑃𝐴</m:t>
                              </m:r>
                            </m:sup>
                          </m:sSubSup>
                        </m:e>
                      </m:acc>
                      <m:r>
                        <a:rPr lang="en-US" sz="1625" i="1">
                          <a:latin typeface="Cambria Math" panose="02040503050406030204" pitchFamily="18" charset="0"/>
                        </a:rPr>
                        <m:t> (</m:t>
                      </m:r>
                      <m:sSub>
                        <m:sSubPr>
                          <m:ctrlPr>
                            <a:rPr lang="en-IN" sz="162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1625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IN" sz="162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sz="1625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IN" sz="1625" i="1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IN" sz="1625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sz="1625" i="1">
                              <a:latin typeface="Cambria Math" panose="02040503050406030204" pitchFamily="18" charset="0"/>
                            </a:rPr>
                            <m:t>𝑀𝑒𝑉</m:t>
                          </m:r>
                        </m:e>
                        <m:sup>
                          <m:r>
                            <a:rPr lang="en-IN" sz="1625" i="1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IN" sz="1625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625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25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1625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IN" sz="162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(1−</m:t>
                          </m:r>
                          <m:r>
                            <m:rPr>
                              <m:sty m:val="p"/>
                            </m:rPr>
                            <a:rPr lang="en-IN" sz="1625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  <m:r>
                            <a:rPr lang="en-IN" sz="162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⁡(−</m:t>
                          </m:r>
                          <m:sSub>
                            <m:sSubPr>
                              <m:ctrlPr>
                                <a:rPr lang="en-IN" sz="1625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1625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IN" sz="1625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lang="en-IN" sz="162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IN" sz="162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en-IN" sz="162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))</m:t>
                          </m:r>
                        </m:den>
                      </m:f>
                      <m:r>
                        <a:rPr lang="en-US" sz="1625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sz="1625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Sup>
                            <m:sSubSupPr>
                              <m:ctrlPr>
                                <a:rPr lang="en-US" sz="1625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IN" sz="1625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IN" sz="1625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IN" sz="1625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IN" sz="1625" i="1">
                                  <a:latin typeface="Cambria Math" panose="02040503050406030204" pitchFamily="18" charset="0"/>
                                </a:rPr>
                                <m:t>𝑅𝑄𝑅𝑃𝐴</m:t>
                              </m:r>
                            </m:sup>
                          </m:sSubSup>
                        </m:e>
                      </m:acc>
                      <m:r>
                        <a:rPr lang="en-US" sz="1625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IN" sz="162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1625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IN" sz="162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sz="1625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25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BB804A6-FE2E-8B92-809F-FCF34E2E4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0538" y="1876846"/>
                <a:ext cx="5062989" cy="540212"/>
              </a:xfrm>
              <a:prstGeom prst="rect">
                <a:avLst/>
              </a:prstGeom>
              <a:blipFill>
                <a:blip r:embed="rId2"/>
                <a:stretch>
                  <a:fillRect l="-748" r="-748" b="-11111"/>
                </a:stretch>
              </a:blipFill>
              <a:ln w="158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7E1BC56-9BB6-49DF-1D27-0518C3968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33" y="1755818"/>
            <a:ext cx="4179745" cy="55262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5DF425-DFAC-BEC2-9B08-46454F574675}"/>
              </a:ext>
            </a:extLst>
          </p:cNvPr>
          <p:cNvSpPr txBox="1"/>
          <p:nvPr/>
        </p:nvSpPr>
        <p:spPr>
          <a:xfrm>
            <a:off x="6826102" y="6482373"/>
            <a:ext cx="49547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R" sz="1200" dirty="0">
                <a:solidFill>
                  <a:srgbClr val="0000CC"/>
                </a:solidFill>
              </a:rPr>
              <a:t>A. Kaur, E. Yuksel, N.P. (2025)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B30DA0-2F02-4B13-7842-895B7D4F6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277" y="2368872"/>
            <a:ext cx="5440723" cy="41616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F157910-2179-023E-AE72-7B5423533E7E}"/>
              </a:ext>
            </a:extLst>
          </p:cNvPr>
          <p:cNvSpPr txBox="1"/>
          <p:nvPr/>
        </p:nvSpPr>
        <p:spPr>
          <a:xfrm>
            <a:off x="644413" y="1340156"/>
            <a:ext cx="40461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dirty="0">
                <a:latin typeface="Aptos Display" panose="020B0004020202020204" pitchFamily="34" charset="0"/>
              </a:rPr>
              <a:t>E1+M1 photon strength functions at T&gt;0 MeV</a:t>
            </a:r>
            <a:endParaRPr lang="en-HR" sz="1600" dirty="0"/>
          </a:p>
        </p:txBody>
      </p:sp>
    </p:spTree>
    <p:extLst>
      <p:ext uri="{BB962C8B-B14F-4D97-AF65-F5344CB8AC3E}">
        <p14:creationId xmlns:p14="http://schemas.microsoft.com/office/powerpoint/2010/main" val="4125770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47519" y="3228945"/>
            <a:ext cx="30109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THEORY FRAMEWORK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72480" y="708184"/>
            <a:ext cx="36936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Font typeface="Arial"/>
              <a:buChar char="•"/>
            </a:pPr>
            <a:r>
              <a:rPr lang="en-US" sz="1600" dirty="0">
                <a:solidFill>
                  <a:srgbClr val="0000FF"/>
                </a:solidFill>
              </a:rPr>
              <a:t>Nuclear matter equation of state </a:t>
            </a:r>
          </a:p>
          <a:p>
            <a:pPr eaLnBrk="1" hangingPunct="1"/>
            <a:r>
              <a:rPr lang="en-US" sz="1600" dirty="0">
                <a:solidFill>
                  <a:srgbClr val="0000FF"/>
                </a:solidFill>
              </a:rPr>
              <a:t>     (for the uniform and infinite system)</a:t>
            </a:r>
          </a:p>
        </p:txBody>
      </p:sp>
      <p:pic>
        <p:nvPicPr>
          <p:cNvPr id="10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4" y="4268631"/>
            <a:ext cx="1872208" cy="24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2480" y="2564904"/>
            <a:ext cx="429037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FF"/>
                </a:solidFill>
              </a:rPr>
              <a:t>Symmetry energy </a:t>
            </a:r>
            <a:r>
              <a:rPr lang="en-US" sz="1600" i="1" dirty="0"/>
              <a:t>S</a:t>
            </a:r>
            <a:r>
              <a:rPr lang="en-US" sz="1600" i="1" baseline="-25000" dirty="0"/>
              <a:t>2</a:t>
            </a:r>
            <a:r>
              <a:rPr lang="en-US" sz="1600" i="1" dirty="0"/>
              <a:t>(</a:t>
            </a:r>
            <a:r>
              <a:rPr lang="en-US" sz="1600" i="1" dirty="0" err="1"/>
              <a:t>ρ</a:t>
            </a:r>
            <a:r>
              <a:rPr lang="en-US" sz="1600" i="1" dirty="0"/>
              <a:t>) </a:t>
            </a:r>
            <a:r>
              <a:rPr lang="en-US" sz="1600" dirty="0">
                <a:solidFill>
                  <a:srgbClr val="0000FF"/>
                </a:solidFill>
              </a:rPr>
              <a:t>describes the increase in the energy of the </a:t>
            </a:r>
            <a:r>
              <a:rPr lang="en-US" sz="1600" i="1" dirty="0">
                <a:solidFill>
                  <a:srgbClr val="000000"/>
                </a:solidFill>
              </a:rPr>
              <a:t>N≠Z</a:t>
            </a:r>
            <a:r>
              <a:rPr lang="en-US" sz="1600" dirty="0">
                <a:solidFill>
                  <a:srgbClr val="0000FF"/>
                </a:solidFill>
              </a:rPr>
              <a:t> system as protons are turned into neutrons</a:t>
            </a:r>
          </a:p>
          <a:p>
            <a:pPr marL="285750" indent="-285750">
              <a:buFont typeface="Arial"/>
              <a:buChar char="•"/>
            </a:pP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6496" y="5373216"/>
            <a:ext cx="4405373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Times"/>
                <a:cs typeface="Times"/>
              </a:rPr>
              <a:t>J</a:t>
            </a:r>
            <a:r>
              <a:rPr lang="en-US" sz="1800" b="1" i="1" dirty="0">
                <a:solidFill>
                  <a:srgbClr val="FF0000"/>
                </a:solidFill>
              </a:rPr>
              <a:t> </a:t>
            </a:r>
            <a:r>
              <a:rPr lang="en-US" sz="1600" dirty="0"/>
              <a:t>– </a:t>
            </a:r>
            <a:r>
              <a:rPr lang="en-US" sz="1600" dirty="0">
                <a:solidFill>
                  <a:srgbClr val="0000FF"/>
                </a:solidFill>
              </a:rPr>
              <a:t>symmetry energy at saturation density</a:t>
            </a:r>
          </a:p>
          <a:p>
            <a:endParaRPr lang="en-US" sz="1800" dirty="0">
              <a:solidFill>
                <a:srgbClr val="0000FF"/>
              </a:solidFill>
            </a:endParaRPr>
          </a:p>
          <a:p>
            <a:r>
              <a:rPr lang="en-US" b="1" i="1" dirty="0">
                <a:solidFill>
                  <a:srgbClr val="FF0000"/>
                </a:solidFill>
                <a:latin typeface="Times"/>
                <a:cs typeface="Times"/>
              </a:rPr>
              <a:t>L</a:t>
            </a:r>
            <a:r>
              <a:rPr lang="en-US" sz="1800" i="1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sz="1800" dirty="0"/>
              <a:t>– </a:t>
            </a:r>
            <a:r>
              <a:rPr lang="en-US" sz="1600" dirty="0">
                <a:solidFill>
                  <a:srgbClr val="0000FF"/>
                </a:solidFill>
              </a:rPr>
              <a:t>slope of the symmetry energy</a:t>
            </a:r>
          </a:p>
          <a:p>
            <a:r>
              <a:rPr lang="en-US" sz="1600" dirty="0">
                <a:solidFill>
                  <a:srgbClr val="0000FF"/>
                </a:solidFill>
              </a:rPr>
              <a:t>      (related to the pressure of neutron matter)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77683" y="111833"/>
            <a:ext cx="4694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NUCLEAR MATTER EQUATION OF STATE</a:t>
            </a:r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05" y="2009430"/>
            <a:ext cx="1395707" cy="246755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04" y="3667460"/>
            <a:ext cx="3235414" cy="256964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05" y="4795034"/>
            <a:ext cx="1872207" cy="578182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58" y="1388437"/>
            <a:ext cx="4012540" cy="299907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52" y="1934756"/>
            <a:ext cx="1395707" cy="56278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6E3C9F2-AE53-3142-0430-70165C229234}"/>
                  </a:ext>
                </a:extLst>
              </p14:cNvPr>
              <p14:cNvContentPartPr/>
              <p14:nvPr/>
            </p14:nvContentPartPr>
            <p14:xfrm>
              <a:off x="875238" y="5569395"/>
              <a:ext cx="3564360" cy="95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6E3C9F2-AE53-3142-0430-70165C22923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21598" y="5461755"/>
                <a:ext cx="3672000" cy="31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B05DB64-86CA-E43B-DD88-78518DCD5ABA}"/>
                  </a:ext>
                </a:extLst>
              </p14:cNvPr>
              <p14:cNvContentPartPr/>
              <p14:nvPr/>
            </p14:nvContentPartPr>
            <p14:xfrm>
              <a:off x="914838" y="6099675"/>
              <a:ext cx="2809080" cy="89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B05DB64-86CA-E43B-DD88-78518DCD5AB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60838" y="5992035"/>
                <a:ext cx="2916720" cy="30492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595EA00D-86F6-9B0D-8961-E0BFB01CF27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76138" y="1501814"/>
            <a:ext cx="3646877" cy="27208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CA4358C-2E9E-FFB9-82F0-19A0617D8F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22980" y="3728125"/>
            <a:ext cx="3500035" cy="275119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49F39F-DBF2-C39C-243C-586666428589}"/>
              </a:ext>
            </a:extLst>
          </p:cNvPr>
          <p:cNvSpPr txBox="1"/>
          <p:nvPr/>
        </p:nvSpPr>
        <p:spPr>
          <a:xfrm>
            <a:off x="5194349" y="778563"/>
            <a:ext cx="49560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R" sz="1600" dirty="0"/>
              <a:t>EOS for the family</a:t>
            </a:r>
            <a:r>
              <a:rPr lang="en-US" sz="1600" dirty="0"/>
              <a:t> of relativistic interactions which vary the symmetry energy </a:t>
            </a:r>
            <a:r>
              <a:rPr lang="en-US" sz="1600" dirty="0">
                <a:solidFill>
                  <a:srgbClr val="C00000"/>
                </a:solidFill>
              </a:rPr>
              <a:t>J=30-36 MeV</a:t>
            </a:r>
            <a:endParaRPr lang="en-HR" sz="1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323DAF3-6776-FACF-BC31-AD8BCAEA8876}"/>
              </a:ext>
            </a:extLst>
          </p:cNvPr>
          <p:cNvSpPr txBox="1"/>
          <p:nvPr/>
        </p:nvSpPr>
        <p:spPr>
          <a:xfrm>
            <a:off x="5939028" y="6479315"/>
            <a:ext cx="50749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hangingPunct="1">
              <a:buFont typeface="Wingdings" pitchFamily="2" charset="2"/>
              <a:buChar char="Ø"/>
            </a:pPr>
            <a:r>
              <a:rPr lang="en-US" sz="1200" dirty="0">
                <a:solidFill>
                  <a:srgbClr val="0000CC"/>
                </a:solidFill>
              </a:rPr>
              <a:t>E. Yuksel, N.P., Univ. 7, 71 (2021)</a:t>
            </a:r>
          </a:p>
        </p:txBody>
      </p:sp>
    </p:spTree>
    <p:extLst>
      <p:ext uri="{BB962C8B-B14F-4D97-AF65-F5344CB8AC3E}">
        <p14:creationId xmlns:p14="http://schemas.microsoft.com/office/powerpoint/2010/main" val="3279164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9DFE557-1B1B-DA6F-DBA4-7EF39EC385D7}"/>
              </a:ext>
            </a:extLst>
          </p:cNvPr>
          <p:cNvSpPr/>
          <p:nvPr/>
        </p:nvSpPr>
        <p:spPr bwMode="auto">
          <a:xfrm>
            <a:off x="5762579" y="4301120"/>
            <a:ext cx="3931473" cy="1808924"/>
          </a:xfrm>
          <a:prstGeom prst="rect">
            <a:avLst/>
          </a:prstGeom>
          <a:solidFill>
            <a:srgbClr val="E5ED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Picture 2" descr="spectra_dipol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95" y="2526155"/>
            <a:ext cx="5087144" cy="35909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1919" y="720501"/>
            <a:ext cx="5375175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Can we relate the symmetry energy </a:t>
            </a:r>
          </a:p>
          <a:p>
            <a:r>
              <a:rPr lang="en-US" b="1" dirty="0">
                <a:solidFill>
                  <a:srgbClr val="C00000"/>
                </a:solidFill>
              </a:rPr>
              <a:t>with dipole transitions in nuclei?</a:t>
            </a:r>
          </a:p>
          <a:p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Isovector</a:t>
            </a:r>
            <a:r>
              <a:rPr lang="en-US" sz="1600" dirty="0"/>
              <a:t> dipole transition strength for  a set of relativistic point coupling interactions which vary the symmetry energy properties </a:t>
            </a:r>
          </a:p>
          <a:p>
            <a:pPr marL="285750" indent="-285750" eaLnBrk="1" hangingPunct="1">
              <a:buFont typeface="Wingdings" pitchFamily="2" charset="2"/>
              <a:buChar char="Ø"/>
            </a:pPr>
            <a:r>
              <a:rPr lang="en-US" sz="1600" dirty="0">
                <a:solidFill>
                  <a:srgbClr val="C00000"/>
                </a:solidFill>
              </a:rPr>
              <a:t>J=30,31,…,36 MeV   </a:t>
            </a:r>
            <a:r>
              <a:rPr lang="en-US" sz="1200" dirty="0">
                <a:solidFill>
                  <a:srgbClr val="0000CC"/>
                </a:solidFill>
              </a:rPr>
              <a:t>E. Yuksel, N.P., Univ. 7, 71 (2021).</a:t>
            </a:r>
          </a:p>
          <a:p>
            <a:pPr eaLnBrk="1" hangingPunct="1">
              <a:buFont typeface="Arial" charset="0"/>
              <a:buChar char="•"/>
            </a:pPr>
            <a:endParaRPr lang="en-US" sz="1800" dirty="0"/>
          </a:p>
          <a:p>
            <a:endParaRPr lang="en-US" sz="1800" dirty="0"/>
          </a:p>
        </p:txBody>
      </p:sp>
      <p:sp>
        <p:nvSpPr>
          <p:cNvPr id="5" name="Rectangle 4"/>
          <p:cNvSpPr/>
          <p:nvPr/>
        </p:nvSpPr>
        <p:spPr>
          <a:xfrm>
            <a:off x="632520" y="6148908"/>
            <a:ext cx="1872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Pygmy </a:t>
            </a:r>
          </a:p>
          <a:p>
            <a:pPr algn="ctr"/>
            <a:r>
              <a:rPr lang="en-US" sz="1600" dirty="0"/>
              <a:t>dipole strength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1424608" y="5536954"/>
            <a:ext cx="144016" cy="62217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pic>
        <p:nvPicPr>
          <p:cNvPr id="9" name="Picture 12" descr="ivGDR_attila_animation_04s_dela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320" y="4595800"/>
            <a:ext cx="860403" cy="573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233744" y="6197892"/>
            <a:ext cx="2304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Isovector</a:t>
            </a:r>
            <a:r>
              <a:rPr lang="en-US" sz="1600" dirty="0"/>
              <a:t> giant</a:t>
            </a:r>
          </a:p>
          <a:p>
            <a:pPr algn="ctr"/>
            <a:r>
              <a:rPr lang="en-US" sz="1600" dirty="0"/>
              <a:t>dipole resonance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 flipV="1">
            <a:off x="3215950" y="5220612"/>
            <a:ext cx="580256" cy="97728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2"/>
              <p:cNvSpPr>
                <a:spLocks noChangeArrowheads="1"/>
              </p:cNvSpPr>
              <p:nvPr/>
            </p:nvSpPr>
            <p:spPr bwMode="auto">
              <a:xfrm>
                <a:off x="5817094" y="4376236"/>
                <a:ext cx="4013804" cy="2103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solidFill>
                      <a:srgbClr val="FF0000"/>
                    </a:solidFill>
                  </a:rPr>
                  <a:t>Strategy to determine symmetry energy parameters (J,L):</a:t>
                </a:r>
              </a:p>
              <a:p>
                <a:pPr marL="285750" indent="-285750">
                  <a:buFont typeface="Arial"/>
                  <a:buChar char="•"/>
                </a:pPr>
                <a:endParaRPr lang="en-US" sz="1600" baseline="-25000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Wingdings" charset="2"/>
                  <a:buChar char="Ø"/>
                </a:pPr>
                <a:r>
                  <a:rPr lang="en-US" sz="1600" baseline="-25000" dirty="0"/>
                  <a:t> </a:t>
                </a:r>
                <a:r>
                  <a:rPr lang="en-US" sz="1600" dirty="0"/>
                  <a:t>build the EDFs which reproduce experimental data on dipole </a:t>
                </a:r>
                <a:r>
                  <a:rPr lang="en-US" sz="1600" dirty="0" err="1"/>
                  <a:t>polarizabilty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hr-HR" sz="1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sz="1600" dirty="0"/>
                  <a:t> ➡︎ DD-PCX</a:t>
                </a:r>
              </a:p>
              <a:p>
                <a:r>
                  <a:rPr lang="en-US" sz="1200" dirty="0">
                    <a:solidFill>
                      <a:srgbClr val="0000CC"/>
                    </a:solidFill>
                  </a:rPr>
                  <a:t>E. Yuksel, T. </a:t>
                </a:r>
                <a:r>
                  <a:rPr lang="en-US" sz="1200" dirty="0" err="1">
                    <a:solidFill>
                      <a:srgbClr val="0000CC"/>
                    </a:solidFill>
                  </a:rPr>
                  <a:t>Marketin</a:t>
                </a:r>
                <a:r>
                  <a:rPr lang="en-US" sz="1200" dirty="0">
                    <a:solidFill>
                      <a:srgbClr val="0000CC"/>
                    </a:solidFill>
                  </a:rPr>
                  <a:t>, N.P., PRC 99, 034318 (2019)</a:t>
                </a:r>
              </a:p>
              <a:p>
                <a:endParaRPr lang="en-US" sz="1200" dirty="0">
                  <a:solidFill>
                    <a:srgbClr val="0000CC"/>
                  </a:solidFill>
                </a:endParaRPr>
              </a:p>
              <a:p>
                <a:endParaRPr lang="en-US" sz="1600" dirty="0">
                  <a:solidFill>
                    <a:srgbClr val="0000CC"/>
                  </a:solidFill>
                </a:endParaRPr>
              </a:p>
            </p:txBody>
          </p:sp>
        </mc:Choice>
        <mc:Fallback>
          <p:sp>
            <p:nvSpPr>
              <p:cNvPr id="14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17094" y="4376236"/>
                <a:ext cx="4013804" cy="2103140"/>
              </a:xfrm>
              <a:prstGeom prst="rect">
                <a:avLst/>
              </a:prstGeom>
              <a:blipFill>
                <a:blip r:embed="rId4"/>
                <a:stretch>
                  <a:fillRect l="-314" t="-599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6440791" y="1412776"/>
            <a:ext cx="3276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/>
              <a:t>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47298" y="135815"/>
            <a:ext cx="84367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CONSTRAINING THE SYMMETRY ENERGY WITH NUCLEAR EXCITATIONS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7ECBE2-5FFC-C822-0753-5854C8F7C3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098" y="946491"/>
            <a:ext cx="4321800" cy="33085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0335B6-5EBF-9869-73B5-9AD591B443C6}"/>
              </a:ext>
            </a:extLst>
          </p:cNvPr>
          <p:cNvSpPr txBox="1"/>
          <p:nvPr/>
        </p:nvSpPr>
        <p:spPr>
          <a:xfrm>
            <a:off x="7465812" y="2883598"/>
            <a:ext cx="4979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Symmetry energy</a:t>
            </a:r>
            <a:endParaRPr lang="en-HR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1320A7-1F76-8E47-8A77-75AAE4580BED}"/>
              </a:ext>
            </a:extLst>
          </p:cNvPr>
          <p:cNvSpPr txBox="1"/>
          <p:nvPr/>
        </p:nvSpPr>
        <p:spPr>
          <a:xfrm>
            <a:off x="5515541" y="6156146"/>
            <a:ext cx="4232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1200" dirty="0"/>
              <a:t>Exp. </a:t>
            </a:r>
            <a:r>
              <a:rPr lang="en-GB" sz="1200" dirty="0"/>
              <a:t>d</a:t>
            </a:r>
            <a:r>
              <a:rPr lang="en-HR" sz="1200" dirty="0"/>
              <a:t>ata: A. Tamii et al., </a:t>
            </a:r>
            <a:r>
              <a:rPr lang="en-GB" sz="1200" dirty="0"/>
              <a:t>PRL 107, 062502 (2011)</a:t>
            </a:r>
          </a:p>
          <a:p>
            <a:r>
              <a:rPr lang="en-GB" sz="1200" dirty="0"/>
              <a:t>             J. </a:t>
            </a:r>
            <a:r>
              <a:rPr lang="en-GB" sz="1200" dirty="0" err="1"/>
              <a:t>Birkhan</a:t>
            </a:r>
            <a:r>
              <a:rPr lang="en-GB" sz="1200" dirty="0"/>
              <a:t> et al., PRL118, 252501 (2017)</a:t>
            </a:r>
          </a:p>
          <a:p>
            <a:r>
              <a:rPr lang="en-GB" sz="1200" dirty="0"/>
              <a:t>             T. Hashimoto et al., PRC 92, 031305 (2015).</a:t>
            </a:r>
          </a:p>
          <a:p>
            <a:endParaRPr lang="en-GB" sz="1200" dirty="0"/>
          </a:p>
          <a:p>
            <a:endParaRPr lang="en-GB" sz="1200" dirty="0"/>
          </a:p>
          <a:p>
            <a:r>
              <a:rPr lang="en-HR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9026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C13D338-C834-AC8B-A245-E40D5D377339}"/>
              </a:ext>
            </a:extLst>
          </p:cNvPr>
          <p:cNvSpPr/>
          <p:nvPr/>
        </p:nvSpPr>
        <p:spPr bwMode="auto">
          <a:xfrm>
            <a:off x="4883283" y="4993159"/>
            <a:ext cx="4645370" cy="1649244"/>
          </a:xfrm>
          <a:prstGeom prst="rect">
            <a:avLst/>
          </a:prstGeom>
          <a:solidFill>
            <a:srgbClr val="E5ED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B393A6-49DD-0EF0-7039-56869F0190AF}"/>
              </a:ext>
            </a:extLst>
          </p:cNvPr>
          <p:cNvSpPr/>
          <p:nvPr/>
        </p:nvSpPr>
        <p:spPr bwMode="auto">
          <a:xfrm>
            <a:off x="2840542" y="3499561"/>
            <a:ext cx="1474980" cy="288032"/>
          </a:xfrm>
          <a:prstGeom prst="rect">
            <a:avLst/>
          </a:prstGeom>
          <a:solidFill>
            <a:srgbClr val="FEC7B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H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7C07D0-9072-230D-2824-98D5B0D45B00}"/>
              </a:ext>
            </a:extLst>
          </p:cNvPr>
          <p:cNvSpPr/>
          <p:nvPr/>
        </p:nvSpPr>
        <p:spPr bwMode="auto">
          <a:xfrm>
            <a:off x="346635" y="4069080"/>
            <a:ext cx="3742269" cy="2486998"/>
          </a:xfrm>
          <a:prstGeom prst="rect">
            <a:avLst/>
          </a:prstGeom>
          <a:solidFill>
            <a:srgbClr val="E5ED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H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D214225-B0BD-6253-1695-219B9A9C80B7}"/>
                  </a:ext>
                </a:extLst>
              </p:cNvPr>
              <p:cNvSpPr txBox="1"/>
              <p:nvPr/>
            </p:nvSpPr>
            <p:spPr>
              <a:xfrm>
                <a:off x="426436" y="785566"/>
                <a:ext cx="4608511" cy="5575350"/>
              </a:xfrm>
              <a:prstGeom prst="rect">
                <a:avLst/>
              </a:prstGeom>
            </p:spPr>
            <p:txBody>
              <a:bodyPr>
                <a:normAutofit fontScale="77500" lnSpcReduction="20000"/>
              </a:bodyPr>
              <a:lstStyle/>
              <a:p>
                <a:pPr eaLnBrk="0" hangingPunct="0">
                  <a:lnSpc>
                    <a:spcPts val="2200"/>
                  </a:lnSpc>
                  <a:spcBef>
                    <a:spcPct val="20000"/>
                  </a:spcBef>
                </a:pPr>
                <a:r>
                  <a:rPr lang="en-US" sz="2300" b="1" dirty="0">
                    <a:solidFill>
                      <a:srgbClr val="C00000"/>
                    </a:solidFill>
                    <a:latin typeface="+mn-lt"/>
                    <a:ea typeface="ＭＳ Ｐゴシック" charset="-128"/>
                  </a:rPr>
                  <a:t>Can we relate exp. data on parity violating scattering of electrons on nuclei with the symmetry energy?</a:t>
                </a:r>
              </a:p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</a:pPr>
                <a:endParaRPr lang="en-US" sz="1900" dirty="0">
                  <a:latin typeface="+mn-lt"/>
                  <a:ea typeface="ＭＳ Ｐゴシック" charset="-128"/>
                </a:endParaRPr>
              </a:p>
              <a:p>
                <a:pPr marL="342900" indent="-342900" eaLnBrk="0" hangingPunct="0">
                  <a:lnSpc>
                    <a:spcPct val="90000"/>
                  </a:lnSpc>
                  <a:spcBef>
                    <a:spcPct val="20000"/>
                  </a:spcBef>
                  <a:buFont typeface="Wingdings" pitchFamily="2" charset="2"/>
                  <a:buChar char="v"/>
                </a:pPr>
                <a:r>
                  <a:rPr lang="en-US" sz="1900" dirty="0">
                    <a:solidFill>
                      <a:srgbClr val="0000CC"/>
                    </a:solidFill>
                    <a:latin typeface="+mn-lt"/>
                    <a:ea typeface="ＭＳ Ｐゴシック" charset="-128"/>
                  </a:rPr>
                  <a:t>significantly larger coupling of the </a:t>
                </a:r>
                <a:r>
                  <a:rPr lang="en-US" sz="1900" i="1" dirty="0">
                    <a:solidFill>
                      <a:srgbClr val="0000CC"/>
                    </a:solidFill>
                    <a:latin typeface="+mn-lt"/>
                    <a:ea typeface="ＭＳ Ｐゴシック" charset="-128"/>
                  </a:rPr>
                  <a:t>Z</a:t>
                </a:r>
                <a:r>
                  <a:rPr lang="en-US" sz="1900" i="1" baseline="-25000" dirty="0">
                    <a:solidFill>
                      <a:srgbClr val="0000CC"/>
                    </a:solidFill>
                    <a:latin typeface="+mn-lt"/>
                    <a:ea typeface="ＭＳ Ｐゴシック" charset="-128"/>
                  </a:rPr>
                  <a:t>0</a:t>
                </a:r>
                <a:r>
                  <a:rPr lang="en-US" sz="1900" i="1" dirty="0">
                    <a:solidFill>
                      <a:srgbClr val="0000CC"/>
                    </a:solidFill>
                    <a:latin typeface="+mn-lt"/>
                    <a:ea typeface="ＭＳ Ｐゴシック" charset="-128"/>
                  </a:rPr>
                  <a:t> </a:t>
                </a:r>
                <a:r>
                  <a:rPr lang="en-US" sz="1900" dirty="0">
                    <a:solidFill>
                      <a:srgbClr val="0000CC"/>
                    </a:solidFill>
                    <a:latin typeface="+mn-lt"/>
                    <a:ea typeface="ＭＳ Ｐゴシック" charset="-128"/>
                  </a:rPr>
                  <a:t>boson to neutrons compared to protons</a:t>
                </a:r>
              </a:p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</a:pPr>
                <a:endParaRPr lang="en-US" sz="1900" dirty="0">
                  <a:latin typeface="+mn-lt"/>
                  <a:ea typeface="ＭＳ Ｐゴシック" charset="-128"/>
                </a:endParaRPr>
              </a:p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sz="1900" dirty="0">
                    <a:latin typeface="+mn-lt"/>
                    <a:ea typeface="ＭＳ Ｐゴシック" charset="-128"/>
                  </a:rPr>
                  <a:t>▶︎ Parity violating (PV) asymmetry </a:t>
                </a:r>
              </a:p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</a:pPr>
                <a:endParaRPr lang="en-US" sz="1900" b="0" i="1" dirty="0">
                  <a:latin typeface="+mn-lt"/>
                  <a:ea typeface="ＭＳ Ｐゴシック" charset="-128"/>
                </a:endParaRPr>
              </a:p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900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900" b="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900" b="0" i="1">
                              <a:latin typeface="Cambria Math" panose="02040503050406030204" pitchFamily="18" charset="0"/>
                            </a:rPr>
                            <m:t>𝑃𝑉</m:t>
                          </m:r>
                        </m:sub>
                      </m:sSub>
                      <m:r>
                        <a:rPr lang="en-US" sz="1900" b="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9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b="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900" b="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  <m:r>
                            <a:rPr lang="en-US" sz="1900" b="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9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b="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900" b="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9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b="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900" b="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  <m:r>
                            <a:rPr lang="en-US" sz="1900" b="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9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b="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900" b="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  <m:r>
                        <a:rPr lang="en-US" sz="1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|"/>
                              <m:ctrlPr>
                                <a:rPr lang="en-US" sz="1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9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9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19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𝑊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ad>
                            <m:radPr>
                              <m:degHide m:val="on"/>
                              <m:ctrlPr>
                                <a:rPr lang="en-US" sz="1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𝜋𝛼</m:t>
                          </m:r>
                          <m:r>
                            <a:rPr lang="en-US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f>
                        <m:fPr>
                          <m:ctrlPr>
                            <a:rPr lang="en-US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𝑊</m:t>
                              </m:r>
                            </m:sub>
                          </m:sSub>
                          <m:r>
                            <a:rPr lang="en-US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𝑐h</m:t>
                              </m:r>
                            </m:sub>
                          </m:sSub>
                          <m:r>
                            <a:rPr lang="en-US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900" dirty="0">
                  <a:latin typeface="+mn-lt"/>
                  <a:ea typeface="ＭＳ Ｐゴシック" charset="-128"/>
                </a:endParaRPr>
              </a:p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</a:pPr>
                <a:endParaRPr lang="en-US" sz="1900" dirty="0">
                  <a:latin typeface="+mn-lt"/>
                  <a:ea typeface="ＭＳ Ｐゴシック" charset="-128"/>
                </a:endParaRPr>
              </a:p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sz="1900" dirty="0">
                    <a:latin typeface="+mn-lt"/>
                    <a:ea typeface="ＭＳ Ｐゴシック" charset="-128"/>
                  </a:rPr>
                  <a:t>→ nuclear weak form factor  </a:t>
                </a:r>
                <a:r>
                  <a:rPr lang="en-US" sz="1900" b="1" i="1" dirty="0">
                    <a:latin typeface="+mn-lt"/>
                    <a:ea typeface="ＭＳ Ｐゴシック" charset="-128"/>
                  </a:rPr>
                  <a:t>F</a:t>
                </a:r>
                <a:r>
                  <a:rPr lang="en-US" sz="1900" b="1" i="1" baseline="-25000" dirty="0">
                    <a:latin typeface="+mn-lt"/>
                    <a:ea typeface="ＭＳ Ｐゴシック" charset="-128"/>
                  </a:rPr>
                  <a:t>W </a:t>
                </a:r>
                <a:r>
                  <a:rPr lang="en-US" sz="1900" b="1" i="1" dirty="0">
                    <a:latin typeface="+mn-lt"/>
                    <a:ea typeface="ＭＳ Ｐゴシック" charset="-128"/>
                  </a:rPr>
                  <a:t>→ </a:t>
                </a:r>
                <a:r>
                  <a:rPr lang="en-US" sz="1900" b="1" i="1" dirty="0" err="1">
                    <a:latin typeface="+mn-lt"/>
                    <a:ea typeface="ＭＳ Ｐゴシック" charset="-128"/>
                  </a:rPr>
                  <a:t>r</a:t>
                </a:r>
                <a:r>
                  <a:rPr lang="en-US" sz="1900" b="1" i="1" baseline="-25000" dirty="0" err="1">
                    <a:latin typeface="+mn-lt"/>
                    <a:ea typeface="ＭＳ Ｐゴシック" charset="-128"/>
                  </a:rPr>
                  <a:t>n</a:t>
                </a:r>
                <a:r>
                  <a:rPr lang="en-US" sz="1900" b="1" i="1" dirty="0">
                    <a:latin typeface="+mn-lt"/>
                    <a:ea typeface="ＭＳ Ｐゴシック" charset="-128"/>
                  </a:rPr>
                  <a:t> → </a:t>
                </a:r>
                <a:r>
                  <a:rPr lang="en-US" sz="1900" b="1" i="1" dirty="0" err="1">
                    <a:latin typeface="+mn-lt"/>
                    <a:ea typeface="ＭＳ Ｐゴシック" charset="-128"/>
                  </a:rPr>
                  <a:t>r</a:t>
                </a:r>
                <a:r>
                  <a:rPr lang="en-US" sz="1900" b="1" i="1" baseline="-25000" dirty="0" err="1">
                    <a:latin typeface="+mn-lt"/>
                    <a:ea typeface="ＭＳ Ｐゴシック" charset="-128"/>
                  </a:rPr>
                  <a:t>np</a:t>
                </a:r>
                <a:endParaRPr lang="en-US" sz="1900" b="1" i="1" baseline="-25000" dirty="0">
                  <a:latin typeface="+mn-lt"/>
                  <a:ea typeface="ＭＳ Ｐゴシック" charset="-128"/>
                </a:endParaRPr>
              </a:p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</a:pPr>
                <a:endParaRPr lang="en-US" sz="1900" dirty="0">
                  <a:latin typeface="+mn-lt"/>
                  <a:ea typeface="ＭＳ Ｐゴシック" charset="-128"/>
                </a:endParaRPr>
              </a:p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</a:pPr>
                <a:endParaRPr lang="en-US" sz="1900" b="1" baseline="30000" dirty="0">
                  <a:latin typeface="+mn-lt"/>
                  <a:ea typeface="ＭＳ Ｐゴシック" charset="-128"/>
                </a:endParaRPr>
              </a:p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</a:pPr>
                <a:endParaRPr lang="en-US" sz="1900" b="1" baseline="30000" dirty="0">
                  <a:latin typeface="+mn-lt"/>
                  <a:ea typeface="ＭＳ Ｐゴシック" charset="-128"/>
                </a:endParaRPr>
              </a:p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sz="1900" b="1" baseline="30000" dirty="0">
                    <a:latin typeface="+mn-lt"/>
                    <a:ea typeface="ＭＳ Ｐゴシック" charset="-128"/>
                  </a:rPr>
                  <a:t>48</a:t>
                </a:r>
                <a:r>
                  <a:rPr lang="en-US" sz="1900" b="1" dirty="0">
                    <a:latin typeface="+mn-lt"/>
                    <a:ea typeface="ＭＳ Ｐゴシック" charset="-128"/>
                  </a:rPr>
                  <a:t>Ca (CREX) </a:t>
                </a:r>
              </a:p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sz="1900" dirty="0">
                    <a:solidFill>
                      <a:srgbClr val="C00000"/>
                    </a:solidFill>
                    <a:latin typeface="+mn-lt"/>
                    <a:ea typeface="ＭＳ Ｐゴシック" charset="-128"/>
                  </a:rPr>
                  <a:t>F</a:t>
                </a:r>
                <a:r>
                  <a:rPr lang="en-US" sz="1900" baseline="-25000" dirty="0">
                    <a:solidFill>
                      <a:srgbClr val="C00000"/>
                    </a:solidFill>
                    <a:latin typeface="+mn-lt"/>
                    <a:ea typeface="ＭＳ Ｐゴシック" charset="-128"/>
                  </a:rPr>
                  <a:t>W</a:t>
                </a:r>
                <a:r>
                  <a:rPr lang="en-US" sz="1900" dirty="0">
                    <a:solidFill>
                      <a:srgbClr val="C00000"/>
                    </a:solidFill>
                    <a:latin typeface="+mn-lt"/>
                    <a:ea typeface="ＭＳ Ｐゴシック" charset="-128"/>
                  </a:rPr>
                  <a:t>(q=0.8733 fm</a:t>
                </a:r>
                <a:r>
                  <a:rPr lang="en-US" sz="1900" baseline="30000" dirty="0">
                    <a:solidFill>
                      <a:srgbClr val="C00000"/>
                    </a:solidFill>
                    <a:latin typeface="+mn-lt"/>
                    <a:ea typeface="ＭＳ Ｐゴシック" charset="-128"/>
                  </a:rPr>
                  <a:t>-1</a:t>
                </a:r>
                <a:r>
                  <a:rPr lang="en-US" sz="1900" dirty="0">
                    <a:solidFill>
                      <a:srgbClr val="C00000"/>
                    </a:solidFill>
                    <a:latin typeface="+mn-lt"/>
                    <a:ea typeface="ＭＳ Ｐゴシック" charset="-128"/>
                  </a:rPr>
                  <a:t>)=</a:t>
                </a:r>
              </a:p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sz="1900" dirty="0">
                    <a:solidFill>
                      <a:srgbClr val="C00000"/>
                    </a:solidFill>
                    <a:latin typeface="+mn-lt"/>
                    <a:ea typeface="ＭＳ Ｐゴシック" charset="-128"/>
                  </a:rPr>
                  <a:t>0.1304±0.0052(stat)±0.0020(syst.)</a:t>
                </a:r>
              </a:p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</a:pPr>
                <a:endParaRPr lang="en-US" sz="1900" dirty="0">
                  <a:solidFill>
                    <a:srgbClr val="C00000"/>
                  </a:solidFill>
                  <a:latin typeface="+mn-lt"/>
                  <a:ea typeface="ＭＳ Ｐゴシック" charset="-128"/>
                </a:endParaRPr>
              </a:p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sz="1400" dirty="0">
                    <a:solidFill>
                      <a:srgbClr val="0000CC"/>
                    </a:solidFill>
                    <a:latin typeface="+mn-lt"/>
                    <a:ea typeface="ＭＳ Ｐゴシック" charset="-128"/>
                  </a:rPr>
                  <a:t>D. Adhikari et al., PRL 129, 042501 (2022).</a:t>
                </a:r>
              </a:p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</a:pPr>
                <a:endParaRPr lang="en-US" sz="1400" dirty="0">
                  <a:latin typeface="+mn-lt"/>
                  <a:ea typeface="ＭＳ Ｐゴシック" charset="-128"/>
                </a:endParaRPr>
              </a:p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sz="1900" dirty="0">
                    <a:latin typeface="+mn-lt"/>
                    <a:ea typeface="ＭＳ Ｐゴシック" charset="-128"/>
                  </a:rPr>
                  <a:t> </a:t>
                </a:r>
                <a:r>
                  <a:rPr lang="en-US" sz="1900" b="1" baseline="30000" dirty="0">
                    <a:latin typeface="+mn-lt"/>
                    <a:ea typeface="ＭＳ Ｐゴシック" charset="-128"/>
                  </a:rPr>
                  <a:t>208</a:t>
                </a:r>
                <a:r>
                  <a:rPr lang="en-US" sz="1900" b="1" dirty="0">
                    <a:latin typeface="+mn-lt"/>
                    <a:ea typeface="ＭＳ Ｐゴシック" charset="-128"/>
                  </a:rPr>
                  <a:t>Pb (PREX II) </a:t>
                </a:r>
              </a:p>
              <a:p>
                <a:r>
                  <a:rPr lang="en-GB" sz="1900" dirty="0">
                    <a:solidFill>
                      <a:srgbClr val="C00000"/>
                    </a:solidFill>
                    <a:effectLst/>
                    <a:latin typeface="Helvetica" pitchFamily="2" charset="0"/>
                  </a:rPr>
                  <a:t> F</a:t>
                </a:r>
                <a:r>
                  <a:rPr lang="en-GB" sz="1900" baseline="-25000" dirty="0">
                    <a:solidFill>
                      <a:srgbClr val="C00000"/>
                    </a:solidFill>
                    <a:effectLst/>
                    <a:latin typeface="Helvetica" pitchFamily="2" charset="0"/>
                  </a:rPr>
                  <a:t>W</a:t>
                </a:r>
                <a:r>
                  <a:rPr lang="en-GB" sz="1900" dirty="0">
                    <a:solidFill>
                      <a:srgbClr val="C00000"/>
                    </a:solidFill>
                    <a:effectLst/>
                    <a:latin typeface="Helvetica" pitchFamily="2" charset="0"/>
                  </a:rPr>
                  <a:t>(q=0.3978 fm</a:t>
                </a:r>
                <a:r>
                  <a:rPr lang="en-GB" sz="1900" baseline="30000" dirty="0">
                    <a:solidFill>
                      <a:srgbClr val="C00000"/>
                    </a:solidFill>
                    <a:effectLst/>
                    <a:latin typeface="Helvetica" pitchFamily="2" charset="0"/>
                  </a:rPr>
                  <a:t>−1</a:t>
                </a:r>
                <a:r>
                  <a:rPr lang="en-GB" sz="1900" dirty="0">
                    <a:solidFill>
                      <a:srgbClr val="C00000"/>
                    </a:solidFill>
                    <a:effectLst/>
                    <a:latin typeface="Helvetica" pitchFamily="2" charset="0"/>
                  </a:rPr>
                  <a:t>)=0.368</a:t>
                </a:r>
                <a:r>
                  <a:rPr lang="en-US" sz="1900" dirty="0">
                    <a:solidFill>
                      <a:srgbClr val="C00000"/>
                    </a:solidFill>
                    <a:latin typeface="+mn-lt"/>
                    <a:ea typeface="ＭＳ Ｐゴシック" charset="-128"/>
                  </a:rPr>
                  <a:t>±</a:t>
                </a:r>
                <a:r>
                  <a:rPr lang="en-GB" sz="1900" dirty="0">
                    <a:solidFill>
                      <a:srgbClr val="C00000"/>
                    </a:solidFill>
                    <a:effectLst/>
                    <a:latin typeface="Helvetica" pitchFamily="2" charset="0"/>
                  </a:rPr>
                  <a:t>0.013</a:t>
                </a:r>
              </a:p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</a:pPr>
                <a:endParaRPr lang="en-US" sz="1900" dirty="0">
                  <a:latin typeface="+mn-lt"/>
                  <a:ea typeface="ＭＳ Ｐゴシック" charset="-128"/>
                </a:endParaRPr>
              </a:p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sz="1400" dirty="0">
                    <a:solidFill>
                      <a:srgbClr val="0000CC"/>
                    </a:solidFill>
                    <a:latin typeface="+mn-lt"/>
                    <a:ea typeface="ＭＳ Ｐゴシック" charset="-128"/>
                  </a:rPr>
                  <a:t>D. Adhikari et al., PRL 126, 172502 (2021).  </a:t>
                </a:r>
              </a:p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sz="1400" dirty="0">
                    <a:solidFill>
                      <a:srgbClr val="0000CC"/>
                    </a:solidFill>
                    <a:effectLst/>
                    <a:latin typeface="+mn-lt"/>
                    <a:ea typeface="ＭＳ Ｐゴシック" charset="-128"/>
                  </a:rPr>
                  <a:t>S. </a:t>
                </a:r>
                <a:r>
                  <a:rPr lang="en-US" sz="1400" dirty="0" err="1">
                    <a:solidFill>
                      <a:srgbClr val="0000CC"/>
                    </a:solidFill>
                    <a:effectLst/>
                    <a:latin typeface="+mn-lt"/>
                    <a:ea typeface="ＭＳ Ｐゴシック" charset="-128"/>
                  </a:rPr>
                  <a:t>Abrahamyan</a:t>
                </a:r>
                <a:r>
                  <a:rPr lang="en-US" sz="1400" dirty="0">
                    <a:solidFill>
                      <a:srgbClr val="0000CC"/>
                    </a:solidFill>
                    <a:effectLst/>
                    <a:latin typeface="+mn-lt"/>
                    <a:ea typeface="ＭＳ Ｐゴシック" charset="-128"/>
                  </a:rPr>
                  <a:t> et al., PRL 108, 112502  (2012).</a:t>
                </a:r>
                <a:endParaRPr lang="en-US" sz="1900" dirty="0">
                  <a:solidFill>
                    <a:srgbClr val="0000CC"/>
                  </a:solidFill>
                  <a:latin typeface="+mn-lt"/>
                  <a:ea typeface="ＭＳ Ｐゴシック" charset="-128"/>
                </a:endParaRPr>
              </a:p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</a:pPr>
                <a:endParaRPr lang="en-US" sz="1900" dirty="0">
                  <a:latin typeface="+mn-lt"/>
                  <a:ea typeface="ＭＳ Ｐゴシック" charset="-128"/>
                </a:endParaRPr>
              </a:p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</a:pPr>
                <a:endParaRPr lang="en-US" sz="1900" dirty="0">
                  <a:latin typeface="+mn-lt"/>
                  <a:ea typeface="ＭＳ Ｐゴシック" charset="-128"/>
                </a:endParaRPr>
              </a:p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</a:pPr>
                <a:endParaRPr lang="en-US" sz="1900" dirty="0">
                  <a:latin typeface="+mn-lt"/>
                  <a:ea typeface="ＭＳ Ｐゴシック" charset="-128"/>
                </a:endParaRPr>
              </a:p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</a:pPr>
                <a:endParaRPr lang="en-US" sz="1900" dirty="0">
                  <a:latin typeface="+mn-lt"/>
                  <a:ea typeface="ＭＳ Ｐゴシック" charset="-128"/>
                </a:endParaRPr>
              </a:p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</a:pPr>
                <a:endParaRPr lang="en-US" sz="1900" dirty="0">
                  <a:latin typeface="+mn-lt"/>
                  <a:ea typeface="ＭＳ Ｐゴシック" charset="-128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D214225-B0BD-6253-1695-219B9A9C80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436" y="785566"/>
                <a:ext cx="4608511" cy="5575350"/>
              </a:xfrm>
              <a:prstGeom prst="rect">
                <a:avLst/>
              </a:prstGeom>
              <a:blipFill>
                <a:blip r:embed="rId2"/>
                <a:stretch>
                  <a:fillRect l="-1099" t="-682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5" descr="PhysRevLett.108.112502.png">
            <a:extLst>
              <a:ext uri="{FF2B5EF4-FFF2-40B4-BE49-F238E27FC236}">
                <a16:creationId xmlns:a16="http://schemas.microsoft.com/office/drawing/2014/main" id="{3303019D-3BB3-FFFE-B6EB-E81AFFCB7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8664" y="785566"/>
            <a:ext cx="3136090" cy="156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5CBD1F-D417-9E24-A1F2-C35FCD88B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3900" y="2535137"/>
            <a:ext cx="3567405" cy="23310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5101D8-55C9-4A79-F8DB-95676748E47C}"/>
              </a:ext>
            </a:extLst>
          </p:cNvPr>
          <p:cNvSpPr txBox="1"/>
          <p:nvPr/>
        </p:nvSpPr>
        <p:spPr>
          <a:xfrm>
            <a:off x="8042643" y="3060820"/>
            <a:ext cx="49520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000" dirty="0">
                <a:solidFill>
                  <a:srgbClr val="0000CC"/>
                </a:solidFill>
                <a:latin typeface="+mn-lt"/>
                <a:ea typeface="ＭＳ Ｐゴシック" charset="-128"/>
              </a:rPr>
              <a:t>D. Adhikari et al., 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000" dirty="0">
                <a:solidFill>
                  <a:srgbClr val="0000CC"/>
                </a:solidFill>
                <a:latin typeface="+mn-lt"/>
                <a:ea typeface="ＭＳ Ｐゴシック" charset="-128"/>
              </a:rPr>
              <a:t>PRL 126, 172502 (2021).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E3F02C-7FED-B3C9-3984-B4F552EBFAC3}"/>
              </a:ext>
            </a:extLst>
          </p:cNvPr>
          <p:cNvSpPr txBox="1"/>
          <p:nvPr/>
        </p:nvSpPr>
        <p:spPr>
          <a:xfrm>
            <a:off x="1254176" y="117256"/>
            <a:ext cx="8366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PARITY VIOLATING ELECTRON SCATTERING EXPERIMENTS (PREX,CREX)</a:t>
            </a:r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8B4E40-FA1C-71AE-4BDA-A6C556A0D243}"/>
              </a:ext>
            </a:extLst>
          </p:cNvPr>
          <p:cNvSpPr txBox="1"/>
          <p:nvPr/>
        </p:nvSpPr>
        <p:spPr>
          <a:xfrm>
            <a:off x="6455802" y="1169478"/>
            <a:ext cx="4363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b="1" dirty="0"/>
              <a:t>Z</a:t>
            </a:r>
            <a:r>
              <a:rPr lang="en-HR" b="1" baseline="-25000" dirty="0"/>
              <a:t>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427C739-8EFC-0ABE-50B2-1D5B29121178}"/>
                  </a:ext>
                </a:extLst>
              </p:cNvPr>
              <p:cNvSpPr txBox="1"/>
              <p:nvPr/>
            </p:nvSpPr>
            <p:spPr>
              <a:xfrm>
                <a:off x="4970334" y="5036914"/>
                <a:ext cx="4650602" cy="21127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solidFill>
                      <a:srgbClr val="FF0000"/>
                    </a:solidFill>
                  </a:rPr>
                  <a:t>Strategy to determine symmetry energy parameters (J,L) and </a:t>
                </a:r>
                <a:r>
                  <a:rPr lang="en-US" sz="1600" b="1" i="1" dirty="0" err="1">
                    <a:solidFill>
                      <a:srgbClr val="FF0000"/>
                    </a:solidFill>
                    <a:latin typeface="+mn-lt"/>
                    <a:ea typeface="ＭＳ Ｐゴシック" charset="-128"/>
                  </a:rPr>
                  <a:t>r</a:t>
                </a:r>
                <a:r>
                  <a:rPr lang="en-US" sz="1600" b="1" i="1" baseline="-25000" dirty="0" err="1">
                    <a:solidFill>
                      <a:srgbClr val="FF0000"/>
                    </a:solidFill>
                    <a:latin typeface="+mn-lt"/>
                    <a:ea typeface="ＭＳ Ｐゴシック" charset="-128"/>
                  </a:rPr>
                  <a:t>np</a:t>
                </a:r>
                <a:r>
                  <a:rPr lang="en-US" sz="1600" b="1" i="1" baseline="-25000" dirty="0">
                    <a:solidFill>
                      <a:srgbClr val="FF0000"/>
                    </a:solidFill>
                    <a:latin typeface="+mn-lt"/>
                    <a:ea typeface="ＭＳ Ｐゴシック" charset="-128"/>
                  </a:rPr>
                  <a:t> </a:t>
                </a:r>
                <a:r>
                  <a:rPr lang="en-US" sz="1600" b="1" dirty="0">
                    <a:solidFill>
                      <a:srgbClr val="FF0000"/>
                    </a:solidFill>
                  </a:rPr>
                  <a:t>:</a:t>
                </a:r>
              </a:p>
              <a:p>
                <a:pPr marL="285750" indent="-285750">
                  <a:buFont typeface="Arial"/>
                  <a:buChar char="•"/>
                </a:pPr>
                <a:endParaRPr lang="en-US" sz="1600" baseline="-25000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Wingdings" charset="2"/>
                  <a:buChar char="Ø"/>
                </a:pPr>
                <a:r>
                  <a:rPr lang="en-US" sz="1600" baseline="-25000" dirty="0"/>
                  <a:t> </a:t>
                </a:r>
                <a:r>
                  <a:rPr lang="en-US" sz="1600" dirty="0"/>
                  <a:t>build the EDFs which reproduce the measured electron scattering form factors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16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eqArr>
                          <m:eqArr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e/>
                        </m:eqArr>
                      </m:sub>
                    </m:sSub>
                  </m:oMath>
                </a14:m>
                <a:endParaRPr lang="en-US" sz="1600" dirty="0"/>
              </a:p>
              <a:p>
                <a:r>
                  <a:rPr lang="en-US" sz="1200" dirty="0">
                    <a:solidFill>
                      <a:srgbClr val="0000CC"/>
                    </a:solidFill>
                  </a:rPr>
                  <a:t>       E. Yuksel, N.P., PLB B 836, 137622 (2023)  </a:t>
                </a:r>
              </a:p>
              <a:p>
                <a:endParaRPr lang="en-US" sz="1600" dirty="0"/>
              </a:p>
              <a:p>
                <a:endParaRPr lang="en-US" sz="20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427C739-8EFC-0ABE-50B2-1D5B291211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0334" y="5036914"/>
                <a:ext cx="4650602" cy="2112758"/>
              </a:xfrm>
              <a:prstGeom prst="rect">
                <a:avLst/>
              </a:prstGeom>
              <a:blipFill>
                <a:blip r:embed="rId5"/>
                <a:stretch>
                  <a:fillRect l="-545" t="-595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46146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4FBBB9E-6EC1-7E59-E82A-FA7460736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255" y="1350270"/>
            <a:ext cx="6196115" cy="18959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F4016C-EF42-84AD-C1CC-5081CD427504}"/>
              </a:ext>
            </a:extLst>
          </p:cNvPr>
          <p:cNvSpPr txBox="1"/>
          <p:nvPr/>
        </p:nvSpPr>
        <p:spPr>
          <a:xfrm>
            <a:off x="4062580" y="4228413"/>
            <a:ext cx="828092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solidFill>
                  <a:srgbClr val="0000CC"/>
                </a:solidFill>
                <a:latin typeface="Arial"/>
                <a:ea typeface="ＭＳ Ｐゴシック" charset="-128"/>
              </a:rPr>
              <a:t>Point coupling EDFs constrained by CREX and PREX </a:t>
            </a:r>
          </a:p>
          <a:p>
            <a:r>
              <a:rPr lang="en-US" sz="1600" dirty="0">
                <a:solidFill>
                  <a:srgbClr val="0000CC"/>
                </a:solidFill>
                <a:latin typeface="Arial"/>
                <a:ea typeface="ＭＳ Ｐゴシック" charset="-128"/>
              </a:rPr>
              <a:t>     data result  in rather different values of the symmetry </a:t>
            </a:r>
          </a:p>
          <a:p>
            <a:r>
              <a:rPr lang="en-US" sz="1600" dirty="0">
                <a:solidFill>
                  <a:srgbClr val="0000CC"/>
                </a:solidFill>
                <a:latin typeface="Arial"/>
                <a:ea typeface="ＭＳ Ｐゴシック" charset="-128"/>
              </a:rPr>
              <a:t>     energy (J) and its slope parameter (L)</a:t>
            </a:r>
          </a:p>
          <a:p>
            <a:endParaRPr lang="en-US" sz="1600" dirty="0">
              <a:solidFill>
                <a:srgbClr val="0000CC"/>
              </a:solidFill>
              <a:latin typeface="Arial"/>
              <a:ea typeface="ＭＳ Ｐゴシック" charset="-128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solidFill>
                  <a:srgbClr val="0000CC"/>
                </a:solidFill>
                <a:latin typeface="Arial"/>
                <a:ea typeface="ＭＳ Ｐゴシック" charset="-128"/>
              </a:rPr>
              <a:t>Discrepancy with the DD-PCX interaction constrained</a:t>
            </a:r>
          </a:p>
          <a:p>
            <a:r>
              <a:rPr lang="en-US" sz="1600" dirty="0">
                <a:solidFill>
                  <a:srgbClr val="0000CC"/>
                </a:solidFill>
                <a:latin typeface="Arial"/>
                <a:ea typeface="ＭＳ Ｐゴシック" charset="-128"/>
              </a:rPr>
              <a:t>     by nuclear ground state and collective excitation properties</a:t>
            </a:r>
          </a:p>
          <a:p>
            <a:endParaRPr lang="en-US" sz="1200" dirty="0">
              <a:solidFill>
                <a:srgbClr val="0000CC"/>
              </a:solidFill>
              <a:latin typeface="Arial"/>
              <a:ea typeface="ＭＳ Ｐゴシック" charset="-128"/>
            </a:endParaRPr>
          </a:p>
          <a:p>
            <a:r>
              <a:rPr lang="en-US" sz="1800" b="1" dirty="0">
                <a:solidFill>
                  <a:srgbClr val="FF0000"/>
                </a:solidFill>
                <a:latin typeface="Arial"/>
                <a:ea typeface="ＭＳ Ｐゴシック" charset="-128"/>
              </a:rPr>
              <a:t>New experiments?</a:t>
            </a:r>
            <a:endParaRPr lang="en-HR" sz="18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F03CFC-F9C1-072B-F9DD-63CC25747354}"/>
              </a:ext>
            </a:extLst>
          </p:cNvPr>
          <p:cNvSpPr txBox="1"/>
          <p:nvPr/>
        </p:nvSpPr>
        <p:spPr>
          <a:xfrm>
            <a:off x="2952611" y="124200"/>
            <a:ext cx="49540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NUCLEAR MATTER PROPERTIES</a:t>
            </a:r>
            <a:endParaRPr lang="en-US" sz="20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1950738-6BCB-B467-1042-320010653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965961"/>
            <a:ext cx="3625981" cy="533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tar: 5 Points 13">
            <a:extLst>
              <a:ext uri="{FF2B5EF4-FFF2-40B4-BE49-F238E27FC236}">
                <a16:creationId xmlns:a16="http://schemas.microsoft.com/office/drawing/2014/main" id="{CF032D39-81E2-A6DD-D9D1-27B1E9646D7D}"/>
              </a:ext>
            </a:extLst>
          </p:cNvPr>
          <p:cNvSpPr/>
          <p:nvPr/>
        </p:nvSpPr>
        <p:spPr>
          <a:xfrm>
            <a:off x="2403480" y="3549456"/>
            <a:ext cx="216000" cy="180000"/>
          </a:xfrm>
          <a:prstGeom prst="star5">
            <a:avLst/>
          </a:prstGeom>
          <a:solidFill>
            <a:srgbClr val="FF00FF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31092C-BFC6-A536-A215-0CACF4320ECD}"/>
              </a:ext>
            </a:extLst>
          </p:cNvPr>
          <p:cNvSpPr txBox="1"/>
          <p:nvPr/>
        </p:nvSpPr>
        <p:spPr>
          <a:xfrm>
            <a:off x="2659374" y="3453009"/>
            <a:ext cx="116674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sto MT" panose="02040603050505030304"/>
                <a:ea typeface="+mn-ea"/>
                <a:cs typeface="+mn-cs"/>
              </a:rPr>
              <a:t>DD-PCX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964580-2FC8-4AC1-23C2-D4DBC3423BD1}"/>
              </a:ext>
            </a:extLst>
          </p:cNvPr>
          <p:cNvSpPr txBox="1"/>
          <p:nvPr/>
        </p:nvSpPr>
        <p:spPr>
          <a:xfrm>
            <a:off x="1485171" y="4899701"/>
            <a:ext cx="171586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2F66F"/>
                </a:solidFill>
                <a:effectLst/>
                <a:uLnTx/>
                <a:uFillTx/>
                <a:latin typeface="Calisto MT" panose="02040603050505030304"/>
                <a:ea typeface="+mn-ea"/>
                <a:cs typeface="+mn-cs"/>
              </a:rPr>
              <a:t>DDPC-CREX</a:t>
            </a:r>
          </a:p>
        </p:txBody>
      </p:sp>
      <p:sp>
        <p:nvSpPr>
          <p:cNvPr id="16" name="Star: 5 Points 18">
            <a:extLst>
              <a:ext uri="{FF2B5EF4-FFF2-40B4-BE49-F238E27FC236}">
                <a16:creationId xmlns:a16="http://schemas.microsoft.com/office/drawing/2014/main" id="{5F03857D-375E-A9DB-40AF-B9BF9636CF4C}"/>
              </a:ext>
            </a:extLst>
          </p:cNvPr>
          <p:cNvSpPr/>
          <p:nvPr/>
        </p:nvSpPr>
        <p:spPr>
          <a:xfrm>
            <a:off x="1128401" y="4956881"/>
            <a:ext cx="216000" cy="180000"/>
          </a:xfrm>
          <a:prstGeom prst="star5">
            <a:avLst/>
          </a:prstGeom>
          <a:solidFill>
            <a:srgbClr val="32F66F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32F66F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17" name="Star: 5 Points 19">
            <a:extLst>
              <a:ext uri="{FF2B5EF4-FFF2-40B4-BE49-F238E27FC236}">
                <a16:creationId xmlns:a16="http://schemas.microsoft.com/office/drawing/2014/main" id="{A9ACC092-117F-638A-925B-06C07B7E8E82}"/>
              </a:ext>
            </a:extLst>
          </p:cNvPr>
          <p:cNvSpPr/>
          <p:nvPr/>
        </p:nvSpPr>
        <p:spPr>
          <a:xfrm>
            <a:off x="4062580" y="778590"/>
            <a:ext cx="216000" cy="180000"/>
          </a:xfrm>
          <a:prstGeom prst="star5">
            <a:avLst/>
          </a:prstGeom>
          <a:solidFill>
            <a:srgbClr val="00B0F0"/>
          </a:solidFill>
          <a:ln w="127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0BBE38-CA4F-CAF7-AEDA-ADC1BBBC9143}"/>
              </a:ext>
            </a:extLst>
          </p:cNvPr>
          <p:cNvSpPr txBox="1"/>
          <p:nvPr/>
        </p:nvSpPr>
        <p:spPr>
          <a:xfrm>
            <a:off x="4361221" y="726658"/>
            <a:ext cx="164765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sto MT" panose="02040603050505030304"/>
                <a:ea typeface="+mn-ea"/>
                <a:cs typeface="+mn-cs"/>
              </a:rPr>
              <a:t>DDPC-PREX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DD8088-5002-27D5-7F2F-AFEBDBE2850D}"/>
              </a:ext>
            </a:extLst>
          </p:cNvPr>
          <p:cNvSpPr txBox="1"/>
          <p:nvPr/>
        </p:nvSpPr>
        <p:spPr>
          <a:xfrm>
            <a:off x="2397175" y="4323535"/>
            <a:ext cx="149776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sto MT" panose="02040603050505030304"/>
                <a:ea typeface="+mn-ea"/>
                <a:cs typeface="+mn-cs"/>
              </a:rPr>
              <a:t>DDPC-REX</a:t>
            </a:r>
          </a:p>
        </p:txBody>
      </p:sp>
      <p:sp>
        <p:nvSpPr>
          <p:cNvPr id="20" name="Star: 5 Points 22">
            <a:extLst>
              <a:ext uri="{FF2B5EF4-FFF2-40B4-BE49-F238E27FC236}">
                <a16:creationId xmlns:a16="http://schemas.microsoft.com/office/drawing/2014/main" id="{4F8610A2-9F84-43BD-A56F-F553322A37C9}"/>
              </a:ext>
            </a:extLst>
          </p:cNvPr>
          <p:cNvSpPr/>
          <p:nvPr/>
        </p:nvSpPr>
        <p:spPr>
          <a:xfrm>
            <a:off x="2060069" y="4428033"/>
            <a:ext cx="216000" cy="180000"/>
          </a:xfrm>
          <a:prstGeom prst="star5">
            <a:avLst/>
          </a:prstGeom>
          <a:solidFill>
            <a:srgbClr val="0000FF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FFA7BE-4ABF-9D65-0E19-2DF2677D3161}"/>
              </a:ext>
            </a:extLst>
          </p:cNvPr>
          <p:cNvSpPr txBox="1"/>
          <p:nvPr/>
        </p:nvSpPr>
        <p:spPr>
          <a:xfrm>
            <a:off x="771770" y="6296717"/>
            <a:ext cx="6246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C. </a:t>
            </a:r>
            <a:r>
              <a:rPr lang="en-GB" sz="1200" dirty="0" err="1"/>
              <a:t>Drischler</a:t>
            </a:r>
            <a:r>
              <a:rPr lang="en-GB" sz="1200" dirty="0"/>
              <a:t>, R. J. </a:t>
            </a:r>
            <a:r>
              <a:rPr lang="en-GB" sz="1200" dirty="0" err="1"/>
              <a:t>Furnstahl</a:t>
            </a:r>
            <a:r>
              <a:rPr lang="en-GB" sz="1200" dirty="0"/>
              <a:t>, J. A. Melendez, and D. R. Phillips PRL, 125, 202702, 2020.</a:t>
            </a:r>
          </a:p>
          <a:p>
            <a:r>
              <a:rPr lang="en-GB" sz="1200" dirty="0"/>
              <a:t>https://</a:t>
            </a:r>
            <a:r>
              <a:rPr lang="en-GB" sz="1200" dirty="0" err="1"/>
              <a:t>github.com</a:t>
            </a:r>
            <a:r>
              <a:rPr lang="en-GB" sz="1200" dirty="0"/>
              <a:t>/</a:t>
            </a:r>
            <a:r>
              <a:rPr lang="en-GB" sz="1200" dirty="0" err="1"/>
              <a:t>buqeye</a:t>
            </a:r>
            <a:r>
              <a:rPr lang="en-GB" sz="1200" dirty="0"/>
              <a:t>/nuclear-matter-convergence/tree/master/analysis/</a:t>
            </a:r>
            <a:r>
              <a:rPr lang="en-GB" sz="1200" dirty="0" err="1"/>
              <a:t>Esym</a:t>
            </a:r>
            <a:r>
              <a:rPr lang="en-GB" sz="1200" dirty="0"/>
              <a:t>-L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CD01A64-FE34-836D-ACD1-FA93D916AB79}"/>
                  </a:ext>
                </a:extLst>
              </p14:cNvPr>
              <p14:cNvContentPartPr/>
              <p14:nvPr/>
            </p14:nvContentPartPr>
            <p14:xfrm>
              <a:off x="7958938" y="1767795"/>
              <a:ext cx="802800" cy="986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CD01A64-FE34-836D-ACD1-FA93D916AB7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04938" y="1659795"/>
                <a:ext cx="910440" cy="31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CF9E070-758C-6560-2BBD-1438D8C5098D}"/>
                  </a:ext>
                </a:extLst>
              </p14:cNvPr>
              <p14:cNvContentPartPr/>
              <p14:nvPr/>
            </p14:nvContentPartPr>
            <p14:xfrm>
              <a:off x="7966498" y="2085315"/>
              <a:ext cx="770760" cy="792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CF9E070-758C-6560-2BBD-1438D8C5098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12858" y="1977675"/>
                <a:ext cx="878400" cy="29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1A6C171-AEF8-298F-0A4B-F436287B628F}"/>
                  </a:ext>
                </a:extLst>
              </p14:cNvPr>
              <p14:cNvContentPartPr/>
              <p14:nvPr/>
            </p14:nvContentPartPr>
            <p14:xfrm>
              <a:off x="8925178" y="1751595"/>
              <a:ext cx="782640" cy="259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1A6C171-AEF8-298F-0A4B-F436287B628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1538" y="1643595"/>
                <a:ext cx="89028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03D70A5-F026-279A-9043-9F587CD285D1}"/>
                  </a:ext>
                </a:extLst>
              </p14:cNvPr>
              <p14:cNvContentPartPr/>
              <p14:nvPr/>
            </p14:nvContentPartPr>
            <p14:xfrm>
              <a:off x="8868658" y="2091435"/>
              <a:ext cx="905040" cy="496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03D70A5-F026-279A-9043-9F587CD285D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815018" y="1983795"/>
                <a:ext cx="1012680" cy="26532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87F60CC-4C20-A640-1FB8-E1F151A09A77}"/>
              </a:ext>
            </a:extLst>
          </p:cNvPr>
          <p:cNvSpPr txBox="1"/>
          <p:nvPr/>
        </p:nvSpPr>
        <p:spPr>
          <a:xfrm>
            <a:off x="4350249" y="3468398"/>
            <a:ext cx="4231268" cy="338554"/>
          </a:xfrm>
          <a:prstGeom prst="rect">
            <a:avLst/>
          </a:prstGeom>
          <a:solidFill>
            <a:srgbClr val="FFE7B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HR" sz="1600" dirty="0"/>
              <a:t>Constrained by collective nuclear excitations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66BB163-5126-6B6F-97EE-82BF23D6BE81}"/>
              </a:ext>
            </a:extLst>
          </p:cNvPr>
          <p:cNvCxnSpPr>
            <a:endCxn id="14" idx="3"/>
          </p:cNvCxnSpPr>
          <p:nvPr/>
        </p:nvCxnSpPr>
        <p:spPr bwMode="auto">
          <a:xfrm flipH="1">
            <a:off x="3826114" y="3637675"/>
            <a:ext cx="452466" cy="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D92DA77-0046-C1E8-BF35-584178D729B2}"/>
                  </a:ext>
                </a:extLst>
              </p14:cNvPr>
              <p14:cNvContentPartPr/>
              <p14:nvPr/>
            </p14:nvContentPartPr>
            <p14:xfrm>
              <a:off x="7910658" y="3000468"/>
              <a:ext cx="687240" cy="10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D92DA77-0046-C1E8-BF35-584178D729B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856658" y="2892468"/>
                <a:ext cx="79488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65B4428-1B2D-685A-F886-DE604667D63A}"/>
                  </a:ext>
                </a:extLst>
              </p14:cNvPr>
              <p14:cNvContentPartPr/>
              <p14:nvPr/>
            </p14:nvContentPartPr>
            <p14:xfrm>
              <a:off x="8804538" y="2984268"/>
              <a:ext cx="80352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65B4428-1B2D-685A-F886-DE604667D63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750538" y="2876628"/>
                <a:ext cx="91116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5424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126E3E-5255-4348-3835-885D8D520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896" y="1307818"/>
            <a:ext cx="6541008" cy="53145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AB63C4-4454-4280-7632-E0F07877A25D}"/>
              </a:ext>
            </a:extLst>
          </p:cNvPr>
          <p:cNvSpPr txBox="1"/>
          <p:nvPr/>
        </p:nvSpPr>
        <p:spPr>
          <a:xfrm>
            <a:off x="847344" y="905256"/>
            <a:ext cx="75600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sz="1600" dirty="0"/>
              <a:t>Neutron star mass-radius relationship for density-dependent point coupling EDFs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3991FD-66F7-333F-3F85-457966A77DFD}"/>
              </a:ext>
            </a:extLst>
          </p:cNvPr>
          <p:cNvSpPr txBox="1"/>
          <p:nvPr/>
        </p:nvSpPr>
        <p:spPr>
          <a:xfrm>
            <a:off x="7232904" y="1441835"/>
            <a:ext cx="267309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1400" b="1" dirty="0">
                <a:solidFill>
                  <a:srgbClr val="C00000"/>
                </a:solidFill>
              </a:rPr>
              <a:t>DD-PCX</a:t>
            </a:r>
            <a:r>
              <a:rPr lang="en-HR" sz="1400" dirty="0"/>
              <a:t> - optimal interaction constrained by nuclear ground state and excitation data (dipole polarizability, ISGMR)</a:t>
            </a:r>
          </a:p>
          <a:p>
            <a:endParaRPr lang="en-HR" sz="1400" dirty="0"/>
          </a:p>
          <a:p>
            <a:r>
              <a:rPr lang="en-HR" sz="1400" b="1" dirty="0">
                <a:solidFill>
                  <a:srgbClr val="C00000"/>
                </a:solidFill>
              </a:rPr>
              <a:t>DD-PC-CREX</a:t>
            </a:r>
            <a:r>
              <a:rPr lang="en-HR" sz="1400" dirty="0">
                <a:solidFill>
                  <a:srgbClr val="C00000"/>
                </a:solidFill>
              </a:rPr>
              <a:t> </a:t>
            </a:r>
            <a:r>
              <a:rPr lang="en-HR" sz="1400" dirty="0"/>
              <a:t>– based on nuclear ground state data and parity violating electron scattering data for 48Ca (CREX)</a:t>
            </a:r>
          </a:p>
          <a:p>
            <a:endParaRPr lang="en-HR" sz="1400" dirty="0"/>
          </a:p>
          <a:p>
            <a:r>
              <a:rPr lang="en-HR" sz="1400" b="1" dirty="0">
                <a:solidFill>
                  <a:srgbClr val="C00000"/>
                </a:solidFill>
              </a:rPr>
              <a:t>DD-PC-PREX</a:t>
            </a:r>
            <a:r>
              <a:rPr lang="en-HR" sz="1400" dirty="0"/>
              <a:t> - interaction based on nuclear ground state data and parity violating electron scattering data for 208Pb (PREX II)</a:t>
            </a:r>
          </a:p>
          <a:p>
            <a:endParaRPr lang="en-HR" sz="1400" dirty="0"/>
          </a:p>
          <a:p>
            <a:r>
              <a:rPr lang="en-HR" sz="1400" b="1" dirty="0">
                <a:solidFill>
                  <a:srgbClr val="C00000"/>
                </a:solidFill>
              </a:rPr>
              <a:t>DD-PC-J29-J36</a:t>
            </a:r>
            <a:r>
              <a:rPr lang="en-HR" sz="1400" dirty="0"/>
              <a:t> – family of interactions adjusted to the range of symmetry energy J=29-36 MeV</a:t>
            </a:r>
          </a:p>
          <a:p>
            <a:r>
              <a:rPr lang="en-HR" sz="14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5B6973-73E4-43FB-1A69-1DF8C140A37D}"/>
              </a:ext>
            </a:extLst>
          </p:cNvPr>
          <p:cNvSpPr txBox="1"/>
          <p:nvPr/>
        </p:nvSpPr>
        <p:spPr>
          <a:xfrm>
            <a:off x="4949952" y="6471952"/>
            <a:ext cx="49560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00CC"/>
                </a:solidFill>
                <a:effectLst/>
                <a:latin typeface="Helvetica" pitchFamily="2" charset="0"/>
              </a:rPr>
              <a:t>P.S. </a:t>
            </a:r>
            <a:r>
              <a:rPr lang="en-GB" sz="1200" dirty="0" err="1">
                <a:solidFill>
                  <a:srgbClr val="0000CC"/>
                </a:solidFill>
                <a:effectLst/>
                <a:latin typeface="Helvetica" pitchFamily="2" charset="0"/>
              </a:rPr>
              <a:t>Koliogiannis</a:t>
            </a:r>
            <a:r>
              <a:rPr lang="en-GB" sz="1200" dirty="0">
                <a:solidFill>
                  <a:srgbClr val="0000CC"/>
                </a:solidFill>
                <a:effectLst/>
                <a:latin typeface="Helvetica" pitchFamily="2" charset="0"/>
              </a:rPr>
              <a:t>, E. </a:t>
            </a:r>
            <a:r>
              <a:rPr lang="en-GB" sz="1200" dirty="0" err="1">
                <a:solidFill>
                  <a:srgbClr val="0000CC"/>
                </a:solidFill>
                <a:effectLst/>
                <a:latin typeface="Helvetica" pitchFamily="2" charset="0"/>
              </a:rPr>
              <a:t>Yüksel</a:t>
            </a:r>
            <a:r>
              <a:rPr lang="en-GB" sz="1200" dirty="0">
                <a:solidFill>
                  <a:srgbClr val="0000CC"/>
                </a:solidFill>
                <a:effectLst/>
                <a:latin typeface="Helvetica" pitchFamily="2" charset="0"/>
              </a:rPr>
              <a:t>, N. P., arXiv:2412.15936 (2024).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037C9D-C7CC-C9F5-81F8-DE97CBB2496E}"/>
              </a:ext>
            </a:extLst>
          </p:cNvPr>
          <p:cNvSpPr txBox="1"/>
          <p:nvPr/>
        </p:nvSpPr>
        <p:spPr>
          <a:xfrm>
            <a:off x="3463571" y="144482"/>
            <a:ext cx="4956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NEUTRON STAR PROPERTIES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3586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6D418A-A128-DAD3-40C5-C903CD1ECA9E}"/>
              </a:ext>
            </a:extLst>
          </p:cNvPr>
          <p:cNvSpPr/>
          <p:nvPr/>
        </p:nvSpPr>
        <p:spPr bwMode="auto">
          <a:xfrm>
            <a:off x="316166" y="5486400"/>
            <a:ext cx="9276499" cy="722376"/>
          </a:xfrm>
          <a:prstGeom prst="rect">
            <a:avLst/>
          </a:prstGeom>
          <a:solidFill>
            <a:srgbClr val="E5EDFF"/>
          </a:solidFill>
          <a:ln w="9525" cap="flat" cmpd="sng" algn="ctr">
            <a:solidFill>
              <a:srgbClr val="E5EDFF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H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9393" name="Rectangle 5"/>
          <p:cNvSpPr>
            <a:spLocks noChangeArrowheads="1"/>
          </p:cNvSpPr>
          <p:nvPr/>
        </p:nvSpPr>
        <p:spPr bwMode="auto">
          <a:xfrm>
            <a:off x="3554884" y="134954"/>
            <a:ext cx="4953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CONCLUDING REMARKS</a:t>
            </a:r>
            <a:endParaRPr lang="en-US" sz="1800" dirty="0">
              <a:latin typeface="+mn-lt"/>
            </a:endParaRPr>
          </a:p>
        </p:txBody>
      </p:sp>
      <p:sp>
        <p:nvSpPr>
          <p:cNvPr id="27650" name="TextBox 7"/>
          <p:cNvSpPr txBox="1">
            <a:spLocks noChangeArrowheads="1"/>
          </p:cNvSpPr>
          <p:nvPr/>
        </p:nvSpPr>
        <p:spPr bwMode="auto">
          <a:xfrm>
            <a:off x="228700" y="672276"/>
            <a:ext cx="9677300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Microscopic theoretical description of </a:t>
            </a:r>
            <a:r>
              <a:rPr lang="en-US" sz="1600" dirty="0">
                <a:solidFill>
                  <a:srgbClr val="C00000"/>
                </a:solidFill>
              </a:rPr>
              <a:t>nuclear structure and dynamics from zero to finite temperature in the relativistic energy density functional framework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Experimental studies benchmark the model calculations (starting from T=0 limit)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The interplay of temperature, pairing, deformation effects;</a:t>
            </a:r>
            <a:r>
              <a:rPr lang="en-US" sz="1600" dirty="0"/>
              <a:t> </a:t>
            </a:r>
          </a:p>
          <a:p>
            <a:r>
              <a:rPr lang="en-US" sz="1600" dirty="0"/>
              <a:t>      changes in nuclear structure, excitation properties and </a:t>
            </a:r>
          </a:p>
          <a:p>
            <a:r>
              <a:rPr lang="en-US" sz="1600" dirty="0"/>
              <a:t>      weak processes</a:t>
            </a:r>
            <a:endParaRPr lang="en-US" sz="1600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dirty="0">
                <a:solidFill>
                  <a:srgbClr val="C00000"/>
                </a:solidFill>
              </a:rPr>
              <a:t>nuclear drip lines </a:t>
            </a:r>
            <a:r>
              <a:rPr lang="en-US" sz="1600" dirty="0"/>
              <a:t>should be viewed </a:t>
            </a:r>
          </a:p>
          <a:p>
            <a:r>
              <a:rPr lang="en-US" sz="1600" dirty="0"/>
              <a:t>      as limits that change dynamically with </a:t>
            </a:r>
          </a:p>
          <a:p>
            <a:r>
              <a:rPr lang="en-US" sz="1600" dirty="0"/>
              <a:t>      temperature.</a:t>
            </a:r>
            <a:endParaRPr lang="en-US" sz="1600" dirty="0">
              <a:solidFill>
                <a:srgbClr val="C00000"/>
              </a:solidFill>
            </a:endParaRPr>
          </a:p>
          <a:p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The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/>
              <a:t>rates for various nuclear processes increase with temperature along the nuclide map, these changes are now </a:t>
            </a:r>
            <a:r>
              <a:rPr lang="en-US" sz="1600" dirty="0">
                <a:solidFill>
                  <a:srgbClr val="C00000"/>
                </a:solidFill>
              </a:rPr>
              <a:t>quantified by microscopic model </a:t>
            </a:r>
            <a:r>
              <a:rPr lang="en-US" sz="1600" i="1" dirty="0"/>
              <a:t>(β-decays, electron capture, neutron emission-, gamma strength functions, …)</a:t>
            </a:r>
          </a:p>
          <a:p>
            <a:endParaRPr lang="en-US" sz="14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1600" dirty="0"/>
              <a:t>Applications in astrophysical simulations and nucleosynthesis calculations</a:t>
            </a:r>
          </a:p>
          <a:p>
            <a:endParaRPr lang="en-US" sz="1600" dirty="0">
              <a:solidFill>
                <a:srgbClr val="0000CC"/>
              </a:solidFill>
            </a:endParaRPr>
          </a:p>
          <a:p>
            <a:pPr marL="285750" indent="-285750" eaLnBrk="1" hangingPunct="1">
              <a:buFont typeface="Arial"/>
              <a:buChar char="•"/>
            </a:pPr>
            <a:endParaRPr lang="en-US" sz="1800" dirty="0">
              <a:solidFill>
                <a:srgbClr val="0000CC"/>
              </a:solidFill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6536" y="5013176"/>
            <a:ext cx="88852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>
                <a:solidFill>
                  <a:srgbClr val="800000"/>
                </a:solidFill>
                <a:latin typeface="Arial"/>
                <a:cs typeface="Arial"/>
              </a:rPr>
              <a:t>	</a:t>
            </a:r>
            <a:endParaRPr lang="ta-IN" sz="1600" i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24608" y="6093296"/>
            <a:ext cx="73448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F52308-9A6E-FD4E-B922-8DD4E7B62DFB}"/>
              </a:ext>
            </a:extLst>
          </p:cNvPr>
          <p:cNvSpPr txBox="1"/>
          <p:nvPr/>
        </p:nvSpPr>
        <p:spPr>
          <a:xfrm>
            <a:off x="776536" y="5326895"/>
            <a:ext cx="18473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HR" dirty="0"/>
          </a:p>
          <a:p>
            <a:endParaRPr lang="en-HR" sz="1600" dirty="0"/>
          </a:p>
          <a:p>
            <a:endParaRPr lang="en-HR" dirty="0"/>
          </a:p>
          <a:p>
            <a:endParaRPr lang="en-H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EBFDBB-A7F7-AB77-FB70-E1E89D2080A2}"/>
              </a:ext>
            </a:extLst>
          </p:cNvPr>
          <p:cNvSpPr txBox="1"/>
          <p:nvPr/>
        </p:nvSpPr>
        <p:spPr>
          <a:xfrm>
            <a:off x="294526" y="5583389"/>
            <a:ext cx="894982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HR" sz="1600" b="1" dirty="0">
                <a:solidFill>
                  <a:srgbClr val="C00000"/>
                </a:solidFill>
              </a:rPr>
              <a:t>THANKS TO: </a:t>
            </a:r>
            <a:r>
              <a:rPr lang="en-US" altLang="ja-JP" sz="1600" dirty="0">
                <a:solidFill>
                  <a:srgbClr val="000099"/>
                </a:solidFill>
              </a:rPr>
              <a:t>A. </a:t>
            </a:r>
            <a:r>
              <a:rPr lang="en-US" altLang="ja-JP" sz="1600" dirty="0" err="1">
                <a:solidFill>
                  <a:srgbClr val="000099"/>
                </a:solidFill>
              </a:rPr>
              <a:t>Ravlić</a:t>
            </a:r>
            <a:r>
              <a:rPr lang="en-US" altLang="ja-JP" sz="1600" dirty="0">
                <a:solidFill>
                  <a:srgbClr val="000099"/>
                </a:solidFill>
              </a:rPr>
              <a:t> (MSU, Zagreb), A. Kaur, T. </a:t>
            </a:r>
            <a:r>
              <a:rPr lang="en-US" altLang="ja-JP" sz="1600" dirty="0" err="1">
                <a:solidFill>
                  <a:srgbClr val="000099"/>
                </a:solidFill>
              </a:rPr>
              <a:t>Nikšić</a:t>
            </a:r>
            <a:r>
              <a:rPr lang="en-US" altLang="ja-JP" sz="1600" dirty="0">
                <a:solidFill>
                  <a:srgbClr val="000099"/>
                </a:solidFill>
              </a:rPr>
              <a:t>, P.S. </a:t>
            </a:r>
            <a:r>
              <a:rPr lang="en-US" altLang="ja-JP" sz="1600" dirty="0" err="1">
                <a:solidFill>
                  <a:srgbClr val="000099"/>
                </a:solidFill>
              </a:rPr>
              <a:t>Koliogiannis</a:t>
            </a:r>
            <a:r>
              <a:rPr lang="en-US" altLang="ja-JP" sz="1600" dirty="0">
                <a:solidFill>
                  <a:srgbClr val="000099"/>
                </a:solidFill>
              </a:rPr>
              <a:t>, T. Ghosh (Zagreb), </a:t>
            </a:r>
          </a:p>
          <a:p>
            <a:pPr algn="ctr"/>
            <a:r>
              <a:rPr lang="en-US" altLang="ja-JP" sz="1600" dirty="0">
                <a:solidFill>
                  <a:srgbClr val="000099"/>
                </a:solidFill>
              </a:rPr>
              <a:t>E. Yuksel (Surrey), Y. F. </a:t>
            </a:r>
            <a:r>
              <a:rPr lang="en-US" altLang="ja-JP" sz="1600" dirty="0" err="1">
                <a:solidFill>
                  <a:srgbClr val="000099"/>
                </a:solidFill>
              </a:rPr>
              <a:t>Niu</a:t>
            </a:r>
            <a:r>
              <a:rPr lang="en-US" altLang="ja-JP" sz="1600" dirty="0">
                <a:solidFill>
                  <a:srgbClr val="000099"/>
                </a:solidFill>
              </a:rPr>
              <a:t> (Lanzhou), S. Giraud, R.G.T. </a:t>
            </a:r>
            <a:r>
              <a:rPr lang="en-US" altLang="ja-JP" sz="1600" dirty="0" err="1">
                <a:solidFill>
                  <a:srgbClr val="000099"/>
                </a:solidFill>
              </a:rPr>
              <a:t>Zegers</a:t>
            </a:r>
            <a:r>
              <a:rPr lang="en-US" altLang="ja-JP" sz="1600" dirty="0">
                <a:solidFill>
                  <a:srgbClr val="000099"/>
                </a:solidFill>
              </a:rPr>
              <a:t> (MSU)</a:t>
            </a:r>
            <a:endParaRPr lang="en-GB" sz="1800" b="1" i="1" dirty="0">
              <a:solidFill>
                <a:srgbClr val="000099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cs typeface="Arial"/>
            </a:endParaRPr>
          </a:p>
          <a:p>
            <a:endParaRPr lang="en-HR" sz="1600" b="1" dirty="0">
              <a:solidFill>
                <a:srgbClr val="C00000"/>
              </a:solidFill>
            </a:endParaRPr>
          </a:p>
        </p:txBody>
      </p:sp>
      <p:pic>
        <p:nvPicPr>
          <p:cNvPr id="9" name="Picture 8" descr="A diagram of a mass of a mass&#10;&#10;Description automatically generated with medium confidence">
            <a:extLst>
              <a:ext uri="{FF2B5EF4-FFF2-40B4-BE49-F238E27FC236}">
                <a16:creationId xmlns:a16="http://schemas.microsoft.com/office/drawing/2014/main" id="{86D6F04B-C51C-F310-BAE1-C1D417EFC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384" y="1787954"/>
            <a:ext cx="3561281" cy="20032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9BFE51-2C62-B121-348D-67F4B6EB8B34}"/>
              </a:ext>
            </a:extLst>
          </p:cNvPr>
          <p:cNvSpPr txBox="1"/>
          <p:nvPr/>
        </p:nvSpPr>
        <p:spPr>
          <a:xfrm>
            <a:off x="961267" y="6310449"/>
            <a:ext cx="8023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R" sz="1200" dirty="0"/>
              <a:t>This work is supported by the Croatian Science Foundation under the project </a:t>
            </a:r>
          </a:p>
          <a:p>
            <a:pPr algn="ctr"/>
            <a:r>
              <a:rPr lang="en-HR" sz="1200" dirty="0"/>
              <a:t>Relativistic Nuclear Many-Body Theory in the Multimessenger Observation Era (IP-2022-10-7773).</a:t>
            </a:r>
          </a:p>
        </p:txBody>
      </p:sp>
    </p:spTree>
    <p:extLst>
      <p:ext uri="{BB962C8B-B14F-4D97-AF65-F5344CB8AC3E}">
        <p14:creationId xmlns:p14="http://schemas.microsoft.com/office/powerpoint/2010/main" val="35701799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8640EC-DD63-76BF-1F78-0F6589219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003" y="1147242"/>
            <a:ext cx="7683191" cy="51662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AECC4C-2288-009A-DEBE-04ED5D0CA852}"/>
              </a:ext>
            </a:extLst>
          </p:cNvPr>
          <p:cNvSpPr txBox="1"/>
          <p:nvPr/>
        </p:nvSpPr>
        <p:spPr>
          <a:xfrm>
            <a:off x="1502483" y="691376"/>
            <a:ext cx="7139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sz="1800" dirty="0"/>
              <a:t>Test of the FT-RMFHO model in comparison to FT-RMFBSPL model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BCA1E4-D5C0-211B-E7A3-5B7B8847A067}"/>
              </a:ext>
            </a:extLst>
          </p:cNvPr>
          <p:cNvSpPr txBox="1"/>
          <p:nvPr/>
        </p:nvSpPr>
        <p:spPr>
          <a:xfrm>
            <a:off x="3814763" y="135218"/>
            <a:ext cx="4954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MODEL VALIDATION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326336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Callout 12">
            <a:extLst>
              <a:ext uri="{FF2B5EF4-FFF2-40B4-BE49-F238E27FC236}">
                <a16:creationId xmlns:a16="http://schemas.microsoft.com/office/drawing/2014/main" id="{16D14276-5D4E-FEA1-979D-E3D79223656C}"/>
              </a:ext>
            </a:extLst>
          </p:cNvPr>
          <p:cNvSpPr/>
          <p:nvPr/>
        </p:nvSpPr>
        <p:spPr bwMode="auto">
          <a:xfrm>
            <a:off x="253989" y="4690183"/>
            <a:ext cx="4039132" cy="1077218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2189"/>
            </a:avLst>
          </a:prstGeom>
          <a:solidFill>
            <a:srgbClr val="E5ED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H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Picture 1" descr="A diagram of a graph&#10;&#10;Description automatically generated">
            <a:extLst>
              <a:ext uri="{FF2B5EF4-FFF2-40B4-BE49-F238E27FC236}">
                <a16:creationId xmlns:a16="http://schemas.microsoft.com/office/drawing/2014/main" id="{B6905815-302D-5DCB-AB4E-B64652EFB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09" y="1684648"/>
            <a:ext cx="6362654" cy="230646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9DD46C-C180-17CB-6BE8-C73B941CE68D}"/>
              </a:ext>
            </a:extLst>
          </p:cNvPr>
          <p:cNvSpPr txBox="1"/>
          <p:nvPr/>
        </p:nvSpPr>
        <p:spPr>
          <a:xfrm>
            <a:off x="278309" y="883754"/>
            <a:ext cx="93493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ptos Display" panose="020B0004020202020204" pitchFamily="34" charset="0"/>
              </a:rPr>
              <a:t>Potential energy curves </a:t>
            </a:r>
            <a:r>
              <a:rPr lang="en-US" sz="1800" i="1" dirty="0">
                <a:solidFill>
                  <a:schemeClr val="tx2">
                    <a:lumMod val="50000"/>
                  </a:schemeClr>
                </a:solidFill>
                <a:latin typeface="Aptos Display" panose="020B0004020202020204" pitchFamily="34" charset="0"/>
              </a:rPr>
              <a:t>(F,β</a:t>
            </a:r>
            <a:r>
              <a:rPr lang="en-US" sz="1800" i="1" baseline="-25000" dirty="0">
                <a:solidFill>
                  <a:schemeClr val="tx2">
                    <a:lumMod val="50000"/>
                  </a:schemeClr>
                </a:solidFill>
                <a:latin typeface="Aptos Display" panose="020B0004020202020204" pitchFamily="34" charset="0"/>
              </a:rPr>
              <a:t>2</a:t>
            </a:r>
            <a:r>
              <a:rPr lang="en-US" sz="1800" i="1" dirty="0">
                <a:solidFill>
                  <a:schemeClr val="tx2">
                    <a:lumMod val="50000"/>
                  </a:schemeClr>
                </a:solidFill>
                <a:latin typeface="Aptos Display" panose="020B0004020202020204" pitchFamily="34" charset="0"/>
              </a:rPr>
              <a:t>)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ptos Display" panose="020B0004020202020204" pitchFamily="34" charset="0"/>
              </a:rPr>
              <a:t>for </a:t>
            </a:r>
            <a:r>
              <a:rPr lang="en-US" sz="1800" baseline="30000" dirty="0">
                <a:solidFill>
                  <a:schemeClr val="tx2">
                    <a:lumMod val="50000"/>
                  </a:schemeClr>
                </a:solidFill>
                <a:latin typeface="Aptos Display" panose="020B0004020202020204" pitchFamily="34" charset="0"/>
              </a:rPr>
              <a:t>210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ptos Display" panose="020B0004020202020204" pitchFamily="34" charset="0"/>
              </a:rPr>
              <a:t>Gd calculated for T = 0, 1, and 2 MeV for different numbers of harmonic-oscillator shells.  No convergence of the results!</a:t>
            </a:r>
            <a:endParaRPr lang="en-GB" sz="1800" dirty="0">
              <a:solidFill>
                <a:schemeClr val="tx2">
                  <a:lumMod val="50000"/>
                </a:schemeClr>
              </a:solidFill>
              <a:latin typeface="Aptos Display" panose="020B00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A37569-C488-1C56-4580-8CA3F4048438}"/>
              </a:ext>
            </a:extLst>
          </p:cNvPr>
          <p:cNvSpPr txBox="1"/>
          <p:nvPr/>
        </p:nvSpPr>
        <p:spPr>
          <a:xfrm>
            <a:off x="2989859" y="6471282"/>
            <a:ext cx="830829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i="0" dirty="0">
                <a:solidFill>
                  <a:srgbClr val="0000CC"/>
                </a:solidFill>
                <a:effectLst/>
                <a:highlight>
                  <a:srgbClr val="FFFFFF"/>
                </a:highlight>
                <a:latin typeface="Aptos Display" panose="020B0004020202020204" pitchFamily="34" charset="0"/>
              </a:rPr>
              <a:t>A- </a:t>
            </a:r>
            <a:r>
              <a:rPr lang="en-GB" sz="1100" i="0" dirty="0" err="1">
                <a:solidFill>
                  <a:srgbClr val="0000CC"/>
                </a:solidFill>
                <a:effectLst/>
                <a:highlight>
                  <a:srgbClr val="FFFFFF"/>
                </a:highlight>
                <a:latin typeface="Aptos Display" panose="020B0004020202020204" pitchFamily="34" charset="0"/>
              </a:rPr>
              <a:t>Ravlić</a:t>
            </a:r>
            <a:r>
              <a:rPr lang="en-GB" sz="1100" i="0" dirty="0">
                <a:solidFill>
                  <a:srgbClr val="0000CC"/>
                </a:solidFill>
                <a:effectLst/>
                <a:highlight>
                  <a:srgbClr val="FFFFFF"/>
                </a:highlight>
                <a:latin typeface="Aptos Display" panose="020B0004020202020204" pitchFamily="34" charset="0"/>
              </a:rPr>
              <a:t>, E. </a:t>
            </a:r>
            <a:r>
              <a:rPr lang="en-GB" sz="1100" i="0" dirty="0" err="1">
                <a:solidFill>
                  <a:srgbClr val="0000CC"/>
                </a:solidFill>
                <a:effectLst/>
                <a:highlight>
                  <a:srgbClr val="FFFFFF"/>
                </a:highlight>
                <a:latin typeface="Aptos Display" panose="020B0004020202020204" pitchFamily="34" charset="0"/>
              </a:rPr>
              <a:t>Yüksel</a:t>
            </a:r>
            <a:r>
              <a:rPr lang="en-GB" sz="1100" i="0" dirty="0">
                <a:solidFill>
                  <a:srgbClr val="0000CC"/>
                </a:solidFill>
                <a:effectLst/>
                <a:highlight>
                  <a:srgbClr val="FFFFFF"/>
                </a:highlight>
                <a:latin typeface="Aptos Display" panose="020B0004020202020204" pitchFamily="34" charset="0"/>
              </a:rPr>
              <a:t>, T. </a:t>
            </a:r>
            <a:r>
              <a:rPr lang="en-GB" sz="1100" i="0" dirty="0" err="1">
                <a:solidFill>
                  <a:srgbClr val="0000CC"/>
                </a:solidFill>
                <a:effectLst/>
                <a:highlight>
                  <a:srgbClr val="FFFFFF"/>
                </a:highlight>
                <a:latin typeface="Aptos Display" panose="020B0004020202020204" pitchFamily="34" charset="0"/>
              </a:rPr>
              <a:t>Nikšić</a:t>
            </a:r>
            <a:r>
              <a:rPr lang="en-GB" sz="1100" dirty="0">
                <a:solidFill>
                  <a:srgbClr val="0000CC"/>
                </a:solidFill>
                <a:highlight>
                  <a:srgbClr val="FFFFFF"/>
                </a:highlight>
                <a:latin typeface="Aptos Display" panose="020B0004020202020204" pitchFamily="34" charset="0"/>
              </a:rPr>
              <a:t>, N. P., </a:t>
            </a:r>
            <a:r>
              <a:rPr lang="en-GB" sz="1100" i="0" dirty="0">
                <a:solidFill>
                  <a:srgbClr val="0000CC"/>
                </a:solidFill>
                <a:effectLst/>
                <a:highlight>
                  <a:srgbClr val="FFFFFF"/>
                </a:highlight>
                <a:latin typeface="Aptos Display" panose="020B0004020202020204" pitchFamily="34" charset="0"/>
              </a:rPr>
              <a:t>PRC 109, 014318 (2024)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926E19-3A93-ECDA-F010-4B9A5234EF7D}"/>
              </a:ext>
            </a:extLst>
          </p:cNvPr>
          <p:cNvSpPr txBox="1"/>
          <p:nvPr/>
        </p:nvSpPr>
        <p:spPr>
          <a:xfrm>
            <a:off x="3179430" y="125108"/>
            <a:ext cx="86096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R" sz="1800" dirty="0">
                <a:solidFill>
                  <a:schemeClr val="bg1"/>
                </a:solidFill>
              </a:rPr>
              <a:t>Convergence test of the FT-RHB model</a:t>
            </a:r>
          </a:p>
          <a:p>
            <a:endParaRPr lang="en-HR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C61C9C-866E-EF85-9962-7A0716E8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120" y="4141064"/>
            <a:ext cx="2623022" cy="21221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2CDEA1-0005-CC3F-78AF-1E1AB84CB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6142" y="4141064"/>
            <a:ext cx="2583502" cy="22985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423FB0-67DD-9108-2135-D2F55F0E77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5624" y="6250750"/>
            <a:ext cx="302676" cy="2354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DD5259-9244-E7E9-57A0-2EDDBA35B23C}"/>
              </a:ext>
            </a:extLst>
          </p:cNvPr>
          <p:cNvSpPr txBox="1"/>
          <p:nvPr/>
        </p:nvSpPr>
        <p:spPr>
          <a:xfrm>
            <a:off x="195309" y="4690183"/>
            <a:ext cx="35350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R" sz="1600" dirty="0"/>
              <a:t>Improvement of the FT-RHB model with the treatment of the nucleon states in the continuum.                   → Excellent convergence.</a:t>
            </a:r>
            <a:endParaRPr lang="en-HR" sz="1600" dirty="0">
              <a:solidFill>
                <a:srgbClr val="0000CC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2B4AF3-25EC-92E0-ED89-71D6EF3B14D6}"/>
              </a:ext>
            </a:extLst>
          </p:cNvPr>
          <p:cNvSpPr txBox="1"/>
          <p:nvPr/>
        </p:nvSpPr>
        <p:spPr>
          <a:xfrm>
            <a:off x="826132" y="5861463"/>
            <a:ext cx="22733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S</a:t>
            </a:r>
            <a:r>
              <a:rPr lang="en-HR" sz="1600" dirty="0"/>
              <a:t>ubtracted free energy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E3CEED-F131-A163-6A07-25EA0F4662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498" y="6181091"/>
            <a:ext cx="2495138" cy="461600"/>
          </a:xfrm>
          <a:prstGeom prst="rect">
            <a:avLst/>
          </a:prstGeom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3735233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FA6C93-DBE1-9508-F97A-28B3AF7ED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" y="1281429"/>
            <a:ext cx="8915400" cy="48714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07F3E6-0DB7-A815-2829-E3B806C1A43C}"/>
              </a:ext>
            </a:extLst>
          </p:cNvPr>
          <p:cNvSpPr txBox="1"/>
          <p:nvPr/>
        </p:nvSpPr>
        <p:spPr>
          <a:xfrm>
            <a:off x="1405890" y="148560"/>
            <a:ext cx="7978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EVOLUTION OF SINGLE-PARTICLE STRUCTURE WITH TEMPERATURE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2404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1D6981E-9C28-DCE0-9CC2-D82DEE45D794}"/>
              </a:ext>
            </a:extLst>
          </p:cNvPr>
          <p:cNvSpPr txBox="1"/>
          <p:nvPr/>
        </p:nvSpPr>
        <p:spPr>
          <a:xfrm>
            <a:off x="1283565" y="1354970"/>
            <a:ext cx="7338869" cy="4148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sz="2800" b="1" dirty="0"/>
              <a:t>Outline</a:t>
            </a:r>
          </a:p>
          <a:p>
            <a:endParaRPr lang="en-HR" sz="2400" dirty="0"/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HR" sz="2400" dirty="0"/>
              <a:t>Nuclear properties at finite temperature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HR" sz="2400" dirty="0"/>
              <a:t>Stellar electron capture on nuclei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HR" sz="2400" dirty="0"/>
              <a:t>Beta decays at finite temperature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HR" sz="2400" dirty="0"/>
              <a:t>Photon strength functions at finite temperature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HR" sz="2400" dirty="0"/>
              <a:t>Nuclear equation of state (zero temperature limit)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HR" sz="2400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2268276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059FA5-BECE-B0D8-3FCC-327107DD7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798" y="1388860"/>
            <a:ext cx="6829408" cy="52176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940907-AC13-3722-1616-24F3A76B4933}"/>
              </a:ext>
            </a:extLst>
          </p:cNvPr>
          <p:cNvSpPr txBox="1"/>
          <p:nvPr/>
        </p:nvSpPr>
        <p:spPr>
          <a:xfrm>
            <a:off x="1039108" y="858644"/>
            <a:ext cx="782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sz="1800" dirty="0"/>
              <a:t>Impact of continuum subtraction on the position of the two-neutron drip-line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A92D31-8DBF-8D9C-474D-A1A9D807A7EC}"/>
              </a:ext>
            </a:extLst>
          </p:cNvPr>
          <p:cNvSpPr txBox="1"/>
          <p:nvPr/>
        </p:nvSpPr>
        <p:spPr>
          <a:xfrm>
            <a:off x="2537460" y="141587"/>
            <a:ext cx="6426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RELEVANCE OF THE CONTINUUM SUBTRACTION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07745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A1DBAC-FAAE-D58F-F992-D44933C37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710" y="1086683"/>
            <a:ext cx="8058150" cy="54989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115ABD-31AD-7BBD-D25F-416793DC46D2}"/>
              </a:ext>
            </a:extLst>
          </p:cNvPr>
          <p:cNvSpPr txBox="1"/>
          <p:nvPr/>
        </p:nvSpPr>
        <p:spPr>
          <a:xfrm>
            <a:off x="3529013" y="87742"/>
            <a:ext cx="4954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STATISTICAL UNCERTAINTIES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80806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D0E64-587F-1036-B2F7-AD6CF3074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tion_delta_n.mp4">
            <a:hlinkClick r:id="" action="ppaction://media"/>
            <a:extLst>
              <a:ext uri="{FF2B5EF4-FFF2-40B4-BE49-F238E27FC236}">
                <a16:creationId xmlns:a16="http://schemas.microsoft.com/office/drawing/2014/main" id="{8744C6EC-9FBC-E3CF-88E6-2C36AB5D25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787" y="1109265"/>
            <a:ext cx="8573421" cy="44776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00FDEA-B8B0-BA1E-1229-5E03135C6E94}"/>
              </a:ext>
            </a:extLst>
          </p:cNvPr>
          <p:cNvSpPr txBox="1"/>
          <p:nvPr/>
        </p:nvSpPr>
        <p:spPr>
          <a:xfrm>
            <a:off x="2071867" y="137903"/>
            <a:ext cx="7998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NUCLEAR PAIRING PROPERTIES AT FINITE TEMPERATURE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916718-6263-9B28-E57C-B8AE89994369}"/>
              </a:ext>
            </a:extLst>
          </p:cNvPr>
          <p:cNvSpPr txBox="1"/>
          <p:nvPr/>
        </p:nvSpPr>
        <p:spPr>
          <a:xfrm>
            <a:off x="666289" y="816878"/>
            <a:ext cx="88604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1600" dirty="0">
                <a:effectLst/>
                <a:latin typeface="Arial" panose="020B0604020202020204" pitchFamily="34" charset="0"/>
              </a:rPr>
              <a:t>The temperature evolution of nuclear pairing properties </a:t>
            </a:r>
          </a:p>
          <a:p>
            <a:r>
              <a:rPr lang="en-GB" sz="1600" dirty="0">
                <a:effectLst/>
                <a:latin typeface="Arial" panose="020B0604020202020204" pitchFamily="34" charset="0"/>
              </a:rPr>
              <a:t>→ neutron pairing gaps in the temperature range T = 0 – 1 MeV</a:t>
            </a:r>
            <a:endParaRPr lang="en-HR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4760E1-5F1A-5C4F-CCA8-D96924C361DE}"/>
              </a:ext>
            </a:extLst>
          </p:cNvPr>
          <p:cNvSpPr txBox="1"/>
          <p:nvPr/>
        </p:nvSpPr>
        <p:spPr>
          <a:xfrm>
            <a:off x="576585" y="5894310"/>
            <a:ext cx="9039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HR" sz="1600" dirty="0"/>
              <a:t>At lower temperatures, interplay of the pairing and temperature effects.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At critical temperature a phase transition occurs from the superfluid to a normal state.</a:t>
            </a:r>
            <a:r>
              <a:rPr lang="en-HR" sz="1600" dirty="0"/>
              <a:t> </a:t>
            </a:r>
          </a:p>
        </p:txBody>
      </p:sp>
      <p:pic>
        <p:nvPicPr>
          <p:cNvPr id="13" name="Picture 12" descr="A blue circle with black lines and arrows&#10;&#10;Description automatically generated">
            <a:extLst>
              <a:ext uri="{FF2B5EF4-FFF2-40B4-BE49-F238E27FC236}">
                <a16:creationId xmlns:a16="http://schemas.microsoft.com/office/drawing/2014/main" id="{BFF88BF8-CB36-A2C1-F562-1AF7BFC8E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423" y="660293"/>
            <a:ext cx="1986790" cy="89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8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08342-26C5-460B-4D36-891D73885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BDC776-B30C-C19B-362F-DF9209850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21" y="2109938"/>
            <a:ext cx="7416800" cy="46869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160E65-FB73-13CD-E847-007F2CE82A7A}"/>
                  </a:ext>
                </a:extLst>
              </p:cNvPr>
              <p:cNvSpPr txBox="1"/>
              <p:nvPr/>
            </p:nvSpPr>
            <p:spPr>
              <a:xfrm>
                <a:off x="785849" y="777901"/>
                <a:ext cx="8255281" cy="1600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HR" sz="1600" dirty="0"/>
                  <a:t>Beta-decay rates as a function of temperature for densities </a:t>
                </a:r>
                <a14:m>
                  <m:oMath xmlns:m="http://schemas.openxmlformats.org/officeDocument/2006/math">
                    <m:r>
                      <a:rPr lang="en-H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sSub>
                      <m:sSubPr>
                        <m:ctrlPr>
                          <a:rPr lang="en-H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HR" sz="1600" dirty="0"/>
                  <a:t>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HR" sz="1600" dirty="0"/>
                  <a:t> and </a:t>
                </a:r>
                <a14:m>
                  <m:oMath xmlns:m="http://schemas.openxmlformats.org/officeDocument/2006/math">
                    <m:r>
                      <a:rPr lang="en-H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sSub>
                      <m:sSubPr>
                        <m:ctrlPr>
                          <a:rPr lang="en-H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HR" sz="1600" dirty="0"/>
                  <a:t>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HR" sz="1600" dirty="0"/>
                  <a:t> </a:t>
                </a:r>
                <a:r>
                  <a:rPr lang="en-GB" sz="1200" dirty="0">
                    <a:solidFill>
                      <a:srgbClr val="0000CC"/>
                    </a:solidFill>
                  </a:rPr>
                  <a:t>A. Ravlić, E. Yuksel, Y. F. Niu, N. </a:t>
                </a:r>
                <a:r>
                  <a:rPr lang="en-GB" sz="1200" dirty="0" err="1">
                    <a:solidFill>
                      <a:srgbClr val="0000CC"/>
                    </a:solidFill>
                  </a:rPr>
                  <a:t>Paar</a:t>
                </a:r>
                <a:r>
                  <a:rPr lang="en-GB" sz="1200" dirty="0">
                    <a:solidFill>
                      <a:srgbClr val="0000CC"/>
                    </a:solidFill>
                  </a:rPr>
                  <a:t>, PRC 104, 054318 (2021).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HR" sz="16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HR" sz="1600" dirty="0"/>
                  <a:t>Comparison with the shell model calculations (i) LSSM </a:t>
                </a:r>
                <a:r>
                  <a:rPr lang="en-HR" sz="1200" dirty="0">
                    <a:solidFill>
                      <a:srgbClr val="0000CC"/>
                    </a:solidFill>
                  </a:rPr>
                  <a:t>(K. Langanke et al. ADNDT 79, 1 (2001)) </a:t>
                </a:r>
                <a:r>
                  <a:rPr lang="en-HR" sz="1600" dirty="0"/>
                  <a:t>and (ii) pf-GXPF1J </a:t>
                </a:r>
                <a:r>
                  <a:rPr lang="en-HR" sz="1200" dirty="0">
                    <a:solidFill>
                      <a:srgbClr val="0000CC"/>
                    </a:solidFill>
                  </a:rPr>
                  <a:t>(K. Mori et al., AJ 833, 179 (2016))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HR" sz="1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3AA4EAF-9705-0079-121A-BBEFEEDE1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49" y="777901"/>
                <a:ext cx="8255281" cy="1600438"/>
              </a:xfrm>
              <a:prstGeom prst="rect">
                <a:avLst/>
              </a:prstGeom>
              <a:blipFill>
                <a:blip r:embed="rId3"/>
                <a:stretch>
                  <a:fillRect l="-154" t="-787" r="-154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72043BBB-626C-A862-C9B7-BE64FCB0E1BE}"/>
              </a:ext>
            </a:extLst>
          </p:cNvPr>
          <p:cNvSpPr/>
          <p:nvPr/>
        </p:nvSpPr>
        <p:spPr>
          <a:xfrm>
            <a:off x="1671962" y="160674"/>
            <a:ext cx="88871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EVOLUTION OF BETA-DECAY RATES IN STELLAR ENVIRONMENT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294731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300DE-1F07-CA95-1153-648402C8C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1729C3-ACB6-C9B3-3844-8B9DB6818447}"/>
              </a:ext>
            </a:extLst>
          </p:cNvPr>
          <p:cNvSpPr/>
          <p:nvPr/>
        </p:nvSpPr>
        <p:spPr>
          <a:xfrm>
            <a:off x="355887" y="786469"/>
            <a:ext cx="9327574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>
                <a:latin typeface="Arial"/>
                <a:cs typeface="Arial"/>
              </a:rPr>
              <a:t>Electron capture occurs at finite temperature and at various densities depending on the stage of the stellar evolution</a:t>
            </a:r>
          </a:p>
          <a:p>
            <a:pPr marL="285750" indent="-285750">
              <a:buFont typeface="Arial"/>
              <a:buChar char="•"/>
            </a:pPr>
            <a:endParaRPr lang="en-US" sz="18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latin typeface="Arial"/>
                <a:cs typeface="Arial"/>
              </a:rPr>
              <a:t>We introduce a unified theoretical approach based on the RNEDF that includes both </a:t>
            </a:r>
            <a:r>
              <a:rPr lang="en-US" sz="1800" u="sng" dirty="0">
                <a:solidFill>
                  <a:srgbClr val="C00000"/>
                </a:solidFill>
                <a:latin typeface="Arial"/>
                <a:cs typeface="Arial"/>
              </a:rPr>
              <a:t>the finite temperature and nuclear pairing effects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HR" sz="1400" dirty="0">
                <a:solidFill>
                  <a:srgbClr val="000099"/>
                </a:solidFill>
              </a:rPr>
              <a:t>A. Ravlić, E. Yuksel, Y. F. Niu, G. Colo, E. Khan, N. Paar, </a:t>
            </a:r>
            <a:r>
              <a:rPr lang="en-GB" sz="1400" dirty="0">
                <a:solidFill>
                  <a:srgbClr val="000099"/>
                </a:solidFill>
              </a:rPr>
              <a:t>PRC 102, 065804 (2020).</a:t>
            </a:r>
            <a:endParaRPr lang="en-US" sz="1400" u="sng" dirty="0">
              <a:solidFill>
                <a:srgbClr val="000099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1800" u="sng" dirty="0">
              <a:solidFill>
                <a:srgbClr val="000099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latin typeface="Arial"/>
                <a:cs typeface="Arial"/>
              </a:rPr>
              <a:t>Ground state is described by finite temperature relativistic Hartree-BCS. Due to finite temperature, some occupied states become partially occupied, some empty states too</a:t>
            </a:r>
          </a:p>
          <a:p>
            <a:endParaRPr lang="en-US" sz="18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latin typeface="Arial"/>
                <a:cs typeface="Arial"/>
              </a:rPr>
              <a:t>Finite-temperature proton-neutron relativistic QRPA (FT-PNRQRPA) is used for the description of relevant transitions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400" dirty="0">
                <a:solidFill>
                  <a:srgbClr val="000099"/>
                </a:solidFill>
                <a:latin typeface="Arial"/>
                <a:cs typeface="Arial"/>
              </a:rPr>
              <a:t>E. </a:t>
            </a:r>
            <a:r>
              <a:rPr lang="en-US" sz="1400" dirty="0" err="1">
                <a:solidFill>
                  <a:srgbClr val="000099"/>
                </a:solidFill>
                <a:latin typeface="Arial"/>
                <a:cs typeface="Arial"/>
              </a:rPr>
              <a:t>Yuksel</a:t>
            </a:r>
            <a:r>
              <a:rPr lang="en-US" sz="1400" dirty="0">
                <a:solidFill>
                  <a:srgbClr val="000099"/>
                </a:solidFill>
                <a:latin typeface="Arial"/>
                <a:cs typeface="Arial"/>
              </a:rPr>
              <a:t>, N. Paar, G. Colo, E. Khan, and Y. F. </a:t>
            </a:r>
            <a:r>
              <a:rPr lang="en-US" sz="1400" dirty="0" err="1">
                <a:solidFill>
                  <a:srgbClr val="000099"/>
                </a:solidFill>
                <a:latin typeface="Arial"/>
                <a:cs typeface="Arial"/>
              </a:rPr>
              <a:t>Niu</a:t>
            </a:r>
            <a:r>
              <a:rPr lang="en-US" sz="1400" dirty="0">
                <a:solidFill>
                  <a:srgbClr val="000099"/>
                </a:solidFill>
                <a:latin typeface="Arial"/>
                <a:cs typeface="Arial"/>
              </a:rPr>
              <a:t>, PRC 101, 044305 (2020).</a:t>
            </a:r>
          </a:p>
          <a:p>
            <a:endParaRPr lang="en-US" sz="1800" dirty="0">
              <a:solidFill>
                <a:srgbClr val="000099"/>
              </a:solidFill>
              <a:latin typeface="Arial"/>
              <a:cs typeface="Arial"/>
            </a:endParaRPr>
          </a:p>
          <a:p>
            <a:endParaRPr lang="en-US" sz="1800" dirty="0">
              <a:solidFill>
                <a:srgbClr val="000099"/>
              </a:solidFill>
              <a:latin typeface="Arial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C1C17C-6C27-6D25-EDB6-FF18F29ED6D1}"/>
              </a:ext>
            </a:extLst>
          </p:cNvPr>
          <p:cNvSpPr/>
          <p:nvPr/>
        </p:nvSpPr>
        <p:spPr>
          <a:xfrm>
            <a:off x="3170450" y="97691"/>
            <a:ext cx="3698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STELLAR ELECTRON CAPTURE</a:t>
            </a:r>
            <a:endParaRPr lang="en-US" sz="1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1D8630-2C04-DB14-E4DB-255199C8E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62" y="5750067"/>
            <a:ext cx="4454980" cy="6884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5D44B0-D1D5-26FB-AECE-C0EF968E0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976" y="5661008"/>
            <a:ext cx="4454980" cy="769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3DCB65-803B-1F1A-4534-2269ADDC6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887" y="5900979"/>
            <a:ext cx="380378" cy="3803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D3B94A-7270-5ABD-C729-98C7D72B9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797" y="4329569"/>
            <a:ext cx="4440877" cy="126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6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ED1E8-1AFA-1B05-6A4E-A8DB223AC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latex-image-1.pdf">
            <a:extLst>
              <a:ext uri="{FF2B5EF4-FFF2-40B4-BE49-F238E27FC236}">
                <a16:creationId xmlns:a16="http://schemas.microsoft.com/office/drawing/2014/main" id="{6A469212-1FE3-7697-80E7-ED7ECE40A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0" y="3150910"/>
            <a:ext cx="8329619" cy="32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7">
            <a:extLst>
              <a:ext uri="{FF2B5EF4-FFF2-40B4-BE49-F238E27FC236}">
                <a16:creationId xmlns:a16="http://schemas.microsoft.com/office/drawing/2014/main" id="{12B5D2E9-AE49-EA48-2256-28AB28C6B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9900" y="115888"/>
            <a:ext cx="5791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ELECTRON CAPTURE CROSS SECTIONS</a:t>
            </a:r>
            <a:endParaRPr lang="hr-HR"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0724" name="Rectangle 8">
            <a:extLst>
              <a:ext uri="{FF2B5EF4-FFF2-40B4-BE49-F238E27FC236}">
                <a16:creationId xmlns:a16="http://schemas.microsoft.com/office/drawing/2014/main" id="{5BD2C991-DF2D-7028-7434-6CDE0D98F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863600"/>
            <a:ext cx="91440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dirty="0">
                <a:solidFill>
                  <a:srgbClr val="000099"/>
                </a:solidFill>
                <a:latin typeface="Arial"/>
                <a:cs typeface="Arial"/>
              </a:rPr>
              <a:t>Cross section is derived from the Fermi’s golden rule, assuming weak Hamiltonian in current-current form</a:t>
            </a:r>
          </a:p>
          <a:p>
            <a:endParaRPr lang="en-US" dirty="0">
              <a:solidFill>
                <a:srgbClr val="000099"/>
              </a:solidFill>
              <a:latin typeface="Comic Sans MS" charset="0"/>
            </a:endParaRPr>
          </a:p>
          <a:p>
            <a:endParaRPr lang="en-US" sz="1800" dirty="0">
              <a:latin typeface="Arial"/>
              <a:cs typeface="Arial"/>
            </a:endParaRPr>
          </a:p>
          <a:p>
            <a:r>
              <a:rPr lang="en-US" sz="1800" dirty="0">
                <a:latin typeface="Arial"/>
                <a:cs typeface="Arial"/>
              </a:rPr>
              <a:t>Transition matrix elements include charge          , longitudinal        ,</a:t>
            </a:r>
          </a:p>
          <a:p>
            <a:r>
              <a:rPr lang="en-US" sz="1800" dirty="0">
                <a:latin typeface="Arial"/>
                <a:cs typeface="Arial"/>
              </a:rPr>
              <a:t>transverse electric           and transverse magnetic               </a:t>
            </a:r>
            <a:r>
              <a:rPr lang="en-US" sz="1800" dirty="0" err="1">
                <a:latin typeface="Arial"/>
                <a:cs typeface="Arial"/>
              </a:rPr>
              <a:t>multipole</a:t>
            </a:r>
            <a:r>
              <a:rPr lang="en-US" sz="1800" dirty="0">
                <a:latin typeface="Arial"/>
                <a:cs typeface="Arial"/>
              </a:rPr>
              <a:t> operators </a:t>
            </a:r>
          </a:p>
        </p:txBody>
      </p:sp>
      <p:pic>
        <p:nvPicPr>
          <p:cNvPr id="30725" name="Picture 10" descr="latex-image-1.pdf">
            <a:extLst>
              <a:ext uri="{FF2B5EF4-FFF2-40B4-BE49-F238E27FC236}">
                <a16:creationId xmlns:a16="http://schemas.microsoft.com/office/drawing/2014/main" id="{C99D5043-4A45-DE69-D0CA-6F540C7A4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314" y="2012950"/>
            <a:ext cx="4826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11" descr="latex-image-1.pdf">
            <a:extLst>
              <a:ext uri="{FF2B5EF4-FFF2-40B4-BE49-F238E27FC236}">
                <a16:creationId xmlns:a16="http://schemas.microsoft.com/office/drawing/2014/main" id="{554A3385-8E6E-42D8-308E-650C9B90B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0" y="2000250"/>
            <a:ext cx="39573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12" descr="latex-image-1.pdf">
            <a:extLst>
              <a:ext uri="{FF2B5EF4-FFF2-40B4-BE49-F238E27FC236}">
                <a16:creationId xmlns:a16="http://schemas.microsoft.com/office/drawing/2014/main" id="{47A97102-E7CC-FE5E-0AE8-D3062669BA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472" y="2348944"/>
            <a:ext cx="592328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3" descr="latex-image-1.pdf">
            <a:extLst>
              <a:ext uri="{FF2B5EF4-FFF2-40B4-BE49-F238E27FC236}">
                <a16:creationId xmlns:a16="http://schemas.microsoft.com/office/drawing/2014/main" id="{0DFFE9EB-E7F0-58E3-3AED-69B371102F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2317194"/>
            <a:ext cx="762000" cy="27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59880B-4D2D-062C-DBD0-BE6A70C0B9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2636" y="1199827"/>
            <a:ext cx="3187350" cy="81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226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27821-B293-1F60-DC2A-5A0865528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8C277E8-80A5-C1F1-1841-C55EF9792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5352" y="772256"/>
            <a:ext cx="4865447" cy="739951"/>
          </a:xfrm>
        </p:spPr>
        <p:txBody>
          <a:bodyPr/>
          <a:lstStyle/>
          <a:p>
            <a:r>
              <a:rPr lang="en-US" sz="1600" b="0" dirty="0"/>
              <a:t>Gamow-Teller (GT</a:t>
            </a:r>
            <a:r>
              <a:rPr lang="en-US" sz="1600" b="0" baseline="30000" dirty="0"/>
              <a:t>+</a:t>
            </a:r>
            <a:r>
              <a:rPr lang="en-US" sz="1600" b="0" dirty="0"/>
              <a:t>) transition strength at various temperatures. The range of values of </a:t>
            </a:r>
            <a:r>
              <a:rPr lang="en-US" sz="1600" b="0" dirty="0" err="1"/>
              <a:t>isoscalar</a:t>
            </a:r>
            <a:r>
              <a:rPr lang="en-US" sz="1600" b="0" dirty="0"/>
              <a:t> pairing strength V</a:t>
            </a:r>
            <a:r>
              <a:rPr lang="en-US" sz="1600" b="0" baseline="-25000" dirty="0"/>
              <a:t>0</a:t>
            </a:r>
            <a:r>
              <a:rPr lang="en-US" sz="1600" b="0" dirty="0"/>
              <a:t> is used for demonstration.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0361C235-1BEC-5968-285D-EC152A16F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30799" y="828855"/>
            <a:ext cx="4567964" cy="739951"/>
          </a:xfrm>
        </p:spPr>
        <p:txBody>
          <a:bodyPr/>
          <a:lstStyle/>
          <a:p>
            <a:r>
              <a:rPr lang="en-US" sz="1600" b="0" dirty="0"/>
              <a:t>Electron capture cross sections at temperature T=0.3 MeV for different multipoles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5FA2ED-FDB7-AA88-3640-92CD504A5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15" y="1490327"/>
            <a:ext cx="3669840" cy="5116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AEAC03-D821-BB2A-0961-5296AD411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083" y="1625405"/>
            <a:ext cx="4676288" cy="48461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A0D8929-0356-72CD-2ACB-1EC432845E5A}"/>
              </a:ext>
            </a:extLst>
          </p:cNvPr>
          <p:cNvSpPr/>
          <p:nvPr/>
        </p:nvSpPr>
        <p:spPr>
          <a:xfrm>
            <a:off x="2985384" y="154648"/>
            <a:ext cx="63949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STELLAR ELECTRON CAPTURE ON </a:t>
            </a:r>
            <a:r>
              <a:rPr lang="en-US" sz="1800" baseline="30000" dirty="0">
                <a:solidFill>
                  <a:schemeClr val="bg1"/>
                </a:solidFill>
                <a:latin typeface="Arial"/>
                <a:cs typeface="Arial"/>
              </a:rPr>
              <a:t>56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Fe</a:t>
            </a:r>
            <a:endParaRPr lang="hr-HR"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873BDF-C798-0931-800C-F0B04D501F3F}"/>
              </a:ext>
            </a:extLst>
          </p:cNvPr>
          <p:cNvSpPr/>
          <p:nvPr/>
        </p:nvSpPr>
        <p:spPr>
          <a:xfrm>
            <a:off x="1953606" y="6509323"/>
            <a:ext cx="74803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HR" sz="1400" dirty="0">
                <a:solidFill>
                  <a:srgbClr val="000099"/>
                </a:solidFill>
              </a:rPr>
              <a:t>A. Ravlić, E. Yuksel, Y. F. Niu, G. Colo, E. Khan, N. Paar, </a:t>
            </a:r>
            <a:r>
              <a:rPr lang="en-GB" sz="1400" dirty="0">
                <a:solidFill>
                  <a:srgbClr val="000099"/>
                </a:solidFill>
              </a:rPr>
              <a:t>PRC 102, 065804 (2020).</a:t>
            </a:r>
            <a:endParaRPr lang="en-US" sz="1400" u="sng" dirty="0">
              <a:solidFill>
                <a:srgbClr val="00009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90900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53B2F-B6F1-5A3C-9CF7-CA305082E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29BBD2-81C7-86FC-8C63-7CBDBF838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44" y="1531678"/>
            <a:ext cx="3750228" cy="50342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B68BF6-DF25-CBB6-AF6D-CF66A28B5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142" y="2168876"/>
            <a:ext cx="4739014" cy="43970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D680EB-D307-08DD-C7FC-331357FA4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6328" y="1356909"/>
            <a:ext cx="3750228" cy="9375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699B76-F345-494F-6430-93CD2F1D231D}"/>
              </a:ext>
            </a:extLst>
          </p:cNvPr>
          <p:cNvSpPr/>
          <p:nvPr/>
        </p:nvSpPr>
        <p:spPr>
          <a:xfrm>
            <a:off x="3035300" y="120134"/>
            <a:ext cx="581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STELLAR ELECTRON CAPTURE ON </a:t>
            </a:r>
            <a:r>
              <a:rPr lang="en-US" sz="1800" baseline="30000" dirty="0">
                <a:solidFill>
                  <a:schemeClr val="bg1"/>
                </a:solidFill>
                <a:latin typeface="Arial"/>
                <a:cs typeface="Arial"/>
              </a:rPr>
              <a:t>56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Fe</a:t>
            </a:r>
            <a:endParaRPr lang="hr-HR"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B22D7B-4121-7ECF-9755-9D1D3DDD02E0}"/>
              </a:ext>
            </a:extLst>
          </p:cNvPr>
          <p:cNvSpPr txBox="1"/>
          <p:nvPr/>
        </p:nvSpPr>
        <p:spPr>
          <a:xfrm>
            <a:off x="736469" y="885347"/>
            <a:ext cx="3518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sz="1800" dirty="0"/>
              <a:t>Temperature dependence of the </a:t>
            </a:r>
          </a:p>
          <a:p>
            <a:r>
              <a:rPr lang="en-GB" sz="1800" dirty="0"/>
              <a:t>e</a:t>
            </a:r>
            <a:r>
              <a:rPr lang="en-HR" sz="1800" dirty="0"/>
              <a:t>lectron capture cross sections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F7FEEE-300B-3809-6CD9-48223D182E6F}"/>
              </a:ext>
            </a:extLst>
          </p:cNvPr>
          <p:cNvSpPr/>
          <p:nvPr/>
        </p:nvSpPr>
        <p:spPr>
          <a:xfrm>
            <a:off x="5077728" y="769602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/>
              <a:t>Electron capture rates at different temperatures and </a:t>
            </a:r>
            <a:r>
              <a:rPr lang="en-US" sz="1800" dirty="0" err="1"/>
              <a:t>isoscalar</a:t>
            </a:r>
            <a:r>
              <a:rPr lang="en-US" sz="1800" dirty="0"/>
              <a:t> pairing strengths</a:t>
            </a:r>
            <a:endParaRPr lang="en-HR" sz="1800" dirty="0"/>
          </a:p>
        </p:txBody>
      </p:sp>
    </p:spTree>
    <p:extLst>
      <p:ext uri="{BB962C8B-B14F-4D97-AF65-F5344CB8AC3E}">
        <p14:creationId xmlns:p14="http://schemas.microsoft.com/office/powerpoint/2010/main" val="1553677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6291F-DC41-7484-1D32-46C8EEF95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A36F11-7934-9132-8C4F-C576FC82D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018646"/>
            <a:ext cx="4751349" cy="46421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FA84BB8-FA29-80B6-6C94-B2C27402BBDD}"/>
                  </a:ext>
                </a:extLst>
              </p:cNvPr>
              <p:cNvSpPr txBox="1"/>
              <p:nvPr/>
            </p:nvSpPr>
            <p:spPr>
              <a:xfrm>
                <a:off x="63830" y="2120775"/>
                <a:ext cx="4946421" cy="40953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rgbClr val="000000"/>
                    </a:solidFill>
                    <a:effectLst/>
                  </a:rPr>
                  <a:t>The electron-to-baryon ratio change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sz="16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sz="16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Sup>
                          <m:sSubSupPr>
                            <m:ctrlPr>
                              <a:rPr lang="el-GR" sz="160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hr-HR" sz="16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hr-HR" sz="16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hr-HR" sz="16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e>
                    </m:d>
                    <m:r>
                      <a:rPr lang="hr-HR" sz="16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600" dirty="0">
                    <a:solidFill>
                      <a:srgbClr val="000000"/>
                    </a:solidFill>
                    <a:effectLst/>
                  </a:rPr>
                  <a:t>for individual nuclei, integrated from the onset of the collapse up to the time of neutrino trapping     (</a:t>
                </a:r>
                <a14:m>
                  <m:oMath xmlns:m="http://schemas.openxmlformats.org/officeDocument/2006/math">
                    <m:r>
                      <a:rPr lang="en-GB" sz="16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GB" sz="16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sSup>
                      <m:sSupPr>
                        <m:ctrlPr>
                          <a:rPr lang="en-GB" sz="16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sz="16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hr-HR" sz="16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p>
                    </m:sSup>
                    <m:r>
                      <a:rPr lang="hr-HR" sz="16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hr-HR" sz="16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hr-HR" sz="16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sz="16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hr-HR" sz="16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hr-HR" sz="16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hr-HR" sz="1600" b="0" dirty="0">
                  <a:solidFill>
                    <a:srgbClr val="000000"/>
                  </a:solidFill>
                  <a:effectLst/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>
                  <a:solidFill>
                    <a:srgbClr val="000000"/>
                  </a:solidFill>
                  <a:effectLst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rgbClr val="000000"/>
                    </a:solidFill>
                    <a:effectLst/>
                  </a:rPr>
                  <a:t>Nuclei with higher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sz="16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sz="16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Sup>
                          <m:sSubSupPr>
                            <m:ctrlPr>
                              <a:rPr lang="el-GR" sz="160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hr-HR" sz="16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hr-HR" sz="16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hr-HR" sz="16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e>
                    </m:d>
                    <m:r>
                      <a:rPr lang="hr-HR" sz="16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600" dirty="0">
                    <a:solidFill>
                      <a:srgbClr val="000000"/>
                    </a:solidFill>
                    <a:effectLst/>
                  </a:rPr>
                  <a:t>have a higher influence on driving the </a:t>
                </a:r>
                <a:r>
                  <a:rPr lang="en-GB" sz="1600" u="sng" dirty="0">
                    <a:solidFill>
                      <a:srgbClr val="000000"/>
                    </a:solidFill>
                    <a:effectLst/>
                  </a:rPr>
                  <a:t>deleptonization</a:t>
                </a:r>
                <a:r>
                  <a:rPr lang="en-GB" sz="1600" dirty="0">
                    <a:solidFill>
                      <a:srgbClr val="000000"/>
                    </a:solidFill>
                    <a:effectLst/>
                  </a:rPr>
                  <a:t> and larger impact on </a:t>
                </a:r>
                <a:r>
                  <a:rPr lang="en-GB" sz="1600" u="sng" dirty="0" err="1">
                    <a:solidFill>
                      <a:srgbClr val="000000"/>
                    </a:solidFill>
                    <a:effectLst/>
                  </a:rPr>
                  <a:t>CCSNe</a:t>
                </a:r>
                <a:r>
                  <a:rPr lang="en-GB" sz="1600" dirty="0">
                    <a:solidFill>
                      <a:srgbClr val="000000"/>
                    </a:solidFill>
                    <a:effectLst/>
                  </a:rPr>
                  <a:t> dynamics.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>
                  <a:solidFill>
                    <a:srgbClr val="000000"/>
                  </a:solidFill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sz="1600" dirty="0">
                    <a:effectLst/>
                    <a:latin typeface="Helvetica" pitchFamily="2" charset="0"/>
                  </a:rPr>
                  <a:t>Regions</a:t>
                </a:r>
                <a:r>
                  <a:rPr lang="en-GB" sz="1600" dirty="0">
                    <a:latin typeface="Helvetica" pitchFamily="2" charset="0"/>
                  </a:rPr>
                  <a:t> </a:t>
                </a:r>
                <a:r>
                  <a:rPr lang="en-GB" sz="1600" dirty="0">
                    <a:effectLst/>
                    <a:latin typeface="Helvetica" pitchFamily="2" charset="0"/>
                  </a:rPr>
                  <a:t>around N = 50 and N = 82 have the most significant</a:t>
                </a:r>
                <a:r>
                  <a:rPr lang="en-GB" sz="1600" dirty="0">
                    <a:latin typeface="Helvetica" pitchFamily="2" charset="0"/>
                  </a:rPr>
                  <a:t> </a:t>
                </a:r>
                <a:r>
                  <a:rPr lang="en-GB" sz="1600" dirty="0">
                    <a:effectLst/>
                    <a:latin typeface="Helvetica" pitchFamily="2" charset="0"/>
                  </a:rPr>
                  <a:t>impact driving the deleptonization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GB" sz="1600" dirty="0">
                  <a:latin typeface="Helvetica" pitchFamily="2" charset="0"/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sz="1600" dirty="0">
                    <a:effectLst/>
                    <a:latin typeface="Helvetica" pitchFamily="2" charset="0"/>
                  </a:rPr>
                  <a:t>Forbidden transitions result in shif</a:t>
                </a:r>
                <a:r>
                  <a:rPr lang="en-GB" sz="1600" dirty="0">
                    <a:latin typeface="Helvetica" pitchFamily="2" charset="0"/>
                  </a:rPr>
                  <a:t>t toward   lower-Z nuclei</a:t>
                </a:r>
                <a:endParaRPr lang="en-GB" sz="1600" dirty="0">
                  <a:effectLst/>
                  <a:latin typeface="Helvetica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>
                  <a:solidFill>
                    <a:srgbClr val="000000"/>
                  </a:solidFill>
                  <a:effectLst/>
                </a:endParaRPr>
              </a:p>
              <a:p>
                <a:r>
                  <a:rPr lang="en-GB" sz="1600" dirty="0">
                    <a:solidFill>
                      <a:srgbClr val="000000"/>
                    </a:solidFill>
                    <a:effectLst/>
                  </a:rPr>
                  <a:t>.</a:t>
                </a:r>
                <a:endParaRPr lang="en-HR" sz="1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1925CF5-6907-1A5C-7828-03888178B9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30" y="2120775"/>
                <a:ext cx="4946421" cy="4095352"/>
              </a:xfrm>
              <a:prstGeom prst="rect">
                <a:avLst/>
              </a:prstGeom>
              <a:blipFill>
                <a:blip r:embed="rId3"/>
                <a:stretch>
                  <a:fillRect l="-512" t="-310" r="-512" b="-1238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3F85D2BD-C3A9-BE76-5CC6-225AAB37FA61}"/>
              </a:ext>
            </a:extLst>
          </p:cNvPr>
          <p:cNvSpPr txBox="1"/>
          <p:nvPr/>
        </p:nvSpPr>
        <p:spPr>
          <a:xfrm>
            <a:off x="7902981" y="5780828"/>
            <a:ext cx="1645920" cy="523220"/>
          </a:xfrm>
          <a:prstGeom prst="rect">
            <a:avLst/>
          </a:prstGeom>
          <a:solidFill>
            <a:srgbClr val="E5EDFF"/>
          </a:solidFill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effectLst/>
              </a:rPr>
              <a:t>full FT-</a:t>
            </a:r>
            <a:r>
              <a:rPr lang="en-GB" sz="1400" u="sng" dirty="0" err="1">
                <a:solidFill>
                  <a:srgbClr val="000000"/>
                </a:solidFill>
                <a:effectLst/>
              </a:rPr>
              <a:t>pnRQRPA</a:t>
            </a:r>
            <a:r>
              <a:rPr lang="en-GB" sz="1400" dirty="0">
                <a:solidFill>
                  <a:srgbClr val="000000"/>
                </a:solidFill>
                <a:effectLst/>
              </a:rPr>
              <a:t> EC rates </a:t>
            </a:r>
            <a:endParaRPr lang="en-HR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5A0DC7-E519-59E2-E10F-48EAD7D5F0A9}"/>
              </a:ext>
            </a:extLst>
          </p:cNvPr>
          <p:cNvSpPr txBox="1"/>
          <p:nvPr/>
        </p:nvSpPr>
        <p:spPr>
          <a:xfrm>
            <a:off x="5482780" y="5775346"/>
            <a:ext cx="1947672" cy="523220"/>
          </a:xfrm>
          <a:prstGeom prst="rect">
            <a:avLst/>
          </a:prstGeom>
          <a:solidFill>
            <a:srgbClr val="E5EDFF"/>
          </a:solidFill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</a:rPr>
              <a:t>Only Gamow-Teller</a:t>
            </a:r>
          </a:p>
          <a:p>
            <a:r>
              <a:rPr lang="en-GB" sz="1400" dirty="0">
                <a:solidFill>
                  <a:srgbClr val="000000"/>
                </a:solidFill>
              </a:rPr>
              <a:t>transitions in</a:t>
            </a:r>
            <a:r>
              <a:rPr lang="en-GB" sz="1400" dirty="0">
                <a:solidFill>
                  <a:srgbClr val="000000"/>
                </a:solidFill>
                <a:effectLst/>
              </a:rPr>
              <a:t> EC rates </a:t>
            </a:r>
            <a:endParaRPr lang="en-HR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49E4E6-1FC7-BCFC-9A27-DA29BDD8E59F}"/>
              </a:ext>
            </a:extLst>
          </p:cNvPr>
          <p:cNvSpPr txBox="1"/>
          <p:nvPr/>
        </p:nvSpPr>
        <p:spPr>
          <a:xfrm>
            <a:off x="5482780" y="6445494"/>
            <a:ext cx="49560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00CC"/>
                </a:solidFill>
                <a:latin typeface="Helvetica" pitchFamily="2" charset="0"/>
              </a:rPr>
              <a:t>A. </a:t>
            </a:r>
            <a:r>
              <a:rPr lang="en-GB" sz="1200" dirty="0" err="1">
                <a:solidFill>
                  <a:srgbClr val="0000CC"/>
                </a:solidFill>
                <a:latin typeface="Helvetica" pitchFamily="2" charset="0"/>
              </a:rPr>
              <a:t>Ravlić</a:t>
            </a:r>
            <a:r>
              <a:rPr lang="en-GB" sz="1200" dirty="0">
                <a:solidFill>
                  <a:srgbClr val="0000CC"/>
                </a:solidFill>
                <a:latin typeface="Helvetica" pitchFamily="2" charset="0"/>
              </a:rPr>
              <a:t>, S. Giraud, N.P., </a:t>
            </a:r>
            <a:r>
              <a:rPr lang="en-GB" sz="1200" dirty="0">
                <a:solidFill>
                  <a:srgbClr val="0000CC"/>
                </a:solidFill>
                <a:effectLst/>
                <a:latin typeface="Helvetica" pitchFamily="2" charset="0"/>
              </a:rPr>
              <a:t>R. G. T. </a:t>
            </a:r>
            <a:r>
              <a:rPr lang="en-GB" sz="1200" dirty="0" err="1">
                <a:solidFill>
                  <a:srgbClr val="0000CC"/>
                </a:solidFill>
                <a:effectLst/>
                <a:latin typeface="Helvetica" pitchFamily="2" charset="0"/>
              </a:rPr>
              <a:t>Zegers</a:t>
            </a:r>
            <a:r>
              <a:rPr lang="en-GB" sz="1200" dirty="0">
                <a:solidFill>
                  <a:srgbClr val="0000CC"/>
                </a:solidFill>
                <a:effectLst/>
                <a:latin typeface="Helvetica" pitchFamily="2" charset="0"/>
              </a:rPr>
              <a:t>, (2025)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C20C79-8541-F402-951D-FD2D91496DFB}"/>
              </a:ext>
            </a:extLst>
          </p:cNvPr>
          <p:cNvSpPr txBox="1"/>
          <p:nvPr/>
        </p:nvSpPr>
        <p:spPr>
          <a:xfrm>
            <a:off x="321604" y="1101832"/>
            <a:ext cx="46313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dirty="0">
                <a:solidFill>
                  <a:srgbClr val="0000CC"/>
                </a:solidFill>
              </a:rPr>
              <a:t>What is the impact of individual nuclei</a:t>
            </a:r>
          </a:p>
          <a:p>
            <a:r>
              <a:rPr lang="en-GB" dirty="0">
                <a:solidFill>
                  <a:srgbClr val="0000CC"/>
                </a:solidFill>
              </a:rPr>
              <a:t>on core-collapse supernova dynamics?</a:t>
            </a:r>
            <a:endParaRPr lang="en-HR" dirty="0">
              <a:solidFill>
                <a:srgbClr val="0000CC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72DC844-B7F9-1C7E-63FC-BF98D2B312EE}"/>
              </a:ext>
            </a:extLst>
          </p:cNvPr>
          <p:cNvCxnSpPr/>
          <p:nvPr/>
        </p:nvCxnSpPr>
        <p:spPr bwMode="auto">
          <a:xfrm flipV="1">
            <a:off x="5989320" y="5093208"/>
            <a:ext cx="0" cy="6821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0BFDF4F-51AA-CA42-25D0-80F71E99B373}"/>
              </a:ext>
            </a:extLst>
          </p:cNvPr>
          <p:cNvCxnSpPr/>
          <p:nvPr/>
        </p:nvCxnSpPr>
        <p:spPr bwMode="auto">
          <a:xfrm flipV="1">
            <a:off x="9058656" y="5102045"/>
            <a:ext cx="0" cy="6821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30463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CB5C4-0D0F-A435-2A7B-798BD035F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23884A-AD35-8CA5-6262-DB4DE00D41DB}"/>
              </a:ext>
            </a:extLst>
          </p:cNvPr>
          <p:cNvSpPr/>
          <p:nvPr/>
        </p:nvSpPr>
        <p:spPr bwMode="auto">
          <a:xfrm>
            <a:off x="5326219" y="3373328"/>
            <a:ext cx="4364342" cy="3293209"/>
          </a:xfrm>
          <a:prstGeom prst="rect">
            <a:avLst/>
          </a:prstGeom>
          <a:solidFill>
            <a:srgbClr val="E5EDFF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H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77189C-2723-3AA4-986F-41D5BA5E49BD}"/>
              </a:ext>
            </a:extLst>
          </p:cNvPr>
          <p:cNvSpPr txBox="1"/>
          <p:nvPr/>
        </p:nvSpPr>
        <p:spPr>
          <a:xfrm>
            <a:off x="153043" y="773274"/>
            <a:ext cx="5066018" cy="2831544"/>
          </a:xfrm>
          <a:prstGeom prst="rect">
            <a:avLst/>
          </a:prstGeom>
          <a:solidFill>
            <a:srgbClr val="E5EDFF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556650" indent="-285750">
              <a:buFont typeface="Arial" panose="020B0604020202020204" pitchFamily="34" charset="0"/>
              <a:buChar char="•"/>
            </a:pPr>
            <a:r>
              <a:rPr lang="en-GB" sz="1600" dirty="0"/>
              <a:t>In stellar environments nuclei are hot, becoming extremely hot in core-collapse supernovae and neutron-star mergers (e.g. ~10</a:t>
            </a:r>
            <a:r>
              <a:rPr lang="en-GB" sz="1600" baseline="30000" dirty="0"/>
              <a:t>9 </a:t>
            </a:r>
            <a:r>
              <a:rPr lang="en-GB" sz="1600" dirty="0"/>
              <a:t>- 10</a:t>
            </a:r>
            <a:r>
              <a:rPr lang="en-GB" sz="1600" baseline="30000" dirty="0"/>
              <a:t>10</a:t>
            </a:r>
            <a:r>
              <a:rPr lang="en-GB" sz="1600" dirty="0"/>
              <a:t> K)</a:t>
            </a:r>
          </a:p>
          <a:p>
            <a:pPr marL="1013850" lvl="1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556650" indent="-285750">
              <a:buFont typeface="Arial" panose="020B0604020202020204" pitchFamily="34" charset="0"/>
              <a:buChar char="•"/>
            </a:pPr>
            <a:r>
              <a:rPr lang="en-GB" sz="1600" dirty="0"/>
              <a:t>Due to theoretical and computational complexity, model calculations of nuclear properties are often performed at zero temperature</a:t>
            </a:r>
          </a:p>
          <a:p>
            <a:pPr marL="1013850" lvl="1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556650" indent="-285750">
              <a:buFont typeface="Arial" panose="020B0604020202020204" pitchFamily="34" charset="0"/>
              <a:buChar char="•"/>
            </a:pPr>
            <a:r>
              <a:rPr lang="en-GB" sz="1600" dirty="0"/>
              <a:t>Finite temperature effects in nuclei are experimentally challenging</a:t>
            </a:r>
            <a:r>
              <a:rPr lang="en-GB" sz="1800" dirty="0"/>
              <a:t>   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68C690-CD31-8D6C-5448-01282C14ED8F}"/>
              </a:ext>
            </a:extLst>
          </p:cNvPr>
          <p:cNvSpPr txBox="1"/>
          <p:nvPr/>
        </p:nvSpPr>
        <p:spPr>
          <a:xfrm>
            <a:off x="2295236" y="149085"/>
            <a:ext cx="65604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+mn-lt"/>
              </a:rPr>
              <a:t>NUCLEAR PROPERTIES AT FINITE TEMPERATURE</a:t>
            </a:r>
          </a:p>
        </p:txBody>
      </p:sp>
      <p:pic>
        <p:nvPicPr>
          <p:cNvPr id="22" name="Picture 21" descr="A bright light in the dark&#10;&#10;Description automatically generated">
            <a:extLst>
              <a:ext uri="{FF2B5EF4-FFF2-40B4-BE49-F238E27FC236}">
                <a16:creationId xmlns:a16="http://schemas.microsoft.com/office/drawing/2014/main" id="{065B023E-5084-D6FC-7DB0-62A86142D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809" y="789642"/>
            <a:ext cx="3280228" cy="184711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8E04989-D7F3-3CD8-BB04-DFEF7F59FEA8}"/>
              </a:ext>
            </a:extLst>
          </p:cNvPr>
          <p:cNvSpPr txBox="1"/>
          <p:nvPr/>
        </p:nvSpPr>
        <p:spPr>
          <a:xfrm>
            <a:off x="7801163" y="2390540"/>
            <a:ext cx="13628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 dirty="0" err="1">
                <a:solidFill>
                  <a:schemeClr val="bg1"/>
                </a:solidFill>
              </a:rPr>
              <a:t>ScienceNews</a:t>
            </a:r>
            <a:r>
              <a:rPr lang="en-GB" sz="1000" i="1" dirty="0">
                <a:solidFill>
                  <a:schemeClr val="bg1"/>
                </a:solidFill>
              </a:rPr>
              <a:t> (2020)</a:t>
            </a:r>
            <a:endParaRPr lang="en-HR" sz="1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F77FC7-1DAE-3AF5-5B10-43C6CAEDCC49}"/>
              </a:ext>
            </a:extLst>
          </p:cNvPr>
          <p:cNvSpPr txBox="1"/>
          <p:nvPr/>
        </p:nvSpPr>
        <p:spPr>
          <a:xfrm>
            <a:off x="5372885" y="3373328"/>
            <a:ext cx="4271010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HR" sz="1600" dirty="0"/>
              <a:t>How nuclear structure and dynamics change with temperature increase?</a:t>
            </a:r>
          </a:p>
          <a:p>
            <a:pPr marL="285750" indent="-285750">
              <a:buFont typeface="Wingdings" pitchFamily="2" charset="2"/>
              <a:buChar char="Ø"/>
            </a:pPr>
            <a:endParaRPr lang="en-HR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HR" sz="1600" dirty="0"/>
              <a:t>How the interplay of temperature, nuclear deformation  and pairing effects determine the properties of nuclei</a:t>
            </a:r>
          </a:p>
          <a:p>
            <a:pPr marL="285750" indent="-285750">
              <a:buFont typeface="Wingdings" pitchFamily="2" charset="2"/>
              <a:buChar char="Ø"/>
            </a:pPr>
            <a:endParaRPr lang="en-HR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HR" sz="1600" dirty="0"/>
              <a:t>How the nuclear drip lines evolve with temperature?</a:t>
            </a:r>
          </a:p>
          <a:p>
            <a:pPr marL="285750" indent="-285750">
              <a:buFont typeface="Wingdings" pitchFamily="2" charset="2"/>
              <a:buChar char="Ø"/>
            </a:pPr>
            <a:endParaRPr lang="en-HR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HR" sz="1600" dirty="0">
                <a:solidFill>
                  <a:srgbClr val="C00000"/>
                </a:solidFill>
              </a:rPr>
              <a:t>What are implications of the finite temperature effects in nuclei on astrophysically relevant processes?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8A98AF-BCE7-1CF4-C1A6-797CCD2D97C6}"/>
              </a:ext>
            </a:extLst>
          </p:cNvPr>
          <p:cNvSpPr txBox="1"/>
          <p:nvPr/>
        </p:nvSpPr>
        <p:spPr>
          <a:xfrm>
            <a:off x="5672427" y="2636761"/>
            <a:ext cx="345578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R" b="1" dirty="0">
                <a:solidFill>
                  <a:srgbClr val="C00000"/>
                </a:solidFill>
              </a:rPr>
              <a:t>Key science questions on hot nuclei?</a:t>
            </a:r>
          </a:p>
          <a:p>
            <a:endParaRPr lang="en-HR" sz="2800" b="1" dirty="0">
              <a:solidFill>
                <a:srgbClr val="C00000"/>
              </a:solidFill>
            </a:endParaRPr>
          </a:p>
        </p:txBody>
      </p:sp>
      <p:pic>
        <p:nvPicPr>
          <p:cNvPr id="5" name="Picture 4" descr="A screenshot of a news article&#10;&#10;Description automatically generated">
            <a:extLst>
              <a:ext uri="{FF2B5EF4-FFF2-40B4-BE49-F238E27FC236}">
                <a16:creationId xmlns:a16="http://schemas.microsoft.com/office/drawing/2014/main" id="{5CEC175C-6AA8-0765-8E4A-EB3B370DB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78" y="3775534"/>
            <a:ext cx="4690895" cy="258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10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4D099F-E63D-34B9-FB87-9C10131DDE25}"/>
              </a:ext>
            </a:extLst>
          </p:cNvPr>
          <p:cNvSpPr txBox="1"/>
          <p:nvPr/>
        </p:nvSpPr>
        <p:spPr>
          <a:xfrm>
            <a:off x="4974736" y="4045719"/>
            <a:ext cx="4442360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</a:rPr>
              <a:t>WHY EDF?</a:t>
            </a:r>
          </a:p>
          <a:p>
            <a:pPr>
              <a:defRPr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Universal, consistent and quantitative microscopic theory (the same functional used along the whole nuclide map)</a:t>
            </a:r>
          </a:p>
          <a:p>
            <a:pPr>
              <a:defRPr/>
            </a:pPr>
            <a:endParaRPr lang="hr-HR" sz="16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Systematic large-scale calculations are feasible. Astrophysical applications.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600" dirty="0"/>
          </a:p>
          <a:p>
            <a:pPr>
              <a:defRPr/>
            </a:pPr>
            <a:endParaRPr lang="en-US" sz="1600" dirty="0"/>
          </a:p>
          <a:p>
            <a:pPr>
              <a:defRPr/>
            </a:pPr>
            <a:endParaRPr lang="en-US" sz="1600" dirty="0"/>
          </a:p>
        </p:txBody>
      </p:sp>
      <p:pic>
        <p:nvPicPr>
          <p:cNvPr id="4" name="Picture 1" descr="landscape3_sharper.jpg">
            <a:extLst>
              <a:ext uri="{FF2B5EF4-FFF2-40B4-BE49-F238E27FC236}">
                <a16:creationId xmlns:a16="http://schemas.microsoft.com/office/drawing/2014/main" id="{1770E215-A04F-A088-F983-1AAA8352F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76" y="3667295"/>
            <a:ext cx="3589040" cy="299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47FEA237-B39D-298B-9E83-0ED781728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057" y="6350349"/>
            <a:ext cx="9613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>
                <a:solidFill>
                  <a:srgbClr val="FFFFFF"/>
                </a:solidFill>
              </a:rPr>
              <a:t>(UNEDF)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B6AC33-572B-178D-E26A-9B7CA8A25E53}"/>
              </a:ext>
            </a:extLst>
          </p:cNvPr>
          <p:cNvSpPr txBox="1"/>
          <p:nvPr/>
        </p:nvSpPr>
        <p:spPr>
          <a:xfrm>
            <a:off x="2547257" y="121527"/>
            <a:ext cx="5592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sz="1800" dirty="0">
                <a:solidFill>
                  <a:schemeClr val="bg1"/>
                </a:solidFill>
              </a:rPr>
              <a:t>NUCLEAR ENERGY DENSITY FUNCTIONAL (EDF)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F88051C-B3FC-A92A-320F-44B49AA4E1A2}"/>
                  </a:ext>
                </a:extLst>
              </p:cNvPr>
              <p:cNvSpPr txBox="1"/>
              <p:nvPr/>
            </p:nvSpPr>
            <p:spPr>
              <a:xfrm>
                <a:off x="653776" y="758443"/>
                <a:ext cx="8984000" cy="1985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Ground state density and other ground state observables are obtained by minimizing a</a:t>
                </a:r>
              </a:p>
              <a:p>
                <a:r>
                  <a:rPr 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suitable </a:t>
                </a:r>
                <a:r>
                  <a:rPr lang="en-US" sz="1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energy functional of density </a:t>
                </a:r>
                <a14:m>
                  <m:oMath xmlns:m="http://schemas.openxmlformats.org/officeDocument/2006/math">
                    <m:r>
                      <a:rPr lang="hr-HR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hr-HR" sz="1600" dirty="0">
                    <a:solidFill>
                      <a:schemeClr val="tx1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. </a:t>
                </a:r>
              </a:p>
              <a:p>
                <a:endParaRPr lang="en-US" sz="80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Relativistic EDFs (</a:t>
                </a:r>
                <a:r>
                  <a:rPr lang="en-US" sz="1600" dirty="0"/>
                  <a:t>Many-body correlations encoded in density-dependent couplings)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US" sz="1600" b="1" dirty="0">
                  <a:solidFill>
                    <a:srgbClr val="FF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US" sz="160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US" sz="1600" dirty="0">
                  <a:solidFill>
                    <a:schemeClr val="tx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endParaRPr lang="en-HR" sz="1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F88051C-B3FC-A92A-320F-44B49AA4E1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776" y="758443"/>
                <a:ext cx="8984000" cy="1985159"/>
              </a:xfrm>
              <a:prstGeom prst="rect">
                <a:avLst/>
              </a:prstGeom>
              <a:blipFill>
                <a:blip r:embed="rId3"/>
                <a:stretch>
                  <a:fillRect l="-424" t="-633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Box 3">
            <a:extLst>
              <a:ext uri="{FF2B5EF4-FFF2-40B4-BE49-F238E27FC236}">
                <a16:creationId xmlns:a16="http://schemas.microsoft.com/office/drawing/2014/main" id="{C1E9C62E-E65A-CDDB-8555-87B61A082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76" y="1814691"/>
            <a:ext cx="97210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hr-HR" sz="1600" dirty="0">
                <a:solidFill>
                  <a:srgbClr val="0000CC"/>
                </a:solidFill>
                <a:cs typeface="Arial" charset="0"/>
              </a:rPr>
              <a:t>i) Nucleons are Dirac particles coupled 	       	         ii) Four-fermion contact interaction</a:t>
            </a:r>
          </a:p>
          <a:p>
            <a:pPr eaLnBrk="1" hangingPunct="1"/>
            <a:r>
              <a:rPr lang="hr-HR" sz="1600" dirty="0">
                <a:solidFill>
                  <a:srgbClr val="0000CC"/>
                </a:solidFill>
                <a:cs typeface="Arial" charset="0"/>
              </a:rPr>
              <a:t>by</a:t>
            </a:r>
            <a:r>
              <a:rPr lang="en-US" sz="1600" dirty="0">
                <a:solidFill>
                  <a:srgbClr val="0000CC"/>
                </a:solidFill>
                <a:cs typeface="Arial" charset="0"/>
              </a:rPr>
              <a:t> the</a:t>
            </a:r>
            <a:r>
              <a:rPr lang="hr-HR" sz="1600" dirty="0">
                <a:solidFill>
                  <a:srgbClr val="0000CC"/>
                </a:solidFill>
                <a:cs typeface="Arial" charset="0"/>
              </a:rPr>
              <a:t> exchange mesons and the photon</a:t>
            </a:r>
            <a:r>
              <a:rPr lang="en-US" sz="1600" dirty="0">
                <a:solidFill>
                  <a:srgbClr val="0000CC"/>
                </a:solidFill>
                <a:cs typeface="Arial" charset="0"/>
              </a:rPr>
              <a:t> </a:t>
            </a:r>
            <a:r>
              <a:rPr lang="hr-HR" sz="1600" dirty="0">
                <a:solidFill>
                  <a:srgbClr val="0000CC"/>
                </a:solidFill>
                <a:cs typeface="Arial" charset="0"/>
              </a:rPr>
              <a:t>field </a:t>
            </a:r>
            <a:r>
              <a:rPr lang="en-US" sz="1600" dirty="0">
                <a:solidFill>
                  <a:schemeClr val="bg1"/>
                </a:solidFill>
              </a:rPr>
              <a:t>T                  </a:t>
            </a:r>
            <a:r>
              <a:rPr lang="en-US" sz="1600" dirty="0">
                <a:solidFill>
                  <a:srgbClr val="0000CC"/>
                </a:solidFill>
              </a:rPr>
              <a:t>(Point-coupling model)</a:t>
            </a:r>
            <a:endParaRPr lang="hr-HR" sz="1600" dirty="0">
              <a:solidFill>
                <a:schemeClr val="bg1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938E677-B1CE-0D1F-106E-448EBA6B7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58" y="2457319"/>
            <a:ext cx="3223043" cy="10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11">
            <a:extLst>
              <a:ext uri="{FF2B5EF4-FFF2-40B4-BE49-F238E27FC236}">
                <a16:creationId xmlns:a16="http://schemas.microsoft.com/office/drawing/2014/main" id="{DF97AFF8-96BA-AB1F-4136-22DEC553C225}"/>
              </a:ext>
            </a:extLst>
          </p:cNvPr>
          <p:cNvGrpSpPr>
            <a:grpSpLocks/>
          </p:cNvGrpSpPr>
          <p:nvPr/>
        </p:nvGrpSpPr>
        <p:grpSpPr bwMode="auto">
          <a:xfrm>
            <a:off x="5852910" y="2577235"/>
            <a:ext cx="2936875" cy="806450"/>
            <a:chOff x="1418" y="905"/>
            <a:chExt cx="1351" cy="508"/>
          </a:xfrm>
        </p:grpSpPr>
        <p:sp>
          <p:nvSpPr>
            <p:cNvPr id="11" name="Rectangle 12">
              <a:extLst>
                <a:ext uri="{FF2B5EF4-FFF2-40B4-BE49-F238E27FC236}">
                  <a16:creationId xmlns:a16="http://schemas.microsoft.com/office/drawing/2014/main" id="{E904889C-B519-0B6F-9FD5-717167DB9F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7" y="1108"/>
              <a:ext cx="135" cy="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l-GR" sz="1800">
                  <a:cs typeface="Arial" charset="0"/>
                </a:rPr>
                <a:t>ρ</a:t>
              </a:r>
            </a:p>
          </p:txBody>
        </p:sp>
        <p:sp>
          <p:nvSpPr>
            <p:cNvPr id="12" name="Rectangle 13">
              <a:extLst>
                <a:ext uri="{FF2B5EF4-FFF2-40B4-BE49-F238E27FC236}">
                  <a16:creationId xmlns:a16="http://schemas.microsoft.com/office/drawing/2014/main" id="{04C702B3-79FB-0CED-DFBA-FEEDDD420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8" y="1120"/>
              <a:ext cx="135" cy="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l-GR" sz="1800">
                  <a:cs typeface="Arial" charset="0"/>
                </a:rPr>
                <a:t>σ</a:t>
              </a:r>
            </a:p>
          </p:txBody>
        </p:sp>
        <p:sp>
          <p:nvSpPr>
            <p:cNvPr id="13" name="Rectangle 14">
              <a:extLst>
                <a:ext uri="{FF2B5EF4-FFF2-40B4-BE49-F238E27FC236}">
                  <a16:creationId xmlns:a16="http://schemas.microsoft.com/office/drawing/2014/main" id="{5E9DB428-07AB-EF0A-6344-2FAB7005C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8" y="1097"/>
              <a:ext cx="135" cy="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l-GR" sz="1800" dirty="0">
                  <a:cs typeface="Arial" charset="0"/>
                </a:rPr>
                <a:t>ω</a:t>
              </a:r>
            </a:p>
          </p:txBody>
        </p:sp>
        <p:grpSp>
          <p:nvGrpSpPr>
            <p:cNvPr id="14" name="Group 15">
              <a:extLst>
                <a:ext uri="{FF2B5EF4-FFF2-40B4-BE49-F238E27FC236}">
                  <a16:creationId xmlns:a16="http://schemas.microsoft.com/office/drawing/2014/main" id="{6356B32F-EF1D-EC0C-9E4F-7582299556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65" y="930"/>
              <a:ext cx="253" cy="483"/>
              <a:chOff x="1282" y="1207"/>
              <a:chExt cx="509" cy="888"/>
            </a:xfrm>
          </p:grpSpPr>
          <p:sp>
            <p:nvSpPr>
              <p:cNvPr id="31" name="Line 16">
                <a:extLst>
                  <a:ext uri="{FF2B5EF4-FFF2-40B4-BE49-F238E27FC236}">
                    <a16:creationId xmlns:a16="http://schemas.microsoft.com/office/drawing/2014/main" id="{A106E49C-1B4C-5ABE-9567-A460720F58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92" y="1207"/>
                <a:ext cx="501" cy="88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2" name="Oval 17">
                <a:extLst>
                  <a:ext uri="{FF2B5EF4-FFF2-40B4-BE49-F238E27FC236}">
                    <a16:creationId xmlns:a16="http://schemas.microsoft.com/office/drawing/2014/main" id="{F58BC088-5545-19FC-3382-102066A212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9" y="1611"/>
                <a:ext cx="91" cy="9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CC33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3" name="AutoShape 18">
                <a:extLst>
                  <a:ext uri="{FF2B5EF4-FFF2-40B4-BE49-F238E27FC236}">
                    <a16:creationId xmlns:a16="http://schemas.microsoft.com/office/drawing/2014/main" id="{A5D26472-8D9F-15DB-E7F8-5EFEDD4BBA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00000">
                <a:off x="1616" y="1380"/>
                <a:ext cx="94" cy="9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CC33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4" name="AutoShape 19">
                <a:extLst>
                  <a:ext uri="{FF2B5EF4-FFF2-40B4-BE49-F238E27FC236}">
                    <a16:creationId xmlns:a16="http://schemas.microsoft.com/office/drawing/2014/main" id="{C727D3B9-1296-3AE4-E9E8-4D83EF23EE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800000">
                <a:off x="1339" y="1380"/>
                <a:ext cx="95" cy="9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CC33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" name="Line 20">
                <a:extLst>
                  <a:ext uri="{FF2B5EF4-FFF2-40B4-BE49-F238E27FC236}">
                    <a16:creationId xmlns:a16="http://schemas.microsoft.com/office/drawing/2014/main" id="{ECB925D9-F5A1-ABC9-AE84-77649BF6ED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80" y="1238"/>
                <a:ext cx="513" cy="85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" name="AutoShape 21">
                <a:extLst>
                  <a:ext uri="{FF2B5EF4-FFF2-40B4-BE49-F238E27FC236}">
                    <a16:creationId xmlns:a16="http://schemas.microsoft.com/office/drawing/2014/main" id="{BC1E0DE3-7B67-248A-46B4-AFEF6EF5D4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800000">
                <a:off x="1611" y="1823"/>
                <a:ext cx="94" cy="9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CC33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7" name="AutoShape 22">
                <a:extLst>
                  <a:ext uri="{FF2B5EF4-FFF2-40B4-BE49-F238E27FC236}">
                    <a16:creationId xmlns:a16="http://schemas.microsoft.com/office/drawing/2014/main" id="{9259E173-E4CF-4A7D-30D6-A39F79445A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00000">
                <a:off x="1377" y="1814"/>
                <a:ext cx="95" cy="9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CC33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5" name="Group 23">
              <a:extLst>
                <a:ext uri="{FF2B5EF4-FFF2-40B4-BE49-F238E27FC236}">
                  <a16:creationId xmlns:a16="http://schemas.microsoft.com/office/drawing/2014/main" id="{BD4EA1BF-3483-CC50-614E-24EA38130E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3" y="905"/>
              <a:ext cx="252" cy="483"/>
              <a:chOff x="1282" y="1207"/>
              <a:chExt cx="509" cy="888"/>
            </a:xfrm>
          </p:grpSpPr>
          <p:sp>
            <p:nvSpPr>
              <p:cNvPr id="24" name="Line 24">
                <a:extLst>
                  <a:ext uri="{FF2B5EF4-FFF2-40B4-BE49-F238E27FC236}">
                    <a16:creationId xmlns:a16="http://schemas.microsoft.com/office/drawing/2014/main" id="{49871DED-3251-7EDD-AFC4-DF9B489DB7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93" y="1207"/>
                <a:ext cx="500" cy="88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5" name="Oval 25">
                <a:extLst>
                  <a:ext uri="{FF2B5EF4-FFF2-40B4-BE49-F238E27FC236}">
                    <a16:creationId xmlns:a16="http://schemas.microsoft.com/office/drawing/2014/main" id="{A0788288-E87F-1F37-9FA2-9A4ADDDF3F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9" y="1611"/>
                <a:ext cx="90" cy="9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CC33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6" name="AutoShape 26">
                <a:extLst>
                  <a:ext uri="{FF2B5EF4-FFF2-40B4-BE49-F238E27FC236}">
                    <a16:creationId xmlns:a16="http://schemas.microsoft.com/office/drawing/2014/main" id="{3228912B-1BFB-AF88-E393-7BE3F3E1A5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00000">
                <a:off x="1616" y="1380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CC33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" name="AutoShape 27">
                <a:extLst>
                  <a:ext uri="{FF2B5EF4-FFF2-40B4-BE49-F238E27FC236}">
                    <a16:creationId xmlns:a16="http://schemas.microsoft.com/office/drawing/2014/main" id="{5CA67E7F-C6DA-C111-83B7-BDC01E1624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800000">
                <a:off x="1340" y="1380"/>
                <a:ext cx="93" cy="9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CC33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" name="Line 28">
                <a:extLst>
                  <a:ext uri="{FF2B5EF4-FFF2-40B4-BE49-F238E27FC236}">
                    <a16:creationId xmlns:a16="http://schemas.microsoft.com/office/drawing/2014/main" id="{7E381ECE-CF4E-CBE0-AE0E-8CF53F2523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82" y="1238"/>
                <a:ext cx="509" cy="85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" name="AutoShape 29">
                <a:extLst>
                  <a:ext uri="{FF2B5EF4-FFF2-40B4-BE49-F238E27FC236}">
                    <a16:creationId xmlns:a16="http://schemas.microsoft.com/office/drawing/2014/main" id="{F45533B8-68E9-2A72-9B70-CB4F10EA45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800000">
                <a:off x="1610" y="1823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CC33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" name="AutoShape 30">
                <a:extLst>
                  <a:ext uri="{FF2B5EF4-FFF2-40B4-BE49-F238E27FC236}">
                    <a16:creationId xmlns:a16="http://schemas.microsoft.com/office/drawing/2014/main" id="{EAF935E0-AF3F-F348-CFF5-D0F088EDDC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00000">
                <a:off x="1377" y="1814"/>
                <a:ext cx="96" cy="9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CC33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6" name="Group 31">
              <a:extLst>
                <a:ext uri="{FF2B5EF4-FFF2-40B4-BE49-F238E27FC236}">
                  <a16:creationId xmlns:a16="http://schemas.microsoft.com/office/drawing/2014/main" id="{41FF3C05-96A8-3788-9072-921FFB8C2E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7" y="922"/>
              <a:ext cx="252" cy="483"/>
              <a:chOff x="1282" y="1207"/>
              <a:chExt cx="509" cy="888"/>
            </a:xfrm>
          </p:grpSpPr>
          <p:sp>
            <p:nvSpPr>
              <p:cNvPr id="17" name="Line 32">
                <a:extLst>
                  <a:ext uri="{FF2B5EF4-FFF2-40B4-BE49-F238E27FC236}">
                    <a16:creationId xmlns:a16="http://schemas.microsoft.com/office/drawing/2014/main" id="{7A604E96-C8F3-364A-41D8-78A744773F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92" y="1207"/>
                <a:ext cx="499" cy="88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8" name="Oval 33">
                <a:extLst>
                  <a:ext uri="{FF2B5EF4-FFF2-40B4-BE49-F238E27FC236}">
                    <a16:creationId xmlns:a16="http://schemas.microsoft.com/office/drawing/2014/main" id="{24F3A2A5-7CC0-1843-D912-E5E5E55BC9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9" y="1611"/>
                <a:ext cx="90" cy="9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CC33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9" name="AutoShape 34">
                <a:extLst>
                  <a:ext uri="{FF2B5EF4-FFF2-40B4-BE49-F238E27FC236}">
                    <a16:creationId xmlns:a16="http://schemas.microsoft.com/office/drawing/2014/main" id="{5962B627-F993-891C-9E16-2B94729F86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00000">
                <a:off x="1615" y="1380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CC33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0" name="AutoShape 35">
                <a:extLst>
                  <a:ext uri="{FF2B5EF4-FFF2-40B4-BE49-F238E27FC236}">
                    <a16:creationId xmlns:a16="http://schemas.microsoft.com/office/drawing/2014/main" id="{F7D8B97D-0B93-0CF9-B2F6-496D12AC64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800000">
                <a:off x="1340" y="1380"/>
                <a:ext cx="93" cy="9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CC33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1" name="Line 36">
                <a:extLst>
                  <a:ext uri="{FF2B5EF4-FFF2-40B4-BE49-F238E27FC236}">
                    <a16:creationId xmlns:a16="http://schemas.microsoft.com/office/drawing/2014/main" id="{B75AD7B4-B5FD-D1A5-8C16-49542598DB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81" y="1238"/>
                <a:ext cx="509" cy="85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" name="AutoShape 37">
                <a:extLst>
                  <a:ext uri="{FF2B5EF4-FFF2-40B4-BE49-F238E27FC236}">
                    <a16:creationId xmlns:a16="http://schemas.microsoft.com/office/drawing/2014/main" id="{BAF44AA2-FACC-E158-5E13-B231C1FAFD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800000">
                <a:off x="1610" y="1823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CC33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3" name="AutoShape 38">
                <a:extLst>
                  <a:ext uri="{FF2B5EF4-FFF2-40B4-BE49-F238E27FC236}">
                    <a16:creationId xmlns:a16="http://schemas.microsoft.com/office/drawing/2014/main" id="{6E46FD69-5948-EE2C-2EF1-6C6862123A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00000">
                <a:off x="1377" y="1814"/>
                <a:ext cx="96" cy="9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CC33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1105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B3399A-427D-725B-08C0-F433E8191F59}"/>
              </a:ext>
            </a:extLst>
          </p:cNvPr>
          <p:cNvSpPr txBox="1"/>
          <p:nvPr/>
        </p:nvSpPr>
        <p:spPr>
          <a:xfrm>
            <a:off x="353738" y="868700"/>
            <a:ext cx="91985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nucleons can scatter above the Fermi level, and temperature smears the Fermi surface.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EE103E-85B0-0349-A8A4-243298456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250" y="1161020"/>
            <a:ext cx="2158760" cy="2549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95A300-0660-3D96-5776-F34844707CA9}"/>
              </a:ext>
            </a:extLst>
          </p:cNvPr>
          <p:cNvSpPr txBox="1"/>
          <p:nvPr/>
        </p:nvSpPr>
        <p:spPr>
          <a:xfrm>
            <a:off x="3384204" y="151940"/>
            <a:ext cx="82009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+mn-lt"/>
              </a:rPr>
              <a:t>FINITE TEMPERATURE EFFECTS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7292F0-4CC6-8376-6F5F-F40A80D7F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02" y="4494416"/>
            <a:ext cx="2959735" cy="5874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9D4555-DD0C-9DA3-4941-20D7E8457470}"/>
              </a:ext>
            </a:extLst>
          </p:cNvPr>
          <p:cNvSpPr txBox="1"/>
          <p:nvPr/>
        </p:nvSpPr>
        <p:spPr>
          <a:xfrm>
            <a:off x="186360" y="3890458"/>
            <a:ext cx="44895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Finite-temperature relativistic Hartree </a:t>
            </a:r>
            <a:r>
              <a:rPr lang="en-US" sz="1400" dirty="0" err="1">
                <a:latin typeface="+mn-lt"/>
              </a:rPr>
              <a:t>Bogoliubov</a:t>
            </a:r>
            <a:r>
              <a:rPr lang="en-US" sz="1400" dirty="0">
                <a:latin typeface="+mn-lt"/>
              </a:rPr>
              <a:t> (FT-RHB) equations, axial symmetry</a:t>
            </a:r>
            <a:endParaRPr lang="en-HR" sz="1400" dirty="0"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8C1746-3CEF-9009-C791-A090B2341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135" y="5169483"/>
            <a:ext cx="2836668" cy="1498850"/>
          </a:xfrm>
          <a:prstGeom prst="rect">
            <a:avLst/>
          </a:prstGeom>
          <a:ln w="28575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D77CC0F-6D49-9897-6EB3-3A0E2DDED242}"/>
                  </a:ext>
                </a:extLst>
              </p:cNvPr>
              <p:cNvSpPr txBox="1"/>
              <p:nvPr/>
            </p:nvSpPr>
            <p:spPr>
              <a:xfrm>
                <a:off x="-707588" y="2361927"/>
                <a:ext cx="3993997" cy="6056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16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60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160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</m:oMath>
                  </m:oMathPara>
                </a14:m>
                <a:endParaRPr lang="en-HR" sz="16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D77CC0F-6D49-9897-6EB3-3A0E2DDED2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07588" y="2361927"/>
                <a:ext cx="3993997" cy="605615"/>
              </a:xfrm>
              <a:prstGeom prst="rect">
                <a:avLst/>
              </a:prstGeom>
              <a:blipFill>
                <a:blip r:embed="rId5"/>
                <a:stretch>
                  <a:fillRect b="-61224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3B09EF2F-A30B-88C6-D1D7-60C8E834D2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4828" y="3140648"/>
            <a:ext cx="3957413" cy="19335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EA74CD3-C014-C2AC-658C-0E1B8A4ECC5F}"/>
              </a:ext>
            </a:extLst>
          </p:cNvPr>
          <p:cNvSpPr txBox="1"/>
          <p:nvPr/>
        </p:nvSpPr>
        <p:spPr>
          <a:xfrm>
            <a:off x="4953000" y="2375584"/>
            <a:ext cx="58750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Treatment of the continuum</a:t>
            </a:r>
          </a:p>
          <a:p>
            <a:r>
              <a:rPr lang="en-US" sz="1200" dirty="0">
                <a:solidFill>
                  <a:srgbClr val="000099"/>
                </a:solidFill>
              </a:rPr>
              <a:t>P. </a:t>
            </a:r>
            <a:r>
              <a:rPr lang="en-US" sz="1200" dirty="0" err="1">
                <a:solidFill>
                  <a:srgbClr val="000099"/>
                </a:solidFill>
              </a:rPr>
              <a:t>Bonche</a:t>
            </a:r>
            <a:r>
              <a:rPr lang="en-US" sz="1200" dirty="0">
                <a:solidFill>
                  <a:srgbClr val="000099"/>
                </a:solidFill>
              </a:rPr>
              <a:t>, S. </a:t>
            </a:r>
            <a:r>
              <a:rPr lang="en-US" sz="1200" dirty="0" err="1">
                <a:solidFill>
                  <a:srgbClr val="000099"/>
                </a:solidFill>
              </a:rPr>
              <a:t>Levit</a:t>
            </a:r>
            <a:r>
              <a:rPr lang="en-US" sz="1200" dirty="0">
                <a:solidFill>
                  <a:srgbClr val="000099"/>
                </a:solidFill>
              </a:rPr>
              <a:t>, D. </a:t>
            </a:r>
            <a:r>
              <a:rPr lang="en-US" sz="1200" dirty="0" err="1">
                <a:solidFill>
                  <a:srgbClr val="000099"/>
                </a:solidFill>
              </a:rPr>
              <a:t>Vautherin</a:t>
            </a:r>
            <a:r>
              <a:rPr lang="en-US" sz="1200" dirty="0">
                <a:solidFill>
                  <a:srgbClr val="000099"/>
                </a:solidFill>
              </a:rPr>
              <a:t>, Nuclear Physics A 427 278 (1984)</a:t>
            </a:r>
            <a:endParaRPr lang="en-HR" sz="1200" dirty="0">
              <a:solidFill>
                <a:srgbClr val="000099"/>
              </a:solidFill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3CC2A0BE-37C4-338C-635C-422EEE52FB1D}"/>
              </a:ext>
            </a:extLst>
          </p:cNvPr>
          <p:cNvSpPr/>
          <p:nvPr/>
        </p:nvSpPr>
        <p:spPr bwMode="auto">
          <a:xfrm>
            <a:off x="4932929" y="5496914"/>
            <a:ext cx="764498" cy="541634"/>
          </a:xfrm>
          <a:prstGeom prst="rightArrow">
            <a:avLst/>
          </a:prstGeom>
          <a:solidFill>
            <a:srgbClr val="D3D7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H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FFCBC5-5ABD-973B-5150-927074892804}"/>
              </a:ext>
            </a:extLst>
          </p:cNvPr>
          <p:cNvSpPr txBox="1"/>
          <p:nvPr/>
        </p:nvSpPr>
        <p:spPr>
          <a:xfrm>
            <a:off x="5774169" y="5564574"/>
            <a:ext cx="22733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S</a:t>
            </a:r>
            <a:r>
              <a:rPr lang="en-HR" sz="1600" dirty="0"/>
              <a:t>ubtracted free energy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E52891-14F6-F1A1-BEB2-075B6B6C3EE1}"/>
              </a:ext>
            </a:extLst>
          </p:cNvPr>
          <p:cNvSpPr txBox="1"/>
          <p:nvPr/>
        </p:nvSpPr>
        <p:spPr>
          <a:xfrm>
            <a:off x="4932929" y="1365408"/>
            <a:ext cx="34615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Free energy of a nucleus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F79397E-15BA-06A7-8469-99DA3AADEE19}"/>
                  </a:ext>
                </a:extLst>
              </p:cNvPr>
              <p:cNvSpPr txBox="1"/>
              <p:nvPr/>
            </p:nvSpPr>
            <p:spPr>
              <a:xfrm>
                <a:off x="5774169" y="1769783"/>
                <a:ext cx="17875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𝑇𝑆</m:t>
                    </m:r>
                  </m:oMath>
                </a14:m>
                <a:endParaRPr lang="en-HR" sz="1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F79397E-15BA-06A7-8469-99DA3AADEE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4169" y="1769783"/>
                <a:ext cx="178757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93BB076-F36F-0CC2-BD2D-71A4696746D0}"/>
                  </a:ext>
                </a:extLst>
              </p:cNvPr>
              <p:cNvSpPr txBox="1"/>
              <p:nvPr/>
            </p:nvSpPr>
            <p:spPr>
              <a:xfrm>
                <a:off x="5744792" y="6052890"/>
                <a:ext cx="2649700" cy="395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HR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𝑁𝑢𝑐𝑙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𝑉𝑎𝑝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𝑉𝑎𝑝</m:t>
                          </m:r>
                        </m:sub>
                      </m:sSub>
                    </m:oMath>
                  </m:oMathPara>
                </a14:m>
                <a:endParaRPr lang="en-HR" sz="1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93BB076-F36F-0CC2-BD2D-71A469674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4792" y="6052890"/>
                <a:ext cx="2649700" cy="395814"/>
              </a:xfrm>
              <a:prstGeom prst="rect">
                <a:avLst/>
              </a:prstGeom>
              <a:blipFill>
                <a:blip r:embed="rId8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2670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E6EB08C-A7B5-4FEE-BD85-BC88F5331151}"/>
              </a:ext>
            </a:extLst>
          </p:cNvPr>
          <p:cNvSpPr/>
          <p:nvPr/>
        </p:nvSpPr>
        <p:spPr bwMode="auto">
          <a:xfrm>
            <a:off x="1728486" y="757970"/>
            <a:ext cx="5931098" cy="707794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H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" name="Picture 4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52C1C0D5-5251-09ED-99B7-7ED6E0408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4" y="879535"/>
            <a:ext cx="9536967" cy="47684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4DE886-7087-5CF3-374C-786714130C1B}"/>
              </a:ext>
            </a:extLst>
          </p:cNvPr>
          <p:cNvSpPr txBox="1"/>
          <p:nvPr/>
        </p:nvSpPr>
        <p:spPr>
          <a:xfrm>
            <a:off x="728459" y="5648019"/>
            <a:ext cx="70439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800" dirty="0">
              <a:effectLst/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dirty="0">
                <a:latin typeface="Helvetica" pitchFamily="2" charset="0"/>
              </a:rPr>
              <a:t>FT-RHB calculations in</a:t>
            </a:r>
            <a:r>
              <a:rPr lang="en-GB" sz="1400" dirty="0">
                <a:effectLst/>
                <a:latin typeface="Helvetica" pitchFamily="2" charset="0"/>
              </a:rPr>
              <a:t>cluding nuclear deformation, pairing correlation effects,</a:t>
            </a:r>
            <a:r>
              <a:rPr lang="en-GB" sz="1400" dirty="0">
                <a:latin typeface="Helvetica" pitchFamily="2" charset="0"/>
              </a:rPr>
              <a:t> </a:t>
            </a:r>
            <a:r>
              <a:rPr lang="en-GB" sz="1400" dirty="0">
                <a:effectLst/>
                <a:latin typeface="Helvetica" pitchFamily="2" charset="0"/>
              </a:rPr>
              <a:t>and treatment of nucleon states in the continuum.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ABEB63-3C46-44B2-56DD-78199552B90B}"/>
              </a:ext>
            </a:extLst>
          </p:cNvPr>
          <p:cNvSpPr txBox="1"/>
          <p:nvPr/>
        </p:nvSpPr>
        <p:spPr>
          <a:xfrm>
            <a:off x="8338914" y="757970"/>
            <a:ext cx="1499532" cy="1384995"/>
          </a:xfrm>
          <a:prstGeom prst="rect">
            <a:avLst/>
          </a:prstGeom>
          <a:solidFill>
            <a:srgbClr val="D4E6FF"/>
          </a:solidFill>
        </p:spPr>
        <p:txBody>
          <a:bodyPr wrap="square" rtlCol="0">
            <a:spAutoFit/>
          </a:bodyPr>
          <a:lstStyle/>
          <a:p>
            <a:r>
              <a:rPr lang="en-HR" sz="1400" dirty="0"/>
              <a:t>The evolution of </a:t>
            </a:r>
            <a:r>
              <a:rPr lang="en-GB" sz="1400" dirty="0"/>
              <a:t>n</a:t>
            </a:r>
            <a:r>
              <a:rPr lang="en-HR" sz="1400" dirty="0"/>
              <a:t>uclear </a:t>
            </a:r>
            <a:r>
              <a:rPr lang="en-GB" sz="1400" dirty="0"/>
              <a:t>b</a:t>
            </a:r>
            <a:r>
              <a:rPr lang="en-HR" sz="1400" dirty="0"/>
              <a:t>inding </a:t>
            </a:r>
          </a:p>
          <a:p>
            <a:r>
              <a:rPr lang="en-HR" sz="1400" dirty="0"/>
              <a:t>energies for temperatures </a:t>
            </a:r>
          </a:p>
          <a:p>
            <a:r>
              <a:rPr lang="en-HR" sz="1400" dirty="0">
                <a:solidFill>
                  <a:srgbClr val="C00000"/>
                </a:solidFill>
              </a:rPr>
              <a:t>T = 0 - 2 MeV  </a:t>
            </a:r>
            <a:r>
              <a:rPr lang="en-HR" sz="1400" dirty="0">
                <a:solidFill>
                  <a:srgbClr val="0000CC"/>
                </a:solidFill>
              </a:rPr>
              <a:t>(0 - 2.3・10</a:t>
            </a:r>
            <a:r>
              <a:rPr lang="en-HR" sz="1400" baseline="30000" dirty="0">
                <a:solidFill>
                  <a:srgbClr val="0000CC"/>
                </a:solidFill>
              </a:rPr>
              <a:t>10</a:t>
            </a:r>
            <a:r>
              <a:rPr lang="en-HR" sz="1400" dirty="0">
                <a:solidFill>
                  <a:srgbClr val="0000CC"/>
                </a:solidFill>
              </a:rPr>
              <a:t> K)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9A14FD-DD9C-487D-2968-93F0FE72CCFF}"/>
              </a:ext>
            </a:extLst>
          </p:cNvPr>
          <p:cNvSpPr txBox="1"/>
          <p:nvPr/>
        </p:nvSpPr>
        <p:spPr>
          <a:xfrm>
            <a:off x="1325131" y="790866"/>
            <a:ext cx="6852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b="1" dirty="0">
                <a:solidFill>
                  <a:srgbClr val="C00000"/>
                </a:solidFill>
              </a:rPr>
              <a:t>NUCLEAR LANDSCAPE AT FINITE TEMPERATURE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122B1E-81D7-AD38-3224-B326CAD86FE9}"/>
              </a:ext>
            </a:extLst>
          </p:cNvPr>
          <p:cNvSpPr txBox="1"/>
          <p:nvPr/>
        </p:nvSpPr>
        <p:spPr>
          <a:xfrm>
            <a:off x="1331743" y="6365557"/>
            <a:ext cx="8918293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R" sz="1100" dirty="0">
                <a:solidFill>
                  <a:srgbClr val="0000CC"/>
                </a:solidFill>
              </a:rPr>
              <a:t>A. Ravlić, E. Yuksel, T. Nikšić, N.P., Nature Comm. 14, 4834 (2023); PRC 109, 014318 (2024)</a:t>
            </a:r>
          </a:p>
          <a:p>
            <a:r>
              <a:rPr lang="en-HR" sz="1200" dirty="0">
                <a:solidFill>
                  <a:srgbClr val="0000CC"/>
                </a:solidFill>
              </a:rPr>
              <a:t> </a:t>
            </a:r>
          </a:p>
          <a:p>
            <a:r>
              <a:rPr lang="en-HR" sz="1100" dirty="0">
                <a:solidFill>
                  <a:srgbClr val="0000CC"/>
                </a:solidFill>
              </a:rPr>
              <a:t> </a:t>
            </a:r>
          </a:p>
          <a:p>
            <a:r>
              <a:rPr lang="en-HR" sz="1200" dirty="0">
                <a:solidFill>
                  <a:srgbClr val="0000CC"/>
                </a:solidFill>
              </a:rPr>
              <a:t> </a:t>
            </a:r>
          </a:p>
          <a:p>
            <a:r>
              <a:rPr lang="en-HR" sz="1200" dirty="0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FD77C9-88F5-97F1-F7D4-88847071BEF1}"/>
              </a:ext>
            </a:extLst>
          </p:cNvPr>
          <p:cNvSpPr txBox="1"/>
          <p:nvPr/>
        </p:nvSpPr>
        <p:spPr>
          <a:xfrm>
            <a:off x="1167896" y="151434"/>
            <a:ext cx="8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+mn-lt"/>
              </a:rPr>
              <a:t>HOW NUCLEAR PROPERTIES EVOLVE WITH INCREASING TEMPERATURE?</a:t>
            </a:r>
          </a:p>
        </p:txBody>
      </p:sp>
    </p:spTree>
    <p:extLst>
      <p:ext uri="{BB962C8B-B14F-4D97-AF65-F5344CB8AC3E}">
        <p14:creationId xmlns:p14="http://schemas.microsoft.com/office/powerpoint/2010/main" val="3489950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diagram of a rainbow&#10;&#10;Description automatically generated with medium confidence">
            <a:extLst>
              <a:ext uri="{FF2B5EF4-FFF2-40B4-BE49-F238E27FC236}">
                <a16:creationId xmlns:a16="http://schemas.microsoft.com/office/drawing/2014/main" id="{A625DDD0-CB26-201C-E63F-7F182C201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7" y="2075409"/>
            <a:ext cx="9644745" cy="31120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B65FA9-C2C1-B7EA-C752-EC62B4B5F947}"/>
              </a:ext>
            </a:extLst>
          </p:cNvPr>
          <p:cNvSpPr txBox="1"/>
          <p:nvPr/>
        </p:nvSpPr>
        <p:spPr>
          <a:xfrm>
            <a:off x="5104851" y="5750310"/>
            <a:ext cx="4138301" cy="738664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effectLst/>
                <a:latin typeface="+mn-lt"/>
              </a:rPr>
              <a:t>Dependence</a:t>
            </a:r>
            <a:r>
              <a:rPr lang="en-GB" sz="1400" dirty="0">
                <a:latin typeface="+mn-lt"/>
              </a:rPr>
              <a:t> </a:t>
            </a:r>
            <a:r>
              <a:rPr lang="en-GB" sz="1400" dirty="0">
                <a:effectLst/>
                <a:latin typeface="+mn-lt"/>
              </a:rPr>
              <a:t>of the relative subtracted free energy (</a:t>
            </a:r>
            <a:r>
              <a:rPr lang="el-GR" sz="1400" dirty="0">
                <a:effectLst/>
                <a:latin typeface="+mn-lt"/>
              </a:rPr>
              <a:t>Δ</a:t>
            </a:r>
            <a:r>
              <a:rPr lang="en-GB" sz="1400" dirty="0">
                <a:effectLst/>
                <a:latin typeface="+mn-lt"/>
              </a:rPr>
              <a:t>F), on the nuclear shape (</a:t>
            </a:r>
            <a:r>
              <a:rPr lang="el-GR" sz="1400" dirty="0">
                <a:effectLst/>
                <a:latin typeface="+mn-lt"/>
              </a:rPr>
              <a:t>β</a:t>
            </a:r>
            <a:r>
              <a:rPr lang="el-GR" sz="1400" baseline="-25000" dirty="0">
                <a:effectLst/>
                <a:latin typeface="+mn-lt"/>
              </a:rPr>
              <a:t>2</a:t>
            </a:r>
            <a:r>
              <a:rPr lang="el-GR" sz="1400" dirty="0">
                <a:effectLst/>
                <a:latin typeface="+mn-lt"/>
              </a:rPr>
              <a:t>), </a:t>
            </a:r>
            <a:r>
              <a:rPr lang="en-GB" sz="1400" dirty="0">
                <a:effectLst/>
                <a:latin typeface="+mn-lt"/>
              </a:rPr>
              <a:t>with respect to minimum configuration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08ACB4-AAFD-2A51-09B6-68A8DFFEC323}"/>
              </a:ext>
            </a:extLst>
          </p:cNvPr>
          <p:cNvSpPr txBox="1"/>
          <p:nvPr/>
        </p:nvSpPr>
        <p:spPr>
          <a:xfrm>
            <a:off x="1730829" y="125806"/>
            <a:ext cx="86049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TEMPERATURE EVOLUTION OF QUADRUPOLE DEFORMATION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3393EB-4299-5809-C499-989773ECD73E}"/>
              </a:ext>
            </a:extLst>
          </p:cNvPr>
          <p:cNvSpPr txBox="1"/>
          <p:nvPr/>
        </p:nvSpPr>
        <p:spPr>
          <a:xfrm>
            <a:off x="512845" y="860339"/>
            <a:ext cx="90638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1600" dirty="0">
                <a:solidFill>
                  <a:srgbClr val="C00000"/>
                </a:solidFill>
                <a:effectLst/>
                <a:latin typeface="+mn-lt"/>
              </a:rPr>
              <a:t>quadrupole deformation (</a:t>
            </a:r>
            <a:r>
              <a:rPr lang="el-GR" sz="1600" dirty="0">
                <a:solidFill>
                  <a:srgbClr val="C00000"/>
                </a:solidFill>
                <a:effectLst/>
                <a:latin typeface="+mn-lt"/>
              </a:rPr>
              <a:t>β</a:t>
            </a:r>
            <a:r>
              <a:rPr lang="el-GR" sz="1600" baseline="-25000" dirty="0">
                <a:solidFill>
                  <a:srgbClr val="C00000"/>
                </a:solidFill>
                <a:effectLst/>
                <a:latin typeface="+mn-lt"/>
              </a:rPr>
              <a:t>2</a:t>
            </a:r>
            <a:r>
              <a:rPr lang="el-GR" sz="1600" dirty="0">
                <a:solidFill>
                  <a:srgbClr val="C00000"/>
                </a:solidFill>
                <a:effectLst/>
                <a:latin typeface="+mn-lt"/>
              </a:rPr>
              <a:t>) </a:t>
            </a:r>
            <a:r>
              <a:rPr lang="en-GB" sz="1600" dirty="0">
                <a:effectLst/>
                <a:latin typeface="+mn-lt"/>
              </a:rPr>
              <a:t>for neutron-rich nuclei in the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>
                <a:effectLst/>
                <a:latin typeface="+mn-lt"/>
              </a:rPr>
              <a:t>transition/lanthanide region </a:t>
            </a:r>
          </a:p>
          <a:p>
            <a:r>
              <a:rPr lang="en-GB" sz="1600" dirty="0">
                <a:effectLst/>
                <a:latin typeface="+mn-lt"/>
              </a:rPr>
              <a:t>at temperatures T = 0.5 MeV and T = 2.0 MeV.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362BF6-7BBB-21F3-7499-C8760E4AC0C7}"/>
              </a:ext>
            </a:extLst>
          </p:cNvPr>
          <p:cNvSpPr txBox="1"/>
          <p:nvPr/>
        </p:nvSpPr>
        <p:spPr>
          <a:xfrm>
            <a:off x="534299" y="5750310"/>
            <a:ext cx="3723127" cy="738664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r>
              <a:rPr lang="en-GB" sz="1400" dirty="0">
                <a:effectLst/>
                <a:latin typeface="+mn-lt"/>
              </a:rPr>
              <a:t>The</a:t>
            </a:r>
            <a:r>
              <a:rPr lang="en-GB" sz="1400" dirty="0">
                <a:latin typeface="+mn-lt"/>
              </a:rPr>
              <a:t> </a:t>
            </a:r>
            <a:r>
              <a:rPr lang="en-GB" sz="1400" dirty="0">
                <a:effectLst/>
                <a:latin typeface="+mn-lt"/>
              </a:rPr>
              <a:t>continuum subtracted neutron density profiles for </a:t>
            </a:r>
            <a:r>
              <a:rPr lang="en-GB" sz="1400" baseline="30000" dirty="0">
                <a:effectLst/>
                <a:latin typeface="+mn-lt"/>
              </a:rPr>
              <a:t>180</a:t>
            </a:r>
            <a:r>
              <a:rPr lang="en-GB" sz="1400" dirty="0">
                <a:effectLst/>
                <a:latin typeface="+mn-lt"/>
              </a:rPr>
              <a:t>Gd and </a:t>
            </a:r>
            <a:r>
              <a:rPr lang="en-GB" sz="1400" baseline="30000" dirty="0">
                <a:effectLst/>
                <a:latin typeface="+mn-lt"/>
              </a:rPr>
              <a:t>210</a:t>
            </a:r>
            <a:r>
              <a:rPr lang="en-GB" sz="1400" dirty="0">
                <a:effectLst/>
                <a:latin typeface="+mn-lt"/>
              </a:rPr>
              <a:t>Gd, demonstrating the optimal shapes </a:t>
            </a:r>
            <a:endParaRPr lang="en-HR" sz="14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44C1D3C-7E98-1A4F-D680-D818292501DC}"/>
              </a:ext>
            </a:extLst>
          </p:cNvPr>
          <p:cNvCxnSpPr/>
          <p:nvPr/>
        </p:nvCxnSpPr>
        <p:spPr bwMode="auto">
          <a:xfrm flipV="1">
            <a:off x="3892810" y="5070764"/>
            <a:ext cx="985652" cy="6795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161A403-447B-8792-B177-3D327D852C6F}"/>
              </a:ext>
            </a:extLst>
          </p:cNvPr>
          <p:cNvCxnSpPr/>
          <p:nvPr/>
        </p:nvCxnSpPr>
        <p:spPr bwMode="auto">
          <a:xfrm flipH="1" flipV="1">
            <a:off x="1648373" y="5237019"/>
            <a:ext cx="558141" cy="5132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D3847AA-401C-B6F3-7306-205F267C4DD7}"/>
              </a:ext>
            </a:extLst>
          </p:cNvPr>
          <p:cNvCxnSpPr/>
          <p:nvPr/>
        </p:nvCxnSpPr>
        <p:spPr bwMode="auto">
          <a:xfrm flipH="1" flipV="1">
            <a:off x="8726067" y="4560125"/>
            <a:ext cx="201881" cy="11901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B355E914-13BB-4ACB-9DA2-7DC437653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291" y="1584561"/>
            <a:ext cx="2462951" cy="3863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7D7D160-6F08-7E12-58BF-4F4C7FC04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776" y="1594745"/>
            <a:ext cx="2462951" cy="4311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D2DFF58-0491-C882-E760-F0819C10C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1217" y="1673909"/>
            <a:ext cx="1234850" cy="2339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F554FE-3A88-093A-B59B-253A068DF048}"/>
              </a:ext>
            </a:extLst>
          </p:cNvPr>
          <p:cNvSpPr txBox="1"/>
          <p:nvPr/>
        </p:nvSpPr>
        <p:spPr>
          <a:xfrm>
            <a:off x="2648739" y="6506155"/>
            <a:ext cx="51694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R" sz="1100" dirty="0">
                <a:solidFill>
                  <a:srgbClr val="0000CC"/>
                </a:solidFill>
              </a:rPr>
              <a:t>A. Ravlić, E. Yuksel, T. Nikšić, N.P., Nature Comm. 14, 4834 (2023); </a:t>
            </a:r>
            <a:endParaRPr lang="en-HR" sz="1100" dirty="0"/>
          </a:p>
        </p:txBody>
      </p:sp>
    </p:spTree>
    <p:extLst>
      <p:ext uri="{BB962C8B-B14F-4D97-AF65-F5344CB8AC3E}">
        <p14:creationId xmlns:p14="http://schemas.microsoft.com/office/powerpoint/2010/main" val="2195522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showing a number of particles&#10;&#10;Description automatically generated">
            <a:extLst>
              <a:ext uri="{FF2B5EF4-FFF2-40B4-BE49-F238E27FC236}">
                <a16:creationId xmlns:a16="http://schemas.microsoft.com/office/drawing/2014/main" id="{6F828E21-6652-A66F-61DA-223580F85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19" y="1038129"/>
            <a:ext cx="9436041" cy="47180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A6AD83-C754-C931-F026-909BEE64F7E5}"/>
              </a:ext>
            </a:extLst>
          </p:cNvPr>
          <p:cNvSpPr txBox="1"/>
          <p:nvPr/>
        </p:nvSpPr>
        <p:spPr>
          <a:xfrm>
            <a:off x="1626242" y="121689"/>
            <a:ext cx="88777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TEMPERATURE EVOLUTION OF QUADRUPOLE DEFORMATION</a:t>
            </a:r>
          </a:p>
          <a:p>
            <a:endParaRPr lang="en-US"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15A080-D33B-63F4-3F57-3CB69077D17A}"/>
              </a:ext>
            </a:extLst>
          </p:cNvPr>
          <p:cNvSpPr txBox="1"/>
          <p:nvPr/>
        </p:nvSpPr>
        <p:spPr>
          <a:xfrm>
            <a:off x="644972" y="936767"/>
            <a:ext cx="8453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1600" dirty="0">
                <a:effectLst/>
                <a:latin typeface="Arial" panose="020B0604020202020204" pitchFamily="34" charset="0"/>
              </a:rPr>
              <a:t>The temperature evolution of the </a:t>
            </a:r>
            <a:r>
              <a:rPr lang="en-GB" sz="1600" dirty="0" err="1">
                <a:effectLst/>
                <a:latin typeface="Arial" panose="020B0604020202020204" pitchFamily="34" charset="0"/>
              </a:rPr>
              <a:t>isoscalar</a:t>
            </a:r>
            <a:r>
              <a:rPr lang="en-GB" sz="1600" dirty="0">
                <a:effectLst/>
                <a:latin typeface="Arial" panose="020B0604020202020204" pitchFamily="34" charset="0"/>
              </a:rPr>
              <a:t> quadrupole deformation </a:t>
            </a:r>
            <a:r>
              <a:rPr lang="el-GR" sz="1600" dirty="0">
                <a:effectLst/>
                <a:latin typeface="Arial" panose="020B0604020202020204" pitchFamily="34" charset="0"/>
              </a:rPr>
              <a:t>β</a:t>
            </a:r>
            <a:r>
              <a:rPr lang="el-GR" sz="1600" baseline="-25000" dirty="0">
                <a:effectLst/>
                <a:latin typeface="Courier New" panose="02070309020205020404" pitchFamily="49" charset="0"/>
              </a:rPr>
              <a:t>2</a:t>
            </a:r>
            <a:r>
              <a:rPr lang="hr-HR" sz="1600" baseline="-25000" dirty="0">
                <a:effectLst/>
                <a:latin typeface="Courier New" panose="02070309020205020404" pitchFamily="49" charset="0"/>
              </a:rPr>
              <a:t> </a:t>
            </a:r>
            <a:r>
              <a:rPr lang="en-GB" sz="1600" dirty="0">
                <a:effectLst/>
                <a:latin typeface="Arial" panose="020B0604020202020204" pitchFamily="34" charset="0"/>
              </a:rPr>
              <a:t>for T = 0 - 2 MeV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2E2A16-01FB-21F2-7B15-56C41112D24B}"/>
              </a:ext>
            </a:extLst>
          </p:cNvPr>
          <p:cNvSpPr txBox="1"/>
          <p:nvPr/>
        </p:nvSpPr>
        <p:spPr>
          <a:xfrm>
            <a:off x="1235226" y="5819871"/>
            <a:ext cx="5939643" cy="584775"/>
          </a:xfrm>
          <a:prstGeom prst="rect">
            <a:avLst/>
          </a:prstGeom>
          <a:solidFill>
            <a:srgbClr val="D4E6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With temperature increase, shape-phase transitions occur from deformed nuclei toward spherical shapes. </a:t>
            </a:r>
          </a:p>
        </p:txBody>
      </p:sp>
      <p:pic>
        <p:nvPicPr>
          <p:cNvPr id="13" name="Picture 12" descr="A blue oval with black squares&#10;&#10;Description automatically generated">
            <a:extLst>
              <a:ext uri="{FF2B5EF4-FFF2-40B4-BE49-F238E27FC236}">
                <a16:creationId xmlns:a16="http://schemas.microsoft.com/office/drawing/2014/main" id="{57417C43-631C-AD67-DA2C-C268509A6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126" y="1492920"/>
            <a:ext cx="626203" cy="999394"/>
          </a:xfrm>
          <a:prstGeom prst="rect">
            <a:avLst/>
          </a:prstGeom>
        </p:spPr>
      </p:pic>
      <p:pic>
        <p:nvPicPr>
          <p:cNvPr id="15" name="Picture 14" descr="A yellow and black circle with a dotted line&#10;&#10;Description automatically generated">
            <a:extLst>
              <a:ext uri="{FF2B5EF4-FFF2-40B4-BE49-F238E27FC236}">
                <a16:creationId xmlns:a16="http://schemas.microsoft.com/office/drawing/2014/main" id="{B7D8E5FA-230E-DF5D-214D-ED6B0442A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178" y="3548999"/>
            <a:ext cx="740100" cy="740100"/>
          </a:xfrm>
          <a:prstGeom prst="rect">
            <a:avLst/>
          </a:prstGeom>
        </p:spPr>
      </p:pic>
      <p:pic>
        <p:nvPicPr>
          <p:cNvPr id="17" name="Picture 16" descr="A red oval object with black lines&#10;&#10;Description automatically generated">
            <a:extLst>
              <a:ext uri="{FF2B5EF4-FFF2-40B4-BE49-F238E27FC236}">
                <a16:creationId xmlns:a16="http://schemas.microsoft.com/office/drawing/2014/main" id="{BB18148F-B1C9-0878-F286-2D919C0973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756" y="4842404"/>
            <a:ext cx="1034941" cy="6283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670EFD-ECD6-9001-2EC0-DE5A6069AEF7}"/>
              </a:ext>
            </a:extLst>
          </p:cNvPr>
          <p:cNvSpPr txBox="1"/>
          <p:nvPr/>
        </p:nvSpPr>
        <p:spPr>
          <a:xfrm>
            <a:off x="8492806" y="5444179"/>
            <a:ext cx="879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sz="1400" dirty="0"/>
              <a:t>OBLATE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C4A3F9-7513-2655-7CF2-8DA3F4CCE081}"/>
              </a:ext>
            </a:extLst>
          </p:cNvPr>
          <p:cNvSpPr txBox="1"/>
          <p:nvPr/>
        </p:nvSpPr>
        <p:spPr>
          <a:xfrm>
            <a:off x="8402756" y="4257974"/>
            <a:ext cx="54808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R" sz="1400" dirty="0"/>
              <a:t>SPHERICAL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83EA6A-1C16-40A7-0664-0C3D5EECE5F9}"/>
              </a:ext>
            </a:extLst>
          </p:cNvPr>
          <p:cNvSpPr txBox="1"/>
          <p:nvPr/>
        </p:nvSpPr>
        <p:spPr>
          <a:xfrm>
            <a:off x="8492806" y="2463746"/>
            <a:ext cx="18006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R" sz="1400" dirty="0"/>
              <a:t>PROLATE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FFFDC4-A92A-5A46-B9C9-89240C1F0381}"/>
              </a:ext>
            </a:extLst>
          </p:cNvPr>
          <p:cNvSpPr txBox="1"/>
          <p:nvPr/>
        </p:nvSpPr>
        <p:spPr>
          <a:xfrm>
            <a:off x="2964366" y="6484845"/>
            <a:ext cx="69416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R" sz="1200" dirty="0">
                <a:solidFill>
                  <a:srgbClr val="0000CC"/>
                </a:solidFill>
              </a:rPr>
              <a:t>A. Ravlić, E. Yuksel, T. Nikšić, N.P., PRC 109, 014318 (2024)</a:t>
            </a:r>
          </a:p>
          <a:p>
            <a:r>
              <a:rPr lang="en-HR" sz="2400" dirty="0">
                <a:solidFill>
                  <a:srgbClr val="0000CC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49471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789"/>
  <p:tag name="DEFAULTHEIGHT" val="421"/>
</p:tagLst>
</file>

<file path=ppt/theme/theme1.xml><?xml version="1.0" encoding="utf-8"?>
<a:theme xmlns:a="http://schemas.openxmlformats.org/drawingml/2006/main" name="Studio">
  <a:themeElements>
    <a:clrScheme name="Studio 1">
      <a:dk1>
        <a:srgbClr val="000000"/>
      </a:dk1>
      <a:lt1>
        <a:srgbClr val="FFFFFF"/>
      </a:lt1>
      <a:dk2>
        <a:srgbClr val="336666"/>
      </a:dk2>
      <a:lt2>
        <a:srgbClr val="CCCC99"/>
      </a:lt2>
      <a:accent1>
        <a:srgbClr val="97CDCC"/>
      </a:accent1>
      <a:accent2>
        <a:srgbClr val="D6E0E0"/>
      </a:accent2>
      <a:accent3>
        <a:srgbClr val="FFFFFF"/>
      </a:accent3>
      <a:accent4>
        <a:srgbClr val="000000"/>
      </a:accent4>
      <a:accent5>
        <a:srgbClr val="C9E3E2"/>
      </a:accent5>
      <a:accent6>
        <a:srgbClr val="C2CBCB"/>
      </a:accent6>
      <a:hlink>
        <a:srgbClr val="99CC00"/>
      </a:hlink>
      <a:folHlink>
        <a:srgbClr val="336666"/>
      </a:folHlink>
    </a:clrScheme>
    <a:fontScheme name="Studio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tudio 1">
        <a:dk1>
          <a:srgbClr val="000000"/>
        </a:dk1>
        <a:lt1>
          <a:srgbClr val="FFFFFF"/>
        </a:lt1>
        <a:dk2>
          <a:srgbClr val="336666"/>
        </a:dk2>
        <a:lt2>
          <a:srgbClr val="CCCC99"/>
        </a:lt2>
        <a:accent1>
          <a:srgbClr val="97CDCC"/>
        </a:accent1>
        <a:accent2>
          <a:srgbClr val="D6E0E0"/>
        </a:accent2>
        <a:accent3>
          <a:srgbClr val="FFFFFF"/>
        </a:accent3>
        <a:accent4>
          <a:srgbClr val="000000"/>
        </a:accent4>
        <a:accent5>
          <a:srgbClr val="C9E3E2"/>
        </a:accent5>
        <a:accent6>
          <a:srgbClr val="C2CBCB"/>
        </a:accent6>
        <a:hlink>
          <a:srgbClr val="99CC00"/>
        </a:hlink>
        <a:folHlink>
          <a:srgbClr val="33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2">
        <a:dk1>
          <a:srgbClr val="000000"/>
        </a:dk1>
        <a:lt1>
          <a:srgbClr val="FFFFFF"/>
        </a:lt1>
        <a:dk2>
          <a:srgbClr val="3732A0"/>
        </a:dk2>
        <a:lt2>
          <a:srgbClr val="666699"/>
        </a:lt2>
        <a:accent1>
          <a:srgbClr val="CCCCFF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8A8A"/>
        </a:accent6>
        <a:hlink>
          <a:srgbClr val="3366CC"/>
        </a:hlink>
        <a:folHlink>
          <a:srgbClr val="909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3">
        <a:dk1>
          <a:srgbClr val="000000"/>
        </a:dk1>
        <a:lt1>
          <a:srgbClr val="FFFFFF"/>
        </a:lt1>
        <a:dk2>
          <a:srgbClr val="CD0505"/>
        </a:dk2>
        <a:lt2>
          <a:srgbClr val="5F5F5F"/>
        </a:lt2>
        <a:accent1>
          <a:srgbClr val="D2D5DE"/>
        </a:accent1>
        <a:accent2>
          <a:srgbClr val="D55757"/>
        </a:accent2>
        <a:accent3>
          <a:srgbClr val="FFFFFF"/>
        </a:accent3>
        <a:accent4>
          <a:srgbClr val="000000"/>
        </a:accent4>
        <a:accent5>
          <a:srgbClr val="E5E7EC"/>
        </a:accent5>
        <a:accent6>
          <a:srgbClr val="C14E4E"/>
        </a:accent6>
        <a:hlink>
          <a:srgbClr val="F42D1E"/>
        </a:hlink>
        <a:folHlink>
          <a:srgbClr val="7C84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4">
        <a:dk1>
          <a:srgbClr val="000000"/>
        </a:dk1>
        <a:lt1>
          <a:srgbClr val="FFFFFF"/>
        </a:lt1>
        <a:dk2>
          <a:srgbClr val="551A07"/>
        </a:dk2>
        <a:lt2>
          <a:srgbClr val="CC3300"/>
        </a:lt2>
        <a:accent1>
          <a:srgbClr val="F4B400"/>
        </a:accent1>
        <a:accent2>
          <a:srgbClr val="993300"/>
        </a:accent2>
        <a:accent3>
          <a:srgbClr val="FFFFFF"/>
        </a:accent3>
        <a:accent4>
          <a:srgbClr val="000000"/>
        </a:accent4>
        <a:accent5>
          <a:srgbClr val="F8D6AA"/>
        </a:accent5>
        <a:accent6>
          <a:srgbClr val="8A2D00"/>
        </a:accent6>
        <a:hlink>
          <a:srgbClr val="FF33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5">
        <a:dk1>
          <a:srgbClr val="000000"/>
        </a:dk1>
        <a:lt1>
          <a:srgbClr val="FFFFFF"/>
        </a:lt1>
        <a:dk2>
          <a:srgbClr val="FF0000"/>
        </a:dk2>
        <a:lt2>
          <a:srgbClr val="FFCC00"/>
        </a:lt2>
        <a:accent1>
          <a:srgbClr val="66CC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008A00"/>
        </a:accent6>
        <a:hlink>
          <a:srgbClr val="FF3300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6">
        <a:dk1>
          <a:srgbClr val="666633"/>
        </a:dk1>
        <a:lt1>
          <a:srgbClr val="FFFFFF"/>
        </a:lt1>
        <a:dk2>
          <a:srgbClr val="000000"/>
        </a:dk2>
        <a:lt2>
          <a:srgbClr val="CC3300"/>
        </a:lt2>
        <a:accent1>
          <a:srgbClr val="8080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C0C0AA"/>
        </a:accent5>
        <a:accent6>
          <a:srgbClr val="E78A00"/>
        </a:accent6>
        <a:hlink>
          <a:srgbClr val="CC6600"/>
        </a:hlink>
        <a:folHlink>
          <a:srgbClr val="434B1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7">
        <a:dk1>
          <a:srgbClr val="766997"/>
        </a:dk1>
        <a:lt1>
          <a:srgbClr val="FFFFFF"/>
        </a:lt1>
        <a:dk2>
          <a:srgbClr val="530901"/>
        </a:dk2>
        <a:lt2>
          <a:srgbClr val="FFFFFF"/>
        </a:lt2>
        <a:accent1>
          <a:srgbClr val="FF3300"/>
        </a:accent1>
        <a:accent2>
          <a:srgbClr val="CC6600"/>
        </a:accent2>
        <a:accent3>
          <a:srgbClr val="B3AAAA"/>
        </a:accent3>
        <a:accent4>
          <a:srgbClr val="DADADA"/>
        </a:accent4>
        <a:accent5>
          <a:srgbClr val="FFADAA"/>
        </a:accent5>
        <a:accent6>
          <a:srgbClr val="B95C00"/>
        </a:accent6>
        <a:hlink>
          <a:srgbClr val="FF990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8">
        <a:dk1>
          <a:srgbClr val="666699"/>
        </a:dk1>
        <a:lt1>
          <a:srgbClr val="FFFFFF"/>
        </a:lt1>
        <a:dk2>
          <a:srgbClr val="4C004C"/>
        </a:dk2>
        <a:lt2>
          <a:srgbClr val="FFFFFF"/>
        </a:lt2>
        <a:accent1>
          <a:srgbClr val="0099CC"/>
        </a:accent1>
        <a:accent2>
          <a:srgbClr val="993366"/>
        </a:accent2>
        <a:accent3>
          <a:srgbClr val="B2AAB2"/>
        </a:accent3>
        <a:accent4>
          <a:srgbClr val="DADADA"/>
        </a:accent4>
        <a:accent5>
          <a:srgbClr val="AACAE2"/>
        </a:accent5>
        <a:accent6>
          <a:srgbClr val="8A2D5C"/>
        </a:accent6>
        <a:hlink>
          <a:srgbClr val="99CC00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9">
        <a:dk1>
          <a:srgbClr val="565682"/>
        </a:dk1>
        <a:lt1>
          <a:srgbClr val="FFFFFF"/>
        </a:lt1>
        <a:dk2>
          <a:srgbClr val="1E1551"/>
        </a:dk2>
        <a:lt2>
          <a:srgbClr val="CCFFFF"/>
        </a:lt2>
        <a:accent1>
          <a:srgbClr val="33CCCC"/>
        </a:accent1>
        <a:accent2>
          <a:srgbClr val="009999"/>
        </a:accent2>
        <a:accent3>
          <a:srgbClr val="ABAAB3"/>
        </a:accent3>
        <a:accent4>
          <a:srgbClr val="DADADA"/>
        </a:accent4>
        <a:accent5>
          <a:srgbClr val="ADE2E2"/>
        </a:accent5>
        <a:accent6>
          <a:srgbClr val="008A8A"/>
        </a:accent6>
        <a:hlink>
          <a:srgbClr val="FF9900"/>
        </a:hlink>
        <a:folHlink>
          <a:srgbClr val="00598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10">
        <a:dk1>
          <a:srgbClr val="CCCC99"/>
        </a:dk1>
        <a:lt1>
          <a:srgbClr val="FFFFFF"/>
        </a:lt1>
        <a:dk2>
          <a:srgbClr val="2E5D5C"/>
        </a:dk2>
        <a:lt2>
          <a:srgbClr val="FFFFFF"/>
        </a:lt2>
        <a:accent1>
          <a:srgbClr val="0099CC"/>
        </a:accent1>
        <a:accent2>
          <a:srgbClr val="D6E0E0"/>
        </a:accent2>
        <a:accent3>
          <a:srgbClr val="ADB6B5"/>
        </a:accent3>
        <a:accent4>
          <a:srgbClr val="DADADA"/>
        </a:accent4>
        <a:accent5>
          <a:srgbClr val="AACAE2"/>
        </a:accent5>
        <a:accent6>
          <a:srgbClr val="C2CBCB"/>
        </a:accent6>
        <a:hlink>
          <a:srgbClr val="CCCC99"/>
        </a:hlink>
        <a:folHlink>
          <a:srgbClr val="428A8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133819</TotalTime>
  <Words>3360</Words>
  <Application>Microsoft Macintosh PowerPoint</Application>
  <PresentationFormat>A4 Paper (210x297 mm)</PresentationFormat>
  <Paragraphs>383</Paragraphs>
  <Slides>38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Aptos Display</vt:lpstr>
      <vt:lpstr>Arial</vt:lpstr>
      <vt:lpstr>Arial Black</vt:lpstr>
      <vt:lpstr>Calisto MT</vt:lpstr>
      <vt:lpstr>Cambria Math</vt:lpstr>
      <vt:lpstr>Comic Sans MS</vt:lpstr>
      <vt:lpstr>Courier New</vt:lpstr>
      <vt:lpstr>Helvetica</vt:lpstr>
      <vt:lpstr>Times</vt:lpstr>
      <vt:lpstr>Times New Roman</vt:lpstr>
      <vt:lpstr>Wingdings</vt:lpstr>
      <vt:lpstr>Studio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.</dc:creator>
  <cp:lastModifiedBy>Nils Paar</cp:lastModifiedBy>
  <cp:revision>4304</cp:revision>
  <cp:lastPrinted>2019-07-03T15:09:54Z</cp:lastPrinted>
  <dcterms:created xsi:type="dcterms:W3CDTF">2012-10-31T08:34:41Z</dcterms:created>
  <dcterms:modified xsi:type="dcterms:W3CDTF">2025-01-28T03:29:11Z</dcterms:modified>
</cp:coreProperties>
</file>