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0"/>
  </p:notesMasterIdLst>
  <p:sldIdLst>
    <p:sldId id="458" r:id="rId3"/>
    <p:sldId id="606" r:id="rId4"/>
    <p:sldId id="621" r:id="rId5"/>
    <p:sldId id="642" r:id="rId6"/>
    <p:sldId id="632" r:id="rId7"/>
    <p:sldId id="622" r:id="rId8"/>
    <p:sldId id="605" r:id="rId9"/>
    <p:sldId id="643" r:id="rId10"/>
    <p:sldId id="641" r:id="rId11"/>
    <p:sldId id="627" r:id="rId12"/>
    <p:sldId id="628" r:id="rId13"/>
    <p:sldId id="593" r:id="rId14"/>
    <p:sldId id="609" r:id="rId15"/>
    <p:sldId id="610" r:id="rId16"/>
    <p:sldId id="619" r:id="rId17"/>
    <p:sldId id="620" r:id="rId18"/>
    <p:sldId id="613" r:id="rId19"/>
    <p:sldId id="588" r:id="rId20"/>
    <p:sldId id="633" r:id="rId21"/>
    <p:sldId id="634" r:id="rId22"/>
    <p:sldId id="638" r:id="rId23"/>
    <p:sldId id="637" r:id="rId24"/>
    <p:sldId id="639" r:id="rId25"/>
    <p:sldId id="636" r:id="rId26"/>
    <p:sldId id="640" r:id="rId27"/>
    <p:sldId id="630" r:id="rId28"/>
    <p:sldId id="614" r:id="rId29"/>
  </p:sldIdLst>
  <p:sldSz cx="9144000" cy="6858000" type="screen4x3"/>
  <p:notesSz cx="7099300" cy="10234613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216" autoAdjust="0"/>
  </p:normalViewPr>
  <p:slideViewPr>
    <p:cSldViewPr>
      <p:cViewPr>
        <p:scale>
          <a:sx n="89" d="100"/>
          <a:sy n="89" d="100"/>
        </p:scale>
        <p:origin x="60" y="3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1.png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1.png"/><Relationship Id="rId6" Type="http://schemas.openxmlformats.org/officeDocument/2006/relationships/image" Target="../media/image76.e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1.png"/><Relationship Id="rId5" Type="http://schemas.openxmlformats.org/officeDocument/2006/relationships/image" Target="../media/image80.emf"/><Relationship Id="rId4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.png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.png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1.png"/><Relationship Id="rId5" Type="http://schemas.openxmlformats.org/officeDocument/2006/relationships/image" Target="../media/image71.wmf"/><Relationship Id="rId4" Type="http://schemas.openxmlformats.org/officeDocument/2006/relationships/image" Target="../media/image12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.png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1.png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10.wmf"/><Relationship Id="rId26" Type="http://schemas.openxmlformats.org/officeDocument/2006/relationships/image" Target="../media/image16.wmf"/><Relationship Id="rId3" Type="http://schemas.openxmlformats.org/officeDocument/2006/relationships/image" Target="../media/image5.wmf"/><Relationship Id="rId21" Type="http://schemas.openxmlformats.org/officeDocument/2006/relationships/image" Target="../media/image12.wmf"/><Relationship Id="rId7" Type="http://schemas.openxmlformats.org/officeDocument/2006/relationships/image" Target="../media/image9.wmf"/><Relationship Id="rId12" Type="http://schemas.openxmlformats.org/officeDocument/2006/relationships/image" Target="../media/image42.wmf"/><Relationship Id="rId17" Type="http://schemas.openxmlformats.org/officeDocument/2006/relationships/image" Target="../media/image47.wmf"/><Relationship Id="rId25" Type="http://schemas.openxmlformats.org/officeDocument/2006/relationships/image" Target="../media/image15.wmf"/><Relationship Id="rId2" Type="http://schemas.openxmlformats.org/officeDocument/2006/relationships/image" Target="../media/image4.wmf"/><Relationship Id="rId16" Type="http://schemas.openxmlformats.org/officeDocument/2006/relationships/image" Target="../media/image46.wmf"/><Relationship Id="rId20" Type="http://schemas.openxmlformats.org/officeDocument/2006/relationships/image" Target="../media/image11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41.wmf"/><Relationship Id="rId24" Type="http://schemas.openxmlformats.org/officeDocument/2006/relationships/image" Target="../media/image14.wmf"/><Relationship Id="rId5" Type="http://schemas.openxmlformats.org/officeDocument/2006/relationships/image" Target="../media/image7.wmf"/><Relationship Id="rId15" Type="http://schemas.openxmlformats.org/officeDocument/2006/relationships/image" Target="../media/image45.wmf"/><Relationship Id="rId23" Type="http://schemas.openxmlformats.org/officeDocument/2006/relationships/image" Target="../media/image13.wmf"/><Relationship Id="rId10" Type="http://schemas.openxmlformats.org/officeDocument/2006/relationships/image" Target="../media/image40.wmf"/><Relationship Id="rId19" Type="http://schemas.openxmlformats.org/officeDocument/2006/relationships/image" Target="../media/image48.wmf"/><Relationship Id="rId4" Type="http://schemas.openxmlformats.org/officeDocument/2006/relationships/image" Target="../media/image6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Relationship Id="rId22" Type="http://schemas.openxmlformats.org/officeDocument/2006/relationships/image" Target="../media/image49.wmf"/><Relationship Id="rId27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41.wmf"/><Relationship Id="rId18" Type="http://schemas.openxmlformats.org/officeDocument/2006/relationships/image" Target="../media/image52.wmf"/><Relationship Id="rId3" Type="http://schemas.openxmlformats.org/officeDocument/2006/relationships/image" Target="../media/image5.wmf"/><Relationship Id="rId21" Type="http://schemas.openxmlformats.org/officeDocument/2006/relationships/image" Target="../media/image53.wmf"/><Relationship Id="rId7" Type="http://schemas.openxmlformats.org/officeDocument/2006/relationships/image" Target="../media/image9.wmf"/><Relationship Id="rId12" Type="http://schemas.openxmlformats.org/officeDocument/2006/relationships/image" Target="../media/image40.wmf"/><Relationship Id="rId17" Type="http://schemas.openxmlformats.org/officeDocument/2006/relationships/image" Target="../media/image51.wmf"/><Relationship Id="rId25" Type="http://schemas.openxmlformats.org/officeDocument/2006/relationships/image" Target="../media/image57.wmf"/><Relationship Id="rId2" Type="http://schemas.openxmlformats.org/officeDocument/2006/relationships/image" Target="../media/image4.wmf"/><Relationship Id="rId16" Type="http://schemas.openxmlformats.org/officeDocument/2006/relationships/image" Target="../media/image44.wmf"/><Relationship Id="rId20" Type="http://schemas.openxmlformats.org/officeDocument/2006/relationships/image" Target="../media/image10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39.wmf"/><Relationship Id="rId24" Type="http://schemas.openxmlformats.org/officeDocument/2006/relationships/image" Target="../media/image56.wmf"/><Relationship Id="rId5" Type="http://schemas.openxmlformats.org/officeDocument/2006/relationships/image" Target="../media/image7.wmf"/><Relationship Id="rId15" Type="http://schemas.openxmlformats.org/officeDocument/2006/relationships/image" Target="../media/image43.wmf"/><Relationship Id="rId23" Type="http://schemas.openxmlformats.org/officeDocument/2006/relationships/image" Target="../media/image55.wmf"/><Relationship Id="rId10" Type="http://schemas.openxmlformats.org/officeDocument/2006/relationships/image" Target="../media/image38.wmf"/><Relationship Id="rId19" Type="http://schemas.openxmlformats.org/officeDocument/2006/relationships/image" Target="../media/image47.wmf"/><Relationship Id="rId4" Type="http://schemas.openxmlformats.org/officeDocument/2006/relationships/image" Target="../media/image6.wmf"/><Relationship Id="rId9" Type="http://schemas.openxmlformats.org/officeDocument/2006/relationships/image" Target="../media/image18.wmf"/><Relationship Id="rId14" Type="http://schemas.openxmlformats.org/officeDocument/2006/relationships/image" Target="../media/image42.wmf"/><Relationship Id="rId22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1.png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0BDF9-CDE1-4896-BA4D-D5D6BAA8EF59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AF25A-8250-4356-B858-5D06839E2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49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E31A7-544B-4319-BD93-8676C2EB08A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D230D-3D6A-4E29-9DCA-D47E068D6D9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4FD4F-A82C-474C-B87A-9D1B3561409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EBF6A-EC33-4916-A34F-3D90120E97F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BE32D-B189-4BC8-9B39-D20AFA49CCA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885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1296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7481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83161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5900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5789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C8623-4752-4C10-9C0B-8187D06791E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3E3C-3146-4674-8AAD-867E48845855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1769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37163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70312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9224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2100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A8FB-0A9F-4718-AD5D-F17A7CB259E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7B3E8-DD2E-4E3D-B6FF-62F587594C8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EF13B-C151-46E4-AF86-CF967F513D1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DDB8D-C084-434F-89DF-9111D1FEEC6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3736E3-85B3-43FD-B694-9BAD4CA1BA9A}" type="slidenum">
              <a:rPr lang="ko-KR" altLang="en-US" smtClean="0"/>
              <a:pPr/>
              <a:t>‹#›</a:t>
            </a:fld>
            <a:r>
              <a:rPr lang="en-US" altLang="ko-KR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57691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343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88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416" y="6248400"/>
            <a:ext cx="7200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3736E3-85B3-43FD-B694-9BAD4CA1BA9A}" type="slidenum">
              <a:rPr lang="ko-KR" altLang="en-US" smtClean="0"/>
              <a:pPr/>
              <a:t>‹#›</a:t>
            </a:fld>
            <a:r>
              <a:rPr lang="en-US" altLang="ko-KR" dirty="0"/>
              <a:t>/31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203-58E7-41E8-8B0B-0A860B0DA16C}" type="datetime1">
              <a:rPr lang="ko-KR" altLang="en-US" smtClean="0"/>
              <a:pPr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2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11" Type="http://schemas.openxmlformats.org/officeDocument/2006/relationships/image" Target="../media/image67.png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7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4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7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0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80.bin"/><Relationship Id="rId10" Type="http://schemas.openxmlformats.org/officeDocument/2006/relationships/oleObject" Target="../embeddings/oleObject82.bin"/><Relationship Id="rId4" Type="http://schemas.openxmlformats.org/officeDocument/2006/relationships/image" Target="../media/image1.png"/><Relationship Id="rId9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image" Target="../media/image92.png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9" Type="http://schemas.openxmlformats.org/officeDocument/2006/relationships/oleObject" Target="../embeddings/oleObject21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wmf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8.wmf"/><Relationship Id="rId40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5.wmf"/><Relationship Id="rId36" Type="http://schemas.openxmlformats.org/officeDocument/2006/relationships/oleObject" Target="../embeddings/oleObject19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31" Type="http://schemas.openxmlformats.org/officeDocument/2006/relationships/image" Target="../media/image20.png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6.wmf"/><Relationship Id="rId35" Type="http://schemas.openxmlformats.org/officeDocument/2006/relationships/image" Target="../media/image17.wmf"/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99.png"/><Relationship Id="rId4" Type="http://schemas.openxmlformats.org/officeDocument/2006/relationships/image" Target="../media/image9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0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9.wmf"/><Relationship Id="rId26" Type="http://schemas.openxmlformats.org/officeDocument/2006/relationships/image" Target="../media/image113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112.wmf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28" Type="http://schemas.openxmlformats.org/officeDocument/2006/relationships/image" Target="../media/image114.wmf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1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99.png"/><Relationship Id="rId4" Type="http://schemas.openxmlformats.org/officeDocument/2006/relationships/image" Target="../media/image9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22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2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23.wmf"/><Relationship Id="rId10" Type="http://schemas.openxmlformats.org/officeDocument/2006/relationships/image" Target="../media/image21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30.wmf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4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9" Type="http://schemas.openxmlformats.org/officeDocument/2006/relationships/oleObject" Target="../embeddings/oleObject51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46.wmf"/><Relationship Id="rId42" Type="http://schemas.openxmlformats.org/officeDocument/2006/relationships/image" Target="../media/image11.wmf"/><Relationship Id="rId47" Type="http://schemas.openxmlformats.org/officeDocument/2006/relationships/oleObject" Target="../embeddings/oleObject12.bin"/><Relationship Id="rId50" Type="http://schemas.openxmlformats.org/officeDocument/2006/relationships/image" Target="../media/image14.wmf"/><Relationship Id="rId55" Type="http://schemas.openxmlformats.org/officeDocument/2006/relationships/image" Target="../media/image5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9" Type="http://schemas.openxmlformats.org/officeDocument/2006/relationships/oleObject" Target="../embeddings/oleObject47.bin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41.wmf"/><Relationship Id="rId32" Type="http://schemas.openxmlformats.org/officeDocument/2006/relationships/image" Target="../media/image45.wmf"/><Relationship Id="rId37" Type="http://schemas.openxmlformats.org/officeDocument/2006/relationships/oleObject" Target="../embeddings/oleObject9.bin"/><Relationship Id="rId40" Type="http://schemas.openxmlformats.org/officeDocument/2006/relationships/image" Target="../media/image48.wmf"/><Relationship Id="rId45" Type="http://schemas.openxmlformats.org/officeDocument/2006/relationships/oleObject" Target="../embeddings/oleObject52.bin"/><Relationship Id="rId53" Type="http://schemas.openxmlformats.org/officeDocument/2006/relationships/oleObject" Target="../embeddings/oleObject15.bin"/><Relationship Id="rId5" Type="http://schemas.openxmlformats.org/officeDocument/2006/relationships/oleObject" Target="../embeddings/oleObject3.bin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44.wmf"/><Relationship Id="rId35" Type="http://schemas.openxmlformats.org/officeDocument/2006/relationships/oleObject" Target="../embeddings/oleObject50.bin"/><Relationship Id="rId43" Type="http://schemas.openxmlformats.org/officeDocument/2006/relationships/oleObject" Target="../embeddings/oleObject11.bin"/><Relationship Id="rId48" Type="http://schemas.openxmlformats.org/officeDocument/2006/relationships/image" Target="../media/image13.wmf"/><Relationship Id="rId56" Type="http://schemas.openxmlformats.org/officeDocument/2006/relationships/oleObject" Target="../embeddings/oleObject53.bin"/><Relationship Id="rId8" Type="http://schemas.openxmlformats.org/officeDocument/2006/relationships/image" Target="../media/image5.wmf"/><Relationship Id="rId51" Type="http://schemas.openxmlformats.org/officeDocument/2006/relationships/oleObject" Target="../embeddings/oleObject14.bin"/><Relationship Id="rId3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10.wmf"/><Relationship Id="rId46" Type="http://schemas.openxmlformats.org/officeDocument/2006/relationships/image" Target="../media/image49.wmf"/><Relationship Id="rId20" Type="http://schemas.openxmlformats.org/officeDocument/2006/relationships/image" Target="../media/image39.wmf"/><Relationship Id="rId41" Type="http://schemas.openxmlformats.org/officeDocument/2006/relationships/oleObject" Target="../embeddings/oleObject10.bin"/><Relationship Id="rId54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43.wmf"/><Relationship Id="rId36" Type="http://schemas.openxmlformats.org/officeDocument/2006/relationships/image" Target="../media/image47.wmf"/><Relationship Id="rId49" Type="http://schemas.openxmlformats.org/officeDocument/2006/relationships/oleObject" Target="../embeddings/oleObject13.bin"/><Relationship Id="rId57" Type="http://schemas.openxmlformats.org/officeDocument/2006/relationships/image" Target="../media/image50.wmf"/><Relationship Id="rId10" Type="http://schemas.openxmlformats.org/officeDocument/2006/relationships/image" Target="../media/image6.wmf"/><Relationship Id="rId31" Type="http://schemas.openxmlformats.org/officeDocument/2006/relationships/oleObject" Target="../embeddings/oleObject48.bin"/><Relationship Id="rId44" Type="http://schemas.openxmlformats.org/officeDocument/2006/relationships/image" Target="../media/image12.wmf"/><Relationship Id="rId52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7.wmf"/><Relationship Id="rId26" Type="http://schemas.openxmlformats.org/officeDocument/2006/relationships/image" Target="../media/image40.wmf"/><Relationship Id="rId39" Type="http://schemas.openxmlformats.org/officeDocument/2006/relationships/oleObject" Target="../embeddings/oleObject56.bin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44.wmf"/><Relationship Id="rId42" Type="http://schemas.openxmlformats.org/officeDocument/2006/relationships/image" Target="../media/image10.wmf"/><Relationship Id="rId47" Type="http://schemas.openxmlformats.org/officeDocument/2006/relationships/oleObject" Target="../embeddings/oleObject59.bin"/><Relationship Id="rId50" Type="http://schemas.openxmlformats.org/officeDocument/2006/relationships/image" Target="../media/image56.wm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9" Type="http://schemas.openxmlformats.org/officeDocument/2006/relationships/oleObject" Target="../embeddings/oleObject45.bin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39.wmf"/><Relationship Id="rId32" Type="http://schemas.openxmlformats.org/officeDocument/2006/relationships/image" Target="../media/image43.wmf"/><Relationship Id="rId37" Type="http://schemas.openxmlformats.org/officeDocument/2006/relationships/oleObject" Target="../embeddings/oleObject55.bin"/><Relationship Id="rId40" Type="http://schemas.openxmlformats.org/officeDocument/2006/relationships/image" Target="../media/image47.wmf"/><Relationship Id="rId45" Type="http://schemas.openxmlformats.org/officeDocument/2006/relationships/oleObject" Target="../embeddings/oleObject58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41.wmf"/><Relationship Id="rId36" Type="http://schemas.openxmlformats.org/officeDocument/2006/relationships/image" Target="../media/image51.wmf"/><Relationship Id="rId49" Type="http://schemas.openxmlformats.org/officeDocument/2006/relationships/oleObject" Target="../embeddings/oleObject60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46.bin"/><Relationship Id="rId44" Type="http://schemas.openxmlformats.org/officeDocument/2006/relationships/image" Target="../media/image53.wmf"/><Relationship Id="rId52" Type="http://schemas.openxmlformats.org/officeDocument/2006/relationships/image" Target="../media/image5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38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42.wmf"/><Relationship Id="rId35" Type="http://schemas.openxmlformats.org/officeDocument/2006/relationships/oleObject" Target="../embeddings/oleObject54.bin"/><Relationship Id="rId43" Type="http://schemas.openxmlformats.org/officeDocument/2006/relationships/oleObject" Target="../embeddings/oleObject57.bin"/><Relationship Id="rId48" Type="http://schemas.openxmlformats.org/officeDocument/2006/relationships/image" Target="../media/image55.wmf"/><Relationship Id="rId8" Type="http://schemas.openxmlformats.org/officeDocument/2006/relationships/image" Target="../media/image5.wmf"/><Relationship Id="rId51" Type="http://schemas.openxmlformats.org/officeDocument/2006/relationships/oleObject" Target="../embeddings/oleObject61.bin"/><Relationship Id="rId3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43.bin"/><Relationship Id="rId33" Type="http://schemas.openxmlformats.org/officeDocument/2006/relationships/oleObject" Target="../embeddings/oleObject47.bin"/><Relationship Id="rId38" Type="http://schemas.openxmlformats.org/officeDocument/2006/relationships/image" Target="../media/image52.wmf"/><Relationship Id="rId46" Type="http://schemas.openxmlformats.org/officeDocument/2006/relationships/image" Target="../media/image54.wmf"/><Relationship Id="rId20" Type="http://schemas.openxmlformats.org/officeDocument/2006/relationships/image" Target="../media/image18.wmf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87624" y="2132857"/>
            <a:ext cx="6768752" cy="2736304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Su Houng Lee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solidFill>
                  <a:schemeClr val="bg1"/>
                </a:solidFill>
                <a:latin typeface="Verdana" pitchFamily="34" charset="0"/>
              </a:rPr>
              <a:t>  1. Introduction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solidFill>
                  <a:schemeClr val="bg1"/>
                </a:solidFill>
                <a:latin typeface="Verdana" pitchFamily="34" charset="0"/>
              </a:rPr>
              <a:t>  2. Chiral partners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solidFill>
                  <a:schemeClr val="bg1"/>
                </a:solidFill>
                <a:latin typeface="Verdana" pitchFamily="34" charset="0"/>
              </a:rPr>
              <a:t>  3. K1 and K* mesons in medium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solidFill>
                  <a:schemeClr val="bg1"/>
                </a:solidFill>
                <a:latin typeface="Verdana" pitchFamily="34" charset="0"/>
              </a:rPr>
              <a:t>  4. </a:t>
            </a:r>
            <a:r>
              <a:rPr lang="en-US" altLang="ko-KR" sz="1600" dirty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1600" dirty="0">
                <a:solidFill>
                  <a:schemeClr val="bg1"/>
                </a:solidFill>
                <a:latin typeface="Verdana" pitchFamily="34" charset="0"/>
              </a:rPr>
              <a:t> meson in medium: 2-</a:t>
            </a:r>
            <a:r>
              <a:rPr lang="en-US" altLang="ko-KR" sz="1600" dirty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ko-KR" sz="1600" dirty="0">
                <a:solidFill>
                  <a:schemeClr val="bg1"/>
                </a:solidFill>
                <a:latin typeface="Verdana" pitchFamily="34" charset="0"/>
              </a:rPr>
              <a:t> contribution in sum rules</a:t>
            </a:r>
          </a:p>
        </p:txBody>
      </p:sp>
      <p:pic>
        <p:nvPicPr>
          <p:cNvPr id="7" name="Picture 20" descr="영문_좌우_백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64904"/>
            <a:ext cx="1714512" cy="479425"/>
          </a:xfrm>
          <a:prstGeom prst="rect">
            <a:avLst/>
          </a:prstGeom>
          <a:noFill/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193132"/>
              </p:ext>
            </p:extLst>
          </p:nvPr>
        </p:nvGraphicFramePr>
        <p:xfrm>
          <a:off x="899592" y="449761"/>
          <a:ext cx="7092280" cy="139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09" name="Image" r:id="rId4" imgW="8857143" imgH="2409524" progId="Photoshop.Image.6">
                  <p:embed/>
                </p:oleObj>
              </mc:Choice>
              <mc:Fallback>
                <p:oleObj name="Image" r:id="rId4" imgW="8857143" imgH="2409524" progId="Photoshop.Image.6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899592" y="449761"/>
                        <a:ext cx="7092280" cy="139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직사각형 3"/>
          <p:cNvSpPr/>
          <p:nvPr/>
        </p:nvSpPr>
        <p:spPr>
          <a:xfrm>
            <a:off x="755576" y="81754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Times New Roman" pitchFamily="18" charset="0"/>
              </a:rPr>
              <a:t>Chiral symmetry and hadrons in matter</a:t>
            </a:r>
            <a:endParaRPr lang="en-US" altLang="ko-KR" sz="2800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532440" y="6356176"/>
            <a:ext cx="504056" cy="457200"/>
          </a:xfrm>
        </p:spPr>
        <p:txBody>
          <a:bodyPr/>
          <a:lstStyle/>
          <a:p>
            <a:fld id="{8974CE70-85B8-4B07-AC62-0ED434DCCD7B}" type="slidenum">
              <a:rPr lang="ko-KR" altLang="en-US" smtClean="0"/>
              <a:pPr/>
              <a:t>1</a:t>
            </a:fld>
            <a:r>
              <a:rPr lang="en-US" altLang="ko-KR" dirty="0"/>
              <a:t>/27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6545664"/>
            <a:ext cx="1187624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Introduction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5373216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SHLee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JSPC 1-2(2024)100014, arXiv:2410.00489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1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10</a:t>
            </a:fld>
            <a:endParaRPr lang="en-US" altLang="ko-KR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254070"/>
            <a:ext cx="5400600" cy="362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Operator product expansion for </a:t>
            </a:r>
            <a:r>
              <a:rPr kumimoji="1" lang="en-US" altLang="ko-KR" sz="1800" i="1" dirty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and f</a:t>
            </a:r>
            <a:r>
              <a:rPr lang="en-US" altLang="ko-KR" sz="1800" i="1" baseline="-250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(1420)</a:t>
            </a:r>
            <a:endParaRPr kumimoji="1" lang="en-US" altLang="ko-KR" sz="18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5344" y="188640"/>
            <a:ext cx="5350752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35441"/>
              </p:ext>
            </p:extLst>
          </p:nvPr>
        </p:nvGraphicFramePr>
        <p:xfrm>
          <a:off x="761831" y="761832"/>
          <a:ext cx="799306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0" name="Equation" r:id="rId3" imgW="5854680" imgH="1015920" progId="Equation.DSMT4">
                  <p:embed/>
                </p:oleObj>
              </mc:Choice>
              <mc:Fallback>
                <p:oleObj name="Equation" r:id="rId3" imgW="5854680" imgH="1015920" progId="Equation.DSMT4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31" y="761832"/>
                        <a:ext cx="7993062" cy="1381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5496" y="962307"/>
            <a:ext cx="396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Verdana" pitchFamily="34" charset="0"/>
              </a:rPr>
              <a:t> 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794D6571-2F90-49A0-B6AE-B05B8A19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56" y="2492896"/>
            <a:ext cx="7264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Difference has contribution from disconnect diagram, and is chiral symmetric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24" name="Object 10">
            <a:extLst>
              <a:ext uri="{FF2B5EF4-FFF2-40B4-BE49-F238E27FC236}">
                <a16:creationId xmlns:a16="http://schemas.microsoft.com/office/drawing/2014/main" id="{3A41060E-B1C7-48B8-B0D1-CB11070B0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0283"/>
              </p:ext>
            </p:extLst>
          </p:nvPr>
        </p:nvGraphicFramePr>
        <p:xfrm>
          <a:off x="1451006" y="3552434"/>
          <a:ext cx="31750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1" name="Equation" r:id="rId5" imgW="2323800" imgH="419040" progId="Equation.DSMT4">
                  <p:embed/>
                </p:oleObj>
              </mc:Choice>
              <mc:Fallback>
                <p:oleObj name="Equation" r:id="rId5" imgW="2323800" imgH="419040" progId="Equation.DSMT4">
                  <p:embed/>
                  <p:pic>
                    <p:nvPicPr>
                      <p:cNvPr id="24" name="Object 10">
                        <a:extLst>
                          <a:ext uri="{FF2B5EF4-FFF2-40B4-BE49-F238E27FC236}">
                            <a16:creationId xmlns:a16="http://schemas.microsoft.com/office/drawing/2014/main" id="{3A41060E-B1C7-48B8-B0D1-CB11070B0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006" y="3552434"/>
                        <a:ext cx="3175000" cy="569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16770CB4-6A80-4E52-BD2D-C0B0ACE9F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15725"/>
              </p:ext>
            </p:extLst>
          </p:nvPr>
        </p:nvGraphicFramePr>
        <p:xfrm>
          <a:off x="431867" y="3660369"/>
          <a:ext cx="9350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2" name="Equation" r:id="rId7" imgW="685800" imgH="190440" progId="Equation.DSMT4">
                  <p:embed/>
                </p:oleObj>
              </mc:Choice>
              <mc:Fallback>
                <p:oleObj name="Equation" r:id="rId7" imgW="685800" imgH="190440" progId="Equation.DSMT4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67" y="3660369"/>
                        <a:ext cx="935037" cy="258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424A4C6D-D29C-4C2F-92D8-B0230F283B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830052"/>
              </p:ext>
            </p:extLst>
          </p:nvPr>
        </p:nvGraphicFramePr>
        <p:xfrm>
          <a:off x="2266950" y="4324350"/>
          <a:ext cx="62087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3" name="Equation" r:id="rId9" imgW="4546440" imgH="419040" progId="Equation.DSMT4">
                  <p:embed/>
                </p:oleObj>
              </mc:Choice>
              <mc:Fallback>
                <p:oleObj name="Equation" r:id="rId9" imgW="4546440" imgH="419040" progId="Equation.DSMT4">
                  <p:embed/>
                  <p:pic>
                    <p:nvPicPr>
                      <p:cNvPr id="24" name="Object 10">
                        <a:extLst>
                          <a:ext uri="{FF2B5EF4-FFF2-40B4-BE49-F238E27FC236}">
                            <a16:creationId xmlns:a16="http://schemas.microsoft.com/office/drawing/2014/main" id="{3A41060E-B1C7-48B8-B0D1-CB11070B0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4324350"/>
                        <a:ext cx="6208713" cy="569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04FFBD2D-0360-4E74-B277-0C9DF585F8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8230" y="2893893"/>
            <a:ext cx="1107580" cy="5537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C30C8ED-BAD7-4821-8454-FE8955DF8E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339" y="4974773"/>
            <a:ext cx="1409899" cy="726926"/>
          </a:xfrm>
          <a:prstGeom prst="rect">
            <a:avLst/>
          </a:prstGeom>
        </p:spPr>
      </p:pic>
      <p:sp>
        <p:nvSpPr>
          <p:cNvPr id="11" name="화살표: 위로 굽음 10">
            <a:extLst>
              <a:ext uri="{FF2B5EF4-FFF2-40B4-BE49-F238E27FC236}">
                <a16:creationId xmlns:a16="http://schemas.microsoft.com/office/drawing/2014/main" id="{9D4D7D18-C9FF-49F6-A783-5FEAB462137B}"/>
              </a:ext>
            </a:extLst>
          </p:cNvPr>
          <p:cNvSpPr/>
          <p:nvPr/>
        </p:nvSpPr>
        <p:spPr>
          <a:xfrm>
            <a:off x="2677027" y="5083958"/>
            <a:ext cx="360040" cy="1772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화살표: 위로 굽음 28">
            <a:extLst>
              <a:ext uri="{FF2B5EF4-FFF2-40B4-BE49-F238E27FC236}">
                <a16:creationId xmlns:a16="http://schemas.microsoft.com/office/drawing/2014/main" id="{F32244EC-34E6-444F-A4A6-8BCC3019A049}"/>
              </a:ext>
            </a:extLst>
          </p:cNvPr>
          <p:cNvSpPr/>
          <p:nvPr/>
        </p:nvSpPr>
        <p:spPr>
          <a:xfrm flipV="1">
            <a:off x="2555776" y="3210143"/>
            <a:ext cx="360040" cy="21248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FB0F995B-D176-4DC0-8A90-C81D4FE3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56" y="5956474"/>
            <a:ext cx="7264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solidFill>
                  <a:schemeClr val="accent2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 Disconnect diagram is known to be small in vacuum (ideal mixing)</a:t>
            </a:r>
            <a:endParaRPr kumimoji="1" lang="en-US" altLang="ja-JP" sz="1600" dirty="0">
              <a:solidFill>
                <a:schemeClr val="accent2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469F254-14BE-4780-942A-76D283D76034}"/>
              </a:ext>
            </a:extLst>
          </p:cNvPr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Chiral partners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263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11</a:t>
            </a:fld>
            <a:endParaRPr lang="en-US" altLang="ko-KR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21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Which vector meson should one study in medium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068" y="764704"/>
            <a:ext cx="8446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1) Hadrons with small width:  </a:t>
            </a:r>
            <a:r>
              <a:rPr lang="en-US" altLang="ko-KR" sz="1600" b="1" dirty="0">
                <a:latin typeface="Symbol" panose="05050102010706020507" pitchFamily="18" charset="2"/>
                <a:ea typeface="맑은 고딕" pitchFamily="50" charset="-127"/>
              </a:rPr>
              <a:t>f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is the best candidate 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4070" y="2914652"/>
            <a:ext cx="7510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2) Chiral partner: K* and K1 is the best candidate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94451"/>
              </p:ext>
            </p:extLst>
          </p:nvPr>
        </p:nvGraphicFramePr>
        <p:xfrm>
          <a:off x="3275856" y="1268760"/>
          <a:ext cx="5616624" cy="141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=1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Mass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Width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=1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Mass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Symbol" pitchFamily="18" charset="2"/>
                        </a:rPr>
                        <a:t>  r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770 MeV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150 MeV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a</a:t>
                      </a:r>
                      <a:r>
                        <a:rPr lang="en-US" altLang="ko-KR" sz="1200" baseline="-25000" dirty="0"/>
                        <a:t>1</a:t>
                      </a:r>
                      <a:endParaRPr lang="ko-KR" altLang="en-US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1260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250-600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Symbol" pitchFamily="18" charset="2"/>
                        </a:rPr>
                        <a:t>  w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782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   8.49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f</a:t>
                      </a:r>
                      <a:r>
                        <a:rPr lang="en-US" altLang="ko-KR" sz="1200" baseline="-25000" dirty="0"/>
                        <a:t>1</a:t>
                      </a:r>
                      <a:endParaRPr lang="ko-KR" altLang="en-US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1285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  24.2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Symbol" pitchFamily="18" charset="2"/>
                        </a:rPr>
                        <a:t>  f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1020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   4.266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 f</a:t>
                      </a:r>
                      <a:r>
                        <a:rPr lang="en-US" altLang="ko-KR" sz="1200" b="1" baseline="-25000" dirty="0"/>
                        <a:t>1</a:t>
                      </a:r>
                      <a:endParaRPr lang="ko-KR" altLang="en-US" sz="12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1420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  54.9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  K*(1</a:t>
                      </a:r>
                      <a:r>
                        <a:rPr lang="en-US" altLang="ko-KR" sz="1200" b="1" baseline="30000" dirty="0"/>
                        <a:t>-</a:t>
                      </a:r>
                      <a:r>
                        <a:rPr lang="en-US" altLang="ko-KR" sz="1200" b="1" dirty="0"/>
                        <a:t>)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892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  50.3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/>
                        <a:t>  K</a:t>
                      </a:r>
                      <a:r>
                        <a:rPr lang="en-US" altLang="ko-KR" sz="1200" b="1" baseline="-25000" dirty="0"/>
                        <a:t>1</a:t>
                      </a:r>
                      <a:r>
                        <a:rPr lang="en-US" altLang="ko-KR" sz="1200" b="1" baseline="0" dirty="0"/>
                        <a:t>(1</a:t>
                      </a:r>
                      <a:r>
                        <a:rPr lang="en-US" altLang="ko-KR" sz="1200" b="1" baseline="30000" dirty="0"/>
                        <a:t>+</a:t>
                      </a:r>
                      <a:r>
                        <a:rPr lang="en-US" altLang="ko-KR" sz="1200" b="1" baseline="0" dirty="0"/>
                        <a:t>)</a:t>
                      </a:r>
                      <a:endParaRPr lang="ko-KR" altLang="en-US" sz="12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1270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  90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3249711"/>
            <a:ext cx="676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Decay mode </a:t>
            </a:r>
            <a:r>
              <a:rPr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of chiral partners typically has one more pion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428256" y="2183656"/>
            <a:ext cx="2439888" cy="17168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78416" y="2113702"/>
            <a:ext cx="1863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J-PARC E16, E88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474496" y="2269500"/>
            <a:ext cx="872480" cy="7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10">
            <a:extLst>
              <a:ext uri="{FF2B5EF4-FFF2-40B4-BE49-F238E27FC236}">
                <a16:creationId xmlns:a16="http://schemas.microsoft.com/office/drawing/2014/main" id="{A31CEAD9-0EEA-4B50-A799-EB176B8DF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197717"/>
              </p:ext>
            </p:extLst>
          </p:nvPr>
        </p:nvGraphicFramePr>
        <p:xfrm>
          <a:off x="4036268" y="3776102"/>
          <a:ext cx="38481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22" name="Equation" r:id="rId5" imgW="2577960" imgH="507960" progId="Equation.DSMT4">
                  <p:embed/>
                </p:oleObj>
              </mc:Choice>
              <mc:Fallback>
                <p:oleObj name="Equation" r:id="rId5" imgW="2577960" imgH="507960" progId="Equation.DSMT4">
                  <p:embed/>
                  <p:pic>
                    <p:nvPicPr>
                      <p:cNvPr id="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268" y="3776102"/>
                        <a:ext cx="38481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">
            <a:extLst>
              <a:ext uri="{FF2B5EF4-FFF2-40B4-BE49-F238E27FC236}">
                <a16:creationId xmlns:a16="http://schemas.microsoft.com/office/drawing/2014/main" id="{E3215808-229F-4609-A994-8A34F79B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4797152"/>
            <a:ext cx="84976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3) If possible measurement of f</a:t>
            </a:r>
            <a:r>
              <a:rPr lang="en-US" altLang="ko-KR" sz="1600" b="1" baseline="-250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(1420) is also interesting (parity partner of </a:t>
            </a:r>
            <a:r>
              <a:rPr lang="en-US" altLang="ko-KR" sz="1600" b="1" dirty="0">
                <a:latin typeface="Symbol" panose="05050102010706020507" pitchFamily="18" charset="2"/>
                <a:ea typeface="맑은 고딕" pitchFamily="50" charset="-127"/>
              </a:rPr>
              <a:t>f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)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5" name="Object 10">
            <a:extLst>
              <a:ext uri="{FF2B5EF4-FFF2-40B4-BE49-F238E27FC236}">
                <a16:creationId xmlns:a16="http://schemas.microsoft.com/office/drawing/2014/main" id="{CCF1C8FD-D313-4548-9CD8-90D8F1CF5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87504"/>
              </p:ext>
            </p:extLst>
          </p:nvPr>
        </p:nvGraphicFramePr>
        <p:xfrm>
          <a:off x="4008511" y="5400327"/>
          <a:ext cx="4151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23" name="Equation" r:id="rId7" imgW="2781000" imgH="253800" progId="Equation.DSMT4">
                  <p:embed/>
                </p:oleObj>
              </mc:Choice>
              <mc:Fallback>
                <p:oleObj name="Equation" r:id="rId7" imgW="2781000" imgH="253800" progId="Equation.DSMT4">
                  <p:embed/>
                  <p:pic>
                    <p:nvPicPr>
                      <p:cNvPr id="33" name="Object 10">
                        <a:extLst>
                          <a:ext uri="{FF2B5EF4-FFF2-40B4-BE49-F238E27FC236}">
                            <a16:creationId xmlns:a16="http://schemas.microsoft.com/office/drawing/2014/main" id="{A31CEAD9-0EEA-4B50-A799-EB176B8DF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511" y="5400327"/>
                        <a:ext cx="415131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직사각형 35">
            <a:extLst>
              <a:ext uri="{FF2B5EF4-FFF2-40B4-BE49-F238E27FC236}">
                <a16:creationId xmlns:a16="http://schemas.microsoft.com/office/drawing/2014/main" id="{044BAE7E-CD85-403A-9BBB-3BE208D3C21E}"/>
              </a:ext>
            </a:extLst>
          </p:cNvPr>
          <p:cNvSpPr/>
          <p:nvPr/>
        </p:nvSpPr>
        <p:spPr>
          <a:xfrm>
            <a:off x="0" y="6571040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Chiral partners</a:t>
            </a:r>
            <a:endParaRPr lang="ko-KR" altLang="en-US" dirty="0"/>
          </a:p>
        </p:txBody>
      </p:sp>
      <p:graphicFrame>
        <p:nvGraphicFramePr>
          <p:cNvPr id="37" name="Object 10">
            <a:extLst>
              <a:ext uri="{FF2B5EF4-FFF2-40B4-BE49-F238E27FC236}">
                <a16:creationId xmlns:a16="http://schemas.microsoft.com/office/drawing/2014/main" id="{E5E15B45-A0E8-48A0-91F4-0F4E8E0C4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83754"/>
              </p:ext>
            </p:extLst>
          </p:nvPr>
        </p:nvGraphicFramePr>
        <p:xfrm>
          <a:off x="749175" y="5381277"/>
          <a:ext cx="2463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24" name="Equation" r:id="rId9" imgW="1650960" imgH="266400" progId="Equation.DSMT4">
                  <p:embed/>
                </p:oleObj>
              </mc:Choice>
              <mc:Fallback>
                <p:oleObj name="Equation" r:id="rId9" imgW="1650960" imgH="266400" progId="Equation.DSMT4">
                  <p:embed/>
                  <p:pic>
                    <p:nvPicPr>
                      <p:cNvPr id="35" name="Object 10">
                        <a:extLst>
                          <a:ext uri="{FF2B5EF4-FFF2-40B4-BE49-F238E27FC236}">
                            <a16:creationId xmlns:a16="http://schemas.microsoft.com/office/drawing/2014/main" id="{CCF1C8FD-D313-4548-9CD8-90D8F1CF5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75" y="5381277"/>
                        <a:ext cx="24638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">
            <a:extLst>
              <a:ext uri="{FF2B5EF4-FFF2-40B4-BE49-F238E27FC236}">
                <a16:creationId xmlns:a16="http://schemas.microsoft.com/office/drawing/2014/main" id="{9B566065-DF9C-46FB-97D2-76BE65A88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252412"/>
              </p:ext>
            </p:extLst>
          </p:nvPr>
        </p:nvGraphicFramePr>
        <p:xfrm>
          <a:off x="796581" y="3897112"/>
          <a:ext cx="1611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25" name="Equation" r:id="rId11" imgW="1079280" imgH="253800" progId="Equation.DSMT4">
                  <p:embed/>
                </p:oleObj>
              </mc:Choice>
              <mc:Fallback>
                <p:oleObj name="Equation" r:id="rId11" imgW="1079280" imgH="253800" progId="Equation.DSMT4">
                  <p:embed/>
                  <p:pic>
                    <p:nvPicPr>
                      <p:cNvPr id="37" name="Object 10">
                        <a:extLst>
                          <a:ext uri="{FF2B5EF4-FFF2-40B4-BE49-F238E27FC236}">
                            <a16:creationId xmlns:a16="http://schemas.microsoft.com/office/drawing/2014/main" id="{E5E15B45-A0E8-48A0-91F4-0F4E8E0C4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81" y="3897112"/>
                        <a:ext cx="16113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70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12</a:t>
            </a:fld>
            <a:endParaRPr lang="en-US" altLang="ko-KR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98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Which vector meson should one study in medium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068" y="764704"/>
            <a:ext cx="8446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1) Hadrons with small width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4070" y="2914652"/>
            <a:ext cx="7510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2) Use condensate based Operator Product Expansion (OPE) methods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24441"/>
              </p:ext>
            </p:extLst>
          </p:nvPr>
        </p:nvGraphicFramePr>
        <p:xfrm>
          <a:off x="3275856" y="1268760"/>
          <a:ext cx="5616624" cy="141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=1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Mass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Width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=1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Mass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Symbol" pitchFamily="18" charset="2"/>
                        </a:rPr>
                        <a:t>  r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770 MeV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150 MeV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a</a:t>
                      </a:r>
                      <a:r>
                        <a:rPr lang="en-US" altLang="ko-KR" sz="1200" baseline="-25000" dirty="0"/>
                        <a:t>1</a:t>
                      </a:r>
                      <a:endParaRPr lang="ko-KR" altLang="en-US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1260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250-600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Symbol" pitchFamily="18" charset="2"/>
                        </a:rPr>
                        <a:t>  w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782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   8.49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f</a:t>
                      </a:r>
                      <a:r>
                        <a:rPr lang="en-US" altLang="ko-KR" sz="1200" baseline="-25000" dirty="0"/>
                        <a:t>1</a:t>
                      </a:r>
                      <a:endParaRPr lang="ko-KR" altLang="en-US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1285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  24.2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Symbol" pitchFamily="18" charset="2"/>
                        </a:rPr>
                        <a:t>  f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1020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   4.266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f</a:t>
                      </a:r>
                      <a:r>
                        <a:rPr lang="en-US" altLang="ko-KR" sz="1200" baseline="-25000" dirty="0"/>
                        <a:t>1</a:t>
                      </a:r>
                      <a:endParaRPr lang="ko-KR" altLang="en-US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1420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  54.9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  K*(1</a:t>
                      </a:r>
                      <a:r>
                        <a:rPr lang="en-US" altLang="ko-KR" sz="1200" b="1" baseline="30000" dirty="0"/>
                        <a:t>-</a:t>
                      </a:r>
                      <a:r>
                        <a:rPr lang="en-US" altLang="ko-KR" sz="1200" b="1" dirty="0"/>
                        <a:t>)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892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  50.3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/>
                        <a:t>  K</a:t>
                      </a:r>
                      <a:r>
                        <a:rPr lang="en-US" altLang="ko-KR" sz="1200" b="1" baseline="-25000" dirty="0"/>
                        <a:t>1</a:t>
                      </a:r>
                      <a:r>
                        <a:rPr lang="en-US" altLang="ko-KR" sz="1200" b="1" baseline="0" dirty="0"/>
                        <a:t>(1</a:t>
                      </a:r>
                      <a:r>
                        <a:rPr lang="en-US" altLang="ko-KR" sz="1200" b="1" baseline="30000" dirty="0"/>
                        <a:t>+</a:t>
                      </a:r>
                      <a:r>
                        <a:rPr lang="en-US" altLang="ko-KR" sz="1200" b="1" baseline="0" dirty="0"/>
                        <a:t>)</a:t>
                      </a:r>
                      <a:endParaRPr lang="ko-KR" altLang="en-US" sz="12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1270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  90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88782"/>
              </p:ext>
            </p:extLst>
          </p:nvPr>
        </p:nvGraphicFramePr>
        <p:xfrm>
          <a:off x="1020748" y="3828851"/>
          <a:ext cx="441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99"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748" y="3828851"/>
                        <a:ext cx="4413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42830"/>
              </p:ext>
            </p:extLst>
          </p:nvPr>
        </p:nvGraphicFramePr>
        <p:xfrm>
          <a:off x="1020748" y="4235450"/>
          <a:ext cx="57769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00" name="Equation" r:id="rId7" imgW="4952880" imgH="393480" progId="Equation.DSMT4">
                  <p:embed/>
                </p:oleObj>
              </mc:Choice>
              <mc:Fallback>
                <p:oleObj name="Equation" r:id="rId7" imgW="4952880" imgH="39348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748" y="4235450"/>
                        <a:ext cx="5776912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00048"/>
              </p:ext>
            </p:extLst>
          </p:nvPr>
        </p:nvGraphicFramePr>
        <p:xfrm>
          <a:off x="6933406" y="4248048"/>
          <a:ext cx="1955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01" name="Equation" r:id="rId9" imgW="1676160" imgH="419040" progId="Equation.DSMT4">
                  <p:embed/>
                </p:oleObj>
              </mc:Choice>
              <mc:Fallback>
                <p:oleObj name="Equation" r:id="rId9" imgW="1676160" imgH="41904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33406" y="4248048"/>
                        <a:ext cx="19558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3378478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Can identify Chiral symmetry breaking effects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20794"/>
              </p:ext>
            </p:extLst>
          </p:nvPr>
        </p:nvGraphicFramePr>
        <p:xfrm>
          <a:off x="4067944" y="3885524"/>
          <a:ext cx="1400894" cy="32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02" name="Equation" r:id="rId11" imgW="1054080" imgH="253800" progId="Equation.DSMT4">
                  <p:embed/>
                </p:oleObj>
              </mc:Choice>
              <mc:Fallback>
                <p:oleObj name="Equation" r:id="rId11" imgW="1054080" imgH="253800" progId="Equation.DSMT4">
                  <p:embed/>
                  <p:pic>
                    <p:nvPicPr>
                      <p:cNvPr id="33" name="개체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885524"/>
                        <a:ext cx="1400894" cy="329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69529"/>
              </p:ext>
            </p:extLst>
          </p:nvPr>
        </p:nvGraphicFramePr>
        <p:xfrm>
          <a:off x="1020748" y="5207714"/>
          <a:ext cx="1623864" cy="47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03" name="Equation" r:id="rId13" imgW="1238940" imgH="361799" progId="Equation.DSMT4">
                  <p:embed/>
                </p:oleObj>
              </mc:Choice>
              <mc:Fallback>
                <p:oleObj name="Equation" r:id="rId13" imgW="1238940" imgH="361799" progId="Equation.DSMT4">
                  <p:embed/>
                  <p:pic>
                    <p:nvPicPr>
                      <p:cNvPr id="36" name="개체 3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0748" y="5207714"/>
                        <a:ext cx="1623864" cy="474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95536" y="4797152"/>
            <a:ext cx="6688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Can relate them to mass 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7" name="굽은 화살표 26"/>
          <p:cNvSpPr/>
          <p:nvPr/>
        </p:nvSpPr>
        <p:spPr>
          <a:xfrm>
            <a:off x="3739716" y="4005064"/>
            <a:ext cx="216000" cy="2160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굽은 화살표 27"/>
          <p:cNvSpPr/>
          <p:nvPr/>
        </p:nvSpPr>
        <p:spPr>
          <a:xfrm>
            <a:off x="5580112" y="4005064"/>
            <a:ext cx="216000" cy="216024"/>
          </a:xfrm>
          <a:prstGeom prst="ben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275856" y="2406526"/>
            <a:ext cx="5410944" cy="2095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3428256" y="2183656"/>
            <a:ext cx="2439888" cy="17168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78416" y="2113702"/>
            <a:ext cx="1863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J-PARC E16, E88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474496" y="2269500"/>
            <a:ext cx="872480" cy="7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3255B33-F047-40CB-8524-6F390B3F91E6}"/>
              </a:ext>
            </a:extLst>
          </p:cNvPr>
          <p:cNvSpPr/>
          <p:nvPr/>
        </p:nvSpPr>
        <p:spPr>
          <a:xfrm>
            <a:off x="0" y="6597352"/>
            <a:ext cx="2411760" cy="2363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K1,K1*mass and chiral symmetry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873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13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2411760" cy="2363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K1,K1*mass and chiral symmetry</a:t>
            </a:r>
            <a:endParaRPr lang="ko-KR" altLang="en-US" dirty="0"/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79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7648" y="115888"/>
            <a:ext cx="8845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K* and K1 mass in the chiral symmetric vacuum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892664"/>
            <a:ext cx="5220674" cy="383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Sum rules </a:t>
            </a: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in the chiral symmetric vacuum</a:t>
            </a:r>
            <a:endParaRPr kumimoji="1" lang="en-US" altLang="ko-KR" sz="18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5344" y="836712"/>
            <a:ext cx="4918704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5496" y="1628800"/>
            <a:ext cx="396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Verdana" pitchFamily="34" charset="0"/>
              </a:rPr>
              <a:t> </a:t>
            </a: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97819"/>
              </p:ext>
            </p:extLst>
          </p:nvPr>
        </p:nvGraphicFramePr>
        <p:xfrm>
          <a:off x="431867" y="3356992"/>
          <a:ext cx="7264401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0" name="Equation" r:id="rId5" imgW="4978080" imgH="330120" progId="Equation.DSMT4">
                  <p:embed/>
                </p:oleObj>
              </mc:Choice>
              <mc:Fallback>
                <p:oleObj name="Equation" r:id="rId5" imgW="4978080" imgH="33012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867" y="3356992"/>
                        <a:ext cx="7264401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오른쪽 중괄호 8"/>
          <p:cNvSpPr/>
          <p:nvPr/>
        </p:nvSpPr>
        <p:spPr>
          <a:xfrm rot="5400000">
            <a:off x="3936677" y="1843130"/>
            <a:ext cx="374972" cy="23945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495400"/>
              </p:ext>
            </p:extLst>
          </p:nvPr>
        </p:nvGraphicFramePr>
        <p:xfrm>
          <a:off x="973686" y="1546813"/>
          <a:ext cx="3314138" cy="122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1" name="Equation" r:id="rId7" imgW="2400120" imgH="888840" progId="Equation.DSMT4">
                  <p:embed/>
                </p:oleObj>
              </mc:Choice>
              <mc:Fallback>
                <p:oleObj name="Equation" r:id="rId7" imgW="24001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3686" y="1546813"/>
                        <a:ext cx="3314138" cy="1227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4733449"/>
            <a:ext cx="5381401" cy="1458351"/>
          </a:xfrm>
          <a:prstGeom prst="rect">
            <a:avLst/>
          </a:prstGeom>
        </p:spPr>
      </p:pic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10014"/>
              </p:ext>
            </p:extLst>
          </p:nvPr>
        </p:nvGraphicFramePr>
        <p:xfrm>
          <a:off x="431867" y="3982757"/>
          <a:ext cx="61833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2" name="Equation" r:id="rId10" imgW="4317840" imgH="558720" progId="Equation.DSMT4">
                  <p:embed/>
                </p:oleObj>
              </mc:Choice>
              <mc:Fallback>
                <p:oleObj name="Equation" r:id="rId10" imgW="43178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1867" y="3982757"/>
                        <a:ext cx="61833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위로 굽은 화살표 11"/>
          <p:cNvSpPr/>
          <p:nvPr/>
        </p:nvSpPr>
        <p:spPr>
          <a:xfrm flipV="1">
            <a:off x="6300192" y="4489499"/>
            <a:ext cx="792088" cy="2894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389678"/>
              </p:ext>
            </p:extLst>
          </p:nvPr>
        </p:nvGraphicFramePr>
        <p:xfrm>
          <a:off x="4827785" y="1565241"/>
          <a:ext cx="3776663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3" name="Equation" r:id="rId12" imgW="3776685" imgH="1176227" progId="Equation.DSMT4">
                  <p:embed/>
                </p:oleObj>
              </mc:Choice>
              <mc:Fallback>
                <p:oleObj name="Equation" r:id="rId12" imgW="3776685" imgH="11762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27785" y="1565241"/>
                        <a:ext cx="3776663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05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14</a:t>
            </a:fld>
            <a:endParaRPr lang="en-US" altLang="ko-KR"/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7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7648" y="115888"/>
            <a:ext cx="8845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K1/K* production in heavy ion collision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2987824" y="1023815"/>
            <a:ext cx="1656184" cy="1368152"/>
          </a:xfrm>
          <a:prstGeom prst="roundRect">
            <a:avLst/>
          </a:prstGeom>
          <a:solidFill>
            <a:srgbClr val="FFCCFF">
              <a:alpha val="86000"/>
            </a:srgbClr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6" name="직사각형 215"/>
          <p:cNvSpPr>
            <a:spLocks noChangeArrowheads="1"/>
          </p:cNvSpPr>
          <p:nvPr/>
        </p:nvSpPr>
        <p:spPr bwMode="auto">
          <a:xfrm>
            <a:off x="2428860" y="404664"/>
            <a:ext cx="1571625" cy="1928812"/>
          </a:xfrm>
          <a:prstGeom prst="rect">
            <a:avLst/>
          </a:prstGeom>
          <a:noFill/>
          <a:ln w="28575" algn="ctr">
            <a:noFill/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217" name="Oval 30"/>
          <p:cNvSpPr>
            <a:spLocks noChangeAspect="1" noChangeArrowheads="1"/>
          </p:cNvSpPr>
          <p:nvPr/>
        </p:nvSpPr>
        <p:spPr bwMode="auto">
          <a:xfrm>
            <a:off x="4355976" y="1455863"/>
            <a:ext cx="108000" cy="108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18" name="Oval 14"/>
          <p:cNvSpPr>
            <a:spLocks noChangeAspect="1" noChangeArrowheads="1"/>
          </p:cNvSpPr>
          <p:nvPr/>
        </p:nvSpPr>
        <p:spPr bwMode="auto">
          <a:xfrm>
            <a:off x="3447921" y="1510467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19" name="Oval 16"/>
          <p:cNvSpPr>
            <a:spLocks noChangeAspect="1" noChangeArrowheads="1"/>
          </p:cNvSpPr>
          <p:nvPr/>
        </p:nvSpPr>
        <p:spPr bwMode="auto">
          <a:xfrm>
            <a:off x="3286116" y="1111213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0" name="Oval 17"/>
          <p:cNvSpPr>
            <a:spLocks noChangeAspect="1" noChangeArrowheads="1"/>
          </p:cNvSpPr>
          <p:nvPr/>
        </p:nvSpPr>
        <p:spPr bwMode="auto">
          <a:xfrm>
            <a:off x="3749058" y="1968469"/>
            <a:ext cx="108000" cy="108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1" name="Oval 18"/>
          <p:cNvSpPr>
            <a:spLocks noChangeAspect="1" noChangeArrowheads="1"/>
          </p:cNvSpPr>
          <p:nvPr/>
        </p:nvSpPr>
        <p:spPr bwMode="auto">
          <a:xfrm>
            <a:off x="3599904" y="1743895"/>
            <a:ext cx="108000" cy="108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2" name="Oval 19"/>
          <p:cNvSpPr>
            <a:spLocks noChangeAspect="1" noChangeArrowheads="1"/>
          </p:cNvSpPr>
          <p:nvPr/>
        </p:nvSpPr>
        <p:spPr bwMode="auto">
          <a:xfrm>
            <a:off x="3527896" y="2139951"/>
            <a:ext cx="108000" cy="108000"/>
          </a:xfrm>
          <a:prstGeom prst="ellipse">
            <a:avLst/>
          </a:prstGeom>
          <a:noFill/>
          <a:ln w="2540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3" name="Oval 20"/>
          <p:cNvSpPr>
            <a:spLocks noChangeAspect="1" noChangeArrowheads="1"/>
          </p:cNvSpPr>
          <p:nvPr/>
        </p:nvSpPr>
        <p:spPr bwMode="auto">
          <a:xfrm>
            <a:off x="3167856" y="1412042"/>
            <a:ext cx="108000" cy="108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4" name="Oval 21"/>
          <p:cNvSpPr>
            <a:spLocks noChangeAspect="1" noChangeArrowheads="1"/>
          </p:cNvSpPr>
          <p:nvPr/>
        </p:nvSpPr>
        <p:spPr bwMode="auto">
          <a:xfrm>
            <a:off x="3635896" y="1347863"/>
            <a:ext cx="108000" cy="108000"/>
          </a:xfrm>
          <a:prstGeom prst="ellipse">
            <a:avLst/>
          </a:prstGeom>
          <a:solidFill>
            <a:srgbClr val="1F497D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5" name="Oval 27"/>
          <p:cNvSpPr>
            <a:spLocks noChangeAspect="1" noChangeArrowheads="1"/>
          </p:cNvSpPr>
          <p:nvPr/>
        </p:nvSpPr>
        <p:spPr bwMode="auto">
          <a:xfrm>
            <a:off x="4067944" y="2039907"/>
            <a:ext cx="108000" cy="108000"/>
          </a:xfrm>
          <a:prstGeom prst="ellipse">
            <a:avLst/>
          </a:prstGeom>
          <a:solidFill>
            <a:srgbClr val="1F497D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6" name="Oval 28"/>
          <p:cNvSpPr>
            <a:spLocks noChangeAspect="1" noChangeArrowheads="1"/>
          </p:cNvSpPr>
          <p:nvPr/>
        </p:nvSpPr>
        <p:spPr bwMode="auto">
          <a:xfrm>
            <a:off x="3779912" y="1671887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7" name="Oval 29"/>
          <p:cNvSpPr>
            <a:spLocks noChangeAspect="1" noChangeArrowheads="1"/>
          </p:cNvSpPr>
          <p:nvPr/>
        </p:nvSpPr>
        <p:spPr bwMode="auto">
          <a:xfrm>
            <a:off x="4336936" y="1851773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8" name="Oval 31"/>
          <p:cNvSpPr>
            <a:spLocks noChangeAspect="1" noChangeArrowheads="1"/>
          </p:cNvSpPr>
          <p:nvPr/>
        </p:nvSpPr>
        <p:spPr bwMode="auto">
          <a:xfrm>
            <a:off x="3997196" y="1773992"/>
            <a:ext cx="108000" cy="108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9" name="Text Box 6"/>
          <p:cNvSpPr txBox="1">
            <a:spLocks noChangeArrowheads="1"/>
          </p:cNvSpPr>
          <p:nvPr/>
        </p:nvSpPr>
        <p:spPr bwMode="auto">
          <a:xfrm>
            <a:off x="7880997" y="5092204"/>
            <a:ext cx="57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맑은 고딕" panose="020B0503020000020004" pitchFamily="50" charset="-127"/>
              </a:rPr>
              <a:t>t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</a:endParaRPr>
          </a:p>
        </p:txBody>
      </p:sp>
      <p:sp>
        <p:nvSpPr>
          <p:cNvPr id="230" name="Line 11"/>
          <p:cNvSpPr>
            <a:spLocks noChangeShapeType="1"/>
          </p:cNvSpPr>
          <p:nvPr/>
        </p:nvSpPr>
        <p:spPr bwMode="auto">
          <a:xfrm>
            <a:off x="348688" y="5353587"/>
            <a:ext cx="756000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1" name="Line 15"/>
          <p:cNvSpPr>
            <a:spLocks noChangeShapeType="1"/>
          </p:cNvSpPr>
          <p:nvPr/>
        </p:nvSpPr>
        <p:spPr bwMode="auto">
          <a:xfrm>
            <a:off x="1234744" y="5347608"/>
            <a:ext cx="0" cy="287338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2" name="Line 16"/>
          <p:cNvSpPr>
            <a:spLocks noChangeShapeType="1"/>
          </p:cNvSpPr>
          <p:nvPr/>
        </p:nvSpPr>
        <p:spPr bwMode="auto">
          <a:xfrm>
            <a:off x="2949256" y="5347608"/>
            <a:ext cx="0" cy="287338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3" name="Line 17"/>
          <p:cNvSpPr>
            <a:spLocks noChangeShapeType="1"/>
          </p:cNvSpPr>
          <p:nvPr/>
        </p:nvSpPr>
        <p:spPr bwMode="auto">
          <a:xfrm>
            <a:off x="3949388" y="5347608"/>
            <a:ext cx="0" cy="287338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4" name="Line 18"/>
          <p:cNvSpPr>
            <a:spLocks noChangeShapeType="1"/>
          </p:cNvSpPr>
          <p:nvPr/>
        </p:nvSpPr>
        <p:spPr bwMode="auto">
          <a:xfrm>
            <a:off x="6613214" y="5347608"/>
            <a:ext cx="0" cy="287338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5" name="Text Box 19"/>
          <p:cNvSpPr txBox="1">
            <a:spLocks noChangeArrowheads="1"/>
          </p:cNvSpPr>
          <p:nvPr/>
        </p:nvSpPr>
        <p:spPr bwMode="auto">
          <a:xfrm>
            <a:off x="734678" y="563494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fm/c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236" name="Text Box 20"/>
          <p:cNvSpPr txBox="1">
            <a:spLocks noChangeArrowheads="1"/>
          </p:cNvSpPr>
          <p:nvPr/>
        </p:nvSpPr>
        <p:spPr bwMode="auto">
          <a:xfrm>
            <a:off x="2449190" y="563494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5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fm/c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237" name="Text Box 21"/>
          <p:cNvSpPr txBox="1">
            <a:spLocks noChangeArrowheads="1"/>
          </p:cNvSpPr>
          <p:nvPr/>
        </p:nvSpPr>
        <p:spPr bwMode="auto">
          <a:xfrm>
            <a:off x="3592198" y="562859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7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fm/c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238" name="Text Box 22"/>
          <p:cNvSpPr txBox="1">
            <a:spLocks noChangeArrowheads="1"/>
          </p:cNvSpPr>
          <p:nvPr/>
        </p:nvSpPr>
        <p:spPr bwMode="auto">
          <a:xfrm>
            <a:off x="6181414" y="5628596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17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fm/c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239" name="Text Box 27"/>
          <p:cNvSpPr txBox="1">
            <a:spLocks noChangeArrowheads="1"/>
          </p:cNvSpPr>
          <p:nvPr/>
        </p:nvSpPr>
        <p:spPr bwMode="auto">
          <a:xfrm>
            <a:off x="1580830" y="5347608"/>
            <a:ext cx="122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QGP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맑은 고딕" panose="020B0503020000020004" pitchFamily="50" charset="-127"/>
              <a:cs typeface="Verdana" pitchFamily="34" charset="0"/>
            </a:endParaRPr>
          </a:p>
        </p:txBody>
      </p:sp>
      <p:sp>
        <p:nvSpPr>
          <p:cNvPr id="240" name="타원 239"/>
          <p:cNvSpPr/>
          <p:nvPr/>
        </p:nvSpPr>
        <p:spPr>
          <a:xfrm>
            <a:off x="642910" y="1039775"/>
            <a:ext cx="142876" cy="128588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1" name="타원 240"/>
          <p:cNvSpPr/>
          <p:nvPr/>
        </p:nvSpPr>
        <p:spPr>
          <a:xfrm>
            <a:off x="842710" y="1423036"/>
            <a:ext cx="142876" cy="128588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2" name="오른쪽 화살표 241"/>
          <p:cNvSpPr/>
          <p:nvPr/>
        </p:nvSpPr>
        <p:spPr>
          <a:xfrm>
            <a:off x="142876" y="1468403"/>
            <a:ext cx="357158" cy="35719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3" name="오른쪽 화살표 242"/>
          <p:cNvSpPr/>
          <p:nvPr/>
        </p:nvSpPr>
        <p:spPr>
          <a:xfrm>
            <a:off x="1114150" y="1879560"/>
            <a:ext cx="357158" cy="35719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4" name="Text Box 27"/>
          <p:cNvSpPr txBox="1">
            <a:spLocks noChangeArrowheads="1"/>
          </p:cNvSpPr>
          <p:nvPr/>
        </p:nvSpPr>
        <p:spPr bwMode="auto">
          <a:xfrm>
            <a:off x="4520892" y="5344452"/>
            <a:ext cx="18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 Unicode MS" pitchFamily="50" charset="-127"/>
              </a:rPr>
              <a:t>Hadron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 Unicode MS" pitchFamily="50" charset="-127"/>
              </a:rPr>
              <a:t> phase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45" name="그룹 123"/>
          <p:cNvGrpSpPr>
            <a:grpSpLocks noChangeAspect="1"/>
          </p:cNvGrpSpPr>
          <p:nvPr/>
        </p:nvGrpSpPr>
        <p:grpSpPr>
          <a:xfrm>
            <a:off x="6300192" y="1917117"/>
            <a:ext cx="442290" cy="432000"/>
            <a:chOff x="7020272" y="5532310"/>
            <a:chExt cx="648072" cy="632994"/>
          </a:xfrm>
        </p:grpSpPr>
        <p:sp>
          <p:nvSpPr>
            <p:cNvPr id="307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ysClr val="window" lastClr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308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309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6" name="그룹 102"/>
          <p:cNvGrpSpPr>
            <a:grpSpLocks noChangeAspect="1"/>
          </p:cNvGrpSpPr>
          <p:nvPr/>
        </p:nvGrpSpPr>
        <p:grpSpPr>
          <a:xfrm>
            <a:off x="6912780" y="1171788"/>
            <a:ext cx="495868" cy="486451"/>
            <a:chOff x="6496546" y="2133738"/>
            <a:chExt cx="718660" cy="705002"/>
          </a:xfrm>
        </p:grpSpPr>
        <p:sp>
          <p:nvSpPr>
            <p:cNvPr id="303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ysClr val="window" lastClr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304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305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306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rgbClr val="1F497D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7" name="그룹 133"/>
          <p:cNvGrpSpPr>
            <a:grpSpLocks/>
          </p:cNvGrpSpPr>
          <p:nvPr/>
        </p:nvGrpSpPr>
        <p:grpSpPr>
          <a:xfrm>
            <a:off x="3110237" y="1722343"/>
            <a:ext cx="453651" cy="453600"/>
            <a:chOff x="7020272" y="5532310"/>
            <a:chExt cx="648072" cy="632994"/>
          </a:xfrm>
        </p:grpSpPr>
        <p:sp>
          <p:nvSpPr>
            <p:cNvPr id="300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ysClr val="window" lastClr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301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302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248" name="Text Box 28"/>
          <p:cNvSpPr txBox="1">
            <a:spLocks noChangeArrowheads="1"/>
          </p:cNvSpPr>
          <p:nvPr/>
        </p:nvSpPr>
        <p:spPr bwMode="auto">
          <a:xfrm>
            <a:off x="5542540" y="4995013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T</a:t>
            </a:r>
            <a:r>
              <a:rPr kumimoji="0" lang="en-US" altLang="ko-KR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F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249" name="직선 화살표 연결선 248"/>
          <p:cNvCxnSpPr/>
          <p:nvPr/>
        </p:nvCxnSpPr>
        <p:spPr>
          <a:xfrm flipV="1">
            <a:off x="370316" y="3481379"/>
            <a:ext cx="0" cy="18722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50" name="TextBox 249"/>
          <p:cNvSpPr txBox="1"/>
          <p:nvPr/>
        </p:nvSpPr>
        <p:spPr>
          <a:xfrm>
            <a:off x="186416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T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51" name="자유형 250"/>
          <p:cNvSpPr/>
          <p:nvPr/>
        </p:nvSpPr>
        <p:spPr>
          <a:xfrm>
            <a:off x="3948248" y="4465054"/>
            <a:ext cx="2592288" cy="600501"/>
          </a:xfrm>
          <a:custGeom>
            <a:avLst/>
            <a:gdLst>
              <a:gd name="connsiteX0" fmla="*/ 0 w 1787857"/>
              <a:gd name="connsiteY0" fmla="*/ 0 h 600501"/>
              <a:gd name="connsiteX1" fmla="*/ 641445 w 1787857"/>
              <a:gd name="connsiteY1" fmla="*/ 368489 h 600501"/>
              <a:gd name="connsiteX2" fmla="*/ 1787857 w 1787857"/>
              <a:gd name="connsiteY2" fmla="*/ 600501 h 6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57" h="600501">
                <a:moveTo>
                  <a:pt x="0" y="0"/>
                </a:moveTo>
                <a:cubicBezTo>
                  <a:pt x="171734" y="134203"/>
                  <a:pt x="343469" y="268406"/>
                  <a:pt x="641445" y="368489"/>
                </a:cubicBezTo>
                <a:cubicBezTo>
                  <a:pt x="939421" y="468572"/>
                  <a:pt x="1578591" y="555008"/>
                  <a:pt x="1787857" y="600501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2" name="자유형 251"/>
          <p:cNvSpPr/>
          <p:nvPr/>
        </p:nvSpPr>
        <p:spPr>
          <a:xfrm>
            <a:off x="1226628" y="3540257"/>
            <a:ext cx="1610436" cy="818866"/>
          </a:xfrm>
          <a:custGeom>
            <a:avLst/>
            <a:gdLst>
              <a:gd name="connsiteX0" fmla="*/ 0 w 1610436"/>
              <a:gd name="connsiteY0" fmla="*/ 0 h 818866"/>
              <a:gd name="connsiteX1" fmla="*/ 928048 w 1610436"/>
              <a:gd name="connsiteY1" fmla="*/ 586854 h 818866"/>
              <a:gd name="connsiteX2" fmla="*/ 1610436 w 1610436"/>
              <a:gd name="connsiteY2" fmla="*/ 818866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0436" h="818866">
                <a:moveTo>
                  <a:pt x="0" y="0"/>
                </a:moveTo>
                <a:cubicBezTo>
                  <a:pt x="329821" y="225188"/>
                  <a:pt x="659642" y="450376"/>
                  <a:pt x="928048" y="586854"/>
                </a:cubicBezTo>
                <a:cubicBezTo>
                  <a:pt x="1196454" y="723332"/>
                  <a:pt x="1403445" y="771099"/>
                  <a:pt x="1610436" y="818866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53" name="직선 연결선 252"/>
          <p:cNvCxnSpPr>
            <a:endCxn id="251" idx="0"/>
          </p:cNvCxnSpPr>
          <p:nvPr/>
        </p:nvCxnSpPr>
        <p:spPr>
          <a:xfrm>
            <a:off x="2848392" y="4359123"/>
            <a:ext cx="1099856" cy="10593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</p:cxnSp>
      <p:sp>
        <p:nvSpPr>
          <p:cNvPr id="254" name="TextBox 253"/>
          <p:cNvSpPr txBox="1"/>
          <p:nvPr/>
        </p:nvSpPr>
        <p:spPr>
          <a:xfrm>
            <a:off x="3300176" y="46316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T</a:t>
            </a:r>
            <a:r>
              <a:rPr kumimoji="0" lang="en-US" altLang="ko-KR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C</a:t>
            </a:r>
            <a:endParaRPr kumimoji="0" lang="ko-KR" alt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55" name="Text Box 28"/>
          <p:cNvSpPr txBox="1">
            <a:spLocks noChangeArrowheads="1"/>
          </p:cNvSpPr>
          <p:nvPr/>
        </p:nvSpPr>
        <p:spPr bwMode="auto">
          <a:xfrm>
            <a:off x="3588208" y="4624215"/>
            <a:ext cx="707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T</a:t>
            </a:r>
            <a:r>
              <a:rPr kumimoji="0" lang="en-US" altLang="ko-KR" sz="1800" b="0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맑은 고딕" panose="020B0503020000020004" pitchFamily="50" charset="-127"/>
              </a:rPr>
              <a:t>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256" name="직선 화살표 연결선 255"/>
          <p:cNvCxnSpPr/>
          <p:nvPr/>
        </p:nvCxnSpPr>
        <p:spPr>
          <a:xfrm>
            <a:off x="6518547" y="4993547"/>
            <a:ext cx="648072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57" name="오른쪽 화살표 256"/>
          <p:cNvSpPr/>
          <p:nvPr/>
        </p:nvSpPr>
        <p:spPr>
          <a:xfrm>
            <a:off x="4790906" y="1483159"/>
            <a:ext cx="357158" cy="35719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8" name="오른쪽 화살표 257"/>
          <p:cNvSpPr/>
          <p:nvPr/>
        </p:nvSpPr>
        <p:spPr>
          <a:xfrm>
            <a:off x="2486650" y="1500575"/>
            <a:ext cx="357158" cy="35719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59" name="그룹 102"/>
          <p:cNvGrpSpPr>
            <a:grpSpLocks noChangeAspect="1"/>
          </p:cNvGrpSpPr>
          <p:nvPr/>
        </p:nvGrpSpPr>
        <p:grpSpPr>
          <a:xfrm>
            <a:off x="3851920" y="1095823"/>
            <a:ext cx="495868" cy="486451"/>
            <a:chOff x="6496546" y="2133738"/>
            <a:chExt cx="718660" cy="705002"/>
          </a:xfrm>
        </p:grpSpPr>
        <p:sp>
          <p:nvSpPr>
            <p:cNvPr id="296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ysClr val="window" lastClr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97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98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99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rgbClr val="1F497D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260" name="모서리가 둥근 직사각형 259"/>
          <p:cNvSpPr/>
          <p:nvPr/>
        </p:nvSpPr>
        <p:spPr>
          <a:xfrm>
            <a:off x="6156176" y="1023815"/>
            <a:ext cx="2160240" cy="1368152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1" name="그룹 102"/>
          <p:cNvGrpSpPr>
            <a:grpSpLocks noChangeAspect="1"/>
          </p:cNvGrpSpPr>
          <p:nvPr/>
        </p:nvGrpSpPr>
        <p:grpSpPr>
          <a:xfrm>
            <a:off x="7676532" y="1743895"/>
            <a:ext cx="495868" cy="486451"/>
            <a:chOff x="6496546" y="2133738"/>
            <a:chExt cx="718660" cy="705002"/>
          </a:xfrm>
        </p:grpSpPr>
        <p:sp>
          <p:nvSpPr>
            <p:cNvPr id="292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ysClr val="window" lastClr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93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94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95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rgbClr val="1F497D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62" name="그룹 133"/>
          <p:cNvGrpSpPr>
            <a:grpSpLocks/>
          </p:cNvGrpSpPr>
          <p:nvPr/>
        </p:nvGrpSpPr>
        <p:grpSpPr>
          <a:xfrm>
            <a:off x="7070677" y="1866359"/>
            <a:ext cx="453651" cy="453600"/>
            <a:chOff x="7020272" y="5532310"/>
            <a:chExt cx="648072" cy="632994"/>
          </a:xfrm>
        </p:grpSpPr>
        <p:sp>
          <p:nvSpPr>
            <p:cNvPr id="289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ysClr val="window" lastClr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90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91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63" name="그룹 102"/>
          <p:cNvGrpSpPr>
            <a:grpSpLocks noChangeAspect="1"/>
          </p:cNvGrpSpPr>
          <p:nvPr/>
        </p:nvGrpSpPr>
        <p:grpSpPr>
          <a:xfrm>
            <a:off x="6372200" y="1185436"/>
            <a:ext cx="495868" cy="486451"/>
            <a:chOff x="6496546" y="2133738"/>
            <a:chExt cx="718660" cy="705002"/>
          </a:xfrm>
        </p:grpSpPr>
        <p:sp>
          <p:nvSpPr>
            <p:cNvPr id="285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ysClr val="window" lastClr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86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87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88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rgbClr val="1F497D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64" name="그룹 133"/>
          <p:cNvGrpSpPr>
            <a:grpSpLocks/>
          </p:cNvGrpSpPr>
          <p:nvPr/>
        </p:nvGrpSpPr>
        <p:grpSpPr>
          <a:xfrm>
            <a:off x="7718749" y="1167831"/>
            <a:ext cx="453651" cy="453600"/>
            <a:chOff x="7020272" y="5532310"/>
            <a:chExt cx="648072" cy="632994"/>
          </a:xfrm>
        </p:grpSpPr>
        <p:sp>
          <p:nvSpPr>
            <p:cNvPr id="282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ysClr val="window" lastClr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83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84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265" name="오른쪽 화살표 264"/>
          <p:cNvSpPr/>
          <p:nvPr/>
        </p:nvSpPr>
        <p:spPr>
          <a:xfrm>
            <a:off x="8463314" y="1496807"/>
            <a:ext cx="357158" cy="35719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" name="오른쪽 화살표 265"/>
          <p:cNvSpPr/>
          <p:nvPr/>
        </p:nvSpPr>
        <p:spPr>
          <a:xfrm>
            <a:off x="5655002" y="1514223"/>
            <a:ext cx="357158" cy="35719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572770" y="345300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Hadron production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26090" y="355852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Kinetic freeze-out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269" name="직선 화살표 연결선 268"/>
          <p:cNvCxnSpPr/>
          <p:nvPr/>
        </p:nvCxnSpPr>
        <p:spPr>
          <a:xfrm>
            <a:off x="5208388" y="4878452"/>
            <a:ext cx="648072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aphicFrame>
        <p:nvGraphicFramePr>
          <p:cNvPr id="270" name="개체 2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19379"/>
              </p:ext>
            </p:extLst>
          </p:nvPr>
        </p:nvGraphicFramePr>
        <p:xfrm>
          <a:off x="3660216" y="4783781"/>
          <a:ext cx="1270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8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87" name="개체 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0216" y="4783781"/>
                        <a:ext cx="1270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1" name="직선 연결선 270"/>
          <p:cNvCxnSpPr>
            <a:stCxn id="242" idx="3"/>
          </p:cNvCxnSpPr>
          <p:nvPr/>
        </p:nvCxnSpPr>
        <p:spPr>
          <a:xfrm flipV="1">
            <a:off x="500034" y="1632265"/>
            <a:ext cx="1214446" cy="1473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2" name="직선 연결선 271"/>
          <p:cNvCxnSpPr>
            <a:stCxn id="241" idx="6"/>
          </p:cNvCxnSpPr>
          <p:nvPr/>
        </p:nvCxnSpPr>
        <p:spPr>
          <a:xfrm flipV="1">
            <a:off x="985586" y="2055268"/>
            <a:ext cx="690177" cy="1071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3" name="오른쪽 중괄호 272"/>
          <p:cNvSpPr/>
          <p:nvPr/>
        </p:nvSpPr>
        <p:spPr>
          <a:xfrm>
            <a:off x="1793898" y="1632265"/>
            <a:ext cx="164053" cy="433713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4" name="Text Box 28"/>
          <p:cNvSpPr txBox="1">
            <a:spLocks noChangeArrowheads="1"/>
          </p:cNvSpPr>
          <p:nvPr/>
        </p:nvSpPr>
        <p:spPr bwMode="auto">
          <a:xfrm>
            <a:off x="1763688" y="1681356"/>
            <a:ext cx="707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b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75" name="아래쪽 화살표 274"/>
          <p:cNvSpPr/>
          <p:nvPr/>
        </p:nvSpPr>
        <p:spPr>
          <a:xfrm>
            <a:off x="3457253" y="3879284"/>
            <a:ext cx="418987" cy="4602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6" name="Text Box 28"/>
          <p:cNvSpPr txBox="1">
            <a:spLocks noChangeArrowheads="1"/>
          </p:cNvSpPr>
          <p:nvPr/>
        </p:nvSpPr>
        <p:spPr bwMode="auto">
          <a:xfrm>
            <a:off x="4940523" y="4422204"/>
            <a:ext cx="1030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Large b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77" name="Text Box 28"/>
          <p:cNvSpPr txBox="1">
            <a:spLocks noChangeArrowheads="1"/>
          </p:cNvSpPr>
          <p:nvPr/>
        </p:nvSpPr>
        <p:spPr bwMode="auto">
          <a:xfrm>
            <a:off x="6396520" y="4518412"/>
            <a:ext cx="1030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Small b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78" name="아래쪽 화살표 277"/>
          <p:cNvSpPr/>
          <p:nvPr/>
        </p:nvSpPr>
        <p:spPr>
          <a:xfrm>
            <a:off x="5503020" y="4127299"/>
            <a:ext cx="166713" cy="27506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9" name="아래쪽 화살표 278"/>
          <p:cNvSpPr/>
          <p:nvPr/>
        </p:nvSpPr>
        <p:spPr>
          <a:xfrm>
            <a:off x="6859967" y="4102050"/>
            <a:ext cx="132937" cy="40620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827584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T</a:t>
            </a:r>
            <a:r>
              <a:rPr kumimoji="0" lang="en-US" altLang="ko-KR" sz="1800" kern="0" baseline="-250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</a:t>
            </a:r>
            <a:r>
              <a:rPr kumimoji="0" lang="en-US" altLang="ko-KR" sz="1800" b="0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nitial</a:t>
            </a:r>
            <a:endParaRPr kumimoji="0" lang="ko-KR" alt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81148FF3-6573-4DDC-9FEA-6CA6C908AB11}"/>
              </a:ext>
            </a:extLst>
          </p:cNvPr>
          <p:cNvSpPr/>
          <p:nvPr/>
        </p:nvSpPr>
        <p:spPr>
          <a:xfrm>
            <a:off x="0" y="6597352"/>
            <a:ext cx="2411760" cy="2363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K1,K1*mass and chiral symmetry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82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15</a:t>
            </a:fld>
            <a:endParaRPr lang="en-US" altLang="ko-K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068" y="404664"/>
            <a:ext cx="8446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5) K1/K* vs Centrality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2775"/>
            <a:ext cx="4320480" cy="385139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DCEDE6F-3567-46CF-93A1-5AD63B134537}"/>
              </a:ext>
            </a:extLst>
          </p:cNvPr>
          <p:cNvSpPr/>
          <p:nvPr/>
        </p:nvSpPr>
        <p:spPr>
          <a:xfrm>
            <a:off x="0" y="6597352"/>
            <a:ext cx="2411760" cy="2363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K1,K1*mass and chiral symmetry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42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16</a:t>
            </a:fld>
            <a:endParaRPr lang="en-US" altLang="ko-K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068" y="404664"/>
            <a:ext cx="8446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5) K1/K* vs Centrality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6842"/>
            <a:ext cx="8352928" cy="7631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89298"/>
            <a:ext cx="5198715" cy="453054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3F29BF4-7A21-4335-A26D-6483F3F4E5BB}"/>
              </a:ext>
            </a:extLst>
          </p:cNvPr>
          <p:cNvSpPr/>
          <p:nvPr/>
        </p:nvSpPr>
        <p:spPr>
          <a:xfrm>
            <a:off x="0" y="6597352"/>
            <a:ext cx="2411760" cy="2363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K1,K1*mass and chiral symmetry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476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593642" y="248017"/>
            <a:ext cx="3324783" cy="22128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3297104" y="1466933"/>
            <a:ext cx="1278621" cy="0"/>
          </a:xfrm>
          <a:prstGeom prst="line">
            <a:avLst/>
          </a:prstGeom>
          <a:ln w="82550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2018483" y="894441"/>
            <a:ext cx="2557241" cy="0"/>
          </a:xfrm>
          <a:prstGeom prst="line">
            <a:avLst/>
          </a:prstGeom>
          <a:ln w="82550">
            <a:solidFill>
              <a:srgbClr val="FF0000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680591" y="894441"/>
            <a:ext cx="0" cy="572491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0"/>
          <p:cNvGraphicFramePr>
            <a:graphicFrameLocks noChangeAspect="1"/>
          </p:cNvGraphicFramePr>
          <p:nvPr>
            <p:extLst/>
          </p:nvPr>
        </p:nvGraphicFramePr>
        <p:xfrm>
          <a:off x="1403133" y="760893"/>
          <a:ext cx="303062" cy="22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6" name="Equation" r:id="rId3" imgW="228600" imgH="190440" progId="Equation.DSMT4">
                  <p:embed/>
                </p:oleObj>
              </mc:Choice>
              <mc:Fallback>
                <p:oleObj name="Equation" r:id="rId3" imgW="228600" imgH="190440" progId="Equation.DSMT4">
                  <p:embed/>
                  <p:pic>
                    <p:nvPicPr>
                      <p:cNvPr id="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133" y="760893"/>
                        <a:ext cx="303062" cy="225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/>
          </p:nvPr>
        </p:nvGraphicFramePr>
        <p:xfrm>
          <a:off x="2783955" y="1369118"/>
          <a:ext cx="370723" cy="19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7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955" y="1369118"/>
                        <a:ext cx="370723" cy="195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391580" y="1723467"/>
            <a:ext cx="1728907" cy="513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Nuclear target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3161" y="1000716"/>
            <a:ext cx="249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Kaon beam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>
            <p:extLst/>
          </p:nvPr>
        </p:nvGraphicFramePr>
        <p:xfrm>
          <a:off x="6001966" y="314436"/>
          <a:ext cx="1986113" cy="57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8" name="Equation" r:id="rId7" imgW="1498320" imgH="482400" progId="Equation.DSMT4">
                  <p:embed/>
                </p:oleObj>
              </mc:Choice>
              <mc:Fallback>
                <p:oleObj name="Equation" r:id="rId7" imgW="1498320" imgH="482400" progId="Equation.DSMT4">
                  <p:embed/>
                  <p:pic>
                    <p:nvPicPr>
                      <p:cNvPr id="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966" y="314436"/>
                        <a:ext cx="1986113" cy="57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직선 화살표 연결선 30"/>
          <p:cNvCxnSpPr/>
          <p:nvPr/>
        </p:nvCxnSpPr>
        <p:spPr>
          <a:xfrm flipV="1">
            <a:off x="4575725" y="657219"/>
            <a:ext cx="383629" cy="21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4575725" y="926930"/>
            <a:ext cx="446961" cy="23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0"/>
          <p:cNvGraphicFramePr>
            <a:graphicFrameLocks noChangeAspect="1"/>
          </p:cNvGraphicFramePr>
          <p:nvPr>
            <p:extLst/>
          </p:nvPr>
        </p:nvGraphicFramePr>
        <p:xfrm>
          <a:off x="6025356" y="1051516"/>
          <a:ext cx="2003028" cy="57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9" name="Equation" r:id="rId9" imgW="1511280" imgH="482400" progId="Equation.DSMT4">
                  <p:embed/>
                </p:oleObj>
              </mc:Choice>
              <mc:Fallback>
                <p:oleObj name="Equation" r:id="rId9" imgW="1511280" imgH="482400" progId="Equation.DSMT4">
                  <p:embed/>
                  <p:pic>
                    <p:nvPicPr>
                      <p:cNvPr id="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356" y="1051516"/>
                        <a:ext cx="2003028" cy="57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/>
          <p:cNvGraphicFramePr>
            <a:graphicFrameLocks noChangeAspect="1"/>
          </p:cNvGraphicFramePr>
          <p:nvPr>
            <p:extLst/>
          </p:nvPr>
        </p:nvGraphicFramePr>
        <p:xfrm>
          <a:off x="3741644" y="490799"/>
          <a:ext cx="572294" cy="28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80" name="Equation" r:id="rId11" imgW="431640" imgH="241200" progId="Equation.DSMT4">
                  <p:embed/>
                </p:oleObj>
              </mc:Choice>
              <mc:Fallback>
                <p:oleObj name="Equation" r:id="rId11" imgW="431640" imgH="241200" progId="Equation.DSMT4">
                  <p:embed/>
                  <p:pic>
                    <p:nvPicPr>
                      <p:cNvPr id="3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644" y="490799"/>
                        <a:ext cx="572294" cy="283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개체 40"/>
          <p:cNvGraphicFramePr>
            <a:graphicFrameLocks noChangeAspect="1"/>
          </p:cNvGraphicFramePr>
          <p:nvPr>
            <p:extLst/>
          </p:nvPr>
        </p:nvGraphicFramePr>
        <p:xfrm>
          <a:off x="3808467" y="1108214"/>
          <a:ext cx="488697" cy="2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81" name="Equation" r:id="rId13" imgW="317160" imgH="164880" progId="Equation.DSMT4">
                  <p:embed/>
                </p:oleObj>
              </mc:Choice>
              <mc:Fallback>
                <p:oleObj name="Equation" r:id="rId13" imgW="317160" imgH="164880" progId="Equation.DSMT4">
                  <p:embed/>
                  <p:pic>
                    <p:nvPicPr>
                      <p:cNvPr id="41" name="개체 4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08467" y="1108214"/>
                        <a:ext cx="488697" cy="22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" name="그림 1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481" y="2513952"/>
            <a:ext cx="6420667" cy="4111757"/>
          </a:xfrm>
          <a:prstGeom prst="rect">
            <a:avLst/>
          </a:prstGeom>
        </p:spPr>
      </p:pic>
      <p:sp>
        <p:nvSpPr>
          <p:cNvPr id="127" name="직사각형 126"/>
          <p:cNvSpPr/>
          <p:nvPr/>
        </p:nvSpPr>
        <p:spPr>
          <a:xfrm>
            <a:off x="7026870" y="6356350"/>
            <a:ext cx="713482" cy="182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6068" y="260648"/>
            <a:ext cx="8446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6) K1/K* at JPARC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5FAEFD7-4386-4A01-990F-7000F2328171}"/>
              </a:ext>
            </a:extLst>
          </p:cNvPr>
          <p:cNvSpPr/>
          <p:nvPr/>
        </p:nvSpPr>
        <p:spPr>
          <a:xfrm>
            <a:off x="0" y="6597352"/>
            <a:ext cx="2411760" cy="23634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굴림"/>
                <a:cs typeface="Arial" panose="020B0604020202020204" pitchFamily="34" charset="0"/>
              </a:rPr>
              <a:t>3. K1,K1*mass and chiral symmetry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70E0D08-8447-4CF7-8037-1FFDE06EF91E}"/>
              </a:ext>
            </a:extLst>
          </p:cNvPr>
          <p:cNvSpPr/>
          <p:nvPr/>
        </p:nvSpPr>
        <p:spPr>
          <a:xfrm>
            <a:off x="755576" y="5877272"/>
            <a:ext cx="6624736" cy="69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BE317-24DF-497C-9F86-4ACB89AD4B94}"/>
              </a:ext>
            </a:extLst>
          </p:cNvPr>
          <p:cNvSpPr txBox="1"/>
          <p:nvPr/>
        </p:nvSpPr>
        <p:spPr>
          <a:xfrm>
            <a:off x="1205880" y="5820023"/>
            <a:ext cx="5112568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I. Park, H.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Sako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K. Aoki, P.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Gubler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SHLee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PRD109 (2024) 11, 114042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6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타원 17"/>
          <p:cNvSpPr/>
          <p:nvPr/>
        </p:nvSpPr>
        <p:spPr>
          <a:xfrm>
            <a:off x="2483768" y="3234216"/>
            <a:ext cx="3744416" cy="2783334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532440" y="6356176"/>
            <a:ext cx="504056" cy="457200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8596" y="977298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excitation energy measurement at JPARC              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    Decay mode of K</a:t>
            </a:r>
            <a:r>
              <a:rPr lang="en-US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/>
              <a:t>(</a:t>
            </a:r>
            <a:r>
              <a:rPr lang="en-US" altLang="ko-KR" sz="2000" dirty="0">
                <a:latin typeface="Symbol" panose="05050102010706020507" pitchFamily="18" charset="2"/>
              </a:rPr>
              <a:t>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=90MeV)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942954" y="1812424"/>
          <a:ext cx="38438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Decay mode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  <a:endParaRPr lang="ko-KR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K1(1270)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</a:t>
                      </a:r>
                      <a:r>
                        <a:rPr lang="en-US" altLang="ko-KR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42 %</a:t>
                      </a:r>
                      <a:endParaRPr lang="ko-KR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K1(1270)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K* </a:t>
                      </a:r>
                      <a:r>
                        <a:rPr lang="en-US" altLang="ko-KR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직선 연결선 8"/>
          <p:cNvCxnSpPr/>
          <p:nvPr/>
        </p:nvCxnSpPr>
        <p:spPr>
          <a:xfrm>
            <a:off x="3276016" y="4767369"/>
            <a:ext cx="1440000" cy="0"/>
          </a:xfrm>
          <a:prstGeom prst="line">
            <a:avLst/>
          </a:prstGeom>
          <a:ln w="82550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836016" y="4047288"/>
            <a:ext cx="2880000" cy="0"/>
          </a:xfrm>
          <a:prstGeom prst="line">
            <a:avLst/>
          </a:prstGeom>
          <a:ln w="82550">
            <a:solidFill>
              <a:srgbClr val="FF0000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707904" y="4047289"/>
            <a:ext cx="0" cy="72008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0"/>
          <p:cNvGraphicFramePr>
            <a:graphicFrameLocks noChangeAspect="1"/>
          </p:cNvGraphicFramePr>
          <p:nvPr>
            <p:extLst/>
          </p:nvPr>
        </p:nvGraphicFramePr>
        <p:xfrm>
          <a:off x="1143000" y="3879312"/>
          <a:ext cx="3413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2" name="Equation" r:id="rId3" imgW="228600" imgH="190440" progId="Equation.DSMT4">
                  <p:embed/>
                </p:oleObj>
              </mc:Choice>
              <mc:Fallback>
                <p:oleObj name="Equation" r:id="rId3" imgW="228600" imgH="190440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79312"/>
                        <a:ext cx="341313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/>
          </p:nvPr>
        </p:nvGraphicFramePr>
        <p:xfrm>
          <a:off x="2698101" y="4644338"/>
          <a:ext cx="41751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3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101" y="4644338"/>
                        <a:ext cx="417513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82416" y="5090038"/>
            <a:ext cx="1947119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Nuclear target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3068960"/>
            <a:ext cx="2805585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Kaon beam (2GeV)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>
            <p:extLst/>
          </p:nvPr>
        </p:nvGraphicFramePr>
        <p:xfrm>
          <a:off x="6322268" y="3317758"/>
          <a:ext cx="22367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4" name="Equation" r:id="rId7" imgW="1498320" imgH="482400" progId="Equation.DSMT4">
                  <p:embed/>
                </p:oleObj>
              </mc:Choice>
              <mc:Fallback>
                <p:oleObj name="Equation" r:id="rId7" imgW="1498320" imgH="482400" progId="Equation.DSMT4">
                  <p:embed/>
                  <p:pic>
                    <p:nvPicPr>
                      <p:cNvPr id="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268" y="3317758"/>
                        <a:ext cx="2236787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직선 화살표 연결선 25"/>
          <p:cNvCxnSpPr/>
          <p:nvPr/>
        </p:nvCxnSpPr>
        <p:spPr>
          <a:xfrm flipV="1">
            <a:off x="4716016" y="3748911"/>
            <a:ext cx="432048" cy="2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4716016" y="4088153"/>
            <a:ext cx="503374" cy="2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0"/>
          <p:cNvGraphicFramePr>
            <a:graphicFrameLocks noChangeAspect="1"/>
          </p:cNvGraphicFramePr>
          <p:nvPr>
            <p:extLst/>
          </p:nvPr>
        </p:nvGraphicFramePr>
        <p:xfrm>
          <a:off x="6348611" y="4244858"/>
          <a:ext cx="22558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5" name="Equation" r:id="rId9" imgW="1511280" imgH="482400" progId="Equation.DSMT4">
                  <p:embed/>
                </p:oleObj>
              </mc:Choice>
              <mc:Fallback>
                <p:oleObj name="Equation" r:id="rId9" imgW="1511280" imgH="482400" progId="Equation.DSMT4">
                  <p:embed/>
                  <p:pic>
                    <p:nvPicPr>
                      <p:cNvPr id="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611" y="4244858"/>
                        <a:ext cx="2255837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직사각형 20"/>
          <p:cNvSpPr/>
          <p:nvPr/>
        </p:nvSpPr>
        <p:spPr>
          <a:xfrm>
            <a:off x="85344" y="260648"/>
            <a:ext cx="8159064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26807" y="257309"/>
            <a:ext cx="7964040" cy="393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2000" i="1" dirty="0">
                <a:solidFill>
                  <a:schemeClr val="tx2"/>
                </a:solidFill>
                <a:latin typeface="Arial" charset="0"/>
              </a:rPr>
              <a:t>Possible future experiment to measure masses of chiral partners</a:t>
            </a:r>
          </a:p>
        </p:txBody>
      </p:sp>
      <p:graphicFrame>
        <p:nvGraphicFramePr>
          <p:cNvPr id="24" name="Object 10"/>
          <p:cNvGraphicFramePr>
            <a:graphicFrameLocks noChangeAspect="1"/>
          </p:cNvGraphicFramePr>
          <p:nvPr>
            <p:extLst/>
          </p:nvPr>
        </p:nvGraphicFramePr>
        <p:xfrm>
          <a:off x="3776663" y="3539587"/>
          <a:ext cx="6445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6" name="Equation" r:id="rId11" imgW="431640" imgH="241200" progId="Equation.DSMT4">
                  <p:embed/>
                </p:oleObj>
              </mc:Choice>
              <mc:Fallback>
                <p:oleObj name="Equation" r:id="rId11" imgW="431640" imgH="241200" progId="Equation.DSMT4">
                  <p:embed/>
                  <p:pic>
                    <p:nvPicPr>
                      <p:cNvPr id="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3539587"/>
                        <a:ext cx="6445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3851920" y="4316172"/>
          <a:ext cx="550377" cy="28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7" name="Equation" r:id="rId13" imgW="317160" imgH="164880" progId="Equation.DSMT4">
                  <p:embed/>
                </p:oleObj>
              </mc:Choice>
              <mc:Fallback>
                <p:oleObj name="Equation" r:id="rId13" imgW="317160" imgH="164880" progId="Equation.DSMT4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1920" y="4316172"/>
                        <a:ext cx="550377" cy="286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id="{61D2C887-075D-4AAC-8656-DA7EB674FD3B}"/>
              </a:ext>
            </a:extLst>
          </p:cNvPr>
          <p:cNvSpPr/>
          <p:nvPr/>
        </p:nvSpPr>
        <p:spPr>
          <a:xfrm>
            <a:off x="0" y="6597352"/>
            <a:ext cx="2411760" cy="2363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K1,K1*mass and chiral symmetry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70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19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 </a:t>
            </a:r>
            <a:r>
              <a:rPr lang="en-US" altLang="ko-KR" sz="10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sum rule</a:t>
            </a:r>
            <a:endParaRPr lang="ko-KR" altLang="en-US" dirty="0"/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1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7648" y="115888"/>
            <a:ext cx="8845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ko-KR" sz="2000" b="1" i="1" dirty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 –meson in medium:  QCD sum rule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892664"/>
            <a:ext cx="2916418" cy="363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Sum rule result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5344" y="836712"/>
            <a:ext cx="2398424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3D42EF8-4676-46B9-BCC5-22A56AB2B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051" y="1028822"/>
            <a:ext cx="3673447" cy="3930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452A33-D0A1-48C8-9A1E-DEB260334627}"/>
              </a:ext>
            </a:extLst>
          </p:cNvPr>
          <p:cNvSpPr txBox="1"/>
          <p:nvPr/>
        </p:nvSpPr>
        <p:spPr>
          <a:xfrm>
            <a:off x="5978630" y="802873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J.Kim</a:t>
            </a:r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P. </a:t>
            </a:r>
            <a:r>
              <a:rPr lang="en-US" altLang="ko-K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Gubler</a:t>
            </a:r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SHL, PRD105,114053(22)</a:t>
            </a:r>
            <a:endParaRPr lang="ko-KR" altLang="en-US" sz="1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C39AC9C-71B4-44FA-963F-F90C434F9179}"/>
              </a:ext>
            </a:extLst>
          </p:cNvPr>
          <p:cNvCxnSpPr/>
          <p:nvPr/>
        </p:nvCxnSpPr>
        <p:spPr>
          <a:xfrm>
            <a:off x="1115616" y="220486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:a16="http://schemas.microsoft.com/office/drawing/2014/main" id="{3A314985-7213-438E-A063-B8659D6F29CC}"/>
              </a:ext>
            </a:extLst>
          </p:cNvPr>
          <p:cNvSpPr/>
          <p:nvPr/>
        </p:nvSpPr>
        <p:spPr>
          <a:xfrm>
            <a:off x="1403648" y="206084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6BB67253-81DB-4581-8361-4D39407CEB28}"/>
              </a:ext>
            </a:extLst>
          </p:cNvPr>
          <p:cNvCxnSpPr/>
          <p:nvPr/>
        </p:nvCxnSpPr>
        <p:spPr>
          <a:xfrm>
            <a:off x="2555888" y="220486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137CDE30-C558-426D-AAE6-E23E683E8113}"/>
              </a:ext>
            </a:extLst>
          </p:cNvPr>
          <p:cNvSpPr/>
          <p:nvPr/>
        </p:nvSpPr>
        <p:spPr>
          <a:xfrm>
            <a:off x="2843920" y="206084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reeform 56">
            <a:extLst>
              <a:ext uri="{FF2B5EF4-FFF2-40B4-BE49-F238E27FC236}">
                <a16:creationId xmlns:a16="http://schemas.microsoft.com/office/drawing/2014/main" id="{7A6897EE-B7EF-43EC-A28B-0855CD716020}"/>
              </a:ext>
            </a:extLst>
          </p:cNvPr>
          <p:cNvSpPr>
            <a:spLocks/>
          </p:cNvSpPr>
          <p:nvPr/>
        </p:nvSpPr>
        <p:spPr bwMode="auto">
          <a:xfrm>
            <a:off x="2988105" y="2069568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ADD3F7AA-9C79-499F-AA4E-3A1980DF0CE2}"/>
              </a:ext>
            </a:extLst>
          </p:cNvPr>
          <p:cNvCxnSpPr/>
          <p:nvPr/>
        </p:nvCxnSpPr>
        <p:spPr>
          <a:xfrm>
            <a:off x="1115616" y="2700232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9E848EF2-1384-4E86-996D-61CD4A850232}"/>
              </a:ext>
            </a:extLst>
          </p:cNvPr>
          <p:cNvSpPr/>
          <p:nvPr/>
        </p:nvSpPr>
        <p:spPr>
          <a:xfrm>
            <a:off x="1403648" y="2556216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reeform 56">
            <a:extLst>
              <a:ext uri="{FF2B5EF4-FFF2-40B4-BE49-F238E27FC236}">
                <a16:creationId xmlns:a16="http://schemas.microsoft.com/office/drawing/2014/main" id="{A055D9E2-0C12-4610-9245-D18883CD2811}"/>
              </a:ext>
            </a:extLst>
          </p:cNvPr>
          <p:cNvSpPr>
            <a:spLocks/>
          </p:cNvSpPr>
          <p:nvPr/>
        </p:nvSpPr>
        <p:spPr bwMode="auto">
          <a:xfrm>
            <a:off x="1547833" y="2564936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95AE2D-0D5E-48B7-A1D3-4948B52F34EC}"/>
              </a:ext>
            </a:extLst>
          </p:cNvPr>
          <p:cNvSpPr/>
          <p:nvPr/>
        </p:nvSpPr>
        <p:spPr>
          <a:xfrm>
            <a:off x="1541109" y="2661236"/>
            <a:ext cx="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89A3E46B-5F73-417B-B940-8F16C7B93C4E}"/>
              </a:ext>
            </a:extLst>
          </p:cNvPr>
          <p:cNvCxnSpPr/>
          <p:nvPr/>
        </p:nvCxnSpPr>
        <p:spPr>
          <a:xfrm>
            <a:off x="2555776" y="2708920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>
            <a:extLst>
              <a:ext uri="{FF2B5EF4-FFF2-40B4-BE49-F238E27FC236}">
                <a16:creationId xmlns:a16="http://schemas.microsoft.com/office/drawing/2014/main" id="{B34C2494-A7C1-4FE8-B675-96B4ED0411FD}"/>
              </a:ext>
            </a:extLst>
          </p:cNvPr>
          <p:cNvSpPr/>
          <p:nvPr/>
        </p:nvSpPr>
        <p:spPr>
          <a:xfrm>
            <a:off x="2843808" y="2564904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3D03290-7113-416C-B15C-D83AB6562D74}"/>
              </a:ext>
            </a:extLst>
          </p:cNvPr>
          <p:cNvSpPr/>
          <p:nvPr/>
        </p:nvSpPr>
        <p:spPr>
          <a:xfrm>
            <a:off x="2967668" y="2794384"/>
            <a:ext cx="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F2841C0-72E4-43EB-8799-8355EFA10773}"/>
              </a:ext>
            </a:extLst>
          </p:cNvPr>
          <p:cNvCxnSpPr/>
          <p:nvPr/>
        </p:nvCxnSpPr>
        <p:spPr>
          <a:xfrm>
            <a:off x="1115616" y="3212976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AC1BC2F9-3138-42DA-809F-16B32048EF83}"/>
              </a:ext>
            </a:extLst>
          </p:cNvPr>
          <p:cNvSpPr/>
          <p:nvPr/>
        </p:nvSpPr>
        <p:spPr>
          <a:xfrm>
            <a:off x="1403648" y="3068960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eeform 56">
            <a:extLst>
              <a:ext uri="{FF2B5EF4-FFF2-40B4-BE49-F238E27FC236}">
                <a16:creationId xmlns:a16="http://schemas.microsoft.com/office/drawing/2014/main" id="{A6FA0658-E74F-4D01-96D7-E2337B3A3E82}"/>
              </a:ext>
            </a:extLst>
          </p:cNvPr>
          <p:cNvSpPr>
            <a:spLocks/>
          </p:cNvSpPr>
          <p:nvPr/>
        </p:nvSpPr>
        <p:spPr bwMode="auto">
          <a:xfrm>
            <a:off x="1550060" y="3068992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B7D9368-1453-4801-9F51-F5EA14F545B8}"/>
              </a:ext>
            </a:extLst>
          </p:cNvPr>
          <p:cNvSpPr/>
          <p:nvPr/>
        </p:nvSpPr>
        <p:spPr>
          <a:xfrm>
            <a:off x="1541108" y="3284992"/>
            <a:ext cx="130399" cy="173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2B9F245F-CB34-4A82-85AA-920152E8D35B}"/>
              </a:ext>
            </a:extLst>
          </p:cNvPr>
          <p:cNvCxnSpPr/>
          <p:nvPr/>
        </p:nvCxnSpPr>
        <p:spPr>
          <a:xfrm>
            <a:off x="2549164" y="3212976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5BDE8EE3-5C9C-47A3-BBAF-2C830F2528F2}"/>
              </a:ext>
            </a:extLst>
          </p:cNvPr>
          <p:cNvSpPr/>
          <p:nvPr/>
        </p:nvSpPr>
        <p:spPr>
          <a:xfrm>
            <a:off x="2837196" y="3068960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A15C651-FC75-4934-BB14-A8B8F258686E}"/>
              </a:ext>
            </a:extLst>
          </p:cNvPr>
          <p:cNvSpPr/>
          <p:nvPr/>
        </p:nvSpPr>
        <p:spPr>
          <a:xfrm>
            <a:off x="2974657" y="2996952"/>
            <a:ext cx="116950" cy="46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5CADC9B7-3049-4F80-9457-289773B21378}"/>
              </a:ext>
            </a:extLst>
          </p:cNvPr>
          <p:cNvSpPr>
            <a:spLocks/>
          </p:cNvSpPr>
          <p:nvPr/>
        </p:nvSpPr>
        <p:spPr bwMode="auto">
          <a:xfrm rot="18215509">
            <a:off x="2969152" y="3069700"/>
            <a:ext cx="104630" cy="303053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4830ACEF-BDA8-4FAD-98F9-29B7362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5514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Up to 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altLang="ko-KR" sz="1600" baseline="-25000" dirty="0">
                <a:latin typeface="Verdana" pitchFamily="34" charset="0"/>
                <a:sym typeface="Wingdings" panose="05000000000000000000" pitchFamily="2" charset="2"/>
              </a:rPr>
              <a:t>s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and dim 6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endParaRPr kumimoji="1" lang="en-US" altLang="ko-KR" sz="1600" dirty="0">
              <a:latin typeface="Verdana" pitchFamily="34" charset="0"/>
            </a:endParaRPr>
          </a:p>
        </p:txBody>
      </p:sp>
      <p:graphicFrame>
        <p:nvGraphicFramePr>
          <p:cNvPr id="54" name="Object 10">
            <a:extLst>
              <a:ext uri="{FF2B5EF4-FFF2-40B4-BE49-F238E27FC236}">
                <a16:creationId xmlns:a16="http://schemas.microsoft.com/office/drawing/2014/main" id="{EF1E5984-2C84-43AA-9053-5697D124C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67756"/>
              </p:ext>
            </p:extLst>
          </p:nvPr>
        </p:nvGraphicFramePr>
        <p:xfrm>
          <a:off x="323528" y="3884533"/>
          <a:ext cx="4678155" cy="90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2" name="Equation" r:id="rId6" imgW="3911400" imgH="761760" progId="Equation.DSMT4">
                  <p:embed/>
                </p:oleObj>
              </mc:Choice>
              <mc:Fallback>
                <p:oleObj name="Equation" r:id="rId6" imgW="3911400" imgH="761760" progId="Equation.DSMT4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884533"/>
                        <a:ext cx="4678155" cy="9080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3">
            <a:extLst>
              <a:ext uri="{FF2B5EF4-FFF2-40B4-BE49-F238E27FC236}">
                <a16:creationId xmlns:a16="http://schemas.microsoft.com/office/drawing/2014/main" id="{B0A681FA-C438-4C1F-AD30-90012E06A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260986"/>
            <a:ext cx="7826035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(Breaking part can be estimated) Need</a:t>
            </a:r>
            <a:r>
              <a:rPr lang="ko-KR" altLang="en-US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large</a:t>
            </a:r>
            <a:r>
              <a:rPr lang="ko-KR" altLang="en-US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 err="1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ko-KR" sz="1600" baseline="-25000" dirty="0" err="1">
                <a:latin typeface="Verdana" pitchFamily="34" charset="0"/>
                <a:sym typeface="Wingdings" panose="05000000000000000000" pitchFamily="2" charset="2"/>
              </a:rPr>
              <a:t>sN</a:t>
            </a:r>
            <a:r>
              <a:rPr lang="ko-KR" altLang="en-US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content</a:t>
            </a:r>
            <a:r>
              <a:rPr lang="ko-KR" altLang="en-US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of</a:t>
            </a:r>
            <a:r>
              <a:rPr lang="ko-KR" altLang="en-US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a</a:t>
            </a:r>
            <a:r>
              <a:rPr lang="ko-KR" altLang="en-US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nucleon?</a:t>
            </a:r>
            <a:endParaRPr kumimoji="1" lang="en-US" altLang="ko-K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9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2</a:t>
            </a:fld>
            <a:endParaRPr lang="en-US" altLang="ko-KR"/>
          </a:p>
        </p:txBody>
      </p:sp>
      <p:cxnSp>
        <p:nvCxnSpPr>
          <p:cNvPr id="4" name="직선 연결선 3"/>
          <p:cNvCxnSpPr/>
          <p:nvPr/>
        </p:nvCxnSpPr>
        <p:spPr>
          <a:xfrm>
            <a:off x="1365914" y="3078642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32488" y="2562519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96624" y="958023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232568" y="1445116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1224456" y="8467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376584" y="85189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224456" y="297497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376584" y="297497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54082" y="189639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728512" y="184669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728512" y="4015916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987373" y="189639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01822"/>
              </p:ext>
            </p:extLst>
          </p:nvPr>
        </p:nvGraphicFramePr>
        <p:xfrm>
          <a:off x="814400" y="1761414"/>
          <a:ext cx="914112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28"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400" y="1761414"/>
                        <a:ext cx="914112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544042"/>
              </p:ext>
            </p:extLst>
          </p:nvPr>
        </p:nvGraphicFramePr>
        <p:xfrm>
          <a:off x="179512" y="1842439"/>
          <a:ext cx="32486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29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20" name="개체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842439"/>
                        <a:ext cx="32486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48128"/>
              </p:ext>
            </p:extLst>
          </p:nvPr>
        </p:nvGraphicFramePr>
        <p:xfrm>
          <a:off x="3240680" y="1842439"/>
          <a:ext cx="32486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0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21" name="개체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0680" y="1842439"/>
                        <a:ext cx="32486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556763"/>
              </p:ext>
            </p:extLst>
          </p:nvPr>
        </p:nvGraphicFramePr>
        <p:xfrm>
          <a:off x="2641466" y="790352"/>
          <a:ext cx="1012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1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22" name="개체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1466" y="790352"/>
                        <a:ext cx="10128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19967"/>
              </p:ext>
            </p:extLst>
          </p:nvPr>
        </p:nvGraphicFramePr>
        <p:xfrm>
          <a:off x="761885" y="843555"/>
          <a:ext cx="40608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2" name="Equation" r:id="rId11" imgW="253800" imgH="190440" progId="Equation.DSMT4">
                  <p:embed/>
                </p:oleObj>
              </mc:Choice>
              <mc:Fallback>
                <p:oleObj name="Equation" r:id="rId11" imgW="253800" imgH="190440" progId="Equation.DSMT4">
                  <p:embed/>
                  <p:pic>
                    <p:nvPicPr>
                      <p:cNvPr id="23" name="개체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1885" y="843555"/>
                        <a:ext cx="40608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24359"/>
              </p:ext>
            </p:extLst>
          </p:nvPr>
        </p:nvGraphicFramePr>
        <p:xfrm>
          <a:off x="761885" y="2922559"/>
          <a:ext cx="42624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3" name="Equation" r:id="rId13" imgW="266400" imgH="190440" progId="Equation.DSMT4">
                  <p:embed/>
                </p:oleObj>
              </mc:Choice>
              <mc:Fallback>
                <p:oleObj name="Equation" r:id="rId13" imgW="266400" imgH="190440" progId="Equation.DSMT4">
                  <p:embed/>
                  <p:pic>
                    <p:nvPicPr>
                      <p:cNvPr id="24" name="개체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1885" y="2922559"/>
                        <a:ext cx="42624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89317"/>
              </p:ext>
            </p:extLst>
          </p:nvPr>
        </p:nvGraphicFramePr>
        <p:xfrm>
          <a:off x="2641466" y="2922559"/>
          <a:ext cx="1015488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4" name="Equation" r:id="rId15" imgW="634680" imgH="253800" progId="Equation.DSMT4">
                  <p:embed/>
                </p:oleObj>
              </mc:Choice>
              <mc:Fallback>
                <p:oleObj name="Equation" r:id="rId15" imgW="634680" imgH="253800" progId="Equation.DSMT4">
                  <p:embed/>
                  <p:pic>
                    <p:nvPicPr>
                      <p:cNvPr id="25" name="개체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41466" y="2922559"/>
                        <a:ext cx="1015488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개체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869727"/>
              </p:ext>
            </p:extLst>
          </p:nvPr>
        </p:nvGraphicFramePr>
        <p:xfrm>
          <a:off x="1603884" y="1070021"/>
          <a:ext cx="6016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5" name="Equation" r:id="rId17" imgW="419040" imgH="203040" progId="Equation.DSMT4">
                  <p:embed/>
                </p:oleObj>
              </mc:Choice>
              <mc:Fallback>
                <p:oleObj name="Equation" r:id="rId17" imgW="419040" imgH="203040" progId="Equation.DSMT4">
                  <p:embed/>
                  <p:pic>
                    <p:nvPicPr>
                      <p:cNvPr id="53" name="개체 5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03884" y="1070021"/>
                        <a:ext cx="601662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직선 연결선 53"/>
          <p:cNvCxnSpPr/>
          <p:nvPr/>
        </p:nvCxnSpPr>
        <p:spPr>
          <a:xfrm>
            <a:off x="2258396" y="2548386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32488" y="1482399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728512" y="209507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347409"/>
              </p:ext>
            </p:extLst>
          </p:nvPr>
        </p:nvGraphicFramePr>
        <p:xfrm>
          <a:off x="1993394" y="2002477"/>
          <a:ext cx="384869" cy="46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6"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93394" y="2002477"/>
                        <a:ext cx="384869" cy="461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개체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182248"/>
              </p:ext>
            </p:extLst>
          </p:nvPr>
        </p:nvGraphicFramePr>
        <p:xfrm>
          <a:off x="2289174" y="3946153"/>
          <a:ext cx="384963" cy="494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7" name="Equation" r:id="rId21" imgW="177480" imgH="228600" progId="Equation.DSMT4">
                  <p:embed/>
                </p:oleObj>
              </mc:Choice>
              <mc:Fallback>
                <p:oleObj name="Equation" r:id="rId21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89174" y="3946153"/>
                        <a:ext cx="384963" cy="494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직사각형 33"/>
          <p:cNvSpPr/>
          <p:nvPr/>
        </p:nvSpPr>
        <p:spPr>
          <a:xfrm>
            <a:off x="105724" y="2583966"/>
            <a:ext cx="797303" cy="2338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Octet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139175" y="4035558"/>
            <a:ext cx="763852" cy="2321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36512" y="472514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5596C3E-26E9-483E-8D1B-6D05227A6018}"/>
              </a:ext>
            </a:extLst>
          </p:cNvPr>
          <p:cNvGrpSpPr/>
          <p:nvPr/>
        </p:nvGrpSpPr>
        <p:grpSpPr>
          <a:xfrm>
            <a:off x="6338349" y="5038692"/>
            <a:ext cx="2410115" cy="1097402"/>
            <a:chOff x="107504" y="5038692"/>
            <a:chExt cx="2410115" cy="1097402"/>
          </a:xfrm>
        </p:grpSpPr>
        <p:graphicFrame>
          <p:nvGraphicFramePr>
            <p:cNvPr id="26" name="개체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5076208"/>
                </p:ext>
              </p:extLst>
            </p:nvPr>
          </p:nvGraphicFramePr>
          <p:xfrm>
            <a:off x="138882" y="5468257"/>
            <a:ext cx="2378737" cy="66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438" name="Equation" r:id="rId23" imgW="1473120" imgH="419040" progId="Equation.DSMT4">
                    <p:embed/>
                  </p:oleObj>
                </mc:Choice>
                <mc:Fallback>
                  <p:oleObj name="Equation" r:id="rId23" imgW="1473120" imgH="419040" progId="Equation.DSMT4">
                    <p:embed/>
                    <p:pic>
                      <p:nvPicPr>
                        <p:cNvPr id="26" name="개체 2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38882" y="5468257"/>
                          <a:ext cx="2378737" cy="66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개체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715540"/>
                </p:ext>
              </p:extLst>
            </p:nvPr>
          </p:nvGraphicFramePr>
          <p:xfrm>
            <a:off x="107504" y="5038692"/>
            <a:ext cx="1331132" cy="405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439" name="Equation" r:id="rId25" imgW="825480" imgH="253800" progId="Equation.DSMT4">
                    <p:embed/>
                  </p:oleObj>
                </mc:Choice>
                <mc:Fallback>
                  <p:oleObj name="Equation" r:id="rId25" imgW="825480" imgH="253800" progId="Equation.DSMT4">
                    <p:embed/>
                    <p:pic>
                      <p:nvPicPr>
                        <p:cNvPr id="27" name="개체 26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7504" y="5038692"/>
                          <a:ext cx="1331132" cy="4051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BB3B128-0DC3-4655-BC68-C12F21D7C833}"/>
              </a:ext>
            </a:extLst>
          </p:cNvPr>
          <p:cNvGrpSpPr/>
          <p:nvPr/>
        </p:nvGrpSpPr>
        <p:grpSpPr>
          <a:xfrm>
            <a:off x="323528" y="4873266"/>
            <a:ext cx="2331218" cy="1313039"/>
            <a:chOff x="6273230" y="4873266"/>
            <a:chExt cx="2331218" cy="1313039"/>
          </a:xfrm>
        </p:grpSpPr>
        <p:graphicFrame>
          <p:nvGraphicFramePr>
            <p:cNvPr id="84" name="개체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9753654"/>
                </p:ext>
              </p:extLst>
            </p:nvPr>
          </p:nvGraphicFramePr>
          <p:xfrm>
            <a:off x="6273230" y="4873266"/>
            <a:ext cx="2273014" cy="66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440" name="Equation" r:id="rId27" imgW="1409400" imgH="419040" progId="Equation.DSMT4">
                    <p:embed/>
                  </p:oleObj>
                </mc:Choice>
                <mc:Fallback>
                  <p:oleObj name="Equation" r:id="rId27" imgW="1409400" imgH="419040" progId="Equation.DSMT4">
                    <p:embed/>
                    <p:pic>
                      <p:nvPicPr>
                        <p:cNvPr id="27" name="개체 26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273230" y="4873266"/>
                          <a:ext cx="2273014" cy="66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개체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588383"/>
                </p:ext>
              </p:extLst>
            </p:nvPr>
          </p:nvGraphicFramePr>
          <p:xfrm>
            <a:off x="6278006" y="5543525"/>
            <a:ext cx="2326442" cy="642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441" name="Equation" r:id="rId29" imgW="1498320" imgH="419040" progId="Equation.DSMT4">
                    <p:embed/>
                  </p:oleObj>
                </mc:Choice>
                <mc:Fallback>
                  <p:oleObj name="Equation" r:id="rId29" imgW="14983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278006" y="5543525"/>
                          <a:ext cx="2326442" cy="6427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오른쪽 중괄호 5"/>
          <p:cNvSpPr/>
          <p:nvPr/>
        </p:nvSpPr>
        <p:spPr>
          <a:xfrm>
            <a:off x="2864421" y="5182556"/>
            <a:ext cx="290634" cy="646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왼쪽 중괄호 35"/>
          <p:cNvSpPr/>
          <p:nvPr/>
        </p:nvSpPr>
        <p:spPr>
          <a:xfrm>
            <a:off x="5797600" y="5182556"/>
            <a:ext cx="263798" cy="5937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개체 36"/>
              <p:cNvSpPr txBox="1"/>
              <p:nvPr/>
            </p:nvSpPr>
            <p:spPr>
              <a:xfrm>
                <a:off x="3530451" y="5098425"/>
                <a:ext cx="2004064" cy="922893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33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Mixing due to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ko-KR" sz="33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ko-K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ko-K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7" name="개체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51" y="5098425"/>
                <a:ext cx="2004064" cy="922893"/>
              </a:xfrm>
              <a:prstGeom prst="rect">
                <a:avLst/>
              </a:prstGeom>
              <a:blipFill>
                <a:blip r:embed="rId31"/>
                <a:stretch>
                  <a:fillRect l="-4255" t="-4605" r="-9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직사각형 70"/>
          <p:cNvSpPr/>
          <p:nvPr/>
        </p:nvSpPr>
        <p:spPr>
          <a:xfrm>
            <a:off x="0" y="6545664"/>
            <a:ext cx="1187624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Introduction</a:t>
            </a:r>
            <a:endParaRPr lang="ko-KR" altLang="en-US" dirty="0"/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C37CD4FF-3560-4DF7-83B2-71164A236CB3}"/>
              </a:ext>
            </a:extLst>
          </p:cNvPr>
          <p:cNvCxnSpPr/>
          <p:nvPr/>
        </p:nvCxnSpPr>
        <p:spPr>
          <a:xfrm>
            <a:off x="6601440" y="3683059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45E21DA7-F49C-4F78-B86B-AFC3F23B7747}"/>
              </a:ext>
            </a:extLst>
          </p:cNvPr>
          <p:cNvCxnSpPr/>
          <p:nvPr/>
        </p:nvCxnSpPr>
        <p:spPr>
          <a:xfrm>
            <a:off x="5668014" y="3166936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40C84696-E9E6-4496-A774-5F889FD607EC}"/>
              </a:ext>
            </a:extLst>
          </p:cNvPr>
          <p:cNvCxnSpPr/>
          <p:nvPr/>
        </p:nvCxnSpPr>
        <p:spPr>
          <a:xfrm>
            <a:off x="6532150" y="1562440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EB2132CA-4D09-467F-8C8C-C41A404C728D}"/>
              </a:ext>
            </a:extLst>
          </p:cNvPr>
          <p:cNvCxnSpPr/>
          <p:nvPr/>
        </p:nvCxnSpPr>
        <p:spPr>
          <a:xfrm>
            <a:off x="7468094" y="2049533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75">
            <a:extLst>
              <a:ext uri="{FF2B5EF4-FFF2-40B4-BE49-F238E27FC236}">
                <a16:creationId xmlns:a16="http://schemas.microsoft.com/office/drawing/2014/main" id="{AD7A7B60-8FD0-4BBA-85D8-AFE7EF6E96BB}"/>
              </a:ext>
            </a:extLst>
          </p:cNvPr>
          <p:cNvSpPr/>
          <p:nvPr/>
        </p:nvSpPr>
        <p:spPr>
          <a:xfrm>
            <a:off x="6459982" y="145120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02F49A3B-2AA9-460F-A60C-59D7D1CA5246}"/>
              </a:ext>
            </a:extLst>
          </p:cNvPr>
          <p:cNvSpPr/>
          <p:nvPr/>
        </p:nvSpPr>
        <p:spPr>
          <a:xfrm>
            <a:off x="7612110" y="145630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9D17A667-A26F-4CEE-96C5-BE522A85405F}"/>
              </a:ext>
            </a:extLst>
          </p:cNvPr>
          <p:cNvSpPr/>
          <p:nvPr/>
        </p:nvSpPr>
        <p:spPr>
          <a:xfrm>
            <a:off x="6459982" y="357939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26A3B189-2055-4245-9BE3-6F959F6A53B7}"/>
              </a:ext>
            </a:extLst>
          </p:cNvPr>
          <p:cNvSpPr/>
          <p:nvPr/>
        </p:nvSpPr>
        <p:spPr>
          <a:xfrm>
            <a:off x="7612110" y="357939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E607BA15-529A-4219-9910-B2FD4FD3C730}"/>
              </a:ext>
            </a:extLst>
          </p:cNvPr>
          <p:cNvSpPr/>
          <p:nvPr/>
        </p:nvSpPr>
        <p:spPr>
          <a:xfrm>
            <a:off x="5789608" y="250081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0824F356-6335-40B3-97BA-2E4D43DEB6EB}"/>
              </a:ext>
            </a:extLst>
          </p:cNvPr>
          <p:cNvSpPr/>
          <p:nvPr/>
        </p:nvSpPr>
        <p:spPr>
          <a:xfrm>
            <a:off x="6964038" y="254626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FCDBB87C-D957-4285-8202-E16D6453CAF3}"/>
              </a:ext>
            </a:extLst>
          </p:cNvPr>
          <p:cNvSpPr/>
          <p:nvPr/>
        </p:nvSpPr>
        <p:spPr>
          <a:xfrm>
            <a:off x="6964038" y="2258236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572475E7-8F96-4823-A9EF-E9FE84B59FCF}"/>
              </a:ext>
            </a:extLst>
          </p:cNvPr>
          <p:cNvSpPr/>
          <p:nvPr/>
        </p:nvSpPr>
        <p:spPr>
          <a:xfrm>
            <a:off x="8222899" y="250081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>
            <a:extLst>
              <a:ext uri="{FF2B5EF4-FFF2-40B4-BE49-F238E27FC236}">
                <a16:creationId xmlns:a16="http://schemas.microsoft.com/office/drawing/2014/main" id="{F92F4588-DDB9-4A24-9C7B-8477EE7653A6}"/>
              </a:ext>
            </a:extLst>
          </p:cNvPr>
          <p:cNvSpPr/>
          <p:nvPr/>
        </p:nvSpPr>
        <p:spPr>
          <a:xfrm>
            <a:off x="6964038" y="2829198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9" name="개체 88">
            <a:extLst>
              <a:ext uri="{FF2B5EF4-FFF2-40B4-BE49-F238E27FC236}">
                <a16:creationId xmlns:a16="http://schemas.microsoft.com/office/drawing/2014/main" id="{A3654BC0-4FF3-4731-A8B3-C65B6DDED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61167"/>
              </p:ext>
            </p:extLst>
          </p:nvPr>
        </p:nvGraphicFramePr>
        <p:xfrm>
          <a:off x="6049926" y="2446856"/>
          <a:ext cx="914112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2"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9926" y="2446856"/>
                        <a:ext cx="914112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개체 89">
            <a:extLst>
              <a:ext uri="{FF2B5EF4-FFF2-40B4-BE49-F238E27FC236}">
                <a16:creationId xmlns:a16="http://schemas.microsoft.com/office/drawing/2014/main" id="{83538BC0-6F57-41A3-BA9D-B48813447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48731"/>
              </p:ext>
            </p:extLst>
          </p:nvPr>
        </p:nvGraphicFramePr>
        <p:xfrm>
          <a:off x="5415038" y="2446856"/>
          <a:ext cx="32486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3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20" name="개체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5038" y="2446856"/>
                        <a:ext cx="32486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개체 91">
            <a:extLst>
              <a:ext uri="{FF2B5EF4-FFF2-40B4-BE49-F238E27FC236}">
                <a16:creationId xmlns:a16="http://schemas.microsoft.com/office/drawing/2014/main" id="{051E2ED7-BBB8-446C-915F-07397EF02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34681"/>
              </p:ext>
            </p:extLst>
          </p:nvPr>
        </p:nvGraphicFramePr>
        <p:xfrm>
          <a:off x="8476206" y="2446856"/>
          <a:ext cx="32486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4" name="Equation" r:id="rId32" imgW="203040" imgH="228600" progId="Equation.DSMT4">
                  <p:embed/>
                </p:oleObj>
              </mc:Choice>
              <mc:Fallback>
                <p:oleObj name="Equation" r:id="rId32" imgW="203040" imgH="228600" progId="Equation.DSMT4">
                  <p:embed/>
                  <p:pic>
                    <p:nvPicPr>
                      <p:cNvPr id="21" name="개체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6206" y="2446856"/>
                        <a:ext cx="32486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개체 92">
            <a:extLst>
              <a:ext uri="{FF2B5EF4-FFF2-40B4-BE49-F238E27FC236}">
                <a16:creationId xmlns:a16="http://schemas.microsoft.com/office/drawing/2014/main" id="{09CCB008-9E88-4187-B117-C30D5AEE2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414747"/>
              </p:ext>
            </p:extLst>
          </p:nvPr>
        </p:nvGraphicFramePr>
        <p:xfrm>
          <a:off x="7876992" y="1403350"/>
          <a:ext cx="1012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5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22" name="개체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76992" y="1403350"/>
                        <a:ext cx="10128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개체 93">
            <a:extLst>
              <a:ext uri="{FF2B5EF4-FFF2-40B4-BE49-F238E27FC236}">
                <a16:creationId xmlns:a16="http://schemas.microsoft.com/office/drawing/2014/main" id="{272F8805-C472-4304-9756-6CC3C1CCA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986086"/>
              </p:ext>
            </p:extLst>
          </p:nvPr>
        </p:nvGraphicFramePr>
        <p:xfrm>
          <a:off x="5997411" y="1447972"/>
          <a:ext cx="40608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6" name="Equation" r:id="rId11" imgW="253800" imgH="190440" progId="Equation.DSMT4">
                  <p:embed/>
                </p:oleObj>
              </mc:Choice>
              <mc:Fallback>
                <p:oleObj name="Equation" r:id="rId11" imgW="253800" imgH="190440" progId="Equation.DSMT4">
                  <p:embed/>
                  <p:pic>
                    <p:nvPicPr>
                      <p:cNvPr id="23" name="개체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7411" y="1447972"/>
                        <a:ext cx="40608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개체 94">
            <a:extLst>
              <a:ext uri="{FF2B5EF4-FFF2-40B4-BE49-F238E27FC236}">
                <a16:creationId xmlns:a16="http://schemas.microsoft.com/office/drawing/2014/main" id="{EEC1B1DE-F0B5-44EE-9A64-5C640C98F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85490"/>
              </p:ext>
            </p:extLst>
          </p:nvPr>
        </p:nvGraphicFramePr>
        <p:xfrm>
          <a:off x="5997411" y="3526976"/>
          <a:ext cx="42624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7" name="Equation" r:id="rId33" imgW="266400" imgH="190440" progId="Equation.DSMT4">
                  <p:embed/>
                </p:oleObj>
              </mc:Choice>
              <mc:Fallback>
                <p:oleObj name="Equation" r:id="rId33" imgW="266400" imgH="190440" progId="Equation.DSMT4">
                  <p:embed/>
                  <p:pic>
                    <p:nvPicPr>
                      <p:cNvPr id="24" name="개체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97411" y="3526976"/>
                        <a:ext cx="42624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개체 95">
            <a:extLst>
              <a:ext uri="{FF2B5EF4-FFF2-40B4-BE49-F238E27FC236}">
                <a16:creationId xmlns:a16="http://schemas.microsoft.com/office/drawing/2014/main" id="{D22724BC-5184-4222-99CD-C15644FDC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18816"/>
              </p:ext>
            </p:extLst>
          </p:nvPr>
        </p:nvGraphicFramePr>
        <p:xfrm>
          <a:off x="7876992" y="3526976"/>
          <a:ext cx="1015488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8" name="Equation" r:id="rId15" imgW="634680" imgH="253800" progId="Equation.DSMT4">
                  <p:embed/>
                </p:oleObj>
              </mc:Choice>
              <mc:Fallback>
                <p:oleObj name="Equation" r:id="rId15" imgW="634680" imgH="253800" progId="Equation.DSMT4">
                  <p:embed/>
                  <p:pic>
                    <p:nvPicPr>
                      <p:cNvPr id="25" name="개체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76992" y="3526976"/>
                        <a:ext cx="1015488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개체 96">
            <a:extLst>
              <a:ext uri="{FF2B5EF4-FFF2-40B4-BE49-F238E27FC236}">
                <a16:creationId xmlns:a16="http://schemas.microsoft.com/office/drawing/2014/main" id="{60F04760-D1B4-42E7-B0B4-FDC9B4C2C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053571"/>
              </p:ext>
            </p:extLst>
          </p:nvPr>
        </p:nvGraphicFramePr>
        <p:xfrm>
          <a:off x="7209120" y="2762292"/>
          <a:ext cx="81273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9" name="Equation" r:id="rId34" imgW="507960" imgH="253800" progId="Equation.DSMT4">
                  <p:embed/>
                </p:oleObj>
              </mc:Choice>
              <mc:Fallback>
                <p:oleObj name="Equation" r:id="rId34" imgW="507960" imgH="253800" progId="Equation.DSMT4">
                  <p:embed/>
                  <p:pic>
                    <p:nvPicPr>
                      <p:cNvPr id="26" name="개체 25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209120" y="2762292"/>
                        <a:ext cx="812736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개체 97">
            <a:extLst>
              <a:ext uri="{FF2B5EF4-FFF2-40B4-BE49-F238E27FC236}">
                <a16:creationId xmlns:a16="http://schemas.microsoft.com/office/drawing/2014/main" id="{FD44224F-C406-4516-B0DF-A9D468C8F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6996"/>
              </p:ext>
            </p:extLst>
          </p:nvPr>
        </p:nvGraphicFramePr>
        <p:xfrm>
          <a:off x="7209120" y="2158824"/>
          <a:ext cx="87321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0" name="Equation" r:id="rId36" imgW="545760" imgH="253800" progId="Equation.DSMT4">
                  <p:embed/>
                </p:oleObj>
              </mc:Choice>
              <mc:Fallback>
                <p:oleObj name="Equation" r:id="rId36" imgW="545760" imgH="253800" progId="Equation.DSMT4">
                  <p:embed/>
                  <p:pic>
                    <p:nvPicPr>
                      <p:cNvPr id="27" name="개체 26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209120" y="2158824"/>
                        <a:ext cx="873216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개체 98">
            <a:extLst>
              <a:ext uri="{FF2B5EF4-FFF2-40B4-BE49-F238E27FC236}">
                <a16:creationId xmlns:a16="http://schemas.microsoft.com/office/drawing/2014/main" id="{588AD45F-9347-4998-866B-4FB55BA78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469875"/>
              </p:ext>
            </p:extLst>
          </p:nvPr>
        </p:nvGraphicFramePr>
        <p:xfrm>
          <a:off x="6839410" y="1694758"/>
          <a:ext cx="6016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1" name="Equation" r:id="rId38" imgW="419040" imgH="203040" progId="Equation.DSMT4">
                  <p:embed/>
                </p:oleObj>
              </mc:Choice>
              <mc:Fallback>
                <p:oleObj name="Equation" r:id="rId38" imgW="419040" imgH="203040" progId="Equation.DSMT4">
                  <p:embed/>
                  <p:pic>
                    <p:nvPicPr>
                      <p:cNvPr id="53" name="개체 5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39410" y="1694758"/>
                        <a:ext cx="601662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9C82C207-7CEC-4EAC-BBC8-63DFCE8164B8}"/>
              </a:ext>
            </a:extLst>
          </p:cNvPr>
          <p:cNvCxnSpPr/>
          <p:nvPr/>
        </p:nvCxnSpPr>
        <p:spPr>
          <a:xfrm>
            <a:off x="7493922" y="3152803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C4999A60-2A64-4C17-AB1C-DA401000B6A9}"/>
              </a:ext>
            </a:extLst>
          </p:cNvPr>
          <p:cNvCxnSpPr/>
          <p:nvPr/>
        </p:nvCxnSpPr>
        <p:spPr>
          <a:xfrm>
            <a:off x="5668014" y="2086816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A508E5CB-C997-4286-886E-0A1BA54FA251}"/>
              </a:ext>
            </a:extLst>
          </p:cNvPr>
          <p:cNvSpPr/>
          <p:nvPr/>
        </p:nvSpPr>
        <p:spPr>
          <a:xfrm>
            <a:off x="6820022" y="1655394"/>
            <a:ext cx="622300" cy="382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중괄호 17">
            <a:extLst>
              <a:ext uri="{FF2B5EF4-FFF2-40B4-BE49-F238E27FC236}">
                <a16:creationId xmlns:a16="http://schemas.microsoft.com/office/drawing/2014/main" id="{A73EA4AB-F524-47AA-B62D-28C1CFC11F3F}"/>
              </a:ext>
            </a:extLst>
          </p:cNvPr>
          <p:cNvSpPr/>
          <p:nvPr/>
        </p:nvSpPr>
        <p:spPr>
          <a:xfrm>
            <a:off x="4132534" y="1279376"/>
            <a:ext cx="1111668" cy="2787104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3" name="Object 3">
            <a:extLst>
              <a:ext uri="{FF2B5EF4-FFF2-40B4-BE49-F238E27FC236}">
                <a16:creationId xmlns:a16="http://schemas.microsoft.com/office/drawing/2014/main" id="{CE95802D-400C-4EF8-87DD-1336DBF3FA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2" name="Image" r:id="rId39" imgW="8857143" imgH="2409524" progId="Photoshop.Image.6">
                  <p:embed/>
                </p:oleObj>
              </mc:Choice>
              <mc:Fallback>
                <p:oleObj name="Image" r:id="rId39" imgW="8857143" imgH="2409524" progId="Photoshop.Image.6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4">
            <a:extLst>
              <a:ext uri="{FF2B5EF4-FFF2-40B4-BE49-F238E27FC236}">
                <a16:creationId xmlns:a16="http://schemas.microsoft.com/office/drawing/2014/main" id="{D7A89CCD-C1A3-4236-B722-19BB37D05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anose="020B0604030504040204" pitchFamily="34" charset="0"/>
              </a:rPr>
              <a:t>Vector meson in Flavor SU(3) symmetry and broken symmetry</a:t>
            </a:r>
            <a:endParaRPr lang="en-US" altLang="ko-KR" sz="1400" b="1" i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9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20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 </a:t>
            </a:r>
            <a:r>
              <a:rPr lang="en-US" altLang="ko-KR" sz="10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sum rule</a:t>
            </a:r>
            <a:endParaRPr lang="ko-KR" altLang="en-US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316600"/>
            <a:ext cx="2916418" cy="362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800" i="1" dirty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-N potential: Lattice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5343" y="260648"/>
            <a:ext cx="3154835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52A33-D0A1-48C8-9A1E-DEB260334627}"/>
              </a:ext>
            </a:extLst>
          </p:cNvPr>
          <p:cNvSpPr txBox="1"/>
          <p:nvPr/>
        </p:nvSpPr>
        <p:spPr>
          <a:xfrm>
            <a:off x="6084168" y="6791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 </a:t>
            </a:r>
            <a:r>
              <a:rPr lang="en-US" altLang="ko-K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Lyu</a:t>
            </a:r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 (HAL) PRD106,074507(22)</a:t>
            </a:r>
            <a:endParaRPr lang="ko-KR" altLang="en-US" sz="1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C39AC9C-71B4-44FA-963F-F90C434F9179}"/>
              </a:ext>
            </a:extLst>
          </p:cNvPr>
          <p:cNvCxnSpPr/>
          <p:nvPr/>
        </p:nvCxnSpPr>
        <p:spPr>
          <a:xfrm>
            <a:off x="1118416" y="4149080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6BB67253-81DB-4581-8361-4D39407CEB28}"/>
              </a:ext>
            </a:extLst>
          </p:cNvPr>
          <p:cNvCxnSpPr/>
          <p:nvPr/>
        </p:nvCxnSpPr>
        <p:spPr>
          <a:xfrm>
            <a:off x="1118416" y="4884372"/>
            <a:ext cx="10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56">
            <a:extLst>
              <a:ext uri="{FF2B5EF4-FFF2-40B4-BE49-F238E27FC236}">
                <a16:creationId xmlns:a16="http://schemas.microsoft.com/office/drawing/2014/main" id="{7A6897EE-B7EF-43EC-A28B-0855CD716020}"/>
              </a:ext>
            </a:extLst>
          </p:cNvPr>
          <p:cNvSpPr>
            <a:spLocks/>
          </p:cNvSpPr>
          <p:nvPr/>
        </p:nvSpPr>
        <p:spPr bwMode="auto">
          <a:xfrm>
            <a:off x="1367656" y="4173296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ADD3F7AA-9C79-499F-AA4E-3A1980DF0CE2}"/>
              </a:ext>
            </a:extLst>
          </p:cNvPr>
          <p:cNvCxnSpPr/>
          <p:nvPr/>
        </p:nvCxnSpPr>
        <p:spPr>
          <a:xfrm>
            <a:off x="4383748" y="5550820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9E848EF2-1384-4E86-996D-61CD4A850232}"/>
              </a:ext>
            </a:extLst>
          </p:cNvPr>
          <p:cNvSpPr/>
          <p:nvPr/>
        </p:nvSpPr>
        <p:spPr>
          <a:xfrm>
            <a:off x="4671780" y="5406804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reeform 56">
            <a:extLst>
              <a:ext uri="{FF2B5EF4-FFF2-40B4-BE49-F238E27FC236}">
                <a16:creationId xmlns:a16="http://schemas.microsoft.com/office/drawing/2014/main" id="{A055D9E2-0C12-4610-9245-D18883CD2811}"/>
              </a:ext>
            </a:extLst>
          </p:cNvPr>
          <p:cNvSpPr>
            <a:spLocks/>
          </p:cNvSpPr>
          <p:nvPr/>
        </p:nvSpPr>
        <p:spPr bwMode="auto">
          <a:xfrm>
            <a:off x="4815965" y="5415524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95AE2D-0D5E-48B7-A1D3-4948B52F34EC}"/>
              </a:ext>
            </a:extLst>
          </p:cNvPr>
          <p:cNvSpPr/>
          <p:nvPr/>
        </p:nvSpPr>
        <p:spPr>
          <a:xfrm>
            <a:off x="4809241" y="5511824"/>
            <a:ext cx="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89A3E46B-5F73-417B-B940-8F16C7B93C4E}"/>
              </a:ext>
            </a:extLst>
          </p:cNvPr>
          <p:cNvCxnSpPr/>
          <p:nvPr/>
        </p:nvCxnSpPr>
        <p:spPr>
          <a:xfrm>
            <a:off x="5823908" y="5559508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>
            <a:extLst>
              <a:ext uri="{FF2B5EF4-FFF2-40B4-BE49-F238E27FC236}">
                <a16:creationId xmlns:a16="http://schemas.microsoft.com/office/drawing/2014/main" id="{B34C2494-A7C1-4FE8-B675-96B4ED0411FD}"/>
              </a:ext>
            </a:extLst>
          </p:cNvPr>
          <p:cNvSpPr/>
          <p:nvPr/>
        </p:nvSpPr>
        <p:spPr>
          <a:xfrm>
            <a:off x="6111940" y="5415492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3D03290-7113-416C-B15C-D83AB6562D74}"/>
              </a:ext>
            </a:extLst>
          </p:cNvPr>
          <p:cNvSpPr/>
          <p:nvPr/>
        </p:nvSpPr>
        <p:spPr>
          <a:xfrm>
            <a:off x="6235800" y="5644972"/>
            <a:ext cx="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F2841C0-72E4-43EB-8799-8355EFA10773}"/>
              </a:ext>
            </a:extLst>
          </p:cNvPr>
          <p:cNvCxnSpPr/>
          <p:nvPr/>
        </p:nvCxnSpPr>
        <p:spPr>
          <a:xfrm>
            <a:off x="4383748" y="606356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AC1BC2F9-3138-42DA-809F-16B32048EF83}"/>
              </a:ext>
            </a:extLst>
          </p:cNvPr>
          <p:cNvSpPr/>
          <p:nvPr/>
        </p:nvSpPr>
        <p:spPr>
          <a:xfrm>
            <a:off x="4671780" y="591954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eeform 56">
            <a:extLst>
              <a:ext uri="{FF2B5EF4-FFF2-40B4-BE49-F238E27FC236}">
                <a16:creationId xmlns:a16="http://schemas.microsoft.com/office/drawing/2014/main" id="{A6FA0658-E74F-4D01-96D7-E2337B3A3E82}"/>
              </a:ext>
            </a:extLst>
          </p:cNvPr>
          <p:cNvSpPr>
            <a:spLocks/>
          </p:cNvSpPr>
          <p:nvPr/>
        </p:nvSpPr>
        <p:spPr bwMode="auto">
          <a:xfrm>
            <a:off x="1691680" y="4164292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B7D9368-1453-4801-9F51-F5EA14F545B8}"/>
              </a:ext>
            </a:extLst>
          </p:cNvPr>
          <p:cNvSpPr/>
          <p:nvPr/>
        </p:nvSpPr>
        <p:spPr>
          <a:xfrm>
            <a:off x="4809240" y="6135580"/>
            <a:ext cx="130399" cy="173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2B9F245F-CB34-4A82-85AA-920152E8D35B}"/>
              </a:ext>
            </a:extLst>
          </p:cNvPr>
          <p:cNvCxnSpPr/>
          <p:nvPr/>
        </p:nvCxnSpPr>
        <p:spPr>
          <a:xfrm>
            <a:off x="5817296" y="606356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5BDE8EE3-5C9C-47A3-BBAF-2C830F2528F2}"/>
              </a:ext>
            </a:extLst>
          </p:cNvPr>
          <p:cNvSpPr/>
          <p:nvPr/>
        </p:nvSpPr>
        <p:spPr>
          <a:xfrm>
            <a:off x="6105328" y="591954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A15C651-FC75-4934-BB14-A8B8F258686E}"/>
              </a:ext>
            </a:extLst>
          </p:cNvPr>
          <p:cNvSpPr/>
          <p:nvPr/>
        </p:nvSpPr>
        <p:spPr>
          <a:xfrm>
            <a:off x="6242789" y="5847540"/>
            <a:ext cx="116950" cy="46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5CADC9B7-3049-4F80-9457-289773B21378}"/>
              </a:ext>
            </a:extLst>
          </p:cNvPr>
          <p:cNvSpPr>
            <a:spLocks/>
          </p:cNvSpPr>
          <p:nvPr/>
        </p:nvSpPr>
        <p:spPr bwMode="auto">
          <a:xfrm rot="16200000">
            <a:off x="1539674" y="4306045"/>
            <a:ext cx="104630" cy="303053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4830ACEF-BDA8-4FAD-98F9-29B7362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50" y="1123466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Long range part: attraction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endParaRPr kumimoji="1" lang="en-US" altLang="ko-KR" sz="1600" dirty="0">
              <a:latin typeface="Verdana" pitchFamily="34" charset="0"/>
            </a:endParaRPr>
          </a:p>
        </p:txBody>
      </p:sp>
      <p:graphicFrame>
        <p:nvGraphicFramePr>
          <p:cNvPr id="54" name="Object 10">
            <a:extLst>
              <a:ext uri="{FF2B5EF4-FFF2-40B4-BE49-F238E27FC236}">
                <a16:creationId xmlns:a16="http://schemas.microsoft.com/office/drawing/2014/main" id="{EF1E5984-2C84-43AA-9053-5697D124C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16749"/>
              </p:ext>
            </p:extLst>
          </p:nvPr>
        </p:nvGraphicFramePr>
        <p:xfrm>
          <a:off x="212348" y="1548978"/>
          <a:ext cx="4503668" cy="54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8" name="Equation" r:id="rId3" imgW="3454200" imgH="419040" progId="Equation.DSMT4">
                  <p:embed/>
                </p:oleObj>
              </mc:Choice>
              <mc:Fallback>
                <p:oleObj name="Equation" r:id="rId3" imgW="3454200" imgH="419040" progId="Equation.DSMT4">
                  <p:embed/>
                  <p:pic>
                    <p:nvPicPr>
                      <p:cNvPr id="54" name="Object 10">
                        <a:extLst>
                          <a:ext uri="{FF2B5EF4-FFF2-40B4-BE49-F238E27FC236}">
                            <a16:creationId xmlns:a16="http://schemas.microsoft.com/office/drawing/2014/main" id="{EF1E5984-2C84-43AA-9053-5697D124C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48" y="1548978"/>
                        <a:ext cx="4503668" cy="5441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3">
            <a:extLst>
              <a:ext uri="{FF2B5EF4-FFF2-40B4-BE49-F238E27FC236}">
                <a16:creationId xmlns:a16="http://schemas.microsoft.com/office/drawing/2014/main" id="{B0A681FA-C438-4C1F-AD30-90012E06A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2" y="3399573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 Coupling to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endParaRPr kumimoji="1" lang="en-US" altLang="ko-KR" sz="1600" dirty="0">
              <a:latin typeface="Verdana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C6B6FF4-1450-48FF-992B-9D954420E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373" y="972572"/>
            <a:ext cx="3956750" cy="3449328"/>
          </a:xfrm>
          <a:prstGeom prst="rect">
            <a:avLst/>
          </a:prstGeom>
        </p:spPr>
      </p:pic>
      <p:graphicFrame>
        <p:nvGraphicFramePr>
          <p:cNvPr id="36" name="Object 10">
            <a:extLst>
              <a:ext uri="{FF2B5EF4-FFF2-40B4-BE49-F238E27FC236}">
                <a16:creationId xmlns:a16="http://schemas.microsoft.com/office/drawing/2014/main" id="{0CC63AFB-2199-48F5-B74A-2A146F4F8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86336"/>
              </p:ext>
            </p:extLst>
          </p:nvPr>
        </p:nvGraphicFramePr>
        <p:xfrm>
          <a:off x="187325" y="2370138"/>
          <a:ext cx="41036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9" name="Equation" r:id="rId6" imgW="2933640" imgH="457200" progId="Equation.DSMT4">
                  <p:embed/>
                </p:oleObj>
              </mc:Choice>
              <mc:Fallback>
                <p:oleObj name="Equation" r:id="rId6" imgW="2933640" imgH="457200" progId="Equation.DSMT4">
                  <p:embed/>
                  <p:pic>
                    <p:nvPicPr>
                      <p:cNvPr id="54" name="Object 10">
                        <a:extLst>
                          <a:ext uri="{FF2B5EF4-FFF2-40B4-BE49-F238E27FC236}">
                            <a16:creationId xmlns:a16="http://schemas.microsoft.com/office/drawing/2014/main" id="{EF1E5984-2C84-43AA-9053-5697D124C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370138"/>
                        <a:ext cx="4103688" cy="638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244BB90-338C-4607-B9A0-35C7608A57A0}"/>
              </a:ext>
            </a:extLst>
          </p:cNvPr>
          <p:cNvCxnSpPr>
            <a:cxnSpLocks/>
          </p:cNvCxnSpPr>
          <p:nvPr/>
        </p:nvCxnSpPr>
        <p:spPr>
          <a:xfrm flipH="1">
            <a:off x="1514426" y="4509841"/>
            <a:ext cx="500" cy="37453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7E6126B7-FE9A-47E3-9F92-B99539B8A570}"/>
              </a:ext>
            </a:extLst>
          </p:cNvPr>
          <p:cNvCxnSpPr>
            <a:cxnSpLocks/>
          </p:cNvCxnSpPr>
          <p:nvPr/>
        </p:nvCxnSpPr>
        <p:spPr>
          <a:xfrm flipH="1">
            <a:off x="1666826" y="4509841"/>
            <a:ext cx="500" cy="37453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568B0EAF-7D7B-4686-B2FB-0C8985F79310}"/>
              </a:ext>
            </a:extLst>
          </p:cNvPr>
          <p:cNvCxnSpPr/>
          <p:nvPr/>
        </p:nvCxnSpPr>
        <p:spPr>
          <a:xfrm>
            <a:off x="4383748" y="508518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타원 54">
            <a:extLst>
              <a:ext uri="{FF2B5EF4-FFF2-40B4-BE49-F238E27FC236}">
                <a16:creationId xmlns:a16="http://schemas.microsoft.com/office/drawing/2014/main" id="{32479874-72D9-4443-B3D3-CFCE83806443}"/>
              </a:ext>
            </a:extLst>
          </p:cNvPr>
          <p:cNvSpPr/>
          <p:nvPr/>
        </p:nvSpPr>
        <p:spPr>
          <a:xfrm>
            <a:off x="4671780" y="494116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958067BB-5FB5-4CBF-8B7B-74CDEED0B25E}"/>
              </a:ext>
            </a:extLst>
          </p:cNvPr>
          <p:cNvCxnSpPr/>
          <p:nvPr/>
        </p:nvCxnSpPr>
        <p:spPr>
          <a:xfrm>
            <a:off x="5824020" y="508518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1B091CCC-5D8F-461F-8160-18678A27A8A9}"/>
              </a:ext>
            </a:extLst>
          </p:cNvPr>
          <p:cNvSpPr/>
          <p:nvPr/>
        </p:nvSpPr>
        <p:spPr>
          <a:xfrm>
            <a:off x="6112052" y="494116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8C4B812A-2BEB-446A-B183-0E61794838FB}"/>
              </a:ext>
            </a:extLst>
          </p:cNvPr>
          <p:cNvSpPr>
            <a:spLocks/>
          </p:cNvSpPr>
          <p:nvPr/>
        </p:nvSpPr>
        <p:spPr bwMode="auto">
          <a:xfrm>
            <a:off x="6256237" y="4949888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0A3CF20-1352-4BDB-A89B-E3CDF9D91276}"/>
              </a:ext>
            </a:extLst>
          </p:cNvPr>
          <p:cNvSpPr/>
          <p:nvPr/>
        </p:nvSpPr>
        <p:spPr>
          <a:xfrm>
            <a:off x="3960166" y="4603703"/>
            <a:ext cx="3348138" cy="201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 Box 53">
            <a:extLst>
              <a:ext uri="{FF2B5EF4-FFF2-40B4-BE49-F238E27FC236}">
                <a16:creationId xmlns:a16="http://schemas.microsoft.com/office/drawing/2014/main" id="{56D7E4E6-BD29-4D7F-9409-F49552A96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61" y="5460318"/>
            <a:ext cx="2807421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Not present in sum rules</a:t>
            </a:r>
            <a:endParaRPr kumimoji="1" lang="en-US" altLang="ko-KR" sz="1600" dirty="0">
              <a:latin typeface="Verdana" pitchFamily="34" charset="0"/>
            </a:endParaRP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7754A0CA-3415-4F7E-8B82-4B1381BEBDCC}"/>
              </a:ext>
            </a:extLst>
          </p:cNvPr>
          <p:cNvSpPr/>
          <p:nvPr/>
        </p:nvSpPr>
        <p:spPr>
          <a:xfrm>
            <a:off x="1514426" y="5085184"/>
            <a:ext cx="152400" cy="222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0B68307B-53BD-4543-81E5-AA627E53CA7D}"/>
              </a:ext>
            </a:extLst>
          </p:cNvPr>
          <p:cNvSpPr/>
          <p:nvPr/>
        </p:nvSpPr>
        <p:spPr>
          <a:xfrm>
            <a:off x="3309406" y="5511824"/>
            <a:ext cx="274349" cy="133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 Box 53">
            <a:extLst>
              <a:ext uri="{FF2B5EF4-FFF2-40B4-BE49-F238E27FC236}">
                <a16:creationId xmlns:a16="http://schemas.microsoft.com/office/drawing/2014/main" id="{B9215CF0-EE0A-4067-8FED-5120C289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887" y="4479916"/>
            <a:ext cx="2140696" cy="28931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Up to 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altLang="ko-KR" sz="1600" baseline="-25000" dirty="0">
                <a:latin typeface="Verdana" pitchFamily="34" charset="0"/>
                <a:sym typeface="Wingdings" panose="05000000000000000000" pitchFamily="2" charset="2"/>
              </a:rPr>
              <a:t>s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and dim 6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endParaRPr kumimoji="1" lang="en-US" altLang="ko-K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0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C21896-AA9B-463A-BD61-13D74EED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257" y="1030376"/>
            <a:ext cx="4455267" cy="301922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21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 </a:t>
            </a:r>
            <a:r>
              <a:rPr lang="en-US" altLang="ko-KR" sz="10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sum rule</a:t>
            </a:r>
            <a:endParaRPr lang="ko-KR" altLang="en-US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316600"/>
            <a:ext cx="3348466" cy="362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kumimoji="1" lang="en-US" altLang="ko-KR" sz="1800" i="1" dirty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-N potential: Lattice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5343" y="260648"/>
            <a:ext cx="3154835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52A33-D0A1-48C8-9A1E-DEB260334627}"/>
              </a:ext>
            </a:extLst>
          </p:cNvPr>
          <p:cNvSpPr txBox="1"/>
          <p:nvPr/>
        </p:nvSpPr>
        <p:spPr>
          <a:xfrm>
            <a:off x="6084168" y="6791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 </a:t>
            </a:r>
            <a:r>
              <a:rPr lang="en-US" altLang="ko-K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Lyu</a:t>
            </a:r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 (HAL) PLB860,139178(25)</a:t>
            </a:r>
            <a:endParaRPr lang="ko-KR" altLang="en-US" sz="1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C39AC9C-71B4-44FA-963F-F90C434F9179}"/>
              </a:ext>
            </a:extLst>
          </p:cNvPr>
          <p:cNvCxnSpPr/>
          <p:nvPr/>
        </p:nvCxnSpPr>
        <p:spPr>
          <a:xfrm>
            <a:off x="1118416" y="4149080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6BB67253-81DB-4581-8361-4D39407CEB28}"/>
              </a:ext>
            </a:extLst>
          </p:cNvPr>
          <p:cNvCxnSpPr/>
          <p:nvPr/>
        </p:nvCxnSpPr>
        <p:spPr>
          <a:xfrm>
            <a:off x="1118416" y="4884372"/>
            <a:ext cx="10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56">
            <a:extLst>
              <a:ext uri="{FF2B5EF4-FFF2-40B4-BE49-F238E27FC236}">
                <a16:creationId xmlns:a16="http://schemas.microsoft.com/office/drawing/2014/main" id="{7A6897EE-B7EF-43EC-A28B-0855CD716020}"/>
              </a:ext>
            </a:extLst>
          </p:cNvPr>
          <p:cNvSpPr>
            <a:spLocks/>
          </p:cNvSpPr>
          <p:nvPr/>
        </p:nvSpPr>
        <p:spPr bwMode="auto">
          <a:xfrm>
            <a:off x="1367656" y="4173296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ADD3F7AA-9C79-499F-AA4E-3A1980DF0CE2}"/>
              </a:ext>
            </a:extLst>
          </p:cNvPr>
          <p:cNvCxnSpPr/>
          <p:nvPr/>
        </p:nvCxnSpPr>
        <p:spPr>
          <a:xfrm>
            <a:off x="4383748" y="5550820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9E848EF2-1384-4E86-996D-61CD4A850232}"/>
              </a:ext>
            </a:extLst>
          </p:cNvPr>
          <p:cNvSpPr/>
          <p:nvPr/>
        </p:nvSpPr>
        <p:spPr>
          <a:xfrm>
            <a:off x="4671780" y="5406804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reeform 56">
            <a:extLst>
              <a:ext uri="{FF2B5EF4-FFF2-40B4-BE49-F238E27FC236}">
                <a16:creationId xmlns:a16="http://schemas.microsoft.com/office/drawing/2014/main" id="{A055D9E2-0C12-4610-9245-D18883CD2811}"/>
              </a:ext>
            </a:extLst>
          </p:cNvPr>
          <p:cNvSpPr>
            <a:spLocks/>
          </p:cNvSpPr>
          <p:nvPr/>
        </p:nvSpPr>
        <p:spPr bwMode="auto">
          <a:xfrm>
            <a:off x="4815965" y="5415524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95AE2D-0D5E-48B7-A1D3-4948B52F34EC}"/>
              </a:ext>
            </a:extLst>
          </p:cNvPr>
          <p:cNvSpPr/>
          <p:nvPr/>
        </p:nvSpPr>
        <p:spPr>
          <a:xfrm>
            <a:off x="4809241" y="5511824"/>
            <a:ext cx="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eeform 56">
            <a:extLst>
              <a:ext uri="{FF2B5EF4-FFF2-40B4-BE49-F238E27FC236}">
                <a16:creationId xmlns:a16="http://schemas.microsoft.com/office/drawing/2014/main" id="{A6FA0658-E74F-4D01-96D7-E2337B3A3E82}"/>
              </a:ext>
            </a:extLst>
          </p:cNvPr>
          <p:cNvSpPr>
            <a:spLocks/>
          </p:cNvSpPr>
          <p:nvPr/>
        </p:nvSpPr>
        <p:spPr bwMode="auto">
          <a:xfrm>
            <a:off x="1691680" y="4164292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A15C651-FC75-4934-BB14-A8B8F258686E}"/>
              </a:ext>
            </a:extLst>
          </p:cNvPr>
          <p:cNvSpPr/>
          <p:nvPr/>
        </p:nvSpPr>
        <p:spPr>
          <a:xfrm>
            <a:off x="6242789" y="5847540"/>
            <a:ext cx="116950" cy="46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5CADC9B7-3049-4F80-9457-289773B21378}"/>
              </a:ext>
            </a:extLst>
          </p:cNvPr>
          <p:cNvSpPr>
            <a:spLocks/>
          </p:cNvSpPr>
          <p:nvPr/>
        </p:nvSpPr>
        <p:spPr bwMode="auto">
          <a:xfrm rot="16200000">
            <a:off x="1539674" y="4306045"/>
            <a:ext cx="104630" cy="303053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4830ACEF-BDA8-4FAD-98F9-29B7362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50" y="1070796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Long range part: attraction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endParaRPr kumimoji="1" lang="en-US" altLang="ko-KR" sz="1600" dirty="0">
              <a:latin typeface="Verdana" pitchFamily="34" charset="0"/>
            </a:endParaRPr>
          </a:p>
        </p:txBody>
      </p:sp>
      <p:graphicFrame>
        <p:nvGraphicFramePr>
          <p:cNvPr id="54" name="Object 10">
            <a:extLst>
              <a:ext uri="{FF2B5EF4-FFF2-40B4-BE49-F238E27FC236}">
                <a16:creationId xmlns:a16="http://schemas.microsoft.com/office/drawing/2014/main" id="{EF1E5984-2C84-43AA-9053-5697D124C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71761"/>
              </p:ext>
            </p:extLst>
          </p:nvPr>
        </p:nvGraphicFramePr>
        <p:xfrm>
          <a:off x="63500" y="1549400"/>
          <a:ext cx="48021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8" name="Equation" r:id="rId4" imgW="3682800" imgH="419040" progId="Equation.DSMT4">
                  <p:embed/>
                </p:oleObj>
              </mc:Choice>
              <mc:Fallback>
                <p:oleObj name="Equation" r:id="rId4" imgW="3682800" imgH="419040" progId="Equation.DSMT4">
                  <p:embed/>
                  <p:pic>
                    <p:nvPicPr>
                      <p:cNvPr id="54" name="Object 10">
                        <a:extLst>
                          <a:ext uri="{FF2B5EF4-FFF2-40B4-BE49-F238E27FC236}">
                            <a16:creationId xmlns:a16="http://schemas.microsoft.com/office/drawing/2014/main" id="{EF1E5984-2C84-43AA-9053-5697D124C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549400"/>
                        <a:ext cx="4802188" cy="544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3">
            <a:extLst>
              <a:ext uri="{FF2B5EF4-FFF2-40B4-BE49-F238E27FC236}">
                <a16:creationId xmlns:a16="http://schemas.microsoft.com/office/drawing/2014/main" id="{B0A681FA-C438-4C1F-AD30-90012E06A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2" y="3399573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 Coupling to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endParaRPr kumimoji="1" lang="en-US" altLang="ko-KR" sz="1600" dirty="0">
              <a:latin typeface="Verdana" pitchFamily="34" charset="0"/>
            </a:endParaRPr>
          </a:p>
        </p:txBody>
      </p:sp>
      <p:graphicFrame>
        <p:nvGraphicFramePr>
          <p:cNvPr id="36" name="Object 10">
            <a:extLst>
              <a:ext uri="{FF2B5EF4-FFF2-40B4-BE49-F238E27FC236}">
                <a16:creationId xmlns:a16="http://schemas.microsoft.com/office/drawing/2014/main" id="{0CC63AFB-2199-48F5-B74A-2A146F4F8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03785"/>
              </p:ext>
            </p:extLst>
          </p:nvPr>
        </p:nvGraphicFramePr>
        <p:xfrm>
          <a:off x="239713" y="2370138"/>
          <a:ext cx="39973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9" name="Equation" r:id="rId6" imgW="2857320" imgH="457200" progId="Equation.DSMT4">
                  <p:embed/>
                </p:oleObj>
              </mc:Choice>
              <mc:Fallback>
                <p:oleObj name="Equation" r:id="rId6" imgW="2857320" imgH="457200" progId="Equation.DSMT4">
                  <p:embed/>
                  <p:pic>
                    <p:nvPicPr>
                      <p:cNvPr id="36" name="Object 10">
                        <a:extLst>
                          <a:ext uri="{FF2B5EF4-FFF2-40B4-BE49-F238E27FC236}">
                            <a16:creationId xmlns:a16="http://schemas.microsoft.com/office/drawing/2014/main" id="{0CC63AFB-2199-48F5-B74A-2A146F4F8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2370138"/>
                        <a:ext cx="3997325" cy="638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244BB90-338C-4607-B9A0-35C7608A57A0}"/>
              </a:ext>
            </a:extLst>
          </p:cNvPr>
          <p:cNvCxnSpPr>
            <a:cxnSpLocks/>
          </p:cNvCxnSpPr>
          <p:nvPr/>
        </p:nvCxnSpPr>
        <p:spPr>
          <a:xfrm flipH="1">
            <a:off x="1514426" y="4509841"/>
            <a:ext cx="500" cy="37453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7E6126B7-FE9A-47E3-9F92-B99539B8A570}"/>
              </a:ext>
            </a:extLst>
          </p:cNvPr>
          <p:cNvCxnSpPr>
            <a:cxnSpLocks/>
          </p:cNvCxnSpPr>
          <p:nvPr/>
        </p:nvCxnSpPr>
        <p:spPr>
          <a:xfrm flipH="1">
            <a:off x="1666826" y="4509841"/>
            <a:ext cx="500" cy="37453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568B0EAF-7D7B-4686-B2FB-0C8985F79310}"/>
              </a:ext>
            </a:extLst>
          </p:cNvPr>
          <p:cNvCxnSpPr/>
          <p:nvPr/>
        </p:nvCxnSpPr>
        <p:spPr>
          <a:xfrm>
            <a:off x="4383748" y="508518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타원 54">
            <a:extLst>
              <a:ext uri="{FF2B5EF4-FFF2-40B4-BE49-F238E27FC236}">
                <a16:creationId xmlns:a16="http://schemas.microsoft.com/office/drawing/2014/main" id="{32479874-72D9-4443-B3D3-CFCE83806443}"/>
              </a:ext>
            </a:extLst>
          </p:cNvPr>
          <p:cNvSpPr/>
          <p:nvPr/>
        </p:nvSpPr>
        <p:spPr>
          <a:xfrm>
            <a:off x="4671780" y="494116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958067BB-5FB5-4CBF-8B7B-74CDEED0B25E}"/>
              </a:ext>
            </a:extLst>
          </p:cNvPr>
          <p:cNvCxnSpPr/>
          <p:nvPr/>
        </p:nvCxnSpPr>
        <p:spPr>
          <a:xfrm>
            <a:off x="5824020" y="508518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1B091CCC-5D8F-461F-8160-18678A27A8A9}"/>
              </a:ext>
            </a:extLst>
          </p:cNvPr>
          <p:cNvSpPr/>
          <p:nvPr/>
        </p:nvSpPr>
        <p:spPr>
          <a:xfrm>
            <a:off x="6112052" y="494116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8C4B812A-2BEB-446A-B183-0E61794838FB}"/>
              </a:ext>
            </a:extLst>
          </p:cNvPr>
          <p:cNvSpPr>
            <a:spLocks/>
          </p:cNvSpPr>
          <p:nvPr/>
        </p:nvSpPr>
        <p:spPr bwMode="auto">
          <a:xfrm>
            <a:off x="6256237" y="4949888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0A3CF20-1352-4BDB-A89B-E3CDF9D91276}"/>
              </a:ext>
            </a:extLst>
          </p:cNvPr>
          <p:cNvSpPr/>
          <p:nvPr/>
        </p:nvSpPr>
        <p:spPr>
          <a:xfrm>
            <a:off x="3960166" y="4603704"/>
            <a:ext cx="3348138" cy="14175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 Box 53">
            <a:extLst>
              <a:ext uri="{FF2B5EF4-FFF2-40B4-BE49-F238E27FC236}">
                <a16:creationId xmlns:a16="http://schemas.microsoft.com/office/drawing/2014/main" id="{56D7E4E6-BD29-4D7F-9409-F49552A96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61" y="5460318"/>
            <a:ext cx="2807421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Not present in sum rules</a:t>
            </a:r>
            <a:endParaRPr kumimoji="1" lang="en-US" altLang="ko-KR" sz="1600" dirty="0">
              <a:latin typeface="Verdana" pitchFamily="34" charset="0"/>
            </a:endParaRP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7754A0CA-3415-4F7E-8B82-4B1381BEBDCC}"/>
              </a:ext>
            </a:extLst>
          </p:cNvPr>
          <p:cNvSpPr/>
          <p:nvPr/>
        </p:nvSpPr>
        <p:spPr>
          <a:xfrm>
            <a:off x="1514426" y="5085184"/>
            <a:ext cx="152400" cy="222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0B68307B-53BD-4543-81E5-AA627E53CA7D}"/>
              </a:ext>
            </a:extLst>
          </p:cNvPr>
          <p:cNvSpPr/>
          <p:nvPr/>
        </p:nvSpPr>
        <p:spPr>
          <a:xfrm>
            <a:off x="3309406" y="5511824"/>
            <a:ext cx="274349" cy="133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0B70226-A1ED-490E-A753-E098EAD34BA8}"/>
              </a:ext>
            </a:extLst>
          </p:cNvPr>
          <p:cNvSpPr/>
          <p:nvPr/>
        </p:nvSpPr>
        <p:spPr>
          <a:xfrm>
            <a:off x="6773635" y="5845609"/>
            <a:ext cx="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 Box 53">
            <a:extLst>
              <a:ext uri="{FF2B5EF4-FFF2-40B4-BE49-F238E27FC236}">
                <a16:creationId xmlns:a16="http://schemas.microsoft.com/office/drawing/2014/main" id="{C44F3D0E-57D6-4E9C-9A00-DC1155B8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887" y="4479916"/>
            <a:ext cx="2140696" cy="28931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Up to 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altLang="ko-KR" sz="1600" baseline="-25000" dirty="0">
                <a:latin typeface="Verdana" pitchFamily="34" charset="0"/>
                <a:sym typeface="Wingdings" panose="05000000000000000000" pitchFamily="2" charset="2"/>
              </a:rPr>
              <a:t>s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and dim 4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endParaRPr kumimoji="1" lang="en-US" altLang="ko-K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6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7A916D50-5CCE-49EC-9189-67B105519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7714"/>
              </p:ext>
            </p:extLst>
          </p:nvPr>
        </p:nvGraphicFramePr>
        <p:xfrm>
          <a:off x="611560" y="1124744"/>
          <a:ext cx="8064896" cy="2173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61589543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7356078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2024409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135994910"/>
                    </a:ext>
                  </a:extLst>
                </a:gridCol>
              </a:tblGrid>
              <a:tr h="585092">
                <a:tc>
                  <a:txBody>
                    <a:bodyPr/>
                    <a:lstStyle/>
                    <a:p>
                      <a:pPr latinLnBrk="1"/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Spin=0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Spin=2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Spin=4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30059"/>
                  </a:ext>
                </a:extLst>
              </a:tr>
              <a:tr h="5828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 4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67304"/>
                  </a:ext>
                </a:extLst>
              </a:tr>
              <a:tr h="10055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 6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50289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22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 </a:t>
            </a:r>
            <a:r>
              <a:rPr lang="en-US" altLang="ko-KR" sz="10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sum rule</a:t>
            </a:r>
            <a:endParaRPr lang="ko-KR" altLang="en-US" dirty="0"/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4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7648" y="115888"/>
            <a:ext cx="8845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 J/</a:t>
            </a:r>
            <a:r>
              <a:rPr lang="en-US" altLang="ko-KR" sz="2000" b="1" i="1" dirty="0">
                <a:solidFill>
                  <a:schemeClr val="bg1"/>
                </a:solidFill>
                <a:latin typeface="Symbol" panose="05050102010706020507" pitchFamily="18" charset="2"/>
              </a:rPr>
              <a:t>y</a:t>
            </a: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 –sum rule to dim-6    </a:t>
            </a:r>
            <a:r>
              <a:rPr lang="en-US" altLang="ko-KR" sz="1400" dirty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ko-KR" sz="1400" dirty="0" err="1">
                <a:solidFill>
                  <a:schemeClr val="bg1"/>
                </a:solidFill>
                <a:latin typeface="Verdana" pitchFamily="34" charset="0"/>
              </a:rPr>
              <a:t>S.Kim</a:t>
            </a:r>
            <a:r>
              <a:rPr lang="en-US" altLang="ko-KR" sz="1400" dirty="0">
                <a:solidFill>
                  <a:schemeClr val="bg1"/>
                </a:solidFill>
                <a:latin typeface="Verdana" pitchFamily="34" charset="0"/>
              </a:rPr>
              <a:t>, SHL, NPA679(2001)517) </a:t>
            </a:r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4830ACEF-BDA8-4FAD-98F9-29B7362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04" y="764704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Up to dim 6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endParaRPr kumimoji="1" lang="en-US" altLang="ko-KR" sz="1600" dirty="0">
              <a:latin typeface="Verdana" pitchFamily="34" charset="0"/>
            </a:endParaRPr>
          </a:p>
        </p:txBody>
      </p:sp>
      <p:graphicFrame>
        <p:nvGraphicFramePr>
          <p:cNvPr id="54" name="Object 10">
            <a:extLst>
              <a:ext uri="{FF2B5EF4-FFF2-40B4-BE49-F238E27FC236}">
                <a16:creationId xmlns:a16="http://schemas.microsoft.com/office/drawing/2014/main" id="{EF1E5984-2C84-43AA-9053-5697D124C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5629"/>
              </p:ext>
            </p:extLst>
          </p:nvPr>
        </p:nvGraphicFramePr>
        <p:xfrm>
          <a:off x="1886927" y="1790067"/>
          <a:ext cx="1058999" cy="42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5" name="Equation" r:id="rId5" imgW="634680" imgH="253800" progId="Equation.DSMT4">
                  <p:embed/>
                </p:oleObj>
              </mc:Choice>
              <mc:Fallback>
                <p:oleObj name="Equation" r:id="rId5" imgW="634680" imgH="253800" progId="Equation.DSMT4">
                  <p:embed/>
                  <p:pic>
                    <p:nvPicPr>
                      <p:cNvPr id="54" name="Object 10">
                        <a:extLst>
                          <a:ext uri="{FF2B5EF4-FFF2-40B4-BE49-F238E27FC236}">
                            <a16:creationId xmlns:a16="http://schemas.microsoft.com/office/drawing/2014/main" id="{EF1E5984-2C84-43AA-9053-5697D124C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927" y="1790067"/>
                        <a:ext cx="1058999" cy="4221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BC7BD0A9-1B76-4062-83D1-E08E042B3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56627"/>
              </p:ext>
            </p:extLst>
          </p:nvPr>
        </p:nvGraphicFramePr>
        <p:xfrm>
          <a:off x="4088643" y="1775618"/>
          <a:ext cx="987413" cy="39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6" name="Equation" r:id="rId7" imgW="634680" imgH="253800" progId="Equation.DSMT4">
                  <p:embed/>
                </p:oleObj>
              </mc:Choice>
              <mc:Fallback>
                <p:oleObj name="Equation" r:id="rId7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8643" y="1775618"/>
                        <a:ext cx="987413" cy="39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19D1C06B-82E1-43E1-A671-A60A87C4E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42026"/>
              </p:ext>
            </p:extLst>
          </p:nvPr>
        </p:nvGraphicFramePr>
        <p:xfrm>
          <a:off x="1815818" y="2342891"/>
          <a:ext cx="1656184" cy="40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7" name="Equation" r:id="rId9" imgW="1091880" imgH="253800" progId="Equation.DSMT4">
                  <p:embed/>
                </p:oleObj>
              </mc:Choice>
              <mc:Fallback>
                <p:oleObj name="Equation" r:id="rId9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15818" y="2342891"/>
                        <a:ext cx="1656184" cy="40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B729E117-7E01-4075-90AE-5B63771E0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644184"/>
              </p:ext>
            </p:extLst>
          </p:nvPr>
        </p:nvGraphicFramePr>
        <p:xfrm>
          <a:off x="1804959" y="2756101"/>
          <a:ext cx="1497857" cy="419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8" name="Equation" r:id="rId11" imgW="965160" imgH="253800" progId="Equation.DSMT4">
                  <p:embed/>
                </p:oleObj>
              </mc:Choice>
              <mc:Fallback>
                <p:oleObj name="Equation" r:id="rId11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04959" y="2756101"/>
                        <a:ext cx="1497857" cy="419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2682"/>
              </p:ext>
            </p:extLst>
          </p:nvPr>
        </p:nvGraphicFramePr>
        <p:xfrm>
          <a:off x="4075113" y="2292648"/>
          <a:ext cx="1540364" cy="39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9" name="Equation" r:id="rId13" imgW="990360" imgH="253800" progId="Equation.DSMT4">
                  <p:embed/>
                </p:oleObj>
              </mc:Choice>
              <mc:Fallback>
                <p:oleObj name="Equation" r:id="rId13" imgW="990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75113" y="2292648"/>
                        <a:ext cx="1540364" cy="39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32917"/>
              </p:ext>
            </p:extLst>
          </p:nvPr>
        </p:nvGraphicFramePr>
        <p:xfrm>
          <a:off x="4081462" y="2918318"/>
          <a:ext cx="1520615" cy="39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50" name="Equation" r:id="rId15" imgW="977760" imgH="253800" progId="Equation.DSMT4">
                  <p:embed/>
                </p:oleObj>
              </mc:Choice>
              <mc:Fallback>
                <p:oleObj name="Equation" r:id="rId15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81462" y="2918318"/>
                        <a:ext cx="1520615" cy="39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567997"/>
              </p:ext>
            </p:extLst>
          </p:nvPr>
        </p:nvGraphicFramePr>
        <p:xfrm>
          <a:off x="4081462" y="2596239"/>
          <a:ext cx="1520615" cy="39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51" name="Equation" r:id="rId17" imgW="977760" imgH="253800" progId="Equation.DSMT4">
                  <p:embed/>
                </p:oleObj>
              </mc:Choice>
              <mc:Fallback>
                <p:oleObj name="Equation" r:id="rId17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81462" y="2596239"/>
                        <a:ext cx="1520615" cy="39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24428"/>
              </p:ext>
            </p:extLst>
          </p:nvPr>
        </p:nvGraphicFramePr>
        <p:xfrm>
          <a:off x="6300192" y="2325297"/>
          <a:ext cx="1520615" cy="39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52" name="Equation" r:id="rId19" imgW="977760" imgH="253800" progId="Equation.DSMT4">
                  <p:embed/>
                </p:oleObj>
              </mc:Choice>
              <mc:Fallback>
                <p:oleObj name="Equation" r:id="rId19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00192" y="2325297"/>
                        <a:ext cx="1520615" cy="39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32502"/>
              </p:ext>
            </p:extLst>
          </p:nvPr>
        </p:nvGraphicFramePr>
        <p:xfrm>
          <a:off x="208904" y="3756319"/>
          <a:ext cx="297506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53" name="Equation" r:id="rId21" imgW="1993680" imgH="482400" progId="Equation.DSMT4">
                  <p:embed/>
                </p:oleObj>
              </mc:Choice>
              <mc:Fallback>
                <p:oleObj name="Equation" r:id="rId21" imgW="1993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8904" y="3756319"/>
                        <a:ext cx="2975068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958067BB-5FB5-4CBF-8B7B-74CDEED0B25E}"/>
              </a:ext>
            </a:extLst>
          </p:cNvPr>
          <p:cNvCxnSpPr/>
          <p:nvPr/>
        </p:nvCxnSpPr>
        <p:spPr>
          <a:xfrm>
            <a:off x="6184060" y="5386468"/>
            <a:ext cx="14842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>
            <a:extLst>
              <a:ext uri="{FF2B5EF4-FFF2-40B4-BE49-F238E27FC236}">
                <a16:creationId xmlns:a16="http://schemas.microsoft.com/office/drawing/2014/main" id="{1B091CCC-5D8F-461F-8160-18678A27A8A9}"/>
              </a:ext>
            </a:extLst>
          </p:cNvPr>
          <p:cNvSpPr/>
          <p:nvPr/>
        </p:nvSpPr>
        <p:spPr>
          <a:xfrm>
            <a:off x="6472092" y="5157192"/>
            <a:ext cx="836212" cy="409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eeform 56">
            <a:extLst>
              <a:ext uri="{FF2B5EF4-FFF2-40B4-BE49-F238E27FC236}">
                <a16:creationId xmlns:a16="http://schemas.microsoft.com/office/drawing/2014/main" id="{7A6897EE-B7EF-43EC-A28B-0855CD716020}"/>
              </a:ext>
            </a:extLst>
          </p:cNvPr>
          <p:cNvSpPr>
            <a:spLocks/>
          </p:cNvSpPr>
          <p:nvPr/>
        </p:nvSpPr>
        <p:spPr bwMode="auto">
          <a:xfrm>
            <a:off x="6660256" y="5560559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" name="Freeform 56">
            <a:extLst>
              <a:ext uri="{FF2B5EF4-FFF2-40B4-BE49-F238E27FC236}">
                <a16:creationId xmlns:a16="http://schemas.microsoft.com/office/drawing/2014/main" id="{A6FA0658-E74F-4D01-96D7-E2337B3A3E82}"/>
              </a:ext>
            </a:extLst>
          </p:cNvPr>
          <p:cNvSpPr>
            <a:spLocks/>
          </p:cNvSpPr>
          <p:nvPr/>
        </p:nvSpPr>
        <p:spPr bwMode="auto">
          <a:xfrm>
            <a:off x="6984280" y="5551555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5CADC9B7-3049-4F80-9457-289773B21378}"/>
              </a:ext>
            </a:extLst>
          </p:cNvPr>
          <p:cNvSpPr>
            <a:spLocks/>
          </p:cNvSpPr>
          <p:nvPr/>
        </p:nvSpPr>
        <p:spPr bwMode="auto">
          <a:xfrm rot="16200000">
            <a:off x="6832274" y="5693308"/>
            <a:ext cx="104630" cy="303053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6649424" y="5863884"/>
            <a:ext cx="77013" cy="288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6725614" y="5844142"/>
            <a:ext cx="98817" cy="3021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H="1">
            <a:off x="6989281" y="5857258"/>
            <a:ext cx="77013" cy="288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7065471" y="5837516"/>
            <a:ext cx="98817" cy="3021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6BB67253-81DB-4581-8361-4D39407CEB28}"/>
              </a:ext>
            </a:extLst>
          </p:cNvPr>
          <p:cNvCxnSpPr/>
          <p:nvPr/>
        </p:nvCxnSpPr>
        <p:spPr>
          <a:xfrm>
            <a:off x="6444320" y="6165304"/>
            <a:ext cx="10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2838031" y="3201288"/>
            <a:ext cx="975571" cy="74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개체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84444"/>
              </p:ext>
            </p:extLst>
          </p:nvPr>
        </p:nvGraphicFramePr>
        <p:xfrm>
          <a:off x="6469910" y="3950775"/>
          <a:ext cx="2288770" cy="67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54" name="Equation" r:id="rId23" imgW="1638000" imgH="482400" progId="Equation.DSMT4">
                  <p:embed/>
                </p:oleObj>
              </mc:Choice>
              <mc:Fallback>
                <p:oleObj name="Equation" r:id="rId23" imgW="1638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69910" y="3950775"/>
                        <a:ext cx="2288770" cy="67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개체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892444"/>
              </p:ext>
            </p:extLst>
          </p:nvPr>
        </p:nvGraphicFramePr>
        <p:xfrm>
          <a:off x="3700203" y="3869743"/>
          <a:ext cx="2481512" cy="73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55" name="Equation" r:id="rId25" imgW="1638000" imgH="482400" progId="Equation.DSMT4">
                  <p:embed/>
                </p:oleObj>
              </mc:Choice>
              <mc:Fallback>
                <p:oleObj name="Equation" r:id="rId25" imgW="1638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700203" y="3869743"/>
                        <a:ext cx="2481512" cy="73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직선 화살표 연결선 66"/>
          <p:cNvCxnSpPr/>
          <p:nvPr/>
        </p:nvCxnSpPr>
        <p:spPr>
          <a:xfrm>
            <a:off x="5756669" y="3212976"/>
            <a:ext cx="975571" cy="74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개체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26702"/>
              </p:ext>
            </p:extLst>
          </p:nvPr>
        </p:nvGraphicFramePr>
        <p:xfrm>
          <a:off x="565149" y="5491162"/>
          <a:ext cx="4973341" cy="40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56" name="Equation" r:id="rId27" imgW="2489040" imgH="203040" progId="Equation.DSMT4">
                  <p:embed/>
                </p:oleObj>
              </mc:Choice>
              <mc:Fallback>
                <p:oleObj name="Equation" r:id="rId27" imgW="248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5149" y="5491162"/>
                        <a:ext cx="4973341" cy="40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22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23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 </a:t>
            </a:r>
            <a:r>
              <a:rPr lang="en-US" altLang="ko-KR" sz="10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sum rule</a:t>
            </a:r>
            <a:endParaRPr lang="ko-KR" altLang="en-US" dirty="0"/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4830ACEF-BDA8-4FAD-98F9-29B7362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20" y="241178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Contribution of 4-quark operator in J/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endParaRPr kumimoji="1" lang="en-US" altLang="ko-KR" sz="1600" dirty="0">
              <a:latin typeface="Symbol" panose="05050102010706020507" pitchFamily="18" charset="2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958067BB-5FB5-4CBF-8B7B-74CDEED0B25E}"/>
              </a:ext>
            </a:extLst>
          </p:cNvPr>
          <p:cNvCxnSpPr/>
          <p:nvPr/>
        </p:nvCxnSpPr>
        <p:spPr>
          <a:xfrm>
            <a:off x="6184060" y="489924"/>
            <a:ext cx="14842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>
            <a:extLst>
              <a:ext uri="{FF2B5EF4-FFF2-40B4-BE49-F238E27FC236}">
                <a16:creationId xmlns:a16="http://schemas.microsoft.com/office/drawing/2014/main" id="{1B091CCC-5D8F-461F-8160-18678A27A8A9}"/>
              </a:ext>
            </a:extLst>
          </p:cNvPr>
          <p:cNvSpPr/>
          <p:nvPr/>
        </p:nvSpPr>
        <p:spPr>
          <a:xfrm>
            <a:off x="6472092" y="260648"/>
            <a:ext cx="836212" cy="409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eeform 56">
            <a:extLst>
              <a:ext uri="{FF2B5EF4-FFF2-40B4-BE49-F238E27FC236}">
                <a16:creationId xmlns:a16="http://schemas.microsoft.com/office/drawing/2014/main" id="{7A6897EE-B7EF-43EC-A28B-0855CD716020}"/>
              </a:ext>
            </a:extLst>
          </p:cNvPr>
          <p:cNvSpPr>
            <a:spLocks/>
          </p:cNvSpPr>
          <p:nvPr/>
        </p:nvSpPr>
        <p:spPr bwMode="auto">
          <a:xfrm>
            <a:off x="6660256" y="664015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" name="Freeform 56">
            <a:extLst>
              <a:ext uri="{FF2B5EF4-FFF2-40B4-BE49-F238E27FC236}">
                <a16:creationId xmlns:a16="http://schemas.microsoft.com/office/drawing/2014/main" id="{A6FA0658-E74F-4D01-96D7-E2337B3A3E82}"/>
              </a:ext>
            </a:extLst>
          </p:cNvPr>
          <p:cNvSpPr>
            <a:spLocks/>
          </p:cNvSpPr>
          <p:nvPr/>
        </p:nvSpPr>
        <p:spPr bwMode="auto">
          <a:xfrm>
            <a:off x="6984280" y="655011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5CADC9B7-3049-4F80-9457-289773B21378}"/>
              </a:ext>
            </a:extLst>
          </p:cNvPr>
          <p:cNvSpPr>
            <a:spLocks/>
          </p:cNvSpPr>
          <p:nvPr/>
        </p:nvSpPr>
        <p:spPr bwMode="auto">
          <a:xfrm rot="16200000">
            <a:off x="6832274" y="796764"/>
            <a:ext cx="104630" cy="303053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6649424" y="967340"/>
            <a:ext cx="77013" cy="288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6725614" y="947598"/>
            <a:ext cx="98817" cy="3021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H="1">
            <a:off x="6989281" y="960714"/>
            <a:ext cx="77013" cy="288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7065471" y="940972"/>
            <a:ext cx="98817" cy="3021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6BB67253-81DB-4581-8361-4D39407CEB28}"/>
              </a:ext>
            </a:extLst>
          </p:cNvPr>
          <p:cNvCxnSpPr/>
          <p:nvPr/>
        </p:nvCxnSpPr>
        <p:spPr>
          <a:xfrm>
            <a:off x="6444320" y="1268760"/>
            <a:ext cx="10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개체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86932"/>
              </p:ext>
            </p:extLst>
          </p:nvPr>
        </p:nvGraphicFramePr>
        <p:xfrm>
          <a:off x="741363" y="703263"/>
          <a:ext cx="24209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6" name="Equation" r:id="rId3" imgW="1790640" imgH="507960" progId="Equation.DSMT4">
                  <p:embed/>
                </p:oleObj>
              </mc:Choice>
              <mc:Fallback>
                <p:oleObj name="Equation" r:id="rId3" imgW="1790640" imgH="507960" progId="Equation.DSMT4">
                  <p:embed/>
                  <p:pic>
                    <p:nvPicPr>
                      <p:cNvPr id="66" name="개체 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63" y="703263"/>
                        <a:ext cx="2420937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개체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02093"/>
              </p:ext>
            </p:extLst>
          </p:nvPr>
        </p:nvGraphicFramePr>
        <p:xfrm>
          <a:off x="342318" y="1575460"/>
          <a:ext cx="8439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7" name="Equation" r:id="rId5" imgW="5994360" imgH="253800" progId="Equation.DSMT4">
                  <p:embed/>
                </p:oleObj>
              </mc:Choice>
              <mc:Fallback>
                <p:oleObj name="Equation" r:id="rId5" imgW="5994360" imgH="253800" progId="Equation.DSMT4">
                  <p:embed/>
                  <p:pic>
                    <p:nvPicPr>
                      <p:cNvPr id="68" name="개체 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318" y="1575460"/>
                        <a:ext cx="84391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개체 32">
            <a:extLst>
              <a:ext uri="{FF2B5EF4-FFF2-40B4-BE49-F238E27FC236}">
                <a16:creationId xmlns:a16="http://schemas.microsoft.com/office/drawing/2014/main" id="{227887E3-1C5C-487E-82B6-0FF2D02FB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767885"/>
              </p:ext>
            </p:extLst>
          </p:nvPr>
        </p:nvGraphicFramePr>
        <p:xfrm>
          <a:off x="1475656" y="2648632"/>
          <a:ext cx="33131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8" name="Equation" r:id="rId7" imgW="2450880" imgH="507960" progId="Equation.DSMT4">
                  <p:embed/>
                </p:oleObj>
              </mc:Choice>
              <mc:Fallback>
                <p:oleObj name="Equation" r:id="rId7" imgW="2450880" imgH="507960" progId="Equation.DSMT4">
                  <p:embed/>
                  <p:pic>
                    <p:nvPicPr>
                      <p:cNvPr id="66" name="개체 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5656" y="2648632"/>
                        <a:ext cx="3313113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3">
            <a:extLst>
              <a:ext uri="{FF2B5EF4-FFF2-40B4-BE49-F238E27FC236}">
                <a16:creationId xmlns:a16="http://schemas.microsoft.com/office/drawing/2014/main" id="{41C009E1-6256-42A2-9789-5E44095B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30" y="2254053"/>
            <a:ext cx="772574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- Vacuum saturation (only chiral symmetry breaking part contributes)</a:t>
            </a:r>
            <a:endParaRPr kumimoji="1" lang="en-US" altLang="ko-KR" sz="1600" dirty="0">
              <a:latin typeface="Verdana" pitchFamily="34" charset="0"/>
            </a:endParaRPr>
          </a:p>
        </p:txBody>
      </p:sp>
      <p:sp>
        <p:nvSpPr>
          <p:cNvPr id="35" name="Text Box 53">
            <a:extLst>
              <a:ext uri="{FF2B5EF4-FFF2-40B4-BE49-F238E27FC236}">
                <a16:creationId xmlns:a16="http://schemas.microsoft.com/office/drawing/2014/main" id="{DBCEF60E-D204-43F0-96A4-90D8CABC0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6" y="3578083"/>
            <a:ext cx="7155688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- </a:t>
            </a:r>
            <a:r>
              <a:rPr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Fiertz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transformation to extract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contribution</a:t>
            </a:r>
            <a:endParaRPr kumimoji="1" lang="en-US" altLang="ko-KR" sz="1600" dirty="0">
              <a:latin typeface="Verdana" pitchFamily="34" charset="0"/>
            </a:endParaRPr>
          </a:p>
        </p:txBody>
      </p:sp>
      <p:graphicFrame>
        <p:nvGraphicFramePr>
          <p:cNvPr id="36" name="개체 35">
            <a:extLst>
              <a:ext uri="{FF2B5EF4-FFF2-40B4-BE49-F238E27FC236}">
                <a16:creationId xmlns:a16="http://schemas.microsoft.com/office/drawing/2014/main" id="{2667F632-7DD7-453F-A257-47F7C6DAE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54330"/>
              </p:ext>
            </p:extLst>
          </p:nvPr>
        </p:nvGraphicFramePr>
        <p:xfrm>
          <a:off x="349250" y="4027488"/>
          <a:ext cx="82581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9" name="Equation" r:id="rId9" imgW="6108480" imgH="507960" progId="Equation.DSMT4">
                  <p:embed/>
                </p:oleObj>
              </mc:Choice>
              <mc:Fallback>
                <p:oleObj name="Equation" r:id="rId9" imgW="6108480" imgH="507960" progId="Equation.DSMT4">
                  <p:embed/>
                  <p:pic>
                    <p:nvPicPr>
                      <p:cNvPr id="33" name="개체 32">
                        <a:extLst>
                          <a:ext uri="{FF2B5EF4-FFF2-40B4-BE49-F238E27FC236}">
                            <a16:creationId xmlns:a16="http://schemas.microsoft.com/office/drawing/2014/main" id="{227887E3-1C5C-487E-82B6-0FF2D02FB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9250" y="4027488"/>
                        <a:ext cx="825817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53">
            <a:extLst>
              <a:ext uri="{FF2B5EF4-FFF2-40B4-BE49-F238E27FC236}">
                <a16:creationId xmlns:a16="http://schemas.microsoft.com/office/drawing/2014/main" id="{C3463180-34F1-4E56-876F-DC420168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70" y="4952113"/>
            <a:ext cx="8018463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Use linear density part of the chiral symmetry breaking operators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 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and 2-K contributions leads to small attraction </a:t>
            </a:r>
            <a:r>
              <a:rPr lang="en-US" altLang="ko-KR" sz="1600" dirty="0" smtClean="0">
                <a:latin typeface="Verdana" pitchFamily="34" charset="0"/>
                <a:sym typeface="Wingdings" panose="05000000000000000000" pitchFamily="2" charset="2"/>
              </a:rPr>
              <a:t>arou</a:t>
            </a:r>
            <a:r>
              <a:rPr lang="en-US" altLang="ko-KR" sz="1600" dirty="0" smtClean="0">
                <a:latin typeface="Verdana" pitchFamily="34" charset="0"/>
                <a:sym typeface="Wingdings" panose="05000000000000000000" pitchFamily="2" charset="2"/>
              </a:rPr>
              <a:t>nd</a:t>
            </a:r>
            <a:r>
              <a:rPr lang="en-US" altLang="ko-KR" sz="1600" dirty="0" smtClean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1 MeV</a:t>
            </a:r>
            <a:endParaRPr kumimoji="1" lang="en-US" altLang="ko-K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2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24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 </a:t>
            </a:r>
            <a:r>
              <a:rPr lang="en-US" altLang="ko-KR" sz="10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sum rule</a:t>
            </a:r>
            <a:endParaRPr lang="ko-KR" altLang="en-US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316600"/>
            <a:ext cx="2916418" cy="362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800" i="1" dirty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-N potential: Lattice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5343" y="260648"/>
            <a:ext cx="3154835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52A33-D0A1-48C8-9A1E-DEB260334627}"/>
              </a:ext>
            </a:extLst>
          </p:cNvPr>
          <p:cNvSpPr txBox="1"/>
          <p:nvPr/>
        </p:nvSpPr>
        <p:spPr>
          <a:xfrm>
            <a:off x="6084168" y="6791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 </a:t>
            </a:r>
            <a:r>
              <a:rPr lang="en-US" altLang="ko-K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Lyu</a:t>
            </a:r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 (HAL) PRD106,074507(22)</a:t>
            </a:r>
            <a:endParaRPr lang="ko-KR" altLang="en-US" sz="1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C39AC9C-71B4-44FA-963F-F90C434F9179}"/>
              </a:ext>
            </a:extLst>
          </p:cNvPr>
          <p:cNvCxnSpPr/>
          <p:nvPr/>
        </p:nvCxnSpPr>
        <p:spPr>
          <a:xfrm>
            <a:off x="1118416" y="4149080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6BB67253-81DB-4581-8361-4D39407CEB28}"/>
              </a:ext>
            </a:extLst>
          </p:cNvPr>
          <p:cNvCxnSpPr/>
          <p:nvPr/>
        </p:nvCxnSpPr>
        <p:spPr>
          <a:xfrm>
            <a:off x="1118416" y="4884372"/>
            <a:ext cx="10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56">
            <a:extLst>
              <a:ext uri="{FF2B5EF4-FFF2-40B4-BE49-F238E27FC236}">
                <a16:creationId xmlns:a16="http://schemas.microsoft.com/office/drawing/2014/main" id="{7A6897EE-B7EF-43EC-A28B-0855CD716020}"/>
              </a:ext>
            </a:extLst>
          </p:cNvPr>
          <p:cNvSpPr>
            <a:spLocks/>
          </p:cNvSpPr>
          <p:nvPr/>
        </p:nvSpPr>
        <p:spPr bwMode="auto">
          <a:xfrm>
            <a:off x="1367656" y="4173296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ADD3F7AA-9C79-499F-AA4E-3A1980DF0CE2}"/>
              </a:ext>
            </a:extLst>
          </p:cNvPr>
          <p:cNvCxnSpPr/>
          <p:nvPr/>
        </p:nvCxnSpPr>
        <p:spPr>
          <a:xfrm>
            <a:off x="4383748" y="5550820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9E848EF2-1384-4E86-996D-61CD4A850232}"/>
              </a:ext>
            </a:extLst>
          </p:cNvPr>
          <p:cNvSpPr/>
          <p:nvPr/>
        </p:nvSpPr>
        <p:spPr>
          <a:xfrm>
            <a:off x="4671780" y="5406804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reeform 56">
            <a:extLst>
              <a:ext uri="{FF2B5EF4-FFF2-40B4-BE49-F238E27FC236}">
                <a16:creationId xmlns:a16="http://schemas.microsoft.com/office/drawing/2014/main" id="{A055D9E2-0C12-4610-9245-D18883CD2811}"/>
              </a:ext>
            </a:extLst>
          </p:cNvPr>
          <p:cNvSpPr>
            <a:spLocks/>
          </p:cNvSpPr>
          <p:nvPr/>
        </p:nvSpPr>
        <p:spPr bwMode="auto">
          <a:xfrm>
            <a:off x="4815965" y="5415524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95AE2D-0D5E-48B7-A1D3-4948B52F34EC}"/>
              </a:ext>
            </a:extLst>
          </p:cNvPr>
          <p:cNvSpPr/>
          <p:nvPr/>
        </p:nvSpPr>
        <p:spPr>
          <a:xfrm>
            <a:off x="4809241" y="5511824"/>
            <a:ext cx="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89A3E46B-5F73-417B-B940-8F16C7B93C4E}"/>
              </a:ext>
            </a:extLst>
          </p:cNvPr>
          <p:cNvCxnSpPr/>
          <p:nvPr/>
        </p:nvCxnSpPr>
        <p:spPr>
          <a:xfrm>
            <a:off x="5823908" y="5559508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>
            <a:extLst>
              <a:ext uri="{FF2B5EF4-FFF2-40B4-BE49-F238E27FC236}">
                <a16:creationId xmlns:a16="http://schemas.microsoft.com/office/drawing/2014/main" id="{B34C2494-A7C1-4FE8-B675-96B4ED0411FD}"/>
              </a:ext>
            </a:extLst>
          </p:cNvPr>
          <p:cNvSpPr/>
          <p:nvPr/>
        </p:nvSpPr>
        <p:spPr>
          <a:xfrm>
            <a:off x="6111940" y="5415492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3D03290-7113-416C-B15C-D83AB6562D74}"/>
              </a:ext>
            </a:extLst>
          </p:cNvPr>
          <p:cNvSpPr/>
          <p:nvPr/>
        </p:nvSpPr>
        <p:spPr>
          <a:xfrm>
            <a:off x="6235800" y="5644972"/>
            <a:ext cx="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F2841C0-72E4-43EB-8799-8355EFA10773}"/>
              </a:ext>
            </a:extLst>
          </p:cNvPr>
          <p:cNvCxnSpPr/>
          <p:nvPr/>
        </p:nvCxnSpPr>
        <p:spPr>
          <a:xfrm>
            <a:off x="4383748" y="606356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AC1BC2F9-3138-42DA-809F-16B32048EF83}"/>
              </a:ext>
            </a:extLst>
          </p:cNvPr>
          <p:cNvSpPr/>
          <p:nvPr/>
        </p:nvSpPr>
        <p:spPr>
          <a:xfrm>
            <a:off x="4671780" y="591954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eeform 56">
            <a:extLst>
              <a:ext uri="{FF2B5EF4-FFF2-40B4-BE49-F238E27FC236}">
                <a16:creationId xmlns:a16="http://schemas.microsoft.com/office/drawing/2014/main" id="{A6FA0658-E74F-4D01-96D7-E2337B3A3E82}"/>
              </a:ext>
            </a:extLst>
          </p:cNvPr>
          <p:cNvSpPr>
            <a:spLocks/>
          </p:cNvSpPr>
          <p:nvPr/>
        </p:nvSpPr>
        <p:spPr bwMode="auto">
          <a:xfrm>
            <a:off x="1691680" y="4164292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B7D9368-1453-4801-9F51-F5EA14F545B8}"/>
              </a:ext>
            </a:extLst>
          </p:cNvPr>
          <p:cNvSpPr/>
          <p:nvPr/>
        </p:nvSpPr>
        <p:spPr>
          <a:xfrm>
            <a:off x="4809240" y="6135580"/>
            <a:ext cx="130399" cy="173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2B9F245F-CB34-4A82-85AA-920152E8D35B}"/>
              </a:ext>
            </a:extLst>
          </p:cNvPr>
          <p:cNvCxnSpPr/>
          <p:nvPr/>
        </p:nvCxnSpPr>
        <p:spPr>
          <a:xfrm>
            <a:off x="5817296" y="606356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5BDE8EE3-5C9C-47A3-BBAF-2C830F2528F2}"/>
              </a:ext>
            </a:extLst>
          </p:cNvPr>
          <p:cNvSpPr/>
          <p:nvPr/>
        </p:nvSpPr>
        <p:spPr>
          <a:xfrm>
            <a:off x="6105328" y="591954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A15C651-FC75-4934-BB14-A8B8F258686E}"/>
              </a:ext>
            </a:extLst>
          </p:cNvPr>
          <p:cNvSpPr/>
          <p:nvPr/>
        </p:nvSpPr>
        <p:spPr>
          <a:xfrm>
            <a:off x="6242789" y="5847540"/>
            <a:ext cx="116950" cy="46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5CADC9B7-3049-4F80-9457-289773B21378}"/>
              </a:ext>
            </a:extLst>
          </p:cNvPr>
          <p:cNvSpPr>
            <a:spLocks/>
          </p:cNvSpPr>
          <p:nvPr/>
        </p:nvSpPr>
        <p:spPr bwMode="auto">
          <a:xfrm rot="16200000">
            <a:off x="1539674" y="4306045"/>
            <a:ext cx="104630" cy="303053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4830ACEF-BDA8-4FAD-98F9-29B7362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50" y="1070796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Long range part: attraction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endParaRPr kumimoji="1" lang="en-US" altLang="ko-KR" sz="1600" dirty="0">
              <a:latin typeface="Verdana" pitchFamily="34" charset="0"/>
            </a:endParaRPr>
          </a:p>
        </p:txBody>
      </p:sp>
      <p:graphicFrame>
        <p:nvGraphicFramePr>
          <p:cNvPr id="54" name="Object 10">
            <a:extLst>
              <a:ext uri="{FF2B5EF4-FFF2-40B4-BE49-F238E27FC236}">
                <a16:creationId xmlns:a16="http://schemas.microsoft.com/office/drawing/2014/main" id="{EF1E5984-2C84-43AA-9053-5697D124CE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2348" y="1548978"/>
          <a:ext cx="4503668" cy="54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92" name="Equation" r:id="rId3" imgW="3454200" imgH="419040" progId="Equation.DSMT4">
                  <p:embed/>
                </p:oleObj>
              </mc:Choice>
              <mc:Fallback>
                <p:oleObj name="Equation" r:id="rId3" imgW="3454200" imgH="419040" progId="Equation.DSMT4">
                  <p:embed/>
                  <p:pic>
                    <p:nvPicPr>
                      <p:cNvPr id="54" name="Object 10">
                        <a:extLst>
                          <a:ext uri="{FF2B5EF4-FFF2-40B4-BE49-F238E27FC236}">
                            <a16:creationId xmlns:a16="http://schemas.microsoft.com/office/drawing/2014/main" id="{EF1E5984-2C84-43AA-9053-5697D124C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48" y="1548978"/>
                        <a:ext cx="4503668" cy="5441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3">
            <a:extLst>
              <a:ext uri="{FF2B5EF4-FFF2-40B4-BE49-F238E27FC236}">
                <a16:creationId xmlns:a16="http://schemas.microsoft.com/office/drawing/2014/main" id="{B0A681FA-C438-4C1F-AD30-90012E06A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2" y="3399573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 Coupling to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endParaRPr kumimoji="1" lang="en-US" altLang="ko-KR" sz="1600" dirty="0">
              <a:latin typeface="Verdana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C6B6FF4-1450-48FF-992B-9D954420E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373" y="972572"/>
            <a:ext cx="3956750" cy="3449328"/>
          </a:xfrm>
          <a:prstGeom prst="rect">
            <a:avLst/>
          </a:prstGeom>
        </p:spPr>
      </p:pic>
      <p:graphicFrame>
        <p:nvGraphicFramePr>
          <p:cNvPr id="36" name="Object 10">
            <a:extLst>
              <a:ext uri="{FF2B5EF4-FFF2-40B4-BE49-F238E27FC236}">
                <a16:creationId xmlns:a16="http://schemas.microsoft.com/office/drawing/2014/main" id="{0CC63AFB-2199-48F5-B74A-2A146F4F8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38649"/>
              </p:ext>
            </p:extLst>
          </p:nvPr>
        </p:nvGraphicFramePr>
        <p:xfrm>
          <a:off x="231775" y="2324100"/>
          <a:ext cx="40147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93" name="Equation" r:id="rId6" imgW="2869920" imgH="482400" progId="Equation.DSMT4">
                  <p:embed/>
                </p:oleObj>
              </mc:Choice>
              <mc:Fallback>
                <p:oleObj name="Equation" r:id="rId6" imgW="2869920" imgH="482400" progId="Equation.DSMT4">
                  <p:embed/>
                  <p:pic>
                    <p:nvPicPr>
                      <p:cNvPr id="36" name="Object 10">
                        <a:extLst>
                          <a:ext uri="{FF2B5EF4-FFF2-40B4-BE49-F238E27FC236}">
                            <a16:creationId xmlns:a16="http://schemas.microsoft.com/office/drawing/2014/main" id="{0CC63AFB-2199-48F5-B74A-2A146F4F8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324100"/>
                        <a:ext cx="4014788" cy="673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244BB90-338C-4607-B9A0-35C7608A57A0}"/>
              </a:ext>
            </a:extLst>
          </p:cNvPr>
          <p:cNvCxnSpPr>
            <a:cxnSpLocks/>
          </p:cNvCxnSpPr>
          <p:nvPr/>
        </p:nvCxnSpPr>
        <p:spPr>
          <a:xfrm flipH="1">
            <a:off x="1514426" y="4509841"/>
            <a:ext cx="500" cy="37453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7E6126B7-FE9A-47E3-9F92-B99539B8A570}"/>
              </a:ext>
            </a:extLst>
          </p:cNvPr>
          <p:cNvCxnSpPr>
            <a:cxnSpLocks/>
          </p:cNvCxnSpPr>
          <p:nvPr/>
        </p:nvCxnSpPr>
        <p:spPr>
          <a:xfrm flipH="1">
            <a:off x="1666826" y="4509841"/>
            <a:ext cx="500" cy="37453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568B0EAF-7D7B-4686-B2FB-0C8985F79310}"/>
              </a:ext>
            </a:extLst>
          </p:cNvPr>
          <p:cNvCxnSpPr/>
          <p:nvPr/>
        </p:nvCxnSpPr>
        <p:spPr>
          <a:xfrm>
            <a:off x="4383748" y="508518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타원 54">
            <a:extLst>
              <a:ext uri="{FF2B5EF4-FFF2-40B4-BE49-F238E27FC236}">
                <a16:creationId xmlns:a16="http://schemas.microsoft.com/office/drawing/2014/main" id="{32479874-72D9-4443-B3D3-CFCE83806443}"/>
              </a:ext>
            </a:extLst>
          </p:cNvPr>
          <p:cNvSpPr/>
          <p:nvPr/>
        </p:nvSpPr>
        <p:spPr>
          <a:xfrm>
            <a:off x="4671780" y="494116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958067BB-5FB5-4CBF-8B7B-74CDEED0B25E}"/>
              </a:ext>
            </a:extLst>
          </p:cNvPr>
          <p:cNvCxnSpPr/>
          <p:nvPr/>
        </p:nvCxnSpPr>
        <p:spPr>
          <a:xfrm>
            <a:off x="5824020" y="5085184"/>
            <a:ext cx="10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1B091CCC-5D8F-461F-8160-18678A27A8A9}"/>
              </a:ext>
            </a:extLst>
          </p:cNvPr>
          <p:cNvSpPr/>
          <p:nvPr/>
        </p:nvSpPr>
        <p:spPr>
          <a:xfrm>
            <a:off x="6112052" y="4941168"/>
            <a:ext cx="396371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8C4B812A-2BEB-446A-B183-0E61794838FB}"/>
              </a:ext>
            </a:extLst>
          </p:cNvPr>
          <p:cNvSpPr>
            <a:spLocks/>
          </p:cNvSpPr>
          <p:nvPr/>
        </p:nvSpPr>
        <p:spPr bwMode="auto">
          <a:xfrm>
            <a:off x="6256237" y="4949888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0A3CF20-1352-4BDB-A89B-E3CDF9D91276}"/>
              </a:ext>
            </a:extLst>
          </p:cNvPr>
          <p:cNvSpPr/>
          <p:nvPr/>
        </p:nvSpPr>
        <p:spPr>
          <a:xfrm>
            <a:off x="3960166" y="4603703"/>
            <a:ext cx="3348138" cy="201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 Box 53">
            <a:extLst>
              <a:ext uri="{FF2B5EF4-FFF2-40B4-BE49-F238E27FC236}">
                <a16:creationId xmlns:a16="http://schemas.microsoft.com/office/drawing/2014/main" id="{56D7E4E6-BD29-4D7F-9409-F49552A96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61" y="5460318"/>
            <a:ext cx="2807421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Not present in sum rules</a:t>
            </a:r>
            <a:endParaRPr kumimoji="1" lang="en-US" altLang="ko-KR" sz="1600" dirty="0">
              <a:latin typeface="Verdana" pitchFamily="34" charset="0"/>
            </a:endParaRP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7754A0CA-3415-4F7E-8B82-4B1381BEBDCC}"/>
              </a:ext>
            </a:extLst>
          </p:cNvPr>
          <p:cNvSpPr/>
          <p:nvPr/>
        </p:nvSpPr>
        <p:spPr>
          <a:xfrm>
            <a:off x="1514426" y="5085184"/>
            <a:ext cx="152400" cy="222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0B68307B-53BD-4543-81E5-AA627E53CA7D}"/>
              </a:ext>
            </a:extLst>
          </p:cNvPr>
          <p:cNvSpPr/>
          <p:nvPr/>
        </p:nvSpPr>
        <p:spPr>
          <a:xfrm>
            <a:off x="3309406" y="5511824"/>
            <a:ext cx="274349" cy="133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 Box 53">
            <a:extLst>
              <a:ext uri="{FF2B5EF4-FFF2-40B4-BE49-F238E27FC236}">
                <a16:creationId xmlns:a16="http://schemas.microsoft.com/office/drawing/2014/main" id="{0CE876C1-9147-438B-AD95-2A6073D4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887" y="4479916"/>
            <a:ext cx="2140696" cy="28931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Up to 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altLang="ko-KR" sz="1600" baseline="-25000" dirty="0">
                <a:latin typeface="Verdana" pitchFamily="34" charset="0"/>
                <a:sym typeface="Wingdings" panose="05000000000000000000" pitchFamily="2" charset="2"/>
              </a:rPr>
              <a:t>s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and dim 6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endParaRPr kumimoji="1" lang="en-US" altLang="ko-K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5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25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 </a:t>
            </a:r>
            <a:r>
              <a:rPr lang="en-US" altLang="ko-KR" sz="10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sum rule</a:t>
            </a:r>
            <a:endParaRPr lang="ko-KR" altLang="en-US" dirty="0"/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4830ACEF-BDA8-4FAD-98F9-29B7362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20" y="241178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Contribution of 4-quark operator in 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endParaRPr kumimoji="1" lang="en-US" altLang="ko-KR" sz="1600" dirty="0">
              <a:latin typeface="Symbol" panose="05050102010706020507" pitchFamily="18" charset="2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958067BB-5FB5-4CBF-8B7B-74CDEED0B25E}"/>
              </a:ext>
            </a:extLst>
          </p:cNvPr>
          <p:cNvCxnSpPr/>
          <p:nvPr/>
        </p:nvCxnSpPr>
        <p:spPr>
          <a:xfrm>
            <a:off x="6184060" y="489924"/>
            <a:ext cx="14842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>
            <a:extLst>
              <a:ext uri="{FF2B5EF4-FFF2-40B4-BE49-F238E27FC236}">
                <a16:creationId xmlns:a16="http://schemas.microsoft.com/office/drawing/2014/main" id="{1B091CCC-5D8F-461F-8160-18678A27A8A9}"/>
              </a:ext>
            </a:extLst>
          </p:cNvPr>
          <p:cNvSpPr/>
          <p:nvPr/>
        </p:nvSpPr>
        <p:spPr>
          <a:xfrm>
            <a:off x="6472092" y="260648"/>
            <a:ext cx="836212" cy="409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eeform 56">
            <a:extLst>
              <a:ext uri="{FF2B5EF4-FFF2-40B4-BE49-F238E27FC236}">
                <a16:creationId xmlns:a16="http://schemas.microsoft.com/office/drawing/2014/main" id="{7A6897EE-B7EF-43EC-A28B-0855CD716020}"/>
              </a:ext>
            </a:extLst>
          </p:cNvPr>
          <p:cNvSpPr>
            <a:spLocks/>
          </p:cNvSpPr>
          <p:nvPr/>
        </p:nvSpPr>
        <p:spPr bwMode="auto">
          <a:xfrm>
            <a:off x="6660256" y="664015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" name="Freeform 56">
            <a:extLst>
              <a:ext uri="{FF2B5EF4-FFF2-40B4-BE49-F238E27FC236}">
                <a16:creationId xmlns:a16="http://schemas.microsoft.com/office/drawing/2014/main" id="{A6FA0658-E74F-4D01-96D7-E2337B3A3E82}"/>
              </a:ext>
            </a:extLst>
          </p:cNvPr>
          <p:cNvSpPr>
            <a:spLocks/>
          </p:cNvSpPr>
          <p:nvPr/>
        </p:nvSpPr>
        <p:spPr bwMode="auto">
          <a:xfrm>
            <a:off x="6984280" y="655011"/>
            <a:ext cx="108000" cy="288000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5CADC9B7-3049-4F80-9457-289773B21378}"/>
              </a:ext>
            </a:extLst>
          </p:cNvPr>
          <p:cNvSpPr>
            <a:spLocks/>
          </p:cNvSpPr>
          <p:nvPr/>
        </p:nvSpPr>
        <p:spPr bwMode="auto">
          <a:xfrm rot="16200000">
            <a:off x="6832274" y="796764"/>
            <a:ext cx="104630" cy="303053"/>
          </a:xfrm>
          <a:custGeom>
            <a:avLst/>
            <a:gdLst/>
            <a:ahLst/>
            <a:cxnLst>
              <a:cxn ang="0">
                <a:pos x="46" y="499"/>
              </a:cxn>
              <a:cxn ang="0">
                <a:pos x="136" y="408"/>
              </a:cxn>
              <a:cxn ang="0">
                <a:pos x="136" y="499"/>
              </a:cxn>
              <a:cxn ang="0">
                <a:pos x="0" y="362"/>
              </a:cxn>
              <a:cxn ang="0">
                <a:pos x="136" y="272"/>
              </a:cxn>
              <a:cxn ang="0">
                <a:pos x="136" y="362"/>
              </a:cxn>
              <a:cxn ang="0">
                <a:pos x="0" y="226"/>
              </a:cxn>
              <a:cxn ang="0">
                <a:pos x="136" y="136"/>
              </a:cxn>
              <a:cxn ang="0">
                <a:pos x="136" y="226"/>
              </a:cxn>
              <a:cxn ang="0">
                <a:pos x="0" y="90"/>
              </a:cxn>
              <a:cxn ang="0">
                <a:pos x="136" y="0"/>
              </a:cxn>
              <a:cxn ang="0">
                <a:pos x="136" y="90"/>
              </a:cxn>
              <a:cxn ang="0">
                <a:pos x="46" y="0"/>
              </a:cxn>
            </a:cxnLst>
            <a:rect l="0" t="0" r="r" b="b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6649424" y="967340"/>
            <a:ext cx="77013" cy="288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6725614" y="947598"/>
            <a:ext cx="98817" cy="3021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H="1">
            <a:off x="6989281" y="960714"/>
            <a:ext cx="77013" cy="288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7065471" y="940972"/>
            <a:ext cx="98817" cy="3021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6BB67253-81DB-4581-8361-4D39407CEB28}"/>
              </a:ext>
            </a:extLst>
          </p:cNvPr>
          <p:cNvCxnSpPr/>
          <p:nvPr/>
        </p:nvCxnSpPr>
        <p:spPr>
          <a:xfrm>
            <a:off x="6444320" y="1268760"/>
            <a:ext cx="10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개체 65"/>
          <p:cNvGraphicFramePr>
            <a:graphicFrameLocks noChangeAspect="1"/>
          </p:cNvGraphicFramePr>
          <p:nvPr>
            <p:extLst/>
          </p:nvPr>
        </p:nvGraphicFramePr>
        <p:xfrm>
          <a:off x="741363" y="703263"/>
          <a:ext cx="24209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8" name="Equation" r:id="rId3" imgW="1790640" imgH="507960" progId="Equation.DSMT4">
                  <p:embed/>
                </p:oleObj>
              </mc:Choice>
              <mc:Fallback>
                <p:oleObj name="Equation" r:id="rId3" imgW="1790640" imgH="507960" progId="Equation.DSMT4">
                  <p:embed/>
                  <p:pic>
                    <p:nvPicPr>
                      <p:cNvPr id="66" name="개체 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63" y="703263"/>
                        <a:ext cx="2420937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개체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720436"/>
              </p:ext>
            </p:extLst>
          </p:nvPr>
        </p:nvGraphicFramePr>
        <p:xfrm>
          <a:off x="756465" y="1647260"/>
          <a:ext cx="34337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9" name="Equation" r:id="rId5" imgW="2438280" imgH="203040" progId="Equation.DSMT4">
                  <p:embed/>
                </p:oleObj>
              </mc:Choice>
              <mc:Fallback>
                <p:oleObj name="Equation" r:id="rId5" imgW="2438280" imgH="203040" progId="Equation.DSMT4">
                  <p:embed/>
                  <p:pic>
                    <p:nvPicPr>
                      <p:cNvPr id="68" name="개체 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465" y="1647260"/>
                        <a:ext cx="343376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3">
            <a:extLst>
              <a:ext uri="{FF2B5EF4-FFF2-40B4-BE49-F238E27FC236}">
                <a16:creationId xmlns:a16="http://schemas.microsoft.com/office/drawing/2014/main" id="{41C009E1-6256-42A2-9789-5E44095B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30" y="2254053"/>
            <a:ext cx="772574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- Naïve extension of J/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sum rules to 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gives larger attraction</a:t>
            </a:r>
            <a:endParaRPr kumimoji="1" lang="en-US" altLang="ko-KR" sz="1600" dirty="0">
              <a:latin typeface="Verdana" pitchFamily="34" charset="0"/>
            </a:endParaRPr>
          </a:p>
        </p:txBody>
      </p:sp>
      <p:sp>
        <p:nvSpPr>
          <p:cNvPr id="35" name="Text Box 53">
            <a:extLst>
              <a:ext uri="{FF2B5EF4-FFF2-40B4-BE49-F238E27FC236}">
                <a16:creationId xmlns:a16="http://schemas.microsoft.com/office/drawing/2014/main" id="{DBCEF60E-D204-43F0-96A4-90D8CABC0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20" y="2796413"/>
            <a:ext cx="7155688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- But Wilson coefficient is more complicated</a:t>
            </a:r>
            <a:endParaRPr kumimoji="1" lang="en-US" altLang="ko-KR" sz="1600" dirty="0">
              <a:latin typeface="Verdana" pitchFamily="34" charset="0"/>
            </a:endParaRPr>
          </a:p>
        </p:txBody>
      </p:sp>
      <p:graphicFrame>
        <p:nvGraphicFramePr>
          <p:cNvPr id="36" name="개체 35">
            <a:extLst>
              <a:ext uri="{FF2B5EF4-FFF2-40B4-BE49-F238E27FC236}">
                <a16:creationId xmlns:a16="http://schemas.microsoft.com/office/drawing/2014/main" id="{2667F632-7DD7-453F-A257-47F7C6DAE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94856"/>
              </p:ext>
            </p:extLst>
          </p:nvPr>
        </p:nvGraphicFramePr>
        <p:xfrm>
          <a:off x="418281" y="3675224"/>
          <a:ext cx="82581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0" name="Equation" r:id="rId7" imgW="6108480" imgH="507960" progId="Equation.DSMT4">
                  <p:embed/>
                </p:oleObj>
              </mc:Choice>
              <mc:Fallback>
                <p:oleObj name="Equation" r:id="rId7" imgW="6108480" imgH="507960" progId="Equation.DSMT4">
                  <p:embed/>
                  <p:pic>
                    <p:nvPicPr>
                      <p:cNvPr id="36" name="개체 35">
                        <a:extLst>
                          <a:ext uri="{FF2B5EF4-FFF2-40B4-BE49-F238E27FC236}">
                            <a16:creationId xmlns:a16="http://schemas.microsoft.com/office/drawing/2014/main" id="{2667F632-7DD7-453F-A257-47F7C6DAE9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281" y="3675224"/>
                        <a:ext cx="825817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53">
            <a:extLst>
              <a:ext uri="{FF2B5EF4-FFF2-40B4-BE49-F238E27FC236}">
                <a16:creationId xmlns:a16="http://schemas.microsoft.com/office/drawing/2014/main" id="{C3463180-34F1-4E56-876F-DC420168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70" y="4797152"/>
            <a:ext cx="8627310" cy="92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Use linear density part of the chiral symmetry breaking operators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  2-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p </a:t>
            </a:r>
            <a:r>
              <a:rPr lang="en-US" altLang="ko-K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+ 2-K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contribution leads to attraction of </a:t>
            </a:r>
            <a:r>
              <a:rPr lang="en-US" altLang="ko-KR" sz="1600" dirty="0" smtClean="0">
                <a:latin typeface="Verdana" pitchFamily="34" charset="0"/>
                <a:sym typeface="Wingdings" panose="05000000000000000000" pitchFamily="2" charset="2"/>
              </a:rPr>
              <a:t>around (less reliable)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2 MeV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 Chiral symmetric operators should be non-trivial</a:t>
            </a:r>
            <a:endParaRPr kumimoji="1" lang="en-US" altLang="ko-K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43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26</a:t>
            </a:fld>
            <a:endParaRPr lang="en-US" altLang="ko-KR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16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Summary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068" y="764704"/>
            <a:ext cx="8446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1) Hadrons with small width:  </a:t>
            </a:r>
            <a:r>
              <a:rPr lang="en-US" altLang="ko-KR" sz="1600" b="1" dirty="0">
                <a:latin typeface="Symbol" panose="05050102010706020507" pitchFamily="18" charset="2"/>
                <a:ea typeface="맑은 고딕" pitchFamily="50" charset="-127"/>
              </a:rPr>
              <a:t>f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is the best candidate 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3275856" y="1268760"/>
          <a:ext cx="5616624" cy="141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=1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Mass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Width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=1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Mass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Symbol" pitchFamily="18" charset="2"/>
                        </a:rPr>
                        <a:t>  r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770 MeV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150 MeV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a</a:t>
                      </a:r>
                      <a:r>
                        <a:rPr lang="en-US" altLang="ko-KR" sz="1200" baseline="-25000" dirty="0"/>
                        <a:t>1</a:t>
                      </a:r>
                      <a:endParaRPr lang="ko-KR" altLang="en-US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1260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250-600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Symbol" pitchFamily="18" charset="2"/>
                        </a:rPr>
                        <a:t>  w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782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   8.49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f</a:t>
                      </a:r>
                      <a:r>
                        <a:rPr lang="en-US" altLang="ko-KR" sz="1200" baseline="-25000" dirty="0"/>
                        <a:t>1</a:t>
                      </a:r>
                      <a:endParaRPr lang="ko-KR" altLang="en-US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1285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  24.2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Symbol" pitchFamily="18" charset="2"/>
                        </a:rPr>
                        <a:t>  f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1020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   4.266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 f</a:t>
                      </a:r>
                      <a:r>
                        <a:rPr lang="en-US" altLang="ko-KR" sz="1200" b="1" baseline="-25000" dirty="0"/>
                        <a:t>1</a:t>
                      </a:r>
                      <a:endParaRPr lang="ko-KR" altLang="en-US" sz="12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1420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  54.9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  K*(1</a:t>
                      </a:r>
                      <a:r>
                        <a:rPr lang="en-US" altLang="ko-KR" sz="1200" b="1" baseline="30000" dirty="0"/>
                        <a:t>-</a:t>
                      </a:r>
                      <a:r>
                        <a:rPr lang="en-US" altLang="ko-KR" sz="1200" b="1" dirty="0"/>
                        <a:t>)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892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  50.3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/>
                        <a:t>  K</a:t>
                      </a:r>
                      <a:r>
                        <a:rPr lang="en-US" altLang="ko-KR" sz="1200" b="1" baseline="-25000" dirty="0"/>
                        <a:t>1</a:t>
                      </a:r>
                      <a:r>
                        <a:rPr lang="en-US" altLang="ko-KR" sz="1200" b="1" baseline="0" dirty="0"/>
                        <a:t>(1</a:t>
                      </a:r>
                      <a:r>
                        <a:rPr lang="en-US" altLang="ko-KR" sz="1200" b="1" baseline="30000" dirty="0"/>
                        <a:t>+</a:t>
                      </a:r>
                      <a:r>
                        <a:rPr lang="en-US" altLang="ko-KR" sz="1200" b="1" baseline="0" dirty="0"/>
                        <a:t>)</a:t>
                      </a:r>
                      <a:endParaRPr lang="ko-KR" altLang="en-US" sz="12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1270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  90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모서리가 둥근 직사각형 30"/>
          <p:cNvSpPr/>
          <p:nvPr/>
        </p:nvSpPr>
        <p:spPr>
          <a:xfrm>
            <a:off x="3428256" y="2183656"/>
            <a:ext cx="2439888" cy="17168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78416" y="2113702"/>
            <a:ext cx="1863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J-PARC E16, E88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474496" y="2269500"/>
            <a:ext cx="872480" cy="7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44BAE7E-CD85-403A-9BBB-3BE208D3C21E}"/>
              </a:ext>
            </a:extLst>
          </p:cNvPr>
          <p:cNvSpPr/>
          <p:nvPr/>
        </p:nvSpPr>
        <p:spPr>
          <a:xfrm>
            <a:off x="0" y="6597352"/>
            <a:ext cx="1691680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Summary and outlook</a:t>
            </a:r>
            <a:endParaRPr lang="ko-KR" altLang="en-US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50549A41-95C9-442B-BB4B-16356DD4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" y="2914652"/>
            <a:ext cx="7510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2) Chiral partner: K* and K1 is the best candidate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ED8BCD0C-F50A-49BE-B5B9-487D1542F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249711"/>
            <a:ext cx="676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Decay mode </a:t>
            </a:r>
            <a:r>
              <a:rPr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of chiral partners typically has one more pion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3C155971-4817-46FE-9006-9FD6C4667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20823"/>
              </p:ext>
            </p:extLst>
          </p:nvPr>
        </p:nvGraphicFramePr>
        <p:xfrm>
          <a:off x="4036268" y="3645024"/>
          <a:ext cx="38481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17" name="Equation" r:id="rId5" imgW="2577960" imgH="507960" progId="Equation.DSMT4">
                  <p:embed/>
                </p:oleObj>
              </mc:Choice>
              <mc:Fallback>
                <p:oleObj name="Equation" r:id="rId5" imgW="2577960" imgH="507960" progId="Equation.DSMT4">
                  <p:embed/>
                  <p:pic>
                    <p:nvPicPr>
                      <p:cNvPr id="33" name="Object 10">
                        <a:extLst>
                          <a:ext uri="{FF2B5EF4-FFF2-40B4-BE49-F238E27FC236}">
                            <a16:creationId xmlns:a16="http://schemas.microsoft.com/office/drawing/2014/main" id="{A31CEAD9-0EEA-4B50-A799-EB176B8DF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268" y="3645024"/>
                        <a:ext cx="38481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>
            <a:extLst>
              <a:ext uri="{FF2B5EF4-FFF2-40B4-BE49-F238E27FC236}">
                <a16:creationId xmlns:a16="http://schemas.microsoft.com/office/drawing/2014/main" id="{BA892AF5-887E-45FD-839A-687D1A69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" y="5112296"/>
            <a:ext cx="84976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4) If possible measurement of f</a:t>
            </a:r>
            <a:r>
              <a:rPr lang="en-US" altLang="ko-KR" sz="1600" b="1" baseline="-250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(1420) is also interesting (parity partner of </a:t>
            </a:r>
            <a:r>
              <a:rPr lang="en-US" altLang="ko-KR" sz="1600" b="1" dirty="0">
                <a:latin typeface="Symbol" panose="05050102010706020507" pitchFamily="18" charset="2"/>
                <a:ea typeface="맑은 고딕" pitchFamily="50" charset="-127"/>
              </a:rPr>
              <a:t>f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)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4" name="Object 10">
            <a:extLst>
              <a:ext uri="{FF2B5EF4-FFF2-40B4-BE49-F238E27FC236}">
                <a16:creationId xmlns:a16="http://schemas.microsoft.com/office/drawing/2014/main" id="{8A4E4171-D96B-4A9B-B251-0D8BDED61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711619"/>
              </p:ext>
            </p:extLst>
          </p:nvPr>
        </p:nvGraphicFramePr>
        <p:xfrm>
          <a:off x="4008511" y="5715471"/>
          <a:ext cx="4151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18" name="Equation" r:id="rId7" imgW="2781000" imgH="253800" progId="Equation.DSMT4">
                  <p:embed/>
                </p:oleObj>
              </mc:Choice>
              <mc:Fallback>
                <p:oleObj name="Equation" r:id="rId7" imgW="2781000" imgH="253800" progId="Equation.DSMT4">
                  <p:embed/>
                  <p:pic>
                    <p:nvPicPr>
                      <p:cNvPr id="35" name="Object 10">
                        <a:extLst>
                          <a:ext uri="{FF2B5EF4-FFF2-40B4-BE49-F238E27FC236}">
                            <a16:creationId xmlns:a16="http://schemas.microsoft.com/office/drawing/2014/main" id="{CCF1C8FD-D313-4548-9CD8-90D8F1CF5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511" y="5715471"/>
                        <a:ext cx="415131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6E74B482-958E-4449-AEA4-DEB8B4253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294478"/>
              </p:ext>
            </p:extLst>
          </p:nvPr>
        </p:nvGraphicFramePr>
        <p:xfrm>
          <a:off x="749175" y="5696421"/>
          <a:ext cx="2463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19" name="Equation" r:id="rId9" imgW="1650960" imgH="266400" progId="Equation.DSMT4">
                  <p:embed/>
                </p:oleObj>
              </mc:Choice>
              <mc:Fallback>
                <p:oleObj name="Equation" r:id="rId9" imgW="1650960" imgH="266400" progId="Equation.DSMT4">
                  <p:embed/>
                  <p:pic>
                    <p:nvPicPr>
                      <p:cNvPr id="37" name="Object 10">
                        <a:extLst>
                          <a:ext uri="{FF2B5EF4-FFF2-40B4-BE49-F238E27FC236}">
                            <a16:creationId xmlns:a16="http://schemas.microsoft.com/office/drawing/2014/main" id="{E5E15B45-A0E8-48A0-91F4-0F4E8E0C4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75" y="5696421"/>
                        <a:ext cx="24638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1E8A153D-C225-4E9E-BC70-2828099BE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30503"/>
              </p:ext>
            </p:extLst>
          </p:nvPr>
        </p:nvGraphicFramePr>
        <p:xfrm>
          <a:off x="796581" y="3766034"/>
          <a:ext cx="1611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20" name="Equation" r:id="rId11" imgW="1079280" imgH="253800" progId="Equation.DSMT4">
                  <p:embed/>
                </p:oleObj>
              </mc:Choice>
              <mc:Fallback>
                <p:oleObj name="Equation" r:id="rId11" imgW="1079280" imgH="253800" progId="Equation.DSMT4">
                  <p:embed/>
                  <p:pic>
                    <p:nvPicPr>
                      <p:cNvPr id="38" name="Object 10">
                        <a:extLst>
                          <a:ext uri="{FF2B5EF4-FFF2-40B4-BE49-F238E27FC236}">
                            <a16:creationId xmlns:a16="http://schemas.microsoft.com/office/drawing/2014/main" id="{9B566065-DF9C-46FB-97D2-76BE65A88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81" y="3766034"/>
                        <a:ext cx="16113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">
            <a:extLst>
              <a:ext uri="{FF2B5EF4-FFF2-40B4-BE49-F238E27FC236}">
                <a16:creationId xmlns:a16="http://schemas.microsoft.com/office/drawing/2014/main" id="{DC99891C-6B39-4666-A608-40CD6790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" y="4437112"/>
            <a:ext cx="84976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3) Lattice vs Sum rule for </a:t>
            </a:r>
            <a:r>
              <a:rPr lang="en-US" altLang="ko-KR" sz="1600" b="1" dirty="0">
                <a:latin typeface="Symbol" panose="05050102010706020507" pitchFamily="18" charset="2"/>
                <a:ea typeface="맑은 고딕" pitchFamily="50" charset="-127"/>
              </a:rPr>
              <a:t>f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: Non-trivial attraction from chiral breaking operators</a:t>
            </a:r>
            <a:endParaRPr lang="ko-KR" altLang="en-US" sz="1200" b="1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34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11"/>
          <p:cNvGraphicFramePr>
            <a:graphicFrameLocks noChangeAspect="1"/>
          </p:cNvGraphicFramePr>
          <p:nvPr>
            <p:extLst/>
          </p:nvPr>
        </p:nvGraphicFramePr>
        <p:xfrm>
          <a:off x="0" y="-27384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2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-27384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250825" y="7761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altLang="ko-KR" sz="2000" b="1" i="1" dirty="0">
                <a:solidFill>
                  <a:prstClr val="white"/>
                </a:solidFill>
                <a:latin typeface="Verdana" pitchFamily="34" charset="0"/>
                <a:ea typeface="맑은 고딕" panose="020B0503020000020004" pitchFamily="50" charset="-127"/>
              </a:rPr>
              <a:t>Different effects from the medium: Perspectives from OPE</a:t>
            </a:r>
          </a:p>
        </p:txBody>
      </p:sp>
      <p:sp>
        <p:nvSpPr>
          <p:cNvPr id="64" name="슬라이드 번호 개체 틀 63"/>
          <p:cNvSpPr>
            <a:spLocks noGrp="1"/>
          </p:cNvSpPr>
          <p:nvPr>
            <p:ph type="sldNum" sz="quarter" idx="12"/>
          </p:nvPr>
        </p:nvSpPr>
        <p:spPr>
          <a:xfrm>
            <a:off x="8532440" y="6356176"/>
            <a:ext cx="504056" cy="457200"/>
          </a:xfrm>
        </p:spPr>
        <p:txBody>
          <a:bodyPr/>
          <a:lstStyle/>
          <a:p>
            <a:fld id="{8974CE70-85B8-4B07-AC62-0ED434DCCD7B}" type="slidenum">
              <a:rPr lang="ko-KR" altLang="en-US" smtClean="0"/>
              <a:pPr/>
              <a:t>27</a:t>
            </a:fld>
            <a:endParaRPr lang="en-US" altLang="ko-KR" dirty="0"/>
          </a:p>
        </p:txBody>
      </p:sp>
      <p:graphicFrame>
        <p:nvGraphicFramePr>
          <p:cNvPr id="91" name="개체 90"/>
          <p:cNvGraphicFramePr>
            <a:graphicFrameLocks noChangeAspect="1"/>
          </p:cNvGraphicFramePr>
          <p:nvPr>
            <p:extLst/>
          </p:nvPr>
        </p:nvGraphicFramePr>
        <p:xfrm>
          <a:off x="347663" y="1365250"/>
          <a:ext cx="766921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3" name="Equation" r:id="rId5" imgW="5054400" imgH="774360" progId="Equation.DSMT4">
                  <p:embed/>
                </p:oleObj>
              </mc:Choice>
              <mc:Fallback>
                <p:oleObj name="Equation" r:id="rId5" imgW="5054400" imgH="774360" progId="Equation.DSMT4">
                  <p:embed/>
                  <p:pic>
                    <p:nvPicPr>
                      <p:cNvPr id="91" name="개체 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663" y="1365250"/>
                        <a:ext cx="7669212" cy="1171575"/>
                      </a:xfrm>
                      <a:prstGeom prst="rect">
                        <a:avLst/>
                      </a:prstGeom>
                      <a:ln w="127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395536" y="773879"/>
            <a:ext cx="3839346" cy="350865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lnSpc>
                <a:spcPct val="105000"/>
              </a:lnSpc>
              <a:spcBef>
                <a:spcPct val="50000"/>
              </a:spcBef>
            </a:pPr>
            <a:r>
              <a:rPr lang="en-US" altLang="ko-KR" sz="1600" i="1" dirty="0">
                <a:latin typeface="Arial" charset="0"/>
              </a:rPr>
              <a:t>Chiral symmetry breaking operators</a:t>
            </a:r>
            <a:endParaRPr lang="en-US" altLang="ko-KR" sz="1600" i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97" name="개체 96"/>
          <p:cNvGraphicFramePr>
            <a:graphicFrameLocks noChangeAspect="1"/>
          </p:cNvGraphicFramePr>
          <p:nvPr>
            <p:extLst/>
          </p:nvPr>
        </p:nvGraphicFramePr>
        <p:xfrm>
          <a:off x="433388" y="3628677"/>
          <a:ext cx="8170862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4" name="Equation" r:id="rId7" imgW="5384520" imgH="1295280" progId="Equation.DSMT4">
                  <p:embed/>
                </p:oleObj>
              </mc:Choice>
              <mc:Fallback>
                <p:oleObj name="Equation" r:id="rId7" imgW="5384520" imgH="1295280" progId="Equation.DSMT4">
                  <p:embed/>
                  <p:pic>
                    <p:nvPicPr>
                      <p:cNvPr id="97" name="개체 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388" y="3628677"/>
                        <a:ext cx="8170862" cy="1960563"/>
                      </a:xfrm>
                      <a:prstGeom prst="rect">
                        <a:avLst/>
                      </a:prstGeom>
                      <a:ln w="127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395536" y="3140968"/>
            <a:ext cx="3839346" cy="332912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lnSpc>
                <a:spcPct val="105000"/>
              </a:lnSpc>
              <a:spcBef>
                <a:spcPct val="50000"/>
              </a:spcBef>
            </a:pPr>
            <a:r>
              <a:rPr lang="en-US" altLang="ko-KR" sz="1600" i="1" dirty="0">
                <a:latin typeface="Arial" charset="0"/>
              </a:rPr>
              <a:t>Chiral symmetric operators</a:t>
            </a:r>
            <a:endParaRPr lang="en-US" altLang="ko-KR" sz="1600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597352"/>
            <a:ext cx="2411760" cy="2363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K1,K1*mass and chiral symmetry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339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3</a:t>
            </a:fld>
            <a:endParaRPr lang="en-US" altLang="ko-KR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42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Why does meson representation mix for Y=0, I=0 ? </a:t>
            </a:r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96722"/>
              </p:ext>
            </p:extLst>
          </p:nvPr>
        </p:nvGraphicFramePr>
        <p:xfrm>
          <a:off x="706971" y="1857896"/>
          <a:ext cx="13414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43" name="Equation" r:id="rId5" imgW="965160" imgH="457200" progId="Equation.DSMT4">
                  <p:embed/>
                </p:oleObj>
              </mc:Choice>
              <mc:Fallback>
                <p:oleObj name="Equation" r:id="rId5" imgW="965160" imgH="45720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971" y="1857896"/>
                        <a:ext cx="1341437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직사각형 24"/>
          <p:cNvSpPr/>
          <p:nvPr/>
        </p:nvSpPr>
        <p:spPr>
          <a:xfrm>
            <a:off x="0" y="6545664"/>
            <a:ext cx="1187624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Introduction</a:t>
            </a:r>
            <a:endParaRPr lang="ko-KR" altLang="en-US" dirty="0"/>
          </a:p>
        </p:txBody>
      </p:sp>
      <p:graphicFrame>
        <p:nvGraphicFramePr>
          <p:cNvPr id="34" name="개체 33">
            <a:extLst>
              <a:ext uri="{FF2B5EF4-FFF2-40B4-BE49-F238E27FC236}">
                <a16:creationId xmlns:a16="http://schemas.microsoft.com/office/drawing/2014/main" id="{118FA41B-5BDA-48AC-BCAA-B76807B26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501648"/>
              </p:ext>
            </p:extLst>
          </p:nvPr>
        </p:nvGraphicFramePr>
        <p:xfrm>
          <a:off x="2339752" y="1787627"/>
          <a:ext cx="3566762" cy="80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44" name="Equation" r:id="rId7" imgW="2260440" imgH="507960" progId="Equation.DSMT4">
                  <p:embed/>
                </p:oleObj>
              </mc:Choice>
              <mc:Fallback>
                <p:oleObj name="Equation" r:id="rId7" imgW="2260440" imgH="50796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9752" y="1787627"/>
                        <a:ext cx="3566762" cy="80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개체 34">
            <a:extLst>
              <a:ext uri="{FF2B5EF4-FFF2-40B4-BE49-F238E27FC236}">
                <a16:creationId xmlns:a16="http://schemas.microsoft.com/office/drawing/2014/main" id="{3F536C85-463F-4EBB-A0F2-87E2A653E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76161"/>
              </p:ext>
            </p:extLst>
          </p:nvPr>
        </p:nvGraphicFramePr>
        <p:xfrm>
          <a:off x="2483768" y="2852738"/>
          <a:ext cx="2257425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45" name="Equation" r:id="rId9" imgW="1625400" imgH="838080" progId="Equation.DSMT4">
                  <p:embed/>
                </p:oleObj>
              </mc:Choice>
              <mc:Fallback>
                <p:oleObj name="Equation" r:id="rId9" imgW="1625400" imgH="83808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3768" y="2852738"/>
                        <a:ext cx="2257425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왼쪽 중괄호 4">
            <a:extLst>
              <a:ext uri="{FF2B5EF4-FFF2-40B4-BE49-F238E27FC236}">
                <a16:creationId xmlns:a16="http://schemas.microsoft.com/office/drawing/2014/main" id="{38D35E16-C49B-4754-86ED-CFBDF0D6FE25}"/>
              </a:ext>
            </a:extLst>
          </p:cNvPr>
          <p:cNvSpPr/>
          <p:nvPr/>
        </p:nvSpPr>
        <p:spPr>
          <a:xfrm>
            <a:off x="2061782" y="3084243"/>
            <a:ext cx="216024" cy="800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8275AD1-810D-4FA3-9B46-1B055D4283FD}"/>
              </a:ext>
            </a:extLst>
          </p:cNvPr>
          <p:cNvCxnSpPr/>
          <p:nvPr/>
        </p:nvCxnSpPr>
        <p:spPr>
          <a:xfrm>
            <a:off x="5148064" y="3429000"/>
            <a:ext cx="7584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BB64AB3B-ED1D-4E28-AB92-12B803B9373E}"/>
              </a:ext>
            </a:extLst>
          </p:cNvPr>
          <p:cNvCxnSpPr/>
          <p:nvPr/>
        </p:nvCxnSpPr>
        <p:spPr>
          <a:xfrm>
            <a:off x="5148064" y="3789040"/>
            <a:ext cx="75845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개체 37">
            <a:extLst>
              <a:ext uri="{FF2B5EF4-FFF2-40B4-BE49-F238E27FC236}">
                <a16:creationId xmlns:a16="http://schemas.microsoft.com/office/drawing/2014/main" id="{5A56A2B4-179A-41AA-B692-1802AAA18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560695"/>
              </p:ext>
            </p:extLst>
          </p:nvPr>
        </p:nvGraphicFramePr>
        <p:xfrm>
          <a:off x="6156176" y="3295764"/>
          <a:ext cx="23129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46" name="Equation" r:id="rId11" imgW="1663560" imgH="406080" progId="Equation.DSMT4">
                  <p:embed/>
                </p:oleObj>
              </mc:Choice>
              <mc:Fallback>
                <p:oleObj name="Equation" r:id="rId11" imgW="1663560" imgH="40608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56176" y="3295764"/>
                        <a:ext cx="2312988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D8E7FE0C-55B7-4B20-92BE-9AC508EEDE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592" y="4308643"/>
            <a:ext cx="6660232" cy="1699968"/>
          </a:xfrm>
          <a:prstGeom prst="rect">
            <a:avLst/>
          </a:prstGeom>
        </p:spPr>
      </p:pic>
      <p:graphicFrame>
        <p:nvGraphicFramePr>
          <p:cNvPr id="39" name="개체 38">
            <a:extLst>
              <a:ext uri="{FF2B5EF4-FFF2-40B4-BE49-F238E27FC236}">
                <a16:creationId xmlns:a16="http://schemas.microsoft.com/office/drawing/2014/main" id="{B1AB16B7-7A0E-4E32-B872-E807A3353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57151"/>
              </p:ext>
            </p:extLst>
          </p:nvPr>
        </p:nvGraphicFramePr>
        <p:xfrm>
          <a:off x="2061782" y="5898257"/>
          <a:ext cx="5386387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47" name="Equation" r:id="rId14" imgW="3873240" imgH="177480" progId="Equation.DSMT4">
                  <p:embed/>
                </p:oleObj>
              </mc:Choice>
              <mc:Fallback>
                <p:oleObj name="Equation" r:id="rId14" imgW="3873240" imgH="177480" progId="Equation.DSMT4">
                  <p:embed/>
                  <p:pic>
                    <p:nvPicPr>
                      <p:cNvPr id="38" name="개체 37">
                        <a:extLst>
                          <a:ext uri="{FF2B5EF4-FFF2-40B4-BE49-F238E27FC236}">
                            <a16:creationId xmlns:a16="http://schemas.microsoft.com/office/drawing/2014/main" id="{5A56A2B4-179A-41AA-B692-1802AAA18C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61782" y="5898257"/>
                        <a:ext cx="5386387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>
            <a:extLst>
              <a:ext uri="{FF2B5EF4-FFF2-40B4-BE49-F238E27FC236}">
                <a16:creationId xmlns:a16="http://schemas.microsoft.com/office/drawing/2014/main" id="{8562467B-E9F3-4470-BA21-0C8ABA970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6" y="892664"/>
            <a:ext cx="5220674" cy="363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Consider correlation function: SU(2) case</a:t>
            </a:r>
            <a:endParaRPr kumimoji="1" lang="en-US" altLang="ko-KR" sz="1800" i="1" baseline="-25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A1AF791-3F5B-4DA6-BCB4-1BD31FA08A79}"/>
              </a:ext>
            </a:extLst>
          </p:cNvPr>
          <p:cNvSpPr/>
          <p:nvPr/>
        </p:nvSpPr>
        <p:spPr>
          <a:xfrm>
            <a:off x="85344" y="836712"/>
            <a:ext cx="5350752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81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4</a:t>
            </a:fld>
            <a:endParaRPr lang="en-US" altLang="ko-KR"/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/>
          </p:nvPr>
        </p:nvGraphicFramePr>
        <p:xfrm>
          <a:off x="1229832" y="112372"/>
          <a:ext cx="23479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00" name="Equation" r:id="rId3" imgW="1688760" imgH="228600" progId="Equation.DSMT4">
                  <p:embed/>
                </p:oleObj>
              </mc:Choice>
              <mc:Fallback>
                <p:oleObj name="Equation" r:id="rId3" imgW="1688760" imgH="22860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9832" y="112372"/>
                        <a:ext cx="2347913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직사각형 24"/>
          <p:cNvSpPr/>
          <p:nvPr/>
        </p:nvSpPr>
        <p:spPr>
          <a:xfrm>
            <a:off x="0" y="6545664"/>
            <a:ext cx="1187624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Introduction</a:t>
            </a:r>
            <a:endParaRPr lang="ko-KR" altLang="en-US" dirty="0"/>
          </a:p>
        </p:txBody>
      </p:sp>
      <p:graphicFrame>
        <p:nvGraphicFramePr>
          <p:cNvPr id="34" name="개체 33">
            <a:extLst>
              <a:ext uri="{FF2B5EF4-FFF2-40B4-BE49-F238E27FC236}">
                <a16:creationId xmlns:a16="http://schemas.microsoft.com/office/drawing/2014/main" id="{118FA41B-5BDA-48AC-BCAA-B76807B26F6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87624" y="530923"/>
          <a:ext cx="3566762" cy="80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01" name="Equation" r:id="rId5" imgW="2260440" imgH="507960" progId="Equation.DSMT4">
                  <p:embed/>
                </p:oleObj>
              </mc:Choice>
              <mc:Fallback>
                <p:oleObj name="Equation" r:id="rId5" imgW="2260440" imgH="507960" progId="Equation.DSMT4">
                  <p:embed/>
                  <p:pic>
                    <p:nvPicPr>
                      <p:cNvPr id="34" name="개체 33">
                        <a:extLst>
                          <a:ext uri="{FF2B5EF4-FFF2-40B4-BE49-F238E27FC236}">
                            <a16:creationId xmlns:a16="http://schemas.microsoft.com/office/drawing/2014/main" id="{118FA41B-5BDA-48AC-BCAA-B76807B26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530923"/>
                        <a:ext cx="3566762" cy="80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개체 34">
            <a:extLst>
              <a:ext uri="{FF2B5EF4-FFF2-40B4-BE49-F238E27FC236}">
                <a16:creationId xmlns:a16="http://schemas.microsoft.com/office/drawing/2014/main" id="{3F536C85-463F-4EBB-A0F2-87E2A653E7D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52735" y="429872"/>
          <a:ext cx="2257425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02" name="Equation" r:id="rId7" imgW="1625400" imgH="838080" progId="Equation.DSMT4">
                  <p:embed/>
                </p:oleObj>
              </mc:Choice>
              <mc:Fallback>
                <p:oleObj name="Equation" r:id="rId7" imgW="1625400" imgH="838080" progId="Equation.DSMT4">
                  <p:embed/>
                  <p:pic>
                    <p:nvPicPr>
                      <p:cNvPr id="35" name="개체 34">
                        <a:extLst>
                          <a:ext uri="{FF2B5EF4-FFF2-40B4-BE49-F238E27FC236}">
                            <a16:creationId xmlns:a16="http://schemas.microsoft.com/office/drawing/2014/main" id="{3F536C85-463F-4EBB-A0F2-87E2A653E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2735" y="429872"/>
                        <a:ext cx="2257425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왼쪽 중괄호 4">
            <a:extLst>
              <a:ext uri="{FF2B5EF4-FFF2-40B4-BE49-F238E27FC236}">
                <a16:creationId xmlns:a16="http://schemas.microsoft.com/office/drawing/2014/main" id="{38D35E16-C49B-4754-86ED-CFBDF0D6FE25}"/>
              </a:ext>
            </a:extLst>
          </p:cNvPr>
          <p:cNvSpPr/>
          <p:nvPr/>
        </p:nvSpPr>
        <p:spPr>
          <a:xfrm>
            <a:off x="5082815" y="611376"/>
            <a:ext cx="216024" cy="800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" name="개체 19">
            <a:extLst>
              <a:ext uri="{FF2B5EF4-FFF2-40B4-BE49-F238E27FC236}">
                <a16:creationId xmlns:a16="http://schemas.microsoft.com/office/drawing/2014/main" id="{8DA2EBFB-3E31-4388-876B-A40E145A51A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00290" y="1735478"/>
          <a:ext cx="2036349" cy="48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03"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20" name="개체 19">
                        <a:extLst>
                          <a:ext uri="{FF2B5EF4-FFF2-40B4-BE49-F238E27FC236}">
                            <a16:creationId xmlns:a16="http://schemas.microsoft.com/office/drawing/2014/main" id="{8DA2EBFB-3E31-4388-876B-A40E145A5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0290" y="1735478"/>
                        <a:ext cx="2036349" cy="482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">
            <a:extLst>
              <a:ext uri="{FF2B5EF4-FFF2-40B4-BE49-F238E27FC236}">
                <a16:creationId xmlns:a16="http://schemas.microsoft.com/office/drawing/2014/main" id="{43FC45BD-1A81-45DF-8230-136C57AB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22" y="2288005"/>
            <a:ext cx="8022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If SU(3) symmetric limit: </a:t>
            </a:r>
            <a:r>
              <a:rPr kumimoji="1" lang="en-US" altLang="ja-JP" sz="1600" dirty="0">
                <a:solidFill>
                  <a:srgbClr val="FF0000"/>
                </a:solidFill>
                <a:latin typeface="Symbol" panose="05050102010706020507" pitchFamily="18" charset="2"/>
                <a:ea typeface="MS PGothic" pitchFamily="34" charset="-128"/>
                <a:sym typeface="Wingdings" panose="05000000000000000000" pitchFamily="2" charset="2"/>
              </a:rPr>
              <a:t>D</a:t>
            </a: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=0, there is no mixing, and singlet and octet do not mix.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1747657F-EB22-488B-A8A8-867D5810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22" y="4262216"/>
            <a:ext cx="802213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If SU(3) symmetry is broken</a:t>
            </a:r>
          </a:p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    1) </a:t>
            </a:r>
            <a:r>
              <a:rPr kumimoji="1" lang="en-US" altLang="ja-JP" sz="1600" dirty="0">
                <a:solidFill>
                  <a:schemeClr val="accent2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Ideal mixing when </a:t>
            </a:r>
            <a:r>
              <a:rPr kumimoji="1" lang="en-US" altLang="ja-JP" sz="1600" i="1" dirty="0">
                <a:solidFill>
                  <a:schemeClr val="accent2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D</a:t>
            </a:r>
            <a:r>
              <a:rPr kumimoji="1" lang="en-US" altLang="ja-JP" sz="1600" dirty="0">
                <a:solidFill>
                  <a:schemeClr val="accent2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=0&lt;&lt;</a:t>
            </a:r>
            <a:r>
              <a:rPr lang="en-US" altLang="ja-JP" sz="1600" dirty="0">
                <a:solidFill>
                  <a:srgbClr val="FF0000"/>
                </a:solidFill>
                <a:latin typeface="Symbol" panose="05050102010706020507" pitchFamily="18" charset="2"/>
                <a:ea typeface="MS PGothic" pitchFamily="34" charset="-128"/>
                <a:sym typeface="Wingdings" panose="05000000000000000000" pitchFamily="2" charset="2"/>
              </a:rPr>
              <a:t> D</a:t>
            </a:r>
            <a:r>
              <a:rPr kumimoji="1" lang="en-US" altLang="ja-JP" sz="1600" dirty="0">
                <a:solidFill>
                  <a:schemeClr val="accent2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 (Vector meson)</a:t>
            </a:r>
          </a:p>
          <a:p>
            <a:pPr>
              <a:spcBef>
                <a:spcPct val="50000"/>
              </a:spcBef>
            </a:pPr>
            <a:endParaRPr lang="en-US" altLang="ja-JP" sz="1600" dirty="0">
              <a:latin typeface="Arial" pitchFamily="34" charset="0"/>
              <a:ea typeface="MS PGothic" pitchFamily="34" charset="-128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endParaRPr kumimoji="1" lang="en-US" altLang="ja-JP" sz="1600" dirty="0">
              <a:latin typeface="Arial" pitchFamily="34" charset="0"/>
              <a:ea typeface="MS PGothic" pitchFamily="34" charset="-128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endParaRPr kumimoji="1" lang="en-US" altLang="ja-JP" sz="1600" dirty="0">
              <a:latin typeface="Arial" pitchFamily="34" charset="0"/>
              <a:ea typeface="MS PGothic" pitchFamily="34" charset="-128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     2) Small mixing when  </a:t>
            </a:r>
            <a:r>
              <a:rPr lang="en-US" altLang="ja-JP" sz="1600" i="1" dirty="0">
                <a:solidFill>
                  <a:schemeClr val="accent2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D</a:t>
            </a:r>
            <a:r>
              <a:rPr lang="en-US" altLang="ja-JP" sz="1600" dirty="0">
                <a:solidFill>
                  <a:schemeClr val="accent2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&gt;&gt; </a:t>
            </a:r>
            <a:r>
              <a:rPr lang="en-US" altLang="ja-JP" sz="1600" dirty="0">
                <a:solidFill>
                  <a:srgbClr val="FF0000"/>
                </a:solidFill>
                <a:latin typeface="Symbol" panose="05050102010706020507" pitchFamily="18" charset="2"/>
                <a:ea typeface="MS PGothic" pitchFamily="34" charset="-128"/>
                <a:sym typeface="Wingdings" panose="05000000000000000000" pitchFamily="2" charset="2"/>
              </a:rPr>
              <a:t>D</a:t>
            </a:r>
            <a:r>
              <a:rPr lang="en-US" altLang="ja-JP" sz="1600" dirty="0">
                <a:latin typeface="Symbol" panose="05050102010706020507" pitchFamily="18" charset="2"/>
                <a:ea typeface="MS PGothic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(Pseudo-scalar meson)</a:t>
            </a:r>
            <a:r>
              <a:rPr lang="en-US" altLang="ja-JP" sz="1600" dirty="0">
                <a:latin typeface="Symbol" panose="05050102010706020507" pitchFamily="18" charset="2"/>
                <a:ea typeface="MS PGothic" pitchFamily="34" charset="-128"/>
                <a:sym typeface="Wingdings" panose="05000000000000000000" pitchFamily="2" charset="2"/>
              </a:rPr>
              <a:t> </a:t>
            </a:r>
            <a:endParaRPr kumimoji="1" lang="en-US" altLang="ja-JP" sz="1600" dirty="0">
              <a:latin typeface="Arial" pitchFamily="34" charset="0"/>
              <a:ea typeface="MS PGothic" pitchFamily="34" charset="-128"/>
              <a:sym typeface="Wingdings" panose="05000000000000000000" pitchFamily="2" charset="2"/>
            </a:endParaRPr>
          </a:p>
        </p:txBody>
      </p:sp>
      <p:graphicFrame>
        <p:nvGraphicFramePr>
          <p:cNvPr id="26" name="개체 25">
            <a:extLst>
              <a:ext uri="{FF2B5EF4-FFF2-40B4-BE49-F238E27FC236}">
                <a16:creationId xmlns:a16="http://schemas.microsoft.com/office/drawing/2014/main" id="{5BDF981E-3684-46EF-865A-AD63EDFD62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27984" y="5066630"/>
          <a:ext cx="3708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04" name="Equation" r:id="rId11" imgW="2349360" imgH="558720" progId="Equation.DSMT4">
                  <p:embed/>
                </p:oleObj>
              </mc:Choice>
              <mc:Fallback>
                <p:oleObj name="Equation" r:id="rId11" imgW="2349360" imgH="558720" progId="Equation.DSMT4">
                  <p:embed/>
                  <p:pic>
                    <p:nvPicPr>
                      <p:cNvPr id="26" name="개체 25">
                        <a:extLst>
                          <a:ext uri="{FF2B5EF4-FFF2-40B4-BE49-F238E27FC236}">
                            <a16:creationId xmlns:a16="http://schemas.microsoft.com/office/drawing/2014/main" id="{5BDF981E-3684-46EF-865A-AD63EDFD6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7984" y="5066630"/>
                        <a:ext cx="370840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그림 14">
            <a:extLst>
              <a:ext uri="{FF2B5EF4-FFF2-40B4-BE49-F238E27FC236}">
                <a16:creationId xmlns:a16="http://schemas.microsoft.com/office/drawing/2014/main" id="{1FF8DED9-C983-4417-BE82-BE901AAF07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7744" y="5204740"/>
            <a:ext cx="1049859" cy="541294"/>
          </a:xfrm>
          <a:prstGeom prst="rect">
            <a:avLst/>
          </a:prstGeom>
        </p:spPr>
      </p:pic>
      <p:graphicFrame>
        <p:nvGraphicFramePr>
          <p:cNvPr id="17" name="개체 16">
            <a:extLst>
              <a:ext uri="{FF2B5EF4-FFF2-40B4-BE49-F238E27FC236}">
                <a16:creationId xmlns:a16="http://schemas.microsoft.com/office/drawing/2014/main" id="{0FCB130C-D320-40C3-B232-96A8188996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31863" y="2756872"/>
          <a:ext cx="5432425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05" name="Equation" r:id="rId14" imgW="3441600" imgH="736560" progId="Equation.DSMT4">
                  <p:embed/>
                </p:oleObj>
              </mc:Choice>
              <mc:Fallback>
                <p:oleObj name="Equation" r:id="rId14" imgW="3441600" imgH="736560" progId="Equation.DSMT4">
                  <p:embed/>
                  <p:pic>
                    <p:nvPicPr>
                      <p:cNvPr id="17" name="개체 16">
                        <a:extLst>
                          <a:ext uri="{FF2B5EF4-FFF2-40B4-BE49-F238E27FC236}">
                            <a16:creationId xmlns:a16="http://schemas.microsoft.com/office/drawing/2014/main" id="{0FCB130C-D320-40C3-B232-96A818899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31863" y="2756872"/>
                        <a:ext cx="5432425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3">
            <a:extLst>
              <a:ext uri="{FF2B5EF4-FFF2-40B4-BE49-F238E27FC236}">
                <a16:creationId xmlns:a16="http://schemas.microsoft.com/office/drawing/2014/main" id="{5EDFDC13-4ADE-4B60-8A63-377E2613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2808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endParaRPr kumimoji="1" lang="en-US" altLang="ko-KR" sz="1600" dirty="0">
              <a:latin typeface="Verdana" pitchFamily="34" charset="0"/>
            </a:endParaRP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B19E60CB-03E4-4A8D-89E3-86F2366F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844824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endParaRPr kumimoji="1" lang="en-US" altLang="ko-K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5</a:t>
            </a:fld>
            <a:endParaRPr lang="en-US" altLang="ko-KR"/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5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7648" y="115888"/>
            <a:ext cx="8845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Chiral transformation of quark </a:t>
            </a:r>
            <a:r>
              <a:rPr lang="en-US" altLang="ko-KR" sz="2000" b="1" i="1" dirty="0" err="1">
                <a:solidFill>
                  <a:schemeClr val="bg1"/>
                </a:solidFill>
                <a:latin typeface="Verdana" pitchFamily="34" charset="0"/>
              </a:rPr>
              <a:t>bilinears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892664"/>
            <a:ext cx="5220674" cy="363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Chiral symmetry  SU(3)</a:t>
            </a:r>
            <a:r>
              <a:rPr lang="en-US" altLang="ko-KR" sz="1800" i="1" baseline="-25000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XSU(3)</a:t>
            </a:r>
            <a:r>
              <a:rPr lang="en-US" altLang="ko-KR" sz="1800" i="1" baseline="-25000" dirty="0">
                <a:solidFill>
                  <a:schemeClr val="tx2"/>
                </a:solidFill>
                <a:latin typeface="Arial" charset="0"/>
              </a:rPr>
              <a:t>L</a:t>
            </a:r>
            <a:endParaRPr kumimoji="1" lang="en-US" altLang="ko-KR" sz="1800" i="1" baseline="-25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5344" y="836712"/>
            <a:ext cx="5350752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04950"/>
              </p:ext>
            </p:extLst>
          </p:nvPr>
        </p:nvGraphicFramePr>
        <p:xfrm>
          <a:off x="755576" y="1386406"/>
          <a:ext cx="4216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6" name="Equation" r:id="rId5" imgW="3085920" imgH="304560" progId="Equation.DSMT4">
                  <p:embed/>
                </p:oleObj>
              </mc:Choice>
              <mc:Fallback>
                <p:oleObj name="Equation" r:id="rId5" imgW="3085920" imgH="304560" progId="Equation.DSMT4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86406"/>
                        <a:ext cx="4216400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>
            <a:extLst>
              <a:ext uri="{FF2B5EF4-FFF2-40B4-BE49-F238E27FC236}">
                <a16:creationId xmlns:a16="http://schemas.microsoft.com/office/drawing/2014/main" id="{794D6571-2F90-49A0-B6AE-B05B8A19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257103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 Quark bilinear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0EB2A9AE-A5B3-439A-AE40-F0EC53766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40773"/>
              </p:ext>
            </p:extLst>
          </p:nvPr>
        </p:nvGraphicFramePr>
        <p:xfrm>
          <a:off x="2608932" y="2631827"/>
          <a:ext cx="32273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7" name="Equation" r:id="rId7" imgW="2361960" imgH="304560" progId="Equation.DSMT4">
                  <p:embed/>
                </p:oleObj>
              </mc:Choice>
              <mc:Fallback>
                <p:oleObj name="Equation" r:id="rId7" imgW="2361960" imgH="304560" progId="Equation.DSMT4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0EB2A9AE-A5B3-439A-AE40-F0EC53766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932" y="2631827"/>
                        <a:ext cx="3227387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9E5B4F10-E2EF-4167-8B5D-F270BB5DA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78567"/>
              </p:ext>
            </p:extLst>
          </p:nvPr>
        </p:nvGraphicFramePr>
        <p:xfrm>
          <a:off x="2590298" y="3256613"/>
          <a:ext cx="51006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8" name="Equation" r:id="rId9" imgW="3733560" imgH="304560" progId="Equation.DSMT4">
                  <p:embed/>
                </p:oleObj>
              </mc:Choice>
              <mc:Fallback>
                <p:oleObj name="Equation" r:id="rId9" imgW="3733560" imgH="30456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9E5B4F10-E2EF-4167-8B5D-F270BB5DA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298" y="3256613"/>
                        <a:ext cx="5100638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4099197C-2EED-4908-8283-FEE47261A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60292"/>
              </p:ext>
            </p:extLst>
          </p:nvPr>
        </p:nvGraphicFramePr>
        <p:xfrm>
          <a:off x="2590301" y="4548474"/>
          <a:ext cx="3091334" cy="41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9" name="Equation" r:id="rId11" imgW="2273040" imgH="304560" progId="Equation.DSMT4">
                  <p:embed/>
                </p:oleObj>
              </mc:Choice>
              <mc:Fallback>
                <p:oleObj name="Equation" r:id="rId11" imgW="2273040" imgH="304560" progId="Equation.DSMT4">
                  <p:embed/>
                  <p:pic>
                    <p:nvPicPr>
                      <p:cNvPr id="17" name="Object 10">
                        <a:extLst>
                          <a:ext uri="{FF2B5EF4-FFF2-40B4-BE49-F238E27FC236}">
                            <a16:creationId xmlns:a16="http://schemas.microsoft.com/office/drawing/2014/main" id="{4099197C-2EED-4908-8283-FEE47261A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301" y="4548474"/>
                        <a:ext cx="3091334" cy="4142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654A14B0-DC3F-4B3A-B480-0C06D72D8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513694"/>
              </p:ext>
            </p:extLst>
          </p:nvPr>
        </p:nvGraphicFramePr>
        <p:xfrm>
          <a:off x="2608937" y="5223041"/>
          <a:ext cx="3264163" cy="41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60" name="Equation" r:id="rId13" imgW="2400120" imgH="304560" progId="Equation.DSMT4">
                  <p:embed/>
                </p:oleObj>
              </mc:Choice>
              <mc:Fallback>
                <p:oleObj name="Equation" r:id="rId13" imgW="2400120" imgH="30456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654A14B0-DC3F-4B3A-B480-0C06D72D82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937" y="5223041"/>
                        <a:ext cx="3264163" cy="4142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DE1B3575-F393-4347-9A83-384159966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23955"/>
              </p:ext>
            </p:extLst>
          </p:nvPr>
        </p:nvGraphicFramePr>
        <p:xfrm>
          <a:off x="2608932" y="3926441"/>
          <a:ext cx="18732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61" name="Equation" r:id="rId15" imgW="1371600" imgH="304560" progId="Equation.DSMT4">
                  <p:embed/>
                </p:oleObj>
              </mc:Choice>
              <mc:Fallback>
                <p:oleObj name="Equation" r:id="rId15" imgW="1371600" imgH="304560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DE1B3575-F393-4347-9A83-384159966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932" y="3926441"/>
                        <a:ext cx="1873250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왼쪽 중괄호 3">
            <a:extLst>
              <a:ext uri="{FF2B5EF4-FFF2-40B4-BE49-F238E27FC236}">
                <a16:creationId xmlns:a16="http://schemas.microsoft.com/office/drawing/2014/main" id="{7AAAED61-3DAD-48CF-B8B0-BF1EA294AC33}"/>
              </a:ext>
            </a:extLst>
          </p:cNvPr>
          <p:cNvSpPr/>
          <p:nvPr/>
        </p:nvSpPr>
        <p:spPr>
          <a:xfrm>
            <a:off x="1907704" y="4149080"/>
            <a:ext cx="360040" cy="12691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ABB65D0-9B6D-4A5B-87C6-4041A8318D6C}"/>
              </a:ext>
            </a:extLst>
          </p:cNvPr>
          <p:cNvSpPr/>
          <p:nvPr/>
        </p:nvSpPr>
        <p:spPr>
          <a:xfrm>
            <a:off x="0" y="6545664"/>
            <a:ext cx="1187624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Introduction</a:t>
            </a:r>
            <a:endParaRPr lang="ko-KR" altLang="en-US" dirty="0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CD8DC0B-AFCD-4E61-B3B9-7F060C37A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6" y="2044792"/>
            <a:ext cx="7884970" cy="363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Spontaneous breaking of Chiral symmetry  SU(3)</a:t>
            </a:r>
            <a:r>
              <a:rPr lang="en-US" altLang="ko-KR" sz="1800" i="1" baseline="-25000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XSU(3)</a:t>
            </a:r>
            <a:r>
              <a:rPr lang="en-US" altLang="ko-KR" sz="1800" i="1" baseline="-25000" dirty="0">
                <a:solidFill>
                  <a:schemeClr val="tx2"/>
                </a:solidFill>
                <a:latin typeface="Arial" charset="0"/>
              </a:rPr>
              <a:t>L  </a:t>
            </a:r>
            <a:r>
              <a:rPr lang="en-US" altLang="ko-KR" sz="1800" i="1" dirty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 SU(3)</a:t>
            </a:r>
            <a:r>
              <a:rPr lang="en-US" altLang="ko-KR" sz="1800" i="1" baseline="-25000" dirty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V</a:t>
            </a:r>
            <a:endParaRPr kumimoji="1" lang="en-US" altLang="ko-KR" sz="1800" i="1" baseline="-25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1DB397-5A75-4EC1-81E0-8F8773EFC5F3}"/>
              </a:ext>
            </a:extLst>
          </p:cNvPr>
          <p:cNvSpPr/>
          <p:nvPr/>
        </p:nvSpPr>
        <p:spPr>
          <a:xfrm>
            <a:off x="85344" y="1988840"/>
            <a:ext cx="7799024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BA77844-8B16-4C2B-A159-D1857A7E0EE9}"/>
              </a:ext>
            </a:extLst>
          </p:cNvPr>
          <p:cNvSpPr/>
          <p:nvPr/>
        </p:nvSpPr>
        <p:spPr>
          <a:xfrm>
            <a:off x="302706" y="2708920"/>
            <a:ext cx="191270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Broken part is 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9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6</a:t>
            </a:fld>
            <a:endParaRPr lang="en-US" altLang="ko-KR"/>
          </a:p>
        </p:txBody>
      </p:sp>
      <p:cxnSp>
        <p:nvCxnSpPr>
          <p:cNvPr id="4" name="직선 연결선 3"/>
          <p:cNvCxnSpPr/>
          <p:nvPr/>
        </p:nvCxnSpPr>
        <p:spPr>
          <a:xfrm>
            <a:off x="1365914" y="2875245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32488" y="2359122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96624" y="754626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232568" y="1241719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1224456" y="64339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376584" y="64849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224456" y="277157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376584" y="277157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54082" y="169300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728512" y="164329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728512" y="4015916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987373" y="169300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/>
          </p:nvPr>
        </p:nvGraphicFramePr>
        <p:xfrm>
          <a:off x="814400" y="1558017"/>
          <a:ext cx="914112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6"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400" y="1558017"/>
                        <a:ext cx="914112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/>
          </p:nvPr>
        </p:nvGraphicFramePr>
        <p:xfrm>
          <a:off x="179512" y="1639042"/>
          <a:ext cx="32486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7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20" name="개체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639042"/>
                        <a:ext cx="32486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/>
          </p:nvPr>
        </p:nvGraphicFramePr>
        <p:xfrm>
          <a:off x="3240680" y="1639042"/>
          <a:ext cx="32486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8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21" name="개체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0680" y="1639042"/>
                        <a:ext cx="32486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/>
          </p:nvPr>
        </p:nvGraphicFramePr>
        <p:xfrm>
          <a:off x="2641466" y="595536"/>
          <a:ext cx="1012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9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22" name="개체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1466" y="595536"/>
                        <a:ext cx="10128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/>
          </p:nvPr>
        </p:nvGraphicFramePr>
        <p:xfrm>
          <a:off x="761885" y="640158"/>
          <a:ext cx="40608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0" name="Equation" r:id="rId11" imgW="253800" imgH="190440" progId="Equation.DSMT4">
                  <p:embed/>
                </p:oleObj>
              </mc:Choice>
              <mc:Fallback>
                <p:oleObj name="Equation" r:id="rId11" imgW="253800" imgH="190440" progId="Equation.DSMT4">
                  <p:embed/>
                  <p:pic>
                    <p:nvPicPr>
                      <p:cNvPr id="23" name="개체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1885" y="640158"/>
                        <a:ext cx="40608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/>
          </p:nvPr>
        </p:nvGraphicFramePr>
        <p:xfrm>
          <a:off x="761885" y="2719162"/>
          <a:ext cx="42624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1" name="Equation" r:id="rId13" imgW="266400" imgH="190440" progId="Equation.DSMT4">
                  <p:embed/>
                </p:oleObj>
              </mc:Choice>
              <mc:Fallback>
                <p:oleObj name="Equation" r:id="rId13" imgW="266400" imgH="190440" progId="Equation.DSMT4">
                  <p:embed/>
                  <p:pic>
                    <p:nvPicPr>
                      <p:cNvPr id="24" name="개체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1885" y="2719162"/>
                        <a:ext cx="42624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/>
          </p:nvPr>
        </p:nvGraphicFramePr>
        <p:xfrm>
          <a:off x="2641466" y="2719162"/>
          <a:ext cx="1015488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2" name="Equation" r:id="rId15" imgW="634680" imgH="253800" progId="Equation.DSMT4">
                  <p:embed/>
                </p:oleObj>
              </mc:Choice>
              <mc:Fallback>
                <p:oleObj name="Equation" r:id="rId15" imgW="634680" imgH="253800" progId="Equation.DSMT4">
                  <p:embed/>
                  <p:pic>
                    <p:nvPicPr>
                      <p:cNvPr id="25" name="개체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41466" y="2719162"/>
                        <a:ext cx="1015488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개체 42"/>
          <p:cNvGraphicFramePr>
            <a:graphicFrameLocks noChangeAspect="1"/>
          </p:cNvGraphicFramePr>
          <p:nvPr>
            <p:extLst/>
          </p:nvPr>
        </p:nvGraphicFramePr>
        <p:xfrm>
          <a:off x="5973539" y="1599745"/>
          <a:ext cx="9747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3" name="Equation" r:id="rId17" imgW="609480" imgH="253800" progId="Equation.DSMT4">
                  <p:embed/>
                </p:oleObj>
              </mc:Choice>
              <mc:Fallback>
                <p:oleObj name="Equation" r:id="rId17" imgW="609480" imgH="253800" progId="Equation.DSMT4">
                  <p:embed/>
                  <p:pic>
                    <p:nvPicPr>
                      <p:cNvPr id="43" name="개체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73539" y="1599745"/>
                        <a:ext cx="9747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개체 43"/>
          <p:cNvGraphicFramePr>
            <a:graphicFrameLocks noChangeAspect="1"/>
          </p:cNvGraphicFramePr>
          <p:nvPr>
            <p:extLst/>
          </p:nvPr>
        </p:nvGraphicFramePr>
        <p:xfrm>
          <a:off x="5364088" y="1589608"/>
          <a:ext cx="3032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4" name="Equation" r:id="rId19" imgW="190440" imgH="241200" progId="Equation.DSMT4">
                  <p:embed/>
                </p:oleObj>
              </mc:Choice>
              <mc:Fallback>
                <p:oleObj name="Equation" r:id="rId19" imgW="190440" imgH="241200" progId="Equation.DSMT4">
                  <p:embed/>
                  <p:pic>
                    <p:nvPicPr>
                      <p:cNvPr id="44" name="개체 4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64088" y="1589608"/>
                        <a:ext cx="303212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/>
          </p:nvPr>
        </p:nvGraphicFramePr>
        <p:xfrm>
          <a:off x="8388424" y="1589608"/>
          <a:ext cx="3032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5" name="Equation" r:id="rId21" imgW="190440" imgH="241200" progId="Equation.DSMT4">
                  <p:embed/>
                </p:oleObj>
              </mc:Choice>
              <mc:Fallback>
                <p:oleObj name="Equation" r:id="rId21" imgW="190440" imgH="241200" progId="Equation.DSMT4">
                  <p:embed/>
                  <p:pic>
                    <p:nvPicPr>
                      <p:cNvPr id="45" name="개체 4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88424" y="1589608"/>
                        <a:ext cx="303212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개체 45"/>
          <p:cNvGraphicFramePr>
            <a:graphicFrameLocks noChangeAspect="1"/>
          </p:cNvGraphicFramePr>
          <p:nvPr>
            <p:extLst/>
          </p:nvPr>
        </p:nvGraphicFramePr>
        <p:xfrm>
          <a:off x="7838380" y="607144"/>
          <a:ext cx="1054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6" name="Equation" r:id="rId23" imgW="660240" imgH="253800" progId="Equation.DSMT4">
                  <p:embed/>
                </p:oleObj>
              </mc:Choice>
              <mc:Fallback>
                <p:oleObj name="Equation" r:id="rId23" imgW="660240" imgH="253800" progId="Equation.DSMT4">
                  <p:embed/>
                  <p:pic>
                    <p:nvPicPr>
                      <p:cNvPr id="46" name="개체 4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38380" y="607144"/>
                        <a:ext cx="10541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개체 46"/>
          <p:cNvGraphicFramePr>
            <a:graphicFrameLocks noChangeAspect="1"/>
          </p:cNvGraphicFramePr>
          <p:nvPr>
            <p:extLst/>
          </p:nvPr>
        </p:nvGraphicFramePr>
        <p:xfrm>
          <a:off x="5942657" y="567457"/>
          <a:ext cx="3460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7" name="Equation" r:id="rId25" imgW="215640" imgH="241200" progId="Equation.DSMT4">
                  <p:embed/>
                </p:oleObj>
              </mc:Choice>
              <mc:Fallback>
                <p:oleObj name="Equation" r:id="rId25" imgW="215640" imgH="241200" progId="Equation.DSMT4">
                  <p:embed/>
                  <p:pic>
                    <p:nvPicPr>
                      <p:cNvPr id="47" name="개체 4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42657" y="567457"/>
                        <a:ext cx="346075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개체 47"/>
          <p:cNvGraphicFramePr>
            <a:graphicFrameLocks noChangeAspect="1"/>
          </p:cNvGraphicFramePr>
          <p:nvPr>
            <p:extLst/>
          </p:nvPr>
        </p:nvGraphicFramePr>
        <p:xfrm>
          <a:off x="5918845" y="2669728"/>
          <a:ext cx="3667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8" name="Equation" r:id="rId27" imgW="228600" imgH="241200" progId="Equation.DSMT4">
                  <p:embed/>
                </p:oleObj>
              </mc:Choice>
              <mc:Fallback>
                <p:oleObj name="Equation" r:id="rId27" imgW="228600" imgH="241200" progId="Equation.DSMT4">
                  <p:embed/>
                  <p:pic>
                    <p:nvPicPr>
                      <p:cNvPr id="48" name="개체 4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18845" y="2669728"/>
                        <a:ext cx="366712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개체 48"/>
          <p:cNvGraphicFramePr>
            <a:graphicFrameLocks noChangeAspect="1"/>
          </p:cNvGraphicFramePr>
          <p:nvPr>
            <p:extLst/>
          </p:nvPr>
        </p:nvGraphicFramePr>
        <p:xfrm>
          <a:off x="7835205" y="2709416"/>
          <a:ext cx="10572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9" name="Equation" r:id="rId29" imgW="660240" imgH="253800" progId="Equation.DSMT4">
                  <p:embed/>
                </p:oleObj>
              </mc:Choice>
              <mc:Fallback>
                <p:oleObj name="Equation" r:id="rId29" imgW="660240" imgH="253800" progId="Equation.DSMT4">
                  <p:embed/>
                  <p:pic>
                    <p:nvPicPr>
                      <p:cNvPr id="49" name="개체 48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835205" y="2709416"/>
                        <a:ext cx="10572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개체 49"/>
          <p:cNvGraphicFramePr>
            <a:graphicFrameLocks noChangeAspect="1"/>
          </p:cNvGraphicFramePr>
          <p:nvPr>
            <p:extLst/>
          </p:nvPr>
        </p:nvGraphicFramePr>
        <p:xfrm>
          <a:off x="7013575" y="1905149"/>
          <a:ext cx="1017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0" name="Equation" r:id="rId31" imgW="634680" imgH="253800" progId="Equation.DSMT4">
                  <p:embed/>
                </p:oleObj>
              </mc:Choice>
              <mc:Fallback>
                <p:oleObj name="Equation" r:id="rId31" imgW="634680" imgH="253800" progId="Equation.DSMT4">
                  <p:embed/>
                  <p:pic>
                    <p:nvPicPr>
                      <p:cNvPr id="50" name="개체 49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013575" y="1905149"/>
                        <a:ext cx="10175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개체 50"/>
          <p:cNvGraphicFramePr>
            <a:graphicFrameLocks noChangeAspect="1"/>
          </p:cNvGraphicFramePr>
          <p:nvPr>
            <p:extLst/>
          </p:nvPr>
        </p:nvGraphicFramePr>
        <p:xfrm>
          <a:off x="7334250" y="3886349"/>
          <a:ext cx="118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1" name="Equation" r:id="rId33" imgW="736560" imgH="253800" progId="Equation.DSMT4">
                  <p:embed/>
                </p:oleObj>
              </mc:Choice>
              <mc:Fallback>
                <p:oleObj name="Equation" r:id="rId33" imgW="736560" imgH="253800" progId="Equation.DSMT4">
                  <p:embed/>
                  <p:pic>
                    <p:nvPicPr>
                      <p:cNvPr id="51" name="개체 5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334250" y="3886349"/>
                        <a:ext cx="11811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개체 51"/>
          <p:cNvGraphicFramePr>
            <a:graphicFrameLocks noChangeAspect="1"/>
          </p:cNvGraphicFramePr>
          <p:nvPr>
            <p:extLst/>
          </p:nvPr>
        </p:nvGraphicFramePr>
        <p:xfrm>
          <a:off x="6744070" y="898414"/>
          <a:ext cx="622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2" name="Equation" r:id="rId35" imgW="419040" imgH="203040" progId="Equation.DSMT4">
                  <p:embed/>
                </p:oleObj>
              </mc:Choice>
              <mc:Fallback>
                <p:oleObj name="Equation" r:id="rId35" imgW="419040" imgH="203040" progId="Equation.DSMT4">
                  <p:embed/>
                  <p:pic>
                    <p:nvPicPr>
                      <p:cNvPr id="52" name="개체 5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744070" y="898414"/>
                        <a:ext cx="6223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개체 52"/>
          <p:cNvGraphicFramePr>
            <a:graphicFrameLocks noChangeAspect="1"/>
          </p:cNvGraphicFramePr>
          <p:nvPr>
            <p:extLst/>
          </p:nvPr>
        </p:nvGraphicFramePr>
        <p:xfrm>
          <a:off x="1603884" y="866624"/>
          <a:ext cx="6016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3" name="Equation" r:id="rId37" imgW="419040" imgH="203040" progId="Equation.DSMT4">
                  <p:embed/>
                </p:oleObj>
              </mc:Choice>
              <mc:Fallback>
                <p:oleObj name="Equation" r:id="rId37" imgW="419040" imgH="203040" progId="Equation.DSMT4">
                  <p:embed/>
                  <p:pic>
                    <p:nvPicPr>
                      <p:cNvPr id="53" name="개체 52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603884" y="866624"/>
                        <a:ext cx="601662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직선 연결선 53"/>
          <p:cNvCxnSpPr/>
          <p:nvPr/>
        </p:nvCxnSpPr>
        <p:spPr>
          <a:xfrm>
            <a:off x="2258396" y="2344989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32488" y="1279002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6517857" y="2861205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5584431" y="2345082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6448567" y="740586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7384511" y="1227679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6376399" y="62935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7528527" y="63445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6376399" y="275753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7528527" y="275753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5706025" y="167896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6880455" y="160364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6880455" y="4123928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8139316" y="167896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8" name="직선 연결선 77"/>
          <p:cNvCxnSpPr/>
          <p:nvPr/>
        </p:nvCxnSpPr>
        <p:spPr>
          <a:xfrm>
            <a:off x="7410339" y="2330949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5584431" y="1264962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개체 123"/>
          <p:cNvGraphicFramePr>
            <a:graphicFrameLocks noChangeAspect="1"/>
          </p:cNvGraphicFramePr>
          <p:nvPr>
            <p:extLst/>
          </p:nvPr>
        </p:nvGraphicFramePr>
        <p:xfrm>
          <a:off x="3795647" y="1120308"/>
          <a:ext cx="1614487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4" name="Equation" r:id="rId39" imgW="901440" imgH="177480" progId="Equation.DSMT4">
                  <p:embed/>
                </p:oleObj>
              </mc:Choice>
              <mc:Fallback>
                <p:oleObj name="Equation" r:id="rId39" imgW="901440" imgH="177480" progId="Equation.DSMT4">
                  <p:embed/>
                  <p:pic>
                    <p:nvPicPr>
                      <p:cNvPr id="124" name="개체 123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795647" y="1120308"/>
                        <a:ext cx="1614487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타원 86"/>
          <p:cNvSpPr/>
          <p:nvPr/>
        </p:nvSpPr>
        <p:spPr>
          <a:xfrm>
            <a:off x="1728512" y="189168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/>
          </p:nvPr>
        </p:nvGraphicFramePr>
        <p:xfrm>
          <a:off x="1993394" y="1799080"/>
          <a:ext cx="384869" cy="46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5" name="Equation" r:id="rId41" imgW="190440" imgH="228600" progId="Equation.DSMT4">
                  <p:embed/>
                </p:oleObj>
              </mc:Choice>
              <mc:Fallback>
                <p:oleObj name="Equation" r:id="rId41" imgW="190440" imgH="228600" progId="Equation.DSMT4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993394" y="1799080"/>
                        <a:ext cx="384869" cy="461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타원 90"/>
          <p:cNvSpPr/>
          <p:nvPr/>
        </p:nvSpPr>
        <p:spPr>
          <a:xfrm>
            <a:off x="6880455" y="183707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/오른쪽 화살표 27"/>
          <p:cNvSpPr/>
          <p:nvPr/>
        </p:nvSpPr>
        <p:spPr>
          <a:xfrm>
            <a:off x="3958082" y="1558017"/>
            <a:ext cx="1119630" cy="241063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곱셈 기호 28"/>
          <p:cNvSpPr/>
          <p:nvPr/>
        </p:nvSpPr>
        <p:spPr>
          <a:xfrm>
            <a:off x="4211960" y="3691880"/>
            <a:ext cx="865752" cy="1033264"/>
          </a:xfrm>
          <a:prstGeom prst="mathMultiply">
            <a:avLst>
              <a:gd name="adj1" fmla="val 74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왼쪽/오른쪽 화살표 106"/>
          <p:cNvSpPr/>
          <p:nvPr/>
        </p:nvSpPr>
        <p:spPr>
          <a:xfrm>
            <a:off x="4110482" y="4051920"/>
            <a:ext cx="1119630" cy="241063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개체 29"/>
          <p:cNvGraphicFramePr>
            <a:graphicFrameLocks noChangeAspect="1"/>
          </p:cNvGraphicFramePr>
          <p:nvPr>
            <p:extLst/>
          </p:nvPr>
        </p:nvGraphicFramePr>
        <p:xfrm>
          <a:off x="2289174" y="3946153"/>
          <a:ext cx="384963" cy="494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6" name="Equation" r:id="rId43" imgW="177480" imgH="228600" progId="Equation.DSMT4">
                  <p:embed/>
                </p:oleObj>
              </mc:Choice>
              <mc:Fallback>
                <p:oleObj name="Equation" r:id="rId43" imgW="177480" imgH="228600" progId="Equation.DSMT4">
                  <p:embed/>
                  <p:pic>
                    <p:nvPicPr>
                      <p:cNvPr id="30" name="개체 29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289174" y="3946153"/>
                        <a:ext cx="384963" cy="494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직선 연결선 67"/>
          <p:cNvCxnSpPr/>
          <p:nvPr/>
        </p:nvCxnSpPr>
        <p:spPr>
          <a:xfrm>
            <a:off x="16192" y="3356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-1" y="44624"/>
            <a:ext cx="2987373" cy="3600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Spin-1 Flavor Octet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-10201" y="3356992"/>
            <a:ext cx="3088697" cy="3600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Spin-1 Flavor Singlet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36512" y="46531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개체 34"/>
          <p:cNvGraphicFramePr>
            <a:graphicFrameLocks noChangeAspect="1"/>
          </p:cNvGraphicFramePr>
          <p:nvPr>
            <p:extLst/>
          </p:nvPr>
        </p:nvGraphicFramePr>
        <p:xfrm>
          <a:off x="3702556" y="3452898"/>
          <a:ext cx="1999215" cy="31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7" name="Equation" r:id="rId45" imgW="1143000" imgH="177480" progId="Equation.DSMT4">
                  <p:embed/>
                </p:oleObj>
              </mc:Choice>
              <mc:Fallback>
                <p:oleObj name="Equation" r:id="rId45" imgW="1143000" imgH="177480" progId="Equation.DSMT4">
                  <p:embed/>
                  <p:pic>
                    <p:nvPicPr>
                      <p:cNvPr id="35" name="개체 34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702556" y="3452898"/>
                        <a:ext cx="1999215" cy="310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개체 25"/>
          <p:cNvGraphicFramePr>
            <a:graphicFrameLocks noChangeAspect="1"/>
          </p:cNvGraphicFramePr>
          <p:nvPr>
            <p:extLst/>
          </p:nvPr>
        </p:nvGraphicFramePr>
        <p:xfrm>
          <a:off x="373322" y="5468257"/>
          <a:ext cx="2378737" cy="66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8" name="Equation" r:id="rId47" imgW="1473120" imgH="419040" progId="Equation.DSMT4">
                  <p:embed/>
                </p:oleObj>
              </mc:Choice>
              <mc:Fallback>
                <p:oleObj name="Equation" r:id="rId47" imgW="1473120" imgH="419040" progId="Equation.DSMT4">
                  <p:embed/>
                  <p:pic>
                    <p:nvPicPr>
                      <p:cNvPr id="26" name="개체 25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73322" y="5468257"/>
                        <a:ext cx="2378737" cy="66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개체 26"/>
          <p:cNvGraphicFramePr>
            <a:graphicFrameLocks noChangeAspect="1"/>
          </p:cNvGraphicFramePr>
          <p:nvPr>
            <p:extLst/>
          </p:nvPr>
        </p:nvGraphicFramePr>
        <p:xfrm>
          <a:off x="341944" y="5038692"/>
          <a:ext cx="1331132" cy="40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9" name="Equation" r:id="rId49" imgW="825480" imgH="253800" progId="Equation.DSMT4">
                  <p:embed/>
                </p:oleObj>
              </mc:Choice>
              <mc:Fallback>
                <p:oleObj name="Equation" r:id="rId49" imgW="825480" imgH="253800" progId="Equation.DSMT4">
                  <p:embed/>
                  <p:pic>
                    <p:nvPicPr>
                      <p:cNvPr id="27" name="개체 26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41944" y="5038692"/>
                        <a:ext cx="1331132" cy="405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개체 83"/>
          <p:cNvGraphicFramePr>
            <a:graphicFrameLocks noChangeAspect="1"/>
          </p:cNvGraphicFramePr>
          <p:nvPr>
            <p:extLst/>
          </p:nvPr>
        </p:nvGraphicFramePr>
        <p:xfrm>
          <a:off x="6273230" y="4873266"/>
          <a:ext cx="2273014" cy="66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0" name="Equation" r:id="rId51" imgW="1409400" imgH="419040" progId="Equation.DSMT4">
                  <p:embed/>
                </p:oleObj>
              </mc:Choice>
              <mc:Fallback>
                <p:oleObj name="Equation" r:id="rId51" imgW="1409400" imgH="419040" progId="Equation.DSMT4">
                  <p:embed/>
                  <p:pic>
                    <p:nvPicPr>
                      <p:cNvPr id="84" name="개체 83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273230" y="4873266"/>
                        <a:ext cx="2273014" cy="66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/>
          <p:cNvGraphicFramePr>
            <a:graphicFrameLocks noChangeAspect="1"/>
          </p:cNvGraphicFramePr>
          <p:nvPr>
            <p:extLst/>
          </p:nvPr>
        </p:nvGraphicFramePr>
        <p:xfrm>
          <a:off x="6278006" y="5543525"/>
          <a:ext cx="2326442" cy="64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1" name="Equation" r:id="rId53" imgW="1498320" imgH="419040" progId="Equation.DSMT4">
                  <p:embed/>
                </p:oleObj>
              </mc:Choice>
              <mc:Fallback>
                <p:oleObj name="Equation" r:id="rId53" imgW="1498320" imgH="419040" progId="Equation.DSMT4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6278006" y="5543525"/>
                        <a:ext cx="2326442" cy="64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오른쪽 중괄호 5"/>
          <p:cNvSpPr/>
          <p:nvPr/>
        </p:nvSpPr>
        <p:spPr>
          <a:xfrm>
            <a:off x="2864421" y="5182556"/>
            <a:ext cx="290634" cy="646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왼쪽 중괄호 35"/>
          <p:cNvSpPr/>
          <p:nvPr/>
        </p:nvSpPr>
        <p:spPr>
          <a:xfrm>
            <a:off x="5797600" y="5182556"/>
            <a:ext cx="263798" cy="5937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개체 36"/>
              <p:cNvSpPr txBox="1"/>
              <p:nvPr/>
            </p:nvSpPr>
            <p:spPr>
              <a:xfrm>
                <a:off x="3663950" y="5325499"/>
                <a:ext cx="1628130" cy="47976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7" name="개체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50" y="5325499"/>
                <a:ext cx="1628130" cy="479765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직사각형 70"/>
          <p:cNvSpPr/>
          <p:nvPr/>
        </p:nvSpPr>
        <p:spPr>
          <a:xfrm>
            <a:off x="0" y="6545664"/>
            <a:ext cx="1187624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Introduction</a:t>
            </a:r>
            <a:endParaRPr lang="ko-KR" altLang="en-US" dirty="0"/>
          </a:p>
        </p:txBody>
      </p:sp>
      <p:graphicFrame>
        <p:nvGraphicFramePr>
          <p:cNvPr id="72" name="개체 71">
            <a:extLst>
              <a:ext uri="{FF2B5EF4-FFF2-40B4-BE49-F238E27FC236}">
                <a16:creationId xmlns:a16="http://schemas.microsoft.com/office/drawing/2014/main" id="{C6EA7568-3C08-45C3-807A-103451A06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07551"/>
              </p:ext>
            </p:extLst>
          </p:nvPr>
        </p:nvGraphicFramePr>
        <p:xfrm>
          <a:off x="2395501" y="4738615"/>
          <a:ext cx="38195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2" name="Equation" r:id="rId56" imgW="2184120" imgH="203040" progId="Equation.DSMT4">
                  <p:embed/>
                </p:oleObj>
              </mc:Choice>
              <mc:Fallback>
                <p:oleObj name="Equation" r:id="rId56" imgW="2184120" imgH="203040" progId="Equation.DSMT4">
                  <p:embed/>
                  <p:pic>
                    <p:nvPicPr>
                      <p:cNvPr id="35" name="개체 34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2395501" y="4738615"/>
                        <a:ext cx="381952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화살표: 위로 굽음 17">
            <a:extLst>
              <a:ext uri="{FF2B5EF4-FFF2-40B4-BE49-F238E27FC236}">
                <a16:creationId xmlns:a16="http://schemas.microsoft.com/office/drawing/2014/main" id="{ADA1E033-38E7-414C-9AC4-DD7261F2C7B4}"/>
              </a:ext>
            </a:extLst>
          </p:cNvPr>
          <p:cNvSpPr/>
          <p:nvPr/>
        </p:nvSpPr>
        <p:spPr>
          <a:xfrm rot="16200000">
            <a:off x="6517857" y="4738615"/>
            <a:ext cx="146574" cy="3000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화살표: 위로 굽음 30">
            <a:extLst>
              <a:ext uri="{FF2B5EF4-FFF2-40B4-BE49-F238E27FC236}">
                <a16:creationId xmlns:a16="http://schemas.microsoft.com/office/drawing/2014/main" id="{B51C49FF-D3C3-4D22-97A4-65F4B11115FF}"/>
              </a:ext>
            </a:extLst>
          </p:cNvPr>
          <p:cNvSpPr/>
          <p:nvPr/>
        </p:nvSpPr>
        <p:spPr>
          <a:xfrm rot="10800000">
            <a:off x="1763688" y="4862406"/>
            <a:ext cx="333726" cy="15077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0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7</a:t>
            </a:fld>
            <a:endParaRPr lang="en-US" altLang="ko-KR"/>
          </a:p>
        </p:txBody>
      </p:sp>
      <p:cxnSp>
        <p:nvCxnSpPr>
          <p:cNvPr id="4" name="직선 연결선 3"/>
          <p:cNvCxnSpPr/>
          <p:nvPr/>
        </p:nvCxnSpPr>
        <p:spPr>
          <a:xfrm>
            <a:off x="1689122" y="5780717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755696" y="5264594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619832" y="3660098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555776" y="4147191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1547664" y="354886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699792" y="355396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547664" y="567705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699792" y="567705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877290" y="459847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051720" y="464392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051720" y="4355894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3310581" y="459847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051720" y="4926856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61910"/>
              </p:ext>
            </p:extLst>
          </p:nvPr>
        </p:nvGraphicFramePr>
        <p:xfrm>
          <a:off x="1137608" y="4544514"/>
          <a:ext cx="914112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79"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7608" y="4544514"/>
                        <a:ext cx="914112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122527"/>
              </p:ext>
            </p:extLst>
          </p:nvPr>
        </p:nvGraphicFramePr>
        <p:xfrm>
          <a:off x="502720" y="4544514"/>
          <a:ext cx="32486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0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20" name="개체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720" y="4544514"/>
                        <a:ext cx="32486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981333"/>
              </p:ext>
            </p:extLst>
          </p:nvPr>
        </p:nvGraphicFramePr>
        <p:xfrm>
          <a:off x="3563888" y="4544514"/>
          <a:ext cx="32486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1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21" name="개체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3888" y="4544514"/>
                        <a:ext cx="32486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86707"/>
              </p:ext>
            </p:extLst>
          </p:nvPr>
        </p:nvGraphicFramePr>
        <p:xfrm>
          <a:off x="2964674" y="3501008"/>
          <a:ext cx="1012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2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22" name="개체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64674" y="3501008"/>
                        <a:ext cx="10128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71534"/>
              </p:ext>
            </p:extLst>
          </p:nvPr>
        </p:nvGraphicFramePr>
        <p:xfrm>
          <a:off x="1085093" y="3545630"/>
          <a:ext cx="40608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3" name="Equation" r:id="rId11" imgW="253800" imgH="190440" progId="Equation.DSMT4">
                  <p:embed/>
                </p:oleObj>
              </mc:Choice>
              <mc:Fallback>
                <p:oleObj name="Equation" r:id="rId11" imgW="253800" imgH="190440" progId="Equation.DSMT4">
                  <p:embed/>
                  <p:pic>
                    <p:nvPicPr>
                      <p:cNvPr id="23" name="개체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5093" y="3545630"/>
                        <a:ext cx="40608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30052"/>
              </p:ext>
            </p:extLst>
          </p:nvPr>
        </p:nvGraphicFramePr>
        <p:xfrm>
          <a:off x="1085093" y="5624634"/>
          <a:ext cx="42624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4" name="Equation" r:id="rId13" imgW="266400" imgH="190440" progId="Equation.DSMT4">
                  <p:embed/>
                </p:oleObj>
              </mc:Choice>
              <mc:Fallback>
                <p:oleObj name="Equation" r:id="rId13" imgW="266400" imgH="190440" progId="Equation.DSMT4">
                  <p:embed/>
                  <p:pic>
                    <p:nvPicPr>
                      <p:cNvPr id="24" name="개체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5093" y="5624634"/>
                        <a:ext cx="42624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25312"/>
              </p:ext>
            </p:extLst>
          </p:nvPr>
        </p:nvGraphicFramePr>
        <p:xfrm>
          <a:off x="2964674" y="5624634"/>
          <a:ext cx="1015488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5" name="Equation" r:id="rId15" imgW="634680" imgH="253800" progId="Equation.DSMT4">
                  <p:embed/>
                </p:oleObj>
              </mc:Choice>
              <mc:Fallback>
                <p:oleObj name="Equation" r:id="rId15" imgW="634680" imgH="253800" progId="Equation.DSMT4">
                  <p:embed/>
                  <p:pic>
                    <p:nvPicPr>
                      <p:cNvPr id="25" name="개체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64674" y="5624634"/>
                        <a:ext cx="1015488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531314"/>
              </p:ext>
            </p:extLst>
          </p:nvPr>
        </p:nvGraphicFramePr>
        <p:xfrm>
          <a:off x="2296802" y="4859950"/>
          <a:ext cx="81273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6" name="Equation" r:id="rId17" imgW="507960" imgH="253800" progId="Equation.DSMT4">
                  <p:embed/>
                </p:oleObj>
              </mc:Choice>
              <mc:Fallback>
                <p:oleObj name="Equation" r:id="rId17" imgW="507960" imgH="253800" progId="Equation.DSMT4">
                  <p:embed/>
                  <p:pic>
                    <p:nvPicPr>
                      <p:cNvPr id="26" name="개체 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96802" y="4859950"/>
                        <a:ext cx="812736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76001"/>
              </p:ext>
            </p:extLst>
          </p:nvPr>
        </p:nvGraphicFramePr>
        <p:xfrm>
          <a:off x="2296802" y="4256482"/>
          <a:ext cx="87321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7" name="Equation" r:id="rId19" imgW="545760" imgH="253800" progId="Equation.DSMT4">
                  <p:embed/>
                </p:oleObj>
              </mc:Choice>
              <mc:Fallback>
                <p:oleObj name="Equation" r:id="rId19" imgW="545760" imgH="253800" progId="Equation.DSMT4">
                  <p:embed/>
                  <p:pic>
                    <p:nvPicPr>
                      <p:cNvPr id="27" name="개체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96802" y="4256482"/>
                        <a:ext cx="873216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개체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53360"/>
              </p:ext>
            </p:extLst>
          </p:nvPr>
        </p:nvGraphicFramePr>
        <p:xfrm>
          <a:off x="1149003" y="1494921"/>
          <a:ext cx="9747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8" name="Equation" r:id="rId21" imgW="609480" imgH="253800" progId="Equation.DSMT4">
                  <p:embed/>
                </p:oleObj>
              </mc:Choice>
              <mc:Fallback>
                <p:oleObj name="Equation" r:id="rId21" imgW="609480" imgH="253800" progId="Equation.DSMT4">
                  <p:embed/>
                  <p:pic>
                    <p:nvPicPr>
                      <p:cNvPr id="43" name="개체 4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49003" y="1494921"/>
                        <a:ext cx="9747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개체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47164"/>
              </p:ext>
            </p:extLst>
          </p:nvPr>
        </p:nvGraphicFramePr>
        <p:xfrm>
          <a:off x="539552" y="1484784"/>
          <a:ext cx="3032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9" name="Equation" r:id="rId23" imgW="190440" imgH="241200" progId="Equation.DSMT4">
                  <p:embed/>
                </p:oleObj>
              </mc:Choice>
              <mc:Fallback>
                <p:oleObj name="Equation" r:id="rId23" imgW="190440" imgH="241200" progId="Equation.DSMT4">
                  <p:embed/>
                  <p:pic>
                    <p:nvPicPr>
                      <p:cNvPr id="44" name="개체 4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9552" y="1484784"/>
                        <a:ext cx="303212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3247"/>
              </p:ext>
            </p:extLst>
          </p:nvPr>
        </p:nvGraphicFramePr>
        <p:xfrm>
          <a:off x="3563888" y="1484784"/>
          <a:ext cx="3032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0" name="Equation" r:id="rId25" imgW="190440" imgH="241200" progId="Equation.DSMT4">
                  <p:embed/>
                </p:oleObj>
              </mc:Choice>
              <mc:Fallback>
                <p:oleObj name="Equation" r:id="rId25" imgW="190440" imgH="241200" progId="Equation.DSMT4">
                  <p:embed/>
                  <p:pic>
                    <p:nvPicPr>
                      <p:cNvPr id="45" name="개체 4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563888" y="1484784"/>
                        <a:ext cx="303212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개체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663657"/>
              </p:ext>
            </p:extLst>
          </p:nvPr>
        </p:nvGraphicFramePr>
        <p:xfrm>
          <a:off x="3013844" y="502320"/>
          <a:ext cx="1054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1" name="Equation" r:id="rId27" imgW="660240" imgH="253800" progId="Equation.DSMT4">
                  <p:embed/>
                </p:oleObj>
              </mc:Choice>
              <mc:Fallback>
                <p:oleObj name="Equation" r:id="rId27" imgW="660240" imgH="253800" progId="Equation.DSMT4">
                  <p:embed/>
                  <p:pic>
                    <p:nvPicPr>
                      <p:cNvPr id="46" name="개체 45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13844" y="502320"/>
                        <a:ext cx="10541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개체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29096"/>
              </p:ext>
            </p:extLst>
          </p:nvPr>
        </p:nvGraphicFramePr>
        <p:xfrm>
          <a:off x="1118121" y="462633"/>
          <a:ext cx="3460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2" name="Equation" r:id="rId29" imgW="215640" imgH="241200" progId="Equation.DSMT4">
                  <p:embed/>
                </p:oleObj>
              </mc:Choice>
              <mc:Fallback>
                <p:oleObj name="Equation" r:id="rId29" imgW="215640" imgH="241200" progId="Equation.DSMT4">
                  <p:embed/>
                  <p:pic>
                    <p:nvPicPr>
                      <p:cNvPr id="47" name="개체 4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118121" y="462633"/>
                        <a:ext cx="346075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개체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20778"/>
              </p:ext>
            </p:extLst>
          </p:nvPr>
        </p:nvGraphicFramePr>
        <p:xfrm>
          <a:off x="1094309" y="2564904"/>
          <a:ext cx="3667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3" name="Equation" r:id="rId31" imgW="228600" imgH="241200" progId="Equation.DSMT4">
                  <p:embed/>
                </p:oleObj>
              </mc:Choice>
              <mc:Fallback>
                <p:oleObj name="Equation" r:id="rId31" imgW="228600" imgH="241200" progId="Equation.DSMT4">
                  <p:embed/>
                  <p:pic>
                    <p:nvPicPr>
                      <p:cNvPr id="48" name="개체 47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94309" y="2564904"/>
                        <a:ext cx="366712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개체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318174"/>
              </p:ext>
            </p:extLst>
          </p:nvPr>
        </p:nvGraphicFramePr>
        <p:xfrm>
          <a:off x="3010669" y="2604592"/>
          <a:ext cx="10572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4" name="Equation" r:id="rId33" imgW="660240" imgH="253800" progId="Equation.DSMT4">
                  <p:embed/>
                </p:oleObj>
              </mc:Choice>
              <mc:Fallback>
                <p:oleObj name="Equation" r:id="rId33" imgW="660240" imgH="253800" progId="Equation.DSMT4">
                  <p:embed/>
                  <p:pic>
                    <p:nvPicPr>
                      <p:cNvPr id="49" name="개체 48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010669" y="2604592"/>
                        <a:ext cx="10572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개체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474079"/>
              </p:ext>
            </p:extLst>
          </p:nvPr>
        </p:nvGraphicFramePr>
        <p:xfrm>
          <a:off x="2218886" y="1800002"/>
          <a:ext cx="955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5" name="Equation" r:id="rId35" imgW="596880" imgH="253800" progId="Equation.DSMT4">
                  <p:embed/>
                </p:oleObj>
              </mc:Choice>
              <mc:Fallback>
                <p:oleObj name="Equation" r:id="rId35" imgW="596880" imgH="253800" progId="Equation.DSMT4">
                  <p:embed/>
                  <p:pic>
                    <p:nvPicPr>
                      <p:cNvPr id="50" name="개체 49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218886" y="1800002"/>
                        <a:ext cx="9556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개체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028596"/>
              </p:ext>
            </p:extLst>
          </p:nvPr>
        </p:nvGraphicFramePr>
        <p:xfrm>
          <a:off x="2249048" y="1196752"/>
          <a:ext cx="9572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6" name="Equation" r:id="rId37" imgW="596880" imgH="253800" progId="Equation.DSMT4">
                  <p:embed/>
                </p:oleObj>
              </mc:Choice>
              <mc:Fallback>
                <p:oleObj name="Equation" r:id="rId37" imgW="596880" imgH="253800" progId="Equation.DSMT4">
                  <p:embed/>
                  <p:pic>
                    <p:nvPicPr>
                      <p:cNvPr id="51" name="개체 50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249048" y="1196752"/>
                        <a:ext cx="957263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개체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5727"/>
              </p:ext>
            </p:extLst>
          </p:nvPr>
        </p:nvGraphicFramePr>
        <p:xfrm>
          <a:off x="1919534" y="793590"/>
          <a:ext cx="622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7" name="Equation" r:id="rId39" imgW="419040" imgH="203040" progId="Equation.DSMT4">
                  <p:embed/>
                </p:oleObj>
              </mc:Choice>
              <mc:Fallback>
                <p:oleObj name="Equation" r:id="rId39" imgW="419040" imgH="203040" progId="Equation.DSMT4">
                  <p:embed/>
                  <p:pic>
                    <p:nvPicPr>
                      <p:cNvPr id="52" name="개체 5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919534" y="793590"/>
                        <a:ext cx="6223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개체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86280"/>
              </p:ext>
            </p:extLst>
          </p:nvPr>
        </p:nvGraphicFramePr>
        <p:xfrm>
          <a:off x="1927092" y="3792416"/>
          <a:ext cx="6016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8" name="Equation" r:id="rId41" imgW="419040" imgH="203040" progId="Equation.DSMT4">
                  <p:embed/>
                </p:oleObj>
              </mc:Choice>
              <mc:Fallback>
                <p:oleObj name="Equation" r:id="rId41" imgW="419040" imgH="203040" progId="Equation.DSMT4">
                  <p:embed/>
                  <p:pic>
                    <p:nvPicPr>
                      <p:cNvPr id="53" name="개체 52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927092" y="3792416"/>
                        <a:ext cx="601662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직선 연결선 53"/>
          <p:cNvCxnSpPr/>
          <p:nvPr/>
        </p:nvCxnSpPr>
        <p:spPr>
          <a:xfrm>
            <a:off x="2581604" y="5250461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755696" y="4184474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1693321" y="2756381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759895" y="2240258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1624031" y="635762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2559975" y="1122855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1551863" y="52452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2703991" y="52962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1551863" y="265271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2703991" y="265271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881489" y="157413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2055919" y="161959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2055919" y="1331558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3314780" y="157413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2055919" y="1902520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8" name="직선 연결선 77"/>
          <p:cNvCxnSpPr/>
          <p:nvPr/>
        </p:nvCxnSpPr>
        <p:spPr>
          <a:xfrm>
            <a:off x="2585803" y="2226125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759895" y="1160138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개체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0454"/>
              </p:ext>
            </p:extLst>
          </p:nvPr>
        </p:nvGraphicFramePr>
        <p:xfrm>
          <a:off x="5465372" y="2827635"/>
          <a:ext cx="6699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9" name="Equation" r:id="rId43" imgW="419040" imgH="228600" progId="Equation.DSMT4">
                  <p:embed/>
                </p:oleObj>
              </mc:Choice>
              <mc:Fallback>
                <p:oleObj name="Equation" r:id="rId43" imgW="419040" imgH="228600" progId="Equation.DSMT4">
                  <p:embed/>
                  <p:pic>
                    <p:nvPicPr>
                      <p:cNvPr id="43" name="개체 42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465372" y="2827635"/>
                        <a:ext cx="66992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개체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4638"/>
              </p:ext>
            </p:extLst>
          </p:nvPr>
        </p:nvGraphicFramePr>
        <p:xfrm>
          <a:off x="6010078" y="1495640"/>
          <a:ext cx="8318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0" name="Equation" r:id="rId45" imgW="520560" imgH="241200" progId="Equation.DSMT4">
                  <p:embed/>
                </p:oleObj>
              </mc:Choice>
              <mc:Fallback>
                <p:oleObj name="Equation" r:id="rId45" imgW="520560" imgH="241200" progId="Equation.DSMT4">
                  <p:embed/>
                  <p:pic>
                    <p:nvPicPr>
                      <p:cNvPr id="46" name="개체 45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010078" y="1495640"/>
                        <a:ext cx="83185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개체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345782"/>
              </p:ext>
            </p:extLst>
          </p:nvPr>
        </p:nvGraphicFramePr>
        <p:xfrm>
          <a:off x="6075363" y="4113213"/>
          <a:ext cx="8334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1" name="Equation" r:id="rId47" imgW="520560" imgH="241200" progId="Equation.DSMT4">
                  <p:embed/>
                </p:oleObj>
              </mc:Choice>
              <mc:Fallback>
                <p:oleObj name="Equation" r:id="rId47" imgW="520560" imgH="241200" progId="Equation.DSMT4">
                  <p:embed/>
                  <p:pic>
                    <p:nvPicPr>
                      <p:cNvPr id="49" name="개체 48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075363" y="4113213"/>
                        <a:ext cx="833437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개체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175335"/>
              </p:ext>
            </p:extLst>
          </p:nvPr>
        </p:nvGraphicFramePr>
        <p:xfrm>
          <a:off x="7954970" y="3810730"/>
          <a:ext cx="955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2" name="Equation" r:id="rId35" imgW="596880" imgH="253800" progId="Equation.DSMT4">
                  <p:embed/>
                </p:oleObj>
              </mc:Choice>
              <mc:Fallback>
                <p:oleObj name="Equation" r:id="rId35" imgW="596880" imgH="253800" progId="Equation.DSMT4">
                  <p:embed/>
                  <p:pic>
                    <p:nvPicPr>
                      <p:cNvPr id="50" name="개체 49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954970" y="3810730"/>
                        <a:ext cx="9556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개체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41576"/>
              </p:ext>
            </p:extLst>
          </p:nvPr>
        </p:nvGraphicFramePr>
        <p:xfrm>
          <a:off x="7954970" y="1439570"/>
          <a:ext cx="9572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3" name="Equation" r:id="rId37" imgW="596880" imgH="253800" progId="Equation.DSMT4">
                  <p:embed/>
                </p:oleObj>
              </mc:Choice>
              <mc:Fallback>
                <p:oleObj name="Equation" r:id="rId37" imgW="596880" imgH="253800" progId="Equation.DSMT4">
                  <p:embed/>
                  <p:pic>
                    <p:nvPicPr>
                      <p:cNvPr id="51" name="개체 50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954970" y="1439570"/>
                        <a:ext cx="957263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직선 연결선 91"/>
          <p:cNvCxnSpPr/>
          <p:nvPr/>
        </p:nvCxnSpPr>
        <p:spPr>
          <a:xfrm>
            <a:off x="5941793" y="4066564"/>
            <a:ext cx="108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5008367" y="3550441"/>
            <a:ext cx="108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5872503" y="1945945"/>
            <a:ext cx="108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>
            <a:off x="6808447" y="2433038"/>
            <a:ext cx="108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타원 95"/>
          <p:cNvSpPr/>
          <p:nvPr/>
        </p:nvSpPr>
        <p:spPr>
          <a:xfrm>
            <a:off x="5800335" y="1834710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6952463" y="1839812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5800335" y="3962898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6952463" y="3962898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/>
          <p:cNvSpPr/>
          <p:nvPr/>
        </p:nvSpPr>
        <p:spPr>
          <a:xfrm>
            <a:off x="5129961" y="288432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타원 100"/>
          <p:cNvSpPr/>
          <p:nvPr/>
        </p:nvSpPr>
        <p:spPr>
          <a:xfrm>
            <a:off x="6304391" y="292977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타원 101"/>
          <p:cNvSpPr/>
          <p:nvPr/>
        </p:nvSpPr>
        <p:spPr>
          <a:xfrm>
            <a:off x="7692803" y="1562385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/>
          <p:cNvSpPr/>
          <p:nvPr/>
        </p:nvSpPr>
        <p:spPr>
          <a:xfrm>
            <a:off x="7563252" y="288432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03"/>
          <p:cNvSpPr/>
          <p:nvPr/>
        </p:nvSpPr>
        <p:spPr>
          <a:xfrm>
            <a:off x="7692803" y="3924324"/>
            <a:ext cx="216024" cy="216024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5" name="직선 연결선 104"/>
          <p:cNvCxnSpPr/>
          <p:nvPr/>
        </p:nvCxnSpPr>
        <p:spPr>
          <a:xfrm>
            <a:off x="6834275" y="3536308"/>
            <a:ext cx="108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5008367" y="2470321"/>
            <a:ext cx="108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타원 108"/>
          <p:cNvSpPr/>
          <p:nvPr/>
        </p:nvSpPr>
        <p:spPr>
          <a:xfrm>
            <a:off x="7686807" y="2098244"/>
            <a:ext cx="222020" cy="20708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타원 109"/>
          <p:cNvSpPr/>
          <p:nvPr/>
        </p:nvSpPr>
        <p:spPr>
          <a:xfrm>
            <a:off x="7686807" y="3501189"/>
            <a:ext cx="222020" cy="20708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2" name="직선 화살표 연결선 111"/>
          <p:cNvCxnSpPr/>
          <p:nvPr/>
        </p:nvCxnSpPr>
        <p:spPr>
          <a:xfrm>
            <a:off x="3867100" y="1870546"/>
            <a:ext cx="1201747" cy="99819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 flipV="1">
            <a:off x="3815738" y="3121715"/>
            <a:ext cx="1262861" cy="147947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개체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46966"/>
              </p:ext>
            </p:extLst>
          </p:nvPr>
        </p:nvGraphicFramePr>
        <p:xfrm>
          <a:off x="7954970" y="3396612"/>
          <a:ext cx="81273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4" name="Equation" r:id="rId17" imgW="507960" imgH="253800" progId="Equation.DSMT4">
                  <p:embed/>
                </p:oleObj>
              </mc:Choice>
              <mc:Fallback>
                <p:oleObj name="Equation" r:id="rId17" imgW="507960" imgH="253800" progId="Equation.DSMT4">
                  <p:embed/>
                  <p:pic>
                    <p:nvPicPr>
                      <p:cNvPr id="26" name="개체 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54970" y="3396612"/>
                        <a:ext cx="812736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개체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996385"/>
              </p:ext>
            </p:extLst>
          </p:nvPr>
        </p:nvGraphicFramePr>
        <p:xfrm>
          <a:off x="7954970" y="1989108"/>
          <a:ext cx="87321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5" name="Equation" r:id="rId19" imgW="545760" imgH="253800" progId="Equation.DSMT4">
                  <p:embed/>
                </p:oleObj>
              </mc:Choice>
              <mc:Fallback>
                <p:oleObj name="Equation" r:id="rId19" imgW="545760" imgH="253800" progId="Equation.DSMT4">
                  <p:embed/>
                  <p:pic>
                    <p:nvPicPr>
                      <p:cNvPr id="27" name="개체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54970" y="1989108"/>
                        <a:ext cx="873216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9" name="직선 화살표 연결선 118"/>
          <p:cNvCxnSpPr/>
          <p:nvPr/>
        </p:nvCxnSpPr>
        <p:spPr>
          <a:xfrm flipV="1">
            <a:off x="3310581" y="2050734"/>
            <a:ext cx="2341539" cy="1485574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/>
          <p:nvPr/>
        </p:nvCxnSpPr>
        <p:spPr>
          <a:xfrm>
            <a:off x="3389543" y="934805"/>
            <a:ext cx="2262577" cy="946598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개체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751412"/>
              </p:ext>
            </p:extLst>
          </p:nvPr>
        </p:nvGraphicFramePr>
        <p:xfrm>
          <a:off x="5513159" y="5624634"/>
          <a:ext cx="3148164" cy="34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6" name="Equation" r:id="rId49" imgW="1828800" imgH="203040" progId="Equation.DSMT4">
                  <p:embed/>
                </p:oleObj>
              </mc:Choice>
              <mc:Fallback>
                <p:oleObj name="Equation" r:id="rId49" imgW="1828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5513159" y="5624634"/>
                        <a:ext cx="3148164" cy="349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개체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92404"/>
              </p:ext>
            </p:extLst>
          </p:nvPr>
        </p:nvGraphicFramePr>
        <p:xfrm>
          <a:off x="971600" y="6114504"/>
          <a:ext cx="2818528" cy="36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7" name="Equation" r:id="rId51" imgW="1574640" imgH="203040" progId="Equation.DSMT4">
                  <p:embed/>
                </p:oleObj>
              </mc:Choice>
              <mc:Fallback>
                <p:oleObj name="Equation" r:id="rId51" imgW="1574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971600" y="6114504"/>
                        <a:ext cx="2818528" cy="363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/>
          <p:cNvSpPr/>
          <p:nvPr/>
        </p:nvSpPr>
        <p:spPr>
          <a:xfrm>
            <a:off x="1919534" y="740551"/>
            <a:ext cx="622300" cy="382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1907704" y="3753052"/>
            <a:ext cx="622300" cy="382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0" y="6545664"/>
            <a:ext cx="1187624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Introduction</a:t>
            </a:r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EBB83D-E825-4528-AC2A-9DED2955C863}"/>
              </a:ext>
            </a:extLst>
          </p:cNvPr>
          <p:cNvSpPr/>
          <p:nvPr/>
        </p:nvSpPr>
        <p:spPr>
          <a:xfrm>
            <a:off x="7374275" y="1285196"/>
            <a:ext cx="1670499" cy="1319393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3E5CD1E5-CB4A-451D-98BE-99248D523772}"/>
              </a:ext>
            </a:extLst>
          </p:cNvPr>
          <p:cNvSpPr/>
          <p:nvPr/>
        </p:nvSpPr>
        <p:spPr>
          <a:xfrm>
            <a:off x="7380312" y="3261735"/>
            <a:ext cx="1670499" cy="1319393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32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8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Chiral partners</a:t>
            </a:r>
            <a:endParaRPr lang="ko-KR" altLang="en-US" dirty="0"/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6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7648" y="115888"/>
            <a:ext cx="8845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Chiral Partners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892664"/>
            <a:ext cx="2772402" cy="363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1800" i="1" dirty="0">
                <a:solidFill>
                  <a:schemeClr val="tx2"/>
                </a:solidFill>
                <a:latin typeface="Arial" charset="0"/>
              </a:rPr>
              <a:t>Quark </a:t>
            </a: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Operators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5344" y="836712"/>
            <a:ext cx="2686456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AE4865AA-5A41-46CC-8B82-C9346483BAF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5757" y="1822497"/>
          <a:ext cx="7872486" cy="90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7" name="Equation" r:id="rId5" imgW="6375240" imgH="736560" progId="Equation.DSMT4">
                  <p:embed/>
                </p:oleObj>
              </mc:Choice>
              <mc:Fallback>
                <p:oleObj name="Equation" r:id="rId5" imgW="6375240" imgH="736560" progId="Equation.DSMT4">
                  <p:embed/>
                  <p:pic>
                    <p:nvPicPr>
                      <p:cNvPr id="26" name="Object 10">
                        <a:extLst>
                          <a:ext uri="{FF2B5EF4-FFF2-40B4-BE49-F238E27FC236}">
                            <a16:creationId xmlns:a16="http://schemas.microsoft.com/office/drawing/2014/main" id="{AE4865AA-5A41-46CC-8B82-C9346483BA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57" y="1822497"/>
                        <a:ext cx="7872486" cy="9037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id="{4C4C06BA-DD36-48AE-A1F0-8AC116EB4335}"/>
              </a:ext>
            </a:extLst>
          </p:cNvPr>
          <p:cNvSpPr/>
          <p:nvPr/>
        </p:nvSpPr>
        <p:spPr>
          <a:xfrm>
            <a:off x="179512" y="1565339"/>
            <a:ext cx="128432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2-quark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A05E6700-A576-4115-92CA-5EF277D2C6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73254" y="3081561"/>
          <a:ext cx="7197491" cy="78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8" name="Equation" r:id="rId7" imgW="5549760" imgH="609480" progId="Equation.DSMT4">
                  <p:embed/>
                </p:oleObj>
              </mc:Choice>
              <mc:Fallback>
                <p:oleObj name="Equation" r:id="rId7" imgW="5549760" imgH="60948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A05E6700-A576-4115-92CA-5EF277D2C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254" y="3081561"/>
                        <a:ext cx="7197491" cy="7840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109CFAD5-7A47-4F8D-A25E-64195F4C3429}"/>
              </a:ext>
            </a:extLst>
          </p:cNvPr>
          <p:cNvSpPr/>
          <p:nvPr/>
        </p:nvSpPr>
        <p:spPr>
          <a:xfrm>
            <a:off x="179512" y="2780928"/>
            <a:ext cx="128432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4-quark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8AFC12B2-A459-4E6D-9FCE-C8072545093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4742" y="4461726"/>
          <a:ext cx="7237658" cy="76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9" name="Equation" r:id="rId9" imgW="5702040" imgH="609480" progId="Equation.DSMT4">
                  <p:embed/>
                </p:oleObj>
              </mc:Choice>
              <mc:Fallback>
                <p:oleObj name="Equation" r:id="rId9" imgW="5702040" imgH="60948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8AFC12B2-A459-4E6D-9FCE-C80725450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42" y="4461726"/>
                        <a:ext cx="7237658" cy="76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827B80-89B0-41C3-AF3B-54F1B6F37B47}"/>
              </a:ext>
            </a:extLst>
          </p:cNvPr>
          <p:cNvSpPr txBox="1"/>
          <p:nvPr/>
        </p:nvSpPr>
        <p:spPr>
          <a:xfrm>
            <a:off x="3855196" y="3861048"/>
            <a:ext cx="2136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in Vacuum saturation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E5A73B-8FDF-4976-9B9E-F600F6F3EDA7}"/>
              </a:ext>
            </a:extLst>
          </p:cNvPr>
          <p:cNvSpPr txBox="1"/>
          <p:nvPr/>
        </p:nvSpPr>
        <p:spPr>
          <a:xfrm>
            <a:off x="323527" y="5549861"/>
            <a:ext cx="784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J. Kim, SHL (PRD 2021,2022): </a:t>
            </a:r>
            <a:r>
              <a:rPr lang="en-US" altLang="ko-K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saturation works well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en-US" altLang="ko-K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big as breaking part                    </a:t>
            </a:r>
            <a:endParaRPr lang="ko-KR" altLang="en-US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화살표: 아래쪽 28">
            <a:extLst>
              <a:ext uri="{FF2B5EF4-FFF2-40B4-BE49-F238E27FC236}">
                <a16:creationId xmlns:a16="http://schemas.microsoft.com/office/drawing/2014/main" id="{4D0B647B-E422-405A-8705-9E0BABA64892}"/>
              </a:ext>
            </a:extLst>
          </p:cNvPr>
          <p:cNvSpPr/>
          <p:nvPr/>
        </p:nvSpPr>
        <p:spPr>
          <a:xfrm>
            <a:off x="5614784" y="5301208"/>
            <a:ext cx="45719" cy="16402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FB96A8DB-F6CE-4701-9D13-7DD7CEBC66D9}"/>
              </a:ext>
            </a:extLst>
          </p:cNvPr>
          <p:cNvSpPr/>
          <p:nvPr/>
        </p:nvSpPr>
        <p:spPr>
          <a:xfrm>
            <a:off x="3995936" y="5301208"/>
            <a:ext cx="45719" cy="1640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72BB35A-D565-4AF2-BDC2-682801E935D3}"/>
              </a:ext>
            </a:extLst>
          </p:cNvPr>
          <p:cNvCxnSpPr>
            <a:cxnSpLocks/>
          </p:cNvCxnSpPr>
          <p:nvPr/>
        </p:nvCxnSpPr>
        <p:spPr>
          <a:xfrm>
            <a:off x="2723989" y="3861048"/>
            <a:ext cx="321616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57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6E3-85B3-43FD-B694-9BAD4CA1BA9A}" type="slidenum">
              <a:rPr lang="ko-KR" altLang="en-US" smtClean="0"/>
              <a:pPr/>
              <a:t>9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0" y="6597352"/>
            <a:ext cx="1475656" cy="2880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Chiral partners</a:t>
            </a:r>
            <a:endParaRPr lang="ko-KR" altLang="en-US" dirty="0"/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3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7648" y="115888"/>
            <a:ext cx="8845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Quark Operators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406" y="892664"/>
            <a:ext cx="5220674" cy="363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800" i="1" dirty="0">
                <a:solidFill>
                  <a:schemeClr val="tx2"/>
                </a:solidFill>
                <a:latin typeface="Arial" charset="0"/>
              </a:rPr>
              <a:t>Operator product expansion for K* and K1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5344" y="836712"/>
            <a:ext cx="5350752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5" name="Object 10"/>
          <p:cNvGraphicFramePr>
            <a:graphicFrameLocks noChangeAspect="1"/>
          </p:cNvGraphicFramePr>
          <p:nvPr>
            <p:extLst/>
          </p:nvPr>
        </p:nvGraphicFramePr>
        <p:xfrm>
          <a:off x="525463" y="1484313"/>
          <a:ext cx="851376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4" name="Equation" r:id="rId5" imgW="6235560" imgH="1015920" progId="Equation.DSMT4">
                  <p:embed/>
                </p:oleObj>
              </mc:Choice>
              <mc:Fallback>
                <p:oleObj name="Equation" r:id="rId5" imgW="6235560" imgH="1015920" progId="Equation.DSMT4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484313"/>
                        <a:ext cx="8513762" cy="1381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5496" y="1610702"/>
            <a:ext cx="396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Verdana" pitchFamily="34" charset="0"/>
              </a:rPr>
              <a:t> </a:t>
            </a:r>
          </a:p>
        </p:txBody>
      </p:sp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E22299DB-76D4-4FCE-ACAA-5AFE403D9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171726"/>
              </p:ext>
            </p:extLst>
          </p:nvPr>
        </p:nvGraphicFramePr>
        <p:xfrm>
          <a:off x="1300163" y="3573463"/>
          <a:ext cx="51673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5" name="Equation" r:id="rId7" imgW="3784320" imgH="419040" progId="Equation.DSMT4">
                  <p:embed/>
                </p:oleObj>
              </mc:Choice>
              <mc:Fallback>
                <p:oleObj name="Equation" r:id="rId7" imgW="3784320" imgH="419040" progId="Equation.DSMT4">
                  <p:embed/>
                  <p:pic>
                    <p:nvPicPr>
                      <p:cNvPr id="22" name="Object 10">
                        <a:extLst>
                          <a:ext uri="{FF2B5EF4-FFF2-40B4-BE49-F238E27FC236}">
                            <a16:creationId xmlns:a16="http://schemas.microsoft.com/office/drawing/2014/main" id="{E22299DB-76D4-4FCE-ACAA-5AFE403D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73463"/>
                        <a:ext cx="5167312" cy="569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>
            <a:extLst>
              <a:ext uri="{FF2B5EF4-FFF2-40B4-BE49-F238E27FC236}">
                <a16:creationId xmlns:a16="http://schemas.microsoft.com/office/drawing/2014/main" id="{794D6571-2F90-49A0-B6AE-B05B8A19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115707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- Only connected diagrams contribute</a:t>
            </a:r>
            <a:endParaRPr kumimoji="1" lang="en-US" altLang="ja-JP" sz="1600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079272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110857</TotalTime>
  <Words>1186</Words>
  <Application>Microsoft Office PowerPoint</Application>
  <PresentationFormat>화면 슬라이드 쇼(4:3)</PresentationFormat>
  <Paragraphs>291</Paragraphs>
  <Slides>27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44" baseType="lpstr">
      <vt:lpstr>Arial Unicode MS</vt:lpstr>
      <vt:lpstr>MS PGothic</vt:lpstr>
      <vt:lpstr>굴림</vt:lpstr>
      <vt:lpstr>맑은 고딕</vt:lpstr>
      <vt:lpstr>바탕</vt:lpstr>
      <vt:lpstr>Arial</vt:lpstr>
      <vt:lpstr>Cambria Math</vt:lpstr>
      <vt:lpstr>Comic Sans MS</vt:lpstr>
      <vt:lpstr>Symbol</vt:lpstr>
      <vt:lpstr>Tahoma</vt:lpstr>
      <vt:lpstr>Times New Roman</vt:lpstr>
      <vt:lpstr>Verdana</vt:lpstr>
      <vt:lpstr>Wingdings</vt:lpstr>
      <vt:lpstr>기본 디자인</vt:lpstr>
      <vt:lpstr>Office 테마</vt:lpstr>
      <vt:lpstr>Image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 Houng Lee</dc:creator>
  <cp:lastModifiedBy>Su Houng Lee</cp:lastModifiedBy>
  <cp:revision>1614</cp:revision>
  <cp:lastPrinted>2020-04-23T13:35:38Z</cp:lastPrinted>
  <dcterms:created xsi:type="dcterms:W3CDTF">1601-01-01T00:00:00Z</dcterms:created>
  <dcterms:modified xsi:type="dcterms:W3CDTF">2025-04-01T22:49:08Z</dcterms:modified>
</cp:coreProperties>
</file>