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280" r:id="rId3"/>
    <p:sldId id="281" r:id="rId4"/>
    <p:sldId id="288" r:id="rId5"/>
    <p:sldId id="257" r:id="rId6"/>
    <p:sldId id="258" r:id="rId7"/>
    <p:sldId id="259" r:id="rId8"/>
    <p:sldId id="260" r:id="rId9"/>
    <p:sldId id="261" r:id="rId10"/>
    <p:sldId id="272" r:id="rId11"/>
    <p:sldId id="273" r:id="rId12"/>
    <p:sldId id="282" r:id="rId13"/>
    <p:sldId id="262" r:id="rId14"/>
    <p:sldId id="263" r:id="rId15"/>
    <p:sldId id="264" r:id="rId16"/>
    <p:sldId id="275" r:id="rId17"/>
    <p:sldId id="265" r:id="rId18"/>
    <p:sldId id="266" r:id="rId19"/>
    <p:sldId id="284" r:id="rId20"/>
    <p:sldId id="287" r:id="rId21"/>
    <p:sldId id="267" r:id="rId22"/>
    <p:sldId id="274" r:id="rId23"/>
    <p:sldId id="268" r:id="rId24"/>
    <p:sldId id="269" r:id="rId25"/>
    <p:sldId id="270" r:id="rId26"/>
    <p:sldId id="271" r:id="rId27"/>
    <p:sldId id="285" r:id="rId28"/>
    <p:sldId id="277" r:id="rId29"/>
    <p:sldId id="276" r:id="rId30"/>
    <p:sldId id="278" r:id="rId31"/>
    <p:sldId id="286" r:id="rId32"/>
    <p:sldId id="279" r:id="rId3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4" autoAdjust="0"/>
    <p:restoredTop sz="94660"/>
  </p:normalViewPr>
  <p:slideViewPr>
    <p:cSldViewPr snapToGrid="0">
      <p:cViewPr varScale="1">
        <p:scale>
          <a:sx n="91" d="100"/>
          <a:sy n="91" d="100"/>
        </p:scale>
        <p:origin x="81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7DCB0-F729-44FA-8C59-BC0E03700808}" type="datetimeFigureOut">
              <a:rPr kumimoji="1" lang="ja-JP" altLang="en-US" smtClean="0"/>
              <a:t>2025/6/6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84850-59D0-45E1-AED5-E368DC88A8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000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Movies©Satoshi</a:t>
            </a:r>
            <a:r>
              <a:rPr kumimoji="1" lang="en-US" altLang="ja-JP" dirty="0"/>
              <a:t> Takada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84850-59D0-45E1-AED5-E368DC88A81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3112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FHD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84850-59D0-45E1-AED5-E368DC88A81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7348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If </a:t>
                </a:r>
                <a14:m>
                  <m:oMath xmlns:m="http://schemas.openxmlformats.org/officeDocument/2006/math"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b="0" dirty="0"/>
                  <a:t>is a collisional invariance.</a:t>
                </a:r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If </a:t>
                </a:r>
                <a:r>
                  <a:rPr kumimoji="1" lang="ja-JP" altLang="en-US" i="0">
                    <a:latin typeface="Cambria Math" panose="02040503050406030204" pitchFamily="18" charset="0"/>
                  </a:rPr>
                  <a:t>𝜓</a:t>
                </a:r>
                <a:r>
                  <a:rPr kumimoji="1" lang="en-US" altLang="ja-JP" b="0" i="0">
                    <a:latin typeface="Cambria Math" panose="02040503050406030204" pitchFamily="18" charset="0"/>
                  </a:rPr>
                  <a:t>(𝑣)  </a:t>
                </a:r>
                <a:r>
                  <a:rPr kumimoji="1" lang="en-US" altLang="ja-JP" b="0" dirty="0"/>
                  <a:t>is a collisional invariance.</a:t>
                </a:r>
              </a:p>
              <a:p>
                <a:endParaRPr kumimoji="1" lang="ja-JP" altLang="en-US" dirty="0"/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84850-59D0-45E1-AED5-E368DC88A81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6232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Contact stress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84850-59D0-45E1-AED5-E368DC88A81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1831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ja-JP" altLang="en-US" i="1" smtClean="0"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kumimoji="1" lang="en-US" altLang="ja-JP" dirty="0"/>
                  <a:t>=-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ja-JP" altLang="en-US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kumimoji="1" lang="ja-JP" altLang="en-US" i="1" dirty="0" smtClean="0"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  <m:sup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ja-JP" b="0" i="0">
                    <a:latin typeface="Cambria Math" panose="02040503050406030204" pitchFamily="18" charset="0"/>
                  </a:rPr>
                  <a:t>𝑃_</a:t>
                </a:r>
                <a:r>
                  <a:rPr kumimoji="1" lang="ja-JP" altLang="en-US" i="0">
                    <a:latin typeface="Cambria Math" panose="02040503050406030204" pitchFamily="18" charset="0"/>
                  </a:rPr>
                  <a:t>𝛼𝛽</a:t>
                </a:r>
                <a:r>
                  <a:rPr kumimoji="1" lang="en-US" altLang="ja-JP" i="0">
                    <a:latin typeface="Cambria Math" panose="02040503050406030204" pitchFamily="18" charset="0"/>
                  </a:rPr>
                  <a:t>^</a:t>
                </a:r>
                <a:r>
                  <a:rPr kumimoji="1" lang="en-US" altLang="ja-JP" b="0" i="0">
                    <a:latin typeface="Cambria Math" panose="02040503050406030204" pitchFamily="18" charset="0"/>
                  </a:rPr>
                  <a:t>𝑘</a:t>
                </a:r>
                <a:r>
                  <a:rPr kumimoji="1" lang="en-US" altLang="ja-JP" dirty="0"/>
                  <a:t>=-</a:t>
                </a:r>
                <a:r>
                  <a:rPr kumimoji="1" lang="ja-JP" altLang="en-US" i="0" dirty="0">
                    <a:latin typeface="Cambria Math" panose="02040503050406030204" pitchFamily="18" charset="0"/>
                  </a:rPr>
                  <a:t>𝜎</a:t>
                </a:r>
                <a:r>
                  <a:rPr kumimoji="1" lang="en-US" altLang="ja-JP" i="0" dirty="0">
                    <a:latin typeface="Cambria Math" panose="02040503050406030204" pitchFamily="18" charset="0"/>
                  </a:rPr>
                  <a:t>_</a:t>
                </a:r>
                <a:r>
                  <a:rPr kumimoji="1" lang="ja-JP" altLang="en-US" i="0" dirty="0">
                    <a:latin typeface="Cambria Math" panose="02040503050406030204" pitchFamily="18" charset="0"/>
                  </a:rPr>
                  <a:t>𝛼𝛽</a:t>
                </a:r>
                <a:r>
                  <a:rPr kumimoji="1" lang="en-US" altLang="ja-JP" i="0" dirty="0">
                    <a:latin typeface="Cambria Math" panose="02040503050406030204" pitchFamily="18" charset="0"/>
                  </a:rPr>
                  <a:t>^</a:t>
                </a:r>
                <a:r>
                  <a:rPr kumimoji="1" lang="en-US" altLang="ja-JP" b="0" i="0" dirty="0">
                    <a:latin typeface="Cambria Math" panose="02040503050406030204" pitchFamily="18" charset="0"/>
                  </a:rPr>
                  <a:t>𝑘</a:t>
                </a:r>
                <a:endParaRPr kumimoji="1" lang="ja-JP" altLang="en-US" dirty="0"/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84850-59D0-45E1-AED5-E368DC88A81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7501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diameter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84850-59D0-45E1-AED5-E368DC88A81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4887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Time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84850-59D0-45E1-AED5-E368DC88A81F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2104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1003FB-9947-0987-5296-20664DF1A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4160A14-641E-D051-00C3-B09A9B9CE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8B3EC4-738D-0F40-A0D1-F8B469B29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112DDAD-D18F-42E0-7929-8FA7B6610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687FC0C-F553-DCB6-7EED-140503920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9620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0DDED0-5486-4636-34F6-27282A08B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FC1E83A-65E2-A347-A6CD-2BA4D3203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D2F3B3D-AC21-010B-A2B8-9E179FF3C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CF9074-5707-0730-6BAE-CE63AC2A0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CF53AD-613C-388E-086D-C3F8BAE82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5624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3834BE7-0C7C-6A11-2587-C60E49C45B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6371103-776A-AA94-DBCE-5C0CA97EA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DEFDD7-2529-D341-8861-7D43CAE9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5340A1D-E3A0-28DE-430C-10A6BDE6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C343B1-227E-6C7C-BDBF-0DB670D0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6621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36A2B4-CE3F-574E-67FE-67A6688B8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5E9DCD-E247-60B7-87E6-252CCE06F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C66584-CF82-0843-E933-B9D25824A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F9E99F-CC11-63AE-841B-2732DE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D8F006-3F96-2C2E-40B7-FD72DAA3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648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99987D-9763-A467-C201-267BEDC7D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55DE3EE-22A1-B57E-73D4-5C6B300C5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101BF2-9AD3-A343-E48E-D144B5665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7AA48F-78AE-756C-FDCE-97EF777F8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7B32AF-B634-7231-0E40-E38B5EA66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6793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F3519C-06E2-E4F9-4589-1C39CAC1D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BF357A-4E14-29D0-5C2D-C87F319B8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7A571F2-D950-D91C-8EF9-A77E0287B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621EEF-08AB-1375-09E5-F33414BA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5269245-1DDE-4FA0-2271-8B1BBC34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6B01530-769F-5195-CB17-BB2EA894D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528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D938CD-4B68-22E4-64E2-3FEF1E1F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25B6035-68F9-E90D-353A-175793261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47697C7-5D5F-09BA-E82A-EEBBFC5D3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854D3EF-BB57-1BC8-66DE-7B680D3DA4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B228CEC-846A-91CB-3DE2-8E6FAE0C81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961E708-7827-D0F2-10B5-87327EE01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9045718-1188-714C-A7B0-14FD6918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47A896E-D618-3650-E964-7058C2B1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207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A1CC71-6B89-4811-8D9D-B577B7E86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798C09E-4BFF-2C75-218C-08B138E5A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8A07659-EDDA-3CE0-7094-5436023A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A356F2F-D3A6-3D8A-1691-8C62BF646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363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0F80F7C-10BE-E056-BF2B-ED974AC63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E75C201-1341-2A4A-0A79-B52F8DBBE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6883BF-CE97-691F-D9BF-7A146B6DE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9189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9A3DD1-6A09-7B84-D9FA-00579495B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68364BB-765B-DF3C-FD3B-119AE0B87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77BD30B-AF20-7073-B977-C94F02E44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F95CE05-66DC-CAB6-CA12-2B2A8CFFD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C989A15-2A52-7BCB-C9FF-20281FCF2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CF3FE70-F83F-BD45-DD1D-4FBD204F3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476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ED012E-857A-C9BA-CACF-7FC19250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A858B64-6A97-1CC7-DDD5-9FD749A35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C0B209B-4D8E-6032-0D8F-6D48944B8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B248DFF-930C-1155-54B2-65C2FC40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D45A52A-FB80-9BCB-7EF0-175B92B2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7108FFF-8341-CA1C-FFE6-BA53F719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155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6B96BA2-3EF3-3E91-38F9-BC6234F3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7EE84CE-6029-45F6-35B7-83DA13EB8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980436D-9CF0-C79D-47A3-C9BA8DE2CF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266C38-E0F7-6451-5C5B-AAAA1638C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2A6358-4800-E978-CD63-9706222F6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354F32-09DF-4C9A-BDC5-EC782B7222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65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0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.gif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12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6.gif"/><Relationship Id="rId5" Type="http://schemas.openxmlformats.org/officeDocument/2006/relationships/image" Target="../media/image6.png"/><Relationship Id="rId15" Type="http://schemas.openxmlformats.org/officeDocument/2006/relationships/image" Target="../media/image2.png"/><Relationship Id="rId10" Type="http://schemas.openxmlformats.org/officeDocument/2006/relationships/image" Target="../media/image5.gif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E4D489-CE34-2FC0-C5FF-D4454125D5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0" i="0" dirty="0">
                <a:solidFill>
                  <a:srgbClr val="CB6D04"/>
                </a:solidFill>
                <a:effectLst/>
                <a:latin typeface="Liberation Sans"/>
              </a:rPr>
              <a:t>Kinetic theory of moderately dense dry granular particles under a simple shear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5EC7E98-ED52-FEE1-F6DB-C7A2370369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b="1" dirty="0"/>
              <a:t>Hisao Hayakawa </a:t>
            </a:r>
            <a:r>
              <a:rPr kumimoji="1" lang="en-US" altLang="ja-JP" sz="2800" dirty="0"/>
              <a:t>(YITP, Kyoto Univ.)</a:t>
            </a:r>
          </a:p>
          <a:p>
            <a:r>
              <a:rPr lang="en-US" altLang="ja-JP" sz="2800" dirty="0"/>
              <a:t>Collaboration with Shunsuke Iizuka and Satoshi Takada (Tokyo Univ. Agriculture &amp; Tech.)</a:t>
            </a:r>
            <a:r>
              <a:rPr kumimoji="1" lang="en-US" altLang="ja-JP" sz="2800" dirty="0"/>
              <a:t> </a:t>
            </a:r>
            <a:endParaRPr kumimoji="1" lang="ja-JP" altLang="en-US" sz="28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66E032-4E89-97D2-CF8F-AF0DD1584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910" y="4475778"/>
            <a:ext cx="1308100" cy="1474430"/>
          </a:xfrm>
          <a:prstGeom prst="rect">
            <a:avLst/>
          </a:prstGeom>
        </p:spPr>
      </p:pic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6D5E5F45-8AC6-47C2-8C8B-0EF415759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87" y="156548"/>
            <a:ext cx="2084492" cy="96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 descr="顔をしかめる男性&#10;&#10;中程度の精度で自動的に生成された説明">
            <a:extLst>
              <a:ext uri="{FF2B5EF4-FFF2-40B4-BE49-F238E27FC236}">
                <a16:creationId xmlns:a16="http://schemas.microsoft.com/office/drawing/2014/main" id="{8751F127-289B-D978-5A7E-83CDF0094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99" y="4683922"/>
            <a:ext cx="1068299" cy="13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45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1E2E19-1DBE-715D-BA8A-808CE502A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Saha &amp; Alam (2016)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774077-C8EB-A3EC-B383-FBEA57865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363" y="1555921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They adopt an anisotropic Gaussian ansatz under the </a:t>
            </a:r>
            <a:r>
              <a:rPr kumimoji="1" lang="en-US" altLang="ja-JP" dirty="0" err="1"/>
              <a:t>Enskog</a:t>
            </a:r>
            <a:r>
              <a:rPr kumimoji="1" lang="en-US" altLang="ja-JP" dirty="0"/>
              <a:t> approximation.</a:t>
            </a:r>
          </a:p>
          <a:p>
            <a:endParaRPr lang="en-US" altLang="ja-JP" dirty="0"/>
          </a:p>
          <a:p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lang="en-US" altLang="ja-JP" dirty="0"/>
              <a:t>The results look perfect.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9503B4C-8C54-1154-0EA8-749A1B53C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335" y="1990795"/>
            <a:ext cx="5513218" cy="89068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AA85F5B-D348-C4E2-E12B-615D10FFB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779" y="3038991"/>
            <a:ext cx="2586620" cy="69259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6CB22B-75D8-DB55-8C41-F8D446F8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496" y="2907998"/>
            <a:ext cx="3543300" cy="86061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5197626-DD2D-A0AE-93B1-A1E5EFC89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446" y="3813410"/>
            <a:ext cx="3060700" cy="297733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ABF8160-3D18-507D-DC02-81EDFF5FD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3396" y="3708772"/>
            <a:ext cx="3098800" cy="289507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BC1DFC0-40D4-1B6D-D6B0-D9A7781273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6701" y="4702644"/>
            <a:ext cx="3040580" cy="49136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46A3C38-1873-D303-E7FD-AFAFD34742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0556" y="5397488"/>
            <a:ext cx="3027849" cy="491361"/>
          </a:xfrm>
          <a:prstGeom prst="rect">
            <a:avLst/>
          </a:prstGeom>
        </p:spPr>
      </p:pic>
      <p:pic>
        <p:nvPicPr>
          <p:cNvPr id="22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186B705C-0064-F9D7-263F-9DDC5EB4E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日付プレースホルダー 22">
            <a:extLst>
              <a:ext uri="{FF2B5EF4-FFF2-40B4-BE49-F238E27FC236}">
                <a16:creationId xmlns:a16="http://schemas.microsoft.com/office/drawing/2014/main" id="{6A5E8A3F-A834-F9F2-652C-13CC537A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24" name="フッター プレースホルダー 23">
            <a:extLst>
              <a:ext uri="{FF2B5EF4-FFF2-40B4-BE49-F238E27FC236}">
                <a16:creationId xmlns:a16="http://schemas.microsoft.com/office/drawing/2014/main" id="{9B83CBBB-8672-A6BE-9941-9DA263174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25" name="スライド番号プレースホルダー 24">
            <a:extLst>
              <a:ext uri="{FF2B5EF4-FFF2-40B4-BE49-F238E27FC236}">
                <a16:creationId xmlns:a16="http://schemas.microsoft.com/office/drawing/2014/main" id="{A3F94BD1-2019-B4B7-0540-71423E9EB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9814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B6D462-A921-CB41-F814-C9115D33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7DF7DE-463D-E8BB-1371-EA73834F4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We would like to construct a granular hydrodynamics under a simple shear.</a:t>
            </a:r>
          </a:p>
          <a:p>
            <a:r>
              <a:rPr lang="en-US" altLang="ja-JP" dirty="0"/>
              <a:t>We should get a reasonable quantitative model under controllable approximations.</a:t>
            </a:r>
          </a:p>
          <a:p>
            <a:pPr lvl="1"/>
            <a:r>
              <a:rPr lang="en-US" altLang="ja-JP" dirty="0"/>
              <a:t>Instead of anisotropic Gaussian, we adopt Grad’s expansion.</a:t>
            </a:r>
          </a:p>
          <a:p>
            <a:r>
              <a:rPr kumimoji="1" lang="en-US" altLang="ja-JP" dirty="0"/>
              <a:t>We should clarify the advantage of our approach from the comparison with the other papers.</a:t>
            </a:r>
            <a:endParaRPr kumimoji="1" lang="ja-JP" altLang="en-US" dirty="0"/>
          </a:p>
        </p:txBody>
      </p:sp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8B59E2CF-6F0F-C78C-1108-91FD6CBF1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5D45397-5417-F3CF-1957-E82010D84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134A6C1-677C-5DBB-ADEE-1258F6C47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69E9676-A578-BA7D-AF18-F93CFFCD3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5408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1771E-5475-760B-AA77-4B0F0E00A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5D941D-1D87-D667-06DB-8EAE75AEF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16284C-CA0A-F4FF-1B64-8B36E90C9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mulation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 </a:t>
            </a: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kinetic theory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</a:t>
            </a: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cussion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C60D3F6D-1B21-379C-22E8-FF7BA7E62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B00758C-4EF8-6BD4-D64E-866ABEA1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8547CAB-1397-537E-3FA5-2FE60650E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A845978-2FD2-4F22-FB48-58605B026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8498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68AE7E-C9EF-4DB0-635A-57E41AAFC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63" y="104873"/>
            <a:ext cx="10515600" cy="1325563"/>
          </a:xfrm>
        </p:spPr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approach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6ACF99B-C0BE-A32A-D498-A9176D695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963" y="1253331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We examine the </a:t>
            </a:r>
            <a:r>
              <a:rPr kumimoji="1" lang="en-US" altLang="ja-JP" dirty="0" err="1"/>
              <a:t>Enskog</a:t>
            </a:r>
            <a:r>
              <a:rPr lang="en-US" altLang="ja-JP" dirty="0" err="1"/>
              <a:t>’s</a:t>
            </a:r>
            <a:r>
              <a:rPr lang="en-US" altLang="ja-JP" dirty="0"/>
              <a:t> decoupling approximation and Grad’s expansion.</a:t>
            </a:r>
          </a:p>
          <a:p>
            <a:r>
              <a:rPr kumimoji="1" lang="en-US" altLang="ja-JP" dirty="0"/>
              <a:t>This gives a prec</a:t>
            </a:r>
            <a:r>
              <a:rPr lang="en-US" altLang="ja-JP" dirty="0"/>
              <a:t>ise approximate description for the stress.</a:t>
            </a:r>
          </a:p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65C76A-2631-FADB-1269-8C603474E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979" y="3363504"/>
            <a:ext cx="7574998" cy="113087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71D3AF1-65C8-24C6-9ED7-A91732F45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469" y="4594797"/>
            <a:ext cx="8752843" cy="189807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0E4251F-7045-D11C-62A5-F50371530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825" y="2668857"/>
            <a:ext cx="6242172" cy="947770"/>
          </a:xfrm>
          <a:prstGeom prst="rect">
            <a:avLst/>
          </a:prstGeom>
        </p:spPr>
      </p:pic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55B04B4E-AB30-D9F6-077C-9A9ED8417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50" y="175940"/>
            <a:ext cx="1935943" cy="8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7A1BED83-7145-9623-FFC2-CCC9534F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E508A0A-D146-92BA-E591-A1406BB11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2246D88F-63B9-DF9C-B21E-ED5175DA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338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AC3568-3E09-815C-020B-847A63776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 equation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4DBF31-3DC4-ED37-8C7D-F8C771145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54E9400E-6B5E-F2FB-9E36-C93FFB53979D}"/>
              </a:ext>
            </a:extLst>
          </p:cNvPr>
          <p:cNvGrpSpPr/>
          <p:nvPr/>
        </p:nvGrpSpPr>
        <p:grpSpPr>
          <a:xfrm>
            <a:off x="2237446" y="1511641"/>
            <a:ext cx="9431144" cy="2605699"/>
            <a:chOff x="2237446" y="1511641"/>
            <a:chExt cx="9431144" cy="2605699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88A1C563-3942-AC24-BFAE-B9D0FDC33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7446" y="1511641"/>
              <a:ext cx="4544874" cy="89779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C05A89E-AD09-B5B8-1267-98C432EC1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9759" y="2544368"/>
              <a:ext cx="8508831" cy="1572972"/>
            </a:xfrm>
            <a:prstGeom prst="rect">
              <a:avLst/>
            </a:prstGeom>
          </p:spPr>
        </p:pic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EC69EA7-8BA6-EAF1-596B-3E12575F8C3D}"/>
              </a:ext>
            </a:extLst>
          </p:cNvPr>
          <p:cNvGrpSpPr/>
          <p:nvPr/>
        </p:nvGrpSpPr>
        <p:grpSpPr>
          <a:xfrm>
            <a:off x="314989" y="4181662"/>
            <a:ext cx="10453830" cy="1995301"/>
            <a:chOff x="314989" y="4181662"/>
            <a:chExt cx="10453830" cy="1995301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A995405D-3DF1-7509-58F3-D5014C993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9457" y="4366328"/>
              <a:ext cx="7689362" cy="18106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B86CEF6E-EF43-499C-8E50-F23C2EC10A7E}"/>
                    </a:ext>
                  </a:extLst>
                </p:cNvPr>
                <p:cNvSpPr txBox="1"/>
                <p:nvPr/>
              </p:nvSpPr>
              <p:spPr>
                <a:xfrm>
                  <a:off x="314989" y="4181662"/>
                  <a:ext cx="609511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ja-JP" dirty="0"/>
                    <a:t>If </a:t>
                  </a:r>
                  <a14:m>
                    <m:oMath xmlns:m="http://schemas.openxmlformats.org/officeDocument/2006/math">
                      <m:r>
                        <a:rPr kumimoji="1" lang="ja-JP" altLang="en-US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1" lang="en-US" altLang="ja-JP" b="0" dirty="0"/>
                    <a:t>is a collisional invariance.</a:t>
                  </a:r>
                </a:p>
              </p:txBody>
            </p:sp>
          </mc:Choice>
          <mc:Fallback xmlns="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B86CEF6E-EF43-499C-8E50-F23C2EC10A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89" y="4181662"/>
                  <a:ext cx="6095114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900" t="-8197" b="-2623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3DCDD5B7-6CEC-5517-1F6C-F7C9902C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6C0386A-F533-B203-90AE-3FADAF822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E70D588-42B0-E14F-FEB8-B4DA4F1D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1C1EB4D6-5A2A-CB48-78F6-572DCADF4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14</a:t>
            </a:fld>
            <a:endParaRPr kumimoji="1" lang="ja-JP" altLang="en-US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395DB95B-E931-ECB4-604E-865A1F2C5AD1}"/>
              </a:ext>
            </a:extLst>
          </p:cNvPr>
          <p:cNvCxnSpPr>
            <a:cxnSpLocks/>
          </p:cNvCxnSpPr>
          <p:nvPr/>
        </p:nvCxnSpPr>
        <p:spPr>
          <a:xfrm>
            <a:off x="2653862" y="3489763"/>
            <a:ext cx="77461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70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2FF749-82B3-57BF-ECE2-0E751AC0B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 equation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7D5C074-2F0D-53A7-DE0E-88E4B6483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99" y="1608173"/>
            <a:ext cx="5322619" cy="122677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965DF41-6B5F-5288-0095-4C907AA23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004" y="2704192"/>
            <a:ext cx="5986199" cy="122677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C5A75FD-CA36-ED67-5EB9-29F235A19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967" y="3816439"/>
            <a:ext cx="2921886" cy="96026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12768EC-F02C-06E3-2961-29A48E6EF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488" y="4781351"/>
            <a:ext cx="5102958" cy="1458515"/>
          </a:xfrm>
          <a:prstGeom prst="rect">
            <a:avLst/>
          </a:prstGeom>
        </p:spPr>
      </p:pic>
      <p:pic>
        <p:nvPicPr>
          <p:cNvPr id="12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D82104FD-F89C-F048-7544-B5A88F508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日付プレースホルダー 12">
            <a:extLst>
              <a:ext uri="{FF2B5EF4-FFF2-40B4-BE49-F238E27FC236}">
                <a16:creationId xmlns:a16="http://schemas.microsoft.com/office/drawing/2014/main" id="{13530454-4A95-658A-5009-032394A3E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15" name="フッター プレースホルダー 14">
            <a:extLst>
              <a:ext uri="{FF2B5EF4-FFF2-40B4-BE49-F238E27FC236}">
                <a16:creationId xmlns:a16="http://schemas.microsoft.com/office/drawing/2014/main" id="{A647AFDA-9F70-8812-0926-E91CCFB83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BAA92D99-176F-899E-65CB-9B8C65D17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3391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82B5B7-5B3D-519F-5E26-1ED0503B4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 equations=&gt; Equations for temperatures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E7396C7-69CC-61AD-4B87-588A277A5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We can rewrite the stress equations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21F6D9C-F19F-A5A5-3DE9-8C6465861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310" y="2277859"/>
            <a:ext cx="4763064" cy="2660963"/>
          </a:xfrm>
          <a:prstGeom prst="rect">
            <a:avLst/>
          </a:prstGeom>
        </p:spPr>
      </p:pic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A9F22196-2B13-1847-70C3-7A47AEFF6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048" y="4996473"/>
            <a:ext cx="9630986" cy="1199707"/>
          </a:xfrm>
          <a:prstGeom prst="rect">
            <a:avLst/>
          </a:prstGeom>
        </p:spPr>
      </p:pic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49853682-220E-8B10-AA15-C44EA2941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A5BC2212-C21A-477D-2F2C-00734A535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76BD774D-3A9E-651A-5E56-CE8081FE7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14CCA65-FDBD-1908-1898-C77585471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5394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3EE3FE-6D95-811C-D698-2D823B02D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Enskog</a:t>
            </a:r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approximation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A3451E3-ED15-86B2-9AE0-54E923E6A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F2A3B87-72D7-EE08-8A84-48926BC2C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85" y="1262229"/>
            <a:ext cx="11277610" cy="86809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EADB273-3A55-D00C-8EA4-AC62FD78C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565" y="2016054"/>
            <a:ext cx="3157512" cy="114347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F9EE7F5-42BB-C119-F538-03FCD3D22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724" y="3015852"/>
            <a:ext cx="9033217" cy="197088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5BAAA40-6193-FA78-2185-AFE247653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994" y="4881775"/>
            <a:ext cx="7681791" cy="192656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29AB232-27FC-D90B-0443-19FEC0CDAD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6926" y="2214804"/>
            <a:ext cx="1163738" cy="146389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8E55B78-D02C-DF11-2B13-143A06F64A7A}"/>
              </a:ext>
            </a:extLst>
          </p:cNvPr>
          <p:cNvSpPr txBox="1"/>
          <p:nvPr/>
        </p:nvSpPr>
        <p:spPr>
          <a:xfrm>
            <a:off x="761557" y="2842763"/>
            <a:ext cx="60951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b="1" dirty="0"/>
              <a:t>Contact stress</a:t>
            </a:r>
            <a:endParaRPr kumimoji="1" lang="ja-JP" altLang="en-US" sz="2400" b="1" dirty="0"/>
          </a:p>
        </p:txBody>
      </p:sp>
      <p:pic>
        <p:nvPicPr>
          <p:cNvPr id="8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1A484B68-4EB8-0E50-EC9E-74CCADA65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941" y="188640"/>
            <a:ext cx="1804180" cy="83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日付プレースホルダー 9">
            <a:extLst>
              <a:ext uri="{FF2B5EF4-FFF2-40B4-BE49-F238E27FC236}">
                <a16:creationId xmlns:a16="http://schemas.microsoft.com/office/drawing/2014/main" id="{33F67B34-555A-FC00-6352-73CAD65CD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12" name="フッター プレースホルダー 11">
            <a:extLst>
              <a:ext uri="{FF2B5EF4-FFF2-40B4-BE49-F238E27FC236}">
                <a16:creationId xmlns:a16="http://schemas.microsoft.com/office/drawing/2014/main" id="{0E54244C-ED56-7FF0-5D01-18851CDE1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023D249A-F3D4-6A67-2503-EDA30883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017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723AF8-34D1-8CFB-735C-813DED4BD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79" y="378277"/>
            <a:ext cx="10515600" cy="1325563"/>
          </a:xfrm>
        </p:spPr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Grad’s </a:t>
            </a:r>
            <a:r>
              <a:rPr kumimoji="1" lang="en-US" altLang="ja-JP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expansionk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F2E1CF-1942-9C18-DDB4-C7C5363CD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0017ED6-D028-FFA8-A5BA-FEEEC7961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916" y="1475635"/>
            <a:ext cx="8167309" cy="107061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491651E-0932-EAA6-4FAC-CEA20E046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21" y="2583435"/>
            <a:ext cx="3131625" cy="14178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0DA1CFA-DA07-708B-652D-65BF8FBAD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750" y="4688549"/>
            <a:ext cx="5187464" cy="14884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90AC2BC-C58D-617C-4C51-26C6753BF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349" y="2694485"/>
            <a:ext cx="4336908" cy="115479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4BE9BAF-D976-6FE6-58B0-385E0DE992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4600" y="2281237"/>
            <a:ext cx="1051513" cy="132556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E99EA3E-8B8C-67DE-B213-5D9E563C90EA}"/>
              </a:ext>
            </a:extLst>
          </p:cNvPr>
          <p:cNvSpPr txBox="1"/>
          <p:nvPr/>
        </p:nvSpPr>
        <p:spPr>
          <a:xfrm>
            <a:off x="1024060" y="4043684"/>
            <a:ext cx="97520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Once we adopt the t</a:t>
            </a:r>
            <a:r>
              <a:rPr kumimoji="1" lang="en-US" altLang="ja-JP" sz="2400" dirty="0"/>
              <a:t>runcation of </a:t>
            </a:r>
            <a:r>
              <a:rPr kumimoji="1" lang="en-US" altLang="ja-JP" sz="2400" dirty="0" err="1"/>
              <a:t>Sonine</a:t>
            </a:r>
            <a:r>
              <a:rPr kumimoji="1" lang="en-US" altLang="ja-JP" sz="2400" dirty="0"/>
              <a:t> expansion up to l=2, we can get exact expressions.=&gt; VDF determines the contact stress.</a:t>
            </a:r>
            <a:endParaRPr kumimoji="1" lang="ja-JP" altLang="en-US" sz="2400" dirty="0"/>
          </a:p>
        </p:txBody>
      </p:sp>
      <p:pic>
        <p:nvPicPr>
          <p:cNvPr id="8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7D0B1DBE-1949-AA95-CA0B-2A212A46E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日付プレースホルダー 9">
            <a:extLst>
              <a:ext uri="{FF2B5EF4-FFF2-40B4-BE49-F238E27FC236}">
                <a16:creationId xmlns:a16="http://schemas.microsoft.com/office/drawing/2014/main" id="{74273F0E-D625-AA13-702F-01C224B3B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12" name="フッター プレースホルダー 11">
            <a:extLst>
              <a:ext uri="{FF2B5EF4-FFF2-40B4-BE49-F238E27FC236}">
                <a16:creationId xmlns:a16="http://schemas.microsoft.com/office/drawing/2014/main" id="{9D2AE055-5FBC-95DE-D554-0773FC142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10074783-8F56-8EA7-2E49-92026757F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18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136D882-3D12-09E4-004D-DF3372778A71}"/>
                  </a:ext>
                </a:extLst>
              </p:cNvPr>
              <p:cNvSpPr txBox="1"/>
              <p:nvPr/>
            </p:nvSpPr>
            <p:spPr>
              <a:xfrm>
                <a:off x="3969825" y="3032741"/>
                <a:ext cx="1957181" cy="5416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ja-JP" altLang="en-US" sz="2400" i="1" smtClean="0"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kumimoji="1" lang="en-US" altLang="ja-JP" sz="2400" dirty="0"/>
                  <a:t>=-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4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ja-JP" altLang="en-US" sz="240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kumimoji="1" lang="ja-JP" altLang="en-US" sz="2400" i="1" dirty="0" smtClean="0"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  <m:sup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136D882-3D12-09E4-004D-DF3372778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825" y="3032741"/>
                <a:ext cx="1957181" cy="541623"/>
              </a:xfrm>
              <a:prstGeom prst="rect">
                <a:avLst/>
              </a:prstGeom>
              <a:blipFill>
                <a:blip r:embed="rId9"/>
                <a:stretch>
                  <a:fillRect t="-1124" b="-179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4038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3AD51-BFB3-DE6E-8B9E-02825631E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74489-FAF7-7703-E2F4-4E864A3C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53490F9-A89A-D9C6-B6FB-9E423DCF1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mulation</a:t>
            </a:r>
          </a:p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kinetic theory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</a:t>
            </a: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cussion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73CFF6B8-1E51-AEBB-DA0C-7D275816A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A9F985F-DBD0-C75E-77BF-3E349E113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9461E0F-F621-5F0A-F2F0-E6CD2FAF4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7D15F06-9988-C3A3-791C-0814B62C4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246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2DE043-5907-6267-42BB-64123DC2F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264FD3-D4B0-77AD-9253-DE7606A0F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mulation</a:t>
            </a:r>
          </a:p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kinetic theory</a:t>
            </a:r>
          </a:p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cussion</a:t>
            </a:r>
          </a:p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3C78AA77-5F71-9CDE-3C81-DC9954B66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575D0A73-BA21-30EA-12AA-96ED6479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031130FD-2508-5C66-5AF1-30F6514C7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47F4ED4B-8793-F810-9280-923538BD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6359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DD249A-BE9D-3DF7-7264-96DE31585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(1)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5BC6F418-13C6-5491-421A-DCC62F51BD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47101"/>
                <a:ext cx="10515600" cy="4351338"/>
              </a:xfrm>
            </p:spPr>
            <p:txBody>
              <a:bodyPr/>
              <a:lstStyle/>
              <a:p>
                <a:r>
                  <a:rPr kumimoji="1" lang="en-US" altLang="ja-JP" dirty="0"/>
                  <a:t>Our theory gives the precise viscosity even for </a:t>
                </a:r>
                <a14:m>
                  <m:oMath xmlns:m="http://schemas.openxmlformats.org/officeDocument/2006/math"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≥0.5</m:t>
                    </m:r>
                  </m:oMath>
                </a14:m>
                <a:r>
                  <a:rPr kumimoji="1" lang="en-US" altLang="ja-JP" dirty="0"/>
                  <a:t>!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5BC6F418-13C6-5491-421A-DCC62F51BD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47101"/>
                <a:ext cx="10515600" cy="4351338"/>
              </a:xfrm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3F5C8C-862B-8445-5F0C-626BAA4C0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C4914C9-8D11-0251-6EC3-5B5AC777E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F13A447-5557-39E6-505D-3DB2BC5E5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7" name="図 6" descr="ダイアグラム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E294E18-44DD-E9B2-8A03-B48CCF566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73" y="2238474"/>
            <a:ext cx="5372256" cy="3936354"/>
          </a:xfrm>
          <a:prstGeom prst="rect">
            <a:avLst/>
          </a:prstGeom>
        </p:spPr>
      </p:pic>
      <p:pic>
        <p:nvPicPr>
          <p:cNvPr id="8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C34D9B9A-6581-4C6C-0495-ACA66BFFA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99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A52BFB-3E87-FEC5-AA4F-716A7BB80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(2)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C1F9131-A9A4-787A-8C7C-8744B4DA30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85383"/>
                <a:ext cx="10515600" cy="4351338"/>
              </a:xfrm>
            </p:spPr>
            <p:txBody>
              <a:bodyPr/>
              <a:lstStyle/>
              <a:p>
                <a:r>
                  <a:rPr lang="en-US" altLang="ja-JP" dirty="0"/>
                  <a:t>Our theory is precise for </a:t>
                </a:r>
                <a14:m>
                  <m:oMath xmlns:m="http://schemas.openxmlformats.org/officeDocument/2006/math">
                    <m:r>
                      <a:rPr lang="ja-JP" altLang="en-US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ja-JP" altLang="en-US" i="1" smtClean="0">
                        <a:latin typeface="Cambria Math" panose="02040503050406030204" pitchFamily="18" charset="0"/>
                      </a:rPr>
                      <m:t>≤0.5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if the inelasticity is not too small.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C1F9131-A9A4-787A-8C7C-8744B4DA30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85383"/>
                <a:ext cx="10515600" cy="4351338"/>
              </a:xfrm>
              <a:blipFill>
                <a:blip r:embed="rId2"/>
                <a:stretch>
                  <a:fillRect l="-1043" t="-23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9F88D00C-D782-6689-B7FC-7737E6791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D8EAC289-6CB6-FF8B-7018-143648729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B026B4EF-B228-9E03-BAEC-C2C2F062D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AAA786B-F770-21E8-B296-025EB68C2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3C561C7-DE76-D2C1-0D0F-3CBE3254C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368" y="2471327"/>
            <a:ext cx="9430845" cy="369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47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558F66-33D6-442F-4699-2E8FD2E88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(3)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029827-0380-72E3-7C32-FFB383C0B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Kinetic temperature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BFED858-41AB-CE5D-4D2A-731A8E453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301" y="2752398"/>
            <a:ext cx="8874742" cy="3611188"/>
          </a:xfrm>
          <a:prstGeom prst="rect">
            <a:avLst/>
          </a:prstGeom>
        </p:spPr>
      </p:pic>
      <p:pic>
        <p:nvPicPr>
          <p:cNvPr id="6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DC3F6116-513E-401C-2121-FF73CE327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7718E03-7887-1572-BA90-69D5AC570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5B0BAA5-730B-9D0E-7732-98B0F8FF9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C5637FD-79DF-22B2-2F81-FB1DB65A9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F72FA1B-0397-E82C-CF9D-12BA6FA10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433" y="1517645"/>
            <a:ext cx="1837973" cy="100484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6159872-8FCE-BF64-0629-D421FF3DBB8B}"/>
              </a:ext>
            </a:extLst>
          </p:cNvPr>
          <p:cNvSpPr txBox="1"/>
          <p:nvPr/>
        </p:nvSpPr>
        <p:spPr>
          <a:xfrm>
            <a:off x="6460152" y="2522489"/>
            <a:ext cx="117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diameter</a:t>
            </a:r>
            <a:endParaRPr kumimoji="1" lang="ja-JP" altLang="en-US" dirty="0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38A10B72-1ACF-0880-3F50-34F24BB76EBD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6096000" y="2349062"/>
            <a:ext cx="364152" cy="358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070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2AFBC4-D46E-E05B-FB91-23A57018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(4)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61E670-05FA-8B57-E833-A65F641A0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3887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Kinetic temperature: better results!</a:t>
            </a:r>
            <a:endParaRPr kumimoji="1" lang="ja-JP" altLang="en-US" dirty="0"/>
          </a:p>
        </p:txBody>
      </p:sp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BAB4184D-8679-1AAD-AFB1-5A8B02317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762FF4E5-2D08-E880-6A6A-E941A81A8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2CC7CE51-FD49-2906-62DD-F88829850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D42F6A84-EB98-176D-BBEF-5AD564178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51DBA49-0681-9F71-1E11-0F4872EC0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72" y="2324505"/>
            <a:ext cx="9886814" cy="396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60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B8DF3C-229D-4FAB-92C0-68B207F8F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(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7281DF-9E3F-CD3A-9440-B59D3EB96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8411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We can capture the normal stress differences.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3856473-F559-0DA5-BC40-7A4291CB7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625" y="765321"/>
            <a:ext cx="5380301" cy="925367"/>
          </a:xfrm>
          <a:prstGeom prst="rect">
            <a:avLst/>
          </a:prstGeom>
        </p:spPr>
      </p:pic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E2BA3570-86B6-6F72-DE57-89BB8A2BF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600" y="188640"/>
            <a:ext cx="1443043" cy="66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F4C1F858-DA16-1700-D853-3EEF7EBD6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12C66D0-ACF4-69F5-2427-596AF6016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0E2F94A-4663-AA13-D324-0A1A14A50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0485681-B294-5A6D-5FA0-58F48C366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054" y="2247622"/>
            <a:ext cx="8716940" cy="389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86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9F99B5-821E-BA88-2E90-E2EB72FE0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(6)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442363-B716-0257-C946-C83781C93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353" y="1506649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Comparison of our result with Saha &amp; Alam (2016) 		</a:t>
            </a:r>
          </a:p>
          <a:p>
            <a:pPr lvl="1"/>
            <a:r>
              <a:rPr lang="en-US" altLang="ja-JP" dirty="0"/>
              <a:t>Our theory predicts the better viscosity. </a:t>
            </a:r>
            <a:endParaRPr kumimoji="1" lang="ja-JP" altLang="en-US" dirty="0"/>
          </a:p>
        </p:txBody>
      </p:sp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46567A14-7123-202F-CAB0-42A81AB35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F5B509FB-77D1-8101-8C67-A453FE61F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F5EA55E8-E0F2-728E-C3C0-58B4C5337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A76A528E-4F34-13EA-E62D-F9FDE3C16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A07E1F6-45D9-E18D-0AD5-CB5168493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025" y="1989438"/>
            <a:ext cx="2656871" cy="69069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0703743-613E-26A4-4041-11A3F271A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385" y="1994106"/>
            <a:ext cx="1676971" cy="679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8B28902B-7C61-7766-7F92-E546A3AB5B33}"/>
                  </a:ext>
                </a:extLst>
              </p:cNvPr>
              <p:cNvSpPr txBox="1"/>
              <p:nvPr/>
            </p:nvSpPr>
            <p:spPr>
              <a:xfrm>
                <a:off x="10479835" y="2832212"/>
                <a:ext cx="1514941" cy="510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ja-JP" altLang="en-US" sz="2400" i="1" smtClean="0"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</m:oMath>
                </a14:m>
                <a:r>
                  <a:rPr kumimoji="1" lang="en-US" altLang="ja-JP" sz="2400" dirty="0"/>
                  <a:t>=-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sz="24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ja-JP" altLang="en-US" sz="240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kumimoji="1" lang="ja-JP" altLang="en-US" sz="2400" i="1" dirty="0" smtClean="0"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  <m:sup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</m:oMath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8B28902B-7C61-7766-7F92-E546A3AB5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9835" y="2832212"/>
                <a:ext cx="1514941" cy="510589"/>
              </a:xfrm>
              <a:prstGeom prst="rect">
                <a:avLst/>
              </a:prstGeom>
              <a:blipFill>
                <a:blip r:embed="rId6"/>
                <a:stretch>
                  <a:fillRect l="-803" t="-7229" b="-204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図 10">
            <a:extLst>
              <a:ext uri="{FF2B5EF4-FFF2-40B4-BE49-F238E27FC236}">
                <a16:creationId xmlns:a16="http://schemas.microsoft.com/office/drawing/2014/main" id="{BD959216-4941-1B52-E83F-D81A0ADECC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015" y="2528004"/>
            <a:ext cx="9270159" cy="340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58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63CE48-902A-4096-B3E1-0D5E719C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(7)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BFFCAB-9DD9-2A61-C4A6-A80BC1F19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230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Comparison of our result with Saha &amp; Alam (2016).</a:t>
            </a:r>
          </a:p>
          <a:p>
            <a:pPr lvl="1"/>
            <a:r>
              <a:rPr lang="en-US" altLang="ja-JP" dirty="0"/>
              <a:t>The normal stress differences are as good as theirs.</a:t>
            </a:r>
            <a:endParaRPr kumimoji="1" lang="ja-JP" altLang="en-US" dirty="0"/>
          </a:p>
        </p:txBody>
      </p:sp>
      <p:pic>
        <p:nvPicPr>
          <p:cNvPr id="6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69AD4727-158A-B2B7-7E46-114EC72B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7974F44-DAED-4A20-D7B5-A955371DA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DA32EBB-4D3F-74E2-E961-BE4A86F4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BB95893-88EA-38B4-6430-693574B66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A694A33-F715-F31D-2C4F-89AB37F22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525645"/>
            <a:ext cx="8886252" cy="331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07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6D613-760A-1CE2-CE7F-D1DB0F739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10CC3C-E05C-D14A-91ED-674AF136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64D894-9D97-BB63-8A67-35F9BC2E8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mulation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 </a:t>
            </a: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kinetic theory</a:t>
            </a:r>
          </a:p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cussion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63EB2B7E-7B95-BB79-62F1-99BF0E2D1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97112A4-6D46-A5DE-5538-9E1F5DBA3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1A9E06A-744E-83A4-4AA4-82506B01A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AF83C2B-2DA6-9A88-7BC0-CF3D5084D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8516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4F33F2-0D95-AC37-6D00-28384FBC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Relaxation dynamics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C52301-9928-3863-056F-0254DC445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6502" cy="4351338"/>
          </a:xfrm>
        </p:spPr>
        <p:txBody>
          <a:bodyPr/>
          <a:lstStyle/>
          <a:p>
            <a:r>
              <a:rPr kumimoji="1" lang="en-US" altLang="ja-JP" dirty="0"/>
              <a:t>There is the Mpemba-like relaxation.</a:t>
            </a:r>
          </a:p>
          <a:p>
            <a:r>
              <a:rPr lang="en-US" altLang="ja-JP" dirty="0"/>
              <a:t>Viscosity: starting from an equilibrium initial condition does not exhibit monotonic relaxation.</a:t>
            </a:r>
          </a:p>
          <a:p>
            <a:pPr lvl="1"/>
            <a:r>
              <a:rPr kumimoji="1" lang="en-US" altLang="ja-JP" dirty="0"/>
              <a:t>There is a cross of the viscosity relaxation.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207D1AF-387A-2BD2-A445-D38A5E92F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159" y="2503542"/>
            <a:ext cx="5090072" cy="3572539"/>
          </a:xfrm>
          <a:prstGeom prst="rect">
            <a:avLst/>
          </a:prstGeom>
        </p:spPr>
      </p:pic>
      <p:pic>
        <p:nvPicPr>
          <p:cNvPr id="6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1D224E4A-93EF-86F9-5CBF-DFA6C84C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D0A9B59-998E-6A4A-544F-69E4EA150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4DEFAE7-218D-7A03-1E8A-B2911F5D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DB30782-DCC7-7A8D-5736-E5292030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1E9BEA4-AD17-34AE-4EA4-2CD633E9A4F7}"/>
              </a:ext>
            </a:extLst>
          </p:cNvPr>
          <p:cNvSpPr txBox="1"/>
          <p:nvPr/>
        </p:nvSpPr>
        <p:spPr>
          <a:xfrm>
            <a:off x="7403733" y="1994076"/>
            <a:ext cx="21813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Viscosity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6421285-3C8C-CDF8-6DD1-A1E29B3D91B7}"/>
              </a:ext>
            </a:extLst>
          </p:cNvPr>
          <p:cNvSpPr txBox="1"/>
          <p:nvPr/>
        </p:nvSpPr>
        <p:spPr>
          <a:xfrm>
            <a:off x="9241221" y="6076081"/>
            <a:ext cx="1106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849546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D158A8-EC26-CD55-A8FD-2904150A4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Fluctuating hydrodynamics; long-range interaction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25E2B6-7E4A-3800-1D80-E3EB97DE0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54255" cy="4351338"/>
          </a:xfrm>
        </p:spPr>
        <p:txBody>
          <a:bodyPr/>
          <a:lstStyle/>
          <a:p>
            <a:r>
              <a:rPr kumimoji="1" lang="en-US" altLang="ja-JP" dirty="0"/>
              <a:t>So far, we do not argue the </a:t>
            </a:r>
            <a:r>
              <a:rPr kumimoji="1" lang="en-US" altLang="ja-JP" dirty="0">
                <a:solidFill>
                  <a:srgbClr val="FF0000"/>
                </a:solidFill>
              </a:rPr>
              <a:t>fluctuations</a:t>
            </a:r>
            <a:r>
              <a:rPr kumimoji="1" lang="en-US" altLang="ja-JP" dirty="0"/>
              <a:t>.</a:t>
            </a:r>
          </a:p>
          <a:p>
            <a:r>
              <a:rPr lang="en-US" altLang="ja-JP" dirty="0"/>
              <a:t>We can obtain the long-range correlation based on the fluctuating hydrodynamics (ignoring the energy equation).</a:t>
            </a:r>
          </a:p>
          <a:p>
            <a:pPr lvl="1"/>
            <a:r>
              <a:rPr kumimoji="1" lang="en-US" altLang="ja-JP" dirty="0"/>
              <a:t>See e.g. Otsuki &amp; HH, PRE (2009) and Nakano &amp; Minami, PRR (2022).</a:t>
            </a:r>
          </a:p>
          <a:p>
            <a:pPr lvl="1"/>
            <a:r>
              <a:rPr lang="en-US" altLang="ja-JP" dirty="0"/>
              <a:t>It seems that they are </a:t>
            </a:r>
            <a:r>
              <a:rPr lang="en-US" altLang="ja-JP" u="sng" dirty="0"/>
              <a:t>one-way coupling</a:t>
            </a:r>
            <a:r>
              <a:rPr lang="en-US" altLang="ja-JP" dirty="0"/>
              <a:t>.=&gt; Are fluctuations not </a:t>
            </a:r>
            <a:r>
              <a:rPr lang="en-US" altLang="ja-JP" dirty="0" err="1"/>
              <a:t>not</a:t>
            </a:r>
            <a:r>
              <a:rPr lang="en-US" altLang="ja-JP" dirty="0"/>
              <a:t> important?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F86CAEA-12D0-B0D5-5010-D54CD3BB4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976" y="4001294"/>
            <a:ext cx="3352800" cy="261031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2EABF5A-7443-110D-0355-7BE12DCE8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142013"/>
            <a:ext cx="2921000" cy="2350862"/>
          </a:xfrm>
          <a:prstGeom prst="rect">
            <a:avLst/>
          </a:prstGeom>
        </p:spPr>
      </p:pic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0307D689-9C63-4A4E-B005-C4D799ACB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8D49513E-F708-C3D1-A542-CE3D9263E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B617D1B1-C05C-4707-AADC-0514B7B1E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222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C07CE-A884-4FE0-9D76-21629D5D3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4721D2-5C6A-D6CA-F78B-EC24C59B4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519ABD-9DA7-F0C3-686C-7CA133687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mulation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 </a:t>
            </a: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kinetic theory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</a:t>
            </a: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cussion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DB2ABA94-013B-5112-9D76-6DBA251B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FA2B5BA-9665-A25F-DB11-C01E851CB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7AE4F65-ED8E-C00D-8B7A-EA30A83FF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645E9B6-E879-95AC-C52B-B8E023C9D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9713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473D1D-63FA-CF7E-CFBB-EAC7278CC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Denser systems 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4A1FE8-5630-1AC2-9FA1-AB5718F09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390" y="1547101"/>
            <a:ext cx="6450419" cy="4351338"/>
          </a:xfrm>
        </p:spPr>
        <p:txBody>
          <a:bodyPr/>
          <a:lstStyle/>
          <a:p>
            <a:r>
              <a:rPr kumimoji="1" lang="en-US" altLang="ja-JP" dirty="0"/>
              <a:t>Denser systems must include intrinsic correlation effects, such as </a:t>
            </a:r>
            <a:r>
              <a:rPr lang="en-US" altLang="ja-JP" dirty="0"/>
              <a:t>dynamical heterogeneity. </a:t>
            </a:r>
          </a:p>
          <a:p>
            <a:pPr lvl="1"/>
            <a:r>
              <a:rPr lang="en-US" altLang="ja-JP" dirty="0"/>
              <a:t>We should consider the spatial heterogeneity.</a:t>
            </a:r>
          </a:p>
          <a:p>
            <a:r>
              <a:rPr kumimoji="1" lang="en-US" altLang="ja-JP" dirty="0"/>
              <a:t>There </a:t>
            </a:r>
            <a:r>
              <a:rPr lang="en-US" altLang="ja-JP" dirty="0"/>
              <a:t>are quadrupole excitations, which is not included in the kinetic theory.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A2A0CC6-A550-260A-C445-F4110ACFC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392" y="1392237"/>
            <a:ext cx="4000813" cy="293139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1DB3591-85E3-4E13-3BFC-DC7345EC9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463" y="4789800"/>
            <a:ext cx="6034946" cy="164569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CD3EC56-3239-4899-2133-23882F8E3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138" y="4403240"/>
            <a:ext cx="3033504" cy="2059424"/>
          </a:xfrm>
          <a:prstGeom prst="rect">
            <a:avLst/>
          </a:prstGeom>
        </p:spPr>
      </p:pic>
      <p:pic>
        <p:nvPicPr>
          <p:cNvPr id="10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948A0715-0403-CCB8-FE00-1E96F0172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日付プレースホルダー 10">
            <a:extLst>
              <a:ext uri="{FF2B5EF4-FFF2-40B4-BE49-F238E27FC236}">
                <a16:creationId xmlns:a16="http://schemas.microsoft.com/office/drawing/2014/main" id="{D27E3D4C-4CEB-6264-711F-4D97ECCE1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12" name="フッター プレースホルダー 11">
            <a:extLst>
              <a:ext uri="{FF2B5EF4-FFF2-40B4-BE49-F238E27FC236}">
                <a16:creationId xmlns:a16="http://schemas.microsoft.com/office/drawing/2014/main" id="{DB7C9C55-7E7B-F8B6-1892-2F22EDF82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E70F6E2B-4BC7-572E-E5D0-640CC1E2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9275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3EB7C-77E8-B93C-0317-9143CD10D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E2C3D0-BC10-717B-37C6-4DCA4A98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75FB24-DDEE-9BAC-C6FF-5216DF5BF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mulation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 </a:t>
            </a: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kinetic theory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</a:t>
            </a: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cussion</a:t>
            </a:r>
          </a:p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3508B0DF-1F0E-F85C-D475-349B9CBFA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94DD096-94F1-CCD3-8B14-262CE5153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B519EEB-E23C-893C-4BA6-82A55DFC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6122AF5-4BC4-2E18-8A9B-93E19E36A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7448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872096-BF28-B47E-9ECD-E221EB2B8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EB6972-FF7F-C6EE-0651-323AA659A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We have developed the </a:t>
            </a:r>
            <a:r>
              <a:rPr kumimoji="1" lang="en-US" altLang="ja-JP" dirty="0">
                <a:solidFill>
                  <a:srgbClr val="FF0000"/>
                </a:solidFill>
              </a:rPr>
              <a:t>granular kinetic theory under a simple shear</a:t>
            </a:r>
            <a:r>
              <a:rPr kumimoji="1" lang="en-US" altLang="ja-JP" dirty="0"/>
              <a:t>.</a:t>
            </a:r>
          </a:p>
          <a:p>
            <a:pPr lvl="1"/>
            <a:r>
              <a:rPr lang="en-US" altLang="ja-JP" dirty="0"/>
              <a:t>Theory is based on the </a:t>
            </a:r>
            <a:r>
              <a:rPr lang="en-US" altLang="ja-JP" dirty="0" err="1"/>
              <a:t>Enskog</a:t>
            </a:r>
            <a:r>
              <a:rPr lang="en-US" altLang="ja-JP" dirty="0"/>
              <a:t>+ Grad approximations.</a:t>
            </a:r>
          </a:p>
          <a:p>
            <a:pPr lvl="2"/>
            <a:r>
              <a:rPr kumimoji="1" lang="en-US" altLang="ja-JP" dirty="0"/>
              <a:t>We succeed the exact </a:t>
            </a:r>
            <a:r>
              <a:rPr lang="en-US" altLang="ja-JP" dirty="0"/>
              <a:t>calculation within </a:t>
            </a:r>
            <a:r>
              <a:rPr kumimoji="1" lang="en-US" altLang="ja-JP" dirty="0"/>
              <a:t>Grad’s expansion. </a:t>
            </a:r>
          </a:p>
          <a:p>
            <a:pPr lvl="1"/>
            <a:r>
              <a:rPr kumimoji="1" lang="en-US" altLang="ja-JP" dirty="0"/>
              <a:t>This is an approximate theory but </a:t>
            </a:r>
            <a:r>
              <a:rPr kumimoji="1" lang="en-US" altLang="ja-JP" dirty="0">
                <a:solidFill>
                  <a:srgbClr val="FF0000"/>
                </a:solidFill>
              </a:rPr>
              <a:t>quantitatively correct</a:t>
            </a:r>
            <a:r>
              <a:rPr kumimoji="1" lang="en-US" altLang="ja-JP" dirty="0"/>
              <a:t>.</a:t>
            </a:r>
          </a:p>
          <a:p>
            <a:pPr lvl="1"/>
            <a:r>
              <a:rPr lang="en-US" altLang="ja-JP" dirty="0"/>
              <a:t>This covers wide range of hydrodynamic behavior of granular gases.</a:t>
            </a:r>
          </a:p>
          <a:p>
            <a:pPr lvl="1"/>
            <a:r>
              <a:rPr lang="en-US" altLang="ja-JP" dirty="0"/>
              <a:t>The long-range correlation does not play any role.</a:t>
            </a:r>
            <a:r>
              <a:rPr kumimoji="1" lang="en-US" altLang="ja-JP" dirty="0"/>
              <a:t> </a:t>
            </a:r>
          </a:p>
          <a:p>
            <a:r>
              <a:rPr lang="en-US" altLang="ja-JP" dirty="0"/>
              <a:t>We will need to establish the theory for denser granular kinetics, which might have properties of disordered solids.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E8D079CD-EDA7-0523-A2FA-CA7FF61F2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8B29FE3-95A3-F056-62AB-C781338D5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F954C87-1A52-57C0-229C-4CDC46E34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F04D97-491A-F5CD-41EA-CB26EC06F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66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B42FDB-3F72-0BF9-6BE1-A9829F273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 granular flow?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665792-C006-028D-CA38-80737010E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70672" cy="4351338"/>
          </a:xfrm>
        </p:spPr>
        <p:txBody>
          <a:bodyPr/>
          <a:lstStyle/>
          <a:p>
            <a:r>
              <a:rPr kumimoji="1" lang="en-US" altLang="ja-JP" dirty="0"/>
              <a:t>Granular flows can be observed in daily life.</a:t>
            </a:r>
          </a:p>
          <a:p>
            <a:r>
              <a:rPr kumimoji="1" lang="en-US" altLang="ja-JP" dirty="0"/>
              <a:t>Chute flows can be approximated by a simple shear flow.</a:t>
            </a:r>
          </a:p>
          <a:p>
            <a:r>
              <a:rPr lang="en-US" altLang="ja-JP" dirty="0"/>
              <a:t>The flow behavior depends on density.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8514A2-8851-B3EA-AE41-7E81CD99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3DC591-215B-98D6-CEF6-4892E5E08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FB5409-DF65-8CFD-C3C7-B94E5652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CA4708-F337-3097-599A-82F2E79B5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049" y="977741"/>
            <a:ext cx="3142594" cy="314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2D1C4503-0024-B93D-5816-B8E8F863C0CA}"/>
              </a:ext>
            </a:extLst>
          </p:cNvPr>
          <p:cNvCxnSpPr/>
          <p:nvPr/>
        </p:nvCxnSpPr>
        <p:spPr>
          <a:xfrm>
            <a:off x="1397663" y="5819348"/>
            <a:ext cx="869333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B30D721-6949-FAAF-15AE-7A9FA74E1C23}"/>
                  </a:ext>
                </a:extLst>
              </p:cNvPr>
              <p:cNvSpPr txBox="1"/>
              <p:nvPr/>
            </p:nvSpPr>
            <p:spPr>
              <a:xfrm>
                <a:off x="9800346" y="5924369"/>
                <a:ext cx="515983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700" i="1"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ja-JP" altLang="en-US" sz="27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B30D721-6949-FAAF-15AE-7A9FA74E1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346" y="5924369"/>
                <a:ext cx="515983" cy="5078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AC5CD2E-E903-5920-7504-58BCC0789493}"/>
                  </a:ext>
                </a:extLst>
              </p:cNvPr>
              <p:cNvSpPr txBox="1"/>
              <p:nvPr/>
            </p:nvSpPr>
            <p:spPr>
              <a:xfrm>
                <a:off x="1883438" y="6008274"/>
                <a:ext cx="85561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0.1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AC5CD2E-E903-5920-7504-58BCC0789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438" y="6008274"/>
                <a:ext cx="85561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DD91DD18-38E5-8940-5D33-6751840F4CD7}"/>
                  </a:ext>
                </a:extLst>
              </p:cNvPr>
              <p:cNvSpPr txBox="1"/>
              <p:nvPr/>
            </p:nvSpPr>
            <p:spPr>
              <a:xfrm>
                <a:off x="3641209" y="6018072"/>
                <a:ext cx="85561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0.3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DD91DD18-38E5-8940-5D33-6751840F4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209" y="6018072"/>
                <a:ext cx="85561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54C5215-106F-50B4-3E21-B25E47AE407B}"/>
                  </a:ext>
                </a:extLst>
              </p:cNvPr>
              <p:cNvSpPr txBox="1"/>
              <p:nvPr/>
            </p:nvSpPr>
            <p:spPr>
              <a:xfrm>
                <a:off x="5334889" y="6003647"/>
                <a:ext cx="85561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54C5215-106F-50B4-3E21-B25E47AE4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889" y="6003647"/>
                <a:ext cx="855617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C1511ABC-9CD9-4C87-3D78-BD71509ACC88}"/>
                  </a:ext>
                </a:extLst>
              </p:cNvPr>
              <p:cNvSpPr txBox="1"/>
              <p:nvPr/>
            </p:nvSpPr>
            <p:spPr>
              <a:xfrm>
                <a:off x="6957949" y="6018072"/>
                <a:ext cx="85561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0.6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C1511ABC-9CD9-4C87-3D78-BD71509AC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949" y="6018072"/>
                <a:ext cx="85561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5843F4C-395F-4514-DE7A-D3B01694F87F}"/>
                  </a:ext>
                </a:extLst>
              </p:cNvPr>
              <p:cNvSpPr txBox="1"/>
              <p:nvPr/>
            </p:nvSpPr>
            <p:spPr>
              <a:xfrm>
                <a:off x="8742254" y="6018072"/>
                <a:ext cx="85561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0.65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5843F4C-395F-4514-DE7A-D3B01694F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254" y="6018072"/>
                <a:ext cx="855617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図 13" descr="屋外, 写真, 雪, スキー が含まれている画像&#10;&#10;自動的に生成された説明">
            <a:extLst>
              <a:ext uri="{FF2B5EF4-FFF2-40B4-BE49-F238E27FC236}">
                <a16:creationId xmlns:a16="http://schemas.microsoft.com/office/drawing/2014/main" id="{BB9E4ACD-79AF-18D2-4106-C385AA6572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96" y="4412451"/>
            <a:ext cx="1535286" cy="1151465"/>
          </a:xfrm>
          <a:prstGeom prst="rect">
            <a:avLst/>
          </a:prstGeom>
        </p:spPr>
      </p:pic>
      <p:pic>
        <p:nvPicPr>
          <p:cNvPr id="15" name="図 14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DBEA34FF-C86E-5E52-7CDC-18470D790B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39" y="4412451"/>
            <a:ext cx="1535286" cy="1151465"/>
          </a:xfrm>
          <a:prstGeom prst="rect">
            <a:avLst/>
          </a:prstGeom>
        </p:spPr>
      </p:pic>
      <p:pic>
        <p:nvPicPr>
          <p:cNvPr id="16" name="図 15" descr="線画の絵&#10;&#10;低い精度で自動的に生成された説明">
            <a:extLst>
              <a:ext uri="{FF2B5EF4-FFF2-40B4-BE49-F238E27FC236}">
                <a16:creationId xmlns:a16="http://schemas.microsoft.com/office/drawing/2014/main" id="{1B245265-B4EE-2AFE-1EE4-CECE3AC842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881" y="4416019"/>
            <a:ext cx="1535286" cy="1151465"/>
          </a:xfrm>
          <a:prstGeom prst="rect">
            <a:avLst/>
          </a:prstGeom>
        </p:spPr>
      </p:pic>
      <p:pic>
        <p:nvPicPr>
          <p:cNvPr id="17" name="図 16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D71FEB97-0FA4-12BB-57D7-6690AB7AC0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114" y="4415677"/>
            <a:ext cx="1535286" cy="1151465"/>
          </a:xfrm>
          <a:prstGeom prst="rect">
            <a:avLst/>
          </a:prstGeom>
        </p:spPr>
      </p:pic>
      <p:pic>
        <p:nvPicPr>
          <p:cNvPr id="18" name="図 17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9E4F35F3-1692-9D1E-33A7-D0E2A6100A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347" y="4417844"/>
            <a:ext cx="1535286" cy="1151465"/>
          </a:xfrm>
          <a:prstGeom prst="rect">
            <a:avLst/>
          </a:prstGeom>
        </p:spPr>
      </p:pic>
      <p:pic>
        <p:nvPicPr>
          <p:cNvPr id="19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2CCB151E-29E6-69C8-528B-823D2DD37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994" y="188640"/>
            <a:ext cx="1382649" cy="64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430C4B5-9D46-D738-5D87-F8DCED4D1591}"/>
              </a:ext>
            </a:extLst>
          </p:cNvPr>
          <p:cNvSpPr txBox="1"/>
          <p:nvPr/>
        </p:nvSpPr>
        <p:spPr>
          <a:xfrm>
            <a:off x="8778366" y="4084142"/>
            <a:ext cx="2795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 err="1"/>
              <a:t>Movies©Satoshi</a:t>
            </a:r>
            <a:r>
              <a:rPr kumimoji="1" lang="en-US" altLang="ja-JP" dirty="0"/>
              <a:t> Takada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6297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92FB65-7B53-7C06-A59E-2557F7C6F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of this problem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7BCFF0-5E3E-266C-82B3-964ABC590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/>
              <a:t>There is </a:t>
            </a:r>
            <a:r>
              <a:rPr kumimoji="1" lang="en-US" altLang="ja-JP" dirty="0">
                <a:solidFill>
                  <a:srgbClr val="FF0000"/>
                </a:solidFill>
              </a:rPr>
              <a:t>no equilibrium base </a:t>
            </a:r>
            <a:r>
              <a:rPr kumimoji="1" lang="en-US" altLang="ja-JP" dirty="0"/>
              <a:t>state.</a:t>
            </a:r>
          </a:p>
          <a:p>
            <a:pPr lvl="1"/>
            <a:r>
              <a:rPr lang="en-US" altLang="ja-JP" dirty="0"/>
              <a:t>(Kinetic) temperature is not conserved and is determined by the kinetics.&lt;= inelastic collisions!</a:t>
            </a:r>
          </a:p>
          <a:p>
            <a:pPr lvl="1"/>
            <a:r>
              <a:rPr kumimoji="1" lang="en-US" altLang="ja-JP" dirty="0"/>
              <a:t>However, we need </a:t>
            </a:r>
            <a:r>
              <a:rPr lang="en-US" altLang="ja-JP" u="sng" dirty="0"/>
              <a:t>dissipations</a:t>
            </a:r>
            <a:r>
              <a:rPr lang="en-US" altLang="ja-JP" dirty="0"/>
              <a:t> to realize a steady state under shear.</a:t>
            </a:r>
            <a:endParaRPr kumimoji="1" lang="en-US" altLang="ja-JP" dirty="0"/>
          </a:p>
          <a:p>
            <a:r>
              <a:rPr lang="en-US" altLang="ja-JP" dirty="0"/>
              <a:t>There is no scale separation for moderately dense gases.</a:t>
            </a:r>
          </a:p>
          <a:p>
            <a:r>
              <a:rPr kumimoji="1" lang="en-US" altLang="ja-JP" dirty="0"/>
              <a:t>There are </a:t>
            </a:r>
            <a:r>
              <a:rPr kumimoji="1" lang="en-US" altLang="ja-JP" u="sng" dirty="0"/>
              <a:t>long-range correlations </a:t>
            </a:r>
            <a:r>
              <a:rPr kumimoji="1" lang="en-US" altLang="ja-JP" dirty="0"/>
              <a:t>induced by shear.</a:t>
            </a:r>
          </a:p>
          <a:p>
            <a:r>
              <a:rPr lang="en-US" altLang="ja-JP" dirty="0"/>
              <a:t>There is a cutoff of </a:t>
            </a:r>
            <a:r>
              <a:rPr lang="en-US" altLang="ja-JP" u="sng" dirty="0"/>
              <a:t>long-time tail </a:t>
            </a:r>
            <a:r>
              <a:rPr lang="en-US" altLang="ja-JP" dirty="0"/>
              <a:t>by shear.</a:t>
            </a:r>
          </a:p>
          <a:p>
            <a:r>
              <a:rPr kumimoji="1" lang="en-US" altLang="ja-JP" dirty="0"/>
              <a:t>How can we </a:t>
            </a:r>
            <a:r>
              <a:rPr lang="en-US" altLang="ja-JP" dirty="0"/>
              <a:t>obtain an approximate but quantitatively correct results based on the kinetic theory?</a:t>
            </a:r>
          </a:p>
          <a:p>
            <a:pPr lvl="1"/>
            <a:r>
              <a:rPr lang="en-US" altLang="ja-JP" dirty="0"/>
              <a:t>We do not consider the long-range correlation but get good agreement with simulation results.</a:t>
            </a:r>
            <a:endParaRPr kumimoji="1" lang="ja-JP" altLang="en-US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D128DD0-81AA-8C87-052E-E2809BCFF6A5}"/>
              </a:ext>
            </a:extLst>
          </p:cNvPr>
          <p:cNvGrpSpPr/>
          <p:nvPr/>
        </p:nvGrpSpPr>
        <p:grpSpPr>
          <a:xfrm>
            <a:off x="9914371" y="3735016"/>
            <a:ext cx="1717832" cy="760228"/>
            <a:chOff x="9914371" y="3735016"/>
            <a:chExt cx="1717832" cy="760228"/>
          </a:xfrm>
        </p:grpSpPr>
        <p:sp>
          <p:nvSpPr>
            <p:cNvPr id="4" name="右中かっこ 3">
              <a:extLst>
                <a:ext uri="{FF2B5EF4-FFF2-40B4-BE49-F238E27FC236}">
                  <a16:creationId xmlns:a16="http://schemas.microsoft.com/office/drawing/2014/main" id="{A2A7469C-B73B-7F20-80A8-7E050EF3E9C7}"/>
                </a:ext>
              </a:extLst>
            </p:cNvPr>
            <p:cNvSpPr/>
            <p:nvPr/>
          </p:nvSpPr>
          <p:spPr>
            <a:xfrm>
              <a:off x="9914371" y="3735016"/>
              <a:ext cx="191386" cy="760228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1F5110E-2A44-9114-B9C7-D9CD615B02F9}"/>
                </a:ext>
              </a:extLst>
            </p:cNvPr>
            <p:cNvSpPr txBox="1"/>
            <p:nvPr/>
          </p:nvSpPr>
          <p:spPr>
            <a:xfrm>
              <a:off x="10144973" y="3816734"/>
              <a:ext cx="148723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ja-JP" sz="2800" dirty="0">
                  <a:solidFill>
                    <a:srgbClr val="FF0000"/>
                  </a:solidFill>
                </a:rPr>
                <a:t>FHD</a:t>
              </a:r>
              <a:endParaRPr kumimoji="1" lang="ja-JP" altLang="en-US" sz="2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5AAFAFDB-511C-0A72-DB54-128C60CD3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8AA2BB34-1DD5-5D62-B0AC-DBF95613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80024594-88DA-8928-4E55-94BF2B0FA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7E8ED2DA-6A33-AC88-4FDC-D2DBC01D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8585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A213C5-3F4F-3E04-CC85-67BED5EE2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47100" cy="1325563"/>
          </a:xfrm>
        </p:spPr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Brief review of kinetic theory of granular gases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93A5032-0A8C-AEF1-5D47-4C6D714030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8896041" cy="4407009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sz="2400" dirty="0"/>
                  <a:t>There is a long history of granular kinetic theory, such as Jenkins &amp; Savage (’83), Lun et al. (’84), Jenkins &amp; Richman (’85),  and  </a:t>
                </a:r>
                <a:r>
                  <a:rPr lang="en-US" altLang="ja-JP" sz="2400" dirty="0"/>
                  <a:t>Garzó </a:t>
                </a:r>
                <a:r>
                  <a:rPr kumimoji="1" lang="en-US" altLang="ja-JP" sz="2400" dirty="0"/>
                  <a:t>&amp; Dufty (’99).</a:t>
                </a:r>
              </a:p>
              <a:p>
                <a:r>
                  <a:rPr lang="en-US" altLang="ja-JP" sz="2400" dirty="0"/>
                  <a:t>A comprehensive textbook by V. Garzó, Granular Gaseous Flows : A Kinetic Theory Approach to Granular Gaseous Flows (Springer, 2019).</a:t>
                </a:r>
              </a:p>
              <a:p>
                <a:r>
                  <a:rPr lang="en-US" altLang="ja-JP" sz="2400" dirty="0"/>
                  <a:t>We have also published a Japanese textbook which will be translated into English (Springer).</a:t>
                </a:r>
              </a:p>
              <a:p>
                <a:r>
                  <a:rPr kumimoji="1" lang="en-US" altLang="ja-JP" sz="2400" dirty="0"/>
                  <a:t>We can use inelastic Boltzmann equation for dilute gases.</a:t>
                </a:r>
              </a:p>
              <a:p>
                <a:r>
                  <a:rPr lang="en-US" altLang="ja-JP" sz="2400" dirty="0"/>
                  <a:t>We can use inelastic </a:t>
                </a:r>
                <a:r>
                  <a:rPr lang="en-US" altLang="ja-JP" sz="2400" dirty="0" err="1"/>
                  <a:t>Enskog</a:t>
                </a:r>
                <a:r>
                  <a:rPr lang="en-US" altLang="ja-JP" sz="2400" dirty="0"/>
                  <a:t> equation for moderately dense gases (</a:t>
                </a:r>
                <a14:m>
                  <m:oMath xmlns:m="http://schemas.openxmlformats.org/officeDocument/2006/math">
                    <m:r>
                      <a:rPr lang="ja-JP" altLang="en-US" sz="240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&lt;0.</m:t>
                    </m:r>
                  </m:oMath>
                </a14:m>
                <a:r>
                  <a:rPr lang="en-US" altLang="ja-JP" sz="2400" dirty="0"/>
                  <a:t>5).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93A5032-0A8C-AEF1-5D47-4C6D714030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8896041" cy="4407009"/>
              </a:xfrm>
              <a:blipFill>
                <a:blip r:embed="rId2"/>
                <a:stretch>
                  <a:fillRect l="-960" t="-1798" r="-8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3C7673FD-643C-59C6-1CF6-966F39BCF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241" y="1632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8B09535-7B28-46B6-6DFE-5853C427B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62B449-21A9-3D9E-E118-51A8BC7DF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1026" name="Picture 2" descr="非線形レオロジー">
            <a:extLst>
              <a:ext uri="{FF2B5EF4-FFF2-40B4-BE49-F238E27FC236}">
                <a16:creationId xmlns:a16="http://schemas.microsoft.com/office/drawing/2014/main" id="{BEADEC91-8D56-F1A0-DAB6-5F14A2190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613" y="4153722"/>
            <a:ext cx="1679711" cy="238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1F1B27D8-855B-392B-4B1A-F829D8D32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68" y="1574311"/>
            <a:ext cx="1639331" cy="24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39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4C0935-9623-3646-DC12-24375B62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Simple shear flow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304DE9B-EBA4-ECB9-7B2B-3276EB9800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9979" y="1562967"/>
                <a:ext cx="8087750" cy="4223616"/>
              </a:xfrm>
            </p:spPr>
            <p:txBody>
              <a:bodyPr/>
              <a:lstStyle/>
              <a:p>
                <a:r>
                  <a:rPr kumimoji="1" lang="en-US" altLang="ja-JP" dirty="0"/>
                  <a:t>Let us consider a collection of dry granular particles under a simple shear.</a:t>
                </a:r>
              </a:p>
              <a:p>
                <a:pPr lvl="1"/>
                <a:r>
                  <a:rPr lang="en-US" altLang="ja-JP" dirty="0"/>
                  <a:t>Shear rate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kumimoji="1" lang="en-US" altLang="ja-JP" dirty="0"/>
                  <a:t>, restitution constant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kumimoji="1" lang="en-US" altLang="ja-JP" dirty="0"/>
              </a:p>
              <a:p>
                <a:pPr lvl="1"/>
                <a:r>
                  <a:rPr kumimoji="1" lang="en-US" altLang="ja-JP" dirty="0"/>
                  <a:t>Kinetic temperature is determined by them.</a:t>
                </a:r>
              </a:p>
              <a:p>
                <a:r>
                  <a:rPr kumimoji="1" lang="en-US" altLang="ja-JP" dirty="0"/>
                  <a:t>For simplicity, we </a:t>
                </a:r>
                <a:r>
                  <a:rPr lang="en-US" altLang="ja-JP" dirty="0"/>
                  <a:t>ignore the effect of gravity and boundaries as well as mutual frictions and rotations.</a:t>
                </a:r>
                <a:endParaRPr kumimoji="1" lang="en-US" altLang="ja-JP" dirty="0"/>
              </a:p>
              <a:p>
                <a:r>
                  <a:rPr kumimoji="1" lang="en-US" altLang="ja-JP" dirty="0"/>
                  <a:t> The stress satisfies 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Bagnold’s relation</a:t>
                </a:r>
                <a:r>
                  <a:rPr kumimoji="1" lang="en-US" altLang="ja-JP" dirty="0"/>
                  <a:t>:</a:t>
                </a:r>
              </a:p>
              <a:p>
                <a:pPr marL="0" indent="0">
                  <a:buNone/>
                </a:pPr>
                <a:r>
                  <a:rPr kumimoji="1" lang="ja-JP" altLang="en-US" dirty="0"/>
                  <a:t>    </a:t>
                </a:r>
                <a14:m>
                  <m:oMath xmlns:m="http://schemas.openxmlformats.org/officeDocument/2006/math"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~(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i="1" dirty="0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̇</m:t>
                        </m:r>
                      </m:e>
                      <m:sup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b="0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kumimoji="1" lang="en-US" altLang="ja-JP" i="1" dirty="0"/>
              </a:p>
              <a:p>
                <a:pPr marL="0" indent="0">
                  <a:buNone/>
                </a:pPr>
                <a:endParaRPr kumimoji="1" lang="en-US" altLang="ja-JP" i="1" dirty="0"/>
              </a:p>
              <a:p>
                <a:pPr marL="0" indent="0">
                  <a:buNone/>
                </a:pPr>
                <a:endParaRPr kumimoji="1" lang="ja-JP" altLang="en-US" i="1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304DE9B-EBA4-ECB9-7B2B-3276EB9800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9979" y="1562967"/>
                <a:ext cx="8087750" cy="4223616"/>
              </a:xfrm>
              <a:blipFill>
                <a:blip r:embed="rId2"/>
                <a:stretch>
                  <a:fillRect l="-1507" t="-2309" r="-25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1A3B2909-1192-6ADF-F215-B901E2EE5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679" y="1562967"/>
            <a:ext cx="2120900" cy="4758677"/>
          </a:xfrm>
          <a:prstGeom prst="rect">
            <a:avLst/>
          </a:prstGeom>
        </p:spPr>
      </p:pic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5C92583B-4AFE-BB32-E55B-1968E6C19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5" y="188640"/>
            <a:ext cx="2160116" cy="100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625A56DA-3918-2271-E175-43AE4C16F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2BA80179-A650-901F-9BE2-BFADB16A2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5BBBEEFC-831E-84B7-B7AA-7F4D3D8D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8589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542A2D-DA5D-096E-E540-92684F941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Garzó &amp; Dufty (1999)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28CCDF-729F-BD79-1997-2F6A4640A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Garzó &amp; Dufty developed a granular kinetic theory for moderately dense gases based on </a:t>
            </a:r>
            <a:r>
              <a:rPr kumimoji="1" lang="en-US" altLang="ja-JP" b="1" dirty="0"/>
              <a:t>Chapman-</a:t>
            </a:r>
            <a:r>
              <a:rPr kumimoji="1" lang="en-US" altLang="ja-JP" b="1" dirty="0" err="1"/>
              <a:t>Enskog</a:t>
            </a:r>
            <a:r>
              <a:rPr kumimoji="1" lang="en-US" altLang="ja-JP" dirty="0"/>
              <a:t> theory.</a:t>
            </a:r>
          </a:p>
          <a:p>
            <a:r>
              <a:rPr lang="en-US" altLang="ja-JP" dirty="0"/>
              <a:t>Some people suggested that their theory can describe simple shear flows.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B13801-D512-4046-0146-D820974DE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952" y="3052927"/>
            <a:ext cx="7067607" cy="316337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304A375-982B-6A4A-9E2C-02E4FC150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202" y="6216305"/>
            <a:ext cx="7286923" cy="276570"/>
          </a:xfrm>
          <a:prstGeom prst="rect">
            <a:avLst/>
          </a:prstGeom>
        </p:spPr>
      </p:pic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A562D650-2534-133B-3CC2-7F9249D8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84" y="188640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7746D63C-4C40-E5C4-AB2F-B16D71993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A3A072E-75B3-7726-008B-93C0A7175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7C37F58-6FDC-3D0D-8238-CE7E829E5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881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B4CB16-8222-A8AA-734F-DA5E3456E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their theory applicable to shear flows?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C06BDF6-BB10-ABCA-399D-EAE4DAA85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No</a:t>
            </a:r>
            <a:r>
              <a:rPr kumimoji="1" lang="en-US" altLang="ja-JP" dirty="0"/>
              <a:t>, it is not (</a:t>
            </a:r>
            <a:r>
              <a:rPr lang="en-US" altLang="ja-JP" dirty="0"/>
              <a:t>V. Garzó)</a:t>
            </a:r>
            <a:r>
              <a:rPr kumimoji="1" lang="en-US" altLang="ja-JP" dirty="0"/>
              <a:t>.</a:t>
            </a:r>
          </a:p>
          <a:p>
            <a:r>
              <a:rPr lang="en-US" altLang="ja-JP" dirty="0"/>
              <a:t>The shear flow is homogeneous and anisotropic, while Garzó-Dufty theory assumes inhomogeneous and isotropic states.</a:t>
            </a:r>
          </a:p>
          <a:p>
            <a:r>
              <a:rPr lang="en-US" altLang="ja-JP" dirty="0"/>
              <a:t>There are </a:t>
            </a:r>
            <a:r>
              <a:rPr lang="en-US" altLang="ja-JP" dirty="0">
                <a:solidFill>
                  <a:srgbClr val="FF0000"/>
                </a:solidFill>
              </a:rPr>
              <a:t>normal stress differences </a:t>
            </a:r>
            <a:r>
              <a:rPr lang="en-US" altLang="ja-JP" dirty="0"/>
              <a:t>for shear flows, but Garzó-Dufty cannot predict them.</a:t>
            </a:r>
          </a:p>
          <a:p>
            <a:r>
              <a:rPr lang="en-US" altLang="ja-JP" dirty="0"/>
              <a:t>Alternative method: Saha &amp; Alam (JFM 2016) adopted anisotropic Gaussian method.</a:t>
            </a:r>
          </a:p>
          <a:p>
            <a:pPr lvl="1"/>
            <a:r>
              <a:rPr lang="en-US" altLang="ja-JP" dirty="0"/>
              <a:t>This gives very good agreement with the Monte-Carlo simulation.</a:t>
            </a:r>
          </a:p>
          <a:p>
            <a:endParaRPr kumimoji="1" lang="ja-JP" altLang="en-US" dirty="0"/>
          </a:p>
        </p:txBody>
      </p:sp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AFE378B8-4E80-BDD9-DD92-756BB4011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255" y="214854"/>
            <a:ext cx="1754788" cy="81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FC4EBD8-705E-BAA2-9E4A-99C3DC14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2025/6/6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51B252A-2E6A-A339-EF99-61B6DC460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Kinetic theory of granular gases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33F3F52-D504-B779-70CF-87A2EC9A9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4F32-09DF-4C9A-BDC5-EC782B72224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4593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1260</Words>
  <Application>Microsoft Office PowerPoint</Application>
  <PresentationFormat>ワイド画面</PresentationFormat>
  <Paragraphs>253</Paragraphs>
  <Slides>32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8" baseType="lpstr">
      <vt:lpstr>Liberation Sans</vt:lpstr>
      <vt:lpstr>游ゴシック</vt:lpstr>
      <vt:lpstr>游ゴシック Light</vt:lpstr>
      <vt:lpstr>Arial</vt:lpstr>
      <vt:lpstr>Cambria Math</vt:lpstr>
      <vt:lpstr>Office テーマ</vt:lpstr>
      <vt:lpstr>Kinetic theory of moderately dense dry granular particles under a simple shear</vt:lpstr>
      <vt:lpstr>Contents</vt:lpstr>
      <vt:lpstr>Contents</vt:lpstr>
      <vt:lpstr>What is a granular flow?</vt:lpstr>
      <vt:lpstr>Background of this problem</vt:lpstr>
      <vt:lpstr>Brief review of kinetic theory of granular gases</vt:lpstr>
      <vt:lpstr>Simple shear flow</vt:lpstr>
      <vt:lpstr>Garzó &amp; Dufty (1999)</vt:lpstr>
      <vt:lpstr>Is their theory applicable to shear flows?</vt:lpstr>
      <vt:lpstr>Saha &amp; Alam (2016)</vt:lpstr>
      <vt:lpstr>Motivation</vt:lpstr>
      <vt:lpstr>Contents</vt:lpstr>
      <vt:lpstr>Our approach</vt:lpstr>
      <vt:lpstr>Moment equation</vt:lpstr>
      <vt:lpstr>Stress equation</vt:lpstr>
      <vt:lpstr>Stress equations=&gt; Equations for temperatures</vt:lpstr>
      <vt:lpstr>Enskog approximation</vt:lpstr>
      <vt:lpstr>Grad’s expansionk</vt:lpstr>
      <vt:lpstr>Contents</vt:lpstr>
      <vt:lpstr>Results (1)</vt:lpstr>
      <vt:lpstr>Results (2)</vt:lpstr>
      <vt:lpstr>Results (3)</vt:lpstr>
      <vt:lpstr>Results (4)</vt:lpstr>
      <vt:lpstr>Results (5)</vt:lpstr>
      <vt:lpstr>Results (6)</vt:lpstr>
      <vt:lpstr>Results (7)</vt:lpstr>
      <vt:lpstr>Contents</vt:lpstr>
      <vt:lpstr>Relaxation dynamics</vt:lpstr>
      <vt:lpstr>Fluctuating hydrodynamics; long-range interaction</vt:lpstr>
      <vt:lpstr>Denser systems </vt:lpstr>
      <vt:lpstr>Contents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尚男 早川</dc:creator>
  <cp:lastModifiedBy>尚男 早川</cp:lastModifiedBy>
  <cp:revision>25</cp:revision>
  <dcterms:created xsi:type="dcterms:W3CDTF">2025-06-02T12:40:05Z</dcterms:created>
  <dcterms:modified xsi:type="dcterms:W3CDTF">2025-06-06T11:02:19Z</dcterms:modified>
</cp:coreProperties>
</file>