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304" r:id="rId2"/>
    <p:sldId id="1422" r:id="rId3"/>
    <p:sldId id="1371" r:id="rId4"/>
    <p:sldId id="1191" r:id="rId5"/>
    <p:sldId id="1360" r:id="rId6"/>
    <p:sldId id="1361" r:id="rId7"/>
    <p:sldId id="1341" r:id="rId8"/>
    <p:sldId id="1340" r:id="rId9"/>
    <p:sldId id="1357" r:id="rId10"/>
    <p:sldId id="1356" r:id="rId11"/>
    <p:sldId id="1347" r:id="rId12"/>
    <p:sldId id="1362" r:id="rId13"/>
    <p:sldId id="1358" r:id="rId14"/>
    <p:sldId id="1433" r:id="rId15"/>
    <p:sldId id="1366" r:id="rId16"/>
    <p:sldId id="1423" r:id="rId17"/>
    <p:sldId id="1032" r:id="rId18"/>
    <p:sldId id="1427" r:id="rId19"/>
    <p:sldId id="1415" r:id="rId20"/>
    <p:sldId id="1416" r:id="rId21"/>
    <p:sldId id="1417" r:id="rId22"/>
    <p:sldId id="1351" r:id="rId23"/>
    <p:sldId id="1421" r:id="rId24"/>
    <p:sldId id="1440" r:id="rId25"/>
    <p:sldId id="1443" r:id="rId26"/>
    <p:sldId id="1446" r:id="rId27"/>
    <p:sldId id="1445" r:id="rId28"/>
    <p:sldId id="1396" r:id="rId29"/>
    <p:sldId id="1411" r:id="rId30"/>
    <p:sldId id="1018" r:id="rId31"/>
    <p:sldId id="1434" r:id="rId32"/>
    <p:sldId id="1447" r:id="rId33"/>
    <p:sldId id="1353" r:id="rId34"/>
    <p:sldId id="1373" r:id="rId35"/>
    <p:sldId id="1436" r:id="rId36"/>
    <p:sldId id="1350" r:id="rId37"/>
    <p:sldId id="1349" r:id="rId38"/>
    <p:sldId id="1398" r:id="rId39"/>
    <p:sldId id="1397" r:id="rId40"/>
    <p:sldId id="1384" r:id="rId41"/>
    <p:sldId id="1386" r:id="rId42"/>
    <p:sldId id="1387" r:id="rId43"/>
    <p:sldId id="1388" r:id="rId44"/>
    <p:sldId id="1399" r:id="rId45"/>
    <p:sldId id="1389" r:id="rId46"/>
    <p:sldId id="1390" r:id="rId47"/>
    <p:sldId id="1391" r:id="rId48"/>
    <p:sldId id="1392" r:id="rId49"/>
    <p:sldId id="1401" r:id="rId50"/>
    <p:sldId id="1402" r:id="rId51"/>
    <p:sldId id="1403" r:id="rId52"/>
    <p:sldId id="1404" r:id="rId53"/>
    <p:sldId id="1394" r:id="rId54"/>
    <p:sldId id="1408" r:id="rId55"/>
    <p:sldId id="1406" r:id="rId56"/>
    <p:sldId id="1410" r:id="rId57"/>
    <p:sldId id="1413" r:id="rId58"/>
    <p:sldId id="1438" r:id="rId59"/>
    <p:sldId id="1437" r:id="rId60"/>
    <p:sldId id="1414" r:id="rId6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D00CD"/>
    <a:srgbClr val="CC9900"/>
    <a:srgbClr val="009000"/>
    <a:srgbClr val="009FDF"/>
    <a:srgbClr val="E6F0FF"/>
    <a:srgbClr val="F1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217" autoAdjust="0"/>
    <p:restoredTop sz="86306" autoAdjust="0"/>
  </p:normalViewPr>
  <p:slideViewPr>
    <p:cSldViewPr>
      <p:cViewPr varScale="1">
        <p:scale>
          <a:sx n="74" d="100"/>
          <a:sy n="74" d="100"/>
        </p:scale>
        <p:origin x="3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2C39-44C2-4FC8-8A90-7304F26B844C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D8855-4D19-436D-B5EF-DFC162BC0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68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9049-6DE0-41DF-B178-54CA4A887104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9E96-46D2-479F-9079-51856DF9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4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58C76-162E-4C01-805D-272C23A34295}" type="datetime1">
              <a:rPr lang="ja-JP" altLang="en-US" smtClean="0"/>
              <a:t>2025/6/19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C6D732-C475-4326-9CB0-19CCA17ABD0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758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DBB-2410-4C8B-A76E-86ACC64BA08C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28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941B-0F89-4B2C-A525-FD0DD1FB9151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81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D81C-3F6A-4B50-A8B5-CA6E0303E31F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7BC2-F8C9-4EC8-B3F2-3FBFC9FF7A8A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8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8D7-0271-4A1B-9ED1-774C48A2ECAA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6C74-D0F5-4169-BD5E-EC3FA876EED9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9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1B42-A05F-4E4F-8524-B29545962BCC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9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‹#›</a:t>
            </a:fld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743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658-C26B-4B6E-9FE0-2614E93E5180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20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2147-BECF-4D73-B805-8337DF0E46C6}" type="datetime1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D732-C475-4326-9CB0-19CCA17ABD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5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A0C470F-0AE2-4801-94F8-736500399580}" type="datetime1">
              <a:rPr lang="ja-JP" altLang="en-US" smtClean="0"/>
              <a:t>2025/6/19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C6D732-C475-4326-9CB0-19CCA17ABD0A}" type="slidenum">
              <a:rPr lang="ja-JP" altLang="en-US" smtClean="0"/>
              <a:pPr/>
              <a:t>‹#›</a:t>
            </a:fld>
            <a:r>
              <a:rPr lang="ja-JP" altLang="en-US" dirty="0"/>
              <a:t> </a:t>
            </a:r>
            <a:r>
              <a:rPr lang="en-US" altLang="ja-JP" dirty="0"/>
              <a:t>/ 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86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26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1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1110.png"/><Relationship Id="rId7" Type="http://schemas.openxmlformats.org/officeDocument/2006/relationships/image" Target="../media/image15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2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1110.png"/><Relationship Id="rId7" Type="http://schemas.openxmlformats.org/officeDocument/2006/relationships/image" Target="../media/image15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310.png"/><Relationship Id="rId10" Type="http://schemas.openxmlformats.org/officeDocument/2006/relationships/image" Target="../media/image10.gif"/><Relationship Id="rId4" Type="http://schemas.openxmlformats.org/officeDocument/2006/relationships/image" Target="../media/image1210.pn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0.png"/><Relationship Id="rId4" Type="http://schemas.openxmlformats.org/officeDocument/2006/relationships/image" Target="../media/image5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7" Type="http://schemas.openxmlformats.org/officeDocument/2006/relationships/image" Target="../media/image4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93.png"/><Relationship Id="rId4" Type="http://schemas.openxmlformats.org/officeDocument/2006/relationships/image" Target="../media/image480.png"/><Relationship Id="rId9" Type="http://schemas.openxmlformats.org/officeDocument/2006/relationships/image" Target="../media/image4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8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6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13" Type="http://schemas.openxmlformats.org/officeDocument/2006/relationships/image" Target="../media/image761.png"/><Relationship Id="rId18" Type="http://schemas.openxmlformats.org/officeDocument/2006/relationships/image" Target="../media/image811.png"/><Relationship Id="rId3" Type="http://schemas.openxmlformats.org/officeDocument/2006/relationships/image" Target="../media/image570.png"/><Relationship Id="rId21" Type="http://schemas.openxmlformats.org/officeDocument/2006/relationships/image" Target="../media/image842.png"/><Relationship Id="rId7" Type="http://schemas.openxmlformats.org/officeDocument/2006/relationships/image" Target="../media/image631.png"/><Relationship Id="rId12" Type="http://schemas.openxmlformats.org/officeDocument/2006/relationships/image" Target="../media/image751.png"/><Relationship Id="rId17" Type="http://schemas.openxmlformats.org/officeDocument/2006/relationships/image" Target="../media/image951.png"/><Relationship Id="rId2" Type="http://schemas.openxmlformats.org/officeDocument/2006/relationships/image" Target="../media/image330.png"/><Relationship Id="rId16" Type="http://schemas.openxmlformats.org/officeDocument/2006/relationships/image" Target="../media/image941.png"/><Relationship Id="rId20" Type="http://schemas.openxmlformats.org/officeDocument/2006/relationships/image" Target="../media/image8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png"/><Relationship Id="rId11" Type="http://schemas.openxmlformats.org/officeDocument/2006/relationships/image" Target="../media/image741.png"/><Relationship Id="rId5" Type="http://schemas.openxmlformats.org/officeDocument/2006/relationships/image" Target="../media/image590.png"/><Relationship Id="rId15" Type="http://schemas.openxmlformats.org/officeDocument/2006/relationships/image" Target="../media/image931.png"/><Relationship Id="rId10" Type="http://schemas.openxmlformats.org/officeDocument/2006/relationships/image" Target="../media/image730.png"/><Relationship Id="rId19" Type="http://schemas.openxmlformats.org/officeDocument/2006/relationships/image" Target="../media/image821.png"/><Relationship Id="rId4" Type="http://schemas.openxmlformats.org/officeDocument/2006/relationships/image" Target="../media/image580.png"/><Relationship Id="rId9" Type="http://schemas.openxmlformats.org/officeDocument/2006/relationships/image" Target="../media/image720.png"/><Relationship Id="rId14" Type="http://schemas.openxmlformats.org/officeDocument/2006/relationships/image" Target="../media/image7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2.png"/><Relationship Id="rId13" Type="http://schemas.openxmlformats.org/officeDocument/2006/relationships/image" Target="../media/image901.png"/><Relationship Id="rId3" Type="http://schemas.openxmlformats.org/officeDocument/2006/relationships/image" Target="../media/image570.png"/><Relationship Id="rId7" Type="http://schemas.openxmlformats.org/officeDocument/2006/relationships/image" Target="../media/image631.png"/><Relationship Id="rId12" Type="http://schemas.openxmlformats.org/officeDocument/2006/relationships/image" Target="../media/image892.png"/><Relationship Id="rId2" Type="http://schemas.openxmlformats.org/officeDocument/2006/relationships/image" Target="../media/image330.png"/><Relationship Id="rId16" Type="http://schemas.openxmlformats.org/officeDocument/2006/relationships/image" Target="../media/image9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png"/><Relationship Id="rId11" Type="http://schemas.openxmlformats.org/officeDocument/2006/relationships/image" Target="../media/image882.png"/><Relationship Id="rId5" Type="http://schemas.openxmlformats.org/officeDocument/2006/relationships/image" Target="../media/image590.png"/><Relationship Id="rId15" Type="http://schemas.openxmlformats.org/officeDocument/2006/relationships/image" Target="../media/image941.png"/><Relationship Id="rId10" Type="http://schemas.openxmlformats.org/officeDocument/2006/relationships/image" Target="../media/image872.png"/><Relationship Id="rId4" Type="http://schemas.openxmlformats.org/officeDocument/2006/relationships/image" Target="../media/image580.png"/><Relationship Id="rId9" Type="http://schemas.openxmlformats.org/officeDocument/2006/relationships/image" Target="../media/image862.png"/><Relationship Id="rId14" Type="http://schemas.openxmlformats.org/officeDocument/2006/relationships/image" Target="../media/image9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2.png"/><Relationship Id="rId13" Type="http://schemas.openxmlformats.org/officeDocument/2006/relationships/image" Target="../media/image910.png"/><Relationship Id="rId3" Type="http://schemas.openxmlformats.org/officeDocument/2006/relationships/image" Target="../media/image570.png"/><Relationship Id="rId7" Type="http://schemas.openxmlformats.org/officeDocument/2006/relationships/image" Target="../media/image631.png"/><Relationship Id="rId12" Type="http://schemas.openxmlformats.org/officeDocument/2006/relationships/image" Target="../media/image892.png"/><Relationship Id="rId2" Type="http://schemas.openxmlformats.org/officeDocument/2006/relationships/image" Target="../media/image330.png"/><Relationship Id="rId16" Type="http://schemas.openxmlformats.org/officeDocument/2006/relationships/image" Target="../media/image9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png"/><Relationship Id="rId11" Type="http://schemas.openxmlformats.org/officeDocument/2006/relationships/image" Target="../media/image882.png"/><Relationship Id="rId5" Type="http://schemas.openxmlformats.org/officeDocument/2006/relationships/image" Target="../media/image590.png"/><Relationship Id="rId15" Type="http://schemas.openxmlformats.org/officeDocument/2006/relationships/image" Target="../media/image941.png"/><Relationship Id="rId10" Type="http://schemas.openxmlformats.org/officeDocument/2006/relationships/image" Target="../media/image872.png"/><Relationship Id="rId4" Type="http://schemas.openxmlformats.org/officeDocument/2006/relationships/image" Target="../media/image580.png"/><Relationship Id="rId9" Type="http://schemas.openxmlformats.org/officeDocument/2006/relationships/image" Target="../media/image862.png"/><Relationship Id="rId14" Type="http://schemas.openxmlformats.org/officeDocument/2006/relationships/image" Target="../media/image9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2.png"/><Relationship Id="rId13" Type="http://schemas.openxmlformats.org/officeDocument/2006/relationships/image" Target="../media/image920.png"/><Relationship Id="rId3" Type="http://schemas.openxmlformats.org/officeDocument/2006/relationships/image" Target="../media/image570.png"/><Relationship Id="rId7" Type="http://schemas.openxmlformats.org/officeDocument/2006/relationships/image" Target="../media/image631.png"/><Relationship Id="rId12" Type="http://schemas.openxmlformats.org/officeDocument/2006/relationships/image" Target="../media/image892.png"/><Relationship Id="rId2" Type="http://schemas.openxmlformats.org/officeDocument/2006/relationships/image" Target="../media/image330.png"/><Relationship Id="rId16" Type="http://schemas.openxmlformats.org/officeDocument/2006/relationships/image" Target="../media/image9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png"/><Relationship Id="rId11" Type="http://schemas.openxmlformats.org/officeDocument/2006/relationships/image" Target="../media/image882.png"/><Relationship Id="rId5" Type="http://schemas.openxmlformats.org/officeDocument/2006/relationships/image" Target="../media/image590.png"/><Relationship Id="rId15" Type="http://schemas.openxmlformats.org/officeDocument/2006/relationships/image" Target="../media/image941.png"/><Relationship Id="rId10" Type="http://schemas.openxmlformats.org/officeDocument/2006/relationships/image" Target="../media/image872.png"/><Relationship Id="rId4" Type="http://schemas.openxmlformats.org/officeDocument/2006/relationships/image" Target="../media/image580.png"/><Relationship Id="rId9" Type="http://schemas.openxmlformats.org/officeDocument/2006/relationships/image" Target="../media/image862.png"/><Relationship Id="rId14" Type="http://schemas.openxmlformats.org/officeDocument/2006/relationships/image" Target="../media/image9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30.png"/><Relationship Id="rId5" Type="http://schemas.openxmlformats.org/officeDocument/2006/relationships/image" Target="../media/image970.png"/><Relationship Id="rId10" Type="http://schemas.openxmlformats.org/officeDocument/2006/relationships/image" Target="../media/image1020.png"/><Relationship Id="rId4" Type="http://schemas.openxmlformats.org/officeDocument/2006/relationships/image" Target="../media/image960.png"/><Relationship Id="rId9" Type="http://schemas.openxmlformats.org/officeDocument/2006/relationships/image" Target="../media/image10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12" Type="http://schemas.openxmlformats.org/officeDocument/2006/relationships/image" Target="../media/image102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4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Relationship Id="rId9" Type="http://schemas.openxmlformats.org/officeDocument/2006/relationships/image" Target="../media/image10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020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12" Type="http://schemas.openxmlformats.org/officeDocument/2006/relationships/image" Target="../media/image106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5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Relationship Id="rId9" Type="http://schemas.openxmlformats.org/officeDocument/2006/relationships/image" Target="../media/image10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08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12" Type="http://schemas.openxmlformats.org/officeDocument/2006/relationships/image" Target="../media/image107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5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Relationship Id="rId9" Type="http://schemas.openxmlformats.org/officeDocument/2006/relationships/image" Target="../media/image1011.png"/><Relationship Id="rId14" Type="http://schemas.openxmlformats.org/officeDocument/2006/relationships/image" Target="../media/image10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14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0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09.png"/><Relationship Id="rId16" Type="http://schemas.openxmlformats.org/officeDocument/2006/relationships/image" Target="../media/image12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5" Type="http://schemas.openxmlformats.org/officeDocument/2006/relationships/image" Target="../media/image125.png"/><Relationship Id="rId19" Type="http://schemas.openxmlformats.org/officeDocument/2006/relationships/image" Target="../media/image114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2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5" Type="http://schemas.openxmlformats.org/officeDocument/2006/relationships/image" Target="../media/image1260.png"/><Relationship Id="rId4" Type="http://schemas.openxmlformats.org/officeDocument/2006/relationships/image" Target="../media/image12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0.png"/><Relationship Id="rId4" Type="http://schemas.openxmlformats.org/officeDocument/2006/relationships/image" Target="../media/image12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0.png"/><Relationship Id="rId10" Type="http://schemas.openxmlformats.org/officeDocument/2006/relationships/image" Target="../media/image133.png"/><Relationship Id="rId4" Type="http://schemas.openxmlformats.org/officeDocument/2006/relationships/image" Target="../media/image1250.png"/><Relationship Id="rId9" Type="http://schemas.openxmlformats.org/officeDocument/2006/relationships/image" Target="../media/image13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2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98888" y="5733256"/>
            <a:ext cx="7235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2025. 6. 19 @</a:t>
            </a:r>
            <a:r>
              <a:rPr lang="ja-JP" altLang="en-US" sz="2000" dirty="0"/>
              <a:t> </a:t>
            </a:r>
            <a:r>
              <a:rPr lang="en-US" altLang="ja-JP" sz="2000" dirty="0"/>
              <a:t>The Frontier of Particle Physics:</a:t>
            </a:r>
          </a:p>
          <a:p>
            <a:r>
              <a:rPr lang="en-US" altLang="ja-JP" sz="2000" dirty="0"/>
              <a:t>                          Exploring Muons, Quantum Science and the Cosmos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537" y="4653136"/>
            <a:ext cx="866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K. Blum, R. Sato, T. R. </a:t>
            </a:r>
            <a:r>
              <a:rPr lang="en-US" altLang="ja-JP" dirty="0" err="1"/>
              <a:t>Slatyer</a:t>
            </a:r>
            <a:r>
              <a:rPr lang="en-US" altLang="ja-JP" dirty="0"/>
              <a:t>,	1603.01383, JCAP 06 (2016) 021</a:t>
            </a:r>
          </a:p>
          <a:p>
            <a:r>
              <a:rPr lang="en-US" altLang="ja-JP" dirty="0"/>
              <a:t>A. Parikh, R. Sato, T. R. </a:t>
            </a:r>
            <a:r>
              <a:rPr lang="en-US" altLang="ja-JP" dirty="0" err="1"/>
              <a:t>Slatyer</a:t>
            </a:r>
            <a:r>
              <a:rPr lang="en-US" altLang="ja-JP" dirty="0"/>
              <a:t>, 2410.18168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9992" y="2636912"/>
            <a:ext cx="210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Ryosuke Sato</a:t>
            </a:r>
            <a:endParaRPr kumimoji="1" lang="en-US" altLang="ja-JP" sz="2800" dirty="0"/>
          </a:p>
        </p:txBody>
      </p:sp>
      <p:sp>
        <p:nvSpPr>
          <p:cNvPr id="2" name="AutoShape 2" descr="https://derma.med.osaka-u.ac.jp/etc/rogo/OU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D56CEC-5ED6-0D53-7469-557C8EF3C9D6}"/>
              </a:ext>
            </a:extLst>
          </p:cNvPr>
          <p:cNvSpPr txBox="1"/>
          <p:nvPr/>
        </p:nvSpPr>
        <p:spPr>
          <a:xfrm>
            <a:off x="234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00B0F0"/>
                </a:solidFill>
                <a:latin typeface="+mj-lt"/>
              </a:rPr>
              <a:t>Sommerfeld effect and unitarity</a:t>
            </a:r>
          </a:p>
        </p:txBody>
      </p:sp>
      <p:pic>
        <p:nvPicPr>
          <p:cNvPr id="7" name="図 6" descr="ロゴ, 会社名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60D1DB9-11B8-1EAD-4555-9E2E99692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99" y="2324096"/>
            <a:ext cx="2664155" cy="1156143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4659BB63-7DE6-B2AD-E57D-AE08CB84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22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22820E-39B5-1714-FB10-889E55C6C6C2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How to calculate DM annihilation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082643-6388-7E98-1693-B274B6DBDBCA}"/>
              </a:ext>
            </a:extLst>
          </p:cNvPr>
          <p:cNvSpPr txBox="1"/>
          <p:nvPr/>
        </p:nvSpPr>
        <p:spPr>
          <a:xfrm>
            <a:off x="539552" y="1196752"/>
            <a:ext cx="642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Two body scattering problem (à la undergrad quantum mechanics)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35666B-49F1-1189-0300-793F11E8A609}"/>
              </a:ext>
            </a:extLst>
          </p:cNvPr>
          <p:cNvSpPr txBox="1"/>
          <p:nvPr/>
        </p:nvSpPr>
        <p:spPr>
          <a:xfrm>
            <a:off x="4259567" y="2168183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with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AF8F1F-BAA3-E8FD-7C60-617C34A22AFD}"/>
                  </a:ext>
                </a:extLst>
              </p:cNvPr>
              <p:cNvSpPr txBox="1"/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AF8F1F-BAA3-E8FD-7C60-617C34A22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BA964E-7B44-4AC1-FF30-033594C5D8DA}"/>
                  </a:ext>
                </a:extLst>
              </p:cNvPr>
              <p:cNvSpPr txBox="1"/>
              <p:nvPr/>
            </p:nvSpPr>
            <p:spPr>
              <a:xfrm>
                <a:off x="5270102" y="1916832"/>
                <a:ext cx="2512291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𝑖𝑝𝑧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BA964E-7B44-4AC1-FF30-033594C5D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02" y="1916832"/>
                <a:ext cx="2512291" cy="656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729DB89-71B4-4D2E-1C61-7AD3DA6FFDE5}"/>
                  </a:ext>
                </a:extLst>
              </p:cNvPr>
              <p:cNvSpPr txBox="1"/>
              <p:nvPr/>
            </p:nvSpPr>
            <p:spPr>
              <a:xfrm>
                <a:off x="1135518" y="4255229"/>
                <a:ext cx="3906198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nary>
                        <m:nary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729DB89-71B4-4D2E-1C61-7AD3DA6FF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18" y="4255229"/>
                <a:ext cx="3906198" cy="740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0049AF-1306-623E-A965-294F7EEB4231}"/>
              </a:ext>
            </a:extLst>
          </p:cNvPr>
          <p:cNvSpPr txBox="1"/>
          <p:nvPr/>
        </p:nvSpPr>
        <p:spPr>
          <a:xfrm>
            <a:off x="593087" y="3789040"/>
            <a:ext cx="2052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Annihilation cross section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04621-0F78-C61F-9FDC-02057EDD87E7}"/>
              </a:ext>
            </a:extLst>
          </p:cNvPr>
          <p:cNvSpPr txBox="1"/>
          <p:nvPr/>
        </p:nvSpPr>
        <p:spPr>
          <a:xfrm>
            <a:off x="5573659" y="703729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396B02-4077-854C-099E-03973290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10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569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33084-9844-C02B-7DCA-0139C24D3704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How to calculate DM annihilation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C85D5F9-19A6-269B-491C-41476A84E595}"/>
                  </a:ext>
                </a:extLst>
              </p:cNvPr>
              <p:cNvSpPr txBox="1"/>
              <p:nvPr/>
            </p:nvSpPr>
            <p:spPr>
              <a:xfrm>
                <a:off x="605438" y="1336219"/>
                <a:ext cx="3885679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C85D5F9-19A6-269B-491C-41476A84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38" y="1336219"/>
                <a:ext cx="3885679" cy="740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84E15F-1F64-D3C1-0A4B-7C3D680A19D3}"/>
                  </a:ext>
                </a:extLst>
              </p:cNvPr>
              <p:cNvSpPr txBox="1"/>
              <p:nvPr/>
            </p:nvSpPr>
            <p:spPr>
              <a:xfrm>
                <a:off x="5325215" y="1336219"/>
                <a:ext cx="3812967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long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84E15F-1F64-D3C1-0A4B-7C3D680A1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15" y="1336219"/>
                <a:ext cx="3812967" cy="740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929BED5-B605-C880-FE1E-CE8E4657916B}"/>
                  </a:ext>
                </a:extLst>
              </p:cNvPr>
              <p:cNvSpPr txBox="1"/>
              <p:nvPr/>
            </p:nvSpPr>
            <p:spPr>
              <a:xfrm>
                <a:off x="984738" y="4641943"/>
                <a:ext cx="4908395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≃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×  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929BED5-B605-C880-FE1E-CE8E4657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4641943"/>
                <a:ext cx="4908395" cy="740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F685AC-A589-E1B1-D251-EB60A75F9BCF}"/>
              </a:ext>
            </a:extLst>
          </p:cNvPr>
          <p:cNvSpPr txBox="1"/>
          <p:nvPr/>
        </p:nvSpPr>
        <p:spPr>
          <a:xfrm>
            <a:off x="904583" y="5260287"/>
            <a:ext cx="20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Enhancement factor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93314F4F-EC6E-0CA2-3C03-EF9BC2C20BAB}"/>
              </a:ext>
            </a:extLst>
          </p:cNvPr>
          <p:cNvSpPr/>
          <p:nvPr/>
        </p:nvSpPr>
        <p:spPr>
          <a:xfrm rot="16200000">
            <a:off x="4545281" y="1373544"/>
            <a:ext cx="733218" cy="740395"/>
          </a:xfrm>
          <a:prstGeom prst="down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0775AB-7BAC-6F33-48AF-9414FD041685}"/>
                  </a:ext>
                </a:extLst>
              </p:cNvPr>
              <p:cNvSpPr txBox="1"/>
              <p:nvPr/>
            </p:nvSpPr>
            <p:spPr>
              <a:xfrm>
                <a:off x="4081355" y="2113729"/>
                <a:ext cx="1811778" cy="56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0775AB-7BAC-6F33-48AF-9414FD04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355" y="2113729"/>
                <a:ext cx="1811778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9D01A1-12E3-37F1-3791-2127BB440F39}"/>
              </a:ext>
            </a:extLst>
          </p:cNvPr>
          <p:cNvSpPr txBox="1"/>
          <p:nvPr/>
        </p:nvSpPr>
        <p:spPr>
          <a:xfrm>
            <a:off x="225230" y="4197681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s-wave case: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6A1683F-0D3A-A608-380F-DA8BE3A078C5}"/>
                  </a:ext>
                </a:extLst>
              </p:cNvPr>
              <p:cNvSpPr txBox="1"/>
              <p:nvPr/>
            </p:nvSpPr>
            <p:spPr>
              <a:xfrm>
                <a:off x="5282088" y="3026178"/>
                <a:ext cx="371075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0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𝛻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long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6A1683F-0D3A-A608-380F-DA8BE3A0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88" y="3026178"/>
                <a:ext cx="3710759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69D70F-6D89-34A9-BF69-615F2BCBF86E}"/>
              </a:ext>
            </a:extLst>
          </p:cNvPr>
          <p:cNvSpPr txBox="1"/>
          <p:nvPr/>
        </p:nvSpPr>
        <p:spPr>
          <a:xfrm>
            <a:off x="4856604" y="319587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s. t.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0473634-3A6D-825D-E30F-B9614170867F}"/>
                  </a:ext>
                </a:extLst>
              </p:cNvPr>
              <p:cNvSpPr txBox="1"/>
              <p:nvPr/>
            </p:nvSpPr>
            <p:spPr>
              <a:xfrm>
                <a:off x="595445" y="3140020"/>
                <a:ext cx="3658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tx1"/>
                    </a:solidFill>
                  </a:rPr>
                  <a:t>This should be OK </a:t>
                </a:r>
                <a:r>
                  <a:rPr lang="en-US" altLang="ja-JP" sz="1400" dirty="0">
                    <a:solidFill>
                      <a:srgbClr val="FF0000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rgbClr val="FF0000"/>
                    </a:solidFill>
                  </a:rPr>
                  <a:t>is not so large…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  <a:p>
                <a:r>
                  <a:rPr lang="en-US" altLang="ja-JP" sz="1400" dirty="0">
                    <a:solidFill>
                      <a:schemeClr val="tx1"/>
                    </a:solidFill>
                  </a:rPr>
                  <a:t>(will come back to this point soon)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0473634-3A6D-825D-E30F-B96141708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5" y="3140020"/>
                <a:ext cx="3658117" cy="523220"/>
              </a:xfrm>
              <a:prstGeom prst="rect">
                <a:avLst/>
              </a:prstGeom>
              <a:blipFill>
                <a:blip r:embed="rId8"/>
                <a:stretch>
                  <a:fillRect l="-500" t="-2326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B60204E-EAB5-2A93-22B1-F1869A75DA23}"/>
              </a:ext>
            </a:extLst>
          </p:cNvPr>
          <p:cNvCxnSpPr>
            <a:cxnSpLocks/>
          </p:cNvCxnSpPr>
          <p:nvPr/>
        </p:nvCxnSpPr>
        <p:spPr>
          <a:xfrm flipV="1">
            <a:off x="3438935" y="2677601"/>
            <a:ext cx="814627" cy="462419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131D3-9B10-FBA8-A3D4-59B69C11D592}"/>
              </a:ext>
            </a:extLst>
          </p:cNvPr>
          <p:cNvSpPr txBox="1"/>
          <p:nvPr/>
        </p:nvSpPr>
        <p:spPr>
          <a:xfrm>
            <a:off x="5573659" y="703729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B06EFC-A1CE-7699-2A64-10FE517367FB}"/>
              </a:ext>
            </a:extLst>
          </p:cNvPr>
          <p:cNvSpPr txBox="1"/>
          <p:nvPr/>
        </p:nvSpPr>
        <p:spPr>
          <a:xfrm>
            <a:off x="5819179" y="2327337"/>
            <a:ext cx="290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(a.k.a. </a:t>
            </a:r>
            <a:r>
              <a:rPr kumimoji="1" lang="en-US" altLang="ja-JP" sz="1200" dirty="0">
                <a:solidFill>
                  <a:schemeClr val="tx1"/>
                </a:solidFill>
              </a:rPr>
              <a:t>Distorted Wave Born Approximation)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A4934BE3-5AF2-E056-B455-33EFB782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11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46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33084-9844-C02B-7DCA-0139C24D3704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How to calculate DM annihilation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929BED5-B605-C880-FE1E-CE8E4657916B}"/>
                  </a:ext>
                </a:extLst>
              </p:cNvPr>
              <p:cNvSpPr txBox="1"/>
              <p:nvPr/>
            </p:nvSpPr>
            <p:spPr>
              <a:xfrm>
                <a:off x="971600" y="4759263"/>
                <a:ext cx="3288784" cy="46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 ≃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  ×    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929BED5-B605-C880-FE1E-CE8E4657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59263"/>
                <a:ext cx="3288784" cy="469937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A44E73-6318-4BAA-4916-5390C2CEE896}"/>
              </a:ext>
            </a:extLst>
          </p:cNvPr>
          <p:cNvSpPr txBox="1"/>
          <p:nvPr/>
        </p:nvSpPr>
        <p:spPr>
          <a:xfrm>
            <a:off x="3256073" y="5305106"/>
            <a:ext cx="2581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Annihilation cross section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w/o long-range force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F685AC-A589-E1B1-D251-EB60A75F9BCF}"/>
              </a:ext>
            </a:extLst>
          </p:cNvPr>
          <p:cNvSpPr txBox="1"/>
          <p:nvPr/>
        </p:nvSpPr>
        <p:spPr>
          <a:xfrm>
            <a:off x="904583" y="5260287"/>
            <a:ext cx="20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Enhancement factor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9D01A1-12E3-37F1-3791-2127BB440F39}"/>
              </a:ext>
            </a:extLst>
          </p:cNvPr>
          <p:cNvSpPr txBox="1"/>
          <p:nvPr/>
        </p:nvSpPr>
        <p:spPr>
          <a:xfrm>
            <a:off x="225230" y="4197681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s-wave case: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C0BD8E-78C6-F254-CD7E-CD41144B4113}"/>
              </a:ext>
            </a:extLst>
          </p:cNvPr>
          <p:cNvSpPr txBox="1"/>
          <p:nvPr/>
        </p:nvSpPr>
        <p:spPr>
          <a:xfrm>
            <a:off x="5145107" y="4554543"/>
            <a:ext cx="3868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[Hisano, Matsumoto, </a:t>
            </a:r>
            <a:r>
              <a:rPr kumimoji="1" lang="en-US" altLang="ja-JP" sz="1400" dirty="0" err="1"/>
              <a:t>Nojiri</a:t>
            </a:r>
            <a:r>
              <a:rPr kumimoji="1" lang="en-US" altLang="ja-JP" sz="1400" dirty="0"/>
              <a:t> (2002)]</a:t>
            </a:r>
          </a:p>
          <a:p>
            <a:r>
              <a:rPr lang="en-US" altLang="ja-JP" sz="1400" dirty="0"/>
              <a:t>[</a:t>
            </a:r>
            <a:r>
              <a:rPr lang="en-US" altLang="ja-JP" sz="1400" dirty="0" err="1"/>
              <a:t>Arkani-hamed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Finkbeiner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Slatyer</a:t>
            </a:r>
            <a:r>
              <a:rPr lang="en-US" altLang="ja-JP" sz="1400" dirty="0"/>
              <a:t>, Weiner (2008)]</a:t>
            </a:r>
          </a:p>
          <a:p>
            <a:r>
              <a:rPr kumimoji="1" lang="en-US" altLang="ja-JP" sz="1400" dirty="0" err="1"/>
              <a:t>etc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CAB5048-9644-35E5-11C1-ACF746E01B18}"/>
                  </a:ext>
                </a:extLst>
              </p:cNvPr>
              <p:cNvSpPr txBox="1"/>
              <p:nvPr/>
            </p:nvSpPr>
            <p:spPr>
              <a:xfrm>
                <a:off x="605438" y="1336219"/>
                <a:ext cx="3885679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CAB5048-9644-35E5-11C1-ACF746E01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38" y="1336219"/>
                <a:ext cx="3885679" cy="740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28676B-90C0-A4E9-FEB6-16112932B076}"/>
                  </a:ext>
                </a:extLst>
              </p:cNvPr>
              <p:cNvSpPr txBox="1"/>
              <p:nvPr/>
            </p:nvSpPr>
            <p:spPr>
              <a:xfrm>
                <a:off x="5325215" y="1336219"/>
                <a:ext cx="3812967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long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28676B-90C0-A4E9-FEB6-16112932B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15" y="1336219"/>
                <a:ext cx="3812967" cy="7403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918A9A0-E327-466B-D69D-FD26E7E27A44}"/>
                  </a:ext>
                </a:extLst>
              </p:cNvPr>
              <p:cNvSpPr txBox="1"/>
              <p:nvPr/>
            </p:nvSpPr>
            <p:spPr>
              <a:xfrm>
                <a:off x="5282088" y="3026178"/>
                <a:ext cx="371075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0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𝛻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long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918A9A0-E327-466B-D69D-FD26E7E27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88" y="3026178"/>
                <a:ext cx="3710759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下 16">
            <a:extLst>
              <a:ext uri="{FF2B5EF4-FFF2-40B4-BE49-F238E27FC236}">
                <a16:creationId xmlns:a16="http://schemas.microsoft.com/office/drawing/2014/main" id="{74C25C95-07DA-9A3F-4EA2-BDB2A292BDF1}"/>
              </a:ext>
            </a:extLst>
          </p:cNvPr>
          <p:cNvSpPr/>
          <p:nvPr/>
        </p:nvSpPr>
        <p:spPr>
          <a:xfrm rot="16200000">
            <a:off x="4545281" y="1373544"/>
            <a:ext cx="733218" cy="740395"/>
          </a:xfrm>
          <a:prstGeom prst="down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EF1CE3-BF30-A8C6-6684-3ABBD97CF914}"/>
              </a:ext>
            </a:extLst>
          </p:cNvPr>
          <p:cNvSpPr txBox="1"/>
          <p:nvPr/>
        </p:nvSpPr>
        <p:spPr>
          <a:xfrm>
            <a:off x="4856604" y="319587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s. t.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1827CDF-3BA7-9EAF-5962-7B6EF702D777}"/>
                  </a:ext>
                </a:extLst>
              </p:cNvPr>
              <p:cNvSpPr txBox="1"/>
              <p:nvPr/>
            </p:nvSpPr>
            <p:spPr>
              <a:xfrm>
                <a:off x="595445" y="3140020"/>
                <a:ext cx="3658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tx1"/>
                    </a:solidFill>
                  </a:rPr>
                  <a:t>This should be OK </a:t>
                </a:r>
                <a:r>
                  <a:rPr lang="en-US" altLang="ja-JP" sz="1400" dirty="0">
                    <a:solidFill>
                      <a:srgbClr val="FF0000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rgbClr val="FF0000"/>
                    </a:solidFill>
                  </a:rPr>
                  <a:t>is not so large…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  <a:p>
                <a:r>
                  <a:rPr lang="en-US" altLang="ja-JP" sz="1400" dirty="0">
                    <a:solidFill>
                      <a:schemeClr val="tx1"/>
                    </a:solidFill>
                  </a:rPr>
                  <a:t>(will come back to this point soon)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1827CDF-3BA7-9EAF-5962-7B6EF702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5" y="3140020"/>
                <a:ext cx="3658117" cy="523220"/>
              </a:xfrm>
              <a:prstGeom prst="rect">
                <a:avLst/>
              </a:prstGeom>
              <a:blipFill>
                <a:blip r:embed="rId9"/>
                <a:stretch>
                  <a:fillRect l="-500" t="-2326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7930073-6B81-D58A-9378-E23D6725079B}"/>
                  </a:ext>
                </a:extLst>
              </p:cNvPr>
              <p:cNvSpPr txBox="1"/>
              <p:nvPr/>
            </p:nvSpPr>
            <p:spPr>
              <a:xfrm>
                <a:off x="4081355" y="2113729"/>
                <a:ext cx="1811778" cy="56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7930073-6B81-D58A-9378-E23D67250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355" y="2113729"/>
                <a:ext cx="1811778" cy="563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E2AB259-6B3C-5573-603D-0479B38AD2C2}"/>
              </a:ext>
            </a:extLst>
          </p:cNvPr>
          <p:cNvCxnSpPr>
            <a:cxnSpLocks/>
          </p:cNvCxnSpPr>
          <p:nvPr/>
        </p:nvCxnSpPr>
        <p:spPr>
          <a:xfrm flipV="1">
            <a:off x="3438935" y="2677601"/>
            <a:ext cx="814627" cy="462419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EC2D08-AB83-9BFE-3708-1376D2B3F6CD}"/>
              </a:ext>
            </a:extLst>
          </p:cNvPr>
          <p:cNvSpPr txBox="1"/>
          <p:nvPr/>
        </p:nvSpPr>
        <p:spPr>
          <a:xfrm>
            <a:off x="5573659" y="703729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05562D-C270-408D-1466-34BF68096719}"/>
              </a:ext>
            </a:extLst>
          </p:cNvPr>
          <p:cNvSpPr txBox="1"/>
          <p:nvPr/>
        </p:nvSpPr>
        <p:spPr>
          <a:xfrm>
            <a:off x="5819179" y="2327337"/>
            <a:ext cx="290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(a.k.a. </a:t>
            </a:r>
            <a:r>
              <a:rPr kumimoji="1" lang="en-US" altLang="ja-JP" sz="1200" dirty="0">
                <a:solidFill>
                  <a:schemeClr val="tx1"/>
                </a:solidFill>
              </a:rPr>
              <a:t>Distorted Wave Born Approximation)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C772CBD6-29BB-97AF-D11E-DC1717FF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12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29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&#10;&#10;自動的に生成された説明">
            <a:extLst>
              <a:ext uri="{FF2B5EF4-FFF2-40B4-BE49-F238E27FC236}">
                <a16:creationId xmlns:a16="http://schemas.microsoft.com/office/drawing/2014/main" id="{C42EDEFB-1017-E631-C04B-FC4845D3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" y="2802160"/>
            <a:ext cx="8651141" cy="374521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098236-D2B4-EA82-3EEC-A9EB91201B37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Sommerfeld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52E7548-E2BE-BB77-B204-A4BB95F265E6}"/>
                  </a:ext>
                </a:extLst>
              </p:cNvPr>
              <p:cNvSpPr txBox="1"/>
              <p:nvPr/>
            </p:nvSpPr>
            <p:spPr>
              <a:xfrm>
                <a:off x="5898726" y="5620526"/>
                <a:ext cx="3294748" cy="79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52E7548-E2BE-BB77-B204-A4BB95F2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26" y="5620526"/>
                <a:ext cx="3294748" cy="797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15F41C6-C725-8997-BB2B-9716DB3C9135}"/>
              </a:ext>
            </a:extLst>
          </p:cNvPr>
          <p:cNvCxnSpPr>
            <a:cxnSpLocks/>
          </p:cNvCxnSpPr>
          <p:nvPr/>
        </p:nvCxnSpPr>
        <p:spPr>
          <a:xfrm flipH="1" flipV="1">
            <a:off x="6012160" y="5489215"/>
            <a:ext cx="121144" cy="181496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E126702-8175-0D42-E28C-30D08E503BA0}"/>
                  </a:ext>
                </a:extLst>
              </p:cNvPr>
              <p:cNvSpPr txBox="1"/>
              <p:nvPr/>
            </p:nvSpPr>
            <p:spPr>
              <a:xfrm>
                <a:off x="827584" y="1025857"/>
                <a:ext cx="2168479" cy="51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E126702-8175-0D42-E28C-30D08E50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25857"/>
                <a:ext cx="2168479" cy="512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6B1E3F-9578-3712-F36A-455899C845C0}"/>
                  </a:ext>
                </a:extLst>
              </p:cNvPr>
              <p:cNvSpPr txBox="1"/>
              <p:nvPr/>
            </p:nvSpPr>
            <p:spPr>
              <a:xfrm>
                <a:off x="4796397" y="985301"/>
                <a:ext cx="967573" cy="593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𝛼𝜇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6B1E3F-9578-3712-F36A-455899C8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97" y="985301"/>
                <a:ext cx="967573" cy="5934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2CD2EA-696A-969A-DC49-2D5709F7A963}"/>
              </a:ext>
            </a:extLst>
          </p:cNvPr>
          <p:cNvSpPr txBox="1"/>
          <p:nvPr/>
        </p:nvSpPr>
        <p:spPr>
          <a:xfrm>
            <a:off x="3531779" y="1081025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Bohr radius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795A3C-6829-EA86-6E6A-2C90B0C804AE}"/>
                  </a:ext>
                </a:extLst>
              </p:cNvPr>
              <p:cNvSpPr txBox="1"/>
              <p:nvPr/>
            </p:nvSpPr>
            <p:spPr>
              <a:xfrm>
                <a:off x="2550025" y="1628800"/>
                <a:ext cx="4157164" cy="79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/>
                  <a:t> enhances when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dirty="0"/>
                  <a:t>   </a:t>
                </a:r>
                <a:r>
                  <a:rPr kumimoji="1" lang="en-US" altLang="ja-JP" dirty="0"/>
                  <a:t>&amp; 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795A3C-6829-EA86-6E6A-2C90B0C8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25" y="1628800"/>
                <a:ext cx="4157164" cy="794769"/>
              </a:xfrm>
              <a:prstGeom prst="rect">
                <a:avLst/>
              </a:prstGeom>
              <a:blipFill>
                <a:blip r:embed="rId6"/>
                <a:stretch>
                  <a:fillRect l="-8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464C92E-118B-B64D-C445-86442578DD45}"/>
                  </a:ext>
                </a:extLst>
              </p:cNvPr>
              <p:cNvSpPr txBox="1"/>
              <p:nvPr/>
            </p:nvSpPr>
            <p:spPr>
              <a:xfrm>
                <a:off x="2550025" y="2159412"/>
                <a:ext cx="5478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At some specific value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violently enhances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464C92E-118B-B64D-C445-86442578D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25" y="2159412"/>
                <a:ext cx="5478359" cy="369332"/>
              </a:xfrm>
              <a:prstGeom prst="rect">
                <a:avLst/>
              </a:prstGeom>
              <a:blipFill>
                <a:blip r:embed="rId7"/>
                <a:stretch>
                  <a:fillRect l="-667" t="-8197" r="-22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21F7F45-FDD2-BFFA-D3A5-7287E8F7D23D}"/>
                  </a:ext>
                </a:extLst>
              </p:cNvPr>
              <p:cNvSpPr txBox="1"/>
              <p:nvPr/>
            </p:nvSpPr>
            <p:spPr>
              <a:xfrm>
                <a:off x="223156" y="3000998"/>
                <a:ext cx="1208856" cy="4280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21F7F45-FDD2-BFFA-D3A5-7287E8F7D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6" y="3000998"/>
                <a:ext cx="1208856" cy="428002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20724D7-FFE6-0F0A-2333-D368D2AB1F9E}"/>
                  </a:ext>
                </a:extLst>
              </p:cNvPr>
              <p:cNvSpPr txBox="1"/>
              <p:nvPr/>
            </p:nvSpPr>
            <p:spPr>
              <a:xfrm>
                <a:off x="1917574" y="3567347"/>
                <a:ext cx="826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20724D7-FFE6-0F0A-2333-D368D2AB1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4" y="3567347"/>
                <a:ext cx="82606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4EF1A6C-C7B3-8E64-52E3-D9D20C9A7CD0}"/>
                  </a:ext>
                </a:extLst>
              </p:cNvPr>
              <p:cNvSpPr txBox="1"/>
              <p:nvPr/>
            </p:nvSpPr>
            <p:spPr>
              <a:xfrm>
                <a:off x="605952" y="4149080"/>
                <a:ext cx="826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4EF1A6C-C7B3-8E64-52E3-D9D20C9A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2" y="4149080"/>
                <a:ext cx="82606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0C7780F5-AA0D-048C-FE27-77977D75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13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642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E3353-258E-4146-E5CC-8AE6B089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&#10;&#10;自動的に生成された説明">
            <a:extLst>
              <a:ext uri="{FF2B5EF4-FFF2-40B4-BE49-F238E27FC236}">
                <a16:creationId xmlns:a16="http://schemas.microsoft.com/office/drawing/2014/main" id="{5EB51A22-0C3A-A2D5-9F71-9E27CA1FF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" y="2802160"/>
            <a:ext cx="8651141" cy="374521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065498-4B7C-837F-C099-1A1E48BA26CD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Sommerfeld factor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5EA2960-4856-CF06-DE6A-045C900F6349}"/>
              </a:ext>
            </a:extLst>
          </p:cNvPr>
          <p:cNvCxnSpPr>
            <a:cxnSpLocks/>
          </p:cNvCxnSpPr>
          <p:nvPr/>
        </p:nvCxnSpPr>
        <p:spPr>
          <a:xfrm flipH="1" flipV="1">
            <a:off x="6012160" y="5489215"/>
            <a:ext cx="121144" cy="181496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7F53107-9D01-8904-090F-81262F4437B6}"/>
                  </a:ext>
                </a:extLst>
              </p:cNvPr>
              <p:cNvSpPr txBox="1"/>
              <p:nvPr/>
            </p:nvSpPr>
            <p:spPr>
              <a:xfrm>
                <a:off x="827584" y="1025857"/>
                <a:ext cx="2168479" cy="51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E126702-8175-0D42-E28C-30D08E50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25857"/>
                <a:ext cx="2168479" cy="512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6362D5-79B4-5B5E-A1C9-8F60199D4052}"/>
                  </a:ext>
                </a:extLst>
              </p:cNvPr>
              <p:cNvSpPr txBox="1"/>
              <p:nvPr/>
            </p:nvSpPr>
            <p:spPr>
              <a:xfrm>
                <a:off x="4796397" y="985301"/>
                <a:ext cx="967573" cy="593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𝛼𝜇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46B1E3F-9578-3712-F36A-455899C8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97" y="985301"/>
                <a:ext cx="967573" cy="5934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F9C43E-3DBA-2DC9-389D-2EE6B68F48C9}"/>
              </a:ext>
            </a:extLst>
          </p:cNvPr>
          <p:cNvSpPr txBox="1"/>
          <p:nvPr/>
        </p:nvSpPr>
        <p:spPr>
          <a:xfrm>
            <a:off x="3531779" y="1081025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Bohr radius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B26D3C6-26E7-69E1-A9E4-D4C2CCCF1489}"/>
                  </a:ext>
                </a:extLst>
              </p:cNvPr>
              <p:cNvSpPr txBox="1"/>
              <p:nvPr/>
            </p:nvSpPr>
            <p:spPr>
              <a:xfrm>
                <a:off x="2550025" y="1628800"/>
                <a:ext cx="4157164" cy="79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/>
                  <a:t> enhances when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dirty="0"/>
                  <a:t>   </a:t>
                </a:r>
                <a:r>
                  <a:rPr kumimoji="1" lang="en-US" altLang="ja-JP" dirty="0"/>
                  <a:t>&amp; 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B26D3C6-26E7-69E1-A9E4-D4C2CCCF1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25" y="1628800"/>
                <a:ext cx="4157164" cy="794769"/>
              </a:xfrm>
              <a:prstGeom prst="rect">
                <a:avLst/>
              </a:prstGeom>
              <a:blipFill>
                <a:blip r:embed="rId6"/>
                <a:stretch>
                  <a:fillRect l="-8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70B1DFB-FB3F-DEBC-96D6-BA980D279BA6}"/>
                  </a:ext>
                </a:extLst>
              </p:cNvPr>
              <p:cNvSpPr txBox="1"/>
              <p:nvPr/>
            </p:nvSpPr>
            <p:spPr>
              <a:xfrm>
                <a:off x="2550025" y="2159412"/>
                <a:ext cx="5478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At some specific value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violently enhances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70B1DFB-FB3F-DEBC-96D6-BA980D279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25" y="2159412"/>
                <a:ext cx="5478359" cy="369332"/>
              </a:xfrm>
              <a:prstGeom prst="rect">
                <a:avLst/>
              </a:prstGeom>
              <a:blipFill>
                <a:blip r:embed="rId7"/>
                <a:stretch>
                  <a:fillRect l="-667" t="-8197" r="-22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4EF162C-B0C6-4674-27C8-0829D03D0D3A}"/>
                  </a:ext>
                </a:extLst>
              </p:cNvPr>
              <p:cNvSpPr txBox="1"/>
              <p:nvPr/>
            </p:nvSpPr>
            <p:spPr>
              <a:xfrm>
                <a:off x="223156" y="3000998"/>
                <a:ext cx="1208856" cy="4280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21F7F45-FDD2-BFFA-D3A5-7287E8F7D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6" y="3000998"/>
                <a:ext cx="1208856" cy="428002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0F1C014-7515-70AD-0266-0FD9E02F6C9B}"/>
                  </a:ext>
                </a:extLst>
              </p:cNvPr>
              <p:cNvSpPr txBox="1"/>
              <p:nvPr/>
            </p:nvSpPr>
            <p:spPr>
              <a:xfrm>
                <a:off x="1917574" y="3567347"/>
                <a:ext cx="826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20724D7-FFE6-0F0A-2333-D368D2AB1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4" y="3567347"/>
                <a:ext cx="82606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067804A-35F4-9183-48E7-79DF5186CECA}"/>
                  </a:ext>
                </a:extLst>
              </p:cNvPr>
              <p:cNvSpPr txBox="1"/>
              <p:nvPr/>
            </p:nvSpPr>
            <p:spPr>
              <a:xfrm>
                <a:off x="605952" y="4149080"/>
                <a:ext cx="826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4EF1A6C-C7B3-8E64-52E3-D9D20C9A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2" y="4149080"/>
                <a:ext cx="82606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2363D85-16FD-408E-597B-55E4AFAA49C4}"/>
              </a:ext>
            </a:extLst>
          </p:cNvPr>
          <p:cNvSpPr/>
          <p:nvPr/>
        </p:nvSpPr>
        <p:spPr>
          <a:xfrm>
            <a:off x="4499991" y="44156"/>
            <a:ext cx="4469825" cy="38925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2C5330-667B-E6C4-E678-A9FBD54763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0203" y="310624"/>
            <a:ext cx="4068261" cy="31601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4C7629-66F8-14AA-8289-747C573FB42F}"/>
              </a:ext>
            </a:extLst>
          </p:cNvPr>
          <p:cNvSpPr txBox="1"/>
          <p:nvPr/>
        </p:nvSpPr>
        <p:spPr>
          <a:xfrm>
            <a:off x="4738556" y="3481263"/>
            <a:ext cx="408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Taken from [</a:t>
            </a:r>
            <a:r>
              <a:rPr kumimoji="1" lang="en-US" altLang="ja-JP" sz="1400" dirty="0" err="1"/>
              <a:t>Mitridate</a:t>
            </a:r>
            <a:r>
              <a:rPr kumimoji="1" lang="en-US" altLang="ja-JP" sz="1400" dirty="0"/>
              <a:t>, Redi, Smirnov, </a:t>
            </a:r>
            <a:r>
              <a:rPr kumimoji="1" lang="en-US" altLang="ja-JP" sz="1400" dirty="0" err="1"/>
              <a:t>Strumia</a:t>
            </a:r>
            <a:r>
              <a:rPr kumimoji="1" lang="en-US" altLang="ja-JP" sz="1400" dirty="0"/>
              <a:t> (2017)]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5D2737F-332F-97D3-A826-BAE9B78563C3}"/>
                  </a:ext>
                </a:extLst>
              </p:cNvPr>
              <p:cNvSpPr txBox="1"/>
              <p:nvPr/>
            </p:nvSpPr>
            <p:spPr>
              <a:xfrm>
                <a:off x="7285430" y="3171838"/>
                <a:ext cx="11029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1" lang="ja-JP" altLang="en-US" sz="1600" b="1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5D2737F-332F-97D3-A826-BAE9B7856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30" y="3171838"/>
                <a:ext cx="1102994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9AF18DC-10A8-0792-0009-7E792933C5A3}"/>
              </a:ext>
            </a:extLst>
          </p:cNvPr>
          <p:cNvCxnSpPr/>
          <p:nvPr/>
        </p:nvCxnSpPr>
        <p:spPr>
          <a:xfrm flipH="1">
            <a:off x="8388424" y="2802160"/>
            <a:ext cx="72008" cy="19883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C8F419D-A205-81DC-EA5A-9ABDDE49278B}"/>
              </a:ext>
            </a:extLst>
          </p:cNvPr>
          <p:cNvCxnSpPr/>
          <p:nvPr/>
        </p:nvCxnSpPr>
        <p:spPr>
          <a:xfrm flipH="1">
            <a:off x="7732654" y="2795824"/>
            <a:ext cx="72008" cy="19883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301BAF1-7E91-B5E8-E366-5E7BE722A55D}"/>
              </a:ext>
            </a:extLst>
          </p:cNvPr>
          <p:cNvCxnSpPr/>
          <p:nvPr/>
        </p:nvCxnSpPr>
        <p:spPr>
          <a:xfrm flipH="1">
            <a:off x="7357785" y="2812235"/>
            <a:ext cx="72008" cy="19883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FE2B412-0D50-6A0A-A214-462EB00F3D29}"/>
              </a:ext>
            </a:extLst>
          </p:cNvPr>
          <p:cNvCxnSpPr/>
          <p:nvPr/>
        </p:nvCxnSpPr>
        <p:spPr>
          <a:xfrm flipH="1">
            <a:off x="7100429" y="2807916"/>
            <a:ext cx="72008" cy="19883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A44A6A5-EC89-A7DE-136B-D2BC695D89BA}"/>
              </a:ext>
            </a:extLst>
          </p:cNvPr>
          <p:cNvCxnSpPr/>
          <p:nvPr/>
        </p:nvCxnSpPr>
        <p:spPr>
          <a:xfrm flipH="1">
            <a:off x="6879190" y="2825883"/>
            <a:ext cx="72008" cy="19883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F79C1CF-8AB0-9B50-F0DE-0242A4455E10}"/>
              </a:ext>
            </a:extLst>
          </p:cNvPr>
          <p:cNvCxnSpPr/>
          <p:nvPr/>
        </p:nvCxnSpPr>
        <p:spPr>
          <a:xfrm flipH="1">
            <a:off x="6714333" y="2823613"/>
            <a:ext cx="72008" cy="19883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A3BB27C-8AB3-6313-7D46-58FF813E4F5C}"/>
                  </a:ext>
                </a:extLst>
              </p:cNvPr>
              <p:cNvSpPr txBox="1"/>
              <p:nvPr/>
            </p:nvSpPr>
            <p:spPr>
              <a:xfrm>
                <a:off x="5898726" y="5620526"/>
                <a:ext cx="3294748" cy="79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A3BB27C-8AB3-6313-7D46-58FF813E4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26" y="5620526"/>
                <a:ext cx="3294748" cy="7977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スライド番号プレースホルダー 1">
            <a:extLst>
              <a:ext uri="{FF2B5EF4-FFF2-40B4-BE49-F238E27FC236}">
                <a16:creationId xmlns:a16="http://schemas.microsoft.com/office/drawing/2014/main" id="{42036B4B-FBEF-A115-2C77-F2024DCA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14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89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B729FC-2F96-EA89-DA74-DB2E5E1B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878"/>
            <a:ext cx="9144000" cy="309956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E0C357-8F2A-9229-C3E7-6916F175873D}"/>
              </a:ext>
            </a:extLst>
          </p:cNvPr>
          <p:cNvSpPr txBox="1"/>
          <p:nvPr/>
        </p:nvSpPr>
        <p:spPr>
          <a:xfrm>
            <a:off x="5660386" y="5312381"/>
            <a:ext cx="345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[Hisano, Matsumoto, </a:t>
            </a:r>
            <a:r>
              <a:rPr kumimoji="1" lang="en-US" altLang="ja-JP" dirty="0" err="1"/>
              <a:t>Nojiri</a:t>
            </a:r>
            <a:r>
              <a:rPr kumimoji="1" lang="en-US" altLang="ja-JP" dirty="0"/>
              <a:t> (2003)]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F575E6-F647-CFAA-4A84-7FBE67C09515}"/>
              </a:ext>
            </a:extLst>
          </p:cNvPr>
          <p:cNvSpPr txBox="1"/>
          <p:nvPr/>
        </p:nvSpPr>
        <p:spPr>
          <a:xfrm>
            <a:off x="558209" y="1375342"/>
            <a:ext cx="728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Dashed lines : 	usual perturbative calculation</a:t>
            </a:r>
            <a:r>
              <a:rPr lang="en-US" altLang="ja-JP" dirty="0"/>
              <a:t>   </a:t>
            </a:r>
            <a:r>
              <a:rPr kumimoji="1" lang="en-US" altLang="ja-JP" dirty="0"/>
              <a:t>(w/o Sommerfeld effect)</a:t>
            </a:r>
          </a:p>
          <a:p>
            <a:r>
              <a:rPr lang="en-US" altLang="ja-JP" dirty="0"/>
              <a:t>Colored curves : 	non-perturbative calculation	   (w/ Sommerfeld effect)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66B4A1-3A07-7A8C-CA8E-47EF33DB8EAE}"/>
              </a:ext>
            </a:extLst>
          </p:cNvPr>
          <p:cNvSpPr txBox="1"/>
          <p:nvPr/>
        </p:nvSpPr>
        <p:spPr>
          <a:xfrm>
            <a:off x="323528" y="5652848"/>
            <a:ext cx="266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Huge difference!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0A6CCD-8CDF-316B-7670-FC550BF7AE1E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Wino / </a:t>
            </a:r>
            <a:r>
              <a:rPr kumimoji="1" lang="en-US" altLang="ja-JP" sz="4400" dirty="0" err="1">
                <a:solidFill>
                  <a:srgbClr val="00B0F0"/>
                </a:solidFill>
                <a:latin typeface="+mj-lt"/>
              </a:rPr>
              <a:t>Higgsino</a:t>
            </a:r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 DM in SUSY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734368C4-729D-1F22-D6AE-F97FF4BC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15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17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8804-6B91-54CF-D7E0-31440940E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7860B6-CE1D-B7D6-CD42-71A3791D4D62}"/>
              </a:ext>
            </a:extLst>
          </p:cNvPr>
          <p:cNvSpPr txBox="1"/>
          <p:nvPr/>
        </p:nvSpPr>
        <p:spPr>
          <a:xfrm>
            <a:off x="780148" y="2204864"/>
            <a:ext cx="4953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Dark matter and Sommerfeld effect</a:t>
            </a:r>
          </a:p>
          <a:p>
            <a:pPr marL="342900" indent="-342900">
              <a:buAutoNum type="arabicPeriod"/>
            </a:pPr>
            <a:endParaRPr lang="en-US" altLang="ja-JP" sz="2400" dirty="0"/>
          </a:p>
          <a:p>
            <a:pPr marL="342900" indent="-342900">
              <a:buAutoNum type="arabicPeriod"/>
            </a:pPr>
            <a:r>
              <a:rPr kumimoji="1" lang="en-US" altLang="ja-JP" sz="2400" dirty="0"/>
              <a:t>Sommerfeld effect and unitarity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9837FB-AE52-0A4B-AD62-E66E38160504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Plan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89CDBC3E-F254-8471-A655-DE3E1ED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16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0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2051720" y="1938511"/>
            <a:ext cx="6840760" cy="2002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166039" y="3355554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Unitarity</a:t>
            </a:r>
            <a:r>
              <a:rPr kumimoji="1" lang="en-US" altLang="ja-JP" dirty="0"/>
              <a:t> bound on s-wave :</a:t>
            </a:r>
            <a:endParaRPr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13004" y="3289998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</a:t>
            </a:r>
            <a:r>
              <a:rPr kumimoji="1" lang="en-US" altLang="ja-JP" sz="1400" dirty="0" err="1"/>
              <a:t>Griest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Kamionkowski</a:t>
            </a:r>
            <a:r>
              <a:rPr lang="en-US" altLang="ja-JP" sz="1400" dirty="0"/>
              <a:t> (1992)</a:t>
            </a:r>
            <a:r>
              <a:rPr kumimoji="1" lang="en-US" altLang="ja-JP" sz="1400" dirty="0"/>
              <a:t>]</a:t>
            </a:r>
          </a:p>
          <a:p>
            <a:r>
              <a:rPr lang="en-US" altLang="ja-JP" sz="1400" dirty="0"/>
              <a:t>[Landau-</a:t>
            </a:r>
            <a:r>
              <a:rPr lang="en-US" altLang="ja-JP" sz="1400" dirty="0" err="1"/>
              <a:t>Lifshits’s</a:t>
            </a:r>
            <a:r>
              <a:rPr lang="en-US" altLang="ja-JP" sz="1400" dirty="0"/>
              <a:t> textbook]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098687" y="3234494"/>
                <a:ext cx="929485" cy="61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𝜎</m:t>
                      </m:r>
                      <m:r>
                        <a:rPr lang="en-US" altLang="ja-JP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687" y="3234494"/>
                <a:ext cx="929485" cy="6114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2193977" y="2161341"/>
                <a:ext cx="3982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are irrelevant each other.</a:t>
                </a: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77" y="2161341"/>
                <a:ext cx="398205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76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上下矢印 48"/>
          <p:cNvSpPr/>
          <p:nvPr/>
        </p:nvSpPr>
        <p:spPr>
          <a:xfrm>
            <a:off x="4160727" y="2650400"/>
            <a:ext cx="357188" cy="578404"/>
          </a:xfrm>
          <a:prstGeom prst="upDown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996281" y="1268760"/>
                <a:ext cx="1683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𝝈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</a:rPr>
                        <m:t>×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𝒗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1" y="1268760"/>
                <a:ext cx="16834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2856420" y="1460351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Enhancement factor : 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4863994" y="1474057"/>
                <a:ext cx="1388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1400" i="1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b="0" i="1" smtClean="0">
                              <a:latin typeface="Cambria Math"/>
                            </a:rPr>
                            <m:t>𝜓</m:t>
                          </m:r>
                          <m:r>
                            <a:rPr lang="en-US" altLang="ja-JP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1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altLang="ja-JP" sz="1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ja-JP" sz="1400" i="1" smtClean="0"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94" y="1474057"/>
                <a:ext cx="1388457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2858285" y="1145649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LO cross section : 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894239" y="1164134"/>
                <a:ext cx="4106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39" y="1164134"/>
                <a:ext cx="41069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96281" y="4953942"/>
                <a:ext cx="56905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ja-JP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altLang="ja-JP" dirty="0"/>
              </a:p>
              <a:p>
                <a:pPr marL="342900" indent="-342900">
                  <a:buAutoNum type="arabicPeriod"/>
                </a:pPr>
                <a:endParaRPr lang="en-US" altLang="ja-JP" dirty="0"/>
              </a:p>
              <a:p>
                <a:pPr marL="342900" indent="-342900">
                  <a:buAutoNum type="arabicPeriod"/>
                </a:pPr>
                <a:r>
                  <a:rPr kumimoji="1" lang="en-US" altLang="ja-JP" dirty="0"/>
                  <a:t>At zero energy resonance 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𝜎</m:t>
                    </m:r>
                    <m:r>
                      <a:rPr kumimoji="1" lang="en-US" altLang="ja-JP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1" y="4953942"/>
                <a:ext cx="5690597" cy="923330"/>
              </a:xfrm>
              <a:prstGeom prst="rect">
                <a:avLst/>
              </a:prstGeom>
              <a:blipFill>
                <a:blip r:embed="rId8"/>
                <a:stretch>
                  <a:fillRect l="-857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611560" y="459390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Problematic situations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35D1E-BE6E-C8A1-E446-E01B21008AD7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Unitarity bound?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6796A409-33BB-5555-51AD-F1D5A6A0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17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0607C7-C332-E9B2-299D-4C9BFE63810C}"/>
              </a:ext>
            </a:extLst>
          </p:cNvPr>
          <p:cNvSpPr txBox="1"/>
          <p:nvPr/>
        </p:nvSpPr>
        <p:spPr>
          <a:xfrm>
            <a:off x="4993132" y="5785570"/>
            <a:ext cx="104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(for s-wave)</a:t>
            </a:r>
          </a:p>
        </p:txBody>
      </p:sp>
    </p:spTree>
    <p:extLst>
      <p:ext uri="{BB962C8B-B14F-4D97-AF65-F5344CB8AC3E}">
        <p14:creationId xmlns:p14="http://schemas.microsoft.com/office/powerpoint/2010/main" val="95237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74461-6133-95F7-1845-F3BE30A3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C84E007A-0F27-4381-4255-461489258006}"/>
              </a:ext>
            </a:extLst>
          </p:cNvPr>
          <p:cNvSpPr/>
          <p:nvPr/>
        </p:nvSpPr>
        <p:spPr>
          <a:xfrm>
            <a:off x="2051720" y="1938511"/>
            <a:ext cx="6840760" cy="2002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E40995E-8DFD-FF7E-0708-561E98BAAFA0}"/>
              </a:ext>
            </a:extLst>
          </p:cNvPr>
          <p:cNvSpPr txBox="1"/>
          <p:nvPr/>
        </p:nvSpPr>
        <p:spPr>
          <a:xfrm>
            <a:off x="2166039" y="3355554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Unitarity</a:t>
            </a:r>
            <a:r>
              <a:rPr kumimoji="1" lang="en-US" altLang="ja-JP" dirty="0"/>
              <a:t> bound on s-wave :</a:t>
            </a:r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6692D6D-B37D-52F5-1AF3-8CAD91D30DA6}"/>
              </a:ext>
            </a:extLst>
          </p:cNvPr>
          <p:cNvSpPr txBox="1"/>
          <p:nvPr/>
        </p:nvSpPr>
        <p:spPr>
          <a:xfrm>
            <a:off x="6213004" y="3289998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</a:t>
            </a:r>
            <a:r>
              <a:rPr kumimoji="1" lang="en-US" altLang="ja-JP" sz="1400" dirty="0" err="1"/>
              <a:t>Griest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Kamionkowski</a:t>
            </a:r>
            <a:r>
              <a:rPr lang="en-US" altLang="ja-JP" sz="1400" dirty="0"/>
              <a:t> (1992)</a:t>
            </a:r>
            <a:r>
              <a:rPr kumimoji="1" lang="en-US" altLang="ja-JP" sz="1400" dirty="0"/>
              <a:t>]</a:t>
            </a:r>
          </a:p>
          <a:p>
            <a:r>
              <a:rPr lang="en-US" altLang="ja-JP" sz="1400" dirty="0"/>
              <a:t>[Landau-</a:t>
            </a:r>
            <a:r>
              <a:rPr lang="en-US" altLang="ja-JP" sz="1400" dirty="0" err="1"/>
              <a:t>Lifshits’s</a:t>
            </a:r>
            <a:r>
              <a:rPr lang="en-US" altLang="ja-JP" sz="1400" dirty="0"/>
              <a:t> textbook]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182B4B8-ADA0-C36F-01EA-ECE49F72084A}"/>
                  </a:ext>
                </a:extLst>
              </p:cNvPr>
              <p:cNvSpPr txBox="1"/>
              <p:nvPr/>
            </p:nvSpPr>
            <p:spPr>
              <a:xfrm>
                <a:off x="5098687" y="3234494"/>
                <a:ext cx="929485" cy="61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𝜎</m:t>
                      </m:r>
                      <m:r>
                        <a:rPr lang="en-US" altLang="ja-JP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687" y="3234494"/>
                <a:ext cx="929485" cy="6114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C2B21DE-4F3F-A2BA-341D-FCCB34391E71}"/>
                  </a:ext>
                </a:extLst>
              </p:cNvPr>
              <p:cNvSpPr txBox="1"/>
              <p:nvPr/>
            </p:nvSpPr>
            <p:spPr>
              <a:xfrm>
                <a:off x="2193977" y="2161341"/>
                <a:ext cx="3982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are irrelevant each other.</a:t>
                </a: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77" y="2161341"/>
                <a:ext cx="398205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76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上下矢印 48">
            <a:extLst>
              <a:ext uri="{FF2B5EF4-FFF2-40B4-BE49-F238E27FC236}">
                <a16:creationId xmlns:a16="http://schemas.microsoft.com/office/drawing/2014/main" id="{F12BD713-078B-81CD-B2FB-6197015F6405}"/>
              </a:ext>
            </a:extLst>
          </p:cNvPr>
          <p:cNvSpPr/>
          <p:nvPr/>
        </p:nvSpPr>
        <p:spPr>
          <a:xfrm>
            <a:off x="4160727" y="2650400"/>
            <a:ext cx="357188" cy="578404"/>
          </a:xfrm>
          <a:prstGeom prst="upDown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BD17743-1B2A-3A24-03AE-D444CD6FF96E}"/>
                  </a:ext>
                </a:extLst>
              </p:cNvPr>
              <p:cNvSpPr txBox="1"/>
              <p:nvPr/>
            </p:nvSpPr>
            <p:spPr>
              <a:xfrm>
                <a:off x="996281" y="1268760"/>
                <a:ext cx="1683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𝝈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</a:rPr>
                        <m:t>×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𝒗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1" y="1268760"/>
                <a:ext cx="16834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AC2D18E-F115-BD1E-61C4-E0CFE8D6184E}"/>
              </a:ext>
            </a:extLst>
          </p:cNvPr>
          <p:cNvSpPr txBox="1"/>
          <p:nvPr/>
        </p:nvSpPr>
        <p:spPr>
          <a:xfrm>
            <a:off x="2856420" y="1460351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Enhancement factor : 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37CED79-AF22-9589-B51A-9C4A153A09BD}"/>
                  </a:ext>
                </a:extLst>
              </p:cNvPr>
              <p:cNvSpPr txBox="1"/>
              <p:nvPr/>
            </p:nvSpPr>
            <p:spPr>
              <a:xfrm>
                <a:off x="7089996" y="1453426"/>
                <a:ext cx="1610313" cy="31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/>
                  <a:t>with</a:t>
                </a:r>
                <a:r>
                  <a:rPr kumimoji="1" lang="en-US" altLang="ja-JP" sz="14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𝑖𝑝𝑧</m:t>
                        </m:r>
                      </m:sup>
                    </m:sSup>
                  </m:oMath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96" y="1453426"/>
                <a:ext cx="1610313" cy="314702"/>
              </a:xfrm>
              <a:prstGeom prst="rect">
                <a:avLst/>
              </a:prstGeom>
              <a:blipFill rotWithShape="1">
                <a:blip r:embed="rId5"/>
                <a:stretch>
                  <a:fillRect l="-758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5983A95-B14C-4CF7-B837-21B17754FA84}"/>
                  </a:ext>
                </a:extLst>
              </p:cNvPr>
              <p:cNvSpPr txBox="1"/>
              <p:nvPr/>
            </p:nvSpPr>
            <p:spPr>
              <a:xfrm>
                <a:off x="4863994" y="1474057"/>
                <a:ext cx="2132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1400" i="1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b="0" i="1" smtClean="0">
                              <a:latin typeface="Cambria Math"/>
                            </a:rPr>
                            <m:t>𝜓</m:t>
                          </m:r>
                          <m:r>
                            <a:rPr lang="en-US" altLang="ja-JP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1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altLang="ja-JP" sz="1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ja-JP" sz="1400" i="1" smtClean="0"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94" y="1474057"/>
                <a:ext cx="213244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DB5E209-0A1B-BAA9-A07B-D56EC129D4DF}"/>
              </a:ext>
            </a:extLst>
          </p:cNvPr>
          <p:cNvSpPr txBox="1"/>
          <p:nvPr/>
        </p:nvSpPr>
        <p:spPr>
          <a:xfrm>
            <a:off x="2858285" y="1145649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LO cross section : 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74BB9FE-323D-10D3-35C0-4E690EBFC905}"/>
                  </a:ext>
                </a:extLst>
              </p:cNvPr>
              <p:cNvSpPr txBox="1"/>
              <p:nvPr/>
            </p:nvSpPr>
            <p:spPr>
              <a:xfrm>
                <a:off x="4894239" y="1164134"/>
                <a:ext cx="4106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39" y="1164134"/>
                <a:ext cx="41069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1674D78-308A-FEC0-A625-2430DF969076}"/>
                  </a:ext>
                </a:extLst>
              </p:cNvPr>
              <p:cNvSpPr txBox="1"/>
              <p:nvPr/>
            </p:nvSpPr>
            <p:spPr>
              <a:xfrm>
                <a:off x="996281" y="4953942"/>
                <a:ext cx="53827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ja-JP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altLang="ja-JP" dirty="0"/>
              </a:p>
              <a:p>
                <a:pPr marL="342900" indent="-342900">
                  <a:buAutoNum type="arabicPeriod"/>
                </a:pPr>
                <a:endParaRPr lang="en-US" altLang="ja-JP" dirty="0"/>
              </a:p>
              <a:p>
                <a:pPr marL="342900" indent="-342900">
                  <a:buAutoNum type="arabicPeriod"/>
                </a:pPr>
                <a:r>
                  <a:rPr kumimoji="1" lang="en-US" altLang="ja-JP" dirty="0">
                    <a:solidFill>
                      <a:srgbClr val="FF00FF"/>
                    </a:solidFill>
                  </a:rPr>
                  <a:t>At zero energy resonance</a:t>
                </a:r>
                <a:r>
                  <a:rPr kumimoji="1" lang="en-US" altLang="ja-JP" dirty="0"/>
                  <a:t> 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𝜎</m:t>
                    </m:r>
                    <m:r>
                      <a:rPr kumimoji="1" lang="en-US" altLang="ja-JP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1674D78-308A-FEC0-A625-2430DF969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1" y="4953942"/>
                <a:ext cx="5382756" cy="923330"/>
              </a:xfrm>
              <a:prstGeom prst="rect">
                <a:avLst/>
              </a:prstGeom>
              <a:blipFill>
                <a:blip r:embed="rId8"/>
                <a:stretch>
                  <a:fillRect l="-906" t="-3974" r="-227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5F3A7E-063F-CE7D-56DD-D72514FFF26E}"/>
              </a:ext>
            </a:extLst>
          </p:cNvPr>
          <p:cNvSpPr txBox="1"/>
          <p:nvPr/>
        </p:nvSpPr>
        <p:spPr>
          <a:xfrm>
            <a:off x="611560" y="459390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Problematic situations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A3E632-30F1-C599-D5F7-E6979C520BDE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Unitarity bound?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BD5DA076-A910-545F-0946-76A1FA069E39}"/>
              </a:ext>
            </a:extLst>
          </p:cNvPr>
          <p:cNvSpPr/>
          <p:nvPr/>
        </p:nvSpPr>
        <p:spPr>
          <a:xfrm>
            <a:off x="3460416" y="116632"/>
            <a:ext cx="5504071" cy="5040560"/>
          </a:xfrm>
          <a:prstGeom prst="wedgeRoundRectCallout">
            <a:avLst>
              <a:gd name="adj1" fmla="val -45683"/>
              <a:gd name="adj2" fmla="val 57847"/>
              <a:gd name="adj3" fmla="val 16667"/>
            </a:avLst>
          </a:prstGeom>
          <a:solidFill>
            <a:schemeClr val="bg1"/>
          </a:solidFill>
          <a:ln w="762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5" name="Picture 2" descr="C:\Users\rsato\Dropbox\slide\20160400_\WS000000.JPG">
            <a:extLst>
              <a:ext uri="{FF2B5EF4-FFF2-40B4-BE49-F238E27FC236}">
                <a16:creationId xmlns:a16="http://schemas.microsoft.com/office/drawing/2014/main" id="{6E9E8DBF-F566-C559-6E4F-82C2A03B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050218" cy="20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FECA9231-02AE-D169-3AC9-EF0B91A082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8" y="2778563"/>
            <a:ext cx="4829106" cy="20905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FAE4F2-B923-584E-F48A-5EF5DB94A12D}"/>
              </a:ext>
            </a:extLst>
          </p:cNvPr>
          <p:cNvSpPr txBox="1"/>
          <p:nvPr/>
        </p:nvSpPr>
        <p:spPr>
          <a:xfrm>
            <a:off x="3699220" y="295472"/>
            <a:ext cx="185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Wino / </a:t>
            </a:r>
            <a:r>
              <a:rPr kumimoji="1" lang="en-US" altLang="ja-JP" dirty="0" err="1"/>
              <a:t>Higgisno</a:t>
            </a:r>
            <a:r>
              <a:rPr kumimoji="1" lang="en-US" altLang="ja-JP" dirty="0"/>
              <a:t> : 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606D74-03C5-F046-27D2-6DD59D486EA9}"/>
              </a:ext>
            </a:extLst>
          </p:cNvPr>
          <p:cNvSpPr txBox="1"/>
          <p:nvPr/>
        </p:nvSpPr>
        <p:spPr>
          <a:xfrm>
            <a:off x="3687659" y="2467067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Yukaw</a:t>
            </a:r>
            <a:r>
              <a:rPr lang="en-US" altLang="ja-JP" dirty="0"/>
              <a:t>a potential : </a:t>
            </a:r>
            <a:endParaRPr kumimoji="1" lang="ja-JP" altLang="en-US" dirty="0"/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F8C4ED4-2519-185B-DC8D-642C6D13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18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1846D7-499E-C632-1B0E-898AD38CAAEE}"/>
              </a:ext>
            </a:extLst>
          </p:cNvPr>
          <p:cNvSpPr txBox="1"/>
          <p:nvPr/>
        </p:nvSpPr>
        <p:spPr>
          <a:xfrm>
            <a:off x="4993132" y="5785570"/>
            <a:ext cx="104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(for s-wave)</a:t>
            </a:r>
          </a:p>
        </p:txBody>
      </p:sp>
    </p:spTree>
    <p:extLst>
      <p:ext uri="{BB962C8B-B14F-4D97-AF65-F5344CB8AC3E}">
        <p14:creationId xmlns:p14="http://schemas.microsoft.com/office/powerpoint/2010/main" val="88099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F4734A-450E-A3C3-B948-6F9B8BB80062}"/>
              </a:ext>
            </a:extLst>
          </p:cNvPr>
          <p:cNvSpPr txBox="1"/>
          <p:nvPr/>
        </p:nvSpPr>
        <p:spPr>
          <a:xfrm>
            <a:off x="10852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  <a:latin typeface="+mj-lt"/>
              </a:rPr>
              <a:t>Unitarity bound vs. </a:t>
            </a:r>
            <a:r>
              <a:rPr lang="en-US" altLang="ja-JP" sz="4000" dirty="0">
                <a:solidFill>
                  <a:srgbClr val="00B0F0"/>
                </a:solidFill>
                <a:latin typeface="+mj-lt"/>
              </a:rPr>
              <a:t>zero-energy resonance</a:t>
            </a:r>
            <a:endParaRPr kumimoji="1" lang="en-US" altLang="ja-JP" sz="4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C5D535-DFAD-BBC3-4BBF-FD360D9119D8}"/>
              </a:ext>
            </a:extLst>
          </p:cNvPr>
          <p:cNvSpPr txBox="1"/>
          <p:nvPr/>
        </p:nvSpPr>
        <p:spPr>
          <a:xfrm>
            <a:off x="1259632" y="3824996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with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79D3F70-63ED-60F0-22B0-E0564A207961}"/>
                  </a:ext>
                </a:extLst>
              </p:cNvPr>
              <p:cNvSpPr txBox="1"/>
              <p:nvPr/>
            </p:nvSpPr>
            <p:spPr>
              <a:xfrm>
                <a:off x="956335" y="2893841"/>
                <a:ext cx="2418675" cy="593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79D3F70-63ED-60F0-22B0-E0564A207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35" y="2893841"/>
                <a:ext cx="2418675" cy="593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9BEC67-96BC-FB94-7CCA-C214E70A3E62}"/>
                  </a:ext>
                </a:extLst>
              </p:cNvPr>
              <p:cNvSpPr txBox="1"/>
              <p:nvPr/>
            </p:nvSpPr>
            <p:spPr>
              <a:xfrm>
                <a:off x="1768105" y="3642011"/>
                <a:ext cx="2368533" cy="59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𝑖𝑝𝑧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9BEC67-96BC-FB94-7CCA-C214E70A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105" y="3642011"/>
                <a:ext cx="2368533" cy="593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56393E1-BFD9-506C-E923-D4CE67B346AF}"/>
                  </a:ext>
                </a:extLst>
              </p:cNvPr>
              <p:cNvSpPr txBox="1"/>
              <p:nvPr/>
            </p:nvSpPr>
            <p:spPr>
              <a:xfrm>
                <a:off x="4056438" y="3642011"/>
                <a:ext cx="3488391" cy="719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f>
                            <m:f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𝑖𝑝𝑟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𝑖𝑝𝑟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56393E1-BFD9-506C-E923-D4CE67B34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38" y="3642011"/>
                <a:ext cx="3488391" cy="719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470569E-7BC1-8AE4-C191-876BE1C652CC}"/>
                  </a:ext>
                </a:extLst>
              </p:cNvPr>
              <p:cNvSpPr txBox="1"/>
              <p:nvPr/>
            </p:nvSpPr>
            <p:spPr>
              <a:xfrm>
                <a:off x="1083174" y="5313890"/>
                <a:ext cx="3112069" cy="68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(2ℓ+1)(1−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470569E-7BC1-8AE4-C191-876BE1C65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74" y="5313890"/>
                <a:ext cx="3112069" cy="689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3A057A-6056-1788-C075-90A51B1DF354}"/>
                  </a:ext>
                </a:extLst>
              </p:cNvPr>
              <p:cNvSpPr txBox="1"/>
              <p:nvPr/>
            </p:nvSpPr>
            <p:spPr>
              <a:xfrm>
                <a:off x="7222414" y="5344121"/>
                <a:ext cx="1223925" cy="553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𝑎𝑛𝑛</m:t>
                          </m:r>
                          <m: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3A057A-6056-1788-C075-90A51B1DF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414" y="5344121"/>
                <a:ext cx="1223925" cy="553870"/>
              </a:xfrm>
              <a:prstGeom prst="rect">
                <a:avLst/>
              </a:prstGeom>
              <a:blipFill>
                <a:blip r:embed="rId6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9BD8DD-7B2D-83F7-990B-D2D640596E3D}"/>
              </a:ext>
            </a:extLst>
          </p:cNvPr>
          <p:cNvSpPr txBox="1"/>
          <p:nvPr/>
        </p:nvSpPr>
        <p:spPr>
          <a:xfrm>
            <a:off x="578445" y="4941168"/>
            <a:ext cx="2052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Annihilation cross section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344891D-2EC2-89D7-29AC-222B7E9E9020}"/>
              </a:ext>
            </a:extLst>
          </p:cNvPr>
          <p:cNvSpPr/>
          <p:nvPr/>
        </p:nvSpPr>
        <p:spPr>
          <a:xfrm>
            <a:off x="4975293" y="5366327"/>
            <a:ext cx="1494681" cy="550986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C8DC0AC-A34B-97D4-76E6-8E6ADCC1980A}"/>
                  </a:ext>
                </a:extLst>
              </p:cNvPr>
              <p:cNvSpPr txBox="1"/>
              <p:nvPr/>
            </p:nvSpPr>
            <p:spPr>
              <a:xfrm>
                <a:off x="4205499" y="1369454"/>
                <a:ext cx="4015137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=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𝑙𝑜𝑛𝑔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∝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C8DC0AC-A34B-97D4-76E6-8E6ADCC19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99" y="1369454"/>
                <a:ext cx="4015137" cy="596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右 3">
            <a:extLst>
              <a:ext uri="{FF2B5EF4-FFF2-40B4-BE49-F238E27FC236}">
                <a16:creationId xmlns:a16="http://schemas.microsoft.com/office/drawing/2014/main" id="{820464BE-67FA-8D26-D602-5D9C4DF721E8}"/>
              </a:ext>
            </a:extLst>
          </p:cNvPr>
          <p:cNvSpPr/>
          <p:nvPr/>
        </p:nvSpPr>
        <p:spPr>
          <a:xfrm>
            <a:off x="2987824" y="1398736"/>
            <a:ext cx="720080" cy="550986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E05EF6E-A7EA-5CEB-204D-8A08C1B8EE7F}"/>
                  </a:ext>
                </a:extLst>
              </p:cNvPr>
              <p:cNvSpPr txBox="1"/>
              <p:nvPr/>
            </p:nvSpPr>
            <p:spPr>
              <a:xfrm>
                <a:off x="993578" y="1410388"/>
                <a:ext cx="1505412" cy="428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E05EF6E-A7EA-5CEB-204D-8A08C1B8E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78" y="1410388"/>
                <a:ext cx="1505412" cy="428002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C570E4-233E-861E-9109-72DA8C4D893B}"/>
              </a:ext>
            </a:extLst>
          </p:cNvPr>
          <p:cNvSpPr txBox="1"/>
          <p:nvPr/>
        </p:nvSpPr>
        <p:spPr>
          <a:xfrm>
            <a:off x="626773" y="2492896"/>
            <a:ext cx="352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Partial wave expansion in two body scattering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3DEA4F-9728-30C3-79D5-DA92AE4C5741}"/>
              </a:ext>
            </a:extLst>
          </p:cNvPr>
          <p:cNvSpPr txBox="1"/>
          <p:nvPr/>
        </p:nvSpPr>
        <p:spPr>
          <a:xfrm>
            <a:off x="626773" y="908720"/>
            <a:ext cx="3983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Annihilation cross section on zero-energy resonance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DAF15D5-521D-4040-05F6-84B7AA298977}"/>
              </a:ext>
            </a:extLst>
          </p:cNvPr>
          <p:cNvCxnSpPr/>
          <p:nvPr/>
        </p:nvCxnSpPr>
        <p:spPr>
          <a:xfrm>
            <a:off x="7723933" y="2083744"/>
            <a:ext cx="432048" cy="3116089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176F78-DB39-E863-D302-490591334E32}"/>
              </a:ext>
            </a:extLst>
          </p:cNvPr>
          <p:cNvSpPr txBox="1"/>
          <p:nvPr/>
        </p:nvSpPr>
        <p:spPr>
          <a:xfrm>
            <a:off x="7821250" y="2345655"/>
            <a:ext cx="1320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FF"/>
                </a:solidFill>
              </a:rPr>
              <a:t>v</a:t>
            </a:r>
            <a:r>
              <a:rPr kumimoji="1" lang="en-US" altLang="ja-JP" sz="1400" dirty="0">
                <a:solidFill>
                  <a:srgbClr val="FF00FF"/>
                </a:solidFill>
              </a:rPr>
              <a:t>iolates </a:t>
            </a:r>
          </a:p>
          <a:p>
            <a:r>
              <a:rPr lang="en-US" altLang="ja-JP" sz="1400" dirty="0">
                <a:solidFill>
                  <a:srgbClr val="FF00FF"/>
                </a:solidFill>
              </a:rPr>
              <a:t>unitarity bound</a:t>
            </a:r>
          </a:p>
          <a:p>
            <a:r>
              <a:rPr lang="en-US" altLang="ja-JP" sz="1400" dirty="0">
                <a:solidFill>
                  <a:srgbClr val="FF00FF"/>
                </a:solidFill>
              </a:rPr>
              <a:t>a</a:t>
            </a:r>
            <a:r>
              <a:rPr kumimoji="1" lang="en-US" altLang="ja-JP" sz="1400" dirty="0">
                <a:solidFill>
                  <a:srgbClr val="FF00FF"/>
                </a:solidFill>
              </a:rPr>
              <a:t>t small p</a:t>
            </a:r>
            <a:endParaRPr kumimoji="1" lang="ja-JP" altLang="en-US" sz="1400" dirty="0">
              <a:solidFill>
                <a:srgbClr val="FF00FF"/>
              </a:solidFill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21D3FE3C-2690-B79A-30A9-85147B98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19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7E30AD-EF19-4967-416B-E06F4372018C}"/>
              </a:ext>
            </a:extLst>
          </p:cNvPr>
          <p:cNvSpPr txBox="1"/>
          <p:nvPr/>
        </p:nvSpPr>
        <p:spPr>
          <a:xfrm>
            <a:off x="1701540" y="1748897"/>
            <a:ext cx="104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(for s-wave)</a:t>
            </a:r>
          </a:p>
        </p:txBody>
      </p:sp>
    </p:spTree>
    <p:extLst>
      <p:ext uri="{BB962C8B-B14F-4D97-AF65-F5344CB8AC3E}">
        <p14:creationId xmlns:p14="http://schemas.microsoft.com/office/powerpoint/2010/main" val="1737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A635E-E5D8-FDCE-5DE6-06639EFAF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DF9F10-C60C-E31C-5113-3E4A81844242}"/>
              </a:ext>
            </a:extLst>
          </p:cNvPr>
          <p:cNvSpPr txBox="1"/>
          <p:nvPr/>
        </p:nvSpPr>
        <p:spPr>
          <a:xfrm>
            <a:off x="780148" y="2204864"/>
            <a:ext cx="4953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400" dirty="0"/>
              <a:t>Dark matter and Sommerfeld effect</a:t>
            </a:r>
          </a:p>
          <a:p>
            <a:pPr marL="342900" indent="-342900">
              <a:buAutoNum type="arabicPeriod"/>
            </a:pPr>
            <a:endParaRPr lang="en-US" altLang="ja-JP" sz="2400" dirty="0"/>
          </a:p>
          <a:p>
            <a:pPr marL="342900" indent="-342900">
              <a:buAutoNum type="arabicPeriod"/>
            </a:pPr>
            <a:r>
              <a:rPr kumimoji="1" lang="en-US" altLang="ja-JP" sz="2400" dirty="0">
                <a:solidFill>
                  <a:schemeClr val="bg1">
                    <a:lumMod val="85000"/>
                  </a:schemeClr>
                </a:solidFill>
              </a:rPr>
              <a:t>Sommerfeld effect and unitarity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8D923D-88B9-9312-57E1-37EBDC4FE2C0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Plan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F1E2A9D6-8C75-F933-E511-0F3C5B78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25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33084-9844-C02B-7DCA-0139C24D3704}"/>
              </a:ext>
            </a:extLst>
          </p:cNvPr>
          <p:cNvSpPr txBox="1"/>
          <p:nvPr/>
        </p:nvSpPr>
        <p:spPr>
          <a:xfrm>
            <a:off x="10852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  <a:latin typeface="+mj-lt"/>
              </a:rPr>
              <a:t>Need to solve </a:t>
            </a:r>
            <a:r>
              <a:rPr kumimoji="1" lang="en-US" altLang="ja-JP" sz="40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kumimoji="1" lang="en-US" altLang="ja-JP" sz="4000" dirty="0">
                <a:solidFill>
                  <a:srgbClr val="00B0F0"/>
                </a:solidFill>
                <a:latin typeface="+mj-lt"/>
              </a:rPr>
              <a:t> eq, seriously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B317D38-61D2-AD41-C6A7-09B2C786B452}"/>
                  </a:ext>
                </a:extLst>
              </p:cNvPr>
              <p:cNvSpPr txBox="1"/>
              <p:nvPr/>
            </p:nvSpPr>
            <p:spPr>
              <a:xfrm>
                <a:off x="916308" y="5699660"/>
                <a:ext cx="7729808" cy="631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ja-JP" alt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is quite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kumimoji="1" lang="en-US" altLang="ja-JP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𝐥𝐨𝐧𝐠</m:t>
                        </m:r>
                      </m:sub>
                    </m:sSub>
                  </m:oMath>
                </a14:m>
                <a:r>
                  <a:rPr kumimoji="1" lang="ja-JP" alt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is large!</a:t>
                </a:r>
                <a:endParaRPr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B317D38-61D2-AD41-C6A7-09B2C786B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8" y="5699660"/>
                <a:ext cx="7729808" cy="631520"/>
              </a:xfrm>
              <a:prstGeom prst="rect">
                <a:avLst/>
              </a:prstGeom>
              <a:blipFill>
                <a:blip r:embed="rId2"/>
                <a:stretch>
                  <a:fillRect t="-11538" r="-1183" b="-24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楕円 19">
            <a:extLst>
              <a:ext uri="{FF2B5EF4-FFF2-40B4-BE49-F238E27FC236}">
                <a16:creationId xmlns:a16="http://schemas.microsoft.com/office/drawing/2014/main" id="{6A11DD84-63ED-02B7-7552-68167DCC6D3C}"/>
              </a:ext>
            </a:extLst>
          </p:cNvPr>
          <p:cNvSpPr/>
          <p:nvPr/>
        </p:nvSpPr>
        <p:spPr>
          <a:xfrm>
            <a:off x="3737531" y="2862353"/>
            <a:ext cx="2130613" cy="902358"/>
          </a:xfrm>
          <a:prstGeom prst="ellipse">
            <a:avLst/>
          </a:prstGeom>
          <a:ln w="762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E27FE2C-CEB6-0706-1921-06838CD643D7}"/>
                  </a:ext>
                </a:extLst>
              </p:cNvPr>
              <p:cNvSpPr txBox="1"/>
              <p:nvPr/>
            </p:nvSpPr>
            <p:spPr>
              <a:xfrm>
                <a:off x="399406" y="2229983"/>
                <a:ext cx="3885679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E27FE2C-CEB6-0706-1921-06838CD64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6" y="2229983"/>
                <a:ext cx="3885679" cy="740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FAB417F-1EC0-82C3-3E70-608B078E5628}"/>
                  </a:ext>
                </a:extLst>
              </p:cNvPr>
              <p:cNvSpPr txBox="1"/>
              <p:nvPr/>
            </p:nvSpPr>
            <p:spPr>
              <a:xfrm>
                <a:off x="5119183" y="2229983"/>
                <a:ext cx="3812967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  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long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FAB417F-1EC0-82C3-3E70-608B078E5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83" y="2229983"/>
                <a:ext cx="3812967" cy="740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下 8">
            <a:extLst>
              <a:ext uri="{FF2B5EF4-FFF2-40B4-BE49-F238E27FC236}">
                <a16:creationId xmlns:a16="http://schemas.microsoft.com/office/drawing/2014/main" id="{D65C27B2-DF96-8FCD-E3A6-5CF4BA2869C9}"/>
              </a:ext>
            </a:extLst>
          </p:cNvPr>
          <p:cNvSpPr/>
          <p:nvPr/>
        </p:nvSpPr>
        <p:spPr>
          <a:xfrm rot="16200000">
            <a:off x="4339249" y="2267308"/>
            <a:ext cx="733218" cy="740395"/>
          </a:xfrm>
          <a:prstGeom prst="down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6C2F1E-2B39-249A-26C6-DF03E7BF3290}"/>
                  </a:ext>
                </a:extLst>
              </p:cNvPr>
              <p:cNvSpPr txBox="1"/>
              <p:nvPr/>
            </p:nvSpPr>
            <p:spPr>
              <a:xfrm>
                <a:off x="3875323" y="3007493"/>
                <a:ext cx="1811778" cy="56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6C2F1E-2B39-249A-26C6-DF03E7BF3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23" y="3007493"/>
                <a:ext cx="1811778" cy="56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BCFCDA5-F094-6F16-4A93-18260FAC2BDD}"/>
                  </a:ext>
                </a:extLst>
              </p:cNvPr>
              <p:cNvSpPr txBox="1"/>
              <p:nvPr/>
            </p:nvSpPr>
            <p:spPr>
              <a:xfrm>
                <a:off x="5076056" y="3919942"/>
                <a:ext cx="371075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0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𝛻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long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BCFCDA5-F094-6F16-4A93-18260FAC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19942"/>
                <a:ext cx="3710759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16FC95-FC48-BC2D-474A-E8255EE2E83E}"/>
              </a:ext>
            </a:extLst>
          </p:cNvPr>
          <p:cNvSpPr txBox="1"/>
          <p:nvPr/>
        </p:nvSpPr>
        <p:spPr>
          <a:xfrm>
            <a:off x="4650572" y="408963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s. t.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5A7EB69-5F35-F02F-7B01-ED4CBFD92BA9}"/>
                  </a:ext>
                </a:extLst>
              </p:cNvPr>
              <p:cNvSpPr txBox="1"/>
              <p:nvPr/>
            </p:nvSpPr>
            <p:spPr>
              <a:xfrm>
                <a:off x="389413" y="4033784"/>
                <a:ext cx="3658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tx1"/>
                    </a:solidFill>
                  </a:rPr>
                  <a:t>This should be OK </a:t>
                </a:r>
                <a:r>
                  <a:rPr lang="en-US" altLang="ja-JP" sz="1400" dirty="0">
                    <a:solidFill>
                      <a:srgbClr val="FF0000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rgbClr val="FF0000"/>
                    </a:solidFill>
                  </a:rPr>
                  <a:t>is not so large…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  <a:p>
                <a:r>
                  <a:rPr lang="en-US" altLang="ja-JP" sz="1400" dirty="0">
                    <a:solidFill>
                      <a:schemeClr val="tx1"/>
                    </a:solidFill>
                  </a:rPr>
                  <a:t>(will come back to this point soon)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5A7EB69-5F35-F02F-7B01-ED4CBFD9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3" y="4033784"/>
                <a:ext cx="3658117" cy="523220"/>
              </a:xfrm>
              <a:prstGeom prst="rect">
                <a:avLst/>
              </a:prstGeom>
              <a:blipFill>
                <a:blip r:embed="rId7"/>
                <a:stretch>
                  <a:fillRect l="-500" t="-2326" b="-10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53C7C1D-0C85-C746-A727-934F908046D6}"/>
              </a:ext>
            </a:extLst>
          </p:cNvPr>
          <p:cNvCxnSpPr>
            <a:cxnSpLocks/>
          </p:cNvCxnSpPr>
          <p:nvPr/>
        </p:nvCxnSpPr>
        <p:spPr>
          <a:xfrm flipV="1">
            <a:off x="3232903" y="3571365"/>
            <a:ext cx="814627" cy="462419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AAA81D-240D-7EAD-6A51-55246EB89072}"/>
              </a:ext>
            </a:extLst>
          </p:cNvPr>
          <p:cNvSpPr txBox="1"/>
          <p:nvPr/>
        </p:nvSpPr>
        <p:spPr>
          <a:xfrm>
            <a:off x="495232" y="961709"/>
            <a:ext cx="369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Going back to cross section formula…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4BC05C-23FC-D783-2B1F-72844CC4B81E}"/>
              </a:ext>
            </a:extLst>
          </p:cNvPr>
          <p:cNvSpPr txBox="1"/>
          <p:nvPr/>
        </p:nvSpPr>
        <p:spPr>
          <a:xfrm>
            <a:off x="5819179" y="3265239"/>
            <a:ext cx="290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(a.k.a. </a:t>
            </a:r>
            <a:r>
              <a:rPr kumimoji="1" lang="en-US" altLang="ja-JP" sz="1200" dirty="0">
                <a:solidFill>
                  <a:schemeClr val="tx1"/>
                </a:solidFill>
              </a:rPr>
              <a:t>Distorted Wave Born Approximation)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A397DAE-42C0-7249-71FD-89391EF9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20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628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7">
            <a:extLst>
              <a:ext uri="{FF2B5EF4-FFF2-40B4-BE49-F238E27FC236}">
                <a16:creationId xmlns:a16="http://schemas.microsoft.com/office/drawing/2014/main" id="{9D104D7E-209E-0CDB-F522-D4A27B795B8E}"/>
              </a:ext>
            </a:extLst>
          </p:cNvPr>
          <p:cNvSpPr/>
          <p:nvPr/>
        </p:nvSpPr>
        <p:spPr>
          <a:xfrm>
            <a:off x="1209849" y="1576616"/>
            <a:ext cx="650845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A0F4341-9B1E-B4ED-1098-552FE8BF797B}"/>
              </a:ext>
            </a:extLst>
          </p:cNvPr>
          <p:cNvCxnSpPr/>
          <p:nvPr/>
        </p:nvCxnSpPr>
        <p:spPr>
          <a:xfrm flipV="1">
            <a:off x="2443487" y="1946432"/>
            <a:ext cx="358500" cy="207253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392351D-B806-2C4E-FD8F-28642E358934}"/>
              </a:ext>
            </a:extLst>
          </p:cNvPr>
          <p:cNvCxnSpPr/>
          <p:nvPr/>
        </p:nvCxnSpPr>
        <p:spPr>
          <a:xfrm flipH="1" flipV="1">
            <a:off x="2011439" y="1953142"/>
            <a:ext cx="432048" cy="20054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F2413E1-6187-C7B0-3A5F-6E44A18EC41D}"/>
              </a:ext>
            </a:extLst>
          </p:cNvPr>
          <p:cNvCxnSpPr/>
          <p:nvPr/>
        </p:nvCxnSpPr>
        <p:spPr>
          <a:xfrm flipH="1">
            <a:off x="2011439" y="2163692"/>
            <a:ext cx="432048" cy="221498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CADDAF4-00CF-2C46-61EE-D91F1CA988D2}"/>
              </a:ext>
            </a:extLst>
          </p:cNvPr>
          <p:cNvCxnSpPr/>
          <p:nvPr/>
        </p:nvCxnSpPr>
        <p:spPr>
          <a:xfrm>
            <a:off x="4115602" y="1946432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6E4C4B-F33A-316A-5A26-AAFA12718C7E}"/>
              </a:ext>
            </a:extLst>
          </p:cNvPr>
          <p:cNvSpPr txBox="1"/>
          <p:nvPr/>
        </p:nvSpPr>
        <p:spPr>
          <a:xfrm>
            <a:off x="3332002" y="19623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</a:t>
            </a:r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501CB2-5415-38A0-5F32-F5A56CE40F1E}"/>
              </a:ext>
            </a:extLst>
          </p:cNvPr>
          <p:cNvSpPr txBox="1"/>
          <p:nvPr/>
        </p:nvSpPr>
        <p:spPr>
          <a:xfrm>
            <a:off x="4890219" y="197902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CFDDC9-AC5E-11BF-BEA6-7FB64C0F384D}"/>
              </a:ext>
            </a:extLst>
          </p:cNvPr>
          <p:cNvSpPr txBox="1"/>
          <p:nvPr/>
        </p:nvSpPr>
        <p:spPr>
          <a:xfrm>
            <a:off x="6762427" y="196901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    …</a:t>
            </a:r>
            <a:endParaRPr kumimoji="1" lang="en-US" altLang="ja-JP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FB18F81-1F37-D2F8-1500-4E5A416A6F78}"/>
              </a:ext>
            </a:extLst>
          </p:cNvPr>
          <p:cNvCxnSpPr/>
          <p:nvPr/>
        </p:nvCxnSpPr>
        <p:spPr>
          <a:xfrm>
            <a:off x="2443487" y="2153685"/>
            <a:ext cx="358500" cy="231505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ED8CC6B-7618-639E-4438-3F0654540CAE}"/>
              </a:ext>
            </a:extLst>
          </p:cNvPr>
          <p:cNvCxnSpPr/>
          <p:nvPr/>
        </p:nvCxnSpPr>
        <p:spPr>
          <a:xfrm flipV="1">
            <a:off x="4464074" y="1946432"/>
            <a:ext cx="306371" cy="241966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53AE356-39C7-A41B-1A4A-F3F3A7E1AE0F}"/>
              </a:ext>
            </a:extLst>
          </p:cNvPr>
          <p:cNvCxnSpPr/>
          <p:nvPr/>
        </p:nvCxnSpPr>
        <p:spPr>
          <a:xfrm flipH="1" flipV="1">
            <a:off x="3827571" y="1946432"/>
            <a:ext cx="292186" cy="671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2D7410F-32BC-21B6-2A92-33C903C8FC3C}"/>
              </a:ext>
            </a:extLst>
          </p:cNvPr>
          <p:cNvCxnSpPr/>
          <p:nvPr/>
        </p:nvCxnSpPr>
        <p:spPr>
          <a:xfrm flipH="1">
            <a:off x="3827571" y="2385190"/>
            <a:ext cx="292186" cy="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54B5C58-8304-1AAE-33BE-ECE2B03BFB85}"/>
              </a:ext>
            </a:extLst>
          </p:cNvPr>
          <p:cNvCxnSpPr/>
          <p:nvPr/>
        </p:nvCxnSpPr>
        <p:spPr>
          <a:xfrm>
            <a:off x="4464074" y="2188398"/>
            <a:ext cx="306371" cy="196792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94EB4BE-2B67-7ED5-1445-C87FD2E01001}"/>
              </a:ext>
            </a:extLst>
          </p:cNvPr>
          <p:cNvCxnSpPr/>
          <p:nvPr/>
        </p:nvCxnSpPr>
        <p:spPr>
          <a:xfrm>
            <a:off x="5962028" y="1934306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185FD4C-0CAE-6983-168D-61F3A94368AF}"/>
              </a:ext>
            </a:extLst>
          </p:cNvPr>
          <p:cNvCxnSpPr/>
          <p:nvPr/>
        </p:nvCxnSpPr>
        <p:spPr>
          <a:xfrm flipV="1">
            <a:off x="6266853" y="1934306"/>
            <a:ext cx="350018" cy="21266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05EDA5F-1A75-15E3-C474-FDE187926B25}"/>
              </a:ext>
            </a:extLst>
          </p:cNvPr>
          <p:cNvCxnSpPr/>
          <p:nvPr/>
        </p:nvCxnSpPr>
        <p:spPr>
          <a:xfrm flipH="1">
            <a:off x="5352378" y="1941016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D8E42AF-D7A5-4759-ECD7-A5E10EC084B6}"/>
              </a:ext>
            </a:extLst>
          </p:cNvPr>
          <p:cNvCxnSpPr/>
          <p:nvPr/>
        </p:nvCxnSpPr>
        <p:spPr>
          <a:xfrm flipH="1" flipV="1">
            <a:off x="5352378" y="2379774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EDE2D89-53FF-E516-76A3-4FE52A787BC2}"/>
              </a:ext>
            </a:extLst>
          </p:cNvPr>
          <p:cNvCxnSpPr/>
          <p:nvPr/>
        </p:nvCxnSpPr>
        <p:spPr>
          <a:xfrm>
            <a:off x="6266853" y="2153685"/>
            <a:ext cx="350018" cy="21937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2DE6DF4-EE39-2F10-B272-6B834C509839}"/>
              </a:ext>
            </a:extLst>
          </p:cNvPr>
          <p:cNvCxnSpPr/>
          <p:nvPr/>
        </p:nvCxnSpPr>
        <p:spPr>
          <a:xfrm>
            <a:off x="5647716" y="1941016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EA047E-3E2F-2D7E-01F9-5534DC9532DE}"/>
              </a:ext>
            </a:extLst>
          </p:cNvPr>
          <p:cNvSpPr txBox="1"/>
          <p:nvPr/>
        </p:nvSpPr>
        <p:spPr>
          <a:xfrm>
            <a:off x="1389680" y="218839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1C7DA3-039E-6D9C-2411-D397C497AE50}"/>
              </a:ext>
            </a:extLst>
          </p:cNvPr>
          <p:cNvSpPr txBox="1"/>
          <p:nvPr/>
        </p:nvSpPr>
        <p:spPr>
          <a:xfrm>
            <a:off x="2801987" y="218839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59C276-F3C7-BDBD-510F-D4AF001E3545}"/>
              </a:ext>
            </a:extLst>
          </p:cNvPr>
          <p:cNvSpPr txBox="1"/>
          <p:nvPr/>
        </p:nvSpPr>
        <p:spPr>
          <a:xfrm>
            <a:off x="1387609" y="176847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1A031FC-30AA-EE97-E887-133119100A6F}"/>
              </a:ext>
            </a:extLst>
          </p:cNvPr>
          <p:cNvSpPr txBox="1"/>
          <p:nvPr/>
        </p:nvSpPr>
        <p:spPr>
          <a:xfrm>
            <a:off x="2789706" y="174964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999BE2F-EA25-DD4E-DA9B-F8AA3B7C736E}"/>
              </a:ext>
            </a:extLst>
          </p:cNvPr>
          <p:cNvCxnSpPr/>
          <p:nvPr/>
        </p:nvCxnSpPr>
        <p:spPr>
          <a:xfrm flipH="1">
            <a:off x="4098694" y="2188398"/>
            <a:ext cx="356242" cy="196792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97FE93E-6457-5858-75D4-485FBD657A04}"/>
              </a:ext>
            </a:extLst>
          </p:cNvPr>
          <p:cNvCxnSpPr/>
          <p:nvPr/>
        </p:nvCxnSpPr>
        <p:spPr>
          <a:xfrm flipH="1" flipV="1">
            <a:off x="4119758" y="1953143"/>
            <a:ext cx="344316" cy="235255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A00122C-015F-CBCC-F5CF-682DB450497E}"/>
              </a:ext>
            </a:extLst>
          </p:cNvPr>
          <p:cNvCxnSpPr/>
          <p:nvPr/>
        </p:nvCxnSpPr>
        <p:spPr>
          <a:xfrm flipH="1" flipV="1">
            <a:off x="5962029" y="1940932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D3250E8-D133-7F9B-560D-8BBB3DA65176}"/>
              </a:ext>
            </a:extLst>
          </p:cNvPr>
          <p:cNvCxnSpPr/>
          <p:nvPr/>
        </p:nvCxnSpPr>
        <p:spPr>
          <a:xfrm flipH="1">
            <a:off x="5962028" y="2165811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61">
            <a:extLst>
              <a:ext uri="{FF2B5EF4-FFF2-40B4-BE49-F238E27FC236}">
                <a16:creationId xmlns:a16="http://schemas.microsoft.com/office/drawing/2014/main" id="{CAFA914F-7CC2-11D9-A5F6-FE9875EB0DE5}"/>
              </a:ext>
            </a:extLst>
          </p:cNvPr>
          <p:cNvSpPr/>
          <p:nvPr/>
        </p:nvSpPr>
        <p:spPr>
          <a:xfrm>
            <a:off x="2371286" y="2093310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62">
            <a:extLst>
              <a:ext uri="{FF2B5EF4-FFF2-40B4-BE49-F238E27FC236}">
                <a16:creationId xmlns:a16="http://schemas.microsoft.com/office/drawing/2014/main" id="{791621EE-96B6-571F-D8E3-A613DA4A2E7D}"/>
              </a:ext>
            </a:extLst>
          </p:cNvPr>
          <p:cNvSpPr/>
          <p:nvPr/>
        </p:nvSpPr>
        <p:spPr>
          <a:xfrm>
            <a:off x="4382735" y="2116197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63">
            <a:extLst>
              <a:ext uri="{FF2B5EF4-FFF2-40B4-BE49-F238E27FC236}">
                <a16:creationId xmlns:a16="http://schemas.microsoft.com/office/drawing/2014/main" id="{CED9FEB7-A63D-84F3-5EDC-AF3BC7D6E67F}"/>
              </a:ext>
            </a:extLst>
          </p:cNvPr>
          <p:cNvSpPr/>
          <p:nvPr/>
        </p:nvSpPr>
        <p:spPr>
          <a:xfrm>
            <a:off x="6194652" y="2091491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8">
            <a:extLst>
              <a:ext uri="{FF2B5EF4-FFF2-40B4-BE49-F238E27FC236}">
                <a16:creationId xmlns:a16="http://schemas.microsoft.com/office/drawing/2014/main" id="{F7E1A190-BB30-647C-CE3C-B88C8401293F}"/>
              </a:ext>
            </a:extLst>
          </p:cNvPr>
          <p:cNvSpPr/>
          <p:nvPr/>
        </p:nvSpPr>
        <p:spPr>
          <a:xfrm>
            <a:off x="1209849" y="3501008"/>
            <a:ext cx="6508450" cy="27363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D6EC22D-2514-EFF0-83E2-C3D69326229F}"/>
              </a:ext>
            </a:extLst>
          </p:cNvPr>
          <p:cNvCxnSpPr/>
          <p:nvPr/>
        </p:nvCxnSpPr>
        <p:spPr>
          <a:xfrm flipV="1">
            <a:off x="2443487" y="3870824"/>
            <a:ext cx="358500" cy="207253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9FC3D49-D759-3EC0-57AB-C7368A380DE5}"/>
              </a:ext>
            </a:extLst>
          </p:cNvPr>
          <p:cNvCxnSpPr/>
          <p:nvPr/>
        </p:nvCxnSpPr>
        <p:spPr>
          <a:xfrm flipH="1" flipV="1">
            <a:off x="2011439" y="3877534"/>
            <a:ext cx="432048" cy="20054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D05BDC7-7012-240B-2829-E2E5A8323255}"/>
              </a:ext>
            </a:extLst>
          </p:cNvPr>
          <p:cNvCxnSpPr/>
          <p:nvPr/>
        </p:nvCxnSpPr>
        <p:spPr>
          <a:xfrm flipH="1">
            <a:off x="2011439" y="4088084"/>
            <a:ext cx="432048" cy="221498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1C62EC6-A250-6BC4-A71C-2B2B4B94C0DC}"/>
              </a:ext>
            </a:extLst>
          </p:cNvPr>
          <p:cNvCxnSpPr/>
          <p:nvPr/>
        </p:nvCxnSpPr>
        <p:spPr>
          <a:xfrm>
            <a:off x="4115602" y="3870824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F70F880-9FF3-BE4F-51E9-3E5F74D2E99E}"/>
              </a:ext>
            </a:extLst>
          </p:cNvPr>
          <p:cNvSpPr txBox="1"/>
          <p:nvPr/>
        </p:nvSpPr>
        <p:spPr>
          <a:xfrm>
            <a:off x="3332002" y="38867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</a:t>
            </a:r>
            <a:endParaRPr kumimoji="1" lang="en-US" altLang="ja-JP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2EF8C13-F7DB-3BFD-34BB-080B894EA9BC}"/>
              </a:ext>
            </a:extLst>
          </p:cNvPr>
          <p:cNvSpPr txBox="1"/>
          <p:nvPr/>
        </p:nvSpPr>
        <p:spPr>
          <a:xfrm>
            <a:off x="4890219" y="39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</a:t>
            </a:r>
            <a:endParaRPr kumimoji="1" lang="en-US" altLang="ja-JP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FE8DD0-B6F3-5F3E-AB3F-76AE60EE432D}"/>
              </a:ext>
            </a:extLst>
          </p:cNvPr>
          <p:cNvSpPr txBox="1"/>
          <p:nvPr/>
        </p:nvSpPr>
        <p:spPr>
          <a:xfrm>
            <a:off x="6762427" y="389341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    …</a:t>
            </a:r>
            <a:endParaRPr kumimoji="1" lang="en-US" altLang="ja-JP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53EAF88-99B4-24D6-CBE1-3DCB6B97BBFF}"/>
              </a:ext>
            </a:extLst>
          </p:cNvPr>
          <p:cNvCxnSpPr/>
          <p:nvPr/>
        </p:nvCxnSpPr>
        <p:spPr>
          <a:xfrm>
            <a:off x="2443487" y="4078077"/>
            <a:ext cx="358500" cy="231505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4AF09A8-B8AA-CAA9-AD9E-4186B2DD0F22}"/>
              </a:ext>
            </a:extLst>
          </p:cNvPr>
          <p:cNvCxnSpPr/>
          <p:nvPr/>
        </p:nvCxnSpPr>
        <p:spPr>
          <a:xfrm flipV="1">
            <a:off x="4464074" y="3870824"/>
            <a:ext cx="306371" cy="241966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F3078C8-D6C9-7130-AE33-1DDC34DF7D39}"/>
              </a:ext>
            </a:extLst>
          </p:cNvPr>
          <p:cNvCxnSpPr/>
          <p:nvPr/>
        </p:nvCxnSpPr>
        <p:spPr>
          <a:xfrm flipH="1" flipV="1">
            <a:off x="3827571" y="3870824"/>
            <a:ext cx="292186" cy="671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B898E44-4FA2-30F1-A0C3-25F23ED14E09}"/>
              </a:ext>
            </a:extLst>
          </p:cNvPr>
          <p:cNvCxnSpPr/>
          <p:nvPr/>
        </p:nvCxnSpPr>
        <p:spPr>
          <a:xfrm flipH="1">
            <a:off x="3827571" y="4309582"/>
            <a:ext cx="292186" cy="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A0B85BC-D231-C2EC-D754-12680CB16AED}"/>
              </a:ext>
            </a:extLst>
          </p:cNvPr>
          <p:cNvCxnSpPr/>
          <p:nvPr/>
        </p:nvCxnSpPr>
        <p:spPr>
          <a:xfrm>
            <a:off x="4464074" y="4112790"/>
            <a:ext cx="306371" cy="196792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1100513-E0F9-9CAD-972F-601D8D6DD85D}"/>
              </a:ext>
            </a:extLst>
          </p:cNvPr>
          <p:cNvCxnSpPr/>
          <p:nvPr/>
        </p:nvCxnSpPr>
        <p:spPr>
          <a:xfrm>
            <a:off x="5962028" y="3858698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D928A45-7895-B75D-53B8-1008C39C4328}"/>
              </a:ext>
            </a:extLst>
          </p:cNvPr>
          <p:cNvCxnSpPr/>
          <p:nvPr/>
        </p:nvCxnSpPr>
        <p:spPr>
          <a:xfrm flipV="1">
            <a:off x="6266853" y="3858698"/>
            <a:ext cx="350018" cy="21266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34CAEB20-FAAE-809C-CD8A-D293A103D28D}"/>
              </a:ext>
            </a:extLst>
          </p:cNvPr>
          <p:cNvCxnSpPr/>
          <p:nvPr/>
        </p:nvCxnSpPr>
        <p:spPr>
          <a:xfrm flipH="1">
            <a:off x="5352378" y="3865408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FBB54148-6BA2-5F13-3273-8E4C2A2FCAC6}"/>
              </a:ext>
            </a:extLst>
          </p:cNvPr>
          <p:cNvCxnSpPr/>
          <p:nvPr/>
        </p:nvCxnSpPr>
        <p:spPr>
          <a:xfrm flipH="1" flipV="1">
            <a:off x="5352378" y="4304166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C53D04D-634A-C3A5-E022-80E35C62BD53}"/>
              </a:ext>
            </a:extLst>
          </p:cNvPr>
          <p:cNvCxnSpPr/>
          <p:nvPr/>
        </p:nvCxnSpPr>
        <p:spPr>
          <a:xfrm>
            <a:off x="6266853" y="4078077"/>
            <a:ext cx="350018" cy="21937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7370E23-7C01-D884-758D-7825789DAA38}"/>
              </a:ext>
            </a:extLst>
          </p:cNvPr>
          <p:cNvCxnSpPr/>
          <p:nvPr/>
        </p:nvCxnSpPr>
        <p:spPr>
          <a:xfrm>
            <a:off x="5647716" y="3865408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96F3546-4860-E7E8-EDA4-8804D7EAA152}"/>
              </a:ext>
            </a:extLst>
          </p:cNvPr>
          <p:cNvSpPr txBox="1"/>
          <p:nvPr/>
        </p:nvSpPr>
        <p:spPr>
          <a:xfrm>
            <a:off x="1389680" y="411279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6FFE582-8032-92F0-330C-01715C49FF09}"/>
              </a:ext>
            </a:extLst>
          </p:cNvPr>
          <p:cNvSpPr txBox="1"/>
          <p:nvPr/>
        </p:nvSpPr>
        <p:spPr>
          <a:xfrm>
            <a:off x="2801987" y="411279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349D529-FDF7-1DD1-DCF9-E086A64ED15D}"/>
              </a:ext>
            </a:extLst>
          </p:cNvPr>
          <p:cNvSpPr txBox="1"/>
          <p:nvPr/>
        </p:nvSpPr>
        <p:spPr>
          <a:xfrm>
            <a:off x="1387609" y="36928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80D4D13-BFA1-00DD-FCCE-827CE872A6AE}"/>
              </a:ext>
            </a:extLst>
          </p:cNvPr>
          <p:cNvSpPr txBox="1"/>
          <p:nvPr/>
        </p:nvSpPr>
        <p:spPr>
          <a:xfrm>
            <a:off x="2789706" y="36740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EECD3862-DBC5-2AA7-820F-340D71D771B7}"/>
              </a:ext>
            </a:extLst>
          </p:cNvPr>
          <p:cNvCxnSpPr/>
          <p:nvPr/>
        </p:nvCxnSpPr>
        <p:spPr>
          <a:xfrm flipH="1">
            <a:off x="4098694" y="4112790"/>
            <a:ext cx="356242" cy="196792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47F672A-5BBF-C631-8DD0-B6ADAA77834A}"/>
              </a:ext>
            </a:extLst>
          </p:cNvPr>
          <p:cNvCxnSpPr/>
          <p:nvPr/>
        </p:nvCxnSpPr>
        <p:spPr>
          <a:xfrm flipH="1" flipV="1">
            <a:off x="4119758" y="3877535"/>
            <a:ext cx="344316" cy="235255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7A128A1E-CD4D-B95D-325E-440BCDA71089}"/>
              </a:ext>
            </a:extLst>
          </p:cNvPr>
          <p:cNvCxnSpPr/>
          <p:nvPr/>
        </p:nvCxnSpPr>
        <p:spPr>
          <a:xfrm flipH="1" flipV="1">
            <a:off x="5962029" y="3865324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7A1E455-3083-1AFA-4A59-B9F644B3E1C9}"/>
              </a:ext>
            </a:extLst>
          </p:cNvPr>
          <p:cNvCxnSpPr/>
          <p:nvPr/>
        </p:nvCxnSpPr>
        <p:spPr>
          <a:xfrm flipH="1">
            <a:off x="5962028" y="4090203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/楕円 72">
            <a:extLst>
              <a:ext uri="{FF2B5EF4-FFF2-40B4-BE49-F238E27FC236}">
                <a16:creationId xmlns:a16="http://schemas.microsoft.com/office/drawing/2014/main" id="{CE0863E1-02FF-7D4D-3C18-234FEC6D8D07}"/>
              </a:ext>
            </a:extLst>
          </p:cNvPr>
          <p:cNvSpPr/>
          <p:nvPr/>
        </p:nvSpPr>
        <p:spPr>
          <a:xfrm>
            <a:off x="2371286" y="4017702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73">
            <a:extLst>
              <a:ext uri="{FF2B5EF4-FFF2-40B4-BE49-F238E27FC236}">
                <a16:creationId xmlns:a16="http://schemas.microsoft.com/office/drawing/2014/main" id="{32EC43D7-F300-80D3-BA73-63485F2F414B}"/>
              </a:ext>
            </a:extLst>
          </p:cNvPr>
          <p:cNvSpPr/>
          <p:nvPr/>
        </p:nvSpPr>
        <p:spPr>
          <a:xfrm>
            <a:off x="4382735" y="4040589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74">
            <a:extLst>
              <a:ext uri="{FF2B5EF4-FFF2-40B4-BE49-F238E27FC236}">
                <a16:creationId xmlns:a16="http://schemas.microsoft.com/office/drawing/2014/main" id="{2BF51718-0D9D-90F9-3FBE-6FFC82FDFAE8}"/>
              </a:ext>
            </a:extLst>
          </p:cNvPr>
          <p:cNvSpPr/>
          <p:nvPr/>
        </p:nvSpPr>
        <p:spPr>
          <a:xfrm>
            <a:off x="6194652" y="4015883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874CDA1-0B07-4A13-A3FA-D74A34618CE2}"/>
              </a:ext>
            </a:extLst>
          </p:cNvPr>
          <p:cNvSpPr txBox="1"/>
          <p:nvPr/>
        </p:nvSpPr>
        <p:spPr>
          <a:xfrm>
            <a:off x="2017729" y="486385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    …</a:t>
            </a:r>
            <a:endParaRPr kumimoji="1" lang="en-US" altLang="ja-JP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414E165-3F85-21E4-E47C-987A609A6BE5}"/>
              </a:ext>
            </a:extLst>
          </p:cNvPr>
          <p:cNvSpPr txBox="1"/>
          <p:nvPr/>
        </p:nvSpPr>
        <p:spPr>
          <a:xfrm>
            <a:off x="2017729" y="55892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    …</a:t>
            </a:r>
            <a:endParaRPr kumimoji="1" lang="en-US" altLang="ja-JP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6D305A2-1BAF-F97C-2AD8-06899A718B01}"/>
              </a:ext>
            </a:extLst>
          </p:cNvPr>
          <p:cNvSpPr txBox="1"/>
          <p:nvPr/>
        </p:nvSpPr>
        <p:spPr>
          <a:xfrm>
            <a:off x="6978406" y="56013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    …</a:t>
            </a:r>
            <a:endParaRPr kumimoji="1" lang="en-US" altLang="ja-JP" dirty="0"/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D312A69D-E934-7F0D-41CC-93F387DFB52C}"/>
              </a:ext>
            </a:extLst>
          </p:cNvPr>
          <p:cNvCxnSpPr/>
          <p:nvPr/>
        </p:nvCxnSpPr>
        <p:spPr>
          <a:xfrm>
            <a:off x="4983671" y="5590868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34877C5-1D5F-633C-8765-526BB6D464E8}"/>
              </a:ext>
            </a:extLst>
          </p:cNvPr>
          <p:cNvCxnSpPr/>
          <p:nvPr/>
        </p:nvCxnSpPr>
        <p:spPr>
          <a:xfrm flipV="1">
            <a:off x="5288496" y="5590868"/>
            <a:ext cx="350018" cy="212669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BB453513-1A48-2370-4ABD-237423A791D2}"/>
              </a:ext>
            </a:extLst>
          </p:cNvPr>
          <p:cNvCxnSpPr/>
          <p:nvPr/>
        </p:nvCxnSpPr>
        <p:spPr>
          <a:xfrm flipH="1">
            <a:off x="4374021" y="5597578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0606343-6AD6-4279-79BC-24064CDE3969}"/>
              </a:ext>
            </a:extLst>
          </p:cNvPr>
          <p:cNvCxnSpPr/>
          <p:nvPr/>
        </p:nvCxnSpPr>
        <p:spPr>
          <a:xfrm flipH="1" flipV="1">
            <a:off x="4374021" y="6036336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2FAA6716-75B5-D6E7-2EE9-6602CA802730}"/>
              </a:ext>
            </a:extLst>
          </p:cNvPr>
          <p:cNvCxnSpPr/>
          <p:nvPr/>
        </p:nvCxnSpPr>
        <p:spPr>
          <a:xfrm>
            <a:off x="5288496" y="5810247"/>
            <a:ext cx="350018" cy="219379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B02C53C-FA7D-150F-DC85-D446C9E6255D}"/>
              </a:ext>
            </a:extLst>
          </p:cNvPr>
          <p:cNvCxnSpPr/>
          <p:nvPr/>
        </p:nvCxnSpPr>
        <p:spPr>
          <a:xfrm>
            <a:off x="4669359" y="5597578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5F425462-7598-4700-9FE6-AD1E22445B73}"/>
              </a:ext>
            </a:extLst>
          </p:cNvPr>
          <p:cNvCxnSpPr/>
          <p:nvPr/>
        </p:nvCxnSpPr>
        <p:spPr>
          <a:xfrm flipH="1" flipV="1">
            <a:off x="4983672" y="5597494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B13F5428-54A8-495F-5417-420DC5B3130F}"/>
              </a:ext>
            </a:extLst>
          </p:cNvPr>
          <p:cNvCxnSpPr/>
          <p:nvPr/>
        </p:nvCxnSpPr>
        <p:spPr>
          <a:xfrm flipH="1">
            <a:off x="4983671" y="5822373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14A695F0-91B4-DBB5-D220-A24427ACA228}"/>
              </a:ext>
            </a:extLst>
          </p:cNvPr>
          <p:cNvCxnSpPr/>
          <p:nvPr/>
        </p:nvCxnSpPr>
        <p:spPr>
          <a:xfrm>
            <a:off x="6243570" y="5590953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3B6B7E0-1033-DBDF-119D-9226EE8086CC}"/>
              </a:ext>
            </a:extLst>
          </p:cNvPr>
          <p:cNvCxnSpPr/>
          <p:nvPr/>
        </p:nvCxnSpPr>
        <p:spPr>
          <a:xfrm flipV="1">
            <a:off x="6548395" y="5590953"/>
            <a:ext cx="350018" cy="21266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9B3302-58CA-694F-A09D-AB4CBF50D9EB}"/>
              </a:ext>
            </a:extLst>
          </p:cNvPr>
          <p:cNvCxnSpPr/>
          <p:nvPr/>
        </p:nvCxnSpPr>
        <p:spPr>
          <a:xfrm flipH="1">
            <a:off x="5633920" y="5597663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7CF8AB7F-7742-7ED3-0230-587936219A5D}"/>
              </a:ext>
            </a:extLst>
          </p:cNvPr>
          <p:cNvCxnSpPr/>
          <p:nvPr/>
        </p:nvCxnSpPr>
        <p:spPr>
          <a:xfrm flipH="1" flipV="1">
            <a:off x="5633920" y="6036421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24E472F-3CC4-2DE7-6E4A-602DDF14A7F0}"/>
              </a:ext>
            </a:extLst>
          </p:cNvPr>
          <p:cNvCxnSpPr/>
          <p:nvPr/>
        </p:nvCxnSpPr>
        <p:spPr>
          <a:xfrm>
            <a:off x="6548395" y="5810332"/>
            <a:ext cx="350018" cy="21937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C8DE11B8-1C4A-8E98-967A-0B4894C27C55}"/>
              </a:ext>
            </a:extLst>
          </p:cNvPr>
          <p:cNvCxnSpPr/>
          <p:nvPr/>
        </p:nvCxnSpPr>
        <p:spPr>
          <a:xfrm>
            <a:off x="5929258" y="5597663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AE7864E8-1142-B5F4-4D03-0118C0A04DFF}"/>
              </a:ext>
            </a:extLst>
          </p:cNvPr>
          <p:cNvCxnSpPr/>
          <p:nvPr/>
        </p:nvCxnSpPr>
        <p:spPr>
          <a:xfrm flipH="1" flipV="1">
            <a:off x="6243571" y="5597579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BE00FC28-F123-6107-3CA3-361F80BD751B}"/>
              </a:ext>
            </a:extLst>
          </p:cNvPr>
          <p:cNvCxnSpPr/>
          <p:nvPr/>
        </p:nvCxnSpPr>
        <p:spPr>
          <a:xfrm flipH="1">
            <a:off x="6243570" y="5822458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98AFE850-E03D-A10E-9E71-85BAA1C1C4B1}"/>
              </a:ext>
            </a:extLst>
          </p:cNvPr>
          <p:cNvCxnSpPr/>
          <p:nvPr/>
        </p:nvCxnSpPr>
        <p:spPr>
          <a:xfrm>
            <a:off x="5638514" y="5615290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円/楕円 111">
            <a:extLst>
              <a:ext uri="{FF2B5EF4-FFF2-40B4-BE49-F238E27FC236}">
                <a16:creationId xmlns:a16="http://schemas.microsoft.com/office/drawing/2014/main" id="{0C384315-CF02-DB3B-FC4D-ABAF5FD342E1}"/>
              </a:ext>
            </a:extLst>
          </p:cNvPr>
          <p:cNvSpPr/>
          <p:nvPr/>
        </p:nvSpPr>
        <p:spPr>
          <a:xfrm>
            <a:off x="5221263" y="5731421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27D36A7D-3C64-BC73-BABA-ABD911456AE7}"/>
              </a:ext>
            </a:extLst>
          </p:cNvPr>
          <p:cNvCxnSpPr/>
          <p:nvPr/>
        </p:nvCxnSpPr>
        <p:spPr>
          <a:xfrm>
            <a:off x="3715683" y="4904120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949FED4-931F-8653-0BBC-DC90DD2BF598}"/>
              </a:ext>
            </a:extLst>
          </p:cNvPr>
          <p:cNvCxnSpPr/>
          <p:nvPr/>
        </p:nvCxnSpPr>
        <p:spPr>
          <a:xfrm flipV="1">
            <a:off x="4020508" y="4904120"/>
            <a:ext cx="350018" cy="212669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499AB4E5-C4A1-916D-AFBA-4AEAC98A6454}"/>
              </a:ext>
            </a:extLst>
          </p:cNvPr>
          <p:cNvCxnSpPr/>
          <p:nvPr/>
        </p:nvCxnSpPr>
        <p:spPr>
          <a:xfrm flipH="1">
            <a:off x="3106033" y="4910830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63EB0118-6FDF-BB74-4923-F12722926A76}"/>
              </a:ext>
            </a:extLst>
          </p:cNvPr>
          <p:cNvCxnSpPr/>
          <p:nvPr/>
        </p:nvCxnSpPr>
        <p:spPr>
          <a:xfrm flipH="1" flipV="1">
            <a:off x="3106033" y="5349588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5493F38-E820-6891-37E2-5006C710FC20}"/>
              </a:ext>
            </a:extLst>
          </p:cNvPr>
          <p:cNvCxnSpPr/>
          <p:nvPr/>
        </p:nvCxnSpPr>
        <p:spPr>
          <a:xfrm>
            <a:off x="4020508" y="5123499"/>
            <a:ext cx="350018" cy="219379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AA48DCAB-C386-DED9-894F-651A0AE6149B}"/>
              </a:ext>
            </a:extLst>
          </p:cNvPr>
          <p:cNvCxnSpPr/>
          <p:nvPr/>
        </p:nvCxnSpPr>
        <p:spPr>
          <a:xfrm>
            <a:off x="3401371" y="4910830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48A8966-77D3-5555-545E-5A287EF98313}"/>
              </a:ext>
            </a:extLst>
          </p:cNvPr>
          <p:cNvCxnSpPr/>
          <p:nvPr/>
        </p:nvCxnSpPr>
        <p:spPr>
          <a:xfrm flipH="1" flipV="1">
            <a:off x="3715684" y="4910746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FADEF747-F8EF-35A0-D4BD-6C7FE3212CB4}"/>
              </a:ext>
            </a:extLst>
          </p:cNvPr>
          <p:cNvCxnSpPr/>
          <p:nvPr/>
        </p:nvCxnSpPr>
        <p:spPr>
          <a:xfrm flipH="1">
            <a:off x="3715683" y="5135625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3EC82453-892E-2B32-149B-1FFBE682B32A}"/>
              </a:ext>
            </a:extLst>
          </p:cNvPr>
          <p:cNvCxnSpPr/>
          <p:nvPr/>
        </p:nvCxnSpPr>
        <p:spPr>
          <a:xfrm>
            <a:off x="4975582" y="4904205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2BE344B6-A2E8-A22B-D779-E0779AB3D1E2}"/>
              </a:ext>
            </a:extLst>
          </p:cNvPr>
          <p:cNvCxnSpPr/>
          <p:nvPr/>
        </p:nvCxnSpPr>
        <p:spPr>
          <a:xfrm flipV="1">
            <a:off x="5280407" y="4904205"/>
            <a:ext cx="350018" cy="21266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264470C-7D84-E204-14D7-340068A4AB75}"/>
              </a:ext>
            </a:extLst>
          </p:cNvPr>
          <p:cNvCxnSpPr/>
          <p:nvPr/>
        </p:nvCxnSpPr>
        <p:spPr>
          <a:xfrm flipH="1">
            <a:off x="4365932" y="4910915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9A9A907F-D846-B2CC-A572-916EEDD3E682}"/>
              </a:ext>
            </a:extLst>
          </p:cNvPr>
          <p:cNvCxnSpPr/>
          <p:nvPr/>
        </p:nvCxnSpPr>
        <p:spPr>
          <a:xfrm flipH="1" flipV="1">
            <a:off x="4365932" y="5349673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29164F60-C294-8A17-1787-F641F5A2FE80}"/>
              </a:ext>
            </a:extLst>
          </p:cNvPr>
          <p:cNvCxnSpPr/>
          <p:nvPr/>
        </p:nvCxnSpPr>
        <p:spPr>
          <a:xfrm>
            <a:off x="5280407" y="5123584"/>
            <a:ext cx="350018" cy="21937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BD6D80C5-153B-C369-4B84-2B713D059A92}"/>
              </a:ext>
            </a:extLst>
          </p:cNvPr>
          <p:cNvCxnSpPr/>
          <p:nvPr/>
        </p:nvCxnSpPr>
        <p:spPr>
          <a:xfrm>
            <a:off x="4661270" y="4910915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450A9344-2C00-AD37-5F5D-665814503318}"/>
              </a:ext>
            </a:extLst>
          </p:cNvPr>
          <p:cNvCxnSpPr/>
          <p:nvPr/>
        </p:nvCxnSpPr>
        <p:spPr>
          <a:xfrm flipH="1" flipV="1">
            <a:off x="4975583" y="4910831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FE10CF20-0CA3-46D2-7CD0-B020EFB3E085}"/>
              </a:ext>
            </a:extLst>
          </p:cNvPr>
          <p:cNvCxnSpPr/>
          <p:nvPr/>
        </p:nvCxnSpPr>
        <p:spPr>
          <a:xfrm flipH="1">
            <a:off x="4975582" y="5135710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10B36EB7-0E0E-9041-3FCC-1FBEEB9910B5}"/>
              </a:ext>
            </a:extLst>
          </p:cNvPr>
          <p:cNvCxnSpPr/>
          <p:nvPr/>
        </p:nvCxnSpPr>
        <p:spPr>
          <a:xfrm>
            <a:off x="4370526" y="4928542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円/楕円 129">
            <a:extLst>
              <a:ext uri="{FF2B5EF4-FFF2-40B4-BE49-F238E27FC236}">
                <a16:creationId xmlns:a16="http://schemas.microsoft.com/office/drawing/2014/main" id="{1CA4FC7E-18FB-5DE4-E28C-35105356EBAD}"/>
              </a:ext>
            </a:extLst>
          </p:cNvPr>
          <p:cNvSpPr/>
          <p:nvPr/>
        </p:nvSpPr>
        <p:spPr>
          <a:xfrm>
            <a:off x="3953275" y="5044673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E1D5506E-54AB-DF02-1031-4264A212F190}"/>
              </a:ext>
            </a:extLst>
          </p:cNvPr>
          <p:cNvCxnSpPr/>
          <p:nvPr/>
        </p:nvCxnSpPr>
        <p:spPr>
          <a:xfrm>
            <a:off x="3719178" y="5596369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4227794C-5DF3-B6E2-9B80-999D42D0361B}"/>
              </a:ext>
            </a:extLst>
          </p:cNvPr>
          <p:cNvCxnSpPr/>
          <p:nvPr/>
        </p:nvCxnSpPr>
        <p:spPr>
          <a:xfrm flipV="1">
            <a:off x="4024003" y="5596369"/>
            <a:ext cx="350018" cy="212669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D029BEDB-35B3-5DA0-1AE6-3A797CB10F23}"/>
              </a:ext>
            </a:extLst>
          </p:cNvPr>
          <p:cNvCxnSpPr/>
          <p:nvPr/>
        </p:nvCxnSpPr>
        <p:spPr>
          <a:xfrm flipH="1">
            <a:off x="3109528" y="5603079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0EF7135A-626D-A3C4-D2F1-24D5524E4BAF}"/>
              </a:ext>
            </a:extLst>
          </p:cNvPr>
          <p:cNvCxnSpPr/>
          <p:nvPr/>
        </p:nvCxnSpPr>
        <p:spPr>
          <a:xfrm flipH="1" flipV="1">
            <a:off x="3109528" y="6041837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7E0CD753-4EFD-403C-6F88-5C1B4E456F9D}"/>
              </a:ext>
            </a:extLst>
          </p:cNvPr>
          <p:cNvCxnSpPr/>
          <p:nvPr/>
        </p:nvCxnSpPr>
        <p:spPr>
          <a:xfrm>
            <a:off x="4024003" y="5815748"/>
            <a:ext cx="350018" cy="219379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F14CA178-B68F-2C6E-50D1-72C21B74D992}"/>
              </a:ext>
            </a:extLst>
          </p:cNvPr>
          <p:cNvCxnSpPr/>
          <p:nvPr/>
        </p:nvCxnSpPr>
        <p:spPr>
          <a:xfrm>
            <a:off x="3404866" y="5603079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28F8E69F-BB4F-D864-B0DC-3F8732933E22}"/>
              </a:ext>
            </a:extLst>
          </p:cNvPr>
          <p:cNvCxnSpPr/>
          <p:nvPr/>
        </p:nvCxnSpPr>
        <p:spPr>
          <a:xfrm flipH="1" flipV="1">
            <a:off x="3719179" y="5602995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A0CD3943-BC04-F85E-B01D-A29F2FB6D343}"/>
              </a:ext>
            </a:extLst>
          </p:cNvPr>
          <p:cNvCxnSpPr/>
          <p:nvPr/>
        </p:nvCxnSpPr>
        <p:spPr>
          <a:xfrm flipH="1">
            <a:off x="3719178" y="5827874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692C47B9-D5D2-DD06-5F65-9B15ED97FB08}"/>
              </a:ext>
            </a:extLst>
          </p:cNvPr>
          <p:cNvCxnSpPr/>
          <p:nvPr/>
        </p:nvCxnSpPr>
        <p:spPr>
          <a:xfrm>
            <a:off x="4374021" y="5620791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円/楕円 139">
            <a:extLst>
              <a:ext uri="{FF2B5EF4-FFF2-40B4-BE49-F238E27FC236}">
                <a16:creationId xmlns:a16="http://schemas.microsoft.com/office/drawing/2014/main" id="{20C3252F-D91D-66A7-C90C-DBCD8A7BD029}"/>
              </a:ext>
            </a:extLst>
          </p:cNvPr>
          <p:cNvSpPr/>
          <p:nvPr/>
        </p:nvSpPr>
        <p:spPr>
          <a:xfrm>
            <a:off x="3956770" y="5736922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42">
            <a:extLst>
              <a:ext uri="{FF2B5EF4-FFF2-40B4-BE49-F238E27FC236}">
                <a16:creationId xmlns:a16="http://schemas.microsoft.com/office/drawing/2014/main" id="{B0ADD696-A996-732E-6090-8AC4D281D8C9}"/>
              </a:ext>
            </a:extLst>
          </p:cNvPr>
          <p:cNvSpPr/>
          <p:nvPr/>
        </p:nvSpPr>
        <p:spPr>
          <a:xfrm>
            <a:off x="5208206" y="5044673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43">
            <a:extLst>
              <a:ext uri="{FF2B5EF4-FFF2-40B4-BE49-F238E27FC236}">
                <a16:creationId xmlns:a16="http://schemas.microsoft.com/office/drawing/2014/main" id="{E1495FFC-D3C1-087C-12F0-969F436B78E4}"/>
              </a:ext>
            </a:extLst>
          </p:cNvPr>
          <p:cNvSpPr/>
          <p:nvPr/>
        </p:nvSpPr>
        <p:spPr>
          <a:xfrm>
            <a:off x="6482428" y="5743547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62">
            <a:extLst>
              <a:ext uri="{FF2B5EF4-FFF2-40B4-BE49-F238E27FC236}">
                <a16:creationId xmlns:a16="http://schemas.microsoft.com/office/drawing/2014/main" id="{43A9BDE4-8237-BBC8-DB6C-8BC6B16D86DD}"/>
              </a:ext>
            </a:extLst>
          </p:cNvPr>
          <p:cNvSpPr/>
          <p:nvPr/>
        </p:nvSpPr>
        <p:spPr>
          <a:xfrm>
            <a:off x="8038416" y="1837479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30F21B90-7A51-0592-1787-55048428B956}"/>
              </a:ext>
            </a:extLst>
          </p:cNvPr>
          <p:cNvCxnSpPr/>
          <p:nvPr/>
        </p:nvCxnSpPr>
        <p:spPr>
          <a:xfrm>
            <a:off x="8122039" y="2209295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47B6CC8D-8CEE-D169-8F01-DCADBFC312FD}"/>
                  </a:ext>
                </a:extLst>
              </p:cNvPr>
              <p:cNvSpPr txBox="1"/>
              <p:nvPr/>
            </p:nvSpPr>
            <p:spPr>
              <a:xfrm>
                <a:off x="8206013" y="1716899"/>
                <a:ext cx="814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47B6CC8D-8CEE-D169-8F01-DCADBFC3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013" y="1716899"/>
                <a:ext cx="814069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0A1EC9F5-3D71-CADC-0798-86A777748CA3}"/>
                  </a:ext>
                </a:extLst>
              </p:cNvPr>
              <p:cNvSpPr txBox="1"/>
              <p:nvPr/>
            </p:nvSpPr>
            <p:spPr>
              <a:xfrm>
                <a:off x="8249484" y="2235893"/>
                <a:ext cx="715004" cy="395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0A1EC9F5-3D71-CADC-0798-86A77774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484" y="2235893"/>
                <a:ext cx="715004" cy="395493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5D99E88-0897-8E05-FBAF-C1653C0512EC}"/>
              </a:ext>
            </a:extLst>
          </p:cNvPr>
          <p:cNvSpPr txBox="1"/>
          <p:nvPr/>
        </p:nvSpPr>
        <p:spPr>
          <a:xfrm>
            <a:off x="539552" y="951600"/>
            <a:ext cx="267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Diagramatic</a:t>
            </a:r>
            <a:r>
              <a:rPr kumimoji="1" lang="en-US" altLang="ja-JP" dirty="0"/>
              <a:t> interpretation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3BAD4B-DE84-FF03-1A82-2F60CC4BD466}"/>
              </a:ext>
            </a:extLst>
          </p:cNvPr>
          <p:cNvSpPr txBox="1"/>
          <p:nvPr/>
        </p:nvSpPr>
        <p:spPr>
          <a:xfrm>
            <a:off x="10852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  <a:latin typeface="+mj-lt"/>
              </a:rPr>
              <a:t>Need to solve </a:t>
            </a:r>
            <a:r>
              <a:rPr kumimoji="1" lang="en-US" altLang="ja-JP" sz="40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kumimoji="1" lang="en-US" altLang="ja-JP" sz="4000" dirty="0">
                <a:solidFill>
                  <a:srgbClr val="00B0F0"/>
                </a:solidFill>
                <a:latin typeface="+mj-lt"/>
              </a:rPr>
              <a:t> eq, seriously</a:t>
            </a:r>
          </a:p>
        </p:txBody>
      </p:sp>
      <p:sp>
        <p:nvSpPr>
          <p:cNvPr id="117" name="矢印: 下 116">
            <a:extLst>
              <a:ext uri="{FF2B5EF4-FFF2-40B4-BE49-F238E27FC236}">
                <a16:creationId xmlns:a16="http://schemas.microsoft.com/office/drawing/2014/main" id="{E036C6E4-9C67-05B1-9D72-D11F20B16BA3}"/>
              </a:ext>
            </a:extLst>
          </p:cNvPr>
          <p:cNvSpPr/>
          <p:nvPr/>
        </p:nvSpPr>
        <p:spPr>
          <a:xfrm>
            <a:off x="4195900" y="2942287"/>
            <a:ext cx="356242" cy="351270"/>
          </a:xfrm>
          <a:prstGeom prst="down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スライド番号プレースホルダー 1">
            <a:extLst>
              <a:ext uri="{FF2B5EF4-FFF2-40B4-BE49-F238E27FC236}">
                <a16:creationId xmlns:a16="http://schemas.microsoft.com/office/drawing/2014/main" id="{4C9A7CF3-0182-6C5E-B50E-9FC9BA9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21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962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AC609C-0DF9-B976-F268-500E2E43480D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 from </a:t>
            </a:r>
            <a:r>
              <a:rPr kumimoji="1" lang="en-US" altLang="ja-JP" sz="44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 eq.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AF4FC82-7F2A-439D-62BC-A50D92C07B12}"/>
                  </a:ext>
                </a:extLst>
              </p:cNvPr>
              <p:cNvSpPr txBox="1"/>
              <p:nvPr/>
            </p:nvSpPr>
            <p:spPr>
              <a:xfrm>
                <a:off x="1014464" y="2477027"/>
                <a:ext cx="3065776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AF4FC82-7F2A-439D-62BC-A50D92C07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4" y="2477027"/>
                <a:ext cx="3065776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31CC7B2-508D-B278-9CBD-C2F4A00A75AE}"/>
                  </a:ext>
                </a:extLst>
              </p:cNvPr>
              <p:cNvSpPr txBox="1"/>
              <p:nvPr/>
            </p:nvSpPr>
            <p:spPr>
              <a:xfrm>
                <a:off x="2339752" y="3585444"/>
                <a:ext cx="939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31CC7B2-508D-B278-9CBD-C2F4A00A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85444"/>
                <a:ext cx="939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A889EFB-82C8-A1E7-1ECE-8A81FB1F1605}"/>
                  </a:ext>
                </a:extLst>
              </p:cNvPr>
              <p:cNvSpPr txBox="1"/>
              <p:nvPr/>
            </p:nvSpPr>
            <p:spPr>
              <a:xfrm>
                <a:off x="3533985" y="3416167"/>
                <a:ext cx="1044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A889EFB-82C8-A1E7-1ECE-8A81FB1F1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85" y="3416167"/>
                <a:ext cx="10444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4480F37-A945-6A1D-1147-04200EFE0367}"/>
                  </a:ext>
                </a:extLst>
              </p:cNvPr>
              <p:cNvSpPr txBox="1"/>
              <p:nvPr/>
            </p:nvSpPr>
            <p:spPr>
              <a:xfrm>
                <a:off x="3533984" y="3754721"/>
                <a:ext cx="97392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4480F37-A945-6A1D-1147-04200EFE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84" y="3754721"/>
                <a:ext cx="973921" cy="361766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80101A-17B2-3BB8-2D77-93D43FF5CCD0}"/>
              </a:ext>
            </a:extLst>
          </p:cNvPr>
          <p:cNvSpPr txBox="1"/>
          <p:nvPr/>
        </p:nvSpPr>
        <p:spPr>
          <a:xfrm>
            <a:off x="5625826" y="3754721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real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F755D5-A595-E472-62C9-5C1611014102}"/>
              </a:ext>
            </a:extLst>
          </p:cNvPr>
          <p:cNvSpPr txBox="1"/>
          <p:nvPr/>
        </p:nvSpPr>
        <p:spPr>
          <a:xfrm>
            <a:off x="5528799" y="3386533"/>
            <a:ext cx="9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complex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3CE01DB-F84E-C1BE-AD1C-13944C020033}"/>
                  </a:ext>
                </a:extLst>
              </p:cNvPr>
              <p:cNvSpPr txBox="1"/>
              <p:nvPr/>
            </p:nvSpPr>
            <p:spPr>
              <a:xfrm>
                <a:off x="4589864" y="3754721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3CE01DB-F84E-C1BE-AD1C-13944C020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64" y="3754721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337F6C-921D-1D62-FAD7-D659675B152B}"/>
                  </a:ext>
                </a:extLst>
              </p:cNvPr>
              <p:cNvSpPr txBox="1"/>
              <p:nvPr/>
            </p:nvSpPr>
            <p:spPr>
              <a:xfrm>
                <a:off x="4589864" y="3416167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337F6C-921D-1D62-FAD7-D659675B1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64" y="3416167"/>
                <a:ext cx="89005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3A808DBC-9B2E-9BC3-62AE-044D0E99F9DB}"/>
              </a:ext>
            </a:extLst>
          </p:cNvPr>
          <p:cNvSpPr/>
          <p:nvPr/>
        </p:nvSpPr>
        <p:spPr>
          <a:xfrm>
            <a:off x="3284516" y="3412626"/>
            <a:ext cx="272214" cy="736454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5E4D28-202F-F6A2-63E2-71785CB008D4}"/>
              </a:ext>
            </a:extLst>
          </p:cNvPr>
          <p:cNvSpPr txBox="1"/>
          <p:nvPr/>
        </p:nvSpPr>
        <p:spPr>
          <a:xfrm>
            <a:off x="627198" y="2119517"/>
            <a:ext cx="1416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00B0F0"/>
                </a:solidFill>
              </a:rPr>
              <a:t>Schroedinger</a:t>
            </a:r>
            <a:r>
              <a:rPr kumimoji="1" lang="en-US" altLang="ja-JP" sz="1400" dirty="0">
                <a:solidFill>
                  <a:srgbClr val="00B0F0"/>
                </a:solidFill>
              </a:rPr>
              <a:t> eq.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37D4743-939F-0003-D60A-C05BD60871BA}"/>
                  </a:ext>
                </a:extLst>
              </p:cNvPr>
              <p:cNvSpPr txBox="1"/>
              <p:nvPr/>
            </p:nvSpPr>
            <p:spPr>
              <a:xfrm>
                <a:off x="627198" y="4725144"/>
                <a:ext cx="2341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rgbClr val="00B0F0"/>
                    </a:solidFill>
                  </a:rPr>
                  <a:t>Boundary condition at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37D4743-939F-0003-D60A-C05BD6087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98" y="4725144"/>
                <a:ext cx="2341218" cy="307777"/>
              </a:xfrm>
              <a:prstGeom prst="rect">
                <a:avLst/>
              </a:prstGeom>
              <a:blipFill>
                <a:blip r:embed="rId8"/>
                <a:stretch>
                  <a:fillRect l="-781" t="-3922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15E47C2-81F7-0293-C4FB-C6CC5C62153A}"/>
                  </a:ext>
                </a:extLst>
              </p:cNvPr>
              <p:cNvSpPr txBox="1"/>
              <p:nvPr/>
            </p:nvSpPr>
            <p:spPr>
              <a:xfrm>
                <a:off x="1051171" y="5019019"/>
                <a:ext cx="3675557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 → 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𝑖𝑝𝑟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15E47C2-81F7-0293-C4FB-C6CC5C62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71" y="5019019"/>
                <a:ext cx="3675557" cy="570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169AB80-3ABC-EFA2-6230-CE8F94F9382B}"/>
              </a:ext>
            </a:extLst>
          </p:cNvPr>
          <p:cNvSpPr txBox="1"/>
          <p:nvPr/>
        </p:nvSpPr>
        <p:spPr>
          <a:xfrm>
            <a:off x="395536" y="1258576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What we need: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DA73173-172C-A71C-E67B-0BBB7A4308ED}"/>
                  </a:ext>
                </a:extLst>
              </p:cNvPr>
              <p:cNvSpPr txBox="1"/>
              <p:nvPr/>
            </p:nvSpPr>
            <p:spPr>
              <a:xfrm>
                <a:off x="1086853" y="6237312"/>
                <a:ext cx="3773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/>
                  <a:t>  </a:t>
                </a:r>
                <a:r>
                  <a:rPr lang="ja-JP" altLang="en-US" sz="1600" dirty="0"/>
                  <a:t> </a:t>
                </a:r>
                <a:r>
                  <a:rPr kumimoji="1" lang="en-US" altLang="ja-JP" sz="1600" dirty="0"/>
                  <a:t>at  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sz="1600" dirty="0"/>
                  <a:t>  </a:t>
                </a:r>
                <a:r>
                  <a:rPr kumimoji="1" lang="en-US" altLang="ja-JP" sz="1600" dirty="0"/>
                  <a:t>is 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1600" dirty="0"/>
                  <a:t>-independent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DA73173-172C-A71C-E67B-0BBB7A430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53" y="6237312"/>
                <a:ext cx="3773341" cy="338554"/>
              </a:xfrm>
              <a:prstGeom prst="rect">
                <a:avLst/>
              </a:prstGeom>
              <a:blipFill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43B1BB0-2F6C-205C-89B4-A64CA0EF0F2C}"/>
                  </a:ext>
                </a:extLst>
              </p:cNvPr>
              <p:cNvSpPr txBox="1"/>
              <p:nvPr/>
            </p:nvSpPr>
            <p:spPr>
              <a:xfrm>
                <a:off x="611560" y="5877272"/>
                <a:ext cx="46740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rgbClr val="00B0F0"/>
                    </a:solidFill>
                  </a:rPr>
                  <a:t>Boundary condition at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ja-JP" sz="1400" dirty="0">
                    <a:solidFill>
                      <a:srgbClr val="00B0F0"/>
                    </a:solidFill>
                  </a:rPr>
                  <a:t> (condition for short-range effect)</a:t>
                </a:r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43B1BB0-2F6C-205C-89B4-A64CA0EF0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77272"/>
                <a:ext cx="4674036" cy="307777"/>
              </a:xfrm>
              <a:prstGeom prst="rect">
                <a:avLst/>
              </a:prstGeom>
              <a:blipFill>
                <a:blip r:embed="rId11"/>
                <a:stretch>
                  <a:fillRect l="-391" t="-3922" r="-130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51C2B76-43FE-B348-0333-3E1EB3B1BDD7}"/>
                  </a:ext>
                </a:extLst>
              </p:cNvPr>
              <p:cNvSpPr txBox="1"/>
              <p:nvPr/>
            </p:nvSpPr>
            <p:spPr>
              <a:xfrm>
                <a:off x="2066827" y="1119169"/>
                <a:ext cx="2784993" cy="719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51C2B76-43FE-B348-0333-3E1EB3B1B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27" y="1119169"/>
                <a:ext cx="2784993" cy="7198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C9B5F57-E5CA-15A6-2C27-0EA33FB3C4DC}"/>
                  </a:ext>
                </a:extLst>
              </p:cNvPr>
              <p:cNvSpPr txBox="1"/>
              <p:nvPr/>
            </p:nvSpPr>
            <p:spPr>
              <a:xfrm>
                <a:off x="4820918" y="2477027"/>
                <a:ext cx="4215578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C9B5F57-E5CA-15A6-2C27-0EA33FB3C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918" y="2477027"/>
                <a:ext cx="4215578" cy="6479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右 7">
            <a:extLst>
              <a:ext uri="{FF2B5EF4-FFF2-40B4-BE49-F238E27FC236}">
                <a16:creationId xmlns:a16="http://schemas.microsoft.com/office/drawing/2014/main" id="{18AA47A2-5BDE-62F1-4229-E2E938A85E93}"/>
              </a:ext>
            </a:extLst>
          </p:cNvPr>
          <p:cNvSpPr/>
          <p:nvPr/>
        </p:nvSpPr>
        <p:spPr>
          <a:xfrm>
            <a:off x="4198274" y="2581087"/>
            <a:ext cx="512480" cy="445849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89E8E9-CB5C-5D54-2A97-D13D7AD6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22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888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D965E8-7D5A-93BA-9FDA-BE137BAD5E47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Straightforward</a:t>
            </a:r>
            <a:r>
              <a:rPr kumimoji="1" lang="en-US" altLang="ja-JP" sz="2800" dirty="0">
                <a:solidFill>
                  <a:srgbClr val="00B0F0"/>
                </a:solidFill>
                <a:latin typeface="+mj-lt"/>
              </a:rPr>
              <a:t> (but lengthy) </a:t>
            </a:r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calculation</a:t>
            </a:r>
          </a:p>
        </p:txBody>
      </p:sp>
      <p:pic>
        <p:nvPicPr>
          <p:cNvPr id="8" name="図 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FB74B82-5EC5-976E-87FD-DD584AB64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0" y="1229237"/>
            <a:ext cx="1389478" cy="2071585"/>
          </a:xfrm>
          <a:prstGeom prst="rect">
            <a:avLst/>
          </a:prstGeom>
        </p:spPr>
      </p:pic>
      <p:pic>
        <p:nvPicPr>
          <p:cNvPr id="10" name="図 9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37768C-470E-3AEF-434A-C848D3371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08" y="1197317"/>
            <a:ext cx="1304611" cy="2037921"/>
          </a:xfrm>
          <a:prstGeom prst="rect">
            <a:avLst/>
          </a:prstGeom>
        </p:spPr>
      </p:pic>
      <p:pic>
        <p:nvPicPr>
          <p:cNvPr id="12" name="図 11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A59D80-943F-9957-3C4B-8B5D72E27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63" y="1144183"/>
            <a:ext cx="1389479" cy="2156399"/>
          </a:xfrm>
          <a:prstGeom prst="rect">
            <a:avLst/>
          </a:prstGeom>
        </p:spPr>
      </p:pic>
      <p:pic>
        <p:nvPicPr>
          <p:cNvPr id="14" name="図 1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4B5C77F-F8B2-54F0-7663-8F431B023E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55" y="1119102"/>
            <a:ext cx="1489810" cy="2292262"/>
          </a:xfrm>
          <a:prstGeom prst="rect">
            <a:avLst/>
          </a:prstGeom>
        </p:spPr>
      </p:pic>
      <p:pic>
        <p:nvPicPr>
          <p:cNvPr id="16" name="図 1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0F258A-650E-06CB-489A-09A925570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11" y="1161321"/>
            <a:ext cx="1390371" cy="2139262"/>
          </a:xfrm>
          <a:prstGeom prst="rect">
            <a:avLst/>
          </a:prstGeom>
        </p:spPr>
      </p:pic>
      <p:pic>
        <p:nvPicPr>
          <p:cNvPr id="18" name="図 1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4ED88F7-16F5-8E05-749A-F336CAF76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8" y="3366093"/>
            <a:ext cx="1386217" cy="2132871"/>
          </a:xfrm>
          <a:prstGeom prst="rect">
            <a:avLst/>
          </a:prstGeom>
        </p:spPr>
      </p:pic>
      <p:pic>
        <p:nvPicPr>
          <p:cNvPr id="20" name="図 1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A6AC5A1-13E3-3F71-0525-ECDA003280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7" y="3316056"/>
            <a:ext cx="1386217" cy="2132871"/>
          </a:xfrm>
          <a:prstGeom prst="rect">
            <a:avLst/>
          </a:prstGeom>
        </p:spPr>
      </p:pic>
      <p:pic>
        <p:nvPicPr>
          <p:cNvPr id="22" name="図 2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7D18F0-B808-4373-1751-6B608F6B4B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16" y="3384360"/>
            <a:ext cx="1386218" cy="2132872"/>
          </a:xfrm>
          <a:prstGeom prst="rect">
            <a:avLst/>
          </a:prstGeom>
        </p:spPr>
      </p:pic>
      <p:pic>
        <p:nvPicPr>
          <p:cNvPr id="24" name="図 23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1A69AB4-D315-6D14-C784-EA259D6E1A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56" y="3411364"/>
            <a:ext cx="1489810" cy="88237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4A1BAC-87B3-2FF9-0A8C-0FC473C0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23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  <p:pic>
        <p:nvPicPr>
          <p:cNvPr id="6" name="図 5" descr="男, 人, テキスト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9CE34BF-8AB5-9B36-023A-FB4F59443D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23" y="4293741"/>
            <a:ext cx="3162755" cy="21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3286-0D23-E39F-8086-AB10DB04A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4897EE-2600-989C-BB96-249ED3F5AED9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F10A440-7A07-41A6-6C67-87185720B198}"/>
                  </a:ext>
                </a:extLst>
              </p:cNvPr>
              <p:cNvSpPr txBox="1"/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≃   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  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F10A440-7A07-41A6-6C67-87185720B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2F4310B-1347-E882-EF88-DA5F08CABD0A}"/>
                  </a:ext>
                </a:extLst>
              </p:cNvPr>
              <p:cNvSpPr txBox="1"/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2F4310B-1347-E882-EF88-DA5F08CAB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CCE194-C474-8139-21CE-DEF55306E4C0}"/>
              </a:ext>
            </a:extLst>
          </p:cNvPr>
          <p:cNvSpPr txBox="1"/>
          <p:nvPr/>
        </p:nvSpPr>
        <p:spPr>
          <a:xfrm>
            <a:off x="1404808" y="4132279"/>
            <a:ext cx="2624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 single complex parameter : 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AF9FAAA-2C0A-D24F-A024-2AC2CB90DA0A}"/>
                  </a:ext>
                </a:extLst>
              </p:cNvPr>
              <p:cNvSpPr txBox="1"/>
              <p:nvPr/>
            </p:nvSpPr>
            <p:spPr>
              <a:xfrm>
                <a:off x="4029757" y="4121507"/>
                <a:ext cx="547458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ℓ,0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AF9FAAA-2C0A-D24F-A024-2AC2CB90D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57" y="4121507"/>
                <a:ext cx="547458" cy="349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FF10AD-563C-E859-13FE-87B37D8ECFA1}"/>
                  </a:ext>
                </a:extLst>
              </p:cNvPr>
              <p:cNvSpPr txBox="1"/>
              <p:nvPr/>
            </p:nvSpPr>
            <p:spPr>
              <a:xfrm>
                <a:off x="4029757" y="4660579"/>
                <a:ext cx="2638479" cy="35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1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FF10AD-563C-E859-13FE-87B37D8EC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57" y="4660579"/>
                <a:ext cx="2638479" cy="352597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5AC77BB-4923-B9DC-813D-90003EF46877}"/>
                  </a:ext>
                </a:extLst>
              </p:cNvPr>
              <p:cNvSpPr txBox="1"/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We </a:t>
                </a:r>
                <a:r>
                  <a:rPr lang="en-US" altLang="ja-JP" dirty="0"/>
                  <a:t>obtain </a:t>
                </a:r>
                <a:r>
                  <a:rPr kumimoji="1" lang="en-US" altLang="ja-JP" dirty="0"/>
                  <a:t>S-matrix for each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dirty="0"/>
                  <a:t> as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5AC77BB-4923-B9DC-813D-90003EF4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blipFill>
                <a:blip r:embed="rId6"/>
                <a:stretch>
                  <a:fillRect l="-1701" t="-10000" r="-94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CBBDCA-472A-4478-DF0F-82964B8B888D}"/>
              </a:ext>
            </a:extLst>
          </p:cNvPr>
          <p:cNvSpPr txBox="1"/>
          <p:nvPr/>
        </p:nvSpPr>
        <p:spPr>
          <a:xfrm>
            <a:off x="1403648" y="4668651"/>
            <a:ext cx="1952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Three real functions :</a:t>
            </a:r>
            <a:endParaRPr kumimoji="1" lang="ja-JP" altLang="en-US" sz="1600" dirty="0"/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CD198F79-6BB5-12A4-9922-1FC6A7C86C91}"/>
              </a:ext>
            </a:extLst>
          </p:cNvPr>
          <p:cNvSpPr/>
          <p:nvPr/>
        </p:nvSpPr>
        <p:spPr>
          <a:xfrm rot="5400000">
            <a:off x="2407431" y="2150110"/>
            <a:ext cx="352053" cy="1080119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5409CAF-FCB0-A5F9-4265-23F4A6FBF510}"/>
              </a:ext>
            </a:extLst>
          </p:cNvPr>
          <p:cNvSpPr txBox="1"/>
          <p:nvPr/>
        </p:nvSpPr>
        <p:spPr>
          <a:xfrm>
            <a:off x="1954129" y="2913152"/>
            <a:ext cx="179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Phase-shift</a:t>
            </a:r>
            <a:endParaRPr lang="en-US" altLang="ja-JP" sz="1600" dirty="0">
              <a:solidFill>
                <a:srgbClr val="0070C0"/>
              </a:solidFill>
            </a:endParaRPr>
          </a:p>
          <a:p>
            <a:r>
              <a:rPr kumimoji="1" lang="en-US" altLang="ja-JP" sz="1600" dirty="0">
                <a:solidFill>
                  <a:srgbClr val="0070C0"/>
                </a:solidFill>
              </a:rPr>
              <a:t>by long-range force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C3E6BC18-4FB0-6C82-7147-22457281A7C2}"/>
              </a:ext>
            </a:extLst>
          </p:cNvPr>
          <p:cNvSpPr/>
          <p:nvPr/>
        </p:nvSpPr>
        <p:spPr>
          <a:xfrm rot="5400000">
            <a:off x="4831296" y="1513501"/>
            <a:ext cx="407086" cy="2365876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1BBC13-9A14-5A60-55DD-16EF3A6CBDA6}"/>
              </a:ext>
            </a:extLst>
          </p:cNvPr>
          <p:cNvSpPr txBox="1"/>
          <p:nvPr/>
        </p:nvSpPr>
        <p:spPr>
          <a:xfrm>
            <a:off x="4043562" y="2968333"/>
            <a:ext cx="2618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Relevant part for annihilation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BB2D4977-CB97-3360-5FF8-F90DB84D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24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5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C0C9-7D84-71E2-8259-6FDF298C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60EAAA-F3D4-8E22-00C9-1C0D97E642ED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C091373-B4A7-9939-81D0-CB217970265C}"/>
                  </a:ext>
                </a:extLst>
              </p:cNvPr>
              <p:cNvSpPr txBox="1"/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≃   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  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C091373-B4A7-9939-81D0-CB2179702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A122023-4E0F-17B4-106F-FD7FD8CEAEDE}"/>
                  </a:ext>
                </a:extLst>
              </p:cNvPr>
              <p:cNvSpPr txBox="1"/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A122023-4E0F-17B4-106F-FD7FD8CE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E7F43C-63B3-3DA7-79A6-BFB5A47A500A}"/>
                  </a:ext>
                </a:extLst>
              </p:cNvPr>
              <p:cNvSpPr txBox="1"/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We </a:t>
                </a:r>
                <a:r>
                  <a:rPr lang="en-US" altLang="ja-JP" dirty="0"/>
                  <a:t>obtain </a:t>
                </a:r>
                <a:r>
                  <a:rPr kumimoji="1" lang="en-US" altLang="ja-JP" dirty="0"/>
                  <a:t>S-matrix for each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dirty="0"/>
                  <a:t> as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E7F43C-63B3-3DA7-79A6-BFB5A47A5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blipFill>
                <a:blip r:embed="rId4"/>
                <a:stretch>
                  <a:fillRect l="-1701" t="-10000" r="-94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BC84142-521B-5C3E-C688-A964ED898DAA}"/>
                  </a:ext>
                </a:extLst>
              </p:cNvPr>
              <p:cNvSpPr txBox="1"/>
              <p:nvPr/>
            </p:nvSpPr>
            <p:spPr>
              <a:xfrm>
                <a:off x="828017" y="4339151"/>
                <a:ext cx="3127395" cy="553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BC84142-521B-5C3E-C688-A964ED89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7" y="4339151"/>
                <a:ext cx="3127395" cy="553870"/>
              </a:xfrm>
              <a:prstGeom prst="rect">
                <a:avLst/>
              </a:prstGeom>
              <a:blipFill>
                <a:blip r:embed="rId5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EA6003-4AD7-64D9-B1B4-A7629C7002CD}"/>
              </a:ext>
            </a:extLst>
          </p:cNvPr>
          <p:cNvSpPr txBox="1"/>
          <p:nvPr/>
        </p:nvSpPr>
        <p:spPr>
          <a:xfrm>
            <a:off x="321209" y="3717032"/>
            <a:ext cx="275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Annihilation cross section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1A66862-1340-AD5C-6B30-3F8B4D9C13C8}"/>
                  </a:ext>
                </a:extLst>
              </p:cNvPr>
              <p:cNvSpPr txBox="1"/>
              <p:nvPr/>
            </p:nvSpPr>
            <p:spPr>
              <a:xfrm>
                <a:off x="4201057" y="4298104"/>
                <a:ext cx="1541511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&lt;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1A66862-1340-AD5C-6B30-3F8B4D9C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57" y="4298104"/>
                <a:ext cx="1541511" cy="611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72B011-C236-15D8-EE09-CA727AA76AF8}"/>
              </a:ext>
            </a:extLst>
          </p:cNvPr>
          <p:cNvSpPr txBox="1"/>
          <p:nvPr/>
        </p:nvSpPr>
        <p:spPr>
          <a:xfrm>
            <a:off x="4197862" y="3928772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Unitarity bound</a:t>
            </a:r>
            <a:r>
              <a:rPr kumimoji="1" lang="ja-JP" altLang="en-US" dirty="0">
                <a:solidFill>
                  <a:srgbClr val="0000FF"/>
                </a:solidFill>
              </a:rPr>
              <a:t>✓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05C4FA5D-DBA0-D3E0-1952-7940614A89D2}"/>
              </a:ext>
            </a:extLst>
          </p:cNvPr>
          <p:cNvSpPr/>
          <p:nvPr/>
        </p:nvSpPr>
        <p:spPr>
          <a:xfrm rot="5400000">
            <a:off x="2407431" y="2150110"/>
            <a:ext cx="352053" cy="1080119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322149-6B5D-3D70-914B-E188F9F4F32F}"/>
              </a:ext>
            </a:extLst>
          </p:cNvPr>
          <p:cNvSpPr txBox="1"/>
          <p:nvPr/>
        </p:nvSpPr>
        <p:spPr>
          <a:xfrm>
            <a:off x="1954129" y="2913152"/>
            <a:ext cx="179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Phase-shift</a:t>
            </a:r>
            <a:endParaRPr lang="en-US" altLang="ja-JP" sz="1600" dirty="0">
              <a:solidFill>
                <a:srgbClr val="0070C0"/>
              </a:solidFill>
            </a:endParaRPr>
          </a:p>
          <a:p>
            <a:r>
              <a:rPr kumimoji="1" lang="en-US" altLang="ja-JP" sz="1600" dirty="0">
                <a:solidFill>
                  <a:srgbClr val="0070C0"/>
                </a:solidFill>
              </a:rPr>
              <a:t>by long-range force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F23403CC-69DD-7A1A-DCCF-D096F042AC86}"/>
              </a:ext>
            </a:extLst>
          </p:cNvPr>
          <p:cNvSpPr/>
          <p:nvPr/>
        </p:nvSpPr>
        <p:spPr>
          <a:xfrm rot="5400000">
            <a:off x="4831296" y="1513501"/>
            <a:ext cx="407086" cy="2365876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748FCA-9336-43B7-3D80-4049150DF580}"/>
              </a:ext>
            </a:extLst>
          </p:cNvPr>
          <p:cNvSpPr txBox="1"/>
          <p:nvPr/>
        </p:nvSpPr>
        <p:spPr>
          <a:xfrm>
            <a:off x="4043562" y="2968333"/>
            <a:ext cx="2618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Relevant part for annihilation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5" name="スライド番号プレースホルダー 1">
            <a:extLst>
              <a:ext uri="{FF2B5EF4-FFF2-40B4-BE49-F238E27FC236}">
                <a16:creationId xmlns:a16="http://schemas.microsoft.com/office/drawing/2014/main" id="{D4E7D1B1-3C70-511C-686D-087A6DD2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25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809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4E5F7-FC55-3878-2E96-4692A0608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1A1485-04AB-B106-D4D5-9844230EF64F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DF036D5-C818-3B2B-F999-4162C9114CD4}"/>
                  </a:ext>
                </a:extLst>
              </p:cNvPr>
              <p:cNvSpPr txBox="1"/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≃   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  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DF036D5-C818-3B2B-F999-4162C911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1E57FDD-C679-4125-73CB-839F64624C20}"/>
                  </a:ext>
                </a:extLst>
              </p:cNvPr>
              <p:cNvSpPr txBox="1"/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1E57FDD-C679-4125-73CB-839F64624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739BAF2-D8A1-423B-349A-14524D5258AE}"/>
                  </a:ext>
                </a:extLst>
              </p:cNvPr>
              <p:cNvSpPr txBox="1"/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We </a:t>
                </a:r>
                <a:r>
                  <a:rPr lang="en-US" altLang="ja-JP" dirty="0"/>
                  <a:t>obtain </a:t>
                </a:r>
                <a:r>
                  <a:rPr kumimoji="1" lang="en-US" altLang="ja-JP" dirty="0"/>
                  <a:t>S-matrix for each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dirty="0"/>
                  <a:t> as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739BAF2-D8A1-423B-349A-14524D525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blipFill>
                <a:blip r:embed="rId4"/>
                <a:stretch>
                  <a:fillRect l="-1701" t="-10000" r="-94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AC649B0-F732-2A40-3540-30D468222EDA}"/>
                  </a:ext>
                </a:extLst>
              </p:cNvPr>
              <p:cNvSpPr txBox="1"/>
              <p:nvPr/>
            </p:nvSpPr>
            <p:spPr>
              <a:xfrm>
                <a:off x="828017" y="4339151"/>
                <a:ext cx="3127395" cy="553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AC649B0-F732-2A40-3540-30D468222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7" y="4339151"/>
                <a:ext cx="3127395" cy="553870"/>
              </a:xfrm>
              <a:prstGeom prst="rect">
                <a:avLst/>
              </a:prstGeom>
              <a:blipFill>
                <a:blip r:embed="rId5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5ECF86-0B76-6093-E8C2-D546B6402D2B}"/>
              </a:ext>
            </a:extLst>
          </p:cNvPr>
          <p:cNvSpPr txBox="1"/>
          <p:nvPr/>
        </p:nvSpPr>
        <p:spPr>
          <a:xfrm>
            <a:off x="321209" y="3717032"/>
            <a:ext cx="275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Annihilation cross section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9CDAABC-D98B-6196-63CE-C13D6C3A83F1}"/>
                  </a:ext>
                </a:extLst>
              </p:cNvPr>
              <p:cNvSpPr txBox="1"/>
              <p:nvPr/>
            </p:nvSpPr>
            <p:spPr>
              <a:xfrm>
                <a:off x="4201057" y="4298104"/>
                <a:ext cx="1541511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&lt;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9CDAABC-D98B-6196-63CE-C13D6C3A8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57" y="4298104"/>
                <a:ext cx="1541511" cy="611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30F2EE-1F26-6A9D-9335-D411699D56B7}"/>
              </a:ext>
            </a:extLst>
          </p:cNvPr>
          <p:cNvSpPr txBox="1"/>
          <p:nvPr/>
        </p:nvSpPr>
        <p:spPr>
          <a:xfrm>
            <a:off x="4197862" y="3928772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Unitarity bound</a:t>
            </a:r>
            <a:r>
              <a:rPr kumimoji="1" lang="ja-JP" altLang="en-US" dirty="0">
                <a:solidFill>
                  <a:srgbClr val="0000FF"/>
                </a:solidFill>
              </a:rPr>
              <a:t>✓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DE868A0D-3A70-1282-7A2B-3A831F694CCD}"/>
              </a:ext>
            </a:extLst>
          </p:cNvPr>
          <p:cNvSpPr/>
          <p:nvPr/>
        </p:nvSpPr>
        <p:spPr>
          <a:xfrm rot="5400000">
            <a:off x="2407431" y="2150110"/>
            <a:ext cx="352053" cy="1080119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68B4A0-C910-2981-CB67-EA22A27A000F}"/>
              </a:ext>
            </a:extLst>
          </p:cNvPr>
          <p:cNvSpPr txBox="1"/>
          <p:nvPr/>
        </p:nvSpPr>
        <p:spPr>
          <a:xfrm>
            <a:off x="1954129" y="2913152"/>
            <a:ext cx="179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Phase-shift</a:t>
            </a:r>
            <a:endParaRPr lang="en-US" altLang="ja-JP" sz="1600" dirty="0">
              <a:solidFill>
                <a:srgbClr val="0070C0"/>
              </a:solidFill>
            </a:endParaRPr>
          </a:p>
          <a:p>
            <a:r>
              <a:rPr kumimoji="1" lang="en-US" altLang="ja-JP" sz="1600" dirty="0">
                <a:solidFill>
                  <a:srgbClr val="0070C0"/>
                </a:solidFill>
              </a:rPr>
              <a:t>by long-range force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C4BDA465-B321-4C07-0F03-A9437B868667}"/>
              </a:ext>
            </a:extLst>
          </p:cNvPr>
          <p:cNvSpPr/>
          <p:nvPr/>
        </p:nvSpPr>
        <p:spPr>
          <a:xfrm rot="5400000">
            <a:off x="4831296" y="1513501"/>
            <a:ext cx="407086" cy="2365876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EDE356-3EEC-2C0E-DE5C-607FBD225B89}"/>
              </a:ext>
            </a:extLst>
          </p:cNvPr>
          <p:cNvSpPr txBox="1"/>
          <p:nvPr/>
        </p:nvSpPr>
        <p:spPr>
          <a:xfrm>
            <a:off x="4043562" y="2968333"/>
            <a:ext cx="2618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Relevant part for annihilation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CE4C359-CED8-08C8-4436-3196054E4CE9}"/>
                  </a:ext>
                </a:extLst>
              </p:cNvPr>
              <p:cNvSpPr txBox="1"/>
              <p:nvPr/>
            </p:nvSpPr>
            <p:spPr>
              <a:xfrm>
                <a:off x="1500621" y="5027229"/>
                <a:ext cx="5591659" cy="70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×  4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×  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2ℓ+1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ℓ,0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CE4C359-CED8-08C8-4436-3196054E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621" y="5027229"/>
                <a:ext cx="5591659" cy="7060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D2F2BE-2541-ECD1-C930-4E006454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26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663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07A7-9E28-E039-4659-2BB98FE3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E52197-6685-29A4-0562-A897FC7F827C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E2BF406-740C-F9F4-DDFD-7ED09644863C}"/>
                  </a:ext>
                </a:extLst>
              </p:cNvPr>
              <p:cNvSpPr txBox="1"/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≃   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  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E2BF406-740C-F9F4-DDFD-7ED096448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5" y="1874831"/>
                <a:ext cx="2865977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8EE7AAB-7E12-4C0C-06C5-E2860506E3E7}"/>
                  </a:ext>
                </a:extLst>
              </p:cNvPr>
              <p:cNvSpPr txBox="1"/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8EE7AAB-7E12-4C0C-06C5-E2860506E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33" y="1772816"/>
                <a:ext cx="2577052" cy="664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7FD7251-3EE9-9F9B-4465-F21A32EBBD25}"/>
                  </a:ext>
                </a:extLst>
              </p:cNvPr>
              <p:cNvSpPr txBox="1"/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We </a:t>
                </a:r>
                <a:r>
                  <a:rPr lang="en-US" altLang="ja-JP" dirty="0"/>
                  <a:t>obtain </a:t>
                </a:r>
                <a:r>
                  <a:rPr kumimoji="1" lang="en-US" altLang="ja-JP" dirty="0"/>
                  <a:t>S-matrix for each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dirty="0"/>
                  <a:t> as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7FD7251-3EE9-9F9B-4465-F21A32EB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9" y="1089125"/>
                <a:ext cx="3228704" cy="369332"/>
              </a:xfrm>
              <a:prstGeom prst="rect">
                <a:avLst/>
              </a:prstGeom>
              <a:blipFill>
                <a:blip r:embed="rId4"/>
                <a:stretch>
                  <a:fillRect l="-1701" t="-10000" r="-94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DE4D652-1AA8-2ACD-B59F-CFE0E9F082F6}"/>
                  </a:ext>
                </a:extLst>
              </p:cNvPr>
              <p:cNvSpPr txBox="1"/>
              <p:nvPr/>
            </p:nvSpPr>
            <p:spPr>
              <a:xfrm>
                <a:off x="828017" y="4339151"/>
                <a:ext cx="3127395" cy="553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DE4D652-1AA8-2ACD-B59F-CFE0E9F0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7" y="4339151"/>
                <a:ext cx="3127395" cy="553870"/>
              </a:xfrm>
              <a:prstGeom prst="rect">
                <a:avLst/>
              </a:prstGeom>
              <a:blipFill>
                <a:blip r:embed="rId5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96F969-F480-9147-835A-5BD22CE0B1D0}"/>
              </a:ext>
            </a:extLst>
          </p:cNvPr>
          <p:cNvSpPr txBox="1"/>
          <p:nvPr/>
        </p:nvSpPr>
        <p:spPr>
          <a:xfrm>
            <a:off x="321209" y="3717032"/>
            <a:ext cx="275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Annihilation cross section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A2BDA5D-294E-FC8B-B865-A7F4F48362F9}"/>
                  </a:ext>
                </a:extLst>
              </p:cNvPr>
              <p:cNvSpPr txBox="1"/>
              <p:nvPr/>
            </p:nvSpPr>
            <p:spPr>
              <a:xfrm>
                <a:off x="1343736" y="4995871"/>
                <a:ext cx="6828664" cy="70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2ℓ+1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2ℓ−1</m:t>
                          </m:r>
                        </m:sup>
                      </m:sSup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ℓ,0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 ×     </m:t>
                      </m:r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   ×     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kumimoji="1" lang="en-US" altLang="ja-JP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2ℓ+1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en-US" altLang="ja-JP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ℓ,0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A2BDA5D-294E-FC8B-B865-A7F4F483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36" y="4995871"/>
                <a:ext cx="6828664" cy="7060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B024B5-9261-1806-013B-25389BFF197C}"/>
              </a:ext>
            </a:extLst>
          </p:cNvPr>
          <p:cNvSpPr txBox="1"/>
          <p:nvPr/>
        </p:nvSpPr>
        <p:spPr>
          <a:xfrm>
            <a:off x="1837906" y="5832551"/>
            <a:ext cx="205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Annihilation cros</a:t>
            </a:r>
            <a:r>
              <a:rPr lang="en-US" altLang="ja-JP" sz="1400" dirty="0"/>
              <a:t>s section</a:t>
            </a:r>
          </a:p>
          <a:p>
            <a:r>
              <a:rPr kumimoji="1" lang="en-US" altLang="ja-JP" sz="1400" dirty="0"/>
              <a:t>w/o long-range force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ADDA16-C9BC-B890-2F28-9034BFC005A2}"/>
              </a:ext>
            </a:extLst>
          </p:cNvPr>
          <p:cNvSpPr txBox="1"/>
          <p:nvPr/>
        </p:nvSpPr>
        <p:spPr>
          <a:xfrm>
            <a:off x="4375251" y="5800089"/>
            <a:ext cx="1543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FF"/>
                </a:solidFill>
              </a:rPr>
              <a:t>Conventional</a:t>
            </a:r>
          </a:p>
          <a:p>
            <a:r>
              <a:rPr kumimoji="1" lang="en-US" altLang="ja-JP" sz="1400" dirty="0">
                <a:solidFill>
                  <a:srgbClr val="FF00FF"/>
                </a:solidFill>
              </a:rPr>
              <a:t>Sommerfeld factor</a:t>
            </a:r>
            <a:endParaRPr kumimoji="1" lang="ja-JP" altLang="en-US" sz="14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7944D5C-5581-20EC-AE91-9EFEA8B7BEE7}"/>
                  </a:ext>
                </a:extLst>
              </p:cNvPr>
              <p:cNvSpPr txBox="1"/>
              <p:nvPr/>
            </p:nvSpPr>
            <p:spPr>
              <a:xfrm>
                <a:off x="4201057" y="4298104"/>
                <a:ext cx="1541511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&lt;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7944D5C-5581-20EC-AE91-9EFEA8B7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57" y="4298104"/>
                <a:ext cx="1541511" cy="6117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FF87E9-D056-8CA9-4EDD-B43D26EDB0A8}"/>
              </a:ext>
            </a:extLst>
          </p:cNvPr>
          <p:cNvSpPr txBox="1"/>
          <p:nvPr/>
        </p:nvSpPr>
        <p:spPr>
          <a:xfrm>
            <a:off x="4197862" y="3928772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Unitarity bound</a:t>
            </a:r>
            <a:r>
              <a:rPr kumimoji="1" lang="ja-JP" altLang="en-US" dirty="0">
                <a:solidFill>
                  <a:srgbClr val="0000FF"/>
                </a:solidFill>
              </a:rPr>
              <a:t>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79555A-B6C1-2111-777F-8FACD318EAAB}"/>
              </a:ext>
            </a:extLst>
          </p:cNvPr>
          <p:cNvSpPr txBox="1"/>
          <p:nvPr/>
        </p:nvSpPr>
        <p:spPr>
          <a:xfrm>
            <a:off x="6228184" y="5907810"/>
            <a:ext cx="142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Correction factor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97BB8E93-B639-1865-147F-69276EFCF45F}"/>
              </a:ext>
            </a:extLst>
          </p:cNvPr>
          <p:cNvSpPr/>
          <p:nvPr/>
        </p:nvSpPr>
        <p:spPr>
          <a:xfrm rot="5400000">
            <a:off x="2407431" y="2150110"/>
            <a:ext cx="352053" cy="1080119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91804A-3401-AE94-8C59-6FAF6526A7EA}"/>
              </a:ext>
            </a:extLst>
          </p:cNvPr>
          <p:cNvSpPr txBox="1"/>
          <p:nvPr/>
        </p:nvSpPr>
        <p:spPr>
          <a:xfrm>
            <a:off x="1954129" y="2913152"/>
            <a:ext cx="179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Phase-shift</a:t>
            </a:r>
            <a:endParaRPr lang="en-US" altLang="ja-JP" sz="1600" dirty="0">
              <a:solidFill>
                <a:srgbClr val="0070C0"/>
              </a:solidFill>
            </a:endParaRPr>
          </a:p>
          <a:p>
            <a:r>
              <a:rPr kumimoji="1" lang="en-US" altLang="ja-JP" sz="1600" dirty="0">
                <a:solidFill>
                  <a:srgbClr val="0070C0"/>
                </a:solidFill>
              </a:rPr>
              <a:t>by long-range force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0FC9B2A4-3CD9-3DEB-D9EB-4B97E570240A}"/>
              </a:ext>
            </a:extLst>
          </p:cNvPr>
          <p:cNvSpPr/>
          <p:nvPr/>
        </p:nvSpPr>
        <p:spPr>
          <a:xfrm rot="5400000">
            <a:off x="4831296" y="1513501"/>
            <a:ext cx="407086" cy="2365876"/>
          </a:xfrm>
          <a:prstGeom prst="righ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9F1F85-858B-28AB-88FD-4507735EA8E3}"/>
              </a:ext>
            </a:extLst>
          </p:cNvPr>
          <p:cNvSpPr txBox="1"/>
          <p:nvPr/>
        </p:nvSpPr>
        <p:spPr>
          <a:xfrm>
            <a:off x="4043562" y="2968333"/>
            <a:ext cx="2618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Relevant part for annihilation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787CD0B-E11F-3D17-02E0-8B1C0A9E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27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7471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AE4EA-BF4F-D741-E3DA-B1CD7D467ED0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Examples</a:t>
            </a:r>
          </a:p>
        </p:txBody>
      </p:sp>
      <p:pic>
        <p:nvPicPr>
          <p:cNvPr id="5" name="図 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8B8B4B82-6B12-2CF0-ABEA-23B3764C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3211589"/>
            <a:ext cx="9144000" cy="3025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5064147-22F8-20EA-F2F6-C2229BBFDBAF}"/>
                  </a:ext>
                </a:extLst>
              </p:cNvPr>
              <p:cNvSpPr txBox="1"/>
              <p:nvPr/>
            </p:nvSpPr>
            <p:spPr>
              <a:xfrm>
                <a:off x="971600" y="1456062"/>
                <a:ext cx="2380267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5064147-22F8-20EA-F2F6-C2229BBF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56062"/>
                <a:ext cx="2380267" cy="695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A38728-A6E1-0345-C30C-100161B01686}"/>
              </a:ext>
            </a:extLst>
          </p:cNvPr>
          <p:cNvSpPr txBox="1"/>
          <p:nvPr/>
        </p:nvSpPr>
        <p:spPr>
          <a:xfrm>
            <a:off x="323528" y="1006318"/>
            <a:ext cx="239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Spherical well potential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22F777-94DC-3A0A-3FBC-106990B29555}"/>
              </a:ext>
            </a:extLst>
          </p:cNvPr>
          <p:cNvSpPr txBox="1"/>
          <p:nvPr/>
        </p:nvSpPr>
        <p:spPr>
          <a:xfrm>
            <a:off x="1387089" y="2872298"/>
            <a:ext cx="8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S-wave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398FD0-3A80-CE84-5E88-416926F99D8C}"/>
              </a:ext>
            </a:extLst>
          </p:cNvPr>
          <p:cNvSpPr txBox="1"/>
          <p:nvPr/>
        </p:nvSpPr>
        <p:spPr>
          <a:xfrm>
            <a:off x="4365206" y="2872298"/>
            <a:ext cx="8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-wave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8C51F8-9695-10B8-BD93-0B73D2F28DB9}"/>
              </a:ext>
            </a:extLst>
          </p:cNvPr>
          <p:cNvSpPr txBox="1"/>
          <p:nvPr/>
        </p:nvSpPr>
        <p:spPr>
          <a:xfrm>
            <a:off x="7330499" y="2857278"/>
            <a:ext cx="88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D-wave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D189985-9B70-65F5-DBEF-A43BBA4679F6}"/>
                  </a:ext>
                </a:extLst>
              </p:cNvPr>
              <p:cNvSpPr txBox="1"/>
              <p:nvPr/>
            </p:nvSpPr>
            <p:spPr>
              <a:xfrm>
                <a:off x="288470" y="2381927"/>
                <a:ext cx="3793795" cy="385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(Conventional) Sommerfeld factor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D189985-9B70-65F5-DBEF-A43BBA46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0" y="2381927"/>
                <a:ext cx="3793795" cy="385042"/>
              </a:xfrm>
              <a:prstGeom prst="rect">
                <a:avLst/>
              </a:prstGeom>
              <a:blipFill>
                <a:blip r:embed="rId4"/>
                <a:stretch>
                  <a:fillRect l="-1284" t="-4762" b="-253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0EAB08-BF25-6089-2286-0133A1D17BC2}"/>
              </a:ext>
            </a:extLst>
          </p:cNvPr>
          <p:cNvCxnSpPr/>
          <p:nvPr/>
        </p:nvCxnSpPr>
        <p:spPr>
          <a:xfrm>
            <a:off x="838815" y="6237312"/>
            <a:ext cx="194421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F39FD42-6D4E-11EA-9E67-B07820924FB0}"/>
              </a:ext>
            </a:extLst>
          </p:cNvPr>
          <p:cNvCxnSpPr>
            <a:cxnSpLocks/>
          </p:cNvCxnSpPr>
          <p:nvPr/>
        </p:nvCxnSpPr>
        <p:spPr>
          <a:xfrm flipV="1">
            <a:off x="179512" y="4365104"/>
            <a:ext cx="0" cy="1423566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F71A8E-C782-FDB5-F0D4-B90D249042F8}"/>
              </a:ext>
            </a:extLst>
          </p:cNvPr>
          <p:cNvSpPr txBox="1"/>
          <p:nvPr/>
        </p:nvSpPr>
        <p:spPr>
          <a:xfrm>
            <a:off x="1164207" y="6207271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momentum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9059C9-22FD-88A8-01B2-2A8A9AE48E44}"/>
              </a:ext>
            </a:extLst>
          </p:cNvPr>
          <p:cNvSpPr txBox="1"/>
          <p:nvPr/>
        </p:nvSpPr>
        <p:spPr>
          <a:xfrm rot="16200000">
            <a:off x="-418985" y="5331624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Effective range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58470F-7999-4D67-E77A-730F7A225D1F}"/>
              </a:ext>
            </a:extLst>
          </p:cNvPr>
          <p:cNvSpPr txBox="1"/>
          <p:nvPr/>
        </p:nvSpPr>
        <p:spPr>
          <a:xfrm>
            <a:off x="7104446" y="516450"/>
            <a:ext cx="1954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98AD37A4-6BA0-C85A-5FC3-A3DFC072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28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374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8020E-2FCF-EAD5-4C92-738B9104E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, ヒストグラム&#10;&#10;自動的に生成された説明">
            <a:extLst>
              <a:ext uri="{FF2B5EF4-FFF2-40B4-BE49-F238E27FC236}">
                <a16:creationId xmlns:a16="http://schemas.microsoft.com/office/drawing/2014/main" id="{956A6183-157F-DA52-8EB2-B41A9D8B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293"/>
            <a:ext cx="9144000" cy="211910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1D2EB71-4DDD-BEC5-4ABD-B69E0130B360}"/>
              </a:ext>
            </a:extLst>
          </p:cNvPr>
          <p:cNvCxnSpPr>
            <a:cxnSpLocks/>
          </p:cNvCxnSpPr>
          <p:nvPr/>
        </p:nvCxnSpPr>
        <p:spPr>
          <a:xfrm>
            <a:off x="967572" y="5872808"/>
            <a:ext cx="194421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E48521-8EF1-943C-DD4D-9E76E0CF4666}"/>
              </a:ext>
            </a:extLst>
          </p:cNvPr>
          <p:cNvSpPr txBox="1"/>
          <p:nvPr/>
        </p:nvSpPr>
        <p:spPr>
          <a:xfrm>
            <a:off x="1234554" y="5867980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Effective range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8323AE-E4B4-3F71-0352-91AE87CCEEE0}"/>
              </a:ext>
            </a:extLst>
          </p:cNvPr>
          <p:cNvCxnSpPr>
            <a:cxnSpLocks/>
          </p:cNvCxnSpPr>
          <p:nvPr/>
        </p:nvCxnSpPr>
        <p:spPr>
          <a:xfrm flipV="1">
            <a:off x="132757" y="3928592"/>
            <a:ext cx="0" cy="1423566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5FF1B3-5743-C5E5-F3AA-BA463A4BAFE2}"/>
              </a:ext>
            </a:extLst>
          </p:cNvPr>
          <p:cNvSpPr txBox="1"/>
          <p:nvPr/>
        </p:nvSpPr>
        <p:spPr>
          <a:xfrm rot="16200000">
            <a:off x="-748391" y="5513403"/>
            <a:ext cx="20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Enhancement factor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B38A5C-B81F-7DAE-9474-C736B9F5302C}"/>
                  </a:ext>
                </a:extLst>
              </p:cNvPr>
              <p:cNvSpPr txBox="1"/>
              <p:nvPr/>
            </p:nvSpPr>
            <p:spPr>
              <a:xfrm>
                <a:off x="971600" y="1456062"/>
                <a:ext cx="2380267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B38A5C-B81F-7DAE-9474-C736B9F53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56062"/>
                <a:ext cx="2380267" cy="695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D118D2-EB06-7612-533E-C129D3325F18}"/>
                  </a:ext>
                </a:extLst>
              </p:cNvPr>
              <p:cNvSpPr txBox="1"/>
              <p:nvPr/>
            </p:nvSpPr>
            <p:spPr>
              <a:xfrm>
                <a:off x="479574" y="2765278"/>
                <a:ext cx="950773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𝑎𝑛𝑛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𝑎𝑛𝑛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D118D2-EB06-7612-533E-C129D3325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4" y="2765278"/>
                <a:ext cx="950773" cy="632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D8C872-AB86-9E23-231F-B0F39FC45192}"/>
              </a:ext>
            </a:extLst>
          </p:cNvPr>
          <p:cNvSpPr txBox="1"/>
          <p:nvPr/>
        </p:nvSpPr>
        <p:spPr>
          <a:xfrm>
            <a:off x="7104446" y="516450"/>
            <a:ext cx="1954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176A4B-1DE6-2898-124B-EF55C004A33A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Examples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907DEC-40FD-6BB1-7211-446D2B549997}"/>
              </a:ext>
            </a:extLst>
          </p:cNvPr>
          <p:cNvSpPr txBox="1"/>
          <p:nvPr/>
        </p:nvSpPr>
        <p:spPr>
          <a:xfrm>
            <a:off x="323528" y="1006318"/>
            <a:ext cx="239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Spherical well potential</a:t>
            </a:r>
            <a:endParaRPr kumimoji="1" lang="ja-JP" altLang="en-US" dirty="0"/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5EF4D2F-8933-B9C9-C7FA-5683F51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29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5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ggstan.com/wp/wp-content/uploads/2013/04/parts-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6" y="3150261"/>
            <a:ext cx="10801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iggstan.com/wp/wp-content/uploads/2013/04/parts-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70" y="3150260"/>
            <a:ext cx="10801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3899111" y="4158373"/>
            <a:ext cx="1152127" cy="99911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3865638" y="4158373"/>
            <a:ext cx="1185600" cy="99911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爆発 1 9"/>
          <p:cNvSpPr/>
          <p:nvPr/>
        </p:nvSpPr>
        <p:spPr>
          <a:xfrm>
            <a:off x="4134402" y="4349782"/>
            <a:ext cx="648072" cy="576064"/>
          </a:xfrm>
          <a:prstGeom prst="irregularSeal1">
            <a:avLst/>
          </a:prstGeom>
          <a:solidFill>
            <a:srgbClr val="FFFF00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061723" y="5196859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280202" y="5196859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25600" y="4195893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umnst777 XBlkCn BT" panose="020B0903030504020204" pitchFamily="34" charset="0"/>
              </a:rPr>
              <a:t>Dark matter</a:t>
            </a:r>
            <a:endParaRPr kumimoji="1" lang="ja-JP" altLang="en-US" sz="1400" dirty="0">
              <a:latin typeface="Humnst777 XBlkCn BT" panose="020B0903030504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90472" y="4195893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umnst777 XBlkCn BT" panose="020B0903030504020204" pitchFamily="34" charset="0"/>
              </a:rPr>
              <a:t>Dark matter</a:t>
            </a:r>
            <a:endParaRPr kumimoji="1" lang="ja-JP" altLang="en-US" sz="1400" dirty="0">
              <a:latin typeface="Humnst777 XBlkCn BT" panose="020B0903030504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25600" y="5700915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umnst777 XBlkCn BT" panose="020B0903030504020204" pitchFamily="34" charset="0"/>
              </a:rPr>
              <a:t>SM particle</a:t>
            </a:r>
            <a:endParaRPr kumimoji="1" lang="ja-JP" altLang="en-US" sz="1400" dirty="0">
              <a:latin typeface="Humnst777 XBlkCn BT" panose="020B0903030504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79835" y="5700915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umnst777 XBlkCn BT" panose="020B0903030504020204" pitchFamily="34" charset="0"/>
              </a:rPr>
              <a:t>SM particle</a:t>
            </a:r>
            <a:endParaRPr kumimoji="1" lang="ja-JP" altLang="en-US" sz="1400" dirty="0">
              <a:latin typeface="Humnst777 XBlkCn BT" panose="020B09030305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C0CAD3-6981-69F2-38A4-2D2457ECF115}"/>
              </a:ext>
            </a:extLst>
          </p:cNvPr>
          <p:cNvSpPr txBox="1"/>
          <p:nvPr/>
        </p:nvSpPr>
        <p:spPr>
          <a:xfrm>
            <a:off x="552594" y="2564904"/>
            <a:ext cx="581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Dark Matter could have </a:t>
            </a:r>
            <a:r>
              <a:rPr kumimoji="1" lang="en-US" altLang="ja-JP" dirty="0">
                <a:solidFill>
                  <a:srgbClr val="FF0000"/>
                </a:solidFill>
              </a:rPr>
              <a:t>some interaction with SM particles :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0E29AB-A1C5-AFFE-272B-6F771B5EDE0A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Dark matter and its annihilation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334D87-FA48-7496-0DCA-86B28D109E9D}"/>
              </a:ext>
            </a:extLst>
          </p:cNvPr>
          <p:cNvSpPr txBox="1"/>
          <p:nvPr/>
        </p:nvSpPr>
        <p:spPr>
          <a:xfrm>
            <a:off x="552594" y="1126485"/>
            <a:ext cx="5287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 27% of our current universe is made of </a:t>
            </a:r>
            <a:r>
              <a:rPr lang="en-US" altLang="ja-JP" dirty="0">
                <a:solidFill>
                  <a:srgbClr val="FF0000"/>
                </a:solidFill>
              </a:rPr>
              <a:t>dark matter</a:t>
            </a:r>
          </a:p>
          <a:p>
            <a:r>
              <a:rPr lang="en-US" altLang="ja-JP" dirty="0"/>
              <a:t>Many evidences but only through gravitational effects.</a:t>
            </a:r>
          </a:p>
        </p:txBody>
      </p:sp>
      <p:pic>
        <p:nvPicPr>
          <p:cNvPr id="11" name="Picture 2" descr="Cosmic Microwave Background – Planck Satellite">
            <a:extLst>
              <a:ext uri="{FF2B5EF4-FFF2-40B4-BE49-F238E27FC236}">
                <a16:creationId xmlns:a16="http://schemas.microsoft.com/office/drawing/2014/main" id="{CFF3082C-AF18-7F6B-16B2-EB852D88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02" y="947467"/>
            <a:ext cx="2274219" cy="20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83A214-DB4D-40BE-6875-85838B0B8213}"/>
              </a:ext>
            </a:extLst>
          </p:cNvPr>
          <p:cNvSpPr txBox="1"/>
          <p:nvPr/>
        </p:nvSpPr>
        <p:spPr>
          <a:xfrm>
            <a:off x="6917062" y="2979463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 </a:t>
            </a:r>
            <a:r>
              <a:rPr lang="en-US" altLang="ja-JP" sz="1400" dirty="0"/>
              <a:t>P</a:t>
            </a:r>
            <a:r>
              <a:rPr kumimoji="1" lang="en-US" altLang="ja-JP" sz="1400" dirty="0"/>
              <a:t>lanck collaboration]</a:t>
            </a:r>
            <a:endParaRPr kumimoji="1" lang="ja-JP" altLang="en-US" sz="1400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E4DE7DB-07E2-3BA2-76E0-E31E441117E2}"/>
              </a:ext>
            </a:extLst>
          </p:cNvPr>
          <p:cNvCxnSpPr/>
          <p:nvPr/>
        </p:nvCxnSpPr>
        <p:spPr>
          <a:xfrm>
            <a:off x="2483768" y="3617776"/>
            <a:ext cx="0" cy="2010595"/>
          </a:xfrm>
          <a:prstGeom prst="straightConnector1">
            <a:avLst/>
          </a:prstGeom>
          <a:ln w="539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6C1DB16-5CA8-CAFA-17A6-E860E710FCEC}"/>
              </a:ext>
            </a:extLst>
          </p:cNvPr>
          <p:cNvCxnSpPr>
            <a:cxnSpLocks/>
          </p:cNvCxnSpPr>
          <p:nvPr/>
        </p:nvCxnSpPr>
        <p:spPr>
          <a:xfrm flipV="1">
            <a:off x="6444208" y="3652630"/>
            <a:ext cx="0" cy="2010595"/>
          </a:xfrm>
          <a:prstGeom prst="straightConnector1">
            <a:avLst/>
          </a:prstGeom>
          <a:ln w="539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2644C29-297D-351A-5EDC-A1F4FDAB27B1}"/>
              </a:ext>
            </a:extLst>
          </p:cNvPr>
          <p:cNvCxnSpPr>
            <a:cxnSpLocks/>
          </p:cNvCxnSpPr>
          <p:nvPr/>
        </p:nvCxnSpPr>
        <p:spPr>
          <a:xfrm flipH="1">
            <a:off x="3287877" y="6224716"/>
            <a:ext cx="2364243" cy="0"/>
          </a:xfrm>
          <a:prstGeom prst="straightConnector1">
            <a:avLst/>
          </a:prstGeom>
          <a:ln w="539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347B7BD-EA53-70BC-AFF8-F7AC4DE6EBC7}"/>
              </a:ext>
            </a:extLst>
          </p:cNvPr>
          <p:cNvSpPr txBox="1"/>
          <p:nvPr/>
        </p:nvSpPr>
        <p:spPr>
          <a:xfrm>
            <a:off x="6567902" y="4402191"/>
            <a:ext cx="16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DM annihilation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E3BB241-A6C0-6C6B-E84C-19F0C2508830}"/>
              </a:ext>
            </a:extLst>
          </p:cNvPr>
          <p:cNvSpPr txBox="1"/>
          <p:nvPr/>
        </p:nvSpPr>
        <p:spPr>
          <a:xfrm>
            <a:off x="611560" y="4453148"/>
            <a:ext cx="17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DM pair creation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C85D38-243D-BB01-C179-49FE4139ACD7}"/>
              </a:ext>
            </a:extLst>
          </p:cNvPr>
          <p:cNvSpPr txBox="1"/>
          <p:nvPr/>
        </p:nvSpPr>
        <p:spPr>
          <a:xfrm>
            <a:off x="2987824" y="6296724"/>
            <a:ext cx="326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Elastic scattering w/ SM particles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D01A39-AF74-7935-0C69-2F299864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3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925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sato\Dropbox\slide\20160400_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34" y="3068960"/>
            <a:ext cx="4966501" cy="32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9622" y="4432663"/>
                <a:ext cx="1775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=0.0625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𝑀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2" y="4432663"/>
                <a:ext cx="177561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88153" y="2171398"/>
                <a:ext cx="4628703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𝛼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=1, 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32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4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𝜎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3" y="2171398"/>
                <a:ext cx="4628703" cy="6481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329752" y="1105605"/>
                <a:ext cx="2278251" cy="625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/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52" y="1105605"/>
                <a:ext cx="2278251" cy="6255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677930" y="1204126"/>
                <a:ext cx="4286558" cy="4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/>
                  <a:t>(Good approximation of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400" b="0" i="1" smtClean="0">
                            <a:latin typeface="Cambria Math"/>
                          </a:rPr>
                          <m:t>𝛼</m:t>
                        </m:r>
                        <m:sSubSup>
                          <m:sSub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𝑚𝑟</m:t>
                            </m:r>
                          </m:sup>
                        </m:sSubSup>
                      </m:num>
                      <m:den>
                        <m:r>
                          <a:rPr kumimoji="1" lang="en-US" altLang="ja-JP" sz="1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kumimoji="1" lang="en-US" altLang="ja-JP" sz="1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kumimoji="1" lang="en-US" altLang="ja-JP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1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kumimoji="1" lang="en-US" altLang="ja-JP" sz="1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kumimoji="1" lang="en-US" altLang="ja-JP" sz="1400" dirty="0"/>
                  <a:t>)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30" y="1204126"/>
                <a:ext cx="4286558" cy="428515"/>
              </a:xfrm>
              <a:prstGeom prst="rect">
                <a:avLst/>
              </a:prstGeom>
              <a:blipFill rotWithShape="1">
                <a:blip r:embed="rId6"/>
                <a:stretch>
                  <a:fillRect l="-284" b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42803" y="123371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Hulthen</a:t>
            </a:r>
            <a:r>
              <a:rPr lang="en-US" altLang="ja-JP" dirty="0"/>
              <a:t> potential : 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1907704" y="4365104"/>
            <a:ext cx="694800" cy="504451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8153" y="5989635"/>
            <a:ext cx="2629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C9900"/>
                </a:solidFill>
              </a:rPr>
              <a:t>Yellow : usual formula</a:t>
            </a:r>
          </a:p>
          <a:p>
            <a:r>
              <a:rPr lang="en-US" altLang="ja-JP" sz="1400" dirty="0">
                <a:solidFill>
                  <a:srgbClr val="0000FF"/>
                </a:solidFill>
              </a:rPr>
              <a:t>Blue : our formula</a:t>
            </a:r>
          </a:p>
          <a:p>
            <a:r>
              <a:rPr kumimoji="1" lang="en-US" altLang="ja-JP" sz="1400" dirty="0">
                <a:solidFill>
                  <a:schemeClr val="accent3">
                    <a:lumMod val="75000"/>
                  </a:schemeClr>
                </a:solidFill>
              </a:rPr>
              <a:t>Green dotted : </a:t>
            </a:r>
            <a:r>
              <a:rPr kumimoji="1" lang="en-US" altLang="ja-JP" sz="1400" dirty="0" err="1">
                <a:solidFill>
                  <a:schemeClr val="accent3">
                    <a:lumMod val="75000"/>
                  </a:schemeClr>
                </a:solidFill>
              </a:rPr>
              <a:t>Unitarity</a:t>
            </a:r>
            <a:r>
              <a:rPr kumimoji="1" lang="en-US" altLang="ja-JP" sz="1400" dirty="0">
                <a:solidFill>
                  <a:schemeClr val="accent3">
                    <a:lumMod val="75000"/>
                  </a:schemeClr>
                </a:solidFill>
              </a:rPr>
              <a:t> bound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15F6E9-DB25-30EE-4222-9929FA2874B1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Examples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2B7074-574E-2070-A6B5-62FCDE75897A}"/>
              </a:ext>
            </a:extLst>
          </p:cNvPr>
          <p:cNvSpPr txBox="1"/>
          <p:nvPr/>
        </p:nvSpPr>
        <p:spPr>
          <a:xfrm>
            <a:off x="6889777" y="578296"/>
            <a:ext cx="2173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[Blum, Sato, </a:t>
            </a:r>
            <a:r>
              <a:rPr kumimoji="1" lang="en-US" altLang="ja-JP" sz="1400" dirty="0" err="1"/>
              <a:t>Slatyer</a:t>
            </a:r>
            <a:r>
              <a:rPr kumimoji="1" lang="en-US" altLang="ja-JP" sz="1400" dirty="0"/>
              <a:t> (2016)]</a:t>
            </a:r>
            <a:endParaRPr kumimoji="1" lang="ja-JP" altLang="en-US" sz="1400" dirty="0"/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BA50DE9-7BD4-18B6-36F1-4AADC80F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30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95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5380D4-FDFE-67F4-081E-9CAC925C10E5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Examples</a:t>
            </a:r>
          </a:p>
        </p:txBody>
      </p:sp>
      <p:pic>
        <p:nvPicPr>
          <p:cNvPr id="5" name="図 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6D6CD52A-E27B-5868-5640-09FAA9F1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7" y="1268760"/>
            <a:ext cx="8687246" cy="27877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D02E7E-1BA8-524F-25A2-5EE30E6F0803}"/>
              </a:ext>
            </a:extLst>
          </p:cNvPr>
          <p:cNvSpPr txBox="1"/>
          <p:nvPr/>
        </p:nvSpPr>
        <p:spPr>
          <a:xfrm>
            <a:off x="323528" y="100631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Wino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1D21C2-3BC7-9FF5-C8A5-14E9DEDD6B7C}"/>
              </a:ext>
            </a:extLst>
          </p:cNvPr>
          <p:cNvSpPr txBox="1"/>
          <p:nvPr/>
        </p:nvSpPr>
        <p:spPr>
          <a:xfrm>
            <a:off x="6889777" y="578296"/>
            <a:ext cx="225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[Parikh, Sato, </a:t>
            </a:r>
            <a:r>
              <a:rPr kumimoji="1" lang="en-US" altLang="ja-JP" sz="1400" dirty="0" err="1"/>
              <a:t>Slatyer</a:t>
            </a:r>
            <a:r>
              <a:rPr kumimoji="1" lang="en-US" altLang="ja-JP" sz="1400" dirty="0"/>
              <a:t> (2024)]</a:t>
            </a:r>
            <a:endParaRPr kumimoji="1" lang="ja-JP" altLang="en-US" sz="1400" dirty="0"/>
          </a:p>
        </p:txBody>
      </p:sp>
      <p:pic>
        <p:nvPicPr>
          <p:cNvPr id="9" name="図 8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E7B6AD9D-CF0E-5C18-5D1F-1846B20D7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9336"/>
            <a:ext cx="3994373" cy="2498872"/>
          </a:xfrm>
          <a:prstGeom prst="rect">
            <a:avLst/>
          </a:prstGeom>
        </p:spPr>
      </p:pic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FC6DC154-F8DA-48DC-5148-4BF894DA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31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55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4307-4230-AE9C-2697-7347D842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9DB439-B1FA-A54D-A754-B49D94765A33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Examples</a:t>
            </a:r>
          </a:p>
        </p:txBody>
      </p:sp>
      <p:pic>
        <p:nvPicPr>
          <p:cNvPr id="5" name="図 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63114361-8460-77FB-4668-301C24D94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7" y="1268760"/>
            <a:ext cx="8687246" cy="27877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3FFB62-8C6E-9A05-3979-B06A44D4D8E8}"/>
              </a:ext>
            </a:extLst>
          </p:cNvPr>
          <p:cNvSpPr txBox="1"/>
          <p:nvPr/>
        </p:nvSpPr>
        <p:spPr>
          <a:xfrm>
            <a:off x="323528" y="100631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Wino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21AB46-6520-09C4-96F1-ADDC86A5C657}"/>
              </a:ext>
            </a:extLst>
          </p:cNvPr>
          <p:cNvSpPr txBox="1"/>
          <p:nvPr/>
        </p:nvSpPr>
        <p:spPr>
          <a:xfrm>
            <a:off x="5306090" y="5708521"/>
            <a:ext cx="1756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[MAGIC, 2212.10527]</a:t>
            </a:r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424350-241C-118B-FC9C-6B2B1DF25B70}"/>
              </a:ext>
            </a:extLst>
          </p:cNvPr>
          <p:cNvSpPr txBox="1"/>
          <p:nvPr/>
        </p:nvSpPr>
        <p:spPr>
          <a:xfrm>
            <a:off x="6889777" y="578296"/>
            <a:ext cx="225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[Parikh, Sato, </a:t>
            </a:r>
            <a:r>
              <a:rPr kumimoji="1" lang="en-US" altLang="ja-JP" sz="1400" dirty="0" err="1"/>
              <a:t>Slatyer</a:t>
            </a:r>
            <a:r>
              <a:rPr kumimoji="1" lang="en-US" altLang="ja-JP" sz="1400" dirty="0"/>
              <a:t> (2024)]</a:t>
            </a:r>
            <a:endParaRPr kumimoji="1" lang="ja-JP" altLang="en-US" sz="1400" dirty="0"/>
          </a:p>
        </p:txBody>
      </p:sp>
      <p:pic>
        <p:nvPicPr>
          <p:cNvPr id="9" name="図 8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E0760FA3-248F-E014-7E1D-AB4DE0BCB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9336"/>
            <a:ext cx="3994373" cy="24988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41E1CB-0706-4142-6122-2C926D709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828" y="1031813"/>
            <a:ext cx="5021961" cy="4747538"/>
          </a:xfrm>
          <a:prstGeom prst="rect">
            <a:avLst/>
          </a:prstGeom>
        </p:spPr>
      </p:pic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B10814B8-DAFD-18D4-8248-006788A3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32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90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FD354B-D152-9577-E29F-18BF558084AF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Summary</a:t>
            </a:r>
            <a:r>
              <a:rPr lang="ja-JP" altLang="en-US" sz="44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&amp;</a:t>
            </a:r>
            <a:r>
              <a:rPr lang="ja-JP" altLang="en-US" sz="44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Outlook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2AF926-3B2D-A1A1-B7B4-CD6B6780EC70}"/>
              </a:ext>
            </a:extLst>
          </p:cNvPr>
          <p:cNvSpPr txBox="1"/>
          <p:nvPr/>
        </p:nvSpPr>
        <p:spPr>
          <a:xfrm>
            <a:off x="404349" y="1268760"/>
            <a:ext cx="77428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Annihilation cross section is important for DM phenomenology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Schroedinger</a:t>
            </a:r>
            <a:r>
              <a:rPr kumimoji="1" lang="en-US" altLang="ja-JP" dirty="0"/>
              <a:t> equation can treat long-range force by a light mediator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effect of annihilation can be treated as potential with complex coefficient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This formulation is consistent with </a:t>
            </a:r>
            <a:r>
              <a:rPr kumimoji="1" lang="en-US" altLang="ja-JP" dirty="0" err="1"/>
              <a:t>unitarty</a:t>
            </a:r>
            <a:r>
              <a:rPr kumimoji="1" lang="en-US" altLang="ja-JP" dirty="0"/>
              <a:t> of QM.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Can be relevant </a:t>
            </a:r>
            <a:r>
              <a:rPr lang="en-US" altLang="ja-JP" dirty="0"/>
              <a:t>for large LO annihilation cross section (higher mass)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2D7E3E7-BB75-86C3-463F-7FCA0C6F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33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035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2E4B1E-CBAC-895F-B1D1-1E621F2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34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3D821D-2BB9-B108-0438-FB31705B20FC}"/>
              </a:ext>
            </a:extLst>
          </p:cNvPr>
          <p:cNvSpPr txBox="1"/>
          <p:nvPr/>
        </p:nvSpPr>
        <p:spPr>
          <a:xfrm>
            <a:off x="827584" y="3140968"/>
            <a:ext cx="86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964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07A065-5EA9-3F19-3AE6-1B96F075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35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0729D8-CBAA-A096-8ECE-BD94A24D1B85}"/>
                  </a:ext>
                </a:extLst>
              </p:cNvPr>
              <p:cNvSpPr txBox="1"/>
              <p:nvPr/>
            </p:nvSpPr>
            <p:spPr>
              <a:xfrm>
                <a:off x="1043608" y="2406999"/>
                <a:ext cx="1951367" cy="345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 panose="02040503050406030204" pitchFamily="18" charset="0"/>
                        </a:rPr>
                        <m:t>Im</m:t>
                      </m:r>
                      <m:sSubSup>
                        <m:sSub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0729D8-CBAA-A096-8ECE-BD94A24D1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06999"/>
                <a:ext cx="1951367" cy="345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845885-A96B-45EE-A801-AADD78D44BF8}"/>
                  </a:ext>
                </a:extLst>
              </p:cNvPr>
              <p:cNvSpPr txBox="1"/>
              <p:nvPr/>
            </p:nvSpPr>
            <p:spPr>
              <a:xfrm>
                <a:off x="1043608" y="3464187"/>
                <a:ext cx="1961371" cy="345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 panose="02040503050406030204" pitchFamily="18" charset="0"/>
                        </a:rPr>
                        <m:t>Re</m:t>
                      </m:r>
                      <m:sSubSup>
                        <m:sSub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845885-A96B-45EE-A801-AADD78D4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64187"/>
                <a:ext cx="1961371" cy="345992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162E1C2-E439-654E-19F6-9AD676C0FF60}"/>
              </a:ext>
            </a:extLst>
          </p:cNvPr>
          <p:cNvSpPr/>
          <p:nvPr/>
        </p:nvSpPr>
        <p:spPr>
          <a:xfrm>
            <a:off x="6197217" y="3186182"/>
            <a:ext cx="1584178" cy="894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20A8857-D01D-C1C3-56E3-D4007FED81D0}"/>
              </a:ext>
            </a:extLst>
          </p:cNvPr>
          <p:cNvSpPr/>
          <p:nvPr/>
        </p:nvSpPr>
        <p:spPr>
          <a:xfrm>
            <a:off x="4427984" y="3191485"/>
            <a:ext cx="1008112" cy="894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0FE2FD0-85CA-9472-8F45-273F65E249ED}"/>
              </a:ext>
            </a:extLst>
          </p:cNvPr>
          <p:cNvSpPr/>
          <p:nvPr/>
        </p:nvSpPr>
        <p:spPr>
          <a:xfrm>
            <a:off x="4427984" y="2060848"/>
            <a:ext cx="1008112" cy="902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D2C9F6D-025D-9DA2-6405-C9F87F08B30B}"/>
                  </a:ext>
                </a:extLst>
              </p:cNvPr>
              <p:cNvSpPr txBox="1"/>
              <p:nvPr/>
            </p:nvSpPr>
            <p:spPr>
              <a:xfrm>
                <a:off x="3156042" y="2203595"/>
                <a:ext cx="306699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×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e>
                              </m:d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‼</m:t>
                              </m:r>
                            </m:den>
                          </m:f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  + …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D2C9F6D-025D-9DA2-6405-C9F87F08B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042" y="2203595"/>
                <a:ext cx="3066993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463EE7B-F707-5503-C6F9-CBDE7A59171B}"/>
                  </a:ext>
                </a:extLst>
              </p:cNvPr>
              <p:cNvSpPr txBox="1"/>
              <p:nvPr/>
            </p:nvSpPr>
            <p:spPr>
              <a:xfrm>
                <a:off x="3347864" y="3335948"/>
                <a:ext cx="522207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×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2ℓ−1</m:t>
                                  </m:r>
                                </m:e>
                              </m:d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  + … + 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e>
                              </m:d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‼</m:t>
                              </m:r>
                            </m:den>
                          </m:f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 + …</m:t>
                          </m:r>
                          <m:r>
                            <m:rPr>
                              <m:nor/>
                            </m:rPr>
                            <a:rPr lang="ja-JP" altLang="en-US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1600" b="0" i="0" dirty="0" smtClean="0"/>
                            <m:t>  </m:t>
                          </m:r>
                        </m:e>
                      </m:d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463EE7B-F707-5503-C6F9-CBDE7A591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335948"/>
                <a:ext cx="522207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AE35EE-E36F-4C69-097E-019E5B102F58}"/>
              </a:ext>
            </a:extLst>
          </p:cNvPr>
          <p:cNvSpPr txBox="1"/>
          <p:nvPr/>
        </p:nvSpPr>
        <p:spPr>
          <a:xfrm>
            <a:off x="4427984" y="2840504"/>
            <a:ext cx="1024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C0E574-71EF-CDF1-E25D-8C2A4488B698}"/>
              </a:ext>
            </a:extLst>
          </p:cNvPr>
          <p:cNvSpPr txBox="1"/>
          <p:nvPr/>
        </p:nvSpPr>
        <p:spPr>
          <a:xfrm>
            <a:off x="4147210" y="4009318"/>
            <a:ext cx="1674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(basically) 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418A3D-4884-97A0-A529-3DD5596DCD9A}"/>
              </a:ext>
            </a:extLst>
          </p:cNvPr>
          <p:cNvSpPr txBox="1"/>
          <p:nvPr/>
        </p:nvSpPr>
        <p:spPr>
          <a:xfrm>
            <a:off x="6269225" y="3960061"/>
            <a:ext cx="1539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CD00CD"/>
                </a:solidFill>
              </a:rPr>
              <a:t>Sizable in some cases</a:t>
            </a:r>
            <a:endParaRPr kumimoji="1" lang="ja-JP" altLang="en-US" sz="1200" b="1" dirty="0">
              <a:solidFill>
                <a:srgbClr val="CD00CD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57F8D5-5B20-7353-B791-314DC5872CE3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Wave function w/ long-range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94AD9D5-606A-0872-BAA1-77552797072A}"/>
                  </a:ext>
                </a:extLst>
              </p:cNvPr>
              <p:cNvSpPr txBox="1"/>
              <p:nvPr/>
            </p:nvSpPr>
            <p:spPr>
              <a:xfrm>
                <a:off x="387935" y="1124882"/>
                <a:ext cx="4230261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94AD9D5-606A-0872-BAA1-77552797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5" y="1124882"/>
                <a:ext cx="4230261" cy="647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12C8751-A343-3E3E-3D3C-B20E99D207F1}"/>
                  </a:ext>
                </a:extLst>
              </p:cNvPr>
              <p:cNvSpPr txBox="1"/>
              <p:nvPr/>
            </p:nvSpPr>
            <p:spPr>
              <a:xfrm>
                <a:off x="5056091" y="1207791"/>
                <a:ext cx="299421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func>
                        <m:func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12C8751-A343-3E3E-3D3C-B20E99D2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091" y="1207791"/>
                <a:ext cx="2994217" cy="4608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AEB047-5D4D-88A8-6431-70AB9721FD8D}"/>
              </a:ext>
            </a:extLst>
          </p:cNvPr>
          <p:cNvSpPr txBox="1"/>
          <p:nvPr/>
        </p:nvSpPr>
        <p:spPr>
          <a:xfrm>
            <a:off x="387935" y="4653136"/>
            <a:ext cx="2457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On zero energy resonance, 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548620B-E150-FBD6-46FB-19469B551865}"/>
                  </a:ext>
                </a:extLst>
              </p:cNvPr>
              <p:cNvSpPr txBox="1"/>
              <p:nvPr/>
            </p:nvSpPr>
            <p:spPr>
              <a:xfrm>
                <a:off x="899592" y="5517803"/>
                <a:ext cx="1037399" cy="35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  ∝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548620B-E150-FBD6-46FB-19469B55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17803"/>
                <a:ext cx="1037399" cy="352597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76BAB0C-8EA3-9088-076F-C76865929364}"/>
                  </a:ext>
                </a:extLst>
              </p:cNvPr>
              <p:cNvSpPr txBox="1"/>
              <p:nvPr/>
            </p:nvSpPr>
            <p:spPr>
              <a:xfrm>
                <a:off x="2326809" y="5362762"/>
                <a:ext cx="13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(ℓ=0)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76BAB0C-8EA3-9088-076F-C7686592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809" y="5362762"/>
                <a:ext cx="1300741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64C169D-8F78-444F-C889-3B0536CB0C40}"/>
                  </a:ext>
                </a:extLst>
              </p:cNvPr>
              <p:cNvSpPr txBox="1"/>
              <p:nvPr/>
            </p:nvSpPr>
            <p:spPr>
              <a:xfrm>
                <a:off x="2326809" y="5766846"/>
                <a:ext cx="13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(ℓ≥1)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64C169D-8F78-444F-C889-3B0536CB0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809" y="5766846"/>
                <a:ext cx="1300741" cy="338554"/>
              </a:xfrm>
              <a:prstGeom prst="rect">
                <a:avLst/>
              </a:prstGeom>
              <a:blipFill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A9B3079E-B53B-2F79-550C-73B0AD91ECF2}"/>
              </a:ext>
            </a:extLst>
          </p:cNvPr>
          <p:cNvSpPr/>
          <p:nvPr/>
        </p:nvSpPr>
        <p:spPr>
          <a:xfrm>
            <a:off x="2008999" y="5356373"/>
            <a:ext cx="328074" cy="723611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581ABCC-2271-0490-B23E-BDA7F52BFF68}"/>
                  </a:ext>
                </a:extLst>
              </p:cNvPr>
              <p:cNvSpPr txBox="1"/>
              <p:nvPr/>
            </p:nvSpPr>
            <p:spPr>
              <a:xfrm>
                <a:off x="4325801" y="5517803"/>
                <a:ext cx="988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  ∝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581ABCC-2271-0490-B23E-BDA7F52BF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01" y="5517803"/>
                <a:ext cx="988284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60A2EA0-64BD-92C5-482F-E8FEDC6B84E3}"/>
                  </a:ext>
                </a:extLst>
              </p:cNvPr>
              <p:cNvSpPr txBox="1"/>
              <p:nvPr/>
            </p:nvSpPr>
            <p:spPr>
              <a:xfrm>
                <a:off x="5724128" y="5314095"/>
                <a:ext cx="11917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(ℓ=0)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60A2EA0-64BD-92C5-482F-E8FEDC6B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14095"/>
                <a:ext cx="1191736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6F2E44D-44B7-71D2-E9AB-FF5754DD4D85}"/>
                  </a:ext>
                </a:extLst>
              </p:cNvPr>
              <p:cNvSpPr txBox="1"/>
              <p:nvPr/>
            </p:nvSpPr>
            <p:spPr>
              <a:xfrm>
                <a:off x="5724128" y="5718179"/>
                <a:ext cx="13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(ℓ≥1)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6F2E44D-44B7-71D2-E9AB-FF5754DD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718179"/>
                <a:ext cx="1300741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47EE55-B1EC-280A-D810-D4FFF5B37BFB}"/>
              </a:ext>
            </a:extLst>
          </p:cNvPr>
          <p:cNvSpPr txBox="1"/>
          <p:nvPr/>
        </p:nvSpPr>
        <p:spPr>
          <a:xfrm>
            <a:off x="1045864" y="6236664"/>
            <a:ext cx="2845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See also [Kamada, Kuwahara, Patel (2023)]</a:t>
            </a:r>
            <a:endParaRPr kumimoji="1" lang="ja-JP" altLang="en-US" sz="1200" dirty="0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31D2AB09-E27F-EAB7-5012-778595DEDE7E}"/>
              </a:ext>
            </a:extLst>
          </p:cNvPr>
          <p:cNvSpPr/>
          <p:nvPr/>
        </p:nvSpPr>
        <p:spPr>
          <a:xfrm>
            <a:off x="5410492" y="5333122"/>
            <a:ext cx="328074" cy="723611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643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F4734A-450E-A3C3-B948-6F9B8BB80062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Resonant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A6EE6A-B043-9930-DB77-191D2946B79D}"/>
                  </a:ext>
                </a:extLst>
              </p:cNvPr>
              <p:cNvSpPr txBox="1"/>
              <p:nvPr/>
            </p:nvSpPr>
            <p:spPr>
              <a:xfrm>
                <a:off x="6240587" y="1052736"/>
                <a:ext cx="1855251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 ∝   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A6EE6A-B043-9930-DB77-191D2946B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587" y="1052736"/>
                <a:ext cx="1855251" cy="659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014864-6D49-6A60-D71A-61FB07401187}"/>
                  </a:ext>
                </a:extLst>
              </p:cNvPr>
              <p:cNvSpPr txBox="1"/>
              <p:nvPr/>
            </p:nvSpPr>
            <p:spPr>
              <a:xfrm>
                <a:off x="2699792" y="3501008"/>
                <a:ext cx="1313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≤ 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014864-6D49-6A60-D71A-61FB07401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01008"/>
                <a:ext cx="13139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8AAEBD4D-D5AE-614D-3540-FAAEE404F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12" y="2449543"/>
            <a:ext cx="7099665" cy="289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C25012D-538E-1CA4-9EA2-ECEBDEC8F950}"/>
                  </a:ext>
                </a:extLst>
              </p:cNvPr>
              <p:cNvSpPr txBox="1"/>
              <p:nvPr/>
            </p:nvSpPr>
            <p:spPr>
              <a:xfrm>
                <a:off x="539552" y="1187460"/>
                <a:ext cx="5567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At some specific points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=1.19,   0.31,   0.139, …</m:t>
                    </m:r>
                  </m:oMath>
                </a14:m>
                <a:r>
                  <a:rPr kumimoji="1" lang="en-US" altLang="ja-JP" dirty="0"/>
                  <a:t>),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C25012D-538E-1CA4-9EA2-ECEBDEC8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87460"/>
                <a:ext cx="5567999" cy="369332"/>
              </a:xfrm>
              <a:prstGeom prst="rect">
                <a:avLst/>
              </a:prstGeom>
              <a:blipFill>
                <a:blip r:embed="rId6"/>
                <a:stretch>
                  <a:fillRect l="-986" t="-10000" r="-87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F905CE6-30F8-D4ED-BFD4-8003C22DB717}"/>
                  </a:ext>
                </a:extLst>
              </p:cNvPr>
              <p:cNvSpPr txBox="1"/>
              <p:nvPr/>
            </p:nvSpPr>
            <p:spPr>
              <a:xfrm>
                <a:off x="545822" y="5681870"/>
                <a:ext cx="406931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  =    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𝑙𝑜𝑛𝑔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  ∝    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F905CE6-30F8-D4ED-BFD4-8003C22D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2" y="5681870"/>
                <a:ext cx="4069319" cy="6594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3E1789-B915-48DC-D53D-BF26043F4E96}"/>
              </a:ext>
            </a:extLst>
          </p:cNvPr>
          <p:cNvSpPr txBox="1"/>
          <p:nvPr/>
        </p:nvSpPr>
        <p:spPr>
          <a:xfrm>
            <a:off x="1766312" y="1699939"/>
            <a:ext cx="4947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(zero energy resonance   :   bound state with zero binding energy)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6DBA872-0333-9A6C-051A-6296B87AC05D}"/>
                  </a:ext>
                </a:extLst>
              </p:cNvPr>
              <p:cNvSpPr txBox="1"/>
              <p:nvPr/>
            </p:nvSpPr>
            <p:spPr>
              <a:xfrm>
                <a:off x="2167451" y="2344294"/>
                <a:ext cx="826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6DBA872-0333-9A6C-051A-6296B87A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51" y="2344294"/>
                <a:ext cx="826060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3B08846-F08B-7865-65AB-060B9C627881}"/>
                  </a:ext>
                </a:extLst>
              </p:cNvPr>
              <p:cNvSpPr txBox="1"/>
              <p:nvPr/>
            </p:nvSpPr>
            <p:spPr>
              <a:xfrm>
                <a:off x="1754421" y="3685674"/>
                <a:ext cx="826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3B08846-F08B-7865-65AB-060B9C62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21" y="3685674"/>
                <a:ext cx="82606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2D7328-4B14-5783-799C-694EBDC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36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135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2F4B4-49B9-58A7-D7D2-E706F7D8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37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6520BE-3B61-D49F-14AC-C918CAB1ACA6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Zero energy 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3956247-FFB1-B8D3-9177-3839CB5C9D45}"/>
                  </a:ext>
                </a:extLst>
              </p:cNvPr>
              <p:cNvSpPr txBox="1"/>
              <p:nvPr/>
            </p:nvSpPr>
            <p:spPr>
              <a:xfrm>
                <a:off x="5763724" y="3629419"/>
                <a:ext cx="2190343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3956247-FFB1-B8D3-9177-3839CB5C9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24" y="3629419"/>
                <a:ext cx="2190343" cy="655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F397742-37A6-58BF-3192-58A74092A622}"/>
                  </a:ext>
                </a:extLst>
              </p:cNvPr>
              <p:cNvSpPr txBox="1"/>
              <p:nvPr/>
            </p:nvSpPr>
            <p:spPr>
              <a:xfrm>
                <a:off x="5779798" y="4387795"/>
                <a:ext cx="1344471" cy="613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F397742-37A6-58BF-3192-58A74092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98" y="4387795"/>
                <a:ext cx="1344471" cy="613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867124F-364A-F12C-01CC-0F1B15380A68}"/>
                  </a:ext>
                </a:extLst>
              </p:cNvPr>
              <p:cNvSpPr txBox="1"/>
              <p:nvPr/>
            </p:nvSpPr>
            <p:spPr>
              <a:xfrm>
                <a:off x="3353332" y="5488052"/>
                <a:ext cx="4852932" cy="694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long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 ∝   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867124F-364A-F12C-01CC-0F1B15380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332" y="5488052"/>
                <a:ext cx="4852932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EB5A7E8-7AAA-2F6A-7B1F-216434A81F55}"/>
                  </a:ext>
                </a:extLst>
              </p:cNvPr>
              <p:cNvSpPr txBox="1"/>
              <p:nvPr/>
            </p:nvSpPr>
            <p:spPr>
              <a:xfrm>
                <a:off x="456554" y="2652161"/>
                <a:ext cx="2594300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Bound state w/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EB5A7E8-7AAA-2F6A-7B1F-216434A8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54" y="2652161"/>
                <a:ext cx="2594300" cy="524182"/>
              </a:xfrm>
              <a:prstGeom prst="rect">
                <a:avLst/>
              </a:prstGeom>
              <a:blipFill>
                <a:blip r:embed="rId5"/>
                <a:stretch>
                  <a:fillRect l="-2118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616B182-8ABA-D2F1-9641-3F72FED01102}"/>
                  </a:ext>
                </a:extLst>
              </p:cNvPr>
              <p:cNvSpPr txBox="1"/>
              <p:nvPr/>
            </p:nvSpPr>
            <p:spPr>
              <a:xfrm>
                <a:off x="784903" y="1295135"/>
                <a:ext cx="3522438" cy="717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616B182-8ABA-D2F1-9641-3F72FED0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3" y="1295135"/>
                <a:ext cx="3522438" cy="717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E56690E-627B-B6C4-C1CB-7D87E19CDF40}"/>
                  </a:ext>
                </a:extLst>
              </p:cNvPr>
              <p:cNvSpPr txBox="1"/>
              <p:nvPr/>
            </p:nvSpPr>
            <p:spPr>
              <a:xfrm>
                <a:off x="4897441" y="1266546"/>
                <a:ext cx="3798989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𝑖𝑝𝑟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E56690E-627B-B6C4-C1CB-7D87E19CD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41" y="1266546"/>
                <a:ext cx="3798989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FAF938-EA70-6951-F680-59261E33BE38}"/>
              </a:ext>
            </a:extLst>
          </p:cNvPr>
          <p:cNvSpPr txBox="1"/>
          <p:nvPr/>
        </p:nvSpPr>
        <p:spPr>
          <a:xfrm>
            <a:off x="467544" y="1009034"/>
            <a:ext cx="137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00B0F0"/>
                </a:solidFill>
              </a:rPr>
              <a:t>Schroedinger</a:t>
            </a:r>
            <a:r>
              <a:rPr kumimoji="1" lang="en-US" altLang="ja-JP" sz="1400" dirty="0">
                <a:solidFill>
                  <a:srgbClr val="00B0F0"/>
                </a:solidFill>
              </a:rPr>
              <a:t> eq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CFC718-C8CC-6F25-0256-E5FEA98CA654}"/>
              </a:ext>
            </a:extLst>
          </p:cNvPr>
          <p:cNvSpPr txBox="1"/>
          <p:nvPr/>
        </p:nvSpPr>
        <p:spPr>
          <a:xfrm>
            <a:off x="4572000" y="987358"/>
            <a:ext cx="1335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Boundary cond.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127042B-2024-05C8-66A1-5BCE7E93A9EC}"/>
                  </a:ext>
                </a:extLst>
              </p:cNvPr>
              <p:cNvSpPr txBox="1"/>
              <p:nvPr/>
            </p:nvSpPr>
            <p:spPr>
              <a:xfrm>
                <a:off x="4963062" y="2971113"/>
                <a:ext cx="2260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pole in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127042B-2024-05C8-66A1-5BCE7E93A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062" y="2971113"/>
                <a:ext cx="2260171" cy="369332"/>
              </a:xfrm>
              <a:prstGeom prst="rect">
                <a:avLst/>
              </a:prstGeom>
              <a:blipFill>
                <a:blip r:embed="rId8"/>
                <a:stretch>
                  <a:fillRect l="-2156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右 8">
            <a:extLst>
              <a:ext uri="{FF2B5EF4-FFF2-40B4-BE49-F238E27FC236}">
                <a16:creationId xmlns:a16="http://schemas.microsoft.com/office/drawing/2014/main" id="{26E628D9-CD24-7AC6-83DE-F538BFD44C13}"/>
              </a:ext>
            </a:extLst>
          </p:cNvPr>
          <p:cNvSpPr/>
          <p:nvPr/>
        </p:nvSpPr>
        <p:spPr>
          <a:xfrm>
            <a:off x="3779912" y="2934059"/>
            <a:ext cx="576064" cy="566694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AEADEC-B561-47B3-0323-609EF1865CE8}"/>
                  </a:ext>
                </a:extLst>
              </p:cNvPr>
              <p:cNvSpPr txBox="1"/>
              <p:nvPr/>
            </p:nvSpPr>
            <p:spPr>
              <a:xfrm>
                <a:off x="782149" y="3266225"/>
                <a:ext cx="2113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→ 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AEADEC-B561-47B3-0323-609EF1865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49" y="3266225"/>
                <a:ext cx="211346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0CD9A4-BB4A-9095-F72F-8B997A51687F}"/>
              </a:ext>
            </a:extLst>
          </p:cNvPr>
          <p:cNvSpPr txBox="1"/>
          <p:nvPr/>
        </p:nvSpPr>
        <p:spPr>
          <a:xfrm>
            <a:off x="5187056" y="374893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B2B795-8AA4-1917-12D8-6803FCC44AFD}"/>
              </a:ext>
            </a:extLst>
          </p:cNvPr>
          <p:cNvSpPr txBox="1"/>
          <p:nvPr/>
        </p:nvSpPr>
        <p:spPr>
          <a:xfrm>
            <a:off x="5167446" y="452675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F668A4-1819-CE06-0D84-C1AE62CE38AD}"/>
                  </a:ext>
                </a:extLst>
              </p:cNvPr>
              <p:cNvSpPr txBox="1"/>
              <p:nvPr/>
            </p:nvSpPr>
            <p:spPr>
              <a:xfrm>
                <a:off x="1075783" y="5515669"/>
                <a:ext cx="1470339" cy="666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F668A4-1819-CE06-0D84-C1AE62CE3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83" y="5515669"/>
                <a:ext cx="1470339" cy="6665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004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83C06-7FF3-A5D8-FDE0-BA7D406F9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0249B8E-1464-688D-99F5-5A5C4E5F5684}"/>
                  </a:ext>
                </a:extLst>
              </p:cNvPr>
              <p:cNvSpPr txBox="1"/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0249B8E-1464-688D-99F5-5A5C4E5F5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B9E6551-5155-F92E-51E9-156E3FC1D7E8}"/>
                  </a:ext>
                </a:extLst>
              </p:cNvPr>
              <p:cNvSpPr txBox="1"/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B9E6551-5155-F92E-51E9-156E3FC1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C060C6E-D04F-26F6-4EB1-8AA9FC3121D2}"/>
                  </a:ext>
                </a:extLst>
              </p:cNvPr>
              <p:cNvSpPr txBox="1"/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C060C6E-D04F-26F6-4EB1-8AA9FC312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1063DF1-7242-431E-7DE6-CF16CC0927C5}"/>
                  </a:ext>
                </a:extLst>
              </p:cNvPr>
              <p:cNvSpPr txBox="1"/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1063DF1-7242-431E-7DE6-CF16CC09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E77331-47B5-5615-F667-AAF93039FAAB}"/>
              </a:ext>
            </a:extLst>
          </p:cNvPr>
          <p:cNvSpPr txBox="1"/>
          <p:nvPr/>
        </p:nvSpPr>
        <p:spPr>
          <a:xfrm>
            <a:off x="8164846" y="2118705"/>
            <a:ext cx="500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real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6F98EB-8705-36EE-7649-28667629667C}"/>
              </a:ext>
            </a:extLst>
          </p:cNvPr>
          <p:cNvSpPr txBox="1"/>
          <p:nvPr/>
        </p:nvSpPr>
        <p:spPr>
          <a:xfrm>
            <a:off x="8164845" y="163390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complex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530473A-868E-1F2C-557E-B3DDC12A07E3}"/>
                  </a:ext>
                </a:extLst>
              </p:cNvPr>
              <p:cNvSpPr txBox="1"/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530473A-868E-1F2C-557E-B3DDC12A0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2CBB503-82E3-53FC-D351-1192A50417DB}"/>
                  </a:ext>
                </a:extLst>
              </p:cNvPr>
              <p:cNvSpPr txBox="1"/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2CBB503-82E3-53FC-D351-1192A504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F445E7CF-160E-387F-9901-48C45D69A4C0}"/>
              </a:ext>
            </a:extLst>
          </p:cNvPr>
          <p:cNvSpPr/>
          <p:nvPr/>
        </p:nvSpPr>
        <p:spPr>
          <a:xfrm>
            <a:off x="6012160" y="153530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B36AE0-1F2E-150D-3246-DECE7FAE25FB}"/>
              </a:ext>
            </a:extLst>
          </p:cNvPr>
          <p:cNvSpPr txBox="1"/>
          <p:nvPr/>
        </p:nvSpPr>
        <p:spPr>
          <a:xfrm>
            <a:off x="107504" y="1196752"/>
            <a:ext cx="213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Schroedinger</a:t>
            </a:r>
            <a:r>
              <a:rPr lang="en-US" altLang="ja-JP" sz="1600" dirty="0"/>
              <a:t> equation:</a:t>
            </a:r>
            <a:endParaRPr kumimoji="1" lang="ja-JP" altLang="en-US" sz="16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680E6F1-34A9-E310-58E1-7D3FEF330587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Solution of </a:t>
            </a:r>
            <a:r>
              <a:rPr lang="en-US" altLang="ja-JP" sz="44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 eq.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7A995B-5AD1-4454-A1F8-8972792331D5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8B835F47-9897-0A57-5EC4-B5AF2F1D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38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797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3A356-F453-1309-68C4-65BFE2B7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756CB0-6243-F927-AB29-6C5B68C51E4E}"/>
                  </a:ext>
                </a:extLst>
              </p:cNvPr>
              <p:cNvSpPr txBox="1"/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756CB0-6243-F927-AB29-6C5B68C51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11F7B8-B1A7-62BF-20BE-B8F4B6E0BB79}"/>
                  </a:ext>
                </a:extLst>
              </p:cNvPr>
              <p:cNvSpPr txBox="1"/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11F7B8-B1A7-62BF-20BE-B8F4B6E0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089AA8E-6547-9DB2-E2EB-F658B8CE32B4}"/>
                  </a:ext>
                </a:extLst>
              </p:cNvPr>
              <p:cNvSpPr txBox="1"/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089AA8E-6547-9DB2-E2EB-F658B8CE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12063E3-BFA1-65AB-3A07-8EFE9806AFF1}"/>
                  </a:ext>
                </a:extLst>
              </p:cNvPr>
              <p:cNvSpPr txBox="1"/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12063E3-BFA1-65AB-3A07-8EFE980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CF7C23-2100-47D6-DC0E-1C76CCDD695B}"/>
              </a:ext>
            </a:extLst>
          </p:cNvPr>
          <p:cNvSpPr txBox="1"/>
          <p:nvPr/>
        </p:nvSpPr>
        <p:spPr>
          <a:xfrm>
            <a:off x="8164846" y="2118705"/>
            <a:ext cx="500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real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7CBC20-7F72-B49C-5562-41BC1418EE24}"/>
              </a:ext>
            </a:extLst>
          </p:cNvPr>
          <p:cNvSpPr txBox="1"/>
          <p:nvPr/>
        </p:nvSpPr>
        <p:spPr>
          <a:xfrm>
            <a:off x="8164845" y="163390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complex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B2786B-D126-B207-9308-D3C7FA9A5AFD}"/>
                  </a:ext>
                </a:extLst>
              </p:cNvPr>
              <p:cNvSpPr txBox="1"/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B2786B-D126-B207-9308-D3C7FA9A5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FC1C6E0-1C6B-2C7E-A342-5FE723F2DD31}"/>
                  </a:ext>
                </a:extLst>
              </p:cNvPr>
              <p:cNvSpPr txBox="1"/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FC1C6E0-1C6B-2C7E-A342-5FE723F2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9429E330-9F64-1EA6-BB2D-E7C702F8C8A8}"/>
              </a:ext>
            </a:extLst>
          </p:cNvPr>
          <p:cNvSpPr/>
          <p:nvPr/>
        </p:nvSpPr>
        <p:spPr>
          <a:xfrm>
            <a:off x="6012160" y="153530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7510A42-1383-DAC6-F3D3-A53213FE57BF}"/>
                  </a:ext>
                </a:extLst>
              </p:cNvPr>
              <p:cNvSpPr txBox="1"/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a</a:t>
                </a:r>
                <a:r>
                  <a:rPr kumimoji="1" lang="en-US" altLang="ja-JP" sz="1600" b="0" dirty="0"/>
                  <a:t>t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7510A42-1383-DAC6-F3D3-A53213FE5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blipFill>
                <a:blip r:embed="rId8"/>
                <a:stretch>
                  <a:fillRect l="-3425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414B44B-6DBB-F0AC-90B9-35ED78A0DEF6}"/>
                  </a:ext>
                </a:extLst>
              </p:cNvPr>
              <p:cNvSpPr txBox="1"/>
              <p:nvPr/>
            </p:nvSpPr>
            <p:spPr>
              <a:xfrm>
                <a:off x="3012621" y="3332184"/>
                <a:ext cx="2999539" cy="456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𝑙𝑜𝑛𝑔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05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414B44B-6DBB-F0AC-90B9-35ED78A0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21" y="3332184"/>
                <a:ext cx="2999539" cy="4568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FD22A2-B05D-601F-701B-ED3F516B9ABC}"/>
                  </a:ext>
                </a:extLst>
              </p:cNvPr>
              <p:cNvSpPr txBox="1"/>
              <p:nvPr/>
            </p:nvSpPr>
            <p:spPr>
              <a:xfrm>
                <a:off x="6239003" y="3332184"/>
                <a:ext cx="3013517" cy="456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0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𝑙𝑜𝑛𝑔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05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FD22A2-B05D-601F-701B-ED3F516B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003" y="3332184"/>
                <a:ext cx="3013517" cy="456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48A67AC-4B25-98B2-3A58-069688F132F7}"/>
                  </a:ext>
                </a:extLst>
              </p:cNvPr>
              <p:cNvSpPr txBox="1"/>
              <p:nvPr/>
            </p:nvSpPr>
            <p:spPr>
              <a:xfrm>
                <a:off x="3387020" y="4514512"/>
                <a:ext cx="1671420" cy="52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sSup>
                        <m:sSup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</m:d>
                        </m:e>
                        <m:sup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48A67AC-4B25-98B2-3A58-069688F1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020" y="4514512"/>
                <a:ext cx="1671420" cy="5275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2FDF18F-DBB0-87A3-8EE1-2958C758E6F4}"/>
                  </a:ext>
                </a:extLst>
              </p:cNvPr>
              <p:cNvSpPr txBox="1"/>
              <p:nvPr/>
            </p:nvSpPr>
            <p:spPr>
              <a:xfrm>
                <a:off x="3387020" y="5274287"/>
                <a:ext cx="1596078" cy="546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</m:d>
                        </m:e>
                        <m:sup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2FDF18F-DBB0-87A3-8EE1-2958C758E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020" y="5274287"/>
                <a:ext cx="1596078" cy="5466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9B7D300-8BF4-C0B0-FD81-A1B87B11D1FD}"/>
                  </a:ext>
                </a:extLst>
              </p:cNvPr>
              <p:cNvSpPr txBox="1"/>
              <p:nvPr/>
            </p:nvSpPr>
            <p:spPr>
              <a:xfrm>
                <a:off x="5329080" y="5280351"/>
                <a:ext cx="1825436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9B7D300-8BF4-C0B0-FD81-A1B87B11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080" y="5280351"/>
                <a:ext cx="1825436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8E993C4-39CF-8CC8-F96F-8C4013C50413}"/>
                  </a:ext>
                </a:extLst>
              </p:cNvPr>
              <p:cNvSpPr txBox="1"/>
              <p:nvPr/>
            </p:nvSpPr>
            <p:spPr>
              <a:xfrm>
                <a:off x="5338852" y="4490082"/>
                <a:ext cx="1802994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8E993C4-39CF-8CC8-F96F-8C4013C50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852" y="4490082"/>
                <a:ext cx="1802994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FC38F23-D922-4C7E-96DD-14154D155106}"/>
                  </a:ext>
                </a:extLst>
              </p:cNvPr>
              <p:cNvSpPr txBox="1"/>
              <p:nvPr/>
            </p:nvSpPr>
            <p:spPr>
              <a:xfrm>
                <a:off x="323528" y="6110887"/>
                <a:ext cx="2860591" cy="363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sz="1400" i="1">
                        <a:latin typeface="Cambria Math" panose="02040503050406030204" pitchFamily="18" charset="0"/>
                      </a:rPr>
                      <m:t>≃1,   </m:t>
                    </m:r>
                    <m:sSubSup>
                      <m:sSubSup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bSup>
                    <m:r>
                      <a:rPr lang="en-US" altLang="ja-JP" sz="1400" i="1">
                        <a:latin typeface="Cambria Math" panose="02040503050406030204" pitchFamily="18" charset="0"/>
                      </a:rPr>
                      <m:t>≃0</m:t>
                    </m:r>
                  </m:oMath>
                </a14:m>
                <a:r>
                  <a:rPr lang="en-US" altLang="ja-JP" sz="1400" dirty="0"/>
                  <a:t>  for </a:t>
                </a:r>
                <a14:m>
                  <m:oMath xmlns:m="http://schemas.openxmlformats.org/officeDocument/2006/math">
                    <m:r>
                      <a:rPr kumimoji="1" lang="en-US" altLang="ja-JP" sz="1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)≃0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FC38F23-D922-4C7E-96DD-14154D155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110887"/>
                <a:ext cx="2860591" cy="363946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AAE58C7-5E98-AF69-E378-85820DF80F33}"/>
                  </a:ext>
                </a:extLst>
              </p:cNvPr>
              <p:cNvSpPr txBox="1"/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/>
                  <a:t>   (regular solution)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ja-JP" altLang="en-US" sz="1600" dirty="0"/>
                  <a:t>   </a:t>
                </a:r>
                <a:r>
                  <a:rPr kumimoji="1" lang="en-US" altLang="ja-JP" sz="1600" dirty="0"/>
                  <a:t>(irregular solution)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AAE58C7-5E98-AF69-E378-85820DF80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blipFill>
                <a:blip r:embed="rId16"/>
                <a:stretch>
                  <a:fillRect l="-920"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かっこ 3">
            <a:extLst>
              <a:ext uri="{FF2B5EF4-FFF2-40B4-BE49-F238E27FC236}">
                <a16:creationId xmlns:a16="http://schemas.microsoft.com/office/drawing/2014/main" id="{D7BCB072-B510-76DB-B3A7-77F635B88E1A}"/>
              </a:ext>
            </a:extLst>
          </p:cNvPr>
          <p:cNvSpPr/>
          <p:nvPr/>
        </p:nvSpPr>
        <p:spPr>
          <a:xfrm>
            <a:off x="3635896" y="2748503"/>
            <a:ext cx="261290" cy="527101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27F836A-8FD6-7FD1-F6E1-7CDE1FED8FAD}"/>
                  </a:ext>
                </a:extLst>
              </p:cNvPr>
              <p:cNvSpPr txBox="1"/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ja-JP" altLang="en-US" sz="1600" dirty="0"/>
                  <a:t> </a:t>
                </a:r>
                <a:r>
                  <a:rPr kumimoji="1" lang="en-US" altLang="ja-JP" sz="1600" dirty="0"/>
                  <a:t>should be a linear combination of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27F836A-8FD6-7FD1-F6E1-7CDE1FED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blipFill>
                <a:blip r:embed="rId1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B2384E-A968-F89F-E2E0-D88B2C5BFF95}"/>
              </a:ext>
            </a:extLst>
          </p:cNvPr>
          <p:cNvSpPr txBox="1"/>
          <p:nvPr/>
        </p:nvSpPr>
        <p:spPr>
          <a:xfrm>
            <a:off x="5905406" y="3455422"/>
            <a:ext cx="276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&amp;</a:t>
            </a:r>
            <a:endParaRPr kumimoji="1" lang="ja-JP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DA6902-1FD5-D7F1-B5A1-88BDB33E38D0}"/>
                  </a:ext>
                </a:extLst>
              </p:cNvPr>
              <p:cNvSpPr txBox="1"/>
              <p:nvPr/>
            </p:nvSpPr>
            <p:spPr>
              <a:xfrm>
                <a:off x="2071677" y="4624381"/>
                <a:ext cx="6252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DA6902-1FD5-D7F1-B5A1-88BDB33E3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7" y="4624381"/>
                <a:ext cx="625299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4C190F-1458-82E6-8FF9-340CC9C2EA7E}"/>
                  </a:ext>
                </a:extLst>
              </p:cNvPr>
              <p:cNvSpPr txBox="1"/>
              <p:nvPr/>
            </p:nvSpPr>
            <p:spPr>
              <a:xfrm>
                <a:off x="2071676" y="5338807"/>
                <a:ext cx="644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4C190F-1458-82E6-8FF9-340CC9C2E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6" y="5338807"/>
                <a:ext cx="644472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C0A0628-2C4E-C8C6-4B56-6D6D516A5610}"/>
                  </a:ext>
                </a:extLst>
              </p:cNvPr>
              <p:cNvSpPr txBox="1"/>
              <p:nvPr/>
            </p:nvSpPr>
            <p:spPr>
              <a:xfrm>
                <a:off x="3647654" y="4032930"/>
                <a:ext cx="6474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≃0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C0A0628-2C4E-C8C6-4B56-6D6D516A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54" y="4032930"/>
                <a:ext cx="647485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6AD9B11-0B59-AF9A-BC02-1A8DB3B242D9}"/>
                  </a:ext>
                </a:extLst>
              </p:cNvPr>
              <p:cNvSpPr txBox="1"/>
              <p:nvPr/>
            </p:nvSpPr>
            <p:spPr>
              <a:xfrm>
                <a:off x="5778473" y="4005064"/>
                <a:ext cx="716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6AD9B11-0B59-AF9A-BC02-1A8DB3B24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73" y="4005064"/>
                <a:ext cx="71641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EFDBC29-64DC-CF10-9BCB-93E4F00B9950}"/>
              </a:ext>
            </a:extLst>
          </p:cNvPr>
          <p:cNvCxnSpPr/>
          <p:nvPr/>
        </p:nvCxnSpPr>
        <p:spPr>
          <a:xfrm>
            <a:off x="1835696" y="4437112"/>
            <a:ext cx="5400600" cy="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640F9CA-31C1-BE14-E283-2899FFD1307C}"/>
              </a:ext>
            </a:extLst>
          </p:cNvPr>
          <p:cNvCxnSpPr/>
          <p:nvPr/>
        </p:nvCxnSpPr>
        <p:spPr>
          <a:xfrm>
            <a:off x="1835696" y="5157192"/>
            <a:ext cx="5400600" cy="0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DDBC3FF-D5E1-485E-E0E1-9840C698A99D}"/>
              </a:ext>
            </a:extLst>
          </p:cNvPr>
          <p:cNvCxnSpPr>
            <a:cxnSpLocks/>
          </p:cNvCxnSpPr>
          <p:nvPr/>
        </p:nvCxnSpPr>
        <p:spPr>
          <a:xfrm>
            <a:off x="2987824" y="4005064"/>
            <a:ext cx="0" cy="195258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658F1CE-49B4-0277-BEA9-B3F86BFF27E3}"/>
              </a:ext>
            </a:extLst>
          </p:cNvPr>
          <p:cNvCxnSpPr>
            <a:cxnSpLocks/>
          </p:cNvCxnSpPr>
          <p:nvPr/>
        </p:nvCxnSpPr>
        <p:spPr>
          <a:xfrm>
            <a:off x="5220072" y="4027303"/>
            <a:ext cx="0" cy="1952583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6E4864-E903-39AC-324E-590FCAE00BC0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F704D1-58D7-BEFD-7E45-058980E5510E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Solution of </a:t>
            </a:r>
            <a:r>
              <a:rPr lang="en-US" altLang="ja-JP" sz="44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 eq.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598AB2B-E41C-E814-AFAA-DD5B8567283F}"/>
              </a:ext>
            </a:extLst>
          </p:cNvPr>
          <p:cNvSpPr txBox="1"/>
          <p:nvPr/>
        </p:nvSpPr>
        <p:spPr>
          <a:xfrm>
            <a:off x="107504" y="1196752"/>
            <a:ext cx="213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Schroedinger</a:t>
            </a:r>
            <a:r>
              <a:rPr lang="en-US" altLang="ja-JP" sz="1600" dirty="0"/>
              <a:t> equation:</a:t>
            </a:r>
            <a:endParaRPr kumimoji="1" lang="ja-JP" altLang="en-US" sz="1600" dirty="0"/>
          </a:p>
        </p:txBody>
      </p: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DAAF2A4F-BF11-7932-7BE9-5582C6E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39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060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テキスト ボックス 107"/>
          <p:cNvSpPr txBox="1"/>
          <p:nvPr/>
        </p:nvSpPr>
        <p:spPr>
          <a:xfrm>
            <a:off x="539552" y="1124744"/>
            <a:ext cx="232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Freeze-out scenario</a:t>
            </a:r>
          </a:p>
        </p:txBody>
      </p:sp>
      <p:pic>
        <p:nvPicPr>
          <p:cNvPr id="111" name="Picture 3" descr="C:\Users\ryosu_000\Desktop\d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65" y="886073"/>
            <a:ext cx="2691149" cy="26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6C7FE20-7252-2885-6938-0C4D491B367D}"/>
                  </a:ext>
                </a:extLst>
              </p:cNvPr>
              <p:cNvSpPr txBox="1"/>
              <p:nvPr/>
            </p:nvSpPr>
            <p:spPr>
              <a:xfrm>
                <a:off x="1781770" y="1910066"/>
                <a:ext cx="3458511" cy="648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∼0.1×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6C7FE20-7252-2885-6938-0C4D491B3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70" y="1910066"/>
                <a:ext cx="3458511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FCC6A5-75F7-9251-E518-FE79E407185D}"/>
              </a:ext>
            </a:extLst>
          </p:cNvPr>
          <p:cNvSpPr txBox="1"/>
          <p:nvPr/>
        </p:nvSpPr>
        <p:spPr>
          <a:xfrm>
            <a:off x="6998238" y="6120277"/>
            <a:ext cx="1756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[MAGIC, 2212.10527]</a:t>
            </a:r>
            <a:endParaRPr kumimoji="1" lang="ja-JP" altLang="en-US" sz="1400" dirty="0"/>
          </a:p>
        </p:txBody>
      </p:sp>
      <p:pic>
        <p:nvPicPr>
          <p:cNvPr id="8" name="Picture 2" descr="「いらすとや　地球」の画像検索結果">
            <a:extLst>
              <a:ext uri="{FF2B5EF4-FFF2-40B4-BE49-F238E27FC236}">
                <a16:creationId xmlns:a16="http://schemas.microsoft.com/office/drawing/2014/main" id="{2A39BDBD-62E0-B3CE-C98A-2B0FEECC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51" y="5228977"/>
            <a:ext cx="946286" cy="9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円/楕円 4">
            <a:extLst>
              <a:ext uri="{FF2B5EF4-FFF2-40B4-BE49-F238E27FC236}">
                <a16:creationId xmlns:a16="http://schemas.microsoft.com/office/drawing/2014/main" id="{6BC4795D-071E-804A-ABFF-3FDB0F99A482}"/>
              </a:ext>
            </a:extLst>
          </p:cNvPr>
          <p:cNvSpPr/>
          <p:nvPr/>
        </p:nvSpPr>
        <p:spPr>
          <a:xfrm>
            <a:off x="4386679" y="4742917"/>
            <a:ext cx="288813" cy="2880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" dirty="0">
              <a:solidFill>
                <a:schemeClr val="bg1"/>
              </a:solidFill>
            </a:endParaRPr>
          </a:p>
        </p:txBody>
      </p:sp>
      <p:sp>
        <p:nvSpPr>
          <p:cNvPr id="11" name="円/楕円 14">
            <a:extLst>
              <a:ext uri="{FF2B5EF4-FFF2-40B4-BE49-F238E27FC236}">
                <a16:creationId xmlns:a16="http://schemas.microsoft.com/office/drawing/2014/main" id="{FEA24A18-A5CC-C2E5-59BD-226C6B9B5A61}"/>
              </a:ext>
            </a:extLst>
          </p:cNvPr>
          <p:cNvSpPr/>
          <p:nvPr/>
        </p:nvSpPr>
        <p:spPr>
          <a:xfrm>
            <a:off x="5032389" y="5013176"/>
            <a:ext cx="288813" cy="2880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爆発 1 5">
            <a:extLst>
              <a:ext uri="{FF2B5EF4-FFF2-40B4-BE49-F238E27FC236}">
                <a16:creationId xmlns:a16="http://schemas.microsoft.com/office/drawing/2014/main" id="{BED9A24E-A0EE-DEDA-0128-A92CC70E977D}"/>
              </a:ext>
            </a:extLst>
          </p:cNvPr>
          <p:cNvSpPr/>
          <p:nvPr/>
        </p:nvSpPr>
        <p:spPr>
          <a:xfrm>
            <a:off x="4645756" y="4670065"/>
            <a:ext cx="504056" cy="556592"/>
          </a:xfrm>
          <a:prstGeom prst="irregularSeal1">
            <a:avLst/>
          </a:prstGeom>
          <a:solidFill>
            <a:srgbClr val="FFFF00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A62DAB5-D1DF-E1E3-6F15-4544DEA51E48}"/>
              </a:ext>
            </a:extLst>
          </p:cNvPr>
          <p:cNvCxnSpPr/>
          <p:nvPr/>
        </p:nvCxnSpPr>
        <p:spPr>
          <a:xfrm flipH="1">
            <a:off x="4174744" y="5240228"/>
            <a:ext cx="399003" cy="51378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48B826-95BD-46DB-077D-1CE0380A14F8}"/>
              </a:ext>
            </a:extLst>
          </p:cNvPr>
          <p:cNvCxnSpPr/>
          <p:nvPr/>
        </p:nvCxnSpPr>
        <p:spPr>
          <a:xfrm flipH="1">
            <a:off x="3598680" y="5173089"/>
            <a:ext cx="690763" cy="33090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408116-4517-0E92-B162-6C5CFFC47BF3}"/>
              </a:ext>
            </a:extLst>
          </p:cNvPr>
          <p:cNvSpPr txBox="1"/>
          <p:nvPr/>
        </p:nvSpPr>
        <p:spPr>
          <a:xfrm>
            <a:off x="4330549" y="47515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</a:rPr>
              <a:t>DM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DF1705-1E2C-E92B-A925-3CF453B5E1A5}"/>
              </a:ext>
            </a:extLst>
          </p:cNvPr>
          <p:cNvSpPr txBox="1"/>
          <p:nvPr/>
        </p:nvSpPr>
        <p:spPr>
          <a:xfrm>
            <a:off x="4976259" y="5026387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</a:rPr>
              <a:t>DM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505655-9E7E-E7F2-D102-65FD6BB59235}"/>
              </a:ext>
            </a:extLst>
          </p:cNvPr>
          <p:cNvSpPr txBox="1"/>
          <p:nvPr/>
        </p:nvSpPr>
        <p:spPr>
          <a:xfrm>
            <a:off x="539552" y="3203684"/>
            <a:ext cx="21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Indirect detection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BA87AE5-A146-4655-D671-B4E3D52B1A82}"/>
              </a:ext>
            </a:extLst>
          </p:cNvPr>
          <p:cNvSpPr txBox="1"/>
          <p:nvPr/>
        </p:nvSpPr>
        <p:spPr>
          <a:xfrm>
            <a:off x="1211952" y="3811499"/>
            <a:ext cx="446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FF"/>
                </a:solidFill>
              </a:rPr>
              <a:t>High energy cosmic ray</a:t>
            </a:r>
            <a:r>
              <a:rPr lang="en-US" altLang="ja-JP" dirty="0"/>
              <a:t> from DM annihilation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2F35F43-C894-345D-886A-C690E02FCCD1}"/>
              </a:ext>
            </a:extLst>
          </p:cNvPr>
          <p:cNvSpPr txBox="1"/>
          <p:nvPr/>
        </p:nvSpPr>
        <p:spPr>
          <a:xfrm>
            <a:off x="1210215" y="1515015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FF"/>
                </a:solidFill>
              </a:rPr>
              <a:t>Relic abundance today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DE3538-495F-38F9-CE92-5CEA4B9F2C4C}"/>
              </a:ext>
            </a:extLst>
          </p:cNvPr>
          <p:cNvSpPr txBox="1"/>
          <p:nvPr/>
        </p:nvSpPr>
        <p:spPr>
          <a:xfrm>
            <a:off x="1411727" y="211571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endParaRPr lang="en-US" altLang="ja-JP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AD4C5C4-B28F-E278-8EFF-39BADD95C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509" y="3573016"/>
            <a:ext cx="2784909" cy="26327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3EBE66-AFDD-6CBB-36E4-7204764F6D67}"/>
              </a:ext>
            </a:extLst>
          </p:cNvPr>
          <p:cNvSpPr txBox="1"/>
          <p:nvPr/>
        </p:nvSpPr>
        <p:spPr>
          <a:xfrm>
            <a:off x="539552" y="615046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…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D80477-E3AF-4978-8AFE-67A8FEC92E26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Dark matter annihilation cross section</a:t>
            </a:r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75DD5BA5-1006-5469-262A-2F2FF659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4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326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26FFA-09FD-28CD-ECC6-9E33B29A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D7714D-9A95-8740-D65E-EB6978D87755}"/>
                  </a:ext>
                </a:extLst>
              </p:cNvPr>
              <p:cNvSpPr txBox="1"/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D7714D-9A95-8740-D65E-EB6978D87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DE8C72B-2ADF-3498-3892-E1344D4BF3E5}"/>
                  </a:ext>
                </a:extLst>
              </p:cNvPr>
              <p:cNvSpPr txBox="1"/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DE8C72B-2ADF-3498-3892-E1344D4BF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DC5921C-EEEA-5C78-10E0-ACDC319F68EF}"/>
                  </a:ext>
                </a:extLst>
              </p:cNvPr>
              <p:cNvSpPr txBox="1"/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DC5921C-EEEA-5C78-10E0-ACDC319F6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EE64AE8-0E2C-DCA2-F02C-3CF4ABA59A7B}"/>
                  </a:ext>
                </a:extLst>
              </p:cNvPr>
              <p:cNvSpPr txBox="1"/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EE64AE8-0E2C-DCA2-F02C-3CF4ABA5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9CBF11-9C11-195F-A367-E7706666C0AC}"/>
              </a:ext>
            </a:extLst>
          </p:cNvPr>
          <p:cNvSpPr txBox="1"/>
          <p:nvPr/>
        </p:nvSpPr>
        <p:spPr>
          <a:xfrm>
            <a:off x="8164846" y="2118705"/>
            <a:ext cx="500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real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9E56C1-8993-E735-13DA-DE259526BD79}"/>
              </a:ext>
            </a:extLst>
          </p:cNvPr>
          <p:cNvSpPr txBox="1"/>
          <p:nvPr/>
        </p:nvSpPr>
        <p:spPr>
          <a:xfrm>
            <a:off x="8164845" y="163390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complex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8AFA3B-F0A9-DC84-4C0A-364ADAF48CE6}"/>
                  </a:ext>
                </a:extLst>
              </p:cNvPr>
              <p:cNvSpPr txBox="1"/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8AFA3B-F0A9-DC84-4C0A-364ADAF48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AC42F7-4A3D-FA00-0872-633B8ED3C042}"/>
                  </a:ext>
                </a:extLst>
              </p:cNvPr>
              <p:cNvSpPr txBox="1"/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AC42F7-4A3D-FA00-0872-633B8ED3C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CB0200C3-FD43-3296-96B4-1F7EE487D91B}"/>
              </a:ext>
            </a:extLst>
          </p:cNvPr>
          <p:cNvSpPr/>
          <p:nvPr/>
        </p:nvSpPr>
        <p:spPr>
          <a:xfrm>
            <a:off x="6012160" y="153530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D5FB45A-72E7-208D-3388-0CF396E262D8}"/>
                  </a:ext>
                </a:extLst>
              </p:cNvPr>
              <p:cNvSpPr txBox="1"/>
              <p:nvPr/>
            </p:nvSpPr>
            <p:spPr>
              <a:xfrm>
                <a:off x="574422" y="3942810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D5FB45A-72E7-208D-3388-0CF396E2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3942810"/>
                <a:ext cx="91711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D7D4FE-A28F-F868-BF0D-663FE7454D61}"/>
                  </a:ext>
                </a:extLst>
              </p:cNvPr>
              <p:cNvSpPr txBox="1"/>
              <p:nvPr/>
            </p:nvSpPr>
            <p:spPr>
              <a:xfrm>
                <a:off x="1998706" y="3718193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D7D4FE-A28F-F868-BF0D-663FE745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3718193"/>
                <a:ext cx="846899" cy="349326"/>
              </a:xfrm>
              <a:prstGeom prst="rect">
                <a:avLst/>
              </a:prstGeom>
              <a:blipFill>
                <a:blip r:embed="rId9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8A337AE-D8C5-68F9-59C7-1709A7A48328}"/>
                  </a:ext>
                </a:extLst>
              </p:cNvPr>
              <p:cNvSpPr txBox="1"/>
              <p:nvPr/>
            </p:nvSpPr>
            <p:spPr>
              <a:xfrm>
                <a:off x="2005665" y="4177146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8A337AE-D8C5-68F9-59C7-1709A7A48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4177146"/>
                <a:ext cx="4522007" cy="4608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CEF1C58-D212-FBDA-15F8-3477F55481B9}"/>
                  </a:ext>
                </a:extLst>
              </p:cNvPr>
              <p:cNvSpPr txBox="1"/>
              <p:nvPr/>
            </p:nvSpPr>
            <p:spPr>
              <a:xfrm>
                <a:off x="6767110" y="4177146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CEF1C58-D212-FBDA-15F8-3477F5548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4177146"/>
                <a:ext cx="890052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6E5EB15-E4F0-642D-F78B-5051B5896062}"/>
                  </a:ext>
                </a:extLst>
              </p:cNvPr>
              <p:cNvSpPr txBox="1"/>
              <p:nvPr/>
            </p:nvSpPr>
            <p:spPr>
              <a:xfrm>
                <a:off x="6767110" y="3701452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6E5EB15-E4F0-642D-F78B-5051B589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3701452"/>
                <a:ext cx="890052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E144A243-4C35-084F-2295-6CE8CD095438}"/>
              </a:ext>
            </a:extLst>
          </p:cNvPr>
          <p:cNvSpPr/>
          <p:nvPr/>
        </p:nvSpPr>
        <p:spPr>
          <a:xfrm>
            <a:off x="1611016" y="3619319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8913AA3-8A8B-3350-6875-56F3F7DD9516}"/>
                  </a:ext>
                </a:extLst>
              </p:cNvPr>
              <p:cNvSpPr txBox="1"/>
              <p:nvPr/>
            </p:nvSpPr>
            <p:spPr>
              <a:xfrm>
                <a:off x="2682020" y="4807091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8913AA3-8A8B-3350-6875-56F3F7DD9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4807091"/>
                <a:ext cx="4773678" cy="5601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EA6516-36F6-C230-ED66-50AC1883A530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9F99C29-D99A-3473-2735-8470F85D45E0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Solution of </a:t>
            </a:r>
            <a:r>
              <a:rPr lang="en-US" altLang="ja-JP" sz="44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 eq.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05A0A3-0036-3DB7-9F39-9B9F2700FE8E}"/>
              </a:ext>
            </a:extLst>
          </p:cNvPr>
          <p:cNvSpPr txBox="1"/>
          <p:nvPr/>
        </p:nvSpPr>
        <p:spPr>
          <a:xfrm>
            <a:off x="107504" y="1196752"/>
            <a:ext cx="213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Schroedinger</a:t>
            </a:r>
            <a:r>
              <a:rPr lang="en-US" altLang="ja-JP" sz="1600" dirty="0"/>
              <a:t> equation: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05D11DD-6975-1E36-F8FC-FB05FCD24488}"/>
                  </a:ext>
                </a:extLst>
              </p:cNvPr>
              <p:cNvSpPr txBox="1"/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a</a:t>
                </a:r>
                <a:r>
                  <a:rPr kumimoji="1" lang="en-US" altLang="ja-JP" sz="1600" b="0" dirty="0"/>
                  <a:t>t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05D11DD-6975-1E36-F8FC-FB05FCD2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blipFill>
                <a:blip r:embed="rId14"/>
                <a:stretch>
                  <a:fillRect l="-3425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BFC8630-6A0C-2BBC-E91F-1AD9C85046E8}"/>
                  </a:ext>
                </a:extLst>
              </p:cNvPr>
              <p:cNvSpPr txBox="1"/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/>
                  <a:t>   (regular solution)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ja-JP" altLang="en-US" sz="1600" dirty="0"/>
                  <a:t>   </a:t>
                </a:r>
                <a:r>
                  <a:rPr kumimoji="1" lang="en-US" altLang="ja-JP" sz="1600" dirty="0"/>
                  <a:t>(irregular solution)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BFC8630-6A0C-2BBC-E91F-1AD9C8504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blipFill>
                <a:blip r:embed="rId15"/>
                <a:stretch>
                  <a:fillRect l="-920"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中かっこ 23">
            <a:extLst>
              <a:ext uri="{FF2B5EF4-FFF2-40B4-BE49-F238E27FC236}">
                <a16:creationId xmlns:a16="http://schemas.microsoft.com/office/drawing/2014/main" id="{9FDE78F5-0066-12CA-6F0D-95C3CF3E95A1}"/>
              </a:ext>
            </a:extLst>
          </p:cNvPr>
          <p:cNvSpPr/>
          <p:nvPr/>
        </p:nvSpPr>
        <p:spPr>
          <a:xfrm>
            <a:off x="3635896" y="2748503"/>
            <a:ext cx="261290" cy="527101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90E697E-4E27-CE11-8268-26F9337D26A3}"/>
                  </a:ext>
                </a:extLst>
              </p:cNvPr>
              <p:cNvSpPr txBox="1"/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ja-JP" altLang="en-US" sz="1600" dirty="0"/>
                  <a:t> </a:t>
                </a:r>
                <a:r>
                  <a:rPr kumimoji="1" lang="en-US" altLang="ja-JP" sz="1600" dirty="0"/>
                  <a:t>should be a linear combination of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90E697E-4E27-CE11-8268-26F9337D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blipFill>
                <a:blip r:embed="rId1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44101CE5-D4C2-35AE-EEE5-2A528478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40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7067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9A98F-A52E-F2F8-84E4-4EDAB8295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DC7BB858-5A5C-E69D-845F-D1F0D4DFC029}"/>
              </a:ext>
            </a:extLst>
          </p:cNvPr>
          <p:cNvSpPr/>
          <p:nvPr/>
        </p:nvSpPr>
        <p:spPr>
          <a:xfrm>
            <a:off x="3635896" y="4869160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6B97B41-41BA-DBB8-747E-F38937654F5C}"/>
              </a:ext>
            </a:extLst>
          </p:cNvPr>
          <p:cNvSpPr/>
          <p:nvPr/>
        </p:nvSpPr>
        <p:spPr>
          <a:xfrm>
            <a:off x="6553200" y="4875132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A26BFCF-A87E-38A5-FB48-829057769D36}"/>
                  </a:ext>
                </a:extLst>
              </p:cNvPr>
              <p:cNvSpPr txBox="1"/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A26BFCF-A87E-38A5-FB48-829057769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6A9A91-5F9C-D9C9-A293-5D2FB68889E8}"/>
                  </a:ext>
                </a:extLst>
              </p:cNvPr>
              <p:cNvSpPr txBox="1"/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A6A9A91-5F9C-D9C9-A293-5D2FB6888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9DDB8F8-AB84-34D5-9E79-8091EFBB45E3}"/>
                  </a:ext>
                </a:extLst>
              </p:cNvPr>
              <p:cNvSpPr txBox="1"/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9DDB8F8-AB84-34D5-9E79-8091EFBB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7E7F5B3-E96E-09D5-7A5A-0189912EEFFC}"/>
                  </a:ext>
                </a:extLst>
              </p:cNvPr>
              <p:cNvSpPr txBox="1"/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7E7F5B3-E96E-09D5-7A5A-0189912EE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28F358-CD00-652E-31C7-4401F5AB9FAB}"/>
              </a:ext>
            </a:extLst>
          </p:cNvPr>
          <p:cNvSpPr txBox="1"/>
          <p:nvPr/>
        </p:nvSpPr>
        <p:spPr>
          <a:xfrm>
            <a:off x="8164846" y="2118705"/>
            <a:ext cx="500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real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43781C-9ECF-C7EF-2C76-76EBC7946263}"/>
              </a:ext>
            </a:extLst>
          </p:cNvPr>
          <p:cNvSpPr txBox="1"/>
          <p:nvPr/>
        </p:nvSpPr>
        <p:spPr>
          <a:xfrm>
            <a:off x="8164845" y="163390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complex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B5DFBD6-8543-0BCA-8935-A54159292D68}"/>
                  </a:ext>
                </a:extLst>
              </p:cNvPr>
              <p:cNvSpPr txBox="1"/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B5DFBD6-8543-0BCA-8935-A54159292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30999C8-A8D2-B871-8DD3-682BE411A198}"/>
                  </a:ext>
                </a:extLst>
              </p:cNvPr>
              <p:cNvSpPr txBox="1"/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30999C8-A8D2-B871-8DD3-682BE411A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21CB1AEB-810A-046A-3C4A-D7B358A4A72A}"/>
              </a:ext>
            </a:extLst>
          </p:cNvPr>
          <p:cNvSpPr/>
          <p:nvPr/>
        </p:nvSpPr>
        <p:spPr>
          <a:xfrm>
            <a:off x="6012160" y="153530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B3AD83F-E022-8CBB-DF66-E9BD3B9D5EAA}"/>
                  </a:ext>
                </a:extLst>
              </p:cNvPr>
              <p:cNvSpPr txBox="1"/>
              <p:nvPr/>
            </p:nvSpPr>
            <p:spPr>
              <a:xfrm>
                <a:off x="574422" y="3942810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B3AD83F-E022-8CBB-DF66-E9BD3B9D5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3942810"/>
                <a:ext cx="91711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A16BF0C-1ACA-DCE2-FBCD-E33A8EAC2D12}"/>
                  </a:ext>
                </a:extLst>
              </p:cNvPr>
              <p:cNvSpPr txBox="1"/>
              <p:nvPr/>
            </p:nvSpPr>
            <p:spPr>
              <a:xfrm>
                <a:off x="1998706" y="3718193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A16BF0C-1ACA-DCE2-FBCD-E33A8EAC2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3718193"/>
                <a:ext cx="846899" cy="349326"/>
              </a:xfrm>
              <a:prstGeom prst="rect">
                <a:avLst/>
              </a:prstGeom>
              <a:blipFill>
                <a:blip r:embed="rId9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73C7EBC-9F23-81A4-5D41-8F92A9F125CB}"/>
                  </a:ext>
                </a:extLst>
              </p:cNvPr>
              <p:cNvSpPr txBox="1"/>
              <p:nvPr/>
            </p:nvSpPr>
            <p:spPr>
              <a:xfrm>
                <a:off x="2005665" y="4177146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73C7EBC-9F23-81A4-5D41-8F92A9F1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4177146"/>
                <a:ext cx="4522007" cy="4608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38BE0D5-7651-AA7A-7C4C-3931CA631F5B}"/>
                  </a:ext>
                </a:extLst>
              </p:cNvPr>
              <p:cNvSpPr txBox="1"/>
              <p:nvPr/>
            </p:nvSpPr>
            <p:spPr>
              <a:xfrm>
                <a:off x="6767110" y="4177146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38BE0D5-7651-AA7A-7C4C-3931CA63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4177146"/>
                <a:ext cx="890052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65F2164-C187-24BC-2E13-D602A4D9BDC8}"/>
                  </a:ext>
                </a:extLst>
              </p:cNvPr>
              <p:cNvSpPr txBox="1"/>
              <p:nvPr/>
            </p:nvSpPr>
            <p:spPr>
              <a:xfrm>
                <a:off x="6767110" y="3701452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65F2164-C187-24BC-2E13-D602A4D9B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3701452"/>
                <a:ext cx="890052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42039776-1E8C-8415-D118-93896A72F5DA}"/>
              </a:ext>
            </a:extLst>
          </p:cNvPr>
          <p:cNvSpPr/>
          <p:nvPr/>
        </p:nvSpPr>
        <p:spPr>
          <a:xfrm>
            <a:off x="1611016" y="3619319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EC818F8-0C8B-5FFC-68BC-9255A9FEDEC2}"/>
                  </a:ext>
                </a:extLst>
              </p:cNvPr>
              <p:cNvSpPr txBox="1"/>
              <p:nvPr/>
            </p:nvSpPr>
            <p:spPr>
              <a:xfrm>
                <a:off x="2682020" y="4813063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EC818F8-0C8B-5FFC-68BC-9255A9FED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4813063"/>
                <a:ext cx="4773678" cy="5601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9F6DCD-AF1F-757C-E3E7-AF38E011D263}"/>
              </a:ext>
            </a:extLst>
          </p:cNvPr>
          <p:cNvSpPr txBox="1"/>
          <p:nvPr/>
        </p:nvSpPr>
        <p:spPr>
          <a:xfrm>
            <a:off x="6527672" y="5316044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036744-8B1B-95A7-ECD1-2944C3CE1FFC}"/>
              </a:ext>
            </a:extLst>
          </p:cNvPr>
          <p:cNvSpPr txBox="1"/>
          <p:nvPr/>
        </p:nvSpPr>
        <p:spPr>
          <a:xfrm>
            <a:off x="2771800" y="5316043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EA812-E696-2D5A-1F95-309D1E36547F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3EE0CB-9617-D07C-29B8-9C8FFF08E08F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Solution of </a:t>
            </a:r>
            <a:r>
              <a:rPr lang="en-US" altLang="ja-JP" sz="44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 eq.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039B39-B970-154E-F255-46D29F6E349B}"/>
              </a:ext>
            </a:extLst>
          </p:cNvPr>
          <p:cNvSpPr txBox="1"/>
          <p:nvPr/>
        </p:nvSpPr>
        <p:spPr>
          <a:xfrm>
            <a:off x="107504" y="1196752"/>
            <a:ext cx="213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Schroedinger</a:t>
            </a:r>
            <a:r>
              <a:rPr lang="en-US" altLang="ja-JP" sz="1600" dirty="0"/>
              <a:t> equation: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0BB9DF1-9D94-918D-DB25-A11807FB2970}"/>
                  </a:ext>
                </a:extLst>
              </p:cNvPr>
              <p:cNvSpPr txBox="1"/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a</a:t>
                </a:r>
                <a:r>
                  <a:rPr kumimoji="1" lang="en-US" altLang="ja-JP" sz="1600" b="0" dirty="0"/>
                  <a:t>t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0BB9DF1-9D94-918D-DB25-A11807FB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blipFill>
                <a:blip r:embed="rId14"/>
                <a:stretch>
                  <a:fillRect l="-3425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202E1B-CA24-B169-5773-4F86A8BE0DB8}"/>
                  </a:ext>
                </a:extLst>
              </p:cNvPr>
              <p:cNvSpPr txBox="1"/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/>
                  <a:t>   (regular solution)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ja-JP" altLang="en-US" sz="1600" dirty="0"/>
                  <a:t>   </a:t>
                </a:r>
                <a:r>
                  <a:rPr kumimoji="1" lang="en-US" altLang="ja-JP" sz="1600" dirty="0"/>
                  <a:t>(irregular solution)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202E1B-CA24-B169-5773-4F86A8BE0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blipFill>
                <a:blip r:embed="rId15"/>
                <a:stretch>
                  <a:fillRect l="-920"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中かっこ 33">
            <a:extLst>
              <a:ext uri="{FF2B5EF4-FFF2-40B4-BE49-F238E27FC236}">
                <a16:creationId xmlns:a16="http://schemas.microsoft.com/office/drawing/2014/main" id="{839B0DB8-CBA1-3395-397B-1DE4C351E5BE}"/>
              </a:ext>
            </a:extLst>
          </p:cNvPr>
          <p:cNvSpPr/>
          <p:nvPr/>
        </p:nvSpPr>
        <p:spPr>
          <a:xfrm>
            <a:off x="3635896" y="2748503"/>
            <a:ext cx="261290" cy="527101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8AC88B1-5191-34E6-519E-18DA97C07499}"/>
                  </a:ext>
                </a:extLst>
              </p:cNvPr>
              <p:cNvSpPr txBox="1"/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ja-JP" altLang="en-US" sz="1600" dirty="0"/>
                  <a:t> </a:t>
                </a:r>
                <a:r>
                  <a:rPr kumimoji="1" lang="en-US" altLang="ja-JP" sz="1600" dirty="0"/>
                  <a:t>should be a linear combination of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8AC88B1-5191-34E6-519E-18DA97C07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blipFill>
                <a:blip r:embed="rId1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E437C715-62EB-6ABB-67D7-F98EA5C4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41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5367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F642C-1328-D0EE-F80E-2D809C12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8DEA3F1-4455-BAE8-CCBC-D75223C7F7AF}"/>
              </a:ext>
            </a:extLst>
          </p:cNvPr>
          <p:cNvSpPr/>
          <p:nvPr/>
        </p:nvSpPr>
        <p:spPr>
          <a:xfrm>
            <a:off x="3635896" y="4869160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417B31B-C240-8223-55B4-61D7807DAF63}"/>
              </a:ext>
            </a:extLst>
          </p:cNvPr>
          <p:cNvSpPr/>
          <p:nvPr/>
        </p:nvSpPr>
        <p:spPr>
          <a:xfrm>
            <a:off x="6553200" y="4875132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BD4DAD-E2BE-F982-40DF-3720C2B45081}"/>
                  </a:ext>
                </a:extLst>
              </p:cNvPr>
              <p:cNvSpPr txBox="1"/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BD4DAD-E2BE-F982-40DF-3720C2B4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3" y="1746130"/>
                <a:ext cx="4160113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6E768E4-EF49-A52E-5227-5EE97437BDD3}"/>
                  </a:ext>
                </a:extLst>
              </p:cNvPr>
              <p:cNvSpPr txBox="1"/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6E768E4-EF49-A52E-5227-5EE97437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16832"/>
                <a:ext cx="939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5A0F168-11BE-78C3-0B17-38F9AE7F703E}"/>
                  </a:ext>
                </a:extLst>
              </p:cNvPr>
              <p:cNvSpPr txBox="1"/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5A0F168-11BE-78C3-0B17-38F9AE7F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2" y="1619846"/>
                <a:ext cx="10444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8F6F67B-D5A2-053A-203A-46FC8F6911A9}"/>
                  </a:ext>
                </a:extLst>
              </p:cNvPr>
              <p:cNvSpPr txBox="1"/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8F6F67B-D5A2-053A-203A-46FC8F691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61" y="2092544"/>
                <a:ext cx="973921" cy="361766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D1166E-0829-69C0-694A-56822174B2F0}"/>
              </a:ext>
            </a:extLst>
          </p:cNvPr>
          <p:cNvSpPr txBox="1"/>
          <p:nvPr/>
        </p:nvSpPr>
        <p:spPr>
          <a:xfrm>
            <a:off x="8164846" y="2118705"/>
            <a:ext cx="500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real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3A7DCB-A5EA-E73B-E361-BACE886BDA54}"/>
              </a:ext>
            </a:extLst>
          </p:cNvPr>
          <p:cNvSpPr txBox="1"/>
          <p:nvPr/>
        </p:nvSpPr>
        <p:spPr>
          <a:xfrm>
            <a:off x="8164845" y="163390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complex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E1BDC-D197-71CD-3553-7A0F595AC1AF}"/>
                  </a:ext>
                </a:extLst>
              </p:cNvPr>
              <p:cNvSpPr txBox="1"/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E1BDC-D197-71CD-3553-7A0F595AC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2093133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81FA33-CC59-AA7C-1E5D-282DD34FD5E8}"/>
                  </a:ext>
                </a:extLst>
              </p:cNvPr>
              <p:cNvSpPr txBox="1"/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81FA33-CC59-AA7C-1E5D-282DD34FD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83" y="1617439"/>
                <a:ext cx="89005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76B50442-D20C-D8DA-806C-7EFB924A0D4E}"/>
              </a:ext>
            </a:extLst>
          </p:cNvPr>
          <p:cNvSpPr/>
          <p:nvPr/>
        </p:nvSpPr>
        <p:spPr>
          <a:xfrm>
            <a:off x="6012160" y="153530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74CBB1E-44A9-C352-8BAF-827F16DBFD05}"/>
                  </a:ext>
                </a:extLst>
              </p:cNvPr>
              <p:cNvSpPr txBox="1"/>
              <p:nvPr/>
            </p:nvSpPr>
            <p:spPr>
              <a:xfrm>
                <a:off x="574422" y="3942810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74CBB1E-44A9-C352-8BAF-827F16DBF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3942810"/>
                <a:ext cx="91711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0B31A4F-4216-E843-3241-613B82E1C497}"/>
                  </a:ext>
                </a:extLst>
              </p:cNvPr>
              <p:cNvSpPr txBox="1"/>
              <p:nvPr/>
            </p:nvSpPr>
            <p:spPr>
              <a:xfrm>
                <a:off x="1998706" y="3718193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0B31A4F-4216-E843-3241-613B82E1C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3718193"/>
                <a:ext cx="846899" cy="349326"/>
              </a:xfrm>
              <a:prstGeom prst="rect">
                <a:avLst/>
              </a:prstGeom>
              <a:blipFill>
                <a:blip r:embed="rId9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DE756C-3FFE-97CD-BA10-C6BA0A61A79C}"/>
                  </a:ext>
                </a:extLst>
              </p:cNvPr>
              <p:cNvSpPr txBox="1"/>
              <p:nvPr/>
            </p:nvSpPr>
            <p:spPr>
              <a:xfrm>
                <a:off x="2005665" y="4177146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DE756C-3FFE-97CD-BA10-C6BA0A61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4177146"/>
                <a:ext cx="4522007" cy="4608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C166286-5402-DA83-7C8B-1BD865A84EA3}"/>
                  </a:ext>
                </a:extLst>
              </p:cNvPr>
              <p:cNvSpPr txBox="1"/>
              <p:nvPr/>
            </p:nvSpPr>
            <p:spPr>
              <a:xfrm>
                <a:off x="6767110" y="4177146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C166286-5402-DA83-7C8B-1BD865A84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4177146"/>
                <a:ext cx="890052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536DF5A-BD22-1085-B135-AAB6E36F0A45}"/>
                  </a:ext>
                </a:extLst>
              </p:cNvPr>
              <p:cNvSpPr txBox="1"/>
              <p:nvPr/>
            </p:nvSpPr>
            <p:spPr>
              <a:xfrm>
                <a:off x="6767110" y="3701452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536DF5A-BD22-1085-B135-AAB6E36F0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3701452"/>
                <a:ext cx="890052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159638C7-496D-4819-572D-30BC7D69F769}"/>
              </a:ext>
            </a:extLst>
          </p:cNvPr>
          <p:cNvSpPr/>
          <p:nvPr/>
        </p:nvSpPr>
        <p:spPr>
          <a:xfrm>
            <a:off x="1611016" y="3619319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0050890-4519-CB1E-17DD-D669C58500BB}"/>
                  </a:ext>
                </a:extLst>
              </p:cNvPr>
              <p:cNvSpPr txBox="1"/>
              <p:nvPr/>
            </p:nvSpPr>
            <p:spPr>
              <a:xfrm>
                <a:off x="2682020" y="4813063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0050890-4519-CB1E-17DD-D669C5850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4813063"/>
                <a:ext cx="4773678" cy="5601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A4371E-79CC-F1E5-D680-4C8B7EBC9946}"/>
              </a:ext>
            </a:extLst>
          </p:cNvPr>
          <p:cNvSpPr txBox="1"/>
          <p:nvPr/>
        </p:nvSpPr>
        <p:spPr>
          <a:xfrm>
            <a:off x="6527672" y="5316044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F4EFA14-180C-C5F9-4714-0496257EBC05}"/>
              </a:ext>
            </a:extLst>
          </p:cNvPr>
          <p:cNvSpPr txBox="1"/>
          <p:nvPr/>
        </p:nvSpPr>
        <p:spPr>
          <a:xfrm>
            <a:off x="2771800" y="5316043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1AF0BF4-32C4-059C-698B-31F258E163C7}"/>
              </a:ext>
            </a:extLst>
          </p:cNvPr>
          <p:cNvCxnSpPr/>
          <p:nvPr/>
        </p:nvCxnSpPr>
        <p:spPr>
          <a:xfrm>
            <a:off x="4067944" y="5445224"/>
            <a:ext cx="1944216" cy="0"/>
          </a:xfrm>
          <a:prstGeom prst="line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7EBDFD4-C47E-B16C-8CD7-C840BDA1C25E}"/>
                  </a:ext>
                </a:extLst>
              </p:cNvPr>
              <p:cNvSpPr txBox="1"/>
              <p:nvPr/>
            </p:nvSpPr>
            <p:spPr>
              <a:xfrm>
                <a:off x="4234906" y="5536357"/>
                <a:ext cx="53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7EBDFD4-C47E-B16C-8CD7-C840BDA1C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06" y="5536357"/>
                <a:ext cx="533351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0DA305-652A-2698-C264-931348CEE6EE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00DD3C-649F-6110-9DA0-0E93167CFB4D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Solution of </a:t>
            </a:r>
            <a:r>
              <a:rPr lang="en-US" altLang="ja-JP" sz="4400" dirty="0" err="1">
                <a:solidFill>
                  <a:srgbClr val="00B0F0"/>
                </a:solidFill>
                <a:latin typeface="+mj-lt"/>
              </a:rPr>
              <a:t>Schroedinger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 eq.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B5F1FE-E777-5788-8424-03FACC8D9EAD}"/>
              </a:ext>
            </a:extLst>
          </p:cNvPr>
          <p:cNvSpPr txBox="1"/>
          <p:nvPr/>
        </p:nvSpPr>
        <p:spPr>
          <a:xfrm>
            <a:off x="107504" y="1196752"/>
            <a:ext cx="213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Schroedinger</a:t>
            </a:r>
            <a:r>
              <a:rPr lang="en-US" altLang="ja-JP" sz="1600" dirty="0"/>
              <a:t> equation: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D56A0E8-129A-DDAF-7BDF-BD285F8DAB61}"/>
                  </a:ext>
                </a:extLst>
              </p:cNvPr>
              <p:cNvSpPr txBox="1"/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a</a:t>
                </a:r>
                <a:r>
                  <a:rPr kumimoji="1" lang="en-US" altLang="ja-JP" sz="1600" b="0" dirty="0"/>
                  <a:t>t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D56A0E8-129A-DDAF-7BDF-BD285F8DA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39" y="2806362"/>
                <a:ext cx="884922" cy="338554"/>
              </a:xfrm>
              <a:prstGeom prst="rect">
                <a:avLst/>
              </a:prstGeom>
              <a:blipFill>
                <a:blip r:embed="rId13"/>
                <a:stretch>
                  <a:fillRect l="-3425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2331A0C-EB51-405C-573A-665E9A7BDC86}"/>
                  </a:ext>
                </a:extLst>
              </p:cNvPr>
              <p:cNvSpPr txBox="1"/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/>
                  <a:t>   (regular solution)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ja-JP" altLang="en-US" sz="1600" dirty="0"/>
                  <a:t>   </a:t>
                </a:r>
                <a:r>
                  <a:rPr kumimoji="1" lang="en-US" altLang="ja-JP" sz="1600" dirty="0"/>
                  <a:t>(irregular solution)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2331A0C-EB51-405C-573A-665E9A7B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86" y="2730578"/>
                <a:ext cx="2651560" cy="584775"/>
              </a:xfrm>
              <a:prstGeom prst="rect">
                <a:avLst/>
              </a:prstGeom>
              <a:blipFill>
                <a:blip r:embed="rId15"/>
                <a:stretch>
                  <a:fillRect l="-920"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左中かっこ 35">
            <a:extLst>
              <a:ext uri="{FF2B5EF4-FFF2-40B4-BE49-F238E27FC236}">
                <a16:creationId xmlns:a16="http://schemas.microsoft.com/office/drawing/2014/main" id="{82D7E204-A0AF-5EFF-230A-A930C3DF798F}"/>
              </a:ext>
            </a:extLst>
          </p:cNvPr>
          <p:cNvSpPr/>
          <p:nvPr/>
        </p:nvSpPr>
        <p:spPr>
          <a:xfrm>
            <a:off x="3635896" y="2748503"/>
            <a:ext cx="261290" cy="527101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6E260D4-5424-2E3C-AA9F-A483BBDE2BB9}"/>
                  </a:ext>
                </a:extLst>
              </p:cNvPr>
              <p:cNvSpPr txBox="1"/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ja-JP" altLang="en-US" sz="1600" dirty="0"/>
                  <a:t> </a:t>
                </a:r>
                <a:r>
                  <a:rPr kumimoji="1" lang="en-US" altLang="ja-JP" sz="1600" dirty="0"/>
                  <a:t>should be a linear combination of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6E260D4-5424-2E3C-AA9F-A483BBDE2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5" y="2816164"/>
                <a:ext cx="3268908" cy="338554"/>
              </a:xfrm>
              <a:prstGeom prst="rect">
                <a:avLst/>
              </a:prstGeom>
              <a:blipFill>
                <a:blip r:embed="rId1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8FB7A0C4-0455-0909-B65A-EE3C588E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42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3512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480A0-A394-5F2B-3F9D-098CCDE0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E2FDAC5-B5E7-9BE0-EF95-141AFC8D681F}"/>
              </a:ext>
            </a:extLst>
          </p:cNvPr>
          <p:cNvSpPr/>
          <p:nvPr/>
        </p:nvSpPr>
        <p:spPr>
          <a:xfrm>
            <a:off x="3635896" y="2302577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9E87584-8F90-0C20-EA57-658740581B14}"/>
              </a:ext>
            </a:extLst>
          </p:cNvPr>
          <p:cNvSpPr/>
          <p:nvPr/>
        </p:nvSpPr>
        <p:spPr>
          <a:xfrm>
            <a:off x="6553200" y="2308549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0D5ADDE-9D55-AFBA-A10A-6B2A2B9DABB1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BF13160-CDD0-1F88-C079-FBB38E710B58}"/>
                  </a:ext>
                </a:extLst>
              </p:cNvPr>
              <p:cNvSpPr txBox="1"/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BF13160-CDD0-1F88-C079-FBB38E710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6C5A53D-B767-9194-89E4-A26A5DDCFA63}"/>
                  </a:ext>
                </a:extLst>
              </p:cNvPr>
              <p:cNvSpPr txBox="1"/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6C5A53D-B767-9194-89E4-A26A5DDCF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D0C324F-BDD8-F445-C5ED-522CF239E1E8}"/>
                  </a:ext>
                </a:extLst>
              </p:cNvPr>
              <p:cNvSpPr txBox="1"/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D0C324F-BDD8-F445-C5ED-522CF239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AE1F2B1-5334-2CDF-DBAC-76F919EECE02}"/>
                  </a:ext>
                </a:extLst>
              </p:cNvPr>
              <p:cNvSpPr txBox="1"/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AE1F2B1-5334-2CDF-DBAC-76F919EEC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74CB8CE-51E3-DEB3-14FE-CEB5E15F4C4E}"/>
                  </a:ext>
                </a:extLst>
              </p:cNvPr>
              <p:cNvSpPr txBox="1"/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74CB8CE-51E3-DEB3-14FE-CEB5E15F4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0B424F01-48B4-8AEF-933F-577BADF4C788}"/>
              </a:ext>
            </a:extLst>
          </p:cNvPr>
          <p:cNvSpPr/>
          <p:nvPr/>
        </p:nvSpPr>
        <p:spPr>
          <a:xfrm>
            <a:off x="1611016" y="105273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0DF6C4B-E579-247B-6154-399FBD8C228E}"/>
                  </a:ext>
                </a:extLst>
              </p:cNvPr>
              <p:cNvSpPr txBox="1"/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0DF6C4B-E579-247B-6154-399FBD8C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818DBC-CF47-A02F-FBB8-8D9CF4A737A5}"/>
              </a:ext>
            </a:extLst>
          </p:cNvPr>
          <p:cNvSpPr txBox="1"/>
          <p:nvPr/>
        </p:nvSpPr>
        <p:spPr>
          <a:xfrm>
            <a:off x="6527672" y="2749461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6F0BDC-A3EA-1E7E-8D62-35C30187536E}"/>
              </a:ext>
            </a:extLst>
          </p:cNvPr>
          <p:cNvSpPr txBox="1"/>
          <p:nvPr/>
        </p:nvSpPr>
        <p:spPr>
          <a:xfrm>
            <a:off x="2771800" y="2749460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4326328-FCB1-DA99-0A2E-DDDE29C13EBA}"/>
              </a:ext>
            </a:extLst>
          </p:cNvPr>
          <p:cNvCxnSpPr/>
          <p:nvPr/>
        </p:nvCxnSpPr>
        <p:spPr>
          <a:xfrm>
            <a:off x="4067944" y="2878641"/>
            <a:ext cx="1944216" cy="0"/>
          </a:xfrm>
          <a:prstGeom prst="line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041FE46-110E-E635-9F2D-B60278A6D70E}"/>
                  </a:ext>
                </a:extLst>
              </p:cNvPr>
              <p:cNvSpPr txBox="1"/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041FE46-110E-E635-9F2D-B60278A6D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50BD4A-2349-E5F1-45A1-AD4469EBC967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99518E8-AE6E-A4F0-1EC4-4540BA60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43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374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DD3D-5D89-8C57-82F3-86FD1A191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C3ECB80-AA03-231E-8F88-ABEC83264BF3}"/>
              </a:ext>
            </a:extLst>
          </p:cNvPr>
          <p:cNvSpPr/>
          <p:nvPr/>
        </p:nvSpPr>
        <p:spPr>
          <a:xfrm>
            <a:off x="3635896" y="2302577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6F38A97-0AEA-2914-1C5A-4A166D8D27E9}"/>
              </a:ext>
            </a:extLst>
          </p:cNvPr>
          <p:cNvSpPr/>
          <p:nvPr/>
        </p:nvSpPr>
        <p:spPr>
          <a:xfrm>
            <a:off x="6553200" y="2308549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99F0E8-3142-D96B-1D17-E597A4BC5768}"/>
                  </a:ext>
                </a:extLst>
              </p:cNvPr>
              <p:cNvSpPr txBox="1"/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99F0E8-3142-D96B-1D17-E597A4BC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BC725CC-74A2-C8CD-63E1-71CEA47464AD}"/>
                  </a:ext>
                </a:extLst>
              </p:cNvPr>
              <p:cNvSpPr txBox="1"/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BC725CC-74A2-C8CD-63E1-71CEA4746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F8DD199-A60D-FC2C-1A19-B1A9ADE440BF}"/>
                  </a:ext>
                </a:extLst>
              </p:cNvPr>
              <p:cNvSpPr txBox="1"/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F8DD199-A60D-FC2C-1A19-B1A9ADE44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58E1898-F4C6-81FB-B767-C29F99752F12}"/>
                  </a:ext>
                </a:extLst>
              </p:cNvPr>
              <p:cNvSpPr txBox="1"/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58E1898-F4C6-81FB-B767-C29F99752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1B4B1D8-7494-E6A6-64D3-20C6B9F42A99}"/>
                  </a:ext>
                </a:extLst>
              </p:cNvPr>
              <p:cNvSpPr txBox="1"/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1B4B1D8-7494-E6A6-64D3-20C6B9F4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C500B63D-251B-9075-60B2-7713A4FEDEBA}"/>
              </a:ext>
            </a:extLst>
          </p:cNvPr>
          <p:cNvSpPr/>
          <p:nvPr/>
        </p:nvSpPr>
        <p:spPr>
          <a:xfrm>
            <a:off x="1611016" y="105273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63BC285-3BE4-3C7C-2FEF-866149C09D1B}"/>
                  </a:ext>
                </a:extLst>
              </p:cNvPr>
              <p:cNvSpPr txBox="1"/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63BC285-3BE4-3C7C-2FEF-866149C09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41714C-3CA7-A6FE-7AF9-66977ED21D5C}"/>
              </a:ext>
            </a:extLst>
          </p:cNvPr>
          <p:cNvSpPr txBox="1"/>
          <p:nvPr/>
        </p:nvSpPr>
        <p:spPr>
          <a:xfrm>
            <a:off x="6527672" y="2749461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F445E2-3A0B-357A-994F-B69BD9CE4A94}"/>
              </a:ext>
            </a:extLst>
          </p:cNvPr>
          <p:cNvSpPr txBox="1"/>
          <p:nvPr/>
        </p:nvSpPr>
        <p:spPr>
          <a:xfrm>
            <a:off x="2771800" y="2749460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0841702-2908-3641-D854-CF6944F4AEA0}"/>
              </a:ext>
            </a:extLst>
          </p:cNvPr>
          <p:cNvCxnSpPr/>
          <p:nvPr/>
        </p:nvCxnSpPr>
        <p:spPr>
          <a:xfrm>
            <a:off x="4067944" y="2878641"/>
            <a:ext cx="1944216" cy="0"/>
          </a:xfrm>
          <a:prstGeom prst="line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40CD0E-A12E-2BD7-03D8-EEC9A3A75484}"/>
                  </a:ext>
                </a:extLst>
              </p:cNvPr>
              <p:cNvSpPr txBox="1"/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40CD0E-A12E-2BD7-03D8-EEC9A3A75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B988D37-A457-8007-88F8-71FFBD8EBA95}"/>
                  </a:ext>
                </a:extLst>
              </p:cNvPr>
              <p:cNvSpPr txBox="1"/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B988D37-A457-8007-88F8-71FFBD8E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74D18B4-5186-2291-968A-1BD2E1A77336}"/>
                  </a:ext>
                </a:extLst>
              </p:cNvPr>
              <p:cNvSpPr txBox="1"/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is continuous at</a:t>
                </a:r>
                <a:r>
                  <a:rPr kumimoji="1" lang="ja-JP" altLang="en-US" sz="1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sz="1600" dirty="0"/>
                  <a:t>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74D18B4-5186-2291-968A-1BD2E1A77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blipFill>
                <a:blip r:embed="rId10"/>
                <a:stretch>
                  <a:fillRect l="-1462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067FEFE-7E0C-F7F7-AF65-10FE7951829B}"/>
                  </a:ext>
                </a:extLst>
              </p:cNvPr>
              <p:cNvSpPr txBox="1"/>
              <p:nvPr/>
            </p:nvSpPr>
            <p:spPr>
              <a:xfrm>
                <a:off x="3515822" y="4219742"/>
                <a:ext cx="301185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ℓ,&lt;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ℓ,&lt;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067FEFE-7E0C-F7F7-AF65-10FE7951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22" y="4219742"/>
                <a:ext cx="3011850" cy="7618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677572D4-72B1-7372-9FC5-92F834A8A803}"/>
              </a:ext>
            </a:extLst>
          </p:cNvPr>
          <p:cNvSpPr/>
          <p:nvPr/>
        </p:nvSpPr>
        <p:spPr>
          <a:xfrm>
            <a:off x="2568918" y="4404207"/>
            <a:ext cx="565669" cy="392944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2B67C1-F7B1-4116-A11B-EDC51310238A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55CD03-5FD2-FBA2-005C-4460FE193A6B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AB8DBB78-A255-31F6-5C90-867778D1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44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137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7A5E-B509-B579-09E5-51FFB7902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FB79782B-5910-425D-09D6-38049F8AFC55}"/>
              </a:ext>
            </a:extLst>
          </p:cNvPr>
          <p:cNvSpPr/>
          <p:nvPr/>
        </p:nvSpPr>
        <p:spPr>
          <a:xfrm>
            <a:off x="3635896" y="2302577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C876623-CA91-B731-3D1C-FE93E7AB4AAA}"/>
              </a:ext>
            </a:extLst>
          </p:cNvPr>
          <p:cNvSpPr/>
          <p:nvPr/>
        </p:nvSpPr>
        <p:spPr>
          <a:xfrm>
            <a:off x="6553200" y="2308549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1306ECC-1773-53E0-0798-0C19B5601CF1}"/>
                  </a:ext>
                </a:extLst>
              </p:cNvPr>
              <p:cNvSpPr txBox="1"/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1306ECC-1773-53E0-0798-0C19B560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FD4384B-4978-4A4B-85FA-485328F0FEBB}"/>
                  </a:ext>
                </a:extLst>
              </p:cNvPr>
              <p:cNvSpPr txBox="1"/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FD4384B-4978-4A4B-85FA-485328F0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3C07E4-D82A-1887-F80B-F3CBB90E1E95}"/>
                  </a:ext>
                </a:extLst>
              </p:cNvPr>
              <p:cNvSpPr txBox="1"/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3C07E4-D82A-1887-F80B-F3CBB90E1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7E9BE5-6FBE-5A1C-400D-B22DC02A16DD}"/>
                  </a:ext>
                </a:extLst>
              </p:cNvPr>
              <p:cNvSpPr txBox="1"/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7E9BE5-6FBE-5A1C-400D-B22DC02A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A7A78CB-7A01-B997-A826-791AEFCA3FD4}"/>
                  </a:ext>
                </a:extLst>
              </p:cNvPr>
              <p:cNvSpPr txBox="1"/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A7A78CB-7A01-B997-A826-791AEFCA3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C4684A0F-4EE9-EF03-45BE-3387ABED382A}"/>
              </a:ext>
            </a:extLst>
          </p:cNvPr>
          <p:cNvSpPr/>
          <p:nvPr/>
        </p:nvSpPr>
        <p:spPr>
          <a:xfrm>
            <a:off x="1611016" y="105273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77B9CC6-4F3D-3EE1-2978-88F18F818839}"/>
                  </a:ext>
                </a:extLst>
              </p:cNvPr>
              <p:cNvSpPr txBox="1"/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77B9CC6-4F3D-3EE1-2978-88F18F818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19153E-E31D-5252-4BC1-C66C88D2CC94}"/>
              </a:ext>
            </a:extLst>
          </p:cNvPr>
          <p:cNvSpPr txBox="1"/>
          <p:nvPr/>
        </p:nvSpPr>
        <p:spPr>
          <a:xfrm>
            <a:off x="6527672" y="2749461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F94D65-E486-7EDF-4E01-76CE2DF30752}"/>
              </a:ext>
            </a:extLst>
          </p:cNvPr>
          <p:cNvSpPr txBox="1"/>
          <p:nvPr/>
        </p:nvSpPr>
        <p:spPr>
          <a:xfrm>
            <a:off x="2771800" y="2749460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1205C8F-BDEA-51DC-F240-5726C3BB5555}"/>
              </a:ext>
            </a:extLst>
          </p:cNvPr>
          <p:cNvCxnSpPr/>
          <p:nvPr/>
        </p:nvCxnSpPr>
        <p:spPr>
          <a:xfrm>
            <a:off x="4067944" y="2878641"/>
            <a:ext cx="1944216" cy="0"/>
          </a:xfrm>
          <a:prstGeom prst="line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A52BA45-66AE-53FB-EDE9-74F2037D1257}"/>
                  </a:ext>
                </a:extLst>
              </p:cNvPr>
              <p:cNvSpPr txBox="1"/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A52BA45-66AE-53FB-EDE9-74F2037D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DD1C0E0-6210-FE62-BFBE-E27152B3F191}"/>
                  </a:ext>
                </a:extLst>
              </p:cNvPr>
              <p:cNvSpPr txBox="1"/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DD1C0E0-6210-FE62-BFBE-E27152B3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B912331-74E6-0B86-7988-7559EA03B3FC}"/>
                  </a:ext>
                </a:extLst>
              </p:cNvPr>
              <p:cNvSpPr txBox="1"/>
              <p:nvPr/>
            </p:nvSpPr>
            <p:spPr>
              <a:xfrm>
                <a:off x="3515822" y="4219742"/>
                <a:ext cx="2384306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ℓ,&lt;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ℓ,&lt;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B912331-74E6-0B86-7988-7559EA03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22" y="4219742"/>
                <a:ext cx="2384306" cy="7618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84BC0788-E3CB-C935-CC26-3359B31247F5}"/>
              </a:ext>
            </a:extLst>
          </p:cNvPr>
          <p:cNvSpPr/>
          <p:nvPr/>
        </p:nvSpPr>
        <p:spPr>
          <a:xfrm>
            <a:off x="2568918" y="4404207"/>
            <a:ext cx="565669" cy="392944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1362A3-109F-ED3A-63AA-5B5F3BEBE473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5A72BE-1E2C-73FE-346F-94D43F7C01C0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8EFD72-A10A-F2D8-7AF5-49025A3ECD64}"/>
                  </a:ext>
                </a:extLst>
              </p:cNvPr>
              <p:cNvSpPr txBox="1"/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is continuous at</a:t>
                </a:r>
                <a:r>
                  <a:rPr kumimoji="1" lang="ja-JP" altLang="en-US" sz="1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sz="1600" dirty="0"/>
                  <a:t> 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8EFD72-A10A-F2D8-7AF5-49025A3EC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blipFill>
                <a:blip r:embed="rId12"/>
                <a:stretch>
                  <a:fillRect l="-1462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AEA1A722-706A-4B5B-AB3A-01486860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45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43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3758-E0EB-FF8B-2DC0-F49F3C71E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49EB739-CB74-7E16-6EB9-AC4CC7B7D4DD}"/>
              </a:ext>
            </a:extLst>
          </p:cNvPr>
          <p:cNvSpPr/>
          <p:nvPr/>
        </p:nvSpPr>
        <p:spPr>
          <a:xfrm>
            <a:off x="3635896" y="2302577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97A9E36-46ED-C05C-1EED-B0FCA9935EC8}"/>
              </a:ext>
            </a:extLst>
          </p:cNvPr>
          <p:cNvSpPr/>
          <p:nvPr/>
        </p:nvSpPr>
        <p:spPr>
          <a:xfrm>
            <a:off x="6553200" y="2308549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BA84F31-C9E6-6866-AE90-4FED876E4AEF}"/>
                  </a:ext>
                </a:extLst>
              </p:cNvPr>
              <p:cNvSpPr txBox="1"/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BA84F31-C9E6-6866-AE90-4FED876E4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D77C85-252A-C742-D8CF-4F76E2DBBF4B}"/>
                  </a:ext>
                </a:extLst>
              </p:cNvPr>
              <p:cNvSpPr txBox="1"/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D77C85-252A-C742-D8CF-4F76E2DB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CC003C5-0E37-A31B-AF72-0C1C9D04998F}"/>
                  </a:ext>
                </a:extLst>
              </p:cNvPr>
              <p:cNvSpPr txBox="1"/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CC003C5-0E37-A31B-AF72-0C1C9D04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1DA19E0-B875-B724-5D96-0488EC716365}"/>
                  </a:ext>
                </a:extLst>
              </p:cNvPr>
              <p:cNvSpPr txBox="1"/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1DA19E0-B875-B724-5D96-0488EC71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1C780D-98B2-C634-6A29-450365041E1F}"/>
                  </a:ext>
                </a:extLst>
              </p:cNvPr>
              <p:cNvSpPr txBox="1"/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1C780D-98B2-C634-6A29-450365041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EC2802E5-AA25-6F04-F7B4-019787D5CB0C}"/>
              </a:ext>
            </a:extLst>
          </p:cNvPr>
          <p:cNvSpPr/>
          <p:nvPr/>
        </p:nvSpPr>
        <p:spPr>
          <a:xfrm>
            <a:off x="1611016" y="105273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DE8DD2-65A9-3115-423F-94A4CB5BF324}"/>
                  </a:ext>
                </a:extLst>
              </p:cNvPr>
              <p:cNvSpPr txBox="1"/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DE8DD2-65A9-3115-423F-94A4CB5B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ACD7075-257C-E44D-B289-035E38902891}"/>
              </a:ext>
            </a:extLst>
          </p:cNvPr>
          <p:cNvSpPr txBox="1"/>
          <p:nvPr/>
        </p:nvSpPr>
        <p:spPr>
          <a:xfrm>
            <a:off x="6527672" y="2749461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A7D71F1-0425-38B8-7186-91EB6161A3D1}"/>
              </a:ext>
            </a:extLst>
          </p:cNvPr>
          <p:cNvSpPr txBox="1"/>
          <p:nvPr/>
        </p:nvSpPr>
        <p:spPr>
          <a:xfrm>
            <a:off x="2771800" y="2749460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547383E-C338-A443-521A-853E2AD1B82C}"/>
              </a:ext>
            </a:extLst>
          </p:cNvPr>
          <p:cNvCxnSpPr/>
          <p:nvPr/>
        </p:nvCxnSpPr>
        <p:spPr>
          <a:xfrm>
            <a:off x="4067944" y="2878641"/>
            <a:ext cx="1944216" cy="0"/>
          </a:xfrm>
          <a:prstGeom prst="line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9352315-5C00-6391-849C-318B4296BD5D}"/>
                  </a:ext>
                </a:extLst>
              </p:cNvPr>
              <p:cNvSpPr txBox="1"/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9352315-5C00-6391-849C-318B4296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482766-F296-682A-FFD0-12073D4B3F7B}"/>
                  </a:ext>
                </a:extLst>
              </p:cNvPr>
              <p:cNvSpPr txBox="1"/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482766-F296-682A-FFD0-12073D4B3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1D2BF22-0EC4-021A-BF86-D7F173556534}"/>
                  </a:ext>
                </a:extLst>
              </p:cNvPr>
              <p:cNvSpPr txBox="1"/>
              <p:nvPr/>
            </p:nvSpPr>
            <p:spPr>
              <a:xfrm>
                <a:off x="3547297" y="4219664"/>
                <a:ext cx="3028586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1D2BF22-0EC4-021A-BF86-D7F173556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97" y="4219664"/>
                <a:ext cx="3028586" cy="7009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A43C8E7F-3FD1-343F-6A83-E244969BE1D2}"/>
              </a:ext>
            </a:extLst>
          </p:cNvPr>
          <p:cNvSpPr/>
          <p:nvPr/>
        </p:nvSpPr>
        <p:spPr>
          <a:xfrm>
            <a:off x="2568918" y="4404207"/>
            <a:ext cx="565669" cy="392944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041235E-795B-1C70-FDB7-896DAFE6C0B0}"/>
                  </a:ext>
                </a:extLst>
              </p:cNvPr>
              <p:cNvSpPr txBox="1"/>
              <p:nvPr/>
            </p:nvSpPr>
            <p:spPr>
              <a:xfrm>
                <a:off x="1025444" y="5402958"/>
                <a:ext cx="3206840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 =  </m:t>
                    </m:r>
                    <m:func>
                      <m:func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func>
                  </m:oMath>
                </a14:m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041235E-795B-1C70-FDB7-896DAFE6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44" y="5402958"/>
                <a:ext cx="3206840" cy="4608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483E4C-D2D7-A43D-F350-FB19493AE06C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459B35-2DB5-BD99-F116-66C5BF957044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415A95-F375-DBAE-D895-ED9A3EBE7F8D}"/>
                  </a:ext>
                </a:extLst>
              </p:cNvPr>
              <p:cNvSpPr txBox="1"/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is continuous at</a:t>
                </a:r>
                <a:r>
                  <a:rPr kumimoji="1" lang="ja-JP" altLang="en-US" sz="1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415A95-F375-DBAE-D895-ED9A3EBE7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blipFill>
                <a:blip r:embed="rId13"/>
                <a:stretch>
                  <a:fillRect l="-1462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F2D11C46-9C2A-8886-CE6D-7E3E5E4A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46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602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597CE-ED87-807E-98A2-C6F592CC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84B75EE-A041-3AAB-EC65-C7794756E991}"/>
              </a:ext>
            </a:extLst>
          </p:cNvPr>
          <p:cNvSpPr/>
          <p:nvPr/>
        </p:nvSpPr>
        <p:spPr>
          <a:xfrm>
            <a:off x="3635896" y="2302577"/>
            <a:ext cx="2736304" cy="426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1186A8A-4D77-DF0A-0897-440B9F00E87E}"/>
              </a:ext>
            </a:extLst>
          </p:cNvPr>
          <p:cNvSpPr/>
          <p:nvPr/>
        </p:nvSpPr>
        <p:spPr>
          <a:xfrm>
            <a:off x="6553200" y="2308549"/>
            <a:ext cx="671282" cy="426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9205897-92CD-8CBD-6339-CF0BF15971BF}"/>
                  </a:ext>
                </a:extLst>
              </p:cNvPr>
              <p:cNvSpPr txBox="1"/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9205897-92CD-8CBD-6339-CF0BF1597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2" y="1376227"/>
                <a:ext cx="91711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DFC0A72-EB6D-3971-5C27-A27116ECB917}"/>
                  </a:ext>
                </a:extLst>
              </p:cNvPr>
              <p:cNvSpPr txBox="1"/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ℓ,&lt;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DFC0A72-EB6D-3971-5C27-A27116EC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06" y="1151610"/>
                <a:ext cx="846899" cy="34932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2E8FCC3-2B0D-C0D6-75DB-2729CBD8D52E}"/>
                  </a:ext>
                </a:extLst>
              </p:cNvPr>
              <p:cNvSpPr txBox="1"/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2E8FCC3-2B0D-C0D6-75DB-2729CBD8D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65" y="1610563"/>
                <a:ext cx="4522007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050E49E-7E79-9304-ADCB-573BA37B5771}"/>
                  </a:ext>
                </a:extLst>
              </p:cNvPr>
              <p:cNvSpPr txBox="1"/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050E49E-7E79-9304-ADCB-573BA37B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610563"/>
                <a:ext cx="890052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54C7B8C-9225-1D57-DE3E-1D170DA41B09}"/>
                  </a:ext>
                </a:extLst>
              </p:cNvPr>
              <p:cNvSpPr txBox="1"/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54C7B8C-9225-1D57-DE3E-1D170DA41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10" y="1134869"/>
                <a:ext cx="890052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E0A56EBE-0663-7743-3911-678C15B8363D}"/>
              </a:ext>
            </a:extLst>
          </p:cNvPr>
          <p:cNvSpPr/>
          <p:nvPr/>
        </p:nvSpPr>
        <p:spPr>
          <a:xfrm>
            <a:off x="1611016" y="1052736"/>
            <a:ext cx="261501" cy="101011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6477BA8-AC6E-D0A2-B3EB-3D38ADEF4BF7}"/>
                  </a:ext>
                </a:extLst>
              </p:cNvPr>
              <p:cNvSpPr txBox="1"/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     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kumimoji="1" lang="en-US" altLang="ja-JP" sz="1600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1600" b="0" i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𝑖𝑝𝑟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6477BA8-AC6E-D0A2-B3EB-3D38ADEF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0" y="2246480"/>
                <a:ext cx="4773678" cy="560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DE72FD-E34C-E16A-8C76-7CA209870FC1}"/>
              </a:ext>
            </a:extLst>
          </p:cNvPr>
          <p:cNvSpPr txBox="1"/>
          <p:nvPr/>
        </p:nvSpPr>
        <p:spPr>
          <a:xfrm>
            <a:off x="6527672" y="2749461"/>
            <a:ext cx="127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</a:rPr>
              <a:t>Incoming wave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234FCF-445D-D640-2B42-3D0927EF204A}"/>
              </a:ext>
            </a:extLst>
          </p:cNvPr>
          <p:cNvSpPr txBox="1"/>
          <p:nvPr/>
        </p:nvSpPr>
        <p:spPr>
          <a:xfrm>
            <a:off x="2771800" y="2749460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Outgoing wave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D0B5900-C8E3-00FB-EC32-ECB61DE3C8D9}"/>
              </a:ext>
            </a:extLst>
          </p:cNvPr>
          <p:cNvCxnSpPr/>
          <p:nvPr/>
        </p:nvCxnSpPr>
        <p:spPr>
          <a:xfrm>
            <a:off x="4067944" y="2878641"/>
            <a:ext cx="1944216" cy="0"/>
          </a:xfrm>
          <a:prstGeom prst="line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9BF1DC6-0376-EBF7-1A07-5F838DC373B9}"/>
                  </a:ext>
                </a:extLst>
              </p:cNvPr>
              <p:cNvSpPr txBox="1"/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9BF1DC6-0376-EBF7-1A07-5F838DC3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06" y="2969774"/>
                <a:ext cx="53335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87BF529-860F-4698-3BF4-210BACFDCB40}"/>
                  </a:ext>
                </a:extLst>
              </p:cNvPr>
              <p:cNvSpPr txBox="1"/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87BF529-860F-4698-3BF4-210BACFDC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486543" cy="615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055FC2A-227D-30FE-0933-AB0083E8098E}"/>
                  </a:ext>
                </a:extLst>
              </p:cNvPr>
              <p:cNvSpPr txBox="1"/>
              <p:nvPr/>
            </p:nvSpPr>
            <p:spPr>
              <a:xfrm>
                <a:off x="3547297" y="4219664"/>
                <a:ext cx="3028586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055FC2A-227D-30FE-0933-AB0083E8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97" y="4219664"/>
                <a:ext cx="3028586" cy="7009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5A548422-5EEE-000F-3D76-E24D3F0989F0}"/>
              </a:ext>
            </a:extLst>
          </p:cNvPr>
          <p:cNvSpPr/>
          <p:nvPr/>
        </p:nvSpPr>
        <p:spPr>
          <a:xfrm>
            <a:off x="2568918" y="4404207"/>
            <a:ext cx="565669" cy="392944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9ECBD0F-FA20-5CCC-A129-F271A0BEA2AB}"/>
                  </a:ext>
                </a:extLst>
              </p:cNvPr>
              <p:cNvSpPr txBox="1"/>
              <p:nvPr/>
            </p:nvSpPr>
            <p:spPr>
              <a:xfrm>
                <a:off x="1025444" y="5402958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9ECBD0F-FA20-5CCC-A129-F271A0BEA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44" y="5402958"/>
                <a:ext cx="2220672" cy="4608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F57BB3-4EA5-0B8D-9DDB-E818C2ADBC90}"/>
                  </a:ext>
                </a:extLst>
              </p:cNvPr>
              <p:cNvSpPr txBox="1"/>
              <p:nvPr/>
            </p:nvSpPr>
            <p:spPr>
              <a:xfrm>
                <a:off x="3059832" y="5257550"/>
                <a:ext cx="135691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F57BB3-4EA5-0B8D-9DDB-E818C2ADB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257550"/>
                <a:ext cx="1356910" cy="7618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BDD83A-6BC1-3EF0-BF36-0F66CEE8C6FC}"/>
              </a:ext>
            </a:extLst>
          </p:cNvPr>
          <p:cNvSpPr txBox="1"/>
          <p:nvPr/>
        </p:nvSpPr>
        <p:spPr>
          <a:xfrm>
            <a:off x="7062913" y="40009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24A91F-4672-308C-AB39-543EE9CFF4E7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F3B35C8-5775-DE47-D7F7-50DD3750038C}"/>
                  </a:ext>
                </a:extLst>
              </p:cNvPr>
              <p:cNvSpPr txBox="1"/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is continuous at</a:t>
                </a:r>
                <a:r>
                  <a:rPr kumimoji="1" lang="ja-JP" altLang="en-US" sz="1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sz="1600" dirty="0"/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F3B35C8-5775-DE47-D7F7-50DD37500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5" y="4448052"/>
                <a:ext cx="2081917" cy="338554"/>
              </a:xfrm>
              <a:prstGeom prst="rect">
                <a:avLst/>
              </a:prstGeom>
              <a:blipFill>
                <a:blip r:embed="rId14"/>
                <a:stretch>
                  <a:fillRect l="-1462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62210846-68D6-7BC1-1AFA-8A21A4FB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47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573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EAEDA5-7372-0F58-4376-C6211F25D2F6}"/>
                  </a:ext>
                </a:extLst>
              </p:cNvPr>
              <p:cNvSpPr txBox="1"/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EAEDA5-7372-0F58-4376-C6211F25D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81BD1C6-23D5-1288-14D4-C69B1DE13FE9}"/>
                  </a:ext>
                </a:extLst>
              </p:cNvPr>
              <p:cNvSpPr txBox="1"/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81BD1C6-23D5-1288-14D4-C69B1DE1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82A61A-060E-8BFF-5D4C-BC41AE239566}"/>
                  </a:ext>
                </a:extLst>
              </p:cNvPr>
              <p:cNvSpPr txBox="1"/>
              <p:nvPr/>
            </p:nvSpPr>
            <p:spPr>
              <a:xfrm>
                <a:off x="5220072" y="1220703"/>
                <a:ext cx="3028586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82A61A-060E-8BFF-5D4C-BC41AE23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20703"/>
                <a:ext cx="3028586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03E2A3-71E4-8080-7489-4196E0B616AA}"/>
              </a:ext>
            </a:extLst>
          </p:cNvPr>
          <p:cNvSpPr txBox="1"/>
          <p:nvPr/>
        </p:nvSpPr>
        <p:spPr>
          <a:xfrm>
            <a:off x="7062913" y="62068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6F4A7-EF9C-9B4B-63AE-61FB758E4D48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D2331D14-2365-CED5-BDA6-3578AB17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48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989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20A2-B269-0AB9-AD73-BCB379CE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4885502-3B8B-A5B2-84A7-5C7C35401CD9}"/>
                  </a:ext>
                </a:extLst>
              </p:cNvPr>
              <p:cNvSpPr txBox="1"/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4885502-3B8B-A5B2-84A7-5C7C35401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CB44964-4251-8F51-435C-B5A2C7360414}"/>
                  </a:ext>
                </a:extLst>
              </p:cNvPr>
              <p:cNvSpPr txBox="1"/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CB44964-4251-8F51-435C-B5A2C736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419E5D-3C79-A1C8-E25F-AA23C1243FA6}"/>
                  </a:ext>
                </a:extLst>
              </p:cNvPr>
              <p:cNvSpPr txBox="1"/>
              <p:nvPr/>
            </p:nvSpPr>
            <p:spPr>
              <a:xfrm>
                <a:off x="5220072" y="1220703"/>
                <a:ext cx="3028586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419E5D-3C79-A1C8-E25F-AA23C1243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20703"/>
                <a:ext cx="3028586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87DF9A1-20C0-C2E4-14CA-C88B2FF6186E}"/>
                  </a:ext>
                </a:extLst>
              </p:cNvPr>
              <p:cNvSpPr txBox="1"/>
              <p:nvPr/>
            </p:nvSpPr>
            <p:spPr>
              <a:xfrm>
                <a:off x="1475656" y="2636912"/>
                <a:ext cx="2794803" cy="589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87DF9A1-20C0-C2E4-14CA-C88B2FF6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636912"/>
                <a:ext cx="2794803" cy="589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A249F09-774A-24DC-7119-165C5D734308}"/>
                  </a:ext>
                </a:extLst>
              </p:cNvPr>
              <p:cNvSpPr txBox="1"/>
              <p:nvPr/>
            </p:nvSpPr>
            <p:spPr>
              <a:xfrm>
                <a:off x="5103861" y="2625947"/>
                <a:ext cx="2636491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A249F09-774A-24DC-7119-165C5D734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61" y="2625947"/>
                <a:ext cx="2636491" cy="611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88110EE-B1EB-1521-4A1C-F64C3A0ADC23}"/>
                  </a:ext>
                </a:extLst>
              </p:cNvPr>
              <p:cNvSpPr txBox="1"/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88110EE-B1EB-1521-4A1C-F64C3A0AD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blipFill>
                <a:blip r:embed="rId7"/>
                <a:stretch>
                  <a:fillRect l="-771" b="-14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39FFE1-967D-51DF-8F6A-B12BC5CDFD57}"/>
              </a:ext>
            </a:extLst>
          </p:cNvPr>
          <p:cNvSpPr txBox="1"/>
          <p:nvPr/>
        </p:nvSpPr>
        <p:spPr>
          <a:xfrm>
            <a:off x="7062913" y="62068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78AC8A-15A8-E31B-E302-B5CE76D784A6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A592DBB9-0E7A-3A90-4504-44995B02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49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85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A207B2-0ED3-4FB0-0B46-8DFACAC6A400}"/>
                  </a:ext>
                </a:extLst>
              </p:cNvPr>
              <p:cNvSpPr txBox="1"/>
              <p:nvPr/>
            </p:nvSpPr>
            <p:spPr>
              <a:xfrm>
                <a:off x="108520" y="116632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solidFill>
                      <a:srgbClr val="00B0F0"/>
                    </a:solidFill>
                    <a:latin typeface="+mj-lt"/>
                  </a:rPr>
                  <a:t>How to calculate </a:t>
                </a:r>
                <a14:m>
                  <m:oMath xmlns:m="http://schemas.openxmlformats.org/officeDocument/2006/math">
                    <m:r>
                      <a:rPr kumimoji="1" lang="en-US" altLang="ja-JP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en-US" altLang="ja-JP" sz="4400" dirty="0">
                  <a:solidFill>
                    <a:srgbClr val="00B0F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A207B2-0ED3-4FB0-0B46-8DFACAC6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16632"/>
                <a:ext cx="9144000" cy="769441"/>
              </a:xfrm>
              <a:prstGeom prst="rect">
                <a:avLst/>
              </a:prstGeom>
              <a:blipFill>
                <a:blip r:embed="rId2"/>
                <a:stretch>
                  <a:fillRect l="-2733" t="-15873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角丸四角形 7">
            <a:extLst>
              <a:ext uri="{FF2B5EF4-FFF2-40B4-BE49-F238E27FC236}">
                <a16:creationId xmlns:a16="http://schemas.microsoft.com/office/drawing/2014/main" id="{84F6A495-43F8-54D1-739D-20F882CF88A2}"/>
              </a:ext>
            </a:extLst>
          </p:cNvPr>
          <p:cNvSpPr/>
          <p:nvPr/>
        </p:nvSpPr>
        <p:spPr>
          <a:xfrm>
            <a:off x="683568" y="2060848"/>
            <a:ext cx="2232248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0436C3E-2EAB-309B-AAE5-95AECC6954CD}"/>
              </a:ext>
            </a:extLst>
          </p:cNvPr>
          <p:cNvCxnSpPr/>
          <p:nvPr/>
        </p:nvCxnSpPr>
        <p:spPr>
          <a:xfrm flipV="1">
            <a:off x="1917206" y="2430664"/>
            <a:ext cx="358500" cy="207253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5091B85-E6B2-C089-C779-E6DAA7D1711B}"/>
              </a:ext>
            </a:extLst>
          </p:cNvPr>
          <p:cNvCxnSpPr/>
          <p:nvPr/>
        </p:nvCxnSpPr>
        <p:spPr>
          <a:xfrm flipH="1" flipV="1">
            <a:off x="1485158" y="2437374"/>
            <a:ext cx="432048" cy="20054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FB2CBFC-4A90-90A6-158A-BB2F128F94F9}"/>
              </a:ext>
            </a:extLst>
          </p:cNvPr>
          <p:cNvCxnSpPr/>
          <p:nvPr/>
        </p:nvCxnSpPr>
        <p:spPr>
          <a:xfrm flipH="1">
            <a:off x="1485158" y="2647924"/>
            <a:ext cx="432048" cy="221498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BB18318-DE82-1364-FFFA-DCCC01AD2797}"/>
              </a:ext>
            </a:extLst>
          </p:cNvPr>
          <p:cNvCxnSpPr/>
          <p:nvPr/>
        </p:nvCxnSpPr>
        <p:spPr>
          <a:xfrm>
            <a:off x="1917206" y="2637917"/>
            <a:ext cx="358500" cy="231505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E55663-30A1-9DAA-8681-292E882FCB9E}"/>
              </a:ext>
            </a:extLst>
          </p:cNvPr>
          <p:cNvSpPr txBox="1"/>
          <p:nvPr/>
        </p:nvSpPr>
        <p:spPr>
          <a:xfrm>
            <a:off x="863399" y="267263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0CF79CF-2E07-61EB-5B04-17384B4F0364}"/>
              </a:ext>
            </a:extLst>
          </p:cNvPr>
          <p:cNvSpPr txBox="1"/>
          <p:nvPr/>
        </p:nvSpPr>
        <p:spPr>
          <a:xfrm>
            <a:off x="2275706" y="267263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BE5AA1-ABF8-1B7C-778C-9564C3C87DAC}"/>
              </a:ext>
            </a:extLst>
          </p:cNvPr>
          <p:cNvSpPr txBox="1"/>
          <p:nvPr/>
        </p:nvSpPr>
        <p:spPr>
          <a:xfrm>
            <a:off x="861328" y="225270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51D1ED-B9F2-649D-7B01-0B76F934EA8D}"/>
              </a:ext>
            </a:extLst>
          </p:cNvPr>
          <p:cNvSpPr txBox="1"/>
          <p:nvPr/>
        </p:nvSpPr>
        <p:spPr>
          <a:xfrm>
            <a:off x="2263425" y="22338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31" name="円/楕円 61">
            <a:extLst>
              <a:ext uri="{FF2B5EF4-FFF2-40B4-BE49-F238E27FC236}">
                <a16:creationId xmlns:a16="http://schemas.microsoft.com/office/drawing/2014/main" id="{EAE1EEE8-403E-C62F-92E6-34A00802AC9B}"/>
              </a:ext>
            </a:extLst>
          </p:cNvPr>
          <p:cNvSpPr/>
          <p:nvPr/>
        </p:nvSpPr>
        <p:spPr>
          <a:xfrm>
            <a:off x="1845005" y="2577542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2" descr="量子場理論入門 ( Fronti 、Peskin 、Schroeder ) - 画像1/1">
            <a:extLst>
              <a:ext uri="{FF2B5EF4-FFF2-40B4-BE49-F238E27FC236}">
                <a16:creationId xmlns:a16="http://schemas.microsoft.com/office/drawing/2014/main" id="{D1437F63-DDB3-73D3-DDE7-D498B369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33" y="1778000"/>
            <a:ext cx="1288021" cy="20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mazon | Quantum Field Theory | Srednicki, Mark | Quantum Theory">
            <a:extLst>
              <a:ext uri="{FF2B5EF4-FFF2-40B4-BE49-F238E27FC236}">
                <a16:creationId xmlns:a16="http://schemas.microsoft.com/office/drawing/2014/main" id="{A10BACCB-A278-9BEB-7E8E-7D5D9818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22" y="1841195"/>
            <a:ext cx="1206410" cy="18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DBF0124-5873-8203-3FA7-4B26693D2EC3}"/>
              </a:ext>
            </a:extLst>
          </p:cNvPr>
          <p:cNvSpPr txBox="1"/>
          <p:nvPr/>
        </p:nvSpPr>
        <p:spPr>
          <a:xfrm>
            <a:off x="7219000" y="3331361"/>
            <a:ext cx="62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e</a:t>
            </a:r>
            <a:r>
              <a:rPr kumimoji="1" lang="en-US" altLang="ja-JP" dirty="0" err="1"/>
              <a:t>tc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AB39058-C178-8C81-D715-370BB57D6C93}"/>
              </a:ext>
            </a:extLst>
          </p:cNvPr>
          <p:cNvSpPr txBox="1"/>
          <p:nvPr/>
        </p:nvSpPr>
        <p:spPr>
          <a:xfrm>
            <a:off x="215647" y="4077072"/>
            <a:ext cx="318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Typical example (</a:t>
            </a:r>
            <a:r>
              <a:rPr kumimoji="1" lang="en-US" altLang="ja-JP" dirty="0" err="1"/>
              <a:t>higgs</a:t>
            </a:r>
            <a:r>
              <a:rPr kumimoji="1" lang="en-US" altLang="ja-JP" dirty="0"/>
              <a:t> portal)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FDAEB83-8388-47D1-0DDC-723EB6C6788B}"/>
                  </a:ext>
                </a:extLst>
              </p:cNvPr>
              <p:cNvSpPr txBox="1"/>
              <p:nvPr/>
            </p:nvSpPr>
            <p:spPr>
              <a:xfrm>
                <a:off x="395536" y="4765383"/>
                <a:ext cx="1735155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∋  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FDAEB83-8388-47D1-0DDC-723EB6C67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65383"/>
                <a:ext cx="1735155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C06DA78-2E45-D1F8-1ED4-3DC667AA43DD}"/>
                  </a:ext>
                </a:extLst>
              </p:cNvPr>
              <p:cNvSpPr txBox="1"/>
              <p:nvPr/>
            </p:nvSpPr>
            <p:spPr>
              <a:xfrm>
                <a:off x="6099984" y="4606533"/>
                <a:ext cx="286033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C06DA78-2E45-D1F8-1ED4-3DC667AA4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84" y="4606533"/>
                <a:ext cx="2860334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CF69C36-5D6D-321F-4B96-86BFBF45CA84}"/>
                  </a:ext>
                </a:extLst>
              </p:cNvPr>
              <p:cNvSpPr txBox="1"/>
              <p:nvPr/>
            </p:nvSpPr>
            <p:spPr>
              <a:xfrm>
                <a:off x="3059832" y="4888974"/>
                <a:ext cx="227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𝑖𝑀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CF69C36-5D6D-321F-4B96-86BFBF45C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88974"/>
                <a:ext cx="2279919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矢印: 右 42">
            <a:extLst>
              <a:ext uri="{FF2B5EF4-FFF2-40B4-BE49-F238E27FC236}">
                <a16:creationId xmlns:a16="http://schemas.microsoft.com/office/drawing/2014/main" id="{F7A748EA-7137-B30A-7139-5D1ADCF2A77F}"/>
              </a:ext>
            </a:extLst>
          </p:cNvPr>
          <p:cNvSpPr/>
          <p:nvPr/>
        </p:nvSpPr>
        <p:spPr>
          <a:xfrm>
            <a:off x="2377183" y="4821612"/>
            <a:ext cx="462280" cy="504056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01B8A0BF-CB03-FE22-47EA-3357E8EFF45A}"/>
              </a:ext>
            </a:extLst>
          </p:cNvPr>
          <p:cNvSpPr/>
          <p:nvPr/>
        </p:nvSpPr>
        <p:spPr>
          <a:xfrm>
            <a:off x="5497335" y="4809854"/>
            <a:ext cx="462280" cy="504056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F4C1E44-E0D5-0A53-602F-026D473036F4}"/>
                  </a:ext>
                </a:extLst>
              </p:cNvPr>
              <p:cNvSpPr txBox="1"/>
              <p:nvPr/>
            </p:nvSpPr>
            <p:spPr>
              <a:xfrm>
                <a:off x="543301" y="994302"/>
                <a:ext cx="5712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If the coupling 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&lt;∼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1, perturbative calculation is efficient.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F4C1E44-E0D5-0A53-602F-026D4730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1" y="994302"/>
                <a:ext cx="5712718" cy="369332"/>
              </a:xfrm>
              <a:prstGeom prst="rect">
                <a:avLst/>
              </a:prstGeom>
              <a:blipFill>
                <a:blip r:embed="rId8"/>
                <a:stretch>
                  <a:fillRect l="-854" t="-8197" r="-320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C5E300-8BD3-7E25-40AA-24A05989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5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6180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B8653-5B90-3C22-5013-3BAF1E1B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D2B79F5-7BD6-442D-1FC5-39A258D8977D}"/>
                  </a:ext>
                </a:extLst>
              </p:cNvPr>
              <p:cNvSpPr txBox="1"/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D2B79F5-7BD6-442D-1FC5-39A258D89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42B70E2-23A7-F743-A921-7E3262A4F2F8}"/>
                  </a:ext>
                </a:extLst>
              </p:cNvPr>
              <p:cNvSpPr txBox="1"/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42B70E2-23A7-F743-A921-7E3262A4F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51759AF-EDB9-B25C-EFA0-7C0931293FE2}"/>
                  </a:ext>
                </a:extLst>
              </p:cNvPr>
              <p:cNvSpPr txBox="1"/>
              <p:nvPr/>
            </p:nvSpPr>
            <p:spPr>
              <a:xfrm>
                <a:off x="5220072" y="1220703"/>
                <a:ext cx="3731919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51759AF-EDB9-B25C-EFA0-7C0931293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20703"/>
                <a:ext cx="3731919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91F1841-35F3-810D-8D0E-9C4A108FBF15}"/>
                  </a:ext>
                </a:extLst>
              </p:cNvPr>
              <p:cNvSpPr txBox="1"/>
              <p:nvPr/>
            </p:nvSpPr>
            <p:spPr>
              <a:xfrm>
                <a:off x="1546065" y="2676171"/>
                <a:ext cx="3112839" cy="64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91F1841-35F3-810D-8D0E-9C4A108F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65" y="2676171"/>
                <a:ext cx="3112839" cy="640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825D74-6C51-D3EC-58AA-B1980FD80DD5}"/>
                  </a:ext>
                </a:extLst>
              </p:cNvPr>
              <p:cNvSpPr txBox="1"/>
              <p:nvPr/>
            </p:nvSpPr>
            <p:spPr>
              <a:xfrm>
                <a:off x="5508104" y="2698605"/>
                <a:ext cx="2913554" cy="614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825D74-6C51-D3EC-58AA-B1980FD80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98605"/>
                <a:ext cx="2913554" cy="614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BCA8DA-C696-8C77-B8D7-B3033D9776C4}"/>
              </a:ext>
            </a:extLst>
          </p:cNvPr>
          <p:cNvSpPr txBox="1"/>
          <p:nvPr/>
        </p:nvSpPr>
        <p:spPr>
          <a:xfrm>
            <a:off x="7062913" y="62068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078527-4350-35EF-DBB3-4E0D5BC8C54C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2795AE6-461A-1601-8FB6-01DEF8C9E69A}"/>
                  </a:ext>
                </a:extLst>
              </p:cNvPr>
              <p:cNvSpPr txBox="1"/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2795AE6-461A-1601-8FB6-01DEF8C9E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blipFill>
                <a:blip r:embed="rId7"/>
                <a:stretch>
                  <a:fillRect l="-771" b="-14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1CF974B3-74E8-8E14-DF9A-63D650D9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50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772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BDC95-6C7C-0B4B-62C0-11F354CC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EEEF9B-0C2E-7E71-C409-453245A32033}"/>
                  </a:ext>
                </a:extLst>
              </p:cNvPr>
              <p:cNvSpPr txBox="1"/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EEEF9B-0C2E-7E71-C409-453245A3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F7AF9CD-16EF-95F9-4B52-304084403466}"/>
                  </a:ext>
                </a:extLst>
              </p:cNvPr>
              <p:cNvSpPr txBox="1"/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F7AF9CD-16EF-95F9-4B52-304084403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1B6A4D-1B48-E048-CA72-AF327D3BE284}"/>
                  </a:ext>
                </a:extLst>
              </p:cNvPr>
              <p:cNvSpPr txBox="1"/>
              <p:nvPr/>
            </p:nvSpPr>
            <p:spPr>
              <a:xfrm>
                <a:off x="5220072" y="1220703"/>
                <a:ext cx="3731919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1B6A4D-1B48-E048-CA72-AF327D3BE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20703"/>
                <a:ext cx="3731919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611FDB-8EE0-8E95-2B3F-8711928B03B5}"/>
                  </a:ext>
                </a:extLst>
              </p:cNvPr>
              <p:cNvSpPr txBox="1"/>
              <p:nvPr/>
            </p:nvSpPr>
            <p:spPr>
              <a:xfrm>
                <a:off x="1546065" y="2676171"/>
                <a:ext cx="3112839" cy="64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611FDB-8EE0-8E95-2B3F-8711928B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65" y="2676171"/>
                <a:ext cx="3112839" cy="640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2679A70-3408-BB73-994F-F61E0584865A}"/>
                  </a:ext>
                </a:extLst>
              </p:cNvPr>
              <p:cNvSpPr txBox="1"/>
              <p:nvPr/>
            </p:nvSpPr>
            <p:spPr>
              <a:xfrm>
                <a:off x="5508104" y="2698605"/>
                <a:ext cx="2913554" cy="614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2679A70-3408-BB73-994F-F61E05848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98605"/>
                <a:ext cx="2913554" cy="614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040B8A8-CD96-233C-2532-DB5D8977380F}"/>
                  </a:ext>
                </a:extLst>
              </p:cNvPr>
              <p:cNvSpPr txBox="1"/>
              <p:nvPr/>
            </p:nvSpPr>
            <p:spPr>
              <a:xfrm>
                <a:off x="755576" y="4011714"/>
                <a:ext cx="2246961" cy="718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≡   −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func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040B8A8-CD96-233C-2532-DB5D89773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11714"/>
                <a:ext cx="2246961" cy="718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A39265-63C9-2143-FAB1-B1590540B153}"/>
                  </a:ext>
                </a:extLst>
              </p:cNvPr>
              <p:cNvSpPr txBox="1"/>
              <p:nvPr/>
            </p:nvSpPr>
            <p:spPr>
              <a:xfrm>
                <a:off x="2959998" y="4002730"/>
                <a:ext cx="2212850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A39265-63C9-2143-FAB1-B1590540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98" y="4002730"/>
                <a:ext cx="2212850" cy="700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8EABD6-7AD6-CBF7-4490-49084AB5A537}"/>
                  </a:ext>
                </a:extLst>
              </p:cNvPr>
              <p:cNvSpPr txBox="1"/>
              <p:nvPr/>
            </p:nvSpPr>
            <p:spPr>
              <a:xfrm>
                <a:off x="5292080" y="4447114"/>
                <a:ext cx="2816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rgbClr val="FF0000"/>
                    </a:solidFill>
                  </a:rPr>
                  <a:t>is *almost* independent on p</a:t>
                </a:r>
              </a:p>
              <a:p>
                <a:r>
                  <a:rPr lang="en-US" altLang="ja-JP" sz="1400" dirty="0">
                    <a:solidFill>
                      <a:srgbClr val="FF0000"/>
                    </a:solidFill>
                  </a:rPr>
                  <a:t>(will be discussed later)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8EABD6-7AD6-CBF7-4490-49084AB5A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447114"/>
                <a:ext cx="2816348" cy="523220"/>
              </a:xfrm>
              <a:prstGeom prst="rect">
                <a:avLst/>
              </a:prstGeom>
              <a:blipFill>
                <a:blip r:embed="rId10"/>
                <a:stretch>
                  <a:fillRect l="-649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343E61-95AC-C27B-6073-154177C8EEAE}"/>
              </a:ext>
            </a:extLst>
          </p:cNvPr>
          <p:cNvSpPr txBox="1"/>
          <p:nvPr/>
        </p:nvSpPr>
        <p:spPr>
          <a:xfrm>
            <a:off x="7062913" y="62068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C7ACA5-BE7D-17EB-0AEB-A7A98995A842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A83D287-32CF-366F-952C-12B50F977A57}"/>
                  </a:ext>
                </a:extLst>
              </p:cNvPr>
              <p:cNvSpPr txBox="1"/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A83D287-32CF-366F-952C-12B50F977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blipFill>
                <a:blip r:embed="rId11"/>
                <a:stretch>
                  <a:fillRect l="-771" b="-14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B619B85A-F3EB-5898-BD85-D2618925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51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210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81EFE-C623-5EF2-4340-3F4B67D19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0DB88EB-37AC-3604-DCDA-4AC95A379BCA}"/>
                  </a:ext>
                </a:extLst>
              </p:cNvPr>
              <p:cNvSpPr txBox="1"/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0DB88EB-37AC-3604-DCDA-4AC95A37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AD300E-33C4-6EB9-E0B2-756EA12E88E6}"/>
                  </a:ext>
                </a:extLst>
              </p:cNvPr>
              <p:cNvSpPr txBox="1"/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AD300E-33C4-6EB9-E0B2-756EA12E8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4" y="1195360"/>
                <a:ext cx="1356910" cy="76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0F17201-6A8B-93EF-1852-FFA7890FCA76}"/>
                  </a:ext>
                </a:extLst>
              </p:cNvPr>
              <p:cNvSpPr txBox="1"/>
              <p:nvPr/>
            </p:nvSpPr>
            <p:spPr>
              <a:xfrm>
                <a:off x="5220072" y="1220703"/>
                <a:ext cx="3731919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2ℓ+1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0F17201-6A8B-93EF-1852-FFA7890F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20703"/>
                <a:ext cx="3731919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802461B-32C2-1C57-C088-8C826C06EC32}"/>
                  </a:ext>
                </a:extLst>
              </p:cNvPr>
              <p:cNvSpPr txBox="1"/>
              <p:nvPr/>
            </p:nvSpPr>
            <p:spPr>
              <a:xfrm>
                <a:off x="1546065" y="2676171"/>
                <a:ext cx="3112839" cy="64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802461B-32C2-1C57-C088-8C826C06E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65" y="2676171"/>
                <a:ext cx="3112839" cy="640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B0C92FE-66F9-0D4B-4BC9-E5EA339B7B54}"/>
                  </a:ext>
                </a:extLst>
              </p:cNvPr>
              <p:cNvSpPr txBox="1"/>
              <p:nvPr/>
            </p:nvSpPr>
            <p:spPr>
              <a:xfrm>
                <a:off x="5508104" y="2698605"/>
                <a:ext cx="2913554" cy="614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≡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≃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B0C92FE-66F9-0D4B-4BC9-E5EA339B7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98605"/>
                <a:ext cx="2913554" cy="614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BDE3667-C604-2FD7-BCE4-7237C3516439}"/>
                  </a:ext>
                </a:extLst>
              </p:cNvPr>
              <p:cNvSpPr txBox="1"/>
              <p:nvPr/>
            </p:nvSpPr>
            <p:spPr>
              <a:xfrm>
                <a:off x="755576" y="4011714"/>
                <a:ext cx="2246961" cy="718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≡   −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func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BDE3667-C604-2FD7-BCE4-7237C3516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11714"/>
                <a:ext cx="2246961" cy="718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2FB66A-67A2-6B13-6F85-EB9F2C041548}"/>
                  </a:ext>
                </a:extLst>
              </p:cNvPr>
              <p:cNvSpPr txBox="1"/>
              <p:nvPr/>
            </p:nvSpPr>
            <p:spPr>
              <a:xfrm>
                <a:off x="2959998" y="4002730"/>
                <a:ext cx="2212850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2FB66A-67A2-6B13-6F85-EB9F2C041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98" y="4002730"/>
                <a:ext cx="2212850" cy="700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2E57CAC-5D6B-E5B6-2244-E0F70DCA696B}"/>
                  </a:ext>
                </a:extLst>
              </p:cNvPr>
              <p:cNvSpPr txBox="1"/>
              <p:nvPr/>
            </p:nvSpPr>
            <p:spPr>
              <a:xfrm>
                <a:off x="721885" y="6081425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2E57CAC-5D6B-E5B6-2244-E0F70DCA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5" y="6081425"/>
                <a:ext cx="2220672" cy="460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F7C9DAD-D945-C8C3-9D04-7D7194299360}"/>
                  </a:ext>
                </a:extLst>
              </p:cNvPr>
              <p:cNvSpPr txBox="1"/>
              <p:nvPr/>
            </p:nvSpPr>
            <p:spPr>
              <a:xfrm>
                <a:off x="2756273" y="5936017"/>
                <a:ext cx="1749260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F7C9DAD-D945-C8C3-9D04-7D719429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73" y="5936017"/>
                <a:ext cx="1749260" cy="6613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DC402F2-F5A7-7833-5C2A-B709847C3143}"/>
                  </a:ext>
                </a:extLst>
              </p:cNvPr>
              <p:cNvSpPr txBox="1"/>
              <p:nvPr/>
            </p:nvSpPr>
            <p:spPr>
              <a:xfrm>
                <a:off x="1811157" y="4888093"/>
                <a:ext cx="761940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ℓ,&lt;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400" dirty="0">
                    <a:solidFill>
                      <a:schemeClr val="tx1"/>
                    </a:solidFill>
                  </a:rPr>
                  <a:t> 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DC402F2-F5A7-7833-5C2A-B709847C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57" y="4888093"/>
                <a:ext cx="761940" cy="317203"/>
              </a:xfrm>
              <a:prstGeom prst="rect">
                <a:avLst/>
              </a:prstGeom>
              <a:blipFill>
                <a:blip r:embed="rId13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2BD3C0-E982-7ED8-FD0A-8FD8429E87EE}"/>
                  </a:ext>
                </a:extLst>
              </p:cNvPr>
              <p:cNvSpPr txBox="1"/>
              <p:nvPr/>
            </p:nvSpPr>
            <p:spPr>
              <a:xfrm>
                <a:off x="1806886" y="5153166"/>
                <a:ext cx="607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400" dirty="0">
                    <a:solidFill>
                      <a:schemeClr val="tx1"/>
                    </a:solidFill>
                  </a:rPr>
                  <a:t> 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2BD3C0-E982-7ED8-FD0A-8FD8429E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86" y="5153166"/>
                <a:ext cx="607282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AE2904-38BF-A304-7DD1-3B482D323736}"/>
                  </a:ext>
                </a:extLst>
              </p:cNvPr>
              <p:cNvSpPr txBox="1"/>
              <p:nvPr/>
            </p:nvSpPr>
            <p:spPr>
              <a:xfrm>
                <a:off x="1806915" y="5433186"/>
                <a:ext cx="6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AE2904-38BF-A304-7DD1-3B482D323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15" y="5433186"/>
                <a:ext cx="640367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27F851E-0F2E-3ED5-8E60-AAFCC5D8F12B}"/>
                  </a:ext>
                </a:extLst>
              </p:cNvPr>
              <p:cNvSpPr txBox="1"/>
              <p:nvPr/>
            </p:nvSpPr>
            <p:spPr>
              <a:xfrm>
                <a:off x="2501625" y="4916625"/>
                <a:ext cx="1432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ja-JP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chemeClr val="tx1"/>
                    </a:solidFill>
                  </a:rPr>
                  <a:t>independent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27F851E-0F2E-3ED5-8E60-AAFCC5D8F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25" y="4916625"/>
                <a:ext cx="1432315" cy="307777"/>
              </a:xfrm>
              <a:prstGeom prst="rect">
                <a:avLst/>
              </a:prstGeom>
              <a:blipFill>
                <a:blip r:embed="rId16"/>
                <a:stretch>
                  <a:fillRect l="-1277"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3D6FB6C-3EAF-D281-FEE8-7F05D9BDF46D}"/>
                  </a:ext>
                </a:extLst>
              </p:cNvPr>
              <p:cNvSpPr txBox="1"/>
              <p:nvPr/>
            </p:nvSpPr>
            <p:spPr>
              <a:xfrm>
                <a:off x="2501624" y="5164111"/>
                <a:ext cx="1432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ja-JP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chemeClr val="tx1"/>
                    </a:solidFill>
                  </a:rPr>
                  <a:t>independent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3D6FB6C-3EAF-D281-FEE8-7F05D9BD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24" y="5164111"/>
                <a:ext cx="1432315" cy="307777"/>
              </a:xfrm>
              <a:prstGeom prst="rect">
                <a:avLst/>
              </a:prstGeom>
              <a:blipFill>
                <a:blip r:embed="rId17"/>
                <a:stretch>
                  <a:fillRect l="-1277" t="-3922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7395477-8DAB-6979-4239-D8BC93BE60F7}"/>
                  </a:ext>
                </a:extLst>
              </p:cNvPr>
              <p:cNvSpPr txBox="1"/>
              <p:nvPr/>
            </p:nvSpPr>
            <p:spPr>
              <a:xfrm>
                <a:off x="2497022" y="5439993"/>
                <a:ext cx="214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chemeClr val="tx1"/>
                    </a:solidFill>
                  </a:rPr>
                  <a:t>:   *almost*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ja-JP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chemeClr val="tx1"/>
                    </a:solidFill>
                  </a:rPr>
                  <a:t>independent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7395477-8DAB-6979-4239-D8BC93BE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022" y="5439993"/>
                <a:ext cx="2146870" cy="307777"/>
              </a:xfrm>
              <a:prstGeom prst="rect">
                <a:avLst/>
              </a:prstGeom>
              <a:blipFill>
                <a:blip r:embed="rId18"/>
                <a:stretch>
                  <a:fillRect l="-852" t="-1961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右 20">
            <a:extLst>
              <a:ext uri="{FF2B5EF4-FFF2-40B4-BE49-F238E27FC236}">
                <a16:creationId xmlns:a16="http://schemas.microsoft.com/office/drawing/2014/main" id="{C9F58E21-A20B-B39B-6E6F-C8DA63742F1E}"/>
              </a:ext>
            </a:extLst>
          </p:cNvPr>
          <p:cNvSpPr/>
          <p:nvPr/>
        </p:nvSpPr>
        <p:spPr>
          <a:xfrm>
            <a:off x="5082447" y="5092762"/>
            <a:ext cx="360040" cy="347231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144440C-F0CE-DF37-A584-721A4DE4F4F8}"/>
              </a:ext>
            </a:extLst>
          </p:cNvPr>
          <p:cNvSpPr txBox="1"/>
          <p:nvPr/>
        </p:nvSpPr>
        <p:spPr>
          <a:xfrm>
            <a:off x="7062913" y="620688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</a:t>
            </a:r>
          </a:p>
          <a:p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E54DBC-3CEC-24BF-5C14-A81DA6770757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C3E1FA1-639B-B40B-AF27-DF6A15EA6AC5}"/>
                  </a:ext>
                </a:extLst>
              </p:cNvPr>
              <p:cNvSpPr txBox="1"/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C3E1FA1-639B-B40B-AF27-DF6A15EA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059"/>
                <a:ext cx="2367186" cy="325282"/>
              </a:xfrm>
              <a:prstGeom prst="rect">
                <a:avLst/>
              </a:prstGeom>
              <a:blipFill>
                <a:blip r:embed="rId19"/>
                <a:stretch>
                  <a:fillRect l="-771" b="-14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43E7D7B-1FA0-4E98-0213-F77452424DCB}"/>
                  </a:ext>
                </a:extLst>
              </p:cNvPr>
              <p:cNvSpPr txBox="1"/>
              <p:nvPr/>
            </p:nvSpPr>
            <p:spPr>
              <a:xfrm>
                <a:off x="5556707" y="5045444"/>
                <a:ext cx="2816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400" dirty="0">
                    <a:solidFill>
                      <a:srgbClr val="FF0000"/>
                    </a:solidFill>
                  </a:rPr>
                  <a:t>is *almost* independent on p</a:t>
                </a:r>
              </a:p>
              <a:p>
                <a:r>
                  <a:rPr lang="en-US" altLang="ja-JP" sz="1400" dirty="0">
                    <a:solidFill>
                      <a:srgbClr val="FF0000"/>
                    </a:solidFill>
                  </a:rPr>
                  <a:t>(will be discussed later)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43E7D7B-1FA0-4E98-0213-F77452424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07" y="5045444"/>
                <a:ext cx="2816348" cy="523220"/>
              </a:xfrm>
              <a:prstGeom prst="rect">
                <a:avLst/>
              </a:prstGeom>
              <a:blipFill>
                <a:blip r:embed="rId20"/>
                <a:stretch>
                  <a:fillRect l="-649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022D3853-930F-D766-EE50-9F20C1F1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52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156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8DC63E9-8F71-186F-581E-5C130DF0A387}"/>
                  </a:ext>
                </a:extLst>
              </p:cNvPr>
              <p:cNvSpPr txBox="1"/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8DC63E9-8F71-186F-581E-5C130DF0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980ED12-7B81-7239-98DF-B2E85607C663}"/>
                  </a:ext>
                </a:extLst>
              </p:cNvPr>
              <p:cNvSpPr txBox="1"/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980ED12-7B81-7239-98DF-B2E85607C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1162554-FFE0-6142-25F8-C15653E3A0CD}"/>
                  </a:ext>
                </a:extLst>
              </p:cNvPr>
              <p:cNvSpPr txBox="1"/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)   =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1162554-FFE0-6142-25F8-C15653E3A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C7773F-EDC1-C1C4-5E43-E7606984C631}"/>
              </a:ext>
            </a:extLst>
          </p:cNvPr>
          <p:cNvSpPr txBox="1"/>
          <p:nvPr/>
        </p:nvSpPr>
        <p:spPr>
          <a:xfrm>
            <a:off x="5580112" y="620688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D16A1-7999-A5FC-1FE5-F9412D890921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0149C0B8-66D8-53F4-5A20-60E61B04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53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9671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EC18-BE58-67B8-D9B9-0E4DC30AB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92E12ED-33A3-B3EC-2D33-D940A8D75FF6}"/>
                  </a:ext>
                </a:extLst>
              </p:cNvPr>
              <p:cNvSpPr txBox="1"/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92E12ED-33A3-B3EC-2D33-D940A8D75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3B5D7D-6C92-DFD0-FFCC-E57304C799A5}"/>
                  </a:ext>
                </a:extLst>
              </p:cNvPr>
              <p:cNvSpPr txBox="1"/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3B5D7D-6C92-DFD0-FFCC-E57304C79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E5D1BB-2730-768E-7C07-82E580DDA5CF}"/>
                  </a:ext>
                </a:extLst>
              </p:cNvPr>
              <p:cNvSpPr txBox="1"/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)   =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E5D1BB-2730-768E-7C07-82E580DDA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0E920B5-C137-B28D-CD5D-7A110CB37757}"/>
                  </a:ext>
                </a:extLst>
              </p:cNvPr>
              <p:cNvSpPr txBox="1"/>
              <p:nvPr/>
            </p:nvSpPr>
            <p:spPr>
              <a:xfrm>
                <a:off x="1536178" y="2151102"/>
                <a:ext cx="2492157" cy="630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0E920B5-C137-B28D-CD5D-7A110CB37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78" y="2151102"/>
                <a:ext cx="2492157" cy="63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D3CD29-8185-38A4-8D1A-82CE1E5DE5EE}"/>
                  </a:ext>
                </a:extLst>
              </p:cNvPr>
              <p:cNvSpPr txBox="1"/>
              <p:nvPr/>
            </p:nvSpPr>
            <p:spPr>
              <a:xfrm>
                <a:off x="1536178" y="3256380"/>
                <a:ext cx="4639732" cy="630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≃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+…+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D3CD29-8185-38A4-8D1A-82CE1E5DE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78" y="3256380"/>
                <a:ext cx="4639732" cy="630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B149A1-48EA-D72D-78E7-9742E83DA1E5}"/>
              </a:ext>
            </a:extLst>
          </p:cNvPr>
          <p:cNvSpPr txBox="1"/>
          <p:nvPr/>
        </p:nvSpPr>
        <p:spPr>
          <a:xfrm>
            <a:off x="5580112" y="620688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23FFD0-B341-9E32-03C1-45EA82105E55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25310C7-ACA3-1735-9E64-6404E8276892}"/>
                  </a:ext>
                </a:extLst>
              </p:cNvPr>
              <p:cNvSpPr txBox="1"/>
              <p:nvPr/>
            </p:nvSpPr>
            <p:spPr>
              <a:xfrm>
                <a:off x="827584" y="1700808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25310C7-ACA3-1735-9E64-6404E827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0808"/>
                <a:ext cx="2367186" cy="325282"/>
              </a:xfrm>
              <a:prstGeom prst="rect">
                <a:avLst/>
              </a:prstGeom>
              <a:blipFill>
                <a:blip r:embed="rId7"/>
                <a:stretch>
                  <a:fillRect l="-773" t="-1887" b="-16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8B7CF9FE-484C-8957-B69C-FD04C25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54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686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A46CA-36A4-7400-84DF-96D56C2A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BCAC54-4291-4BF2-AA21-083A042E0667}"/>
              </a:ext>
            </a:extLst>
          </p:cNvPr>
          <p:cNvSpPr/>
          <p:nvPr/>
        </p:nvSpPr>
        <p:spPr>
          <a:xfrm>
            <a:off x="4211960" y="3132314"/>
            <a:ext cx="1584178" cy="894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09183FE-7827-B2C6-2DAB-0798B61614CE}"/>
              </a:ext>
            </a:extLst>
          </p:cNvPr>
          <p:cNvSpPr/>
          <p:nvPr/>
        </p:nvSpPr>
        <p:spPr>
          <a:xfrm>
            <a:off x="2483768" y="3090143"/>
            <a:ext cx="1008112" cy="894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D941233-12C0-C03B-65ED-0E11B708FEF9}"/>
              </a:ext>
            </a:extLst>
          </p:cNvPr>
          <p:cNvSpPr/>
          <p:nvPr/>
        </p:nvSpPr>
        <p:spPr>
          <a:xfrm>
            <a:off x="2483768" y="2022434"/>
            <a:ext cx="1008112" cy="902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EA172EC-59AD-BDE3-C26C-E5D6ED6C53CD}"/>
                  </a:ext>
                </a:extLst>
              </p:cNvPr>
              <p:cNvSpPr txBox="1"/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EA172EC-59AD-BDE3-C26C-E5D6ED6C5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40CAE7D-C7AB-4E53-DB4E-40AA017EB603}"/>
                  </a:ext>
                </a:extLst>
              </p:cNvPr>
              <p:cNvSpPr txBox="1"/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40CAE7D-C7AB-4E53-DB4E-40AA017E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210DE6C-B9FD-988F-0D9F-838341E86EFA}"/>
                  </a:ext>
                </a:extLst>
              </p:cNvPr>
              <p:cNvSpPr txBox="1"/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)   =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210DE6C-B9FD-988F-0D9F-838341E8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F0E035A-4B8E-C860-B9BF-E1AF202FE90C}"/>
                  </a:ext>
                </a:extLst>
              </p:cNvPr>
              <p:cNvSpPr txBox="1"/>
              <p:nvPr/>
            </p:nvSpPr>
            <p:spPr>
              <a:xfrm>
                <a:off x="1536178" y="2151102"/>
                <a:ext cx="2559482" cy="630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+ …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F0E035A-4B8E-C860-B9BF-E1AF202FE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78" y="2151102"/>
                <a:ext cx="2559482" cy="63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F6FF467-E5FF-A888-B944-D179175CE723}"/>
                  </a:ext>
                </a:extLst>
              </p:cNvPr>
              <p:cNvSpPr txBox="1"/>
              <p:nvPr/>
            </p:nvSpPr>
            <p:spPr>
              <a:xfrm>
                <a:off x="1536178" y="3256380"/>
                <a:ext cx="4796826" cy="630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≃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+ … + 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+ …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F6FF467-E5FF-A888-B944-D179175CE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78" y="3256380"/>
                <a:ext cx="4796826" cy="630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78853B-9981-4A9E-98BF-E23F511228FE}"/>
              </a:ext>
            </a:extLst>
          </p:cNvPr>
          <p:cNvSpPr txBox="1"/>
          <p:nvPr/>
        </p:nvSpPr>
        <p:spPr>
          <a:xfrm>
            <a:off x="2483768" y="2802090"/>
            <a:ext cx="1024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2F9C36-3208-7913-7A6D-FD655DCEC604}"/>
              </a:ext>
            </a:extLst>
          </p:cNvPr>
          <p:cNvSpPr txBox="1"/>
          <p:nvPr/>
        </p:nvSpPr>
        <p:spPr>
          <a:xfrm>
            <a:off x="2202994" y="3907976"/>
            <a:ext cx="1674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(basically) 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9EF47E-3D11-66A7-D131-AA1A1953A838}"/>
              </a:ext>
            </a:extLst>
          </p:cNvPr>
          <p:cNvSpPr txBox="1"/>
          <p:nvPr/>
        </p:nvSpPr>
        <p:spPr>
          <a:xfrm>
            <a:off x="4283968" y="3906193"/>
            <a:ext cx="1539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CD00CD"/>
                </a:solidFill>
              </a:rPr>
              <a:t>Sizable in some cases</a:t>
            </a:r>
            <a:endParaRPr kumimoji="1" lang="ja-JP" altLang="en-US" sz="1200" b="1" dirty="0">
              <a:solidFill>
                <a:srgbClr val="CD00CD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DCFAD0-DB07-6F29-D7EA-78E7C30AC244}"/>
              </a:ext>
            </a:extLst>
          </p:cNvPr>
          <p:cNvSpPr txBox="1"/>
          <p:nvPr/>
        </p:nvSpPr>
        <p:spPr>
          <a:xfrm>
            <a:off x="5580112" y="620688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32A843-F3D6-6531-27CD-36CB4953379B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E5F4BE6-EC2E-C551-D3B9-F8142297DFEE}"/>
                  </a:ext>
                </a:extLst>
              </p:cNvPr>
              <p:cNvSpPr txBox="1"/>
              <p:nvPr/>
            </p:nvSpPr>
            <p:spPr>
              <a:xfrm>
                <a:off x="827584" y="1700808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E5F4BE6-EC2E-C551-D3B9-F8142297D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0808"/>
                <a:ext cx="2367186" cy="325282"/>
              </a:xfrm>
              <a:prstGeom prst="rect">
                <a:avLst/>
              </a:prstGeom>
              <a:blipFill>
                <a:blip r:embed="rId5"/>
                <a:stretch>
                  <a:fillRect l="-773" t="-1887" b="-16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AA5F013B-E4E1-BA0A-A16C-5FC0830B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55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042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97E30-FC6B-5170-F79E-50F3FC76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1EF0039-3BE9-D82D-0B1E-78FA40631CAD}"/>
              </a:ext>
            </a:extLst>
          </p:cNvPr>
          <p:cNvSpPr/>
          <p:nvPr/>
        </p:nvSpPr>
        <p:spPr>
          <a:xfrm>
            <a:off x="4527642" y="5008307"/>
            <a:ext cx="4508854" cy="8901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182722A-EDDB-42D6-3D6E-90CFD0D3F1A0}"/>
              </a:ext>
            </a:extLst>
          </p:cNvPr>
          <p:cNvSpPr/>
          <p:nvPr/>
        </p:nvSpPr>
        <p:spPr>
          <a:xfrm>
            <a:off x="2141392" y="5229200"/>
            <a:ext cx="661146" cy="6307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A82CE2F-2119-596C-8B94-BB20501EFFBC}"/>
              </a:ext>
            </a:extLst>
          </p:cNvPr>
          <p:cNvSpPr/>
          <p:nvPr/>
        </p:nvSpPr>
        <p:spPr>
          <a:xfrm>
            <a:off x="1331640" y="5240118"/>
            <a:ext cx="594228" cy="63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6C14C27-8820-763D-6362-543F7B63F529}"/>
              </a:ext>
            </a:extLst>
          </p:cNvPr>
          <p:cNvSpPr/>
          <p:nvPr/>
        </p:nvSpPr>
        <p:spPr>
          <a:xfrm>
            <a:off x="4211960" y="3132314"/>
            <a:ext cx="1584178" cy="894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78207C3-8114-15E9-548F-FB603D363764}"/>
              </a:ext>
            </a:extLst>
          </p:cNvPr>
          <p:cNvSpPr/>
          <p:nvPr/>
        </p:nvSpPr>
        <p:spPr>
          <a:xfrm>
            <a:off x="2483768" y="3090143"/>
            <a:ext cx="1008112" cy="894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AB94BC8-5D1A-CA92-10C1-D6D1F0B6B7C2}"/>
              </a:ext>
            </a:extLst>
          </p:cNvPr>
          <p:cNvSpPr/>
          <p:nvPr/>
        </p:nvSpPr>
        <p:spPr>
          <a:xfrm>
            <a:off x="2483768" y="2022434"/>
            <a:ext cx="1008112" cy="902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B35C0E-38A7-3041-52C6-27CFA0246DA4}"/>
                  </a:ext>
                </a:extLst>
              </p:cNvPr>
              <p:cNvSpPr txBox="1"/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B35C0E-38A7-3041-52C6-27CFA0246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2220672" cy="46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C584A9-F2EA-1B2D-6CA9-E828A3A8E981}"/>
                  </a:ext>
                </a:extLst>
              </p:cNvPr>
              <p:cNvSpPr txBox="1"/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C584A9-F2EA-1B2D-6CA9-E828A3A8E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48" y="979336"/>
                <a:ext cx="1749260" cy="661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A1D1348-5FDD-1404-F691-4FEA71DD6C28}"/>
                  </a:ext>
                </a:extLst>
              </p:cNvPr>
              <p:cNvSpPr txBox="1"/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)   = 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ℓ,&lt;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A1D1348-5FDD-1404-F691-4FEA71DD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959522"/>
                <a:ext cx="2878480" cy="700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E0C6542-F3F5-C9E8-86F0-DD876FA68BF4}"/>
                  </a:ext>
                </a:extLst>
              </p:cNvPr>
              <p:cNvSpPr txBox="1"/>
              <p:nvPr/>
            </p:nvSpPr>
            <p:spPr>
              <a:xfrm>
                <a:off x="1536178" y="2151102"/>
                <a:ext cx="2559482" cy="630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≃ 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+ …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E0C6542-F3F5-C9E8-86F0-DD876FA6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78" y="2151102"/>
                <a:ext cx="2559482" cy="63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0E894F4-1243-04ED-7648-07FE5A9DF73D}"/>
                  </a:ext>
                </a:extLst>
              </p:cNvPr>
              <p:cNvSpPr txBox="1"/>
              <p:nvPr/>
            </p:nvSpPr>
            <p:spPr>
              <a:xfrm>
                <a:off x="1536178" y="3256380"/>
                <a:ext cx="4796826" cy="630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≃ 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2ℓ−1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+ … + 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‼</m:t>
                          </m:r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+ …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0E894F4-1243-04ED-7648-07FE5A9D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78" y="3256380"/>
                <a:ext cx="4796826" cy="630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60073DD-EBD2-6AD4-5BFD-FEE7B1D60DFC}"/>
                  </a:ext>
                </a:extLst>
              </p:cNvPr>
              <p:cNvSpPr txBox="1"/>
              <p:nvPr/>
            </p:nvSpPr>
            <p:spPr>
              <a:xfrm>
                <a:off x="251520" y="5382943"/>
                <a:ext cx="2551018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 ≃    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ℓ,0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+  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60073DD-EBD2-6AD4-5BFD-FEE7B1D60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82943"/>
                <a:ext cx="2551018" cy="349326"/>
              </a:xfrm>
              <a:prstGeom prst="rect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94262F-F1F2-93D8-41E7-035C1B42A9F2}"/>
              </a:ext>
            </a:extLst>
          </p:cNvPr>
          <p:cNvSpPr txBox="1"/>
          <p:nvPr/>
        </p:nvSpPr>
        <p:spPr>
          <a:xfrm>
            <a:off x="1137541" y="5732269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(basically)</a:t>
            </a:r>
          </a:p>
          <a:p>
            <a:r>
              <a:rPr kumimoji="1" lang="en-US" altLang="ja-JP" sz="1200" b="1" dirty="0">
                <a:solidFill>
                  <a:srgbClr val="FF0000"/>
                </a:solidFill>
              </a:rPr>
              <a:t>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C819564-81C4-2A03-BFE3-FEE571C7847A}"/>
              </a:ext>
            </a:extLst>
          </p:cNvPr>
          <p:cNvSpPr txBox="1"/>
          <p:nvPr/>
        </p:nvSpPr>
        <p:spPr>
          <a:xfrm>
            <a:off x="2095839" y="5768266"/>
            <a:ext cx="1539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CD00CD"/>
                </a:solidFill>
              </a:rPr>
              <a:t>Sizable in some cases</a:t>
            </a:r>
            <a:endParaRPr kumimoji="1" lang="ja-JP" altLang="en-US" sz="1200" b="1" dirty="0">
              <a:solidFill>
                <a:srgbClr val="CD00C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F76B00-F509-3F32-34DB-DA3147BAF3AC}"/>
                  </a:ext>
                </a:extLst>
              </p:cNvPr>
              <p:cNvSpPr txBox="1"/>
              <p:nvPr/>
            </p:nvSpPr>
            <p:spPr>
              <a:xfrm>
                <a:off x="4615132" y="5230592"/>
                <a:ext cx="217578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 ≃  </m:t>
                      </m:r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F76B00-F509-3F32-34DB-DA3147BA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132" y="5230592"/>
                <a:ext cx="2175788" cy="46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7B25D3-A3FA-7FFF-0DF8-45196C4AEE65}"/>
                  </a:ext>
                </a:extLst>
              </p:cNvPr>
              <p:cNvSpPr txBox="1"/>
              <p:nvPr/>
            </p:nvSpPr>
            <p:spPr>
              <a:xfrm>
                <a:off x="6649520" y="5085184"/>
                <a:ext cx="2290820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ℓ,0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7B25D3-A3FA-7FFF-0DF8-45196C4AE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520" y="5085184"/>
                <a:ext cx="2290820" cy="661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右 10">
            <a:extLst>
              <a:ext uri="{FF2B5EF4-FFF2-40B4-BE49-F238E27FC236}">
                <a16:creationId xmlns:a16="http://schemas.microsoft.com/office/drawing/2014/main" id="{33BAC2C7-BDFA-B8D7-A414-2FAF53F47B65}"/>
              </a:ext>
            </a:extLst>
          </p:cNvPr>
          <p:cNvSpPr/>
          <p:nvPr/>
        </p:nvSpPr>
        <p:spPr>
          <a:xfrm>
            <a:off x="3635896" y="5240118"/>
            <a:ext cx="576064" cy="492151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DF98BF-158A-2FD6-E3EC-C4CF68D0B80A}"/>
              </a:ext>
            </a:extLst>
          </p:cNvPr>
          <p:cNvSpPr txBox="1"/>
          <p:nvPr/>
        </p:nvSpPr>
        <p:spPr>
          <a:xfrm>
            <a:off x="5580112" y="620688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29A3618-4A28-6356-5961-5F60ADD30901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5480D2-9348-A350-E7E0-498EB10C4A3C}"/>
                  </a:ext>
                </a:extLst>
              </p:cNvPr>
              <p:cNvSpPr txBox="1"/>
              <p:nvPr/>
            </p:nvSpPr>
            <p:spPr>
              <a:xfrm>
                <a:off x="827584" y="1700808"/>
                <a:ext cx="2367186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>
                    <a:solidFill>
                      <a:srgbClr val="00B0F0"/>
                    </a:solidFill>
                  </a:rPr>
                  <a:t>Solutio</a:t>
                </a:r>
                <a:r>
                  <a:rPr lang="en-US" altLang="ja-JP" sz="1400" dirty="0">
                    <a:solidFill>
                      <a:srgbClr val="00B0F0"/>
                    </a:solidFill>
                  </a:rPr>
                  <a:t>ns for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5480D2-9348-A350-E7E0-498EB10C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0808"/>
                <a:ext cx="2367186" cy="325282"/>
              </a:xfrm>
              <a:prstGeom prst="rect">
                <a:avLst/>
              </a:prstGeom>
              <a:blipFill>
                <a:blip r:embed="rId5"/>
                <a:stretch>
                  <a:fillRect l="-773" t="-1887" b="-16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1F077D-0D66-5FC1-EE80-BECACDF9A83E}"/>
              </a:ext>
            </a:extLst>
          </p:cNvPr>
          <p:cNvSpPr txBox="1"/>
          <p:nvPr/>
        </p:nvSpPr>
        <p:spPr>
          <a:xfrm>
            <a:off x="2483768" y="2802090"/>
            <a:ext cx="1024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CDEBE4-C1CF-5FA8-5CDB-FB556FCABA78}"/>
              </a:ext>
            </a:extLst>
          </p:cNvPr>
          <p:cNvSpPr txBox="1"/>
          <p:nvPr/>
        </p:nvSpPr>
        <p:spPr>
          <a:xfrm>
            <a:off x="2202994" y="3907976"/>
            <a:ext cx="1674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(basically) leading term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BAA89B-BDDA-83AC-ADE1-F7FDF976DBDF}"/>
              </a:ext>
            </a:extLst>
          </p:cNvPr>
          <p:cNvSpPr txBox="1"/>
          <p:nvPr/>
        </p:nvSpPr>
        <p:spPr>
          <a:xfrm>
            <a:off x="4283968" y="3906193"/>
            <a:ext cx="1539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CD00CD"/>
                </a:solidFill>
              </a:rPr>
              <a:t>Sizable in some cases</a:t>
            </a:r>
            <a:endParaRPr kumimoji="1" lang="ja-JP" altLang="en-US" sz="1200" b="1" dirty="0">
              <a:solidFill>
                <a:srgbClr val="CD00CD"/>
              </a:solidFill>
            </a:endParaRPr>
          </a:p>
        </p:txBody>
      </p:sp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41F3B1BE-FC2A-C2C5-E95B-99581906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56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903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891F99-FA8A-16EF-64A7-03557CAB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57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CD0D5F-D976-148F-F440-D0E54A597619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SE fo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r Spherical-well potential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2A25202-E6AF-3346-BA1F-666E7677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6" y="1965250"/>
            <a:ext cx="8306227" cy="2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B768-6B99-2B96-F485-DFB425327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81D583F-7076-8C02-4FA9-FE066DC7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58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p:pic>
        <p:nvPicPr>
          <p:cNvPr id="4" name="図 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3E9EB8B-68DA-7E68-E24D-CC9594041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9" y="2441524"/>
            <a:ext cx="8585641" cy="197495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2C5F3-E2FE-726A-2B8F-9FD8A94C8485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Z function fo</a:t>
            </a:r>
            <a:r>
              <a:rPr lang="en-US" altLang="ja-JP" sz="4400" dirty="0">
                <a:solidFill>
                  <a:srgbClr val="00B0F0"/>
                </a:solidFill>
                <a:latin typeface="+mj-lt"/>
              </a:rPr>
              <a:t>r Spherical-well potential</a:t>
            </a:r>
            <a:endParaRPr kumimoji="1" lang="en-US" altLang="ja-JP" sz="44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394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5C9A2FE-21D1-0FBA-F533-AACA6ED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59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p:pic>
        <p:nvPicPr>
          <p:cNvPr id="4" name="図 3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071B8C2-B85A-70F8-A2BD-F0DB4BD5E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3" y="2031928"/>
            <a:ext cx="8433233" cy="27941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20F5F0-BAF2-BD31-EA8F-9476DFCEC1AD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SE for finite range Coulomb potential</a:t>
            </a:r>
          </a:p>
        </p:txBody>
      </p:sp>
    </p:spTree>
    <p:extLst>
      <p:ext uri="{BB962C8B-B14F-4D97-AF65-F5344CB8AC3E}">
        <p14:creationId xmlns:p14="http://schemas.microsoft.com/office/powerpoint/2010/main" val="193992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A207B2-0ED3-4FB0-0B46-8DFACAC6A400}"/>
                  </a:ext>
                </a:extLst>
              </p:cNvPr>
              <p:cNvSpPr txBox="1"/>
              <p:nvPr/>
            </p:nvSpPr>
            <p:spPr>
              <a:xfrm>
                <a:off x="108520" y="116632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solidFill>
                      <a:srgbClr val="00B0F0"/>
                    </a:solidFill>
                    <a:latin typeface="+mj-lt"/>
                  </a:rPr>
                  <a:t>How to calculate </a:t>
                </a:r>
                <a14:m>
                  <m:oMath xmlns:m="http://schemas.openxmlformats.org/officeDocument/2006/math">
                    <m:r>
                      <a:rPr kumimoji="1" lang="en-US" altLang="ja-JP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en-US" altLang="ja-JP" sz="4400" dirty="0">
                  <a:solidFill>
                    <a:srgbClr val="00B0F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AA207B2-0ED3-4FB0-0B46-8DFACAC6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16632"/>
                <a:ext cx="9144000" cy="769441"/>
              </a:xfrm>
              <a:prstGeom prst="rect">
                <a:avLst/>
              </a:prstGeom>
              <a:blipFill>
                <a:blip r:embed="rId2"/>
                <a:stretch>
                  <a:fillRect l="-2733" t="-15873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角丸四角形 7">
            <a:extLst>
              <a:ext uri="{FF2B5EF4-FFF2-40B4-BE49-F238E27FC236}">
                <a16:creationId xmlns:a16="http://schemas.microsoft.com/office/drawing/2014/main" id="{84F6A495-43F8-54D1-739D-20F882CF88A2}"/>
              </a:ext>
            </a:extLst>
          </p:cNvPr>
          <p:cNvSpPr/>
          <p:nvPr/>
        </p:nvSpPr>
        <p:spPr>
          <a:xfrm>
            <a:off x="683568" y="2036571"/>
            <a:ext cx="650845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0436C3E-2EAB-309B-AAE5-95AECC6954CD}"/>
              </a:ext>
            </a:extLst>
          </p:cNvPr>
          <p:cNvCxnSpPr/>
          <p:nvPr/>
        </p:nvCxnSpPr>
        <p:spPr>
          <a:xfrm flipV="1">
            <a:off x="1917206" y="2406387"/>
            <a:ext cx="358500" cy="207253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5091B85-E6B2-C089-C779-E6DAA7D1711B}"/>
              </a:ext>
            </a:extLst>
          </p:cNvPr>
          <p:cNvCxnSpPr/>
          <p:nvPr/>
        </p:nvCxnSpPr>
        <p:spPr>
          <a:xfrm flipH="1" flipV="1">
            <a:off x="1485158" y="2413097"/>
            <a:ext cx="432048" cy="20054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FB2CBFC-4A90-90A6-158A-BB2F128F94F9}"/>
              </a:ext>
            </a:extLst>
          </p:cNvPr>
          <p:cNvCxnSpPr/>
          <p:nvPr/>
        </p:nvCxnSpPr>
        <p:spPr>
          <a:xfrm flipH="1">
            <a:off x="1485158" y="2623647"/>
            <a:ext cx="432048" cy="221498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BC9D0C6-95AD-AED1-35B9-3146B206716E}"/>
              </a:ext>
            </a:extLst>
          </p:cNvPr>
          <p:cNvCxnSpPr/>
          <p:nvPr/>
        </p:nvCxnSpPr>
        <p:spPr>
          <a:xfrm>
            <a:off x="3589321" y="2406387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41D8DC-594A-4AF7-3AE3-7BBAA91D25B9}"/>
              </a:ext>
            </a:extLst>
          </p:cNvPr>
          <p:cNvSpPr txBox="1"/>
          <p:nvPr/>
        </p:nvSpPr>
        <p:spPr>
          <a:xfrm>
            <a:off x="2805721" y="242226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776984-B6FC-5FC3-E641-E36EF2EA63C7}"/>
              </a:ext>
            </a:extLst>
          </p:cNvPr>
          <p:cNvSpPr txBox="1"/>
          <p:nvPr/>
        </p:nvSpPr>
        <p:spPr>
          <a:xfrm>
            <a:off x="4363938" y="24389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F7840D-CB2F-9961-BA93-768AB56F99D7}"/>
              </a:ext>
            </a:extLst>
          </p:cNvPr>
          <p:cNvSpPr txBox="1"/>
          <p:nvPr/>
        </p:nvSpPr>
        <p:spPr>
          <a:xfrm>
            <a:off x="6236146" y="242897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    …</a:t>
            </a:r>
            <a:endParaRPr kumimoji="1" lang="en-US" altLang="ja-JP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BB18318-DE82-1364-FFFA-DCCC01AD2797}"/>
              </a:ext>
            </a:extLst>
          </p:cNvPr>
          <p:cNvCxnSpPr/>
          <p:nvPr/>
        </p:nvCxnSpPr>
        <p:spPr>
          <a:xfrm>
            <a:off x="1917206" y="2613640"/>
            <a:ext cx="358500" cy="231505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C764D43-4812-F502-B284-A798C2F97E48}"/>
              </a:ext>
            </a:extLst>
          </p:cNvPr>
          <p:cNvCxnSpPr/>
          <p:nvPr/>
        </p:nvCxnSpPr>
        <p:spPr>
          <a:xfrm flipV="1">
            <a:off x="3937793" y="2406387"/>
            <a:ext cx="306371" cy="241966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185386-2D22-02BD-8451-6CED77C908D1}"/>
              </a:ext>
            </a:extLst>
          </p:cNvPr>
          <p:cNvCxnSpPr/>
          <p:nvPr/>
        </p:nvCxnSpPr>
        <p:spPr>
          <a:xfrm flipH="1" flipV="1">
            <a:off x="3301290" y="2406387"/>
            <a:ext cx="292186" cy="671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A5E719F-20AE-EBCE-EE54-2886A2CA501F}"/>
              </a:ext>
            </a:extLst>
          </p:cNvPr>
          <p:cNvCxnSpPr/>
          <p:nvPr/>
        </p:nvCxnSpPr>
        <p:spPr>
          <a:xfrm flipH="1">
            <a:off x="3301290" y="2845145"/>
            <a:ext cx="292186" cy="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DAA7E5B-705E-8CAD-1E30-45E35402A532}"/>
              </a:ext>
            </a:extLst>
          </p:cNvPr>
          <p:cNvCxnSpPr/>
          <p:nvPr/>
        </p:nvCxnSpPr>
        <p:spPr>
          <a:xfrm>
            <a:off x="3937793" y="2648353"/>
            <a:ext cx="306371" cy="196792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D0BC145-0940-8E90-AB78-C83E5E6AF0DA}"/>
              </a:ext>
            </a:extLst>
          </p:cNvPr>
          <p:cNvCxnSpPr/>
          <p:nvPr/>
        </p:nvCxnSpPr>
        <p:spPr>
          <a:xfrm>
            <a:off x="5435747" y="2394261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4D72634-24C9-98BA-15C2-F3D22B1D8772}"/>
              </a:ext>
            </a:extLst>
          </p:cNvPr>
          <p:cNvCxnSpPr/>
          <p:nvPr/>
        </p:nvCxnSpPr>
        <p:spPr>
          <a:xfrm flipV="1">
            <a:off x="5740572" y="2394261"/>
            <a:ext cx="350018" cy="21266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6BABEF6-09EC-4141-5479-8151A21F8328}"/>
              </a:ext>
            </a:extLst>
          </p:cNvPr>
          <p:cNvCxnSpPr/>
          <p:nvPr/>
        </p:nvCxnSpPr>
        <p:spPr>
          <a:xfrm flipH="1">
            <a:off x="4826097" y="2400971"/>
            <a:ext cx="609650" cy="1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F1B5E19-EEA1-823D-5805-D9E4E41EC999}"/>
              </a:ext>
            </a:extLst>
          </p:cNvPr>
          <p:cNvCxnSpPr/>
          <p:nvPr/>
        </p:nvCxnSpPr>
        <p:spPr>
          <a:xfrm flipH="1" flipV="1">
            <a:off x="4826097" y="2839729"/>
            <a:ext cx="609650" cy="5416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00C4429-F19E-080D-670C-3CA9C6913FE4}"/>
              </a:ext>
            </a:extLst>
          </p:cNvPr>
          <p:cNvCxnSpPr/>
          <p:nvPr/>
        </p:nvCxnSpPr>
        <p:spPr>
          <a:xfrm>
            <a:off x="5740572" y="2613640"/>
            <a:ext cx="350018" cy="219379"/>
          </a:xfrm>
          <a:prstGeom prst="line">
            <a:avLst/>
          </a:prstGeom>
          <a:ln w="25400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F5BA94D-BB1A-5D40-50CC-1C3C39F1DF79}"/>
              </a:ext>
            </a:extLst>
          </p:cNvPr>
          <p:cNvCxnSpPr/>
          <p:nvPr/>
        </p:nvCxnSpPr>
        <p:spPr>
          <a:xfrm>
            <a:off x="5121435" y="2400971"/>
            <a:ext cx="0" cy="438758"/>
          </a:xfrm>
          <a:prstGeom prst="line">
            <a:avLst/>
          </a:prstGeom>
          <a:ln w="254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E55663-30A1-9DAA-8681-292E882FCB9E}"/>
              </a:ext>
            </a:extLst>
          </p:cNvPr>
          <p:cNvSpPr txBox="1"/>
          <p:nvPr/>
        </p:nvSpPr>
        <p:spPr>
          <a:xfrm>
            <a:off x="863399" y="264835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0CF79CF-2E07-61EB-5B04-17384B4F0364}"/>
              </a:ext>
            </a:extLst>
          </p:cNvPr>
          <p:cNvSpPr txBox="1"/>
          <p:nvPr/>
        </p:nvSpPr>
        <p:spPr>
          <a:xfrm>
            <a:off x="2275706" y="264835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BE5AA1-ABF8-1B7C-778C-9564C3C87DAC}"/>
              </a:ext>
            </a:extLst>
          </p:cNvPr>
          <p:cNvSpPr txBox="1"/>
          <p:nvPr/>
        </p:nvSpPr>
        <p:spPr>
          <a:xfrm>
            <a:off x="861328" y="222843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umnst777 Blk BT" panose="020B0803030504030204" pitchFamily="34" charset="0"/>
              </a:rPr>
              <a:t>DM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51D1ED-B9F2-649D-7B01-0B76F934EA8D}"/>
              </a:ext>
            </a:extLst>
          </p:cNvPr>
          <p:cNvSpPr txBox="1"/>
          <p:nvPr/>
        </p:nvSpPr>
        <p:spPr>
          <a:xfrm>
            <a:off x="2263425" y="22095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umnst777 Blk BT" panose="020B0803030504030204" pitchFamily="34" charset="0"/>
              </a:rPr>
              <a:t>S</a:t>
            </a:r>
            <a:r>
              <a:rPr kumimoji="1" lang="en-US" altLang="ja-JP" dirty="0">
                <a:latin typeface="Humnst777 Blk BT" panose="020B0803030504030204" pitchFamily="34" charset="0"/>
              </a:rPr>
              <a:t>M</a:t>
            </a:r>
            <a:endParaRPr kumimoji="1" lang="ja-JP" altLang="en-US" dirty="0">
              <a:latin typeface="Humnst777 Blk BT" panose="020B0803030504030204" pitchFamily="34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1FA9100-D95F-4A39-54CE-2665EC4B0FEC}"/>
              </a:ext>
            </a:extLst>
          </p:cNvPr>
          <p:cNvCxnSpPr/>
          <p:nvPr/>
        </p:nvCxnSpPr>
        <p:spPr>
          <a:xfrm flipH="1">
            <a:off x="3572413" y="2648353"/>
            <a:ext cx="356242" cy="196792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4417D03-665D-9E7D-75E7-3E45519AD92E}"/>
              </a:ext>
            </a:extLst>
          </p:cNvPr>
          <p:cNvCxnSpPr/>
          <p:nvPr/>
        </p:nvCxnSpPr>
        <p:spPr>
          <a:xfrm flipH="1" flipV="1">
            <a:off x="3593477" y="2413098"/>
            <a:ext cx="344316" cy="235255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9710595-830B-548D-0531-E2CE50838FE5}"/>
              </a:ext>
            </a:extLst>
          </p:cNvPr>
          <p:cNvCxnSpPr/>
          <p:nvPr/>
        </p:nvCxnSpPr>
        <p:spPr>
          <a:xfrm flipH="1" flipV="1">
            <a:off x="5435748" y="2400887"/>
            <a:ext cx="304824" cy="212753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87BFA85-B7A2-6933-4BC2-D877D72E18AC}"/>
              </a:ext>
            </a:extLst>
          </p:cNvPr>
          <p:cNvCxnSpPr/>
          <p:nvPr/>
        </p:nvCxnSpPr>
        <p:spPr>
          <a:xfrm flipH="1">
            <a:off x="5435747" y="2625766"/>
            <a:ext cx="304825" cy="219379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61">
            <a:extLst>
              <a:ext uri="{FF2B5EF4-FFF2-40B4-BE49-F238E27FC236}">
                <a16:creationId xmlns:a16="http://schemas.microsoft.com/office/drawing/2014/main" id="{EAE1EEE8-403E-C62F-92E6-34A00802AC9B}"/>
              </a:ext>
            </a:extLst>
          </p:cNvPr>
          <p:cNvSpPr/>
          <p:nvPr/>
        </p:nvSpPr>
        <p:spPr>
          <a:xfrm>
            <a:off x="1845005" y="2553265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62">
            <a:extLst>
              <a:ext uri="{FF2B5EF4-FFF2-40B4-BE49-F238E27FC236}">
                <a16:creationId xmlns:a16="http://schemas.microsoft.com/office/drawing/2014/main" id="{CC067731-B5D3-E4CB-14E3-3ED91FDAA5F2}"/>
              </a:ext>
            </a:extLst>
          </p:cNvPr>
          <p:cNvSpPr/>
          <p:nvPr/>
        </p:nvSpPr>
        <p:spPr>
          <a:xfrm>
            <a:off x="3856454" y="2576152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63">
            <a:extLst>
              <a:ext uri="{FF2B5EF4-FFF2-40B4-BE49-F238E27FC236}">
                <a16:creationId xmlns:a16="http://schemas.microsoft.com/office/drawing/2014/main" id="{9F9FE952-8181-7FBE-D212-673266E6305F}"/>
              </a:ext>
            </a:extLst>
          </p:cNvPr>
          <p:cNvSpPr/>
          <p:nvPr/>
        </p:nvSpPr>
        <p:spPr>
          <a:xfrm>
            <a:off x="5668371" y="2551446"/>
            <a:ext cx="144402" cy="1444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7B848A-011D-BD88-1FA0-6A5E0015D3C7}"/>
              </a:ext>
            </a:extLst>
          </p:cNvPr>
          <p:cNvSpPr txBox="1"/>
          <p:nvPr/>
        </p:nvSpPr>
        <p:spPr>
          <a:xfrm>
            <a:off x="539552" y="5724545"/>
            <a:ext cx="333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FF"/>
                </a:solidFill>
              </a:rPr>
              <a:t>Sommerfeld effect</a:t>
            </a:r>
            <a:endParaRPr kumimoji="1" lang="ja-JP" altLang="en-US" sz="3200" b="1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80B37D-23EE-3626-9FB4-2600A99729A4}"/>
                  </a:ext>
                </a:extLst>
              </p:cNvPr>
              <p:cNvSpPr txBox="1"/>
              <p:nvPr/>
            </p:nvSpPr>
            <p:spPr>
              <a:xfrm>
                <a:off x="1701182" y="343694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80B37D-23EE-3626-9FB4-2600A9972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82" y="3436949"/>
                <a:ext cx="4403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613E86B-76B3-D12F-C5AD-6736B8DCC9C0}"/>
                  </a:ext>
                </a:extLst>
              </p:cNvPr>
              <p:cNvSpPr txBox="1"/>
              <p:nvPr/>
            </p:nvSpPr>
            <p:spPr>
              <a:xfrm>
                <a:off x="3324071" y="3366298"/>
                <a:ext cx="852926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613E86B-76B3-D12F-C5AD-6736B8DCC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71" y="3366298"/>
                <a:ext cx="852926" cy="566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70CD3AC-45E7-342F-F127-CD07005A8A05}"/>
                  </a:ext>
                </a:extLst>
              </p:cNvPr>
              <p:cNvSpPr txBox="1"/>
              <p:nvPr/>
            </p:nvSpPr>
            <p:spPr>
              <a:xfrm>
                <a:off x="4809660" y="3278169"/>
                <a:ext cx="1188402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70CD3AC-45E7-342F-F127-CD07005A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60" y="3278169"/>
                <a:ext cx="1188402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8320E79-DF40-B4D5-DACF-6403C7F2B31D}"/>
              </a:ext>
            </a:extLst>
          </p:cNvPr>
          <p:cNvSpPr txBox="1"/>
          <p:nvPr/>
        </p:nvSpPr>
        <p:spPr>
          <a:xfrm>
            <a:off x="539552" y="1365270"/>
            <a:ext cx="533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if dark matter couples to </a:t>
            </a:r>
            <a:r>
              <a:rPr kumimoji="1" lang="en-US" altLang="ja-JP" dirty="0">
                <a:solidFill>
                  <a:srgbClr val="FF0000"/>
                </a:solidFill>
              </a:rPr>
              <a:t>a light force mediator boson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85A5EA0-2CD0-B4F3-73C7-5098064B18B3}"/>
              </a:ext>
            </a:extLst>
          </p:cNvPr>
          <p:cNvSpPr txBox="1"/>
          <p:nvPr/>
        </p:nvSpPr>
        <p:spPr>
          <a:xfrm>
            <a:off x="1097032" y="4310183"/>
            <a:ext cx="3133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Wino / </a:t>
            </a:r>
            <a:r>
              <a:rPr kumimoji="1" lang="en-US" altLang="ja-JP" dirty="0" err="1"/>
              <a:t>Higgsino</a:t>
            </a:r>
            <a:r>
              <a:rPr kumimoji="1" lang="en-US" altLang="ja-JP" dirty="0"/>
              <a:t> dark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SU(2) 5-plet dark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84BDC76-E930-BDF6-CF4D-07615D4E5993}"/>
              </a:ext>
            </a:extLst>
          </p:cNvPr>
          <p:cNvSpPr txBox="1"/>
          <p:nvPr/>
        </p:nvSpPr>
        <p:spPr>
          <a:xfrm>
            <a:off x="4101790" y="5786099"/>
            <a:ext cx="2364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[Sommerfeld (1931)]</a:t>
            </a:r>
          </a:p>
          <a:p>
            <a:r>
              <a:rPr kumimoji="1" lang="en-US" altLang="ja-JP" sz="1200" dirty="0"/>
              <a:t>[Hisano, Matsumoto, </a:t>
            </a:r>
            <a:r>
              <a:rPr kumimoji="1" lang="en-US" altLang="ja-JP" sz="1200" dirty="0" err="1"/>
              <a:t>Nojiri</a:t>
            </a:r>
            <a:r>
              <a:rPr kumimoji="1" lang="en-US" altLang="ja-JP" sz="1200" dirty="0"/>
              <a:t> (2003)]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936B773-09AF-D47E-6B3A-478D1B652E41}"/>
                  </a:ext>
                </a:extLst>
              </p:cNvPr>
              <p:cNvSpPr txBox="1"/>
              <p:nvPr/>
            </p:nvSpPr>
            <p:spPr>
              <a:xfrm>
                <a:off x="3383922" y="1658730"/>
                <a:ext cx="17440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boson</m:t>
                          </m:r>
                        </m:sub>
                      </m:sSub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DM</m:t>
                          </m:r>
                        </m:sub>
                      </m:sSub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936B773-09AF-D47E-6B3A-478D1B65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2" y="1658730"/>
                <a:ext cx="1744003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EAFBFF8-F101-B8D4-05F3-D5BED6581652}"/>
                  </a:ext>
                </a:extLst>
              </p:cNvPr>
              <p:cNvSpPr txBox="1"/>
              <p:nvPr/>
            </p:nvSpPr>
            <p:spPr>
              <a:xfrm>
                <a:off x="543301" y="994302"/>
                <a:ext cx="6861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Even if the coupling 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&lt;∼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1,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non-perturbative </a:t>
                </a:r>
                <a:r>
                  <a:rPr kumimoji="1" lang="en-US" altLang="ja-JP" dirty="0" err="1">
                    <a:solidFill>
                      <a:srgbClr val="FF0000"/>
                    </a:solidFill>
                  </a:rPr>
                  <a:t>resummation</a:t>
                </a:r>
                <a:r>
                  <a:rPr kumimoji="1" lang="en-US" altLang="ja-JP" dirty="0"/>
                  <a:t> is required,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EAFBFF8-F101-B8D4-05F3-D5BED658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1" y="994302"/>
                <a:ext cx="6861750" cy="369332"/>
              </a:xfrm>
              <a:prstGeom prst="rect">
                <a:avLst/>
              </a:prstGeom>
              <a:blipFill>
                <a:blip r:embed="rId7"/>
                <a:stretch>
                  <a:fillRect l="-710" t="-8197" r="-79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8FBF4A8-20F9-A026-7A46-263DAE39E4EE}"/>
              </a:ext>
            </a:extLst>
          </p:cNvPr>
          <p:cNvSpPr txBox="1"/>
          <p:nvPr/>
        </p:nvSpPr>
        <p:spPr>
          <a:xfrm>
            <a:off x="539552" y="4587182"/>
            <a:ext cx="4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ex)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AEB440-C873-8112-C701-C76781AA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6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4236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CD769A1-9DE6-CE78-402A-8AD3CC24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[ </a:t>
            </a:r>
            <a:fld id="{D6C6D732-C475-4326-9CB0-19CCA17ABD0A}" type="slidenum">
              <a:rPr lang="ja-JP" altLang="en-US" smtClean="0"/>
              <a:pPr/>
              <a:t>60</a:t>
            </a:fld>
            <a:r>
              <a:rPr lang="ja-JP" altLang="en-US"/>
              <a:t> </a:t>
            </a:r>
            <a:r>
              <a:rPr lang="en-US" altLang="ja-JP"/>
              <a:t>]</a:t>
            </a:r>
            <a:endParaRPr lang="ja-JP" altLang="en-US" dirty="0"/>
          </a:p>
        </p:txBody>
      </p:sp>
      <p:pic>
        <p:nvPicPr>
          <p:cNvPr id="4" name="図 3" descr="グラフ, 折れ線グラフ&#10;&#10;自動的に生成された説明">
            <a:extLst>
              <a:ext uri="{FF2B5EF4-FFF2-40B4-BE49-F238E27FC236}">
                <a16:creationId xmlns:a16="http://schemas.microsoft.com/office/drawing/2014/main" id="{B0A26EA4-E29C-BCDF-E0A6-9D8405E2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6" y="838067"/>
            <a:ext cx="7715647" cy="51818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A4A5A-076E-2D9F-4E50-FF4B2B79C4EB}"/>
              </a:ext>
            </a:extLst>
          </p:cNvPr>
          <p:cNvSpPr txBox="1"/>
          <p:nvPr/>
        </p:nvSpPr>
        <p:spPr>
          <a:xfrm>
            <a:off x="10852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F0"/>
                </a:solidFill>
                <a:latin typeface="+mj-lt"/>
              </a:rPr>
              <a:t>Z function fo</a:t>
            </a:r>
            <a:r>
              <a:rPr lang="en-US" altLang="ja-JP" sz="3600" dirty="0">
                <a:solidFill>
                  <a:srgbClr val="00B0F0"/>
                </a:solidFill>
                <a:latin typeface="+mj-lt"/>
              </a:rPr>
              <a:t>r finite range Coulomb potential</a:t>
            </a:r>
            <a:endParaRPr kumimoji="1" lang="en-US" altLang="ja-JP" sz="36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2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22820E-39B5-1714-FB10-889E55C6C6C2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2AE912A-12D3-2744-0189-DF92639EE0AD}"/>
                  </a:ext>
                </a:extLst>
              </p:cNvPr>
              <p:cNvSpPr txBox="1"/>
              <p:nvPr/>
            </p:nvSpPr>
            <p:spPr>
              <a:xfrm>
                <a:off x="2739840" y="4392645"/>
                <a:ext cx="1034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2AE912A-12D3-2744-0189-DF92639E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40" y="4392645"/>
                <a:ext cx="103464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248552-772A-4BD3-0EDB-0ED64A81BB91}"/>
                  </a:ext>
                </a:extLst>
              </p:cNvPr>
              <p:cNvSpPr txBox="1"/>
              <p:nvPr/>
            </p:nvSpPr>
            <p:spPr>
              <a:xfrm>
                <a:off x="4035984" y="3915718"/>
                <a:ext cx="1171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248552-772A-4BD3-0EDB-0ED64A81B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984" y="3915718"/>
                <a:ext cx="11710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06F0230-44E1-1B84-E628-BC8BB30829EC}"/>
                  </a:ext>
                </a:extLst>
              </p:cNvPr>
              <p:cNvSpPr txBox="1"/>
              <p:nvPr/>
            </p:nvSpPr>
            <p:spPr>
              <a:xfrm>
                <a:off x="4035983" y="4741954"/>
                <a:ext cx="1071960" cy="395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long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06F0230-44E1-1B84-E628-BC8BB308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983" y="4741954"/>
                <a:ext cx="1071960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49D63E-01B5-3500-F356-243B41414449}"/>
              </a:ext>
            </a:extLst>
          </p:cNvPr>
          <p:cNvSpPr txBox="1"/>
          <p:nvPr/>
        </p:nvSpPr>
        <p:spPr>
          <a:xfrm>
            <a:off x="6916304" y="4768115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real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E44070-F225-4B46-44F8-63F2E323E8C6}"/>
              </a:ext>
            </a:extLst>
          </p:cNvPr>
          <p:cNvSpPr txBox="1"/>
          <p:nvPr/>
        </p:nvSpPr>
        <p:spPr>
          <a:xfrm>
            <a:off x="6916303" y="3913311"/>
            <a:ext cx="9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FF"/>
                </a:solidFill>
              </a:rPr>
              <a:t>complex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71548F-60D8-EEA5-B53A-862759242FF0}"/>
                  </a:ext>
                </a:extLst>
              </p:cNvPr>
              <p:cNvSpPr txBox="1"/>
              <p:nvPr/>
            </p:nvSpPr>
            <p:spPr>
              <a:xfrm>
                <a:off x="5369444" y="4742543"/>
                <a:ext cx="97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71548F-60D8-EEA5-B53A-862759242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4" y="4742543"/>
                <a:ext cx="979242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FFCCA17-9006-7F17-C591-B4BA7AF1F93D}"/>
                  </a:ext>
                </a:extLst>
              </p:cNvPr>
              <p:cNvSpPr txBox="1"/>
              <p:nvPr/>
            </p:nvSpPr>
            <p:spPr>
              <a:xfrm>
                <a:off x="5369444" y="3913311"/>
                <a:ext cx="97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FFCCA17-9006-7F17-C591-B4BA7AF1F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4" y="3913311"/>
                <a:ext cx="979242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id="{DDF82B38-471B-509D-8918-061B4C5372BB}"/>
              </a:ext>
            </a:extLst>
          </p:cNvPr>
          <p:cNvSpPr/>
          <p:nvPr/>
        </p:nvSpPr>
        <p:spPr>
          <a:xfrm>
            <a:off x="3774483" y="3885731"/>
            <a:ext cx="285647" cy="1395732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C7FB0D-2FE3-CAF0-8A20-11556843EE87}"/>
              </a:ext>
            </a:extLst>
          </p:cNvPr>
          <p:cNvSpPr txBox="1"/>
          <p:nvPr/>
        </p:nvSpPr>
        <p:spPr>
          <a:xfrm>
            <a:off x="539552" y="1157389"/>
            <a:ext cx="603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are interested in DM annihilation at </a:t>
            </a:r>
            <a:r>
              <a:rPr kumimoji="1" lang="en-US" altLang="ja-JP" dirty="0">
                <a:solidFill>
                  <a:srgbClr val="FF0000"/>
                </a:solidFill>
              </a:rPr>
              <a:t>non-relativistic regim</a:t>
            </a:r>
            <a:r>
              <a:rPr lang="en-US" altLang="ja-JP" dirty="0">
                <a:solidFill>
                  <a:srgbClr val="FF0000"/>
                </a:solidFill>
              </a:rPr>
              <a:t>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A6DE6-6A1F-80F2-71E5-BBF7BCA79E50}"/>
              </a:ext>
            </a:extLst>
          </p:cNvPr>
          <p:cNvSpPr txBox="1"/>
          <p:nvPr/>
        </p:nvSpPr>
        <p:spPr>
          <a:xfrm>
            <a:off x="513405" y="1556792"/>
            <a:ext cx="530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Schroedinger</a:t>
            </a:r>
            <a:r>
              <a:rPr kumimoji="1" lang="en-US" altLang="ja-JP" dirty="0">
                <a:solidFill>
                  <a:srgbClr val="FF0000"/>
                </a:solidFill>
              </a:rPr>
              <a:t> equation</a:t>
            </a:r>
            <a:r>
              <a:rPr lang="ja-JP" altLang="en-US" dirty="0"/>
              <a:t> </a:t>
            </a:r>
            <a:r>
              <a:rPr lang="en-US" altLang="ja-JP" dirty="0"/>
              <a:t>provides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effective description!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67B6881-86B7-ACD1-84E7-E08A05A89EF8}"/>
                  </a:ext>
                </a:extLst>
              </p:cNvPr>
              <p:cNvSpPr txBox="1"/>
              <p:nvPr/>
            </p:nvSpPr>
            <p:spPr>
              <a:xfrm>
                <a:off x="6932492" y="1138774"/>
                <a:ext cx="21893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400" dirty="0"/>
                  <a:t>Freeze-out (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/20</m:t>
                    </m:r>
                  </m:oMath>
                </a14:m>
                <a:r>
                  <a:rPr kumimoji="1" lang="en-US" altLang="ja-JP" sz="1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in galaxy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67B6881-86B7-ACD1-84E7-E08A05A89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492" y="1138774"/>
                <a:ext cx="2189317" cy="523220"/>
              </a:xfrm>
              <a:prstGeom prst="rect">
                <a:avLst/>
              </a:prstGeom>
              <a:blipFill>
                <a:blip r:embed="rId7"/>
                <a:stretch>
                  <a:fillRect l="-279" t="-2326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B2205681-0109-40AE-D6DC-8233521DF631}"/>
              </a:ext>
            </a:extLst>
          </p:cNvPr>
          <p:cNvSpPr/>
          <p:nvPr/>
        </p:nvSpPr>
        <p:spPr>
          <a:xfrm>
            <a:off x="6610795" y="1105821"/>
            <a:ext cx="321697" cy="523220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252E821-48D0-E346-1E13-10A11275204C}"/>
                  </a:ext>
                </a:extLst>
              </p:cNvPr>
              <p:cNvSpPr txBox="1"/>
              <p:nvPr/>
            </p:nvSpPr>
            <p:spPr>
              <a:xfrm>
                <a:off x="5594140" y="5766516"/>
                <a:ext cx="251023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∼   </m:t>
                      </m:r>
                      <m:r>
                        <a:rPr kumimoji="1" lang="en-US" altLang="ja-JP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𝑚𝑟</m:t>
                          </m:r>
                        </m:sup>
                      </m:sSup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252E821-48D0-E346-1E13-10A112752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40" y="5766516"/>
                <a:ext cx="2510239" cy="459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ACFFE9-9E58-17E6-A0E5-B7635FCC987C}"/>
              </a:ext>
            </a:extLst>
          </p:cNvPr>
          <p:cNvSpPr txBox="1"/>
          <p:nvPr/>
        </p:nvSpPr>
        <p:spPr>
          <a:xfrm>
            <a:off x="4539186" y="5137447"/>
            <a:ext cx="2091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Exchange of light boson(s)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B5140A4-D60B-6F54-DDA6-CAEBF410728A}"/>
              </a:ext>
            </a:extLst>
          </p:cNvPr>
          <p:cNvSpPr txBox="1"/>
          <p:nvPr/>
        </p:nvSpPr>
        <p:spPr>
          <a:xfrm>
            <a:off x="4571963" y="4254927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Annihilation etc.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0F6C8-CE0C-0A83-9479-6C9850CD2D2E}"/>
              </a:ext>
            </a:extLst>
          </p:cNvPr>
          <p:cNvSpPr txBox="1"/>
          <p:nvPr/>
        </p:nvSpPr>
        <p:spPr>
          <a:xfrm>
            <a:off x="5182352" y="5838802"/>
            <a:ext cx="404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e</a:t>
            </a:r>
            <a:r>
              <a:rPr kumimoji="1" lang="en-US" altLang="ja-JP" sz="1400" dirty="0">
                <a:solidFill>
                  <a:schemeClr val="tx1"/>
                </a:solidFill>
              </a:rPr>
              <a:t>x)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A196B9-13EF-188E-221F-D2B7F70F60FF}"/>
              </a:ext>
            </a:extLst>
          </p:cNvPr>
          <p:cNvSpPr txBox="1"/>
          <p:nvPr/>
        </p:nvSpPr>
        <p:spPr>
          <a:xfrm>
            <a:off x="5431131" y="448523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B1C3AD7-F7F0-FE99-AED6-47C508B12FDA}"/>
              </a:ext>
            </a:extLst>
          </p:cNvPr>
          <p:cNvSpPr txBox="1"/>
          <p:nvPr/>
        </p:nvSpPr>
        <p:spPr>
          <a:xfrm>
            <a:off x="5442393" y="687240"/>
            <a:ext cx="2683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See also [Agrawal, Parikh, Reece (2020)]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9C1854E-FBC7-B87C-32D7-04DCAA70A304}"/>
                  </a:ext>
                </a:extLst>
              </p:cNvPr>
              <p:cNvSpPr txBox="1"/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9C1854E-FBC7-B87C-32D7-04DCAA70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スライド番号プレースホルダー 1">
            <a:extLst>
              <a:ext uri="{FF2B5EF4-FFF2-40B4-BE49-F238E27FC236}">
                <a16:creationId xmlns:a16="http://schemas.microsoft.com/office/drawing/2014/main" id="{8EB26D82-F7DD-D5A7-9364-DE847AA2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7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414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22820E-39B5-1714-FB10-889E55C6C6C2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How to calculate DM annihilation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082643-6388-7E98-1693-B274B6DBDBCA}"/>
              </a:ext>
            </a:extLst>
          </p:cNvPr>
          <p:cNvSpPr txBox="1"/>
          <p:nvPr/>
        </p:nvSpPr>
        <p:spPr>
          <a:xfrm>
            <a:off x="539552" y="1196752"/>
            <a:ext cx="642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Two body scattering problem (à la undergrad quantum mechanics)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35666B-49F1-1189-0300-793F11E8A609}"/>
              </a:ext>
            </a:extLst>
          </p:cNvPr>
          <p:cNvSpPr txBox="1"/>
          <p:nvPr/>
        </p:nvSpPr>
        <p:spPr>
          <a:xfrm>
            <a:off x="4259567" y="2168183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with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AF8F1F-BAA3-E8FD-7C60-617C34A22AFD}"/>
                  </a:ext>
                </a:extLst>
              </p:cNvPr>
              <p:cNvSpPr txBox="1"/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AF8F1F-BAA3-E8FD-7C60-617C34A22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BA964E-7B44-4AC1-FF30-033594C5D8DA}"/>
                  </a:ext>
                </a:extLst>
              </p:cNvPr>
              <p:cNvSpPr txBox="1"/>
              <p:nvPr/>
            </p:nvSpPr>
            <p:spPr>
              <a:xfrm>
                <a:off x="5270102" y="1916832"/>
                <a:ext cx="2512291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𝑖𝑝𝑧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BA964E-7B44-4AC1-FF30-033594C5D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02" y="1916832"/>
                <a:ext cx="2512291" cy="656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A1E69D-1A97-BF35-75B9-883636605ED9}"/>
                  </a:ext>
                </a:extLst>
              </p:cNvPr>
              <p:cNvSpPr txBox="1"/>
              <p:nvPr/>
            </p:nvSpPr>
            <p:spPr>
              <a:xfrm>
                <a:off x="1189877" y="4213018"/>
                <a:ext cx="2812886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A1E69D-1A97-BF35-75B9-88363660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77" y="4213018"/>
                <a:ext cx="2812886" cy="656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B37215A-E46E-75FC-0BC5-765AE2FEBDA4}"/>
                  </a:ext>
                </a:extLst>
              </p:cNvPr>
              <p:cNvSpPr txBox="1"/>
              <p:nvPr/>
            </p:nvSpPr>
            <p:spPr>
              <a:xfrm>
                <a:off x="5270102" y="4315234"/>
                <a:ext cx="286450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B37215A-E46E-75FC-0BC5-765AE2FE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02" y="4315234"/>
                <a:ext cx="2864502" cy="402931"/>
              </a:xfrm>
              <a:prstGeom prst="rect">
                <a:avLst/>
              </a:prstGeom>
              <a:blipFill>
                <a:blip r:embed="rId5"/>
                <a:stretch>
                  <a:fillRect t="-12121" b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123247-8209-9CDE-F4D7-AD4373B3C0E9}"/>
              </a:ext>
            </a:extLst>
          </p:cNvPr>
          <p:cNvSpPr txBox="1"/>
          <p:nvPr/>
        </p:nvSpPr>
        <p:spPr>
          <a:xfrm>
            <a:off x="590742" y="4002660"/>
            <a:ext cx="150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Flux of probability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569AFC-2684-DBFE-1365-235A9C062367}"/>
              </a:ext>
            </a:extLst>
          </p:cNvPr>
          <p:cNvSpPr txBox="1"/>
          <p:nvPr/>
        </p:nvSpPr>
        <p:spPr>
          <a:xfrm>
            <a:off x="4389911" y="4003669"/>
            <a:ext cx="2655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“Non-conservation”</a:t>
            </a:r>
            <a:r>
              <a:rPr kumimoji="1" lang="en-US" altLang="ja-JP" sz="1400" dirty="0">
                <a:solidFill>
                  <a:srgbClr val="00B0F0"/>
                </a:solidFill>
              </a:rPr>
              <a:t> of probability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326B4468-E27E-A9C2-6A8F-A25C004A630F}"/>
              </a:ext>
            </a:extLst>
          </p:cNvPr>
          <p:cNvSpPr/>
          <p:nvPr/>
        </p:nvSpPr>
        <p:spPr>
          <a:xfrm>
            <a:off x="4095766" y="4327974"/>
            <a:ext cx="396887" cy="402931"/>
          </a:xfrm>
          <a:prstGeom prst="rightArrow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C502199-0718-A0E7-6E20-57EE9CB3C428}"/>
                  </a:ext>
                </a:extLst>
              </p:cNvPr>
              <p:cNvSpPr txBox="1"/>
              <p:nvPr/>
            </p:nvSpPr>
            <p:spPr>
              <a:xfrm>
                <a:off x="6068525" y="4838880"/>
                <a:ext cx="2491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short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C502199-0718-A0E7-6E20-57EE9CB3C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25" y="4838880"/>
                <a:ext cx="249100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75660E-E6D7-BC8E-32BF-8259CAAAAEFB}"/>
              </a:ext>
            </a:extLst>
          </p:cNvPr>
          <p:cNvSpPr txBox="1"/>
          <p:nvPr/>
        </p:nvSpPr>
        <p:spPr>
          <a:xfrm>
            <a:off x="5573659" y="703729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BCF2D0-E068-4A2C-9142-74E66B1F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8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077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22820E-39B5-1714-FB10-889E55C6C6C2}"/>
              </a:ext>
            </a:extLst>
          </p:cNvPr>
          <p:cNvSpPr txBox="1"/>
          <p:nvPr/>
        </p:nvSpPr>
        <p:spPr>
          <a:xfrm>
            <a:off x="10852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+mj-lt"/>
              </a:rPr>
              <a:t>How to calculate DM annihilation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082643-6388-7E98-1693-B274B6DBDBCA}"/>
              </a:ext>
            </a:extLst>
          </p:cNvPr>
          <p:cNvSpPr txBox="1"/>
          <p:nvPr/>
        </p:nvSpPr>
        <p:spPr>
          <a:xfrm>
            <a:off x="539552" y="1196752"/>
            <a:ext cx="642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Two body scattering problem (à la undergrad quantum mechanics)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35666B-49F1-1189-0300-793F11E8A609}"/>
              </a:ext>
            </a:extLst>
          </p:cNvPr>
          <p:cNvSpPr txBox="1"/>
          <p:nvPr/>
        </p:nvSpPr>
        <p:spPr>
          <a:xfrm>
            <a:off x="4259567" y="2168183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with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AF8F1F-BAA3-E8FD-7C60-617C34A22AFD}"/>
                  </a:ext>
                </a:extLst>
              </p:cNvPr>
              <p:cNvSpPr txBox="1"/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AF8F1F-BAA3-E8FD-7C60-617C34A22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94001"/>
                <a:ext cx="2699457" cy="656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BA964E-7B44-4AC1-FF30-033594C5D8DA}"/>
                  </a:ext>
                </a:extLst>
              </p:cNvPr>
              <p:cNvSpPr txBox="1"/>
              <p:nvPr/>
            </p:nvSpPr>
            <p:spPr>
              <a:xfrm>
                <a:off x="5270102" y="1916832"/>
                <a:ext cx="2512291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𝑖𝑝𝑧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𝑖𝑘𝑟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BA964E-7B44-4AC1-FF30-033594C5D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02" y="1916832"/>
                <a:ext cx="2512291" cy="656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D6614A8-92A9-0DE8-B752-8638A8FFB92C}"/>
                  </a:ext>
                </a:extLst>
              </p:cNvPr>
              <p:cNvSpPr txBox="1"/>
              <p:nvPr/>
            </p:nvSpPr>
            <p:spPr>
              <a:xfrm>
                <a:off x="5076056" y="4845211"/>
                <a:ext cx="3927550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short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D6614A8-92A9-0DE8-B752-8638A8FF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845211"/>
                <a:ext cx="3927550" cy="740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CE1F46-DDF2-0090-9062-676070026148}"/>
                  </a:ext>
                </a:extLst>
              </p:cNvPr>
              <p:cNvSpPr txBox="1"/>
              <p:nvPr/>
            </p:nvSpPr>
            <p:spPr>
              <a:xfrm>
                <a:off x="1189877" y="4390349"/>
                <a:ext cx="17474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CE1F46-DDF2-0090-9062-676070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77" y="4390349"/>
                <a:ext cx="1747401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0D19C74-AB13-7E72-E012-BE2AFB0E0D38}"/>
                  </a:ext>
                </a:extLst>
              </p:cNvPr>
              <p:cNvSpPr txBox="1"/>
              <p:nvPr/>
            </p:nvSpPr>
            <p:spPr>
              <a:xfrm>
                <a:off x="5265179" y="3902111"/>
                <a:ext cx="3711978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0D19C74-AB13-7E72-E012-BE2AFB0E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179" y="3902111"/>
                <a:ext cx="3711978" cy="65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0049AF-1306-623E-A965-294F7EEB4231}"/>
              </a:ext>
            </a:extLst>
          </p:cNvPr>
          <p:cNvSpPr txBox="1"/>
          <p:nvPr/>
        </p:nvSpPr>
        <p:spPr>
          <a:xfrm>
            <a:off x="593087" y="4038350"/>
            <a:ext cx="207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Definition of cross section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8653608-8561-7558-BB9D-B3C19163845B}"/>
              </a:ext>
            </a:extLst>
          </p:cNvPr>
          <p:cNvSpPr txBox="1"/>
          <p:nvPr/>
        </p:nvSpPr>
        <p:spPr>
          <a:xfrm>
            <a:off x="4385124" y="3645024"/>
            <a:ext cx="179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Flux of incoming wave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BD7D75-5BF3-0F1F-0E51-DFF169FD76A4}"/>
              </a:ext>
            </a:extLst>
          </p:cNvPr>
          <p:cNvSpPr txBox="1"/>
          <p:nvPr/>
        </p:nvSpPr>
        <p:spPr>
          <a:xfrm>
            <a:off x="4385124" y="4606611"/>
            <a:ext cx="161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F0"/>
                </a:solidFill>
              </a:rPr>
              <a:t>Rate of annihilation</a:t>
            </a:r>
            <a:endParaRPr kumimoji="1" lang="ja-JP" altLang="en-US" sz="1400" dirty="0">
              <a:solidFill>
                <a:srgbClr val="00B0F0"/>
              </a:solidFill>
            </a:endParaRPr>
          </a:p>
        </p:txBody>
      </p:sp>
      <p:sp>
        <p:nvSpPr>
          <p:cNvPr id="27" name="左中かっこ 26">
            <a:extLst>
              <a:ext uri="{FF2B5EF4-FFF2-40B4-BE49-F238E27FC236}">
                <a16:creationId xmlns:a16="http://schemas.microsoft.com/office/drawing/2014/main" id="{58D04FAF-F3DB-D989-2265-A1C2D4D9C2EA}"/>
              </a:ext>
            </a:extLst>
          </p:cNvPr>
          <p:cNvSpPr/>
          <p:nvPr/>
        </p:nvSpPr>
        <p:spPr>
          <a:xfrm>
            <a:off x="3548069" y="3784459"/>
            <a:ext cx="454694" cy="1801147"/>
          </a:xfrm>
          <a:prstGeom prst="leftBrace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EA66DE-F23F-DED8-4344-459066F364C0}"/>
              </a:ext>
            </a:extLst>
          </p:cNvPr>
          <p:cNvSpPr txBox="1"/>
          <p:nvPr/>
        </p:nvSpPr>
        <p:spPr>
          <a:xfrm>
            <a:off x="5573659" y="703729"/>
            <a:ext cx="365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[Blum, Sato, </a:t>
            </a:r>
            <a:r>
              <a:rPr kumimoji="1" lang="en-US" altLang="ja-JP" sz="1200" dirty="0" err="1"/>
              <a:t>Slatyer</a:t>
            </a:r>
            <a:r>
              <a:rPr kumimoji="1" lang="en-US" altLang="ja-JP" sz="1200" dirty="0"/>
              <a:t> (2016)] </a:t>
            </a:r>
            <a:r>
              <a:rPr lang="en-US" altLang="ja-JP" sz="1200" dirty="0"/>
              <a:t>[Parikh, Sato, </a:t>
            </a:r>
            <a:r>
              <a:rPr lang="en-US" altLang="ja-JP" sz="1200" dirty="0" err="1"/>
              <a:t>Slatyer</a:t>
            </a:r>
            <a:r>
              <a:rPr lang="en-US" altLang="ja-JP" sz="1200" dirty="0"/>
              <a:t> (2024)]</a:t>
            </a:r>
            <a:endParaRPr kumimoji="1" lang="ja-JP" altLang="en-US" sz="12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1B1C42-6A37-8A16-2699-BE1F61C4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251"/>
            <a:ext cx="2133600" cy="365125"/>
          </a:xfrm>
        </p:spPr>
        <p:txBody>
          <a:bodyPr/>
          <a:lstStyle/>
          <a:p>
            <a:r>
              <a:rPr lang="en-US" altLang="ja-JP" dirty="0"/>
              <a:t>[ </a:t>
            </a:r>
            <a:fld id="{D6C6D732-C475-4326-9CB0-19CCA17ABD0A}" type="slidenum">
              <a:rPr lang="ja-JP" altLang="en-US" smtClean="0"/>
              <a:pPr/>
              <a:t>9</a:t>
            </a:fld>
            <a:r>
              <a:rPr lang="ja-JP" altLang="en-US" dirty="0"/>
              <a:t> </a:t>
            </a:r>
            <a:r>
              <a:rPr lang="en-US" altLang="ja-JP" dirty="0"/>
              <a:t>/ 33</a:t>
            </a:r>
            <a:r>
              <a:rPr lang="ja-JP" altLang="en-US" dirty="0"/>
              <a:t> </a:t>
            </a:r>
            <a:r>
              <a:rPr lang="en-US" altLang="ja-JP" dirty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57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headEnd type="none"/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48705</TotalTime>
  <Words>3577</Words>
  <Application>Microsoft Office PowerPoint</Application>
  <PresentationFormat>画面に合わせる (4:3)</PresentationFormat>
  <Paragraphs>763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6" baseType="lpstr">
      <vt:lpstr>Humnst777 Blk BT</vt:lpstr>
      <vt:lpstr>Humnst777 XBlkCn BT</vt:lpstr>
      <vt:lpstr>Arial</vt:lpstr>
      <vt:lpstr>Calibri</vt:lpstr>
      <vt:lpstr>Cambria Math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rsato</dc:creator>
  <cp:lastModifiedBy>佐藤　亮介</cp:lastModifiedBy>
  <cp:revision>7513</cp:revision>
  <dcterms:created xsi:type="dcterms:W3CDTF">2012-04-06T14:09:12Z</dcterms:created>
  <dcterms:modified xsi:type="dcterms:W3CDTF">2025-06-19T12:28:03Z</dcterms:modified>
</cp:coreProperties>
</file>