
<file path=[Content_Types].xml><?xml version="1.0" encoding="utf-8"?>
<Types xmlns="http://schemas.openxmlformats.org/package/2006/content-types">
  <Default Extension="3gpp" ContentType="video/3gpp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1196" r:id="rId3"/>
    <p:sldId id="1197" r:id="rId4"/>
    <p:sldId id="1172" r:id="rId5"/>
    <p:sldId id="1173" r:id="rId6"/>
    <p:sldId id="257" r:id="rId7"/>
    <p:sldId id="283" r:id="rId8"/>
    <p:sldId id="258" r:id="rId9"/>
    <p:sldId id="1174" r:id="rId10"/>
    <p:sldId id="260" r:id="rId11"/>
    <p:sldId id="271" r:id="rId12"/>
    <p:sldId id="284" r:id="rId13"/>
    <p:sldId id="285" r:id="rId14"/>
    <p:sldId id="1115" r:id="rId15"/>
    <p:sldId id="1116" r:id="rId16"/>
    <p:sldId id="1119" r:id="rId17"/>
    <p:sldId id="1170" r:id="rId18"/>
    <p:sldId id="1175" r:id="rId19"/>
    <p:sldId id="1168" r:id="rId20"/>
    <p:sldId id="1198" r:id="rId21"/>
    <p:sldId id="966" r:id="rId22"/>
    <p:sldId id="1080" r:id="rId23"/>
    <p:sldId id="972" r:id="rId24"/>
    <p:sldId id="1195" r:id="rId25"/>
    <p:sldId id="1199" r:id="rId26"/>
    <p:sldId id="1162" r:id="rId27"/>
    <p:sldId id="1171" r:id="rId28"/>
    <p:sldId id="1176" r:id="rId29"/>
    <p:sldId id="282" r:id="rId30"/>
    <p:sldId id="1177" r:id="rId3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23" autoAdjust="0"/>
    <p:restoredTop sz="94660"/>
  </p:normalViewPr>
  <p:slideViewPr>
    <p:cSldViewPr snapToGrid="0">
      <p:cViewPr varScale="1">
        <p:scale>
          <a:sx n="90" d="100"/>
          <a:sy n="90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E7ACF-F49B-4173-83F0-79F353AB6CB5}" type="datetimeFigureOut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B187C-99E0-45E4-9D43-23C05CF3D9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219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talk is presented on July 10</a:t>
            </a:r>
            <a:r>
              <a:rPr kumimoji="1" lang="en-US" altLang="ja-JP" baseline="30000" dirty="0"/>
              <a:t>th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B187C-99E0-45E4-9D43-23C05CF3D962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8869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B187C-99E0-45E4-9D43-23C05CF3D962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2258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Pradipto</a:t>
            </a:r>
            <a:r>
              <a:rPr kumimoji="1" lang="en-US" altLang="ja-JP" dirty="0"/>
              <a:t> &amp; HH, PRE </a:t>
            </a:r>
            <a:r>
              <a:rPr kumimoji="1" lang="en-US" altLang="ja-JP" b="1" dirty="0"/>
              <a:t>108</a:t>
            </a:r>
            <a:r>
              <a:rPr kumimoji="1" lang="en-US" altLang="ja-JP" dirty="0"/>
              <a:t>, 024604 (2023).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B187C-99E0-45E4-9D43-23C05CF3D962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374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B187C-99E0-45E4-9D43-23C05CF3D962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757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Pradipto</a:t>
            </a:r>
            <a:r>
              <a:rPr kumimoji="1" lang="en-US" altLang="ja-JP" dirty="0"/>
              <a:t> &amp; HH, Phys. Fluids </a:t>
            </a:r>
            <a:r>
              <a:rPr kumimoji="1" lang="en-US" altLang="ja-JP" b="1" dirty="0"/>
              <a:t>33</a:t>
            </a:r>
            <a:r>
              <a:rPr kumimoji="1" lang="en-US" altLang="ja-JP" dirty="0"/>
              <a:t>, 093110 (2021)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B187C-99E0-45E4-9D43-23C05CF3D962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8763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Pradipto</a:t>
            </a:r>
            <a:r>
              <a:rPr kumimoji="1" lang="en-US" altLang="ja-JP" dirty="0"/>
              <a:t> &amp; HH, PRE </a:t>
            </a:r>
            <a:r>
              <a:rPr kumimoji="1" lang="en-US" altLang="ja-JP" b="1" dirty="0"/>
              <a:t>108</a:t>
            </a:r>
            <a:r>
              <a:rPr kumimoji="1" lang="en-US" altLang="ja-JP" dirty="0"/>
              <a:t>, 024604 (2023)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B187C-99E0-45E4-9D43-23C05CF3D962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3535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CF049-F53E-114A-AAD8-FCF311B75CEC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1076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Dense suspensions have large effective viscosities.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B187C-99E0-45E4-9D43-23C05CF3D962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716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7BC5C7-DDC9-4A91-8C1F-A72B6474C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595A773-BA05-48EC-BC1D-F52EA92A2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298DED-A632-4AF1-AAE2-8B0E44EBC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2D6DCA-665A-4C1C-B096-AE8A884F0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DCB52D-F898-4CB5-8124-282A03122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8278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F59AD0-4846-4C63-8297-C6F23888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134148B-4740-43C6-83F2-55432818A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78689A3-641C-4168-BB4F-CFD796352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D7A4DF-D690-4E03-A8FF-3FE49026E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9C70DF-FA22-453F-B47D-24E805CA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5373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39BBB4F-FB81-4D32-B5D9-1B9199795B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71CC1FC-44C6-4124-94E1-6BD8F3CCE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BAE1ACF-C319-431D-AFAE-92ED7A5F0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1817AE-CAE9-4A95-8CE5-32A4D578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F363A04-AC33-4804-A242-50F554A0C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8636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71846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746E65-9609-4A4A-9C97-964A8E85F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08687D-235F-44CC-8C73-13AC22DD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C17DF4-924F-470E-ABE2-AACAEEAF1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37D1357-5364-47D6-AC67-B80F1C169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82AEAF-E2BF-4AE3-B5A5-32E8DF96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518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C84A23-6655-477E-B74C-7A2A09655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E209902-3098-4D38-A37F-F9874CFD6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14E152-821A-4DBA-BFE6-6B7D653C7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46539A-60F8-4667-937B-4165A8D4B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8183489-A409-437F-92C7-ED51B018C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2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780B3C-3E6C-49A2-B1B3-0BA8E3677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5488C0-D670-41B0-9648-0295C9531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FAD407E-E92B-4E73-B067-4DA5873C9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7B6820E-15A1-4650-9E06-12304B0E6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D5B33A1-E163-4A74-81BF-D60E9A7D0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A24DE4B-FB41-4D0B-B7D5-EAC61101D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6284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4367DE-10FB-4361-ADF0-5288EF63C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624A8FA-1886-4C40-8D60-95CA31BE8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72165CE-3313-4DA3-BC23-14086F10C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CCBFEB4-1597-44F6-94FD-75259A35EF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096D388-963D-4DDC-8E48-A4FEB876B0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72C0507-57DE-489E-9DF5-68513FFDC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343C2A5-3E48-434C-832F-83E027508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67A9367-24A2-4FE3-971C-C1B8FD8BE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12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1B06C2-7103-460D-8543-EF95BDD0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C382DE3-63B8-4580-8B1F-2FC1CD161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F7144A1-30BB-4C54-AF35-9604E8D0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5D8C316-6393-493B-B130-E26097F20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7014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FBCB9F8-BF6D-4270-B655-81A614F41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FFBBCD8-8F79-41D2-AF54-79A99C178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5B4700F-D65D-4B7F-B84B-A9C819F17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770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722C55-8913-4043-8784-9B7FD8081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D89C17-2C56-4A3A-9775-32298B158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C1F65EF-7591-4FB2-A922-C05880299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6261C0A-EC88-4E9D-8733-2CDD71B81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BBB1A84-60D4-492A-A556-E72E37E3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A1A71A-CB29-4285-AC54-0EF290253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4230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C47F5C-2CA2-44AE-B630-B98CBE1AE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4D2F84C-2070-4551-A8E9-969527A76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8E2A61C-D0EF-415F-A170-0CBBB099C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4C0771E-B82C-4576-B373-A422EA015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8139E66-4622-46A7-80EB-53132140A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E523375-C45C-42A8-B87C-83C1FA14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00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5A41C4E-2D66-4749-BF58-45950E04E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5F9A56E-F627-41D6-B948-D1B690659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3A8E7FF-D975-4A2A-AF70-C9F3EEB0D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6144A8-DBCB-4603-8A50-5AE110F005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9B5960-6B62-4DE9-AA50-8C58A6676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B7478-52A9-4DEB-B5D6-A27D1A4977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126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0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.png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.png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85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png"/><Relationship Id="rId3" Type="http://schemas.openxmlformats.org/officeDocument/2006/relationships/image" Target="../media/image48.pn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9.png"/><Relationship Id="rId4" Type="http://schemas.openxmlformats.org/officeDocument/2006/relationships/image" Target="../media/image5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3gpp"/><Relationship Id="rId1" Type="http://schemas.microsoft.com/office/2007/relationships/media" Target="../media/media1.3gpp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gif"/><Relationship Id="rId4" Type="http://schemas.openxmlformats.org/officeDocument/2006/relationships/hyperlink" Target="https://www.youtube.com/watch?v=TY0JeMyRCd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F91528-71B7-4261-A7B0-055AEFE985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induced hardening in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dense suspensions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字幕 2">
                <a:extLst>
                  <a:ext uri="{FF2B5EF4-FFF2-40B4-BE49-F238E27FC236}">
                    <a16:creationId xmlns:a16="http://schemas.microsoft.com/office/drawing/2014/main" id="{72379062-4386-49ED-B579-14455ED5C7EF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524000" y="3602037"/>
                <a:ext cx="9375972" cy="253172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kumimoji="1" lang="en-US" altLang="ja-JP" sz="3200" dirty="0"/>
                  <a:t>Pradipto</a:t>
                </a:r>
                <a14:m>
                  <m:oMath xmlns:m="http://schemas.openxmlformats.org/officeDocument/2006/math">
                    <m:r>
                      <a:rPr kumimoji="1" lang="en-US" altLang="ja-JP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†</m:t>
                    </m:r>
                  </m:oMath>
                </a14:m>
                <a:r>
                  <a:rPr kumimoji="1" lang="en-US" altLang="ja-JP" sz="3200" dirty="0"/>
                  <a:t>, </a:t>
                </a:r>
                <a:r>
                  <a:rPr kumimoji="1" lang="en-US" altLang="ja-JP" sz="3200" dirty="0" err="1"/>
                  <a:t>Hirokazu</a:t>
                </a:r>
                <a:r>
                  <a:rPr kumimoji="1" lang="en-US" altLang="ja-JP" sz="3200" dirty="0"/>
                  <a:t> </a:t>
                </a:r>
                <a:r>
                  <a:rPr kumimoji="1" lang="en-US" altLang="ja-JP" sz="3200" dirty="0" err="1"/>
                  <a:t>Maruoka</a:t>
                </a:r>
                <a14:m>
                  <m:oMath xmlns:m="http://schemas.openxmlformats.org/officeDocument/2006/math">
                    <m:r>
                      <a:rPr kumimoji="1" lang="en-US" altLang="ja-JP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‡</m:t>
                    </m:r>
                  </m:oMath>
                </a14:m>
                <a:r>
                  <a:rPr kumimoji="1" lang="en-US" altLang="ja-JP" sz="3200" dirty="0"/>
                  <a:t> and </a:t>
                </a:r>
                <a:r>
                  <a:rPr kumimoji="1" lang="en-US" altLang="ja-JP" sz="3200" u="dbl" dirty="0"/>
                  <a:t>Hisao Hayakawa</a:t>
                </a:r>
              </a:p>
              <a:p>
                <a:r>
                  <a:rPr lang="en-US" altLang="ja-JP" dirty="0"/>
                  <a:t>(Yukawa Institute for Theoretical Physics, Kyoto University, Japan)</a:t>
                </a:r>
              </a:p>
              <a:p>
                <a:endParaRPr kumimoji="1" lang="en-US" altLang="ja-JP" dirty="0"/>
              </a:p>
              <a:p>
                <a14:m>
                  <m:oMath xmlns:m="http://schemas.openxmlformats.org/officeDocument/2006/math">
                    <m:r>
                      <a:rPr kumimoji="1"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†</m:t>
                    </m:r>
                  </m:oMath>
                </a14:m>
                <a:r>
                  <a:rPr kumimoji="1" lang="en-US" altLang="ja-JP" dirty="0"/>
                  <a:t>Present address (</a:t>
                </a:r>
                <a:r>
                  <a:rPr lang="en-US" altLang="ja-JP" dirty="0"/>
                  <a:t>ALITECS)  </a:t>
                </a:r>
                <a:endParaRPr kumimoji="1" lang="en-US" altLang="ja-JP" dirty="0"/>
              </a:p>
              <a:p>
                <a14:m>
                  <m:oMath xmlns:m="http://schemas.openxmlformats.org/officeDocument/2006/math">
                    <m:r>
                      <a:rPr kumimoji="1"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‡</m:t>
                    </m:r>
                  </m:oMath>
                </a14:m>
                <a:r>
                  <a:rPr kumimoji="1" lang="en-US" altLang="ja-JP" dirty="0"/>
                  <a:t>Present address (OIST, Japan)</a:t>
                </a:r>
              </a:p>
              <a:p>
                <a:r>
                  <a:rPr lang="en-US" altLang="ja-JP" dirty="0"/>
                  <a:t>I</a:t>
                </a:r>
                <a:r>
                  <a:rPr kumimoji="1" lang="en-US" altLang="ja-JP" dirty="0"/>
                  <a:t>n Jamming, Rheology, and Granular Matter </a:t>
                </a:r>
                <a:r>
                  <a:rPr lang="en-US" altLang="ja-JP" dirty="0"/>
                  <a:t>(July 9</a:t>
                </a:r>
                <a:r>
                  <a:rPr lang="en-US" altLang="ja-JP" baseline="30000" dirty="0"/>
                  <a:t>th</a:t>
                </a:r>
                <a:r>
                  <a:rPr lang="en-US" altLang="ja-JP" dirty="0"/>
                  <a:t>, 2025) @YITP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字幕 2">
                <a:extLst>
                  <a:ext uri="{FF2B5EF4-FFF2-40B4-BE49-F238E27FC236}">
                    <a16:creationId xmlns:a16="http://schemas.microsoft.com/office/drawing/2014/main" id="{72379062-4386-49ED-B579-14455ED5C7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524000" y="3602037"/>
                <a:ext cx="9375972" cy="2531725"/>
              </a:xfrm>
              <a:blipFill>
                <a:blip r:embed="rId3"/>
                <a:stretch>
                  <a:fillRect l="-1040" t="-6024" r="-1105" b="-14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9EF5E43F-59E6-4CCE-A307-9D7D552518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75" y="356996"/>
            <a:ext cx="1078994" cy="1438659"/>
          </a:xfrm>
          <a:prstGeom prst="rect">
            <a:avLst/>
          </a:prstGeom>
        </p:spPr>
      </p:pic>
      <p:pic>
        <p:nvPicPr>
          <p:cNvPr id="5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811C8C2C-EA2C-47D3-8EDF-327324F50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943" y="170299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アバター">
            <a:extLst>
              <a:ext uri="{FF2B5EF4-FFF2-40B4-BE49-F238E27FC236}">
                <a16:creationId xmlns:a16="http://schemas.microsoft.com/office/drawing/2014/main" id="{756E6FC1-B6AA-2ABE-F4DC-BED66D542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515" y="175298"/>
            <a:ext cx="1219470" cy="157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777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4C11A1-7F93-4C1F-AD9C-09A1840AE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814B0C-19EE-4BDA-A484-519E2CD8F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Lattice-Boltzmann method for suspensions (Ladd, 1994)</a:t>
            </a:r>
          </a:p>
          <a:p>
            <a:r>
              <a:rPr lang="en-US" altLang="ja-JP" dirty="0"/>
              <a:t>DEM for </a:t>
            </a:r>
            <a:r>
              <a:rPr lang="en-US" altLang="ja-JP" dirty="0">
                <a:solidFill>
                  <a:srgbClr val="FF0000"/>
                </a:solidFill>
              </a:rPr>
              <a:t>frictional</a:t>
            </a:r>
            <a:r>
              <a:rPr lang="en-US" altLang="ja-JP" dirty="0"/>
              <a:t> grains (Cundall &amp; </a:t>
            </a:r>
            <a:r>
              <a:rPr lang="en-US" altLang="ja-JP" dirty="0" err="1"/>
              <a:t>Strack</a:t>
            </a:r>
            <a:r>
              <a:rPr lang="en-US" altLang="ja-JP" dirty="0"/>
              <a:t>, 1971)</a:t>
            </a:r>
          </a:p>
          <a:p>
            <a:r>
              <a:rPr kumimoji="1" lang="en-US" altLang="ja-JP" dirty="0"/>
              <a:t>Free surface (Leonardi et al, 2014,15)</a:t>
            </a:r>
            <a:endParaRPr kumimoji="1" lang="ja-JP" altLang="en-US" dirty="0"/>
          </a:p>
        </p:txBody>
      </p:sp>
      <p:pic>
        <p:nvPicPr>
          <p:cNvPr id="4" name="Screen Shot 2020-04-05 at 18.51.20.png" descr="Screen Shot 2020-04-05 at 18.51.20.png">
            <a:extLst>
              <a:ext uri="{FF2B5EF4-FFF2-40B4-BE49-F238E27FC236}">
                <a16:creationId xmlns:a16="http://schemas.microsoft.com/office/drawing/2014/main" id="{61533CCF-4A46-481E-8342-C131699FD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68" y="3607485"/>
            <a:ext cx="2838020" cy="246637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contact.png" descr="contact.png">
            <a:extLst>
              <a:ext uri="{FF2B5EF4-FFF2-40B4-BE49-F238E27FC236}">
                <a16:creationId xmlns:a16="http://schemas.microsoft.com/office/drawing/2014/main" id="{4958F3C4-8A1B-4962-BAAC-094C96688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724" y="3534575"/>
            <a:ext cx="2602537" cy="2125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Screen Shot 2019-12-23 at 12.25.30.png" descr="Screen Shot 2019-12-23 at 12.25.30.png">
            <a:extLst>
              <a:ext uri="{FF2B5EF4-FFF2-40B4-BE49-F238E27FC236}">
                <a16:creationId xmlns:a16="http://schemas.microsoft.com/office/drawing/2014/main" id="{784098CD-BA15-4232-8E00-8BD569FBB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442" y="3607485"/>
            <a:ext cx="3845534" cy="2361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D7F369B3-DAA9-43DC-A144-D7137055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943" y="170299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9FCC2E24-2B8D-49A0-BCE8-6A28DBD9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8ABD103B-4072-E4C4-0FDB-337E1694D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60930AD6-E90D-C740-5CC5-A1AF57265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0789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Oscillatory shear simulation"/>
          <p:cNvSpPr txBox="1"/>
          <p:nvPr/>
        </p:nvSpPr>
        <p:spPr>
          <a:xfrm>
            <a:off x="2702323" y="281894"/>
            <a:ext cx="5607305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200" b="1" i="1">
                <a:solidFill>
                  <a:srgbClr val="004D8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rPr dirty="0"/>
              <a:t>Free-falling projectile simulation</a:t>
            </a:r>
          </a:p>
        </p:txBody>
      </p:sp>
      <p:pic>
        <p:nvPicPr>
          <p:cNvPr id="5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2338CAC5-2BD1-4069-840E-2F8F3B77F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967" y="170299"/>
            <a:ext cx="1972735" cy="9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orcechains-u4-phi53">
            <a:hlinkClick r:id="" action="ppaction://media"/>
            <a:extLst>
              <a:ext uri="{FF2B5EF4-FFF2-40B4-BE49-F238E27FC236}">
                <a16:creationId xmlns:a16="http://schemas.microsoft.com/office/drawing/2014/main" id="{58E2A7AA-E268-2E3F-3B2F-EFDBB12675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1248" y="901453"/>
            <a:ext cx="6777674" cy="551976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0AC4D43-ADC2-41FF-6108-ADF752173447}"/>
              </a:ext>
            </a:extLst>
          </p:cNvPr>
          <p:cNvSpPr txBox="1"/>
          <p:nvPr/>
        </p:nvSpPr>
        <p:spPr>
          <a:xfrm>
            <a:off x="9105003" y="2389101"/>
            <a:ext cx="6096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 err="1"/>
              <a:t>Pradipto</a:t>
            </a:r>
            <a:r>
              <a:rPr kumimoji="1" lang="en-US" altLang="ja-JP" dirty="0"/>
              <a:t> &amp; HH, </a:t>
            </a:r>
          </a:p>
          <a:p>
            <a:r>
              <a:rPr kumimoji="1" lang="en-US" altLang="ja-JP" dirty="0"/>
              <a:t>PRE </a:t>
            </a:r>
            <a:r>
              <a:rPr kumimoji="1" lang="en-US" altLang="ja-JP" b="1" dirty="0"/>
              <a:t>108</a:t>
            </a:r>
            <a:r>
              <a:rPr kumimoji="1" lang="en-US" altLang="ja-JP" dirty="0"/>
              <a:t>, 024604 (2023).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E606BA5-39F2-055F-8D7D-15BA5B50F5F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11</a:t>
            </a:fld>
            <a:endParaRPr lang="ja-JP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682B60F-50E4-D7EB-D5DF-C8AC9211D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3">
                <a:extLst>
                  <a:ext uri="{FF2B5EF4-FFF2-40B4-BE49-F238E27FC236}">
                    <a16:creationId xmlns:a16="http://schemas.microsoft.com/office/drawing/2014/main" id="{F654F0B6-6396-15F1-2E46-7BE922F1CE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24939" y="1114219"/>
                <a:ext cx="5771321" cy="453120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altLang="ja-JP" dirty="0"/>
                  <a:t>How can we understand the physics of impact?</a:t>
                </a:r>
              </a:p>
              <a:p>
                <a:r>
                  <a:rPr lang="en-US" altLang="ja-JP" dirty="0"/>
                  <a:t>How can we reproduce the trajectory of the projectile?</a:t>
                </a:r>
              </a:p>
              <a:p>
                <a:r>
                  <a:rPr lang="en-US" altLang="ja-JP" dirty="0"/>
                  <a:t>How can we understand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?</m:t>
                    </m:r>
                  </m:oMath>
                </a14:m>
                <a:endParaRPr lang="en-US" altLang="ja-JP" dirty="0"/>
              </a:p>
              <a:p>
                <a:r>
                  <a:rPr lang="en-US" altLang="ja-JP" dirty="0"/>
                  <a:t>For dry granular </a:t>
                </a:r>
                <a:r>
                  <a:rPr lang="en-US" altLang="ja-JP" dirty="0" err="1"/>
                  <a:t>Krizou</a:t>
                </a:r>
                <a:r>
                  <a:rPr lang="en-US" altLang="ja-JP" dirty="0"/>
                  <a:t> &amp; Clark, PRL </a:t>
                </a:r>
                <a:r>
                  <a:rPr lang="en-US" altLang="ja-JP" b="1" dirty="0"/>
                  <a:t>124</a:t>
                </a:r>
                <a:r>
                  <a:rPr lang="en-US" altLang="ja-JP" dirty="0"/>
                  <a:t>, 178002 (2020) predict</a:t>
                </a:r>
              </a:p>
              <a:p>
                <a:endParaRPr lang="en-US" altLang="ja-JP" dirty="0"/>
              </a:p>
              <a:p>
                <a:r>
                  <a:rPr lang="en-US" altLang="ja-JP" dirty="0"/>
                  <a:t> For impact in suspension </a:t>
                </a:r>
                <a:r>
                  <a:rPr lang="en-US" altLang="ja-JP" dirty="0" err="1"/>
                  <a:t>Bassard</a:t>
                </a:r>
                <a:r>
                  <a:rPr lang="en-US" altLang="ja-JP" dirty="0"/>
                  <a:t> et al (JFM </a:t>
                </a:r>
                <a:r>
                  <a:rPr lang="en-US" altLang="ja-JP" b="1" dirty="0"/>
                  <a:t>923</a:t>
                </a:r>
                <a:r>
                  <a:rPr lang="en-US" altLang="ja-JP" dirty="0"/>
                  <a:t>, A38 (2021)predict 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4" name="コンテンツ プレースホルダー 3">
                <a:extLst>
                  <a:ext uri="{FF2B5EF4-FFF2-40B4-BE49-F238E27FC236}">
                    <a16:creationId xmlns:a16="http://schemas.microsoft.com/office/drawing/2014/main" id="{F654F0B6-6396-15F1-2E46-7BE922F1CE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4939" y="1114219"/>
                <a:ext cx="5771321" cy="4531207"/>
              </a:xfrm>
              <a:blipFill>
                <a:blip r:embed="rId2"/>
                <a:stretch>
                  <a:fillRect l="-1584" t="-26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76D69412-24FA-91F8-E27C-129E5243F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859" y="1608178"/>
            <a:ext cx="3976480" cy="513179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F10A0DC-0813-C57D-F9B0-5B384BF40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67382"/>
            <a:ext cx="3709788" cy="48474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8643A7A-DD62-F2CE-F9AD-A5641CFBF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403056"/>
            <a:ext cx="4539951" cy="484740"/>
          </a:xfrm>
          <a:prstGeom prst="rect">
            <a:avLst/>
          </a:prstGeom>
        </p:spPr>
      </p:pic>
      <p:pic>
        <p:nvPicPr>
          <p:cNvPr id="5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2B8E3C15-EBE6-2F1B-46EE-F764D548A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185" y="136525"/>
            <a:ext cx="1514478" cy="7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281BE002-C842-A6DE-CDFA-A7FDEA19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74655F3E-5369-8BD4-9F3E-12E81267A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46A152-0F6D-F5BD-B346-3EB29F69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8917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2017D2-A599-5BA4-0CA5-2AB1260E9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analysis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A4BC54-6DB5-17F4-6716-2F264E5A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8186530" cy="4396271"/>
          </a:xfrm>
        </p:spPr>
        <p:txBody>
          <a:bodyPr/>
          <a:lstStyle/>
          <a:p>
            <a:r>
              <a:rPr kumimoji="1" lang="en-US" altLang="ja-JP" dirty="0"/>
              <a:t>We propose the floating model for an early-stage impact.</a:t>
            </a:r>
          </a:p>
          <a:p>
            <a:r>
              <a:rPr lang="en-US" altLang="ja-JP" dirty="0"/>
              <a:t>Equation of motion can be described by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r>
              <a:rPr lang="en-US" altLang="ja-JP" dirty="0"/>
              <a:t>The force only contain the buoyancy force and viscous drag force.</a:t>
            </a:r>
          </a:p>
          <a:p>
            <a:r>
              <a:rPr kumimoji="1" lang="en-US" altLang="ja-JP" dirty="0"/>
              <a:t>The drag forc</a:t>
            </a:r>
            <a:r>
              <a:rPr lang="en-US" altLang="ja-JP" dirty="0"/>
              <a:t>e can be understood by the Stokes drag for partially filled case.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48F8DB-5A3E-6134-DB4A-9BCE180C3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C414E37-8FEB-A049-8DBD-8B9231E30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35" y="3429000"/>
            <a:ext cx="3676351" cy="66362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C6C2B1F-522B-9FBD-A324-D2E836A30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778" y="3402419"/>
            <a:ext cx="3212159" cy="52700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5D8A665-2A68-1AD5-E50E-FDF142AC2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772" y="1690688"/>
            <a:ext cx="3314700" cy="19079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37199D6-D0A1-02E1-E9EE-C93A57316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9432" y="4178779"/>
            <a:ext cx="2860397" cy="63176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A5F6E93-3607-F3C4-1C6B-5AFD1DDAC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9768" y="4720237"/>
            <a:ext cx="2770704" cy="71977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4FCFEEE-187C-5FE9-5B99-30A6288ABA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1350" y="5593984"/>
            <a:ext cx="1315554" cy="387761"/>
          </a:xfrm>
          <a:prstGeom prst="rect">
            <a:avLst/>
          </a:prstGeom>
        </p:spPr>
      </p:pic>
      <p:pic>
        <p:nvPicPr>
          <p:cNvPr id="7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464D7C2E-88E9-E648-F7A2-DE6D5C474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943" y="170299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79F66D3-C5CC-AEE7-CC00-B0EF2C3D9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CF6AF52-AD1B-7CF9-B990-917A04B20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8442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CC44A0-A58F-467A-35E5-F64DA891C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the floating model with the simulation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551686-7D28-89B8-AA79-492DACC5D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3C1044-1036-FB80-C685-4F734582B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54C5252-C7BA-FE1B-4188-EA0020E20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36" y="2650867"/>
            <a:ext cx="4801330" cy="354981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DD2EF6A-A80B-2872-FDBF-93A6F7129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148" y="2604600"/>
            <a:ext cx="4210878" cy="335316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A2C863C-A9B5-DA93-D826-3978A432DA59}"/>
              </a:ext>
            </a:extLst>
          </p:cNvPr>
          <p:cNvSpPr txBox="1"/>
          <p:nvPr/>
        </p:nvSpPr>
        <p:spPr>
          <a:xfrm>
            <a:off x="4116481" y="5983157"/>
            <a:ext cx="6094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dirty="0"/>
              <a:t>It works well!</a:t>
            </a:r>
            <a:endParaRPr kumimoji="1" lang="ja-JP" altLang="en-US" sz="3200" dirty="0"/>
          </a:p>
        </p:txBody>
      </p:sp>
      <p:pic>
        <p:nvPicPr>
          <p:cNvPr id="13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C38F0D05-D6F8-C602-2E99-EB9A20548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487" y="985408"/>
            <a:ext cx="1111869" cy="51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0266014-D852-A598-603D-8559B9B04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61016D9-001F-4814-C6B0-6CC860CD1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343925F-6AF3-8D0A-E5B2-E098AD56C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9027" y="1800228"/>
            <a:ext cx="1381769" cy="56397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25A038D-51D6-3719-9123-4746D1D1AE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3145" y="1594661"/>
            <a:ext cx="1964593" cy="103080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CDD03D8-5393-AE7D-BA45-1ED145854C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1592" y="1550410"/>
            <a:ext cx="2232810" cy="104996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ECEB3A3-8B09-3F62-BAEF-E9067EDD04D6}"/>
              </a:ext>
            </a:extLst>
          </p:cNvPr>
          <p:cNvSpPr txBox="1"/>
          <p:nvPr/>
        </p:nvSpPr>
        <p:spPr>
          <a:xfrm>
            <a:off x="655763" y="1897551"/>
            <a:ext cx="713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For</a:t>
            </a:r>
            <a:endParaRPr kumimoji="1" lang="ja-JP" altLang="en-US" dirty="0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3387DF25-D1BB-35D5-17FD-9914767C7798}"/>
              </a:ext>
            </a:extLst>
          </p:cNvPr>
          <p:cNvSpPr/>
          <p:nvPr/>
        </p:nvSpPr>
        <p:spPr>
          <a:xfrm>
            <a:off x="3098882" y="1877483"/>
            <a:ext cx="1964593" cy="4867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71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26229E-DD67-77C0-1BFD-110968AE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 of elasticity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B8D6CB-911A-7782-3512-BC4D8EFDF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764306" cy="4346575"/>
          </a:xfrm>
        </p:spPr>
        <p:txBody>
          <a:bodyPr/>
          <a:lstStyle/>
          <a:p>
            <a:r>
              <a:rPr kumimoji="1" lang="en-US" altLang="ja-JP" dirty="0"/>
              <a:t>The floating model cannot be used for late stage.</a:t>
            </a:r>
          </a:p>
          <a:p>
            <a:r>
              <a:rPr lang="en-US" altLang="ja-JP" dirty="0"/>
              <a:t>To get rebounds we need the </a:t>
            </a:r>
            <a:r>
              <a:rPr lang="en-US" altLang="ja-JP" dirty="0">
                <a:solidFill>
                  <a:srgbClr val="FF0000"/>
                </a:solidFill>
              </a:rPr>
              <a:t>elastic force</a:t>
            </a:r>
            <a:r>
              <a:rPr lang="en-US" altLang="ja-JP" dirty="0"/>
              <a:t>.</a:t>
            </a:r>
          </a:p>
          <a:p>
            <a:r>
              <a:rPr lang="en-US" altLang="ja-JP" dirty="0"/>
              <a:t>This elastic force is enhanced by the force chain between the projectile and bottom boundary. 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739457-18F1-793F-3A50-FC62C1484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0709E6F-714E-9CE9-029B-9966711AB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913" y="230655"/>
            <a:ext cx="5011532" cy="396258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21233F8-FC9F-156F-207F-604D118A9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779" y="3962455"/>
            <a:ext cx="3479800" cy="2759020"/>
          </a:xfrm>
          <a:prstGeom prst="rect">
            <a:avLst/>
          </a:prstGeom>
        </p:spPr>
      </p:pic>
      <p:pic>
        <p:nvPicPr>
          <p:cNvPr id="11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8AFEC5CC-BBF1-F281-41D7-80545DD9D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4" y="5341965"/>
            <a:ext cx="2083105" cy="96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578D2D-0FF0-EF52-0C11-3697DC66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16ADAB8-AAB8-BF87-3ADA-E22A65DF6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D06BE6-D3AA-9E41-FF34-753E8C440538}"/>
              </a:ext>
            </a:extLst>
          </p:cNvPr>
          <p:cNvSpPr txBox="1"/>
          <p:nvPr/>
        </p:nvSpPr>
        <p:spPr>
          <a:xfrm>
            <a:off x="1872659" y="5065224"/>
            <a:ext cx="5352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 err="1"/>
              <a:t>Pradipto</a:t>
            </a:r>
            <a:r>
              <a:rPr kumimoji="1" lang="en-US" altLang="ja-JP" dirty="0"/>
              <a:t> &amp; HH, Phys. Fluids </a:t>
            </a:r>
            <a:r>
              <a:rPr kumimoji="1" lang="en-US" altLang="ja-JP" b="1" dirty="0"/>
              <a:t>33</a:t>
            </a:r>
            <a:r>
              <a:rPr kumimoji="1" lang="en-US" altLang="ja-JP" dirty="0"/>
              <a:t>, 093110 (2021)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9820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718FA6-8A34-8FBA-CC96-88DECACD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48" y="221544"/>
            <a:ext cx="10515600" cy="1325563"/>
          </a:xfrm>
        </p:spPr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Elastic force acting on the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projectile without bottom boundary effect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E3B310-024E-BED1-A835-2AC102638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032638C-4C53-3BA4-BC1A-8D411E83A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FA42A71-F306-A927-EED0-E558E785C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09" y="1373887"/>
            <a:ext cx="6182365" cy="140839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0FC4F6D-F815-A44D-B373-6C57E4E5C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819" y="2871974"/>
            <a:ext cx="9076389" cy="3439926"/>
          </a:xfrm>
          <a:prstGeom prst="rect">
            <a:avLst/>
          </a:prstGeom>
        </p:spPr>
      </p:pic>
      <p:pic>
        <p:nvPicPr>
          <p:cNvPr id="11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5CDA71EC-0403-C224-95E4-185956A33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4" y="5484113"/>
            <a:ext cx="1833509" cy="8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8FB76E6-06E9-2344-7BF1-98541ABEE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30C021A-9BDC-4794-CBC2-B0F813524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93E6CB0-CBFE-C4B9-8675-90A86866E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374" y="1646238"/>
            <a:ext cx="4763098" cy="365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DFA938EA-1F94-0E73-5F6E-5AA75805AD9A}"/>
                  </a:ext>
                </a:extLst>
              </p:cNvPr>
              <p:cNvSpPr txBox="1"/>
              <p:nvPr/>
            </p:nvSpPr>
            <p:spPr>
              <a:xfrm>
                <a:off x="7194374" y="2164134"/>
                <a:ext cx="60951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dirty="0"/>
                  <a:t>The energy is totally</a:t>
                </a:r>
                <a:r>
                  <a:rPr kumimoji="1" lang="en-US" altLang="ja-JP" baseline="0" dirty="0"/>
                  <a:t> dissipated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𝑐𝑢𝑡</m:t>
                        </m:r>
                      </m:sub>
                    </m:sSub>
                  </m:oMath>
                </a14:m>
                <a:r>
                  <a:rPr kumimoji="1" lang="en-US" altLang="ja-JP" dirty="0"/>
                  <a:t>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DFA938EA-1F94-0E73-5F6E-5AA75805A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374" y="2164134"/>
                <a:ext cx="6095114" cy="369332"/>
              </a:xfrm>
              <a:prstGeom prst="rect">
                <a:avLst/>
              </a:prstGeom>
              <a:blipFill>
                <a:blip r:embed="rId7"/>
                <a:stretch>
                  <a:fillRect l="-800" t="-6557" b="-262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6FD2BB8-628A-3FE6-BE3F-F3D1A91CE5BE}"/>
              </a:ext>
            </a:extLst>
          </p:cNvPr>
          <p:cNvSpPr txBox="1"/>
          <p:nvPr/>
        </p:nvSpPr>
        <p:spPr>
          <a:xfrm>
            <a:off x="6835139" y="1002547"/>
            <a:ext cx="6645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 err="1"/>
              <a:t>Pradipto</a:t>
            </a:r>
            <a:r>
              <a:rPr kumimoji="1" lang="en-US" altLang="ja-JP" dirty="0"/>
              <a:t> &amp; HH, PRE </a:t>
            </a:r>
            <a:r>
              <a:rPr kumimoji="1" lang="en-US" altLang="ja-JP" b="1" dirty="0"/>
              <a:t>108</a:t>
            </a:r>
            <a:r>
              <a:rPr kumimoji="1" lang="en-US" altLang="ja-JP" dirty="0"/>
              <a:t>, 024604 (2023)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32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5FDF9F-368E-1983-1B32-49E91D364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of simulation &amp; theory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716E84-A46C-4BE7-D679-071C51E2C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/>
              <a:t>We can simulate the motion of a projectile in a viscous suspension.</a:t>
            </a:r>
          </a:p>
          <a:p>
            <a:r>
              <a:rPr lang="en-US" altLang="ja-JP" dirty="0"/>
              <a:t>The projectile motion can be understood by </a:t>
            </a:r>
            <a:r>
              <a:rPr lang="en-US" altLang="ja-JP" dirty="0">
                <a:solidFill>
                  <a:srgbClr val="FF0000"/>
                </a:solidFill>
              </a:rPr>
              <a:t>the floating model in early stage</a:t>
            </a:r>
            <a:r>
              <a:rPr lang="en-US" altLang="ja-JP" dirty="0"/>
              <a:t>.</a:t>
            </a:r>
          </a:p>
          <a:p>
            <a:r>
              <a:rPr kumimoji="1" lang="en-US" altLang="ja-JP" dirty="0"/>
              <a:t>To get rebound the </a:t>
            </a:r>
            <a:r>
              <a:rPr kumimoji="1" lang="en-US" altLang="ja-JP" dirty="0">
                <a:solidFill>
                  <a:srgbClr val="FF0000"/>
                </a:solidFill>
              </a:rPr>
              <a:t>elastic force </a:t>
            </a:r>
            <a:r>
              <a:rPr kumimoji="1" lang="en-US" altLang="ja-JP" dirty="0"/>
              <a:t>induced by </a:t>
            </a:r>
            <a:r>
              <a:rPr lang="en-US" altLang="ja-JP" dirty="0"/>
              <a:t>percolating force chains is important.</a:t>
            </a:r>
          </a:p>
          <a:p>
            <a:r>
              <a:rPr kumimoji="1" lang="en-US" altLang="ja-JP" dirty="0"/>
              <a:t>T</a:t>
            </a:r>
            <a:r>
              <a:rPr lang="en-US" altLang="ja-JP" dirty="0"/>
              <a:t>here is elastic contribution even if there are no percolating force chains.</a:t>
            </a:r>
          </a:p>
          <a:p>
            <a:r>
              <a:rPr lang="en-US" altLang="ja-JP" dirty="0"/>
              <a:t>The spring between the body and foot is important to run on a liquid.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BA98B0-DB22-7BB1-D5C6-AE72543B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pic>
        <p:nvPicPr>
          <p:cNvPr id="7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BAEECBB7-3BD1-1291-7B8B-902A3CA4C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463" y="423453"/>
            <a:ext cx="1737075" cy="80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212A33-01CA-0293-0EA7-9D49A6647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0894266-0C67-4969-E01F-9D69E52C4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015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C94402-5545-2D45-F87A-47B814461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kumimoji="1" lang="ja-JP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5BA289-654A-CE6B-7606-8C67CB5D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&amp; theory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LBM simulation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Floating model in early stage</a:t>
            </a:r>
          </a:p>
          <a:p>
            <a:pPr lvl="1"/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</a:t>
            </a: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of elastic force</a:t>
            </a:r>
          </a:p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</a:p>
          <a:p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F99088F-9542-F397-4440-C305854C1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pic>
        <p:nvPicPr>
          <p:cNvPr id="7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38BF4AF5-948D-1BB3-466C-5E778C049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931" y="423454"/>
            <a:ext cx="1766529" cy="81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7C47335-E814-BA18-2BE2-E16C9A65D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480F914-0DB9-54B5-3602-A1157AE45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2301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07E355-655E-7E7F-6E1D-032B3D124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project (H. </a:t>
            </a:r>
            <a:r>
              <a:rPr kumimoji="1" lang="en-US" altLang="ja-JP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Maruoka</a:t>
            </a:r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6C592AA-4D0F-2F3C-3D92-2E872F1D93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Size of simulation is small (</a:t>
                </a:r>
                <a14:m>
                  <m:oMath xmlns:m="http://schemas.openxmlformats.org/officeDocument/2006/math"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#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particles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~ </m:t>
                    </m:r>
                    <m:sSup>
                      <m:s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JP" dirty="0"/>
                  <a:t>.</a:t>
                </a:r>
              </a:p>
              <a:p>
                <a:pPr lvl="1"/>
                <a:r>
                  <a:rPr lang="en-US" altLang="ja-JP" dirty="0"/>
                  <a:t>Size of the container is small=&gt; Unrealistic?</a:t>
                </a:r>
              </a:p>
              <a:p>
                <a:pPr lvl="1"/>
                <a:r>
                  <a:rPr kumimoji="1" lang="en-US" altLang="ja-JP" dirty="0"/>
                  <a:t>Size of </a:t>
                </a:r>
                <a:r>
                  <a:rPr lang="en-US" altLang="ja-JP" dirty="0"/>
                  <a:t>grains is large=&gt; Non-</a:t>
                </a:r>
                <a:r>
                  <a:rPr lang="en-US" altLang="ja-JP" dirty="0" err="1"/>
                  <a:t>Stokesian</a:t>
                </a:r>
                <a:r>
                  <a:rPr lang="en-US" altLang="ja-JP" dirty="0"/>
                  <a:t>?</a:t>
                </a:r>
              </a:p>
              <a:p>
                <a:r>
                  <a:rPr kumimoji="1" lang="en-US" altLang="ja-JP" dirty="0"/>
                  <a:t>To clarify the role of inertia in the fluid motion, we </a:t>
                </a:r>
                <a:r>
                  <a:rPr lang="en-US" altLang="ja-JP" dirty="0"/>
                  <a:t>have performed experiments of both large grains and cornstarch.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6C592AA-4D0F-2F3C-3D92-2E872F1D93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FAA7135-6387-2F50-58AD-97A0BD1A7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pic>
        <p:nvPicPr>
          <p:cNvPr id="7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85172C28-5317-29AF-D99B-E57EAD290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463" y="365125"/>
            <a:ext cx="1825442" cy="84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80B48F-F968-5D14-3216-025884567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5106F0A-C0BE-90E2-6B16-C8FF07E3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8" name="Picture 2" descr="アバター">
            <a:extLst>
              <a:ext uri="{FF2B5EF4-FFF2-40B4-BE49-F238E27FC236}">
                <a16:creationId xmlns:a16="http://schemas.microsoft.com/office/drawing/2014/main" id="{ABC4C713-B37B-7EBB-A76F-F85A8531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714" y="4162507"/>
            <a:ext cx="1219470" cy="157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41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4D82BF-AC27-75A7-AD9D-2C35DCF1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Welcome message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73E053-7F14-F3E7-00A4-537B35F6F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92409" cy="4351338"/>
          </a:xfrm>
        </p:spPr>
        <p:txBody>
          <a:bodyPr/>
          <a:lstStyle/>
          <a:p>
            <a:r>
              <a:rPr kumimoji="1" lang="en-US" altLang="ja-JP" dirty="0"/>
              <a:t>Welcome to the YITP, Kyoto University.</a:t>
            </a:r>
          </a:p>
          <a:p>
            <a:r>
              <a:rPr lang="en-US" altLang="ja-JP" dirty="0"/>
              <a:t>YITP was founded in 1953 in commemoration of Hideki Yukawa being awarded the Nobel Prize.</a:t>
            </a:r>
          </a:p>
          <a:p>
            <a:r>
              <a:rPr kumimoji="1" lang="en-US" altLang="ja-JP" dirty="0"/>
              <a:t>Hideki </a:t>
            </a:r>
            <a:r>
              <a:rPr lang="en-US" altLang="ja-JP" dirty="0"/>
              <a:t>was the first director, and I am 11</a:t>
            </a:r>
            <a:r>
              <a:rPr lang="en-US" altLang="ja-JP" baseline="30000" dirty="0"/>
              <a:t>th</a:t>
            </a:r>
            <a:r>
              <a:rPr lang="en-US" altLang="ja-JP" dirty="0"/>
              <a:t> director.</a:t>
            </a:r>
          </a:p>
          <a:p>
            <a:r>
              <a:rPr kumimoji="1" lang="en-US" altLang="ja-JP" dirty="0"/>
              <a:t>Granular Physics is a minor </a:t>
            </a:r>
            <a:r>
              <a:rPr lang="en-US" altLang="ja-JP" dirty="0"/>
              <a:t>field in this institute, but let us enjoy the meeting.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DA21B5F-9E37-BF46-CBB1-6F1F567EA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4992CD-2FCB-D49F-4E9F-63D2AA597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903EBB-261E-0D16-B931-0AE24B591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1026" name="Picture 2" descr="Director">
            <a:extLst>
              <a:ext uri="{FF2B5EF4-FFF2-40B4-BE49-F238E27FC236}">
                <a16:creationId xmlns:a16="http://schemas.microsoft.com/office/drawing/2014/main" id="{F347E315-F109-78C6-ACCF-2514201A9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907" y="3263900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A5E65E21-37B9-FA50-B90E-66074868C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433" y="391702"/>
            <a:ext cx="3709533" cy="259797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3419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414ED-1FE1-540B-2FAF-F2DEC1E1E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Overview of experimental setup and picture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57C1F9E-45CB-82D9-ADE5-06CF8C9FB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05D9A8-25E0-6EA0-66CE-CADB07F24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086B58-B5AB-ECE7-60EF-796E66F8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C3A762-5746-237C-C4F8-4294BCF0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9F618F3-C06C-26B5-E3C6-A795FA032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323" y="1646238"/>
            <a:ext cx="4025930" cy="239413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7A1FD84-8320-7B11-F648-DF2063BB6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42" y="1210469"/>
            <a:ext cx="5072803" cy="321457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D94D685-07AE-2FB1-66E8-CB995946D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359" y="3996517"/>
            <a:ext cx="7150100" cy="222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72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83936AC7-1083-2918-BACE-E3CD13253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79" y="249017"/>
            <a:ext cx="8839091" cy="672662"/>
          </a:xfrm>
        </p:spPr>
        <p:txBody>
          <a:bodyPr>
            <a:noAutofit/>
          </a:bodyPr>
          <a:lstStyle/>
          <a:p>
            <a:r>
              <a:rPr lang="fr-CA" altLang="ja-JP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Dynamical</a:t>
            </a:r>
            <a:r>
              <a:rPr lang="fr-CA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 impacts on suspension 𝜙 = 0.56 </a:t>
            </a:r>
            <a:endParaRPr lang="ja-JP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DEEC65B-4B98-2A3B-509F-F2E173313846}"/>
              </a:ext>
            </a:extLst>
          </p:cNvPr>
          <p:cNvSpPr txBox="1"/>
          <p:nvPr/>
        </p:nvSpPr>
        <p:spPr>
          <a:xfrm>
            <a:off x="5882546" y="1028343"/>
            <a:ext cx="56175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𝝓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  <a:r>
              <a:rPr kumimoji="1" lang="en-US" altLang="ja-JP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0.56</a:t>
            </a:r>
            <a:b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4a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12 mm</a:t>
            </a:r>
            <a:b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4/3 a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3.0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𝛒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=7.57𝛒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7.8 g /cm3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10W = D  = 144 mm </a:t>
            </a:r>
            <a:b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= 1 .15D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13.9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=  112 mm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= 1.5, 3.0, 6.0, 9.0, 12, 18, 25, 38, 50 cm </a:t>
            </a:r>
            <a:b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= 10 times for every height)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kumimoji="1" lang="en-US" altLang="ja-JP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1"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kumimoji="1" lang="en-US" altLang="ja-JP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3E573FC-4C53-26D6-5296-E6BFE7061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64" y="1353236"/>
            <a:ext cx="4129504" cy="3861702"/>
          </a:xfrm>
          <a:prstGeom prst="rect">
            <a:avLst/>
          </a:prstGeom>
        </p:spPr>
      </p:pic>
      <p:pic>
        <p:nvPicPr>
          <p:cNvPr id="3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EE58437D-99C0-D956-8E50-62230F04B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152" y="501650"/>
            <a:ext cx="1813077" cy="84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ECA3FB7-DC98-E835-1A56-CC8F8607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B19FB63-7DDA-FDC5-BCAE-0FA754DEC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AD176F9-5A7F-3281-AC11-BCD4ABB4E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6573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E592C81-B1A0-D2D1-192C-DBC473503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438" y="3890634"/>
            <a:ext cx="5237564" cy="261878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FC4F429-B710-A845-206C-F863FAD10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593" y="1006009"/>
            <a:ext cx="5237562" cy="261878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5A1C7FB-3E46-47AB-464B-C95C3AEC5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249" y="959716"/>
            <a:ext cx="5237562" cy="26187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6840B45-FB7A-53BD-28D4-AB88A936437A}"/>
                  </a:ext>
                </a:extLst>
              </p:cNvPr>
              <p:cNvSpPr txBox="1"/>
              <p:nvPr/>
            </p:nvSpPr>
            <p:spPr>
              <a:xfrm>
                <a:off x="1730895" y="3971082"/>
                <a:ext cx="3760003" cy="25853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fr-CA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Solid line: sol. </a:t>
                </a:r>
                <a:r>
                  <a:rPr lang="fr-CA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of floating model</a:t>
                </a:r>
                <a:endParaRPr kumimoji="1" lang="fr-CA" altLang="ja-JP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kumimoji="1" lang="fr-CA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23070960 ( 𝜙=0.56)</a:t>
                </a:r>
                <a:endPara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kumimoji="1"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kumimoji="1" lang="en-US" altLang="ja-JP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kumimoji="1"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 = 1509 mm / sec</a:t>
                </a:r>
              </a:p>
              <a:p>
                <a:endParaRPr kumimoji="1" lang="en-US" altLang="ja-JP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𝜂</m:t>
                    </m:r>
                  </m:oMath>
                </a14:m>
                <a:r>
                  <a:rPr kumimoji="1" lang="en-US" altLang="ja-JP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eff,I</a:t>
                </a:r>
                <a:r>
                  <a:rPr kumimoji="1"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 = 146 </a:t>
                </a:r>
                <a:r>
                  <a:rPr kumimoji="1" lang="en-US" altLang="ja-JP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Pa∙s</a:t>
                </a:r>
                <a:endPara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kumimoji="1"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𝜉 = 0.1282</a:t>
                </a:r>
              </a:p>
              <a:p>
                <a:endPara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𝜂</m:t>
                    </m:r>
                  </m:oMath>
                </a14:m>
                <a:r>
                  <a:rPr kumimoji="1" lang="en-US" altLang="ja-JP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eff,II</a:t>
                </a:r>
                <a:r>
                  <a:rPr kumimoji="1"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 = 144 </a:t>
                </a:r>
                <a:r>
                  <a:rPr kumimoji="1" lang="en-US" altLang="ja-JP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Pa∙s</a:t>
                </a:r>
                <a:endParaRPr kumimoji="1" lang="en-US" altLang="ja-JP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kumimoji="1"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𝜉 = 0.9528</a:t>
                </a: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66840B45-FB7A-53BD-28D4-AB88A9364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895" y="3971082"/>
                <a:ext cx="3760003" cy="2585323"/>
              </a:xfrm>
              <a:prstGeom prst="rect">
                <a:avLst/>
              </a:prstGeom>
              <a:blipFill>
                <a:blip r:embed="rId5"/>
                <a:stretch>
                  <a:fillRect l="-1459" t="-1176" b="-25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9144634-74C2-D67E-8001-CAF6217A43C0}"/>
              </a:ext>
            </a:extLst>
          </p:cNvPr>
          <p:cNvSpPr txBox="1"/>
          <p:nvPr/>
        </p:nvSpPr>
        <p:spPr>
          <a:xfrm rot="16200000">
            <a:off x="108778" y="2119175"/>
            <a:ext cx="100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(mm)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AD6DB64-E526-A4BC-5580-A98FC29CAC58}"/>
              </a:ext>
            </a:extLst>
          </p:cNvPr>
          <p:cNvSpPr txBox="1"/>
          <p:nvPr/>
        </p:nvSpPr>
        <p:spPr>
          <a:xfrm>
            <a:off x="2939218" y="3427727"/>
            <a:ext cx="660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(s) 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E432209-D999-FB3A-3C4F-D703879C5008}"/>
              </a:ext>
            </a:extLst>
          </p:cNvPr>
          <p:cNvSpPr txBox="1"/>
          <p:nvPr/>
        </p:nvSpPr>
        <p:spPr>
          <a:xfrm>
            <a:off x="8921812" y="6356350"/>
            <a:ext cx="660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(s) 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56F9751-F251-D8CB-F1BE-068D92E1A615}"/>
              </a:ext>
            </a:extLst>
          </p:cNvPr>
          <p:cNvSpPr txBox="1"/>
          <p:nvPr/>
        </p:nvSpPr>
        <p:spPr>
          <a:xfrm>
            <a:off x="8871571" y="3434586"/>
            <a:ext cx="660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(s) 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C1BBCBB-2247-05AB-9F18-14BCF1402EEA}"/>
              </a:ext>
            </a:extLst>
          </p:cNvPr>
          <p:cNvSpPr txBox="1"/>
          <p:nvPr/>
        </p:nvSpPr>
        <p:spPr>
          <a:xfrm rot="16200000">
            <a:off x="5678979" y="1769691"/>
            <a:ext cx="1326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1" lang="en-US" altLang="ja-JP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(mm/s)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95A581B-687B-070B-DFC2-945A3DB20E0A}"/>
              </a:ext>
            </a:extLst>
          </p:cNvPr>
          <p:cNvSpPr txBox="1"/>
          <p:nvPr/>
        </p:nvSpPr>
        <p:spPr>
          <a:xfrm rot="16200000">
            <a:off x="5647546" y="4740087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(</a:t>
            </a:r>
            <a:r>
              <a:rPr kumimoji="1"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g∙mm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</a:t>
            </a:r>
            <a:r>
              <a:rPr kumimoji="1" lang="en-US" altLang="ja-JP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EB5F44ED-8D5B-B084-9229-5980D853562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286000" cy="3147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BF5027-75B6-AA44-B16A-93FFFBB3DFE0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72D35A0C-5EB7-68A1-1567-43ABF8F92D6C}"/>
              </a:ext>
            </a:extLst>
          </p:cNvPr>
          <p:cNvSpPr txBox="1">
            <a:spLocks/>
          </p:cNvSpPr>
          <p:nvPr/>
        </p:nvSpPr>
        <p:spPr>
          <a:xfrm>
            <a:off x="524433" y="20068"/>
            <a:ext cx="10032311" cy="1122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altLang="ja-JP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Experiment</a:t>
            </a:r>
            <a:r>
              <a:rPr lang="fr-CA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 of high packing fraction, 𝜙 = 0.56</a:t>
            </a:r>
            <a:r>
              <a:rPr lang="fr-CA" altLang="ja-JP" sz="3600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.</a:t>
            </a:r>
            <a:endParaRPr lang="ja-JP" altLang="en-US" sz="3600" dirty="0"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CE320A68-7E20-0A0E-0A06-318527C71B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416" y="3508405"/>
            <a:ext cx="1054100" cy="304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4107ACE-DDEC-24EC-7F9F-84B44B037700}"/>
              </a:ext>
            </a:extLst>
          </p:cNvPr>
          <p:cNvSpPr txBox="1"/>
          <p:nvPr/>
        </p:nvSpPr>
        <p:spPr>
          <a:xfrm>
            <a:off x="6767445" y="3451487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0.000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52143DA-6613-F93E-D5EE-3DDC041A560F}"/>
              </a:ext>
            </a:extLst>
          </p:cNvPr>
          <p:cNvSpPr txBox="1"/>
          <p:nvPr/>
        </p:nvSpPr>
        <p:spPr>
          <a:xfrm>
            <a:off x="7811980" y="3448566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0.002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954F9A2-4B8F-D239-6889-4DCCEB6AF806}"/>
              </a:ext>
            </a:extLst>
          </p:cNvPr>
          <p:cNvSpPr txBox="1"/>
          <p:nvPr/>
        </p:nvSpPr>
        <p:spPr>
          <a:xfrm>
            <a:off x="9790653" y="3464176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0.008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DF2D7AF-930C-EA68-FAA0-8688026AB16E}"/>
              </a:ext>
            </a:extLst>
          </p:cNvPr>
          <p:cNvSpPr txBox="1"/>
          <p:nvPr/>
        </p:nvSpPr>
        <p:spPr>
          <a:xfrm>
            <a:off x="10628232" y="3472137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0.010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13355F3-A27A-1469-E148-7BAA35B8ADCD}"/>
              </a:ext>
            </a:extLst>
          </p:cNvPr>
          <p:cNvSpPr txBox="1"/>
          <p:nvPr/>
        </p:nvSpPr>
        <p:spPr>
          <a:xfrm>
            <a:off x="6695958" y="6304100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0.000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9ABD374-660D-AC18-44F4-643204C4E659}"/>
              </a:ext>
            </a:extLst>
          </p:cNvPr>
          <p:cNvSpPr txBox="1"/>
          <p:nvPr/>
        </p:nvSpPr>
        <p:spPr>
          <a:xfrm>
            <a:off x="7740493" y="6301179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0.002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956E35-D532-A66F-6CA1-C1B2600DD790}"/>
              </a:ext>
            </a:extLst>
          </p:cNvPr>
          <p:cNvSpPr txBox="1"/>
          <p:nvPr/>
        </p:nvSpPr>
        <p:spPr>
          <a:xfrm>
            <a:off x="9719166" y="6316789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0.008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AF02AB1-C8C6-9DDD-6C33-1EB89610519D}"/>
              </a:ext>
            </a:extLst>
          </p:cNvPr>
          <p:cNvSpPr txBox="1"/>
          <p:nvPr/>
        </p:nvSpPr>
        <p:spPr>
          <a:xfrm>
            <a:off x="10556745" y="6324750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0.010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365DADE-2733-6BB6-537A-3CD39724B876}"/>
              </a:ext>
            </a:extLst>
          </p:cNvPr>
          <p:cNvSpPr txBox="1"/>
          <p:nvPr/>
        </p:nvSpPr>
        <p:spPr>
          <a:xfrm>
            <a:off x="1167598" y="3301400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0.000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CFBA72E-626E-3CBA-CE1A-B9EDB25CA7A3}"/>
              </a:ext>
            </a:extLst>
          </p:cNvPr>
          <p:cNvSpPr txBox="1"/>
          <p:nvPr/>
        </p:nvSpPr>
        <p:spPr>
          <a:xfrm>
            <a:off x="1975342" y="3311016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0.002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B366418-D41F-B0F4-2C73-C173A80BB383}"/>
              </a:ext>
            </a:extLst>
          </p:cNvPr>
          <p:cNvSpPr txBox="1"/>
          <p:nvPr/>
        </p:nvSpPr>
        <p:spPr>
          <a:xfrm>
            <a:off x="4190806" y="3314089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0.008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C26E502-02C2-A1AF-F153-BBB685728029}"/>
              </a:ext>
            </a:extLst>
          </p:cNvPr>
          <p:cNvSpPr txBox="1"/>
          <p:nvPr/>
        </p:nvSpPr>
        <p:spPr>
          <a:xfrm>
            <a:off x="5028385" y="3322050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0.010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A23511D0-B94F-6FA5-691A-C2ECE2F0B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862" y="357921"/>
            <a:ext cx="1111869" cy="51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日付プレースホルダー 28">
            <a:extLst>
              <a:ext uri="{FF2B5EF4-FFF2-40B4-BE49-F238E27FC236}">
                <a16:creationId xmlns:a16="http://schemas.microsoft.com/office/drawing/2014/main" id="{174823BE-4C22-7CF0-BAE8-F2FAB340F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258E50D-9C20-D866-1125-881D05F52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30" name="スライド番号プレースホルダー 29">
            <a:extLst>
              <a:ext uri="{FF2B5EF4-FFF2-40B4-BE49-F238E27FC236}">
                <a16:creationId xmlns:a16="http://schemas.microsoft.com/office/drawing/2014/main" id="{C7E508E8-C449-7FC6-4344-966F93A9E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6718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B18337D-E47A-27FC-2F7D-10F2B7168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307" y="3863276"/>
            <a:ext cx="2708680" cy="2708680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716462A-8EDB-D77C-AC40-60BF119A961C}"/>
              </a:ext>
            </a:extLst>
          </p:cNvPr>
          <p:cNvSpPr txBox="1"/>
          <p:nvPr/>
        </p:nvSpPr>
        <p:spPr>
          <a:xfrm rot="16200000">
            <a:off x="5387457" y="4858434"/>
            <a:ext cx="19700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1" lang="en-US" altLang="ja-JP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1" lang="en-US" altLang="ja-JP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g∙mm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</a:t>
            </a:r>
            <a:r>
              <a:rPr kumimoji="1" lang="en-US" altLang="ja-JP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C54D702-D7B9-6D36-81AD-AE4CF7C4B59C}"/>
              </a:ext>
            </a:extLst>
          </p:cNvPr>
          <p:cNvSpPr txBox="1"/>
          <p:nvPr/>
        </p:nvSpPr>
        <p:spPr>
          <a:xfrm>
            <a:off x="7021161" y="6286012"/>
            <a:ext cx="16442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kumimoji="1" lang="en-US" altLang="ja-JP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(mm/s) 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86C02800-7B60-4374-CA5A-876D7491B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34" y="925355"/>
            <a:ext cx="3935419" cy="295156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F293318-C760-07AB-BBB4-99C057FF2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505" y="933097"/>
            <a:ext cx="3914773" cy="293607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635515D-729C-29AA-86EF-25A336FB3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4107" y="896778"/>
            <a:ext cx="3963196" cy="297239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85871D2-06DF-2936-BB5D-D03A9B0E8B57}"/>
              </a:ext>
            </a:extLst>
          </p:cNvPr>
          <p:cNvSpPr txBox="1"/>
          <p:nvPr/>
        </p:nvSpPr>
        <p:spPr>
          <a:xfrm>
            <a:off x="118950" y="3519619"/>
            <a:ext cx="21409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kumimoji="1"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= 600 mm / sec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7346CB-9DA8-EB19-C9E1-4BF3E66A6FFF}"/>
              </a:ext>
            </a:extLst>
          </p:cNvPr>
          <p:cNvSpPr txBox="1"/>
          <p:nvPr/>
        </p:nvSpPr>
        <p:spPr>
          <a:xfrm>
            <a:off x="8125530" y="3499843"/>
            <a:ext cx="22780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kumimoji="1"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=40401 mm / sec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2315A01-7D68-E5B1-95AF-776ACDB7E214}"/>
              </a:ext>
            </a:extLst>
          </p:cNvPr>
          <p:cNvSpPr txBox="1"/>
          <p:nvPr/>
        </p:nvSpPr>
        <p:spPr>
          <a:xfrm>
            <a:off x="4132703" y="3544940"/>
            <a:ext cx="21990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kumimoji="1"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= 1707 mm / sec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4D84CF59-1306-A8A7-9201-43AED77AD0AC}"/>
              </a:ext>
            </a:extLst>
          </p:cNvPr>
          <p:cNvGrpSpPr/>
          <p:nvPr/>
        </p:nvGrpSpPr>
        <p:grpSpPr>
          <a:xfrm>
            <a:off x="2498411" y="3888948"/>
            <a:ext cx="7195178" cy="1901942"/>
            <a:chOff x="2498411" y="3888948"/>
            <a:chExt cx="7195178" cy="1901942"/>
          </a:xfrm>
        </p:grpSpPr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0D0F1882-B28E-2D31-7B13-C648B9B4DD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6429" y="3907787"/>
              <a:ext cx="837160" cy="3743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197F8B3D-9287-FB4F-7F4F-4EA766E656DF}"/>
                </a:ext>
              </a:extLst>
            </p:cNvPr>
            <p:cNvCxnSpPr>
              <a:cxnSpLocks/>
            </p:cNvCxnSpPr>
            <p:nvPr/>
          </p:nvCxnSpPr>
          <p:spPr>
            <a:xfrm>
              <a:off x="5226226" y="3888948"/>
              <a:ext cx="2309236" cy="9879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DED16720-FE85-6961-1A41-12C2BF2577D1}"/>
                </a:ext>
              </a:extLst>
            </p:cNvPr>
            <p:cNvCxnSpPr>
              <a:cxnSpLocks/>
            </p:cNvCxnSpPr>
            <p:nvPr/>
          </p:nvCxnSpPr>
          <p:spPr>
            <a:xfrm>
              <a:off x="2498411" y="3964978"/>
              <a:ext cx="4299723" cy="15947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EA4A20DF-E7F2-7C1A-BF87-5E68DF1C7C27}"/>
                </a:ext>
              </a:extLst>
            </p:cNvPr>
            <p:cNvSpPr/>
            <p:nvPr/>
          </p:nvSpPr>
          <p:spPr>
            <a:xfrm>
              <a:off x="7616407" y="4893376"/>
              <a:ext cx="274320" cy="261257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64F4AFD7-86DC-497E-29C5-8B618168D925}"/>
                </a:ext>
              </a:extLst>
            </p:cNvPr>
            <p:cNvSpPr/>
            <p:nvPr/>
          </p:nvSpPr>
          <p:spPr>
            <a:xfrm>
              <a:off x="6874465" y="5529633"/>
              <a:ext cx="274320" cy="261257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32CB9B4D-3616-4D2B-107C-AA5BA5C96C8E}"/>
                </a:ext>
              </a:extLst>
            </p:cNvPr>
            <p:cNvSpPr/>
            <p:nvPr/>
          </p:nvSpPr>
          <p:spPr>
            <a:xfrm>
              <a:off x="8520156" y="4215242"/>
              <a:ext cx="274320" cy="261257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CC6A1C5-2940-4BE5-3B83-F5EFA5EBC880}"/>
              </a:ext>
            </a:extLst>
          </p:cNvPr>
          <p:cNvSpPr txBox="1"/>
          <p:nvPr/>
        </p:nvSpPr>
        <p:spPr>
          <a:xfrm>
            <a:off x="264357" y="5087089"/>
            <a:ext cx="4577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 step around u</a:t>
            </a:r>
            <a:r>
              <a:rPr kumimoji="1"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= 1707 mm/sec may comes from the boundary effect?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タイトル 1">
            <a:extLst>
              <a:ext uri="{FF2B5EF4-FFF2-40B4-BE49-F238E27FC236}">
                <a16:creationId xmlns:a16="http://schemas.microsoft.com/office/drawing/2014/main" id="{7275737E-6D79-5E33-7108-B1CC43F365B5}"/>
              </a:ext>
            </a:extLst>
          </p:cNvPr>
          <p:cNvSpPr txBox="1">
            <a:spLocks/>
          </p:cNvSpPr>
          <p:nvPr/>
        </p:nvSpPr>
        <p:spPr>
          <a:xfrm>
            <a:off x="517560" y="20068"/>
            <a:ext cx="8338869" cy="672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Experiment of high packing fraction, 𝜙 = 0.53, 0.56.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D00CD373-1249-EC40-42EF-B96A0E5E0C43}"/>
              </a:ext>
            </a:extLst>
          </p:cNvPr>
          <p:cNvCxnSpPr>
            <a:cxnSpLocks/>
          </p:cNvCxnSpPr>
          <p:nvPr/>
        </p:nvCxnSpPr>
        <p:spPr>
          <a:xfrm flipV="1">
            <a:off x="6828763" y="4651370"/>
            <a:ext cx="1218021" cy="142087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1C8F4F9D-3B6F-BB24-8AE0-0BA8CAE98969}"/>
              </a:ext>
            </a:extLst>
          </p:cNvPr>
          <p:cNvGrpSpPr/>
          <p:nvPr/>
        </p:nvGrpSpPr>
        <p:grpSpPr>
          <a:xfrm>
            <a:off x="8008834" y="4507584"/>
            <a:ext cx="3540338" cy="1311805"/>
            <a:chOff x="8008834" y="4507584"/>
            <a:chExt cx="3540338" cy="131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ECBE9241-A89F-2FBA-22FB-7CD33BD6257C}"/>
                    </a:ext>
                  </a:extLst>
                </p:cNvPr>
                <p:cNvSpPr txBox="1"/>
                <p:nvPr/>
              </p:nvSpPr>
              <p:spPr>
                <a:xfrm>
                  <a:off x="9264556" y="5450057"/>
                  <a:ext cx="228461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𝜂</m:t>
                      </m:r>
                    </m:oMath>
                  </a14:m>
                  <a:r>
                    <a:rPr kumimoji="1" lang="en-US" altLang="ja-JP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eff</a:t>
                  </a:r>
                  <a:r>
                    <a:rPr kumimoji="1" lang="en-US" altLang="ja-JP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= 60 </a:t>
                  </a:r>
                  <a:r>
                    <a:rPr kumimoji="1" lang="en-US" altLang="ja-JP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Pa∙s</a:t>
                  </a:r>
                  <a:r>
                    <a:rPr kumimoji="1" lang="en-US" altLang="ja-JP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kumimoji="1" lang="ja-JP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ECBE9241-A89F-2FBA-22FB-7CD33BD625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4556" y="5450057"/>
                  <a:ext cx="2284616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ACC0048F-7B08-4F19-5D20-397364427412}"/>
                    </a:ext>
                  </a:extLst>
                </p:cNvPr>
                <p:cNvSpPr txBox="1"/>
                <p:nvPr/>
              </p:nvSpPr>
              <p:spPr>
                <a:xfrm>
                  <a:off x="9264556" y="4507584"/>
                  <a:ext cx="228461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𝜂</m:t>
                      </m:r>
                    </m:oMath>
                  </a14:m>
                  <a:r>
                    <a:rPr kumimoji="1" lang="en-US" altLang="ja-JP" baseline="-25000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eff</a:t>
                  </a:r>
                  <a:r>
                    <a:rPr kumimoji="1" lang="en-US" altLang="ja-JP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= 169 </a:t>
                  </a:r>
                  <a:r>
                    <a:rPr kumimoji="1" lang="en-US" altLang="ja-JP" dirty="0" err="1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Pa∙s</a:t>
                  </a:r>
                  <a:r>
                    <a:rPr kumimoji="1" lang="en-US" altLang="ja-JP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kumimoji="1" lang="ja-JP" altLang="en-US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ACC0048F-7B08-4F19-5D20-3973644274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4556" y="4507584"/>
                  <a:ext cx="2284616" cy="369332"/>
                </a:xfrm>
                <a:prstGeom prst="rect">
                  <a:avLst/>
                </a:prstGeom>
                <a:blipFill>
                  <a:blip r:embed="rId8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B1091F1A-C9DD-CEDE-DD13-83AD6FF34E9F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 flipV="1">
              <a:off x="8008834" y="5087089"/>
              <a:ext cx="1255722" cy="54763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F2D014F4-B043-BBE2-02B1-57F153E71E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08834" y="4717878"/>
              <a:ext cx="1199075" cy="20176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EDBDD32-78F3-45A1-C465-06518F5B3014}"/>
              </a:ext>
            </a:extLst>
          </p:cNvPr>
          <p:cNvSpPr txBox="1"/>
          <p:nvPr/>
        </p:nvSpPr>
        <p:spPr>
          <a:xfrm>
            <a:off x="108939" y="3914272"/>
            <a:ext cx="2029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2000 fps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26A4C640-DF21-2BFE-C560-7EAE229E6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09" y="88860"/>
            <a:ext cx="1111869" cy="51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日付プレースホルダー 11">
            <a:extLst>
              <a:ext uri="{FF2B5EF4-FFF2-40B4-BE49-F238E27FC236}">
                <a16:creationId xmlns:a16="http://schemas.microsoft.com/office/drawing/2014/main" id="{1F8A4E37-99B7-B872-C48F-00F51A91C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0FB9CC-792F-6562-0FA3-D84628715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AD530F02-99B3-5098-6203-87EE6276A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688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ABEFE5-3835-2DE7-DC98-75B33C1E5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Experimental results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568878F-030F-0552-7EE3-6C55AB4D92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6317" y="1527914"/>
                <a:ext cx="5867400" cy="4378034"/>
              </a:xfrm>
            </p:spPr>
            <p:txBody>
              <a:bodyPr>
                <a:normAutofit lnSpcReduction="10000"/>
              </a:bodyPr>
              <a:lstStyle/>
              <a:p>
                <a:r>
                  <a:rPr kumimoji="1" lang="en-US" altLang="ja-JP" dirty="0"/>
                  <a:t>We prepare the initial fraction </a:t>
                </a:r>
                <a14:m>
                  <m:oMath xmlns:m="http://schemas.openxmlformats.org/officeDocument/2006/math"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=0.40, 0.48, 0.51, 0.56</m:t>
                    </m:r>
                  </m:oMath>
                </a14:m>
                <a:r>
                  <a:rPr kumimoji="1" lang="en-US" altLang="ja-JP" b="0" dirty="0"/>
                  <a:t> where 0.56 is the possible maximum fraction covered by water.</a:t>
                </a:r>
              </a:p>
              <a:p>
                <a:r>
                  <a:rPr lang="en-US" altLang="ja-JP" dirty="0"/>
                  <a:t>The resulting fraction after the impacts are </a:t>
                </a:r>
                <a14:m>
                  <m:oMath xmlns:m="http://schemas.openxmlformats.org/officeDocument/2006/math">
                    <m:r>
                      <a:rPr lang="ja-JP" altLang="en-US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=0.51, 0.52, 0.53</m:t>
                    </m:r>
                  </m:oMath>
                </a14:m>
                <a:r>
                  <a:rPr lang="en-US" altLang="ja-JP" b="0" dirty="0"/>
                  <a:t> and 0.56.</a:t>
                </a:r>
              </a:p>
              <a:p>
                <a:r>
                  <a:rPr lang="en-US" altLang="ja-JP" dirty="0"/>
                  <a:t>We 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altLang="ja-JP" b="0" dirty="0"/>
                  <a:t> 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ja-JP" b="0" dirty="0"/>
                  <a:t>, which can satisfy the relation by the floating model.</a:t>
                </a:r>
              </a:p>
              <a:p>
                <a:pPr marL="0" indent="0">
                  <a:buNone/>
                </a:pPr>
                <a:r>
                  <a:rPr kumimoji="1" lang="en-US" altLang="ja-JP" b="0" dirty="0"/>
                  <a:t> </a:t>
                </a:r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568878F-030F-0552-7EE3-6C55AB4D92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6317" y="1527914"/>
                <a:ext cx="5867400" cy="4378034"/>
              </a:xfrm>
              <a:blipFill>
                <a:blip r:embed="rId2"/>
                <a:stretch>
                  <a:fillRect l="-1869" t="-30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ACA4C53-CB10-C05A-86BA-23D26D33E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FF6828-B64E-9D63-6E95-AE77759BA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9BC5D2B-1802-14BC-E139-E74269F5B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E45DEEA-1C0D-A4AD-3275-A5F64A83D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526" y="768702"/>
            <a:ext cx="5867400" cy="558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98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F48F2CB0-2295-CE11-CA99-97031FB97AD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Effective viscosity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F48F2CB0-2295-CE11-CA99-97031FB97A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B79AFA64-2249-745E-2280-8AC27C6ED1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8541" y="1445797"/>
                <a:ext cx="11147474" cy="138884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Effective viscosity depends little on the density.</a:t>
                </a:r>
              </a:p>
              <a:p>
                <a:r>
                  <a:rPr kumimoji="1" lang="en-US" altLang="ja-JP" dirty="0"/>
                  <a:t>Unfortunately, the result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is inconsistent with the prediction of the floating model.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B79AFA64-2249-745E-2280-8AC27C6ED1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541" y="1445797"/>
                <a:ext cx="11147474" cy="1388843"/>
              </a:xfrm>
              <a:blipFill>
                <a:blip r:embed="rId3"/>
                <a:stretch>
                  <a:fillRect l="-984" t="-7018" b="-114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3AA322D-AA2F-1A94-F947-E5ABD4FBD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C81A33-C313-0EA8-C8C3-117D34D8B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1E5F68-7A01-3F3B-E444-D043DF5F9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FC3F764-B758-146E-FB12-40BF31AB4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166" y="2834640"/>
            <a:ext cx="3988203" cy="382872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ABD0BA3-B85D-1D39-2CBD-EADF814B3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3241" y="2549306"/>
            <a:ext cx="3863103" cy="364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51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BEEC06F1-87E0-0ACB-4E4D-D79F8251CA9A}"/>
              </a:ext>
            </a:extLst>
          </p:cNvPr>
          <p:cNvSpPr txBox="1">
            <a:spLocks/>
          </p:cNvSpPr>
          <p:nvPr/>
        </p:nvSpPr>
        <p:spPr>
          <a:xfrm>
            <a:off x="489850" y="20068"/>
            <a:ext cx="8338869" cy="672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Cornstarch</a:t>
            </a:r>
            <a:endParaRPr lang="ja-JP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3AB818B-ECA0-A6C1-E393-32EA1AD1B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68" y="1143596"/>
            <a:ext cx="2010972" cy="236050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3B6AC5A-CEFF-07FF-3F06-8348A91B166C}"/>
              </a:ext>
            </a:extLst>
          </p:cNvPr>
          <p:cNvSpPr txBox="1"/>
          <p:nvPr/>
        </p:nvSpPr>
        <p:spPr>
          <a:xfrm>
            <a:off x="489850" y="3573517"/>
            <a:ext cx="5134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Water : cornstarch = 1 : 1.5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9EFED95-8816-407E-D518-8F9BFE8A8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4" y="3976414"/>
            <a:ext cx="5420905" cy="271045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0FD513C-0A28-CEC5-6CCC-2093A70E187A}"/>
              </a:ext>
            </a:extLst>
          </p:cNvPr>
          <p:cNvSpPr txBox="1"/>
          <p:nvPr/>
        </p:nvSpPr>
        <p:spPr>
          <a:xfrm>
            <a:off x="3107011" y="6458769"/>
            <a:ext cx="660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(s) 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DEFE72F-6386-C0E9-F404-C0A1777B0AD6}"/>
              </a:ext>
            </a:extLst>
          </p:cNvPr>
          <p:cNvSpPr txBox="1"/>
          <p:nvPr/>
        </p:nvSpPr>
        <p:spPr>
          <a:xfrm rot="16200000">
            <a:off x="-437774" y="5002233"/>
            <a:ext cx="1326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1" lang="en-US" altLang="ja-JP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kumimoji="1"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(mm/s)</a:t>
            </a:r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EFC26D-21F5-972F-3F6A-2F2D2BBD1EB5}"/>
              </a:ext>
            </a:extLst>
          </p:cNvPr>
          <p:cNvSpPr txBox="1"/>
          <p:nvPr/>
        </p:nvSpPr>
        <p:spPr>
          <a:xfrm>
            <a:off x="3515271" y="3609272"/>
            <a:ext cx="37600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kumimoji="1"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= 1272 mm / sec</a:t>
            </a:r>
          </a:p>
          <a:p>
            <a:endParaRPr kumimoji="1" lang="en-US" altLang="ja-JP" i="1" dirty="0">
              <a:latin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C3EA116-F4FB-6B78-CC95-F8FCD9A34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824" y="1238153"/>
            <a:ext cx="920720" cy="230180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6E0FE07-EF5B-64C4-898A-8987573E7659}"/>
              </a:ext>
            </a:extLst>
          </p:cNvPr>
          <p:cNvSpPr txBox="1"/>
          <p:nvPr/>
        </p:nvSpPr>
        <p:spPr>
          <a:xfrm>
            <a:off x="8042727" y="2784628"/>
            <a:ext cx="1874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∝ u</a:t>
            </a:r>
            <a:r>
              <a:rPr kumimoji="1" lang="en-US" altLang="ja-JP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1" lang="en-US" altLang="ja-JP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endParaRPr lang="ja-JP" altLang="en-US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1BFAADA-BC56-5CF9-0445-C21EABE4446E}"/>
              </a:ext>
            </a:extLst>
          </p:cNvPr>
          <p:cNvGrpSpPr/>
          <p:nvPr/>
        </p:nvGrpSpPr>
        <p:grpSpPr>
          <a:xfrm>
            <a:off x="6255417" y="1984519"/>
            <a:ext cx="5146603" cy="4371831"/>
            <a:chOff x="6408629" y="769011"/>
            <a:chExt cx="3508573" cy="3253773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487507A6-915A-4FA5-E0D1-95A8448FA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38684" y="769011"/>
              <a:ext cx="2978518" cy="2978518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4E66F1B-381C-E2D0-AB3F-EDFC0E0315C8}"/>
                </a:ext>
              </a:extLst>
            </p:cNvPr>
            <p:cNvSpPr txBox="1"/>
            <p:nvPr/>
          </p:nvSpPr>
          <p:spPr>
            <a:xfrm>
              <a:off x="7440799" y="3622674"/>
              <a:ext cx="16442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kumimoji="1" lang="en-US" altLang="ja-JP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(mm/s) </a:t>
              </a:r>
              <a:endParaRPr kumimoji="1" lang="ja-JP" alt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67F83140-CCE3-0C54-2183-079A83CAA719}"/>
                </a:ext>
              </a:extLst>
            </p:cNvPr>
            <p:cNvSpPr txBox="1"/>
            <p:nvPr/>
          </p:nvSpPr>
          <p:spPr>
            <a:xfrm rot="16200000">
              <a:off x="5623661" y="1922713"/>
              <a:ext cx="1970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kumimoji="1" lang="en-US" altLang="ja-JP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max</a:t>
              </a:r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kumimoji="1" lang="en-US" altLang="ja-JP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g∙mm</a:t>
              </a:r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/s</a:t>
              </a:r>
              <a:r>
                <a:rPr kumimoji="1" lang="en-US" altLang="ja-JP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DECF59A1-41B3-AAC0-FFEC-1E66038F1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363" y="253845"/>
            <a:ext cx="1602393" cy="74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0A3466-B50E-76CA-11ED-3B7C1BAF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A46ABD0-E029-FA9F-1CD6-A0172977A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20" name="スライド番号プレースホルダー 19">
            <a:extLst>
              <a:ext uri="{FF2B5EF4-FFF2-40B4-BE49-F238E27FC236}">
                <a16:creationId xmlns:a16="http://schemas.microsoft.com/office/drawing/2014/main" id="{61BD9074-2AFC-A8E4-BBDA-F6FA39500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F5F178D-70AE-CFE0-2BDF-F29E87B4A45A}"/>
              </a:ext>
            </a:extLst>
          </p:cNvPr>
          <p:cNvSpPr txBox="1"/>
          <p:nvPr/>
        </p:nvSpPr>
        <p:spPr>
          <a:xfrm>
            <a:off x="585474" y="3916970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The solid line: The solution of the floating model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0949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3F6310-0A06-0EC9-B8D1-5068CFC3A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of experiments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F2BD547-BAE8-5C0C-1FEE-0213E1B6D4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It seems that 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the floating model works well </a:t>
                </a:r>
                <a:r>
                  <a:rPr kumimoji="1" lang="en-US" altLang="ja-JP" dirty="0"/>
                  <a:t>even for a suspension of large grains.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dirty="0"/>
                  <a:t>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ja-JP" dirty="0"/>
                  <a:t> can be explained by the floating model.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altLang="ja-JP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en-US" altLang="ja-JP" dirty="0"/>
                  <a:t> cannot be explained by the model.</a:t>
                </a:r>
              </a:p>
              <a:p>
                <a:r>
                  <a:rPr lang="en-US" altLang="ja-JP" dirty="0"/>
                  <a:t>The effective viscosity little depends on the impact speed and the density</a:t>
                </a:r>
                <a:r>
                  <a:rPr kumimoji="1" lang="en-US" altLang="ja-JP" dirty="0"/>
                  <a:t>.</a:t>
                </a:r>
              </a:p>
              <a:p>
                <a:r>
                  <a:rPr kumimoji="1" lang="en-US" altLang="ja-JP" dirty="0"/>
                  <a:t>The elastic force appears only in the late stage as the simulation suggested. </a:t>
                </a:r>
              </a:p>
              <a:p>
                <a:r>
                  <a:rPr lang="en-US" altLang="ja-JP" dirty="0"/>
                  <a:t>Not clear differences between large grains &amp; cornstarch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F2BD547-BAE8-5C0C-1FEE-0213E1B6D4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1437F96-7B34-3E91-3563-8B4683F6B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pic>
        <p:nvPicPr>
          <p:cNvPr id="7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7767B044-FC0D-5C80-6C6E-22B918827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055" y="423454"/>
            <a:ext cx="1795986" cy="83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ED0450-328E-EDA2-FA7C-0541B5D2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8D8B36-7F33-F822-3B96-4624C2818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3004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C94402-5545-2D45-F87A-47B814461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kumimoji="1" lang="ja-JP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5BA289-654A-CE6B-7606-8C67CB5D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&amp; theory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LBM simulation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Floating model in early stage</a:t>
            </a:r>
          </a:p>
          <a:p>
            <a:pPr lvl="1"/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</a:t>
            </a: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of elastic force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</a:p>
          <a:p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F99088F-9542-F397-4440-C305854C1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pic>
        <p:nvPicPr>
          <p:cNvPr id="7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D65838FE-BB52-69A8-8985-D9F5579BB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708" y="282548"/>
            <a:ext cx="1834998" cy="85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1B45591-0D35-790B-3F41-79A8B4E8C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8710405-D528-F297-1CE8-C2ED0F365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4240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818B1D-CACB-4A99-91A3-2C45AF9FF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51E9719-0CF5-4446-B866-FF68A239D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/>
              <a:t>We have performed simulation for </a:t>
            </a:r>
            <a:r>
              <a:rPr kumimoji="1" lang="en-US" altLang="ja-JP" dirty="0">
                <a:solidFill>
                  <a:srgbClr val="FF0000"/>
                </a:solidFill>
              </a:rPr>
              <a:t>impact induced hardening</a:t>
            </a:r>
            <a:r>
              <a:rPr kumimoji="1" lang="en-US" altLang="ja-JP" dirty="0"/>
              <a:t>.</a:t>
            </a:r>
          </a:p>
          <a:p>
            <a:r>
              <a:rPr lang="en-US" altLang="ja-JP" dirty="0"/>
              <a:t>Our simulation reproduces experimental results.</a:t>
            </a:r>
          </a:p>
          <a:p>
            <a:pPr lvl="1"/>
            <a:r>
              <a:rPr lang="en-US" altLang="ja-JP" dirty="0"/>
              <a:t>Friction between grains is important.</a:t>
            </a:r>
          </a:p>
          <a:p>
            <a:r>
              <a:rPr lang="en-US" altLang="ja-JP" dirty="0"/>
              <a:t>Simulation suggests that impact induced hardening differs from DST.</a:t>
            </a:r>
          </a:p>
          <a:p>
            <a:r>
              <a:rPr lang="en-US" altLang="ja-JP" dirty="0"/>
              <a:t>Floating model works well in early stage even for experiments.</a:t>
            </a:r>
          </a:p>
          <a:p>
            <a:r>
              <a:rPr kumimoji="1" lang="en-US" altLang="ja-JP" dirty="0"/>
              <a:t>See </a:t>
            </a:r>
            <a:r>
              <a:rPr kumimoji="1" lang="en-US" altLang="ja-JP" dirty="0" err="1"/>
              <a:t>Pradipto</a:t>
            </a:r>
            <a:r>
              <a:rPr kumimoji="1" lang="en-US" altLang="ja-JP" dirty="0"/>
              <a:t> &amp; HH, PRF </a:t>
            </a:r>
            <a:r>
              <a:rPr kumimoji="1" lang="en-US" altLang="ja-JP" b="1" dirty="0"/>
              <a:t>6</a:t>
            </a:r>
            <a:r>
              <a:rPr kumimoji="1" lang="en-US" altLang="ja-JP" dirty="0"/>
              <a:t>, 033301 (2021), Phys. Fluids </a:t>
            </a:r>
            <a:r>
              <a:rPr kumimoji="1" lang="en-US" altLang="ja-JP" b="1" dirty="0"/>
              <a:t>33</a:t>
            </a:r>
            <a:r>
              <a:rPr kumimoji="1" lang="en-US" altLang="ja-JP" dirty="0"/>
              <a:t>, 093110 (2021) &amp; PRE </a:t>
            </a:r>
            <a:r>
              <a:rPr kumimoji="1" lang="en-US" altLang="ja-JP" b="1" dirty="0"/>
              <a:t>108</a:t>
            </a:r>
            <a:r>
              <a:rPr kumimoji="1" lang="en-US" altLang="ja-JP" dirty="0"/>
              <a:t>, 024604 (2023) as well as H. </a:t>
            </a:r>
            <a:r>
              <a:rPr kumimoji="1" lang="en-US" altLang="ja-JP" dirty="0" err="1"/>
              <a:t>Maruoka</a:t>
            </a:r>
            <a:r>
              <a:rPr kumimoji="1" lang="en-US" altLang="ja-JP" dirty="0"/>
              <a:t> &amp; HH, arXiv:2406.19202.</a:t>
            </a:r>
          </a:p>
          <a:p>
            <a:endParaRPr lang="en-US" altLang="ja-JP" dirty="0"/>
          </a:p>
        </p:txBody>
      </p:sp>
      <p:pic>
        <p:nvPicPr>
          <p:cNvPr id="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755E5047-5BB0-4DF0-9D5A-3B22CB674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943" y="170299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075BD86-338E-4981-A0AC-8CE61B5D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2164238-B170-985E-ACCC-23E68F36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696B825-8E4A-201F-C5B2-76CB4D2E5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1480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83DF26-3288-040B-9A99-FEA691BF6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overview of this meeting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4813FDE-2B1E-D8C9-2DEA-C63F9779F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8741229" cy="4667250"/>
          </a:xfrm>
        </p:spPr>
        <p:txBody>
          <a:bodyPr/>
          <a:lstStyle/>
          <a:p>
            <a:r>
              <a:rPr kumimoji="1" lang="en-US" altLang="ja-JP" dirty="0"/>
              <a:t>Granular physics is a matured field as a result of the effort in last 40 years.</a:t>
            </a:r>
          </a:p>
          <a:p>
            <a:r>
              <a:rPr lang="en-US" altLang="ja-JP" dirty="0"/>
              <a:t>Stefan Luding is a leader of this field.</a:t>
            </a:r>
          </a:p>
          <a:p>
            <a:r>
              <a:rPr kumimoji="1" lang="en-US" altLang="ja-JP" dirty="0"/>
              <a:t>Hayakawa and Takada recently published a Japanese-textbook on nonlinear rheology: non-equilibrium statistical mechanics of granular materials, which will be translated in Springer.</a:t>
            </a:r>
          </a:p>
          <a:p>
            <a:pPr lvl="1"/>
            <a:r>
              <a:rPr lang="en-US" altLang="ja-JP" dirty="0"/>
              <a:t>Chapters 5-7 contains subjects in today’s meeting.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E634BA-1879-D38D-553B-565358BD2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8325BE4-FD68-8238-D5E2-8904EAB9E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DA9A01-464A-4301-B670-D391D3FBB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7" name="Picture 2" descr="非線形レオロジー">
            <a:extLst>
              <a:ext uri="{FF2B5EF4-FFF2-40B4-BE49-F238E27FC236}">
                <a16:creationId xmlns:a16="http://schemas.microsoft.com/office/drawing/2014/main" id="{B7776EB0-416B-D239-CD95-EAAA46AC6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613" y="4153722"/>
            <a:ext cx="1679711" cy="238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efan Luding - Powders &amp; Grains">
            <a:extLst>
              <a:ext uri="{FF2B5EF4-FFF2-40B4-BE49-F238E27FC236}">
                <a16:creationId xmlns:a16="http://schemas.microsoft.com/office/drawing/2014/main" id="{EC1FA86C-F337-56B7-5453-11F25C882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28" y="1297471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847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DBE77C-1FA5-29CF-14C6-8DD9986F8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74A2D9-36A8-674E-B531-253EDE3EA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Thank you for your attention.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5A26E7-E27D-8419-1D2F-F439B6D0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0BC3B58-AB32-46AE-816E-F815C87F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30E6E05-DDB5-C634-2526-6738CAE67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3242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C94402-5545-2D45-F87A-47B814461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kumimoji="1" lang="ja-JP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5BA289-654A-CE6B-7606-8C67CB5D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&amp; theory</a:t>
            </a:r>
          </a:p>
          <a:p>
            <a:pPr lvl="1"/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LBM simulation</a:t>
            </a:r>
          </a:p>
          <a:p>
            <a:pPr lvl="1"/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Floating model in early stage</a:t>
            </a:r>
          </a:p>
          <a:p>
            <a:pPr lvl="1"/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of elastic force</a:t>
            </a:r>
          </a:p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</a:p>
          <a:p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F99088F-9542-F397-4440-C305854C1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pic>
        <p:nvPicPr>
          <p:cNvPr id="7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92451A26-AE86-8277-2FC2-C2829D9E0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943" y="170299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207577-98AB-35F3-9920-E84AA4253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C2BCA0-2E3B-3914-9248-DF0D2146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7130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C94402-5545-2D45-F87A-47B814461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kumimoji="1" lang="ja-JP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5BA289-654A-CE6B-7606-8C67CB5D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&amp; theory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LBM simulation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Floating model in early stage</a:t>
            </a:r>
          </a:p>
          <a:p>
            <a:pPr lvl="1"/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</a:t>
            </a:r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of elastic force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</a:p>
          <a:p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F99088F-9542-F397-4440-C305854C1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pic>
        <p:nvPicPr>
          <p:cNvPr id="7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8CE9FC52-24BC-9F39-A422-A2C82D8F0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943" y="170299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9C37692-F4D6-1C85-8CB1-A15F5F5B3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8F4AA07-C13E-67B4-6434-46E5AE0E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6819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B356B2-CF93-42F3-B98E-8F2942875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induced hardening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B56865-D3A7-4539-B4F1-A9A209674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372" y="1825625"/>
            <a:ext cx="5643520" cy="4300046"/>
          </a:xfrm>
        </p:spPr>
        <p:txBody>
          <a:bodyPr/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Impact induced hardening </a:t>
            </a:r>
            <a:r>
              <a:rPr kumimoji="1" lang="en-US" altLang="ja-JP" dirty="0"/>
              <a:t>can be commonly observed in dense suspensions.</a:t>
            </a:r>
          </a:p>
          <a:p>
            <a:r>
              <a:rPr lang="en-US" altLang="ja-JP" dirty="0"/>
              <a:t>This is applicable to protective vests.</a:t>
            </a:r>
          </a:p>
          <a:p>
            <a:r>
              <a:rPr kumimoji="1" lang="en-US" altLang="ja-JP" dirty="0"/>
              <a:t>The mechanism of </a:t>
            </a:r>
            <a:r>
              <a:rPr lang="en-US" altLang="ja-JP" dirty="0">
                <a:solidFill>
                  <a:srgbClr val="FF0000"/>
                </a:solidFill>
              </a:rPr>
              <a:t>r</a:t>
            </a:r>
            <a:r>
              <a:rPr kumimoji="1" lang="en-US" altLang="ja-JP" dirty="0">
                <a:solidFill>
                  <a:srgbClr val="FF0000"/>
                </a:solidFill>
              </a:rPr>
              <a:t>unning on l</a:t>
            </a:r>
            <a:r>
              <a:rPr lang="en-US" altLang="ja-JP" dirty="0">
                <a:solidFill>
                  <a:srgbClr val="FF0000"/>
                </a:solidFill>
              </a:rPr>
              <a:t>iquids</a:t>
            </a:r>
            <a:r>
              <a:rPr lang="en-US" altLang="ja-JP" dirty="0"/>
              <a:t> is not “discontinuous shear thickening (</a:t>
            </a:r>
            <a:r>
              <a:rPr lang="en-US" altLang="ja-JP" dirty="0">
                <a:solidFill>
                  <a:srgbClr val="FF0000"/>
                </a:solidFill>
              </a:rPr>
              <a:t>DST</a:t>
            </a:r>
            <a:r>
              <a:rPr lang="en-US" altLang="ja-JP" dirty="0"/>
              <a:t>)” but </a:t>
            </a:r>
            <a:r>
              <a:rPr lang="en-US" altLang="ja-JP" dirty="0">
                <a:solidFill>
                  <a:srgbClr val="FF0000"/>
                </a:solidFill>
              </a:rPr>
              <a:t>impact induced hardening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pic>
        <p:nvPicPr>
          <p:cNvPr id="5" name="liquid_armor.3gpp">
            <a:hlinkClick r:id="" action="ppaction://media"/>
            <a:extLst>
              <a:ext uri="{FF2B5EF4-FFF2-40B4-BE49-F238E27FC236}">
                <a16:creationId xmlns:a16="http://schemas.microsoft.com/office/drawing/2014/main" id="{EF01B740-3BD4-49A7-835F-72F9F405B3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9048" y="2790986"/>
            <a:ext cx="4647638" cy="310810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FD21631-48CB-4D2E-A741-34C3F957A10F}"/>
              </a:ext>
            </a:extLst>
          </p:cNvPr>
          <p:cNvSpPr/>
          <p:nvPr/>
        </p:nvSpPr>
        <p:spPr>
          <a:xfrm>
            <a:off x="6728234" y="2232830"/>
            <a:ext cx="54777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http://youtube-video-download.info/video/EhdgkziFhrY</a:t>
            </a:r>
            <a:endParaRPr lang="ja-JP" altLang="en-US" sz="1600" dirty="0"/>
          </a:p>
        </p:txBody>
      </p:sp>
      <p:pic>
        <p:nvPicPr>
          <p:cNvPr id="7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ECF39A3C-3E86-4299-BE8C-6595DB118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943" y="170299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96AA2C17-6417-4F0F-A6AB-89711A1B9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6228449-0254-67FF-4728-75BAE2BC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E45EAD3-B5B6-20C0-E08D-D1B52D158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499676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E0AA03-7B78-B1DB-F7A3-8B1DC8C88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exotic phenomena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C42689-66E3-7E3A-5334-2881152A9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02741" cy="4351338"/>
          </a:xfrm>
        </p:spPr>
        <p:txBody>
          <a:bodyPr/>
          <a:lstStyle/>
          <a:p>
            <a:r>
              <a:rPr kumimoji="1" lang="en-US" altLang="ja-JP" dirty="0"/>
              <a:t>Running on a liquid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CD287A-8571-0987-0F71-624A20AE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7296C44-D62F-EEFB-DBC8-2240FA54A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53" y="2425184"/>
            <a:ext cx="3221141" cy="241585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619A573-11DE-5738-D7BD-10BF437EA7BE}"/>
              </a:ext>
            </a:extLst>
          </p:cNvPr>
          <p:cNvSpPr txBox="1"/>
          <p:nvPr/>
        </p:nvSpPr>
        <p:spPr>
          <a:xfrm>
            <a:off x="407446" y="5246606"/>
            <a:ext cx="6096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altLang="ja-JP" sz="1800" b="1" dirty="0">
                <a:effectLst/>
                <a:latin typeface="Times"/>
              </a:rPr>
              <a:t>A pool filled with non newtonian fluid</a:t>
            </a:r>
            <a:endParaRPr lang="fr-CA" altLang="ja-JP" sz="1800" dirty="0">
              <a:effectLst/>
              <a:latin typeface="Times"/>
            </a:endParaRPr>
          </a:p>
          <a:p>
            <a:r>
              <a:rPr lang="fr-CA" altLang="ja-JP" sz="1800" b="1" dirty="0">
                <a:effectLst/>
                <a:latin typeface="Times"/>
                <a:hlinkClick r:id="rId4"/>
              </a:rPr>
              <a:t>https://www.youtube.com/watch?v=TY0JeMyRCdY</a:t>
            </a:r>
            <a:endParaRPr lang="fr-CA" altLang="ja-JP" sz="1800" b="1" dirty="0">
              <a:effectLst/>
              <a:latin typeface="Time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F70CC0E-A2A3-87EC-0720-BABEB2603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478" y="2221109"/>
            <a:ext cx="3928244" cy="294618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59F696F-BEAF-D3CD-4C3B-EE346AE4EACC}"/>
              </a:ext>
            </a:extLst>
          </p:cNvPr>
          <p:cNvSpPr txBox="1"/>
          <p:nvPr/>
        </p:nvSpPr>
        <p:spPr>
          <a:xfrm>
            <a:off x="6400308" y="1648994"/>
            <a:ext cx="4652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A corresponding experiment by our group </a:t>
            </a:r>
            <a:endParaRPr kumimoji="1" lang="ja-JP" altLang="en-US" dirty="0"/>
          </a:p>
        </p:txBody>
      </p:sp>
      <p:pic>
        <p:nvPicPr>
          <p:cNvPr id="8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45AD64A2-D6C5-5EE3-FF54-4758BA05B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943" y="170299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E8F19F8-23A2-A129-7B4F-33C133A64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1BC5F9-B4FC-7D65-AEEB-3AB7A8E2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8255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C634A7-3936-4E5B-A317-F930FD02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previous experiments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C22A64-D00D-402B-87E1-2F36A99A3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650" y="1396746"/>
            <a:ext cx="9798444" cy="4898858"/>
          </a:xfrm>
        </p:spPr>
        <p:txBody>
          <a:bodyPr>
            <a:normAutofit/>
          </a:bodyPr>
          <a:lstStyle/>
          <a:p>
            <a:r>
              <a:rPr lang="en-US" altLang="ja-JP" sz="2400" dirty="0" err="1"/>
              <a:t>Waitukaitis</a:t>
            </a:r>
            <a:r>
              <a:rPr lang="en-US" altLang="ja-JP" sz="2400" dirty="0"/>
              <a:t> and Jaeger, Nature </a:t>
            </a:r>
            <a:r>
              <a:rPr lang="en-US" altLang="ja-JP" sz="2400" b="1" dirty="0">
                <a:sym typeface="Helvetica Neue"/>
              </a:rPr>
              <a:t>487</a:t>
            </a:r>
            <a:r>
              <a:rPr lang="en-US" altLang="ja-JP" sz="2400" dirty="0"/>
              <a:t>, 205 (2012)</a:t>
            </a:r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kumimoji="1" lang="en-US" altLang="ja-JP" sz="2400" dirty="0"/>
          </a:p>
          <a:p>
            <a:endParaRPr lang="en-US" altLang="ja-JP" sz="2400" dirty="0"/>
          </a:p>
          <a:p>
            <a:r>
              <a:rPr kumimoji="1" lang="en-US" altLang="ja-JP" sz="2400" dirty="0" err="1"/>
              <a:t>Egawa</a:t>
            </a:r>
            <a:r>
              <a:rPr kumimoji="1" lang="en-US" altLang="ja-JP" sz="2400" dirty="0"/>
              <a:t> &amp; </a:t>
            </a:r>
            <a:r>
              <a:rPr kumimoji="1" lang="en-US" altLang="ja-JP" sz="2400" dirty="0" err="1"/>
              <a:t>Katsuragi</a:t>
            </a:r>
            <a:r>
              <a:rPr kumimoji="1" lang="en-US" altLang="ja-JP" sz="2400" dirty="0"/>
              <a:t>, Phys. Fluids </a:t>
            </a:r>
            <a:r>
              <a:rPr kumimoji="1" lang="en-US" altLang="ja-JP" sz="2400" b="1" dirty="0"/>
              <a:t>31</a:t>
            </a:r>
            <a:r>
              <a:rPr kumimoji="1" lang="en-US" altLang="ja-JP" sz="2400" dirty="0"/>
              <a:t>, 053304 (2019).</a:t>
            </a:r>
            <a:endParaRPr kumimoji="1" lang="ja-JP" altLang="en-US" sz="240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E3C328C-41B4-4B3C-9957-8FA54E9E7866}"/>
              </a:ext>
            </a:extLst>
          </p:cNvPr>
          <p:cNvGrpSpPr/>
          <p:nvPr/>
        </p:nvGrpSpPr>
        <p:grpSpPr>
          <a:xfrm>
            <a:off x="751119" y="1864739"/>
            <a:ext cx="8546629" cy="3346532"/>
            <a:chOff x="1471311" y="2365100"/>
            <a:chExt cx="9817078" cy="3841491"/>
          </a:xfrm>
        </p:grpSpPr>
        <p:pic>
          <p:nvPicPr>
            <p:cNvPr id="8" name="Screen Shot 2019-12-23 at 11.14.50.png" descr="Screen Shot 2019-12-23 at 11.14.50.png">
              <a:extLst>
                <a:ext uri="{FF2B5EF4-FFF2-40B4-BE49-F238E27FC236}">
                  <a16:creationId xmlns:a16="http://schemas.microsoft.com/office/drawing/2014/main" id="{5C7A4CB8-BC17-465C-8983-8BCCA273B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1740" y="2560970"/>
              <a:ext cx="6276488" cy="3165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" name="Group">
              <a:extLst>
                <a:ext uri="{FF2B5EF4-FFF2-40B4-BE49-F238E27FC236}">
                  <a16:creationId xmlns:a16="http://schemas.microsoft.com/office/drawing/2014/main" id="{3450BAF6-F37F-457D-9617-F1945326B79A}"/>
                </a:ext>
              </a:extLst>
            </p:cNvPr>
            <p:cNvGrpSpPr/>
            <p:nvPr/>
          </p:nvGrpSpPr>
          <p:grpSpPr>
            <a:xfrm>
              <a:off x="1471311" y="2365100"/>
              <a:ext cx="9817078" cy="3841491"/>
              <a:chOff x="0" y="0"/>
              <a:chExt cx="8996349" cy="3811861"/>
            </a:xfrm>
          </p:grpSpPr>
          <p:pic>
            <p:nvPicPr>
              <p:cNvPr id="5" name="Screen Shot 2019-12-23 at 11.14.23.png" descr="Screen Shot 2019-12-23 at 11.14.23.png">
                <a:extLst>
                  <a:ext uri="{FF2B5EF4-FFF2-40B4-BE49-F238E27FC236}">
                    <a16:creationId xmlns:a16="http://schemas.microsoft.com/office/drawing/2014/main" id="{80E45020-2E44-4CD4-BEB0-87CB67E49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94359"/>
                <a:ext cx="3822027" cy="36175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" name="Screen Shot 2019-12-23 at 11.14.43.png" descr="Screen Shot 2019-12-23 at 11.14.43.png">
                <a:extLst>
                  <a:ext uri="{FF2B5EF4-FFF2-40B4-BE49-F238E27FC236}">
                    <a16:creationId xmlns:a16="http://schemas.microsoft.com/office/drawing/2014/main" id="{07DF3D39-881E-4EB3-B2FA-A6A1AEE47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74322" y="0"/>
                <a:ext cx="3822028" cy="37161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B4C11C3-3AEE-4CB1-B0BC-4B557827E14F}"/>
              </a:ext>
            </a:extLst>
          </p:cNvPr>
          <p:cNvGrpSpPr/>
          <p:nvPr/>
        </p:nvGrpSpPr>
        <p:grpSpPr>
          <a:xfrm>
            <a:off x="1080144" y="2097937"/>
            <a:ext cx="10031711" cy="3050770"/>
            <a:chOff x="1028967" y="1306864"/>
            <a:chExt cx="10031711" cy="3050770"/>
          </a:xfrm>
        </p:grpSpPr>
        <p:pic>
          <p:nvPicPr>
            <p:cNvPr id="11" name="Screen Shot 2019-12-23 at 11.53.13.png" descr="Screen Shot 2019-12-23 at 11.53.13.png">
              <a:extLst>
                <a:ext uri="{FF2B5EF4-FFF2-40B4-BE49-F238E27FC236}">
                  <a16:creationId xmlns:a16="http://schemas.microsoft.com/office/drawing/2014/main" id="{5CFDCD8E-422B-4907-8A9A-48986C531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8967" y="1603531"/>
              <a:ext cx="5505166" cy="273926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Screen Shot 2019-12-23 at 11.53.36.png" descr="Screen Shot 2019-12-23 at 11.53.36.png">
              <a:extLst>
                <a:ext uri="{FF2B5EF4-FFF2-40B4-BE49-F238E27FC236}">
                  <a16:creationId xmlns:a16="http://schemas.microsoft.com/office/drawing/2014/main" id="{9E5639C7-105C-4E5E-9B14-D1BEB4A44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4586" y="1306864"/>
              <a:ext cx="4146092" cy="3050770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4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05016380-02E2-4548-8684-D8E6DFFF1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943" y="170299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日付プレースホルダー 14">
            <a:extLst>
              <a:ext uri="{FF2B5EF4-FFF2-40B4-BE49-F238E27FC236}">
                <a16:creationId xmlns:a16="http://schemas.microsoft.com/office/drawing/2014/main" id="{2D33C580-48D0-4106-9AA5-33FAF7070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1FE17D88-0E70-71AE-AC1A-CD3DE2C3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AF8588E-EADD-7AEF-3ED9-4CD942A4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002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C94402-5545-2D45-F87A-47B814461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kumimoji="1" lang="ja-JP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5BA289-654A-CE6B-7606-8C67CB5D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&amp; theory</a:t>
            </a:r>
          </a:p>
          <a:p>
            <a:pPr lvl="1"/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LBM simulation</a:t>
            </a:r>
          </a:p>
          <a:p>
            <a:pPr lvl="1"/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Floating model in early stage</a:t>
            </a:r>
          </a:p>
          <a:p>
            <a:pPr lvl="1"/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of elastic force</a:t>
            </a:r>
          </a:p>
          <a:p>
            <a:r>
              <a:rPr kumimoji="1"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</a:p>
          <a:p>
            <a:r>
              <a:rPr lang="en-US" altLang="ja-JP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kumimoji="1" lang="ja-JP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F99088F-9542-F397-4440-C305854C1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2025/7/09</a:t>
            </a:r>
            <a:endParaRPr kumimoji="1" lang="ja-JP" altLang="en-US"/>
          </a:p>
        </p:txBody>
      </p:sp>
      <p:pic>
        <p:nvPicPr>
          <p:cNvPr id="7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7F36C65B-6A81-DB31-A461-0B4508834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943" y="170299"/>
            <a:ext cx="2457759" cy="11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6D97385-D8D8-541D-78D0-27526E932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Impact induced hardening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41800F-0A53-E9F9-ED17-238B44D9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B7478-52A9-4DEB-B5D6-A27D1A4977B9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07685BC-3FFC-18D5-7D75-BE2DE17479E0}"/>
              </a:ext>
            </a:extLst>
          </p:cNvPr>
          <p:cNvSpPr txBox="1"/>
          <p:nvPr/>
        </p:nvSpPr>
        <p:spPr>
          <a:xfrm>
            <a:off x="358644" y="5318675"/>
            <a:ext cx="11694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See </a:t>
            </a:r>
            <a:r>
              <a:rPr kumimoji="1" lang="en-US" altLang="ja-JP" dirty="0" err="1"/>
              <a:t>Pradipto</a:t>
            </a:r>
            <a:r>
              <a:rPr kumimoji="1" lang="en-US" altLang="ja-JP" dirty="0"/>
              <a:t> &amp; HH, PRF </a:t>
            </a:r>
            <a:r>
              <a:rPr kumimoji="1" lang="en-US" altLang="ja-JP" b="1" dirty="0"/>
              <a:t>6</a:t>
            </a:r>
            <a:r>
              <a:rPr kumimoji="1" lang="en-US" altLang="ja-JP" dirty="0"/>
              <a:t>, 033301 (2021), Phys. Fluids </a:t>
            </a:r>
            <a:r>
              <a:rPr kumimoji="1" lang="en-US" altLang="ja-JP" b="1" dirty="0"/>
              <a:t>33</a:t>
            </a:r>
            <a:r>
              <a:rPr kumimoji="1" lang="en-US" altLang="ja-JP" dirty="0"/>
              <a:t>, 093110 (2021) &amp; PRE </a:t>
            </a:r>
            <a:r>
              <a:rPr kumimoji="1" lang="en-US" altLang="ja-JP" b="1" dirty="0"/>
              <a:t>108</a:t>
            </a:r>
            <a:r>
              <a:rPr kumimoji="1" lang="en-US" altLang="ja-JP" dirty="0"/>
              <a:t>, 024604 (2023) </a:t>
            </a:r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1D2E641-86CD-F382-15CA-F42B9A15CE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149" y="2456926"/>
            <a:ext cx="1078994" cy="14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78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1553</Words>
  <Application>Microsoft Office PowerPoint</Application>
  <PresentationFormat>ワイド画面</PresentationFormat>
  <Paragraphs>305</Paragraphs>
  <Slides>30</Slides>
  <Notes>8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8" baseType="lpstr">
      <vt:lpstr>Helvetica Neue</vt:lpstr>
      <vt:lpstr>游ゴシック</vt:lpstr>
      <vt:lpstr>游ゴシック Light</vt:lpstr>
      <vt:lpstr>Arial</vt:lpstr>
      <vt:lpstr>Cambria Math</vt:lpstr>
      <vt:lpstr>Times</vt:lpstr>
      <vt:lpstr>Times New Roman</vt:lpstr>
      <vt:lpstr>Office テーマ</vt:lpstr>
      <vt:lpstr>Impact induced hardening in dense suspensions</vt:lpstr>
      <vt:lpstr>Welcome message</vt:lpstr>
      <vt:lpstr>Brief overview of this meeting</vt:lpstr>
      <vt:lpstr>Contents</vt:lpstr>
      <vt:lpstr>Contents</vt:lpstr>
      <vt:lpstr>Impact induced hardening</vt:lpstr>
      <vt:lpstr>Some exotic phenomena</vt:lpstr>
      <vt:lpstr>Some previous experiments</vt:lpstr>
      <vt:lpstr>Contents</vt:lpstr>
      <vt:lpstr>Simulation</vt:lpstr>
      <vt:lpstr>PowerPoint プレゼンテーション</vt:lpstr>
      <vt:lpstr>Analysis</vt:lpstr>
      <vt:lpstr>Our analysis</vt:lpstr>
      <vt:lpstr>Comparison of the floating model with the simulation</vt:lpstr>
      <vt:lpstr>Effect of elasticity</vt:lpstr>
      <vt:lpstr>Elastic force acting on the projectile without bottom boundary effect</vt:lpstr>
      <vt:lpstr>Summary of simulation &amp; theory</vt:lpstr>
      <vt:lpstr>Contents</vt:lpstr>
      <vt:lpstr>Experimental project (H. Maruoka)</vt:lpstr>
      <vt:lpstr>Overview of experimental setup and picture</vt:lpstr>
      <vt:lpstr>Dynamical impacts on suspension 𝜙 = 0.56 </vt:lpstr>
      <vt:lpstr>PowerPoint プレゼンテーション</vt:lpstr>
      <vt:lpstr>PowerPoint プレゼンテーション</vt:lpstr>
      <vt:lpstr>Experimental results</vt:lpstr>
      <vt:lpstr>Effective viscosity and t_max</vt:lpstr>
      <vt:lpstr>PowerPoint プレゼンテーション</vt:lpstr>
      <vt:lpstr>Summary of experiments</vt:lpstr>
      <vt:lpstr>Contents</vt:lpstr>
      <vt:lpstr>Conclusion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induced hardening in dense suspension</dc:title>
  <dc:creator>早川尚男</dc:creator>
  <cp:lastModifiedBy>尚男 早川</cp:lastModifiedBy>
  <cp:revision>51</cp:revision>
  <dcterms:created xsi:type="dcterms:W3CDTF">2020-07-07T02:28:47Z</dcterms:created>
  <dcterms:modified xsi:type="dcterms:W3CDTF">2025-07-09T01:11:55Z</dcterms:modified>
</cp:coreProperties>
</file>