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4"/>
  </p:notesMasterIdLst>
  <p:sldIdLst>
    <p:sldId id="256" r:id="rId2"/>
    <p:sldId id="508" r:id="rId3"/>
    <p:sldId id="533" r:id="rId4"/>
    <p:sldId id="535" r:id="rId5"/>
    <p:sldId id="511" r:id="rId6"/>
    <p:sldId id="519" r:id="rId7"/>
    <p:sldId id="543" r:id="rId8"/>
    <p:sldId id="536" r:id="rId9"/>
    <p:sldId id="537" r:id="rId10"/>
    <p:sldId id="563" r:id="rId11"/>
    <p:sldId id="554" r:id="rId12"/>
    <p:sldId id="538" r:id="rId13"/>
    <p:sldId id="540" r:id="rId14"/>
    <p:sldId id="539" r:id="rId15"/>
    <p:sldId id="541" r:id="rId16"/>
    <p:sldId id="550" r:id="rId17"/>
    <p:sldId id="518" r:id="rId18"/>
    <p:sldId id="521" r:id="rId19"/>
    <p:sldId id="530" r:id="rId20"/>
    <p:sldId id="522" r:id="rId21"/>
    <p:sldId id="531" r:id="rId22"/>
    <p:sldId id="52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56"/>
    <p:restoredTop sz="94925"/>
  </p:normalViewPr>
  <p:slideViewPr>
    <p:cSldViewPr snapToGrid="0">
      <p:cViewPr varScale="1">
        <p:scale>
          <a:sx n="120" d="100"/>
          <a:sy n="120" d="100"/>
        </p:scale>
        <p:origin x="11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06:51:31.8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 62 24575,'0'-9'0,"0"-1"0,0 5 0,0-1 0,0-1 0,0 1 0,0 0 0,0 1 0,-1 1 0,-1 2 0,-1 0 0,-2 2 0,0 0 0,3 0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06:51:36.99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52 0 24575,'0'11'0,"0"-2"0,0-4 0,0 0 0,0 0 0,0-1 0,0 0 0,0 1 0,0 0 0,0-1 0,0 0 0,0 1 0,0-1 0,0 1 0,0 0 0,0 0 0,0-1 0,0 1 0,0-1 0,0 0 0,0 0 0,0 0 0,0 1 0,0 0 0,0 1 0,0 0 0,1-2 0,2 2 0,1 0 0,0 0 0,0 1 0,-1-1 0,-1-2 0,0 0 0,0-1 0,0 0 0,0-1 0,1-9 0,-2 3 0,0-6 0,-3 5 0,1-1 0,0-1 0,0-1 0,1 0 0,0 1 0,0 1 0,0 0 0,0 1 0,0-1 0,0 2 0,0-2 0,0 0 0,0-1 0,0 0 0,0 1 0,0 0 0,0 0 0,0 1 0,1 0 0,0 2 0,0-1 0,0 1 0,-1-1 0,-2 1 0,-2 2 0,1-2 0,0 0 0,-1-1 0,1 0 0,-2 2 0,0-1 0,0 2 0,0 0 0,-1 1 0,0 1 0,1 1 0,0 2 0,1 3 0,1-2 0,-1 2 0,0-2 0,2 0 0,0-1 0,0-1 0,1 1 0,0 0 0,1 2 0,-1 0 0,1 0 0,0 1 0,0-1 0,0-1 0,0 0 0,0-1 0,0 0 0,0 1 0,0 0 0,0-1 0,0 1 0,1-1 0,1-1 0,-1 1 0,0-1 0,0 0 0,1 1 0,-1-1 0,1 0 0,-1 2 0,1-2 0,1 0 0,-2 0 0,1 1 0,-1 0 0,1 1 0,-1-1 0,0-3 0,1-7 0,-1 4 0,-1-5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18B58-065A-9E4B-98F9-2AE112304F0C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3BBDC-38E2-6F49-96B0-2C6BB0F3A7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1757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不均一な系のため、解析に粒子配置を用いる。</a:t>
            </a:r>
          </a:p>
          <a:p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3BBDC-38E2-6F49-96B0-2C6BB0F3A70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2833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" altLang="ja-JP" i="1" dirty="0" err="1"/>
              <a:t>take</a:t>
            </a:r>
            <a:r>
              <a:rPr lang="de" altLang="ja-JP" i="1" dirty="0"/>
              <a:t> a </a:t>
            </a:r>
            <a:r>
              <a:rPr lang="de" altLang="ja-JP" i="1" dirty="0" err="1"/>
              <a:t>contraction</a:t>
            </a:r>
            <a:r>
              <a:rPr lang="de" altLang="ja-JP" i="1" dirty="0"/>
              <a:t> </a:t>
            </a:r>
            <a:r>
              <a:rPr lang="de" altLang="ja-JP" i="1" dirty="0" err="1"/>
              <a:t>of</a:t>
            </a:r>
            <a:r>
              <a:rPr lang="de" altLang="ja-JP" i="1" dirty="0"/>
              <a:t> </a:t>
            </a:r>
            <a:r>
              <a:rPr lang="de" altLang="ja-JP" i="1" dirty="0" err="1"/>
              <a:t>the</a:t>
            </a:r>
            <a:r>
              <a:rPr lang="de" altLang="ja-JP" i="1" dirty="0"/>
              <a:t> </a:t>
            </a:r>
            <a:r>
              <a:rPr lang="de" altLang="ja-JP" i="1" dirty="0" err="1"/>
              <a:t>tensor</a:t>
            </a:r>
            <a:endParaRPr lang="de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3BBDC-38E2-6F49-96B0-2C6BB0F3A703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0283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" altLang="ja-JP" i="1" dirty="0"/>
              <a:t>“This </a:t>
            </a:r>
            <a:r>
              <a:rPr lang="de" altLang="ja-JP" i="1" dirty="0" err="1"/>
              <a:t>is</a:t>
            </a:r>
            <a:r>
              <a:rPr lang="de" altLang="ja-JP" i="1" dirty="0"/>
              <a:t> </a:t>
            </a:r>
            <a:r>
              <a:rPr lang="de" altLang="ja-JP" i="1" dirty="0" err="1"/>
              <a:t>the</a:t>
            </a:r>
            <a:r>
              <a:rPr lang="de" altLang="ja-JP" i="1" dirty="0"/>
              <a:t> </a:t>
            </a:r>
            <a:r>
              <a:rPr lang="de" altLang="ja-JP" i="1" dirty="0" err="1"/>
              <a:t>plot</a:t>
            </a:r>
            <a:r>
              <a:rPr lang="de" altLang="ja-JP" i="1" dirty="0"/>
              <a:t> </a:t>
            </a:r>
            <a:r>
              <a:rPr lang="de" altLang="ja-JP" i="1" dirty="0" err="1"/>
              <a:t>when</a:t>
            </a:r>
            <a:r>
              <a:rPr lang="de" altLang="ja-JP" i="1" dirty="0"/>
              <a:t> </a:t>
            </a:r>
            <a:r>
              <a:rPr lang="el-GR" altLang="ja-JP" i="1" dirty="0"/>
              <a:t>η </a:t>
            </a:r>
            <a:r>
              <a:rPr lang="de" altLang="ja-JP" i="1" dirty="0" err="1"/>
              <a:t>is</a:t>
            </a:r>
            <a:r>
              <a:rPr lang="de" altLang="ja-JP" i="1" dirty="0"/>
              <a:t> </a:t>
            </a:r>
            <a:r>
              <a:rPr lang="de" altLang="ja-JP" i="1" dirty="0" err="1"/>
              <a:t>varied</a:t>
            </a:r>
            <a:r>
              <a:rPr lang="de" altLang="ja-JP" i="1" dirty="0"/>
              <a:t>. The potential </a:t>
            </a:r>
            <a:r>
              <a:rPr lang="de" altLang="ja-JP" i="1" dirty="0" err="1"/>
              <a:t>change</a:t>
            </a:r>
            <a:r>
              <a:rPr lang="de" altLang="ja-JP" i="1" dirty="0"/>
              <a:t> </a:t>
            </a:r>
            <a:r>
              <a:rPr lang="de" altLang="ja-JP" i="1" dirty="0" err="1"/>
              <a:t>does</a:t>
            </a:r>
            <a:r>
              <a:rPr lang="de" altLang="ja-JP" i="1" dirty="0"/>
              <a:t> not </a:t>
            </a:r>
            <a:r>
              <a:rPr lang="de" altLang="ja-JP" i="1" dirty="0" err="1"/>
              <a:t>perfectly</a:t>
            </a:r>
            <a:r>
              <a:rPr lang="de" altLang="ja-JP" i="1" dirty="0"/>
              <a:t> match, but </a:t>
            </a:r>
            <a:r>
              <a:rPr lang="de" altLang="ja-JP" i="1" dirty="0" err="1"/>
              <a:t>the</a:t>
            </a:r>
            <a:r>
              <a:rPr lang="de" altLang="ja-JP" i="1" dirty="0"/>
              <a:t> </a:t>
            </a:r>
            <a:r>
              <a:rPr lang="de" altLang="ja-JP" i="1" dirty="0" err="1"/>
              <a:t>response</a:t>
            </a:r>
            <a:r>
              <a:rPr lang="de" altLang="ja-JP" i="1" dirty="0"/>
              <a:t> </a:t>
            </a:r>
            <a:r>
              <a:rPr lang="de" altLang="ja-JP" i="1" dirty="0" err="1"/>
              <a:t>agrees</a:t>
            </a:r>
            <a:r>
              <a:rPr lang="de" altLang="ja-JP" i="1" dirty="0"/>
              <a:t> </a:t>
            </a:r>
            <a:r>
              <a:rPr lang="de" altLang="ja-JP" i="1" dirty="0" err="1"/>
              <a:t>quantitatively</a:t>
            </a:r>
            <a:r>
              <a:rPr lang="de" altLang="ja-JP" i="1" dirty="0"/>
              <a:t> </a:t>
            </a:r>
            <a:r>
              <a:rPr lang="de" altLang="ja-JP" i="1" dirty="0" err="1"/>
              <a:t>when</a:t>
            </a:r>
            <a:r>
              <a:rPr lang="de" altLang="ja-JP" i="1" dirty="0"/>
              <a:t> </a:t>
            </a:r>
            <a:r>
              <a:rPr lang="de" altLang="ja-JP" i="1" dirty="0" err="1"/>
              <a:t>the</a:t>
            </a:r>
            <a:r>
              <a:rPr lang="de" altLang="ja-JP" i="1" dirty="0"/>
              <a:t> </a:t>
            </a:r>
            <a:r>
              <a:rPr lang="de" altLang="ja-JP" i="1" dirty="0" err="1"/>
              <a:t>parameter</a:t>
            </a:r>
            <a:r>
              <a:rPr lang="de" altLang="ja-JP" i="1" dirty="0"/>
              <a:t> </a:t>
            </a:r>
            <a:r>
              <a:rPr lang="de" altLang="ja-JP" i="1" dirty="0" err="1"/>
              <a:t>is</a:t>
            </a:r>
            <a:r>
              <a:rPr lang="de" altLang="ja-JP" i="1" dirty="0"/>
              <a:t> </a:t>
            </a:r>
            <a:r>
              <a:rPr lang="de" altLang="ja-JP" i="1" dirty="0" err="1"/>
              <a:t>varied</a:t>
            </a:r>
            <a:r>
              <a:rPr lang="de" altLang="ja-JP" i="1" dirty="0"/>
              <a:t>.”</a:t>
            </a:r>
            <a:endParaRPr lang="de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3BBDC-38E2-6F49-96B0-2C6BB0F3A703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220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3BBDC-38E2-6F49-96B0-2C6BB0F3A70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1139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662D3-0C28-30FC-51A2-85E08E357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A7D73A5-D9BF-FD62-2121-D952909402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F5DA880-35E7-0975-8806-5D75772674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>
                <a:effectLst/>
                <a:latin typeface="Hiragino Sans" panose="020B0400000000000000" pitchFamily="34" charset="-128"/>
                <a:ea typeface="Hiragino Sans" panose="020B0400000000000000" pitchFamily="34" charset="-128"/>
              </a:rPr>
              <a:t>今までの解析は、</a:t>
            </a:r>
            <a:r>
              <a:rPr lang="de" altLang="ja-JP" dirty="0" err="1">
                <a:effectLst/>
                <a:latin typeface="Helvetica Neue" panose="02000503000000020004" pitchFamily="2" charset="0"/>
                <a:ea typeface="Hiragino Sans" panose="020B0400000000000000" pitchFamily="34" charset="-128"/>
              </a:rPr>
              <a:t>k</a:t>
            </a:r>
            <a:r>
              <a:rPr lang="de" altLang="ja-JP" dirty="0">
                <a:effectLst/>
                <a:latin typeface="Helvetica Neue" panose="02000503000000020004" pitchFamily="2" charset="0"/>
                <a:ea typeface="Hiragino Sans" panose="020B0400000000000000" pitchFamily="34" charset="-128"/>
              </a:rPr>
              <a:t> = 0</a:t>
            </a:r>
            <a:r>
              <a:rPr lang="ja-JP" altLang="en-US">
                <a:effectLst/>
                <a:latin typeface="Hiragino Sans" panose="020B0400000000000000" pitchFamily="34" charset="-128"/>
                <a:ea typeface="Hiragino Sans" panose="020B0400000000000000" pitchFamily="34" charset="-128"/>
              </a:rPr>
              <a:t>の正の固有値のみを用いて行われてきた。</a:t>
            </a:r>
          </a:p>
          <a:p>
            <a:endParaRPr kumimoji="1" lang="en-US" altLang="ja-JP" dirty="0"/>
          </a:p>
          <a:p>
            <a:r>
              <a:rPr lang="ja-JP" altLang="en-US" b="1">
                <a:effectLst/>
                <a:latin typeface="Helvetica Neue" panose="02000503000000020004" pitchFamily="2" charset="0"/>
              </a:rPr>
              <a:t>システムに負の固有モードが存在する場合、</a:t>
            </a:r>
            <a:endParaRPr lang="ja-JP" altLang="en-US">
              <a:effectLst/>
              <a:latin typeface="Helvetica Neue" panose="02000503000000020004" pitchFamily="2" charset="0"/>
            </a:endParaRPr>
          </a:p>
          <a:p>
            <a:r>
              <a:rPr lang="ja-JP" altLang="en-US" b="1">
                <a:effectLst/>
                <a:latin typeface="Helvetica Neue" panose="02000503000000020004" pitchFamily="2" charset="0"/>
              </a:rPr>
              <a:t>変形を加えた際の応答を</a:t>
            </a:r>
            <a:endParaRPr lang="ja-JP" altLang="en-US">
              <a:effectLst/>
              <a:latin typeface="Helvetica Neue" panose="02000503000000020004" pitchFamily="2" charset="0"/>
            </a:endParaRPr>
          </a:p>
          <a:p>
            <a:r>
              <a:rPr lang="ja-JP" altLang="en-US" b="1">
                <a:effectLst/>
                <a:latin typeface="Hiragino Sans" panose="020B0400000000000000" pitchFamily="34" charset="-128"/>
                <a:ea typeface="Hiragino Sans" panose="020B0400000000000000" pitchFamily="34" charset="-128"/>
              </a:rPr>
              <a:t>理論解析およびシュミレーションを用いて確かめる。</a:t>
            </a:r>
            <a:endParaRPr lang="ja-JP" altLang="en-US">
              <a:effectLst/>
              <a:latin typeface="Hiragino Sans" panose="020B0400000000000000" pitchFamily="34" charset="-128"/>
              <a:ea typeface="Hiragino Sans" panose="020B0400000000000000" pitchFamily="34" charset="-128"/>
            </a:endParaRPr>
          </a:p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5A5806F-41EE-6864-5DE1-E27B2FCAD0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F0611-D87E-574A-8BF2-8E9A6B1BC38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2481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83DEE-8080-3944-5A8E-3B7652696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BEBB4A8-6D99-3FF1-B265-CDF9EC4F48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4C5D56C-0353-FFE5-6DFD-E4BFF41045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周期境界ではない。</a:t>
            </a:r>
            <a:endParaRPr kumimoji="1" lang="en-US" altLang="ja-JP" dirty="0"/>
          </a:p>
          <a:p>
            <a:r>
              <a:rPr kumimoji="1" lang="ja-JP" altLang="en-US" sz="1200"/>
              <a:t>異なるセルにおける同一粒子に対して、異なる変位を許す。</a:t>
            </a:r>
            <a:endParaRPr kumimoji="1" lang="en-US" altLang="ja-JP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" altLang="ja-JP" b="1" dirty="0"/>
              <a:t>a </a:t>
            </a:r>
            <a:r>
              <a:rPr lang="de" altLang="ja-JP" b="1" dirty="0" err="1"/>
              <a:t>crystal</a:t>
            </a:r>
            <a:r>
              <a:rPr lang="de" altLang="ja-JP" b="1" dirty="0"/>
              <a:t>-like </a:t>
            </a:r>
            <a:r>
              <a:rPr lang="de" altLang="ja-JP" b="1" dirty="0" err="1"/>
              <a:t>tiling</a:t>
            </a:r>
            <a:r>
              <a:rPr lang="de" altLang="ja-JP" b="1" dirty="0"/>
              <a:t> </a:t>
            </a:r>
            <a:r>
              <a:rPr lang="de" altLang="ja-JP" b="1" dirty="0" err="1"/>
              <a:t>structure</a:t>
            </a:r>
            <a:r>
              <a:rPr lang="de" altLang="ja-JP" b="1" dirty="0"/>
              <a:t> </a:t>
            </a:r>
            <a:r>
              <a:rPr lang="de" altLang="ja-JP" b="1" dirty="0" err="1"/>
              <a:t>where</a:t>
            </a:r>
            <a:r>
              <a:rPr lang="de" altLang="ja-JP" b="1" dirty="0"/>
              <a:t> </a:t>
            </a:r>
            <a:r>
              <a:rPr lang="de" altLang="ja-JP" b="1" dirty="0" err="1"/>
              <a:t>each</a:t>
            </a:r>
            <a:r>
              <a:rPr lang="de" altLang="ja-JP" b="1" dirty="0"/>
              <a:t> </a:t>
            </a:r>
            <a:r>
              <a:rPr lang="de" altLang="ja-JP" b="1" dirty="0" err="1"/>
              <a:t>unit</a:t>
            </a:r>
            <a:r>
              <a:rPr lang="de" altLang="ja-JP" b="1" dirty="0"/>
              <a:t> </a:t>
            </a:r>
            <a:r>
              <a:rPr lang="de" altLang="ja-JP" b="1" dirty="0" err="1"/>
              <a:t>cell</a:t>
            </a:r>
            <a:r>
              <a:rPr lang="de" altLang="ja-JP" b="1" dirty="0"/>
              <a:t> </a:t>
            </a:r>
            <a:r>
              <a:rPr lang="de" altLang="ja-JP" b="1" dirty="0" err="1"/>
              <a:t>contains</a:t>
            </a:r>
            <a:r>
              <a:rPr lang="de" altLang="ja-JP" b="1" dirty="0"/>
              <a:t> an </a:t>
            </a:r>
            <a:r>
              <a:rPr lang="de" altLang="ja-JP" b="1" dirty="0" err="1"/>
              <a:t>amorphous</a:t>
            </a:r>
            <a:r>
              <a:rPr lang="de" altLang="ja-JP" b="1" dirty="0"/>
              <a:t> </a:t>
            </a:r>
            <a:r>
              <a:rPr lang="de" altLang="ja-JP" b="1" dirty="0" err="1"/>
              <a:t>region</a:t>
            </a:r>
            <a:r>
              <a:rPr lang="de" altLang="ja-JP" b="1" dirty="0"/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" altLang="ja-JP" b="1" dirty="0"/>
              <a:t>“a </a:t>
            </a:r>
            <a:r>
              <a:rPr lang="de" altLang="ja-JP" b="1" dirty="0" err="1"/>
              <a:t>tile</a:t>
            </a:r>
            <a:r>
              <a:rPr lang="de" altLang="ja-JP" b="1" dirty="0"/>
              <a:t>-like </a:t>
            </a:r>
            <a:r>
              <a:rPr lang="de" altLang="ja-JP" b="1" dirty="0" err="1"/>
              <a:t>structure</a:t>
            </a:r>
            <a:r>
              <a:rPr lang="de" altLang="ja-JP" b="1" dirty="0"/>
              <a:t> </a:t>
            </a:r>
            <a:r>
              <a:rPr lang="de" altLang="ja-JP" b="1" dirty="0" err="1"/>
              <a:t>that</a:t>
            </a:r>
            <a:r>
              <a:rPr lang="de" altLang="ja-JP" b="1" dirty="0"/>
              <a:t> </a:t>
            </a:r>
            <a:r>
              <a:rPr lang="de" altLang="ja-JP" b="1" dirty="0" err="1"/>
              <a:t>resembles</a:t>
            </a:r>
            <a:r>
              <a:rPr lang="de" altLang="ja-JP" b="1" dirty="0"/>
              <a:t> a </a:t>
            </a:r>
            <a:r>
              <a:rPr lang="de" altLang="ja-JP" b="1" dirty="0" err="1"/>
              <a:t>crystal</a:t>
            </a:r>
            <a:r>
              <a:rPr lang="de" altLang="ja-JP" b="1" dirty="0"/>
              <a:t> but </a:t>
            </a:r>
            <a:r>
              <a:rPr lang="de" altLang="ja-JP" b="1" dirty="0" err="1"/>
              <a:t>has</a:t>
            </a:r>
            <a:r>
              <a:rPr lang="de" altLang="ja-JP" b="1" dirty="0"/>
              <a:t> an </a:t>
            </a:r>
            <a:r>
              <a:rPr lang="de" altLang="ja-JP" b="1" dirty="0" err="1"/>
              <a:t>amorphous</a:t>
            </a:r>
            <a:r>
              <a:rPr lang="de" altLang="ja-JP" b="1" dirty="0"/>
              <a:t> </a:t>
            </a:r>
            <a:r>
              <a:rPr lang="de" altLang="ja-JP" b="1" dirty="0" err="1"/>
              <a:t>configuration</a:t>
            </a:r>
            <a:r>
              <a:rPr lang="de" altLang="ja-JP" b="1" dirty="0"/>
              <a:t> </a:t>
            </a:r>
            <a:r>
              <a:rPr lang="de" altLang="ja-JP" b="1" dirty="0" err="1"/>
              <a:t>within</a:t>
            </a:r>
            <a:r>
              <a:rPr lang="de" altLang="ja-JP" b="1" dirty="0"/>
              <a:t> </a:t>
            </a:r>
            <a:r>
              <a:rPr lang="de" altLang="ja-JP" b="1" dirty="0" err="1"/>
              <a:t>each</a:t>
            </a:r>
            <a:r>
              <a:rPr lang="de" altLang="ja-JP" b="1" dirty="0"/>
              <a:t> </a:t>
            </a:r>
            <a:r>
              <a:rPr lang="de" altLang="ja-JP" b="1" dirty="0" err="1"/>
              <a:t>unit</a:t>
            </a:r>
            <a:r>
              <a:rPr lang="de" altLang="ja-JP" b="1" dirty="0"/>
              <a:t> </a:t>
            </a:r>
            <a:r>
              <a:rPr lang="de" altLang="ja-JP" b="1" dirty="0" err="1"/>
              <a:t>cell</a:t>
            </a:r>
            <a:r>
              <a:rPr lang="de" altLang="ja-JP" b="1" dirty="0"/>
              <a:t>”</a:t>
            </a:r>
            <a:endParaRPr lang="de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" altLang="ja-JP" dirty="0"/>
          </a:p>
          <a:p>
            <a:endParaRPr kumimoji="1" lang="en-US" altLang="ja-JP" sz="1200" dirty="0"/>
          </a:p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C1076F3-2DC8-9BF5-75CC-D1B874D47F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F0611-D87E-574A-8BF2-8E9A6B1BC38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3891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FED30-F802-997C-98D2-0BE287BA5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B809B18-FAC4-0D33-F349-9AB5C3D9BE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E00CF2F-9B79-C5D0-CFEE-7FC7CA8785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" altLang="ja-JP" b="1" dirty="0"/>
              <a:t>An </a:t>
            </a:r>
            <a:r>
              <a:rPr lang="de" altLang="ja-JP" b="1" dirty="0" err="1"/>
              <a:t>arbitrary</a:t>
            </a:r>
            <a:r>
              <a:rPr lang="de" altLang="ja-JP" b="1" dirty="0"/>
              <a:t> </a:t>
            </a:r>
            <a:r>
              <a:rPr lang="de" altLang="ja-JP" b="1" dirty="0" err="1"/>
              <a:t>displacement</a:t>
            </a:r>
            <a:r>
              <a:rPr lang="de" altLang="ja-JP" b="1" dirty="0"/>
              <a:t> </a:t>
            </a:r>
            <a:r>
              <a:rPr lang="de" altLang="ja-JP" b="1" dirty="0" err="1"/>
              <a:t>can</a:t>
            </a:r>
            <a:r>
              <a:rPr lang="de" altLang="ja-JP" b="1" dirty="0"/>
              <a:t> </a:t>
            </a:r>
            <a:r>
              <a:rPr lang="de" altLang="ja-JP" b="1" dirty="0" err="1"/>
              <a:t>be</a:t>
            </a:r>
            <a:r>
              <a:rPr lang="de" altLang="ja-JP" b="1" dirty="0"/>
              <a:t> </a:t>
            </a:r>
            <a:r>
              <a:rPr lang="de" altLang="ja-JP" b="1" dirty="0" err="1"/>
              <a:t>expanded</a:t>
            </a:r>
            <a:r>
              <a:rPr lang="de" altLang="ja-JP" b="1" dirty="0"/>
              <a:t> in </a:t>
            </a:r>
            <a:r>
              <a:rPr lang="de" altLang="ja-JP" b="1" dirty="0" err="1"/>
              <a:t>terms</a:t>
            </a:r>
            <a:r>
              <a:rPr lang="de" altLang="ja-JP" b="1" dirty="0"/>
              <a:t> </a:t>
            </a:r>
            <a:r>
              <a:rPr lang="de" altLang="ja-JP" b="1" dirty="0" err="1"/>
              <a:t>of</a:t>
            </a:r>
            <a:r>
              <a:rPr lang="de" altLang="ja-JP" b="1" dirty="0"/>
              <a:t> </a:t>
            </a:r>
            <a:r>
              <a:rPr lang="de" altLang="ja-JP" b="1" dirty="0" err="1"/>
              <a:t>eigenvectors</a:t>
            </a:r>
            <a:endParaRPr lang="de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7FA0548-80CC-4DA8-1AE7-F29985D8BE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F0611-D87E-574A-8BF2-8E9A6B1BC38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2956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F6543-82A6-29B4-C53A-6AD9866F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EDD99E2-03A3-8286-3549-E0FC28EF84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751DEBD-E0DF-5A70-A32E-DB7150D697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固有値が波数に対応しているため、変形も波数に対応する必要がある。</a:t>
            </a:r>
            <a:endParaRPr kumimoji="1" lang="en-US" altLang="ja-JP" dirty="0"/>
          </a:p>
          <a:p>
            <a:r>
              <a:rPr kumimoji="1" lang="ja-JP" altLang="en-US"/>
              <a:t>そのため、波数に対応した変形を考える。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" altLang="ja-JP" i="1" dirty="0"/>
              <a:t>“</a:t>
            </a:r>
            <a:r>
              <a:rPr lang="de" altLang="ja-JP" i="1" dirty="0" err="1"/>
              <a:t>Since</a:t>
            </a:r>
            <a:r>
              <a:rPr lang="de" altLang="ja-JP" i="1" dirty="0"/>
              <a:t> </a:t>
            </a:r>
            <a:r>
              <a:rPr lang="de" altLang="ja-JP" i="1" dirty="0" err="1"/>
              <a:t>the</a:t>
            </a:r>
            <a:r>
              <a:rPr lang="de" altLang="ja-JP" i="1" dirty="0"/>
              <a:t> </a:t>
            </a:r>
            <a:r>
              <a:rPr lang="de" altLang="ja-JP" i="1" dirty="0" err="1"/>
              <a:t>wavelength</a:t>
            </a:r>
            <a:r>
              <a:rPr lang="de" altLang="ja-JP" i="1" dirty="0"/>
              <a:t> at </a:t>
            </a:r>
            <a:r>
              <a:rPr lang="de" altLang="ja-JP" i="1" dirty="0" err="1"/>
              <a:t>the</a:t>
            </a:r>
            <a:r>
              <a:rPr lang="de" altLang="ja-JP" i="1" dirty="0"/>
              <a:t> </a:t>
            </a:r>
            <a:r>
              <a:rPr lang="de" altLang="ja-JP" i="1" dirty="0" err="1"/>
              <a:t>edge</a:t>
            </a:r>
            <a:r>
              <a:rPr lang="de" altLang="ja-JP" i="1" dirty="0"/>
              <a:t> </a:t>
            </a:r>
            <a:r>
              <a:rPr lang="de" altLang="ja-JP" i="1" dirty="0" err="1"/>
              <a:t>wavenumber</a:t>
            </a:r>
            <a:r>
              <a:rPr lang="de" altLang="ja-JP" i="1" dirty="0"/>
              <a:t> </a:t>
            </a:r>
            <a:r>
              <a:rPr lang="de" altLang="ja-JP" i="1" dirty="0" err="1"/>
              <a:t>is</a:t>
            </a:r>
            <a:r>
              <a:rPr lang="de" altLang="ja-JP" i="1" dirty="0"/>
              <a:t> 2L, </a:t>
            </a:r>
            <a:r>
              <a:rPr lang="de" altLang="ja-JP" i="1" dirty="0" err="1"/>
              <a:t>the</a:t>
            </a:r>
            <a:r>
              <a:rPr lang="de" altLang="ja-JP" i="1" dirty="0"/>
              <a:t> </a:t>
            </a:r>
            <a:r>
              <a:rPr lang="de" altLang="ja-JP" i="1" dirty="0" err="1"/>
              <a:t>deformation</a:t>
            </a:r>
            <a:r>
              <a:rPr lang="de" altLang="ja-JP" i="1" dirty="0"/>
              <a:t> </a:t>
            </a:r>
            <a:r>
              <a:rPr lang="de" altLang="ja-JP" i="1" dirty="0" err="1"/>
              <a:t>can</a:t>
            </a:r>
            <a:r>
              <a:rPr lang="de" altLang="ja-JP" i="1" dirty="0"/>
              <a:t> </a:t>
            </a:r>
            <a:r>
              <a:rPr lang="de" altLang="ja-JP" i="1" dirty="0" err="1"/>
              <a:t>be</a:t>
            </a:r>
            <a:r>
              <a:rPr lang="de" altLang="ja-JP" i="1" dirty="0"/>
              <a:t> </a:t>
            </a:r>
            <a:r>
              <a:rPr lang="de" altLang="ja-JP" i="1" dirty="0" err="1"/>
              <a:t>captured</a:t>
            </a:r>
            <a:r>
              <a:rPr lang="de" altLang="ja-JP" i="1" dirty="0"/>
              <a:t> </a:t>
            </a:r>
            <a:r>
              <a:rPr lang="de" altLang="ja-JP" i="1" dirty="0" err="1"/>
              <a:t>using</a:t>
            </a:r>
            <a:r>
              <a:rPr lang="de" altLang="ja-JP" i="1" dirty="0"/>
              <a:t> a </a:t>
            </a:r>
            <a:r>
              <a:rPr lang="de" altLang="ja-JP" i="1" dirty="0" err="1"/>
              <a:t>system</a:t>
            </a:r>
            <a:r>
              <a:rPr lang="de" altLang="ja-JP" i="1" dirty="0"/>
              <a:t> </a:t>
            </a:r>
            <a:r>
              <a:rPr lang="de" altLang="ja-JP" i="1" dirty="0" err="1"/>
              <a:t>with</a:t>
            </a:r>
            <a:r>
              <a:rPr lang="de" altLang="ja-JP" i="1" dirty="0"/>
              <a:t> </a:t>
            </a:r>
            <a:r>
              <a:rPr lang="de" altLang="ja-JP" i="1" dirty="0" err="1"/>
              <a:t>two</a:t>
            </a:r>
            <a:r>
              <a:rPr lang="de" altLang="ja-JP" i="1" dirty="0"/>
              <a:t> </a:t>
            </a:r>
            <a:r>
              <a:rPr lang="de" altLang="ja-JP" i="1" dirty="0" err="1"/>
              <a:t>unit</a:t>
            </a:r>
            <a:r>
              <a:rPr lang="de" altLang="ja-JP" i="1" dirty="0"/>
              <a:t> </a:t>
            </a:r>
            <a:r>
              <a:rPr lang="de" altLang="ja-JP" i="1" dirty="0" err="1"/>
              <a:t>cells</a:t>
            </a:r>
            <a:r>
              <a:rPr lang="de" altLang="ja-JP" i="1" dirty="0"/>
              <a:t>. </a:t>
            </a:r>
            <a:r>
              <a:rPr lang="de" altLang="ja-JP" i="1" dirty="0" err="1"/>
              <a:t>Therefore</a:t>
            </a:r>
            <a:r>
              <a:rPr lang="de" altLang="ja-JP" i="1" dirty="0"/>
              <a:t>, </a:t>
            </a:r>
            <a:r>
              <a:rPr lang="de" altLang="ja-JP" i="1" dirty="0" err="1"/>
              <a:t>we</a:t>
            </a:r>
            <a:r>
              <a:rPr lang="de" altLang="ja-JP" i="1" dirty="0"/>
              <a:t> </a:t>
            </a:r>
            <a:r>
              <a:rPr lang="de" altLang="ja-JP" i="1" dirty="0" err="1"/>
              <a:t>analyze</a:t>
            </a:r>
            <a:r>
              <a:rPr lang="de" altLang="ja-JP" i="1" dirty="0"/>
              <a:t> </a:t>
            </a:r>
            <a:r>
              <a:rPr lang="de" altLang="ja-JP" i="1" dirty="0" err="1"/>
              <a:t>this</a:t>
            </a:r>
            <a:r>
              <a:rPr lang="de" altLang="ja-JP" i="1" dirty="0"/>
              <a:t> </a:t>
            </a:r>
            <a:r>
              <a:rPr lang="de" altLang="ja-JP" i="1" dirty="0" err="1"/>
              <a:t>two-cell</a:t>
            </a:r>
            <a:r>
              <a:rPr lang="de" altLang="ja-JP" i="1" dirty="0"/>
              <a:t> </a:t>
            </a:r>
            <a:r>
              <a:rPr lang="de" altLang="ja-JP" i="1" dirty="0" err="1"/>
              <a:t>configuration</a:t>
            </a:r>
            <a:r>
              <a:rPr lang="de" altLang="ja-JP" i="1" dirty="0"/>
              <a:t> </a:t>
            </a:r>
            <a:r>
              <a:rPr lang="de" altLang="ja-JP" i="1" dirty="0" err="1"/>
              <a:t>below</a:t>
            </a:r>
            <a:r>
              <a:rPr lang="de" altLang="ja-JP" i="1" dirty="0"/>
              <a:t>.”</a:t>
            </a:r>
            <a:endParaRPr lang="de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F67FE3C-BE37-7EDC-5C82-665D7F8EBA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F0611-D87E-574A-8BF2-8E9A6B1BC38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4716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7299A-D760-986A-D9B6-3ADDC6ADA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B27A636-1F83-BFD9-A3C7-30CCB90094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0FD8F24-EC26-DE07-70F8-0103A7E31E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拡大率：</a:t>
            </a:r>
            <a:r>
              <a:rPr kumimoji="1" lang="en-US" altLang="ja-JP" dirty="0"/>
              <a:t> Magnification</a:t>
            </a:r>
          </a:p>
          <a:p>
            <a:r>
              <a:rPr kumimoji="1" lang="en-US" altLang="ja-JP"/>
              <a:t>Scale Factor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433652-1373-7ECD-955A-E94F3F66BB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3BBDC-38E2-6F49-96B0-2C6BB0F3A70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0996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07F48-12B1-8109-71EA-719992EA6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1C910F5-E258-3A6D-8A82-E1FDFDF26F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1BDAA52-FAFE-C69F-2EB0-37A9339D7F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固有値が波数に対応しているため、変形も波数に対応する必要がある。</a:t>
            </a:r>
            <a:endParaRPr kumimoji="1" lang="en-US" altLang="ja-JP" dirty="0"/>
          </a:p>
          <a:p>
            <a:r>
              <a:rPr kumimoji="1" lang="ja-JP" altLang="en-US"/>
              <a:t>そのため、波数に対応した変形を考える。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" altLang="ja-JP" i="1" dirty="0"/>
              <a:t>“</a:t>
            </a:r>
            <a:r>
              <a:rPr lang="de" altLang="ja-JP" i="1" dirty="0" err="1"/>
              <a:t>Since</a:t>
            </a:r>
            <a:r>
              <a:rPr lang="de" altLang="ja-JP" i="1" dirty="0"/>
              <a:t> </a:t>
            </a:r>
            <a:r>
              <a:rPr lang="de" altLang="ja-JP" i="1" dirty="0" err="1"/>
              <a:t>the</a:t>
            </a:r>
            <a:r>
              <a:rPr lang="de" altLang="ja-JP" i="1" dirty="0"/>
              <a:t> </a:t>
            </a:r>
            <a:r>
              <a:rPr lang="de" altLang="ja-JP" i="1" dirty="0" err="1"/>
              <a:t>wavelength</a:t>
            </a:r>
            <a:r>
              <a:rPr lang="de" altLang="ja-JP" i="1" dirty="0"/>
              <a:t> at </a:t>
            </a:r>
            <a:r>
              <a:rPr lang="de" altLang="ja-JP" i="1" dirty="0" err="1"/>
              <a:t>the</a:t>
            </a:r>
            <a:r>
              <a:rPr lang="de" altLang="ja-JP" i="1" dirty="0"/>
              <a:t> </a:t>
            </a:r>
            <a:r>
              <a:rPr lang="de" altLang="ja-JP" i="1" dirty="0" err="1"/>
              <a:t>edge</a:t>
            </a:r>
            <a:r>
              <a:rPr lang="de" altLang="ja-JP" i="1" dirty="0"/>
              <a:t> </a:t>
            </a:r>
            <a:r>
              <a:rPr lang="de" altLang="ja-JP" i="1" dirty="0" err="1"/>
              <a:t>wavenumber</a:t>
            </a:r>
            <a:r>
              <a:rPr lang="de" altLang="ja-JP" i="1" dirty="0"/>
              <a:t> </a:t>
            </a:r>
            <a:r>
              <a:rPr lang="de" altLang="ja-JP" i="1" dirty="0" err="1"/>
              <a:t>is</a:t>
            </a:r>
            <a:r>
              <a:rPr lang="de" altLang="ja-JP" i="1" dirty="0"/>
              <a:t> 2L, </a:t>
            </a:r>
            <a:r>
              <a:rPr lang="de" altLang="ja-JP" i="1" dirty="0" err="1"/>
              <a:t>the</a:t>
            </a:r>
            <a:r>
              <a:rPr lang="de" altLang="ja-JP" i="1" dirty="0"/>
              <a:t> </a:t>
            </a:r>
            <a:r>
              <a:rPr lang="de" altLang="ja-JP" i="1" dirty="0" err="1"/>
              <a:t>deformation</a:t>
            </a:r>
            <a:r>
              <a:rPr lang="de" altLang="ja-JP" i="1" dirty="0"/>
              <a:t> </a:t>
            </a:r>
            <a:r>
              <a:rPr lang="de" altLang="ja-JP" i="1" dirty="0" err="1"/>
              <a:t>can</a:t>
            </a:r>
            <a:r>
              <a:rPr lang="de" altLang="ja-JP" i="1" dirty="0"/>
              <a:t> </a:t>
            </a:r>
            <a:r>
              <a:rPr lang="de" altLang="ja-JP" i="1" dirty="0" err="1"/>
              <a:t>be</a:t>
            </a:r>
            <a:r>
              <a:rPr lang="de" altLang="ja-JP" i="1" dirty="0"/>
              <a:t> </a:t>
            </a:r>
            <a:r>
              <a:rPr lang="de" altLang="ja-JP" i="1" dirty="0" err="1"/>
              <a:t>captured</a:t>
            </a:r>
            <a:r>
              <a:rPr lang="de" altLang="ja-JP" i="1" dirty="0"/>
              <a:t> </a:t>
            </a:r>
            <a:r>
              <a:rPr lang="de" altLang="ja-JP" i="1" dirty="0" err="1"/>
              <a:t>using</a:t>
            </a:r>
            <a:r>
              <a:rPr lang="de" altLang="ja-JP" i="1" dirty="0"/>
              <a:t> a </a:t>
            </a:r>
            <a:r>
              <a:rPr lang="de" altLang="ja-JP" i="1" dirty="0" err="1"/>
              <a:t>system</a:t>
            </a:r>
            <a:r>
              <a:rPr lang="de" altLang="ja-JP" i="1" dirty="0"/>
              <a:t> </a:t>
            </a:r>
            <a:r>
              <a:rPr lang="de" altLang="ja-JP" i="1" dirty="0" err="1"/>
              <a:t>with</a:t>
            </a:r>
            <a:r>
              <a:rPr lang="de" altLang="ja-JP" i="1" dirty="0"/>
              <a:t> </a:t>
            </a:r>
            <a:r>
              <a:rPr lang="de" altLang="ja-JP" i="1" dirty="0" err="1"/>
              <a:t>two</a:t>
            </a:r>
            <a:r>
              <a:rPr lang="de" altLang="ja-JP" i="1" dirty="0"/>
              <a:t> </a:t>
            </a:r>
            <a:r>
              <a:rPr lang="de" altLang="ja-JP" i="1" dirty="0" err="1"/>
              <a:t>unit</a:t>
            </a:r>
            <a:r>
              <a:rPr lang="de" altLang="ja-JP" i="1" dirty="0"/>
              <a:t> </a:t>
            </a:r>
            <a:r>
              <a:rPr lang="de" altLang="ja-JP" i="1" dirty="0" err="1"/>
              <a:t>cells</a:t>
            </a:r>
            <a:r>
              <a:rPr lang="de" altLang="ja-JP" i="1" dirty="0"/>
              <a:t>. </a:t>
            </a:r>
            <a:r>
              <a:rPr lang="de" altLang="ja-JP" i="1" dirty="0" err="1"/>
              <a:t>Therefore</a:t>
            </a:r>
            <a:r>
              <a:rPr lang="de" altLang="ja-JP" i="1" dirty="0"/>
              <a:t>, </a:t>
            </a:r>
            <a:r>
              <a:rPr lang="de" altLang="ja-JP" i="1" dirty="0" err="1"/>
              <a:t>we</a:t>
            </a:r>
            <a:r>
              <a:rPr lang="de" altLang="ja-JP" i="1" dirty="0"/>
              <a:t> </a:t>
            </a:r>
            <a:r>
              <a:rPr lang="de" altLang="ja-JP" i="1" dirty="0" err="1"/>
              <a:t>analyze</a:t>
            </a:r>
            <a:r>
              <a:rPr lang="de" altLang="ja-JP" i="1" dirty="0"/>
              <a:t> </a:t>
            </a:r>
            <a:r>
              <a:rPr lang="de" altLang="ja-JP" i="1" dirty="0" err="1"/>
              <a:t>this</a:t>
            </a:r>
            <a:r>
              <a:rPr lang="de" altLang="ja-JP" i="1" dirty="0"/>
              <a:t> </a:t>
            </a:r>
            <a:r>
              <a:rPr lang="de" altLang="ja-JP" i="1" dirty="0" err="1"/>
              <a:t>two-cell</a:t>
            </a:r>
            <a:r>
              <a:rPr lang="de" altLang="ja-JP" i="1" dirty="0"/>
              <a:t> </a:t>
            </a:r>
            <a:r>
              <a:rPr lang="de" altLang="ja-JP" i="1" dirty="0" err="1"/>
              <a:t>configuration</a:t>
            </a:r>
            <a:r>
              <a:rPr lang="de" altLang="ja-JP" i="1" dirty="0"/>
              <a:t> </a:t>
            </a:r>
            <a:r>
              <a:rPr lang="de" altLang="ja-JP" i="1" dirty="0" err="1"/>
              <a:t>below</a:t>
            </a:r>
            <a:r>
              <a:rPr lang="de" altLang="ja-JP" i="1" dirty="0"/>
              <a:t>.”</a:t>
            </a:r>
            <a:endParaRPr lang="de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3205A33-FCAD-C66D-DD41-A762421244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F0611-D87E-574A-8BF2-8E9A6B1BC382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351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" altLang="ja-JP" i="1" dirty="0" err="1"/>
              <a:t>We</a:t>
            </a:r>
            <a:r>
              <a:rPr lang="de" altLang="ja-JP" i="1" dirty="0"/>
              <a:t> </a:t>
            </a:r>
            <a:r>
              <a:rPr lang="de" altLang="ja-JP" i="1" dirty="0" err="1"/>
              <a:t>expand</a:t>
            </a:r>
            <a:r>
              <a:rPr lang="de" altLang="ja-JP" i="1" dirty="0"/>
              <a:t> </a:t>
            </a:r>
            <a:r>
              <a:rPr lang="de" altLang="ja-JP" i="1" dirty="0" err="1"/>
              <a:t>the</a:t>
            </a:r>
            <a:r>
              <a:rPr lang="de" altLang="ja-JP" i="1" dirty="0"/>
              <a:t> potential </a:t>
            </a:r>
            <a:r>
              <a:rPr lang="de" altLang="ja-JP" i="1" dirty="0" err="1"/>
              <a:t>to</a:t>
            </a:r>
            <a:r>
              <a:rPr lang="de" altLang="ja-JP" i="1" dirty="0"/>
              <a:t> </a:t>
            </a:r>
            <a:r>
              <a:rPr lang="de" altLang="ja-JP" i="1" dirty="0" err="1"/>
              <a:t>higher</a:t>
            </a:r>
            <a:r>
              <a:rPr lang="de" altLang="ja-JP" i="1" dirty="0"/>
              <a:t>-order </a:t>
            </a:r>
            <a:r>
              <a:rPr lang="de" altLang="ja-JP" i="1" dirty="0" err="1"/>
              <a:t>terms</a:t>
            </a:r>
            <a:r>
              <a:rPr lang="de" altLang="ja-JP" i="1" dirty="0"/>
              <a:t> </a:t>
            </a:r>
            <a:r>
              <a:rPr lang="de" altLang="ja-JP" i="1" dirty="0" err="1"/>
              <a:t>to</a:t>
            </a:r>
            <a:r>
              <a:rPr lang="de" altLang="ja-JP" i="1" dirty="0"/>
              <a:t> </a:t>
            </a:r>
            <a:r>
              <a:rPr lang="de" altLang="ja-JP" i="1" dirty="0" err="1"/>
              <a:t>capture</a:t>
            </a:r>
            <a:r>
              <a:rPr lang="de" altLang="ja-JP" i="1" dirty="0"/>
              <a:t> </a:t>
            </a:r>
            <a:r>
              <a:rPr lang="de" altLang="ja-JP" i="1" dirty="0" err="1"/>
              <a:t>nonlinear</a:t>
            </a:r>
            <a:r>
              <a:rPr lang="de" altLang="ja-JP" i="1" dirty="0"/>
              <a:t> </a:t>
            </a:r>
            <a:r>
              <a:rPr lang="de" altLang="ja-JP" i="1" dirty="0" err="1"/>
              <a:t>effects</a:t>
            </a:r>
            <a:r>
              <a:rPr lang="de" altLang="ja-JP" i="1" dirty="0"/>
              <a:t>.</a:t>
            </a:r>
            <a:endParaRPr lang="de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" altLang="ja-JP" b="1" dirty="0" err="1"/>
              <a:t>expand</a:t>
            </a:r>
            <a:r>
              <a:rPr lang="de" altLang="ja-JP" b="1" dirty="0"/>
              <a:t> </a:t>
            </a:r>
            <a:r>
              <a:rPr lang="de" altLang="ja-JP" b="1" dirty="0" err="1"/>
              <a:t>the</a:t>
            </a:r>
            <a:r>
              <a:rPr lang="de" altLang="ja-JP" b="1" dirty="0"/>
              <a:t> potential </a:t>
            </a:r>
            <a:r>
              <a:rPr lang="de" altLang="ja-JP" b="1" dirty="0" err="1"/>
              <a:t>to</a:t>
            </a:r>
            <a:r>
              <a:rPr lang="de" altLang="ja-JP" b="1" dirty="0"/>
              <a:t> </a:t>
            </a:r>
            <a:r>
              <a:rPr lang="de" altLang="ja-JP" b="1" dirty="0" err="1"/>
              <a:t>higher</a:t>
            </a:r>
            <a:r>
              <a:rPr lang="de" altLang="ja-JP" b="1" dirty="0"/>
              <a:t>-order </a:t>
            </a:r>
            <a:r>
              <a:rPr lang="de" altLang="ja-JP" b="1" dirty="0" err="1"/>
              <a:t>terms</a:t>
            </a:r>
            <a:endParaRPr lang="de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3BBDC-38E2-6F49-96B0-2C6BB0F3A703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191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888A-C03F-754A-B813-206A011E79B6}" type="datetime1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843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3F3-3E0A-1642-B084-D736EF7A4400}" type="datetime1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0080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B7A17-4DD9-8E4C-888E-3A4F60F1482D}" type="datetime1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442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995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CDD7-6092-3C47-9819-D0A0DFCC729C}" type="datetime1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9369" y="6356351"/>
            <a:ext cx="2057400" cy="365125"/>
          </a:xfrm>
        </p:spPr>
        <p:txBody>
          <a:bodyPr/>
          <a:lstStyle/>
          <a:p>
            <a:fld id="{1B884A6B-7B36-9941-B394-BAE3B9B2B35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17FF0AF-24FE-CC72-C89B-FE6CB15AFD59}"/>
              </a:ext>
            </a:extLst>
          </p:cNvPr>
          <p:cNvSpPr/>
          <p:nvPr userDrawn="1"/>
        </p:nvSpPr>
        <p:spPr>
          <a:xfrm>
            <a:off x="0" y="0"/>
            <a:ext cx="9144000" cy="6999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114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16F9-352C-E54B-94ED-FCB36FF93A08}" type="datetime1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7424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89B11-60D5-1549-85D3-FCC2FE6226D1}" type="datetime1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6727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261F-36D9-3144-8F47-078EBAE4878C}" type="datetime1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8553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222D-2B8E-9C47-9D4F-A3FD27982ACA}" type="datetime1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D38BB-6883-B442-96D7-CC536B3C579D}" type="datetime1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53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9EDB-3241-B74B-AFC8-E991A2EBF5FA}" type="datetime1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11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A723-FE5F-1245-BBC1-D5BCE15F368B}" type="datetime1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187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8922"/>
            <a:ext cx="9144000" cy="699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03A779-0112-1E49-9A56-7D675C296322}" type="datetime1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884A6B-7B36-9941-B394-BAE3B9B2B3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92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2.emf"/><Relationship Id="rId5" Type="http://schemas.openxmlformats.org/officeDocument/2006/relationships/image" Target="../media/image22.png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4.emf"/><Relationship Id="rId1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4.png"/><Relationship Id="rId1" Type="http://schemas.openxmlformats.org/officeDocument/2006/relationships/tags" Target="../tags/tag9.xml"/><Relationship Id="rId6" Type="http://schemas.openxmlformats.org/officeDocument/2006/relationships/image" Target="../media/image33.emf"/><Relationship Id="rId5" Type="http://schemas.openxmlformats.org/officeDocument/2006/relationships/image" Target="../media/image23.emf"/><Relationship Id="rId15" Type="http://schemas.openxmlformats.org/officeDocument/2006/relationships/image" Target="../media/image63.png"/><Relationship Id="rId4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7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0" Type="http://schemas.openxmlformats.org/officeDocument/2006/relationships/image" Target="../media/image15.png"/><Relationship Id="rId4" Type="http://schemas.openxmlformats.org/officeDocument/2006/relationships/image" Target="../media/image37.png"/><Relationship Id="rId9" Type="http://schemas.openxmlformats.org/officeDocument/2006/relationships/image" Target="../media/image7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tags" Target="../tags/tag13.xml"/><Relationship Id="rId7" Type="http://schemas.openxmlformats.org/officeDocument/2006/relationships/image" Target="../media/image32.emf"/><Relationship Id="rId17" Type="http://schemas.openxmlformats.org/officeDocument/2006/relationships/image" Target="../media/image36.png"/><Relationship Id="rId2" Type="http://schemas.openxmlformats.org/officeDocument/2006/relationships/tags" Target="../tags/tag12.xml"/><Relationship Id="rId16" Type="http://schemas.openxmlformats.org/officeDocument/2006/relationships/image" Target="../media/image64.png"/><Relationship Id="rId1" Type="http://schemas.openxmlformats.org/officeDocument/2006/relationships/tags" Target="../tags/tag11.xml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48.emf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63.png"/><Relationship Id="rId10" Type="http://schemas.openxmlformats.org/officeDocument/2006/relationships/image" Target="../media/image47.emf"/><Relationship Id="rId4" Type="http://schemas.openxmlformats.org/officeDocument/2006/relationships/tags" Target="../tags/tag14.xml"/><Relationship Id="rId9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2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51.png"/><Relationship Id="rId5" Type="http://schemas.openxmlformats.org/officeDocument/2006/relationships/image" Target="../media/image15.png"/><Relationship Id="rId10" Type="http://schemas.openxmlformats.org/officeDocument/2006/relationships/image" Target="../media/image56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0.png"/><Relationship Id="rId7" Type="http://schemas.openxmlformats.org/officeDocument/2006/relationships/image" Target="../media/image7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5.png"/><Relationship Id="rId10" Type="http://schemas.openxmlformats.org/officeDocument/2006/relationships/image" Target="../media/image54.png"/><Relationship Id="rId4" Type="http://schemas.openxmlformats.org/officeDocument/2006/relationships/image" Target="../media/image61.png"/><Relationship Id="rId9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6.png"/><Relationship Id="rId3" Type="http://schemas.openxmlformats.org/officeDocument/2006/relationships/image" Target="../media/image72.png"/><Relationship Id="rId7" Type="http://schemas.openxmlformats.org/officeDocument/2006/relationships/customXml" Target="../ink/ink1.xml"/><Relationship Id="rId12" Type="http://schemas.openxmlformats.org/officeDocument/2006/relationships/image" Target="../media/image8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4.png"/><Relationship Id="rId5" Type="http://schemas.openxmlformats.org/officeDocument/2006/relationships/image" Target="../media/image80.png"/><Relationship Id="rId10" Type="http://schemas.openxmlformats.org/officeDocument/2006/relationships/customXml" Target="../ink/ink2.xml"/><Relationship Id="rId4" Type="http://schemas.openxmlformats.org/officeDocument/2006/relationships/image" Target="../media/image79.png"/><Relationship Id="rId9" Type="http://schemas.openxmlformats.org/officeDocument/2006/relationships/image" Target="../media/image73.png"/><Relationship Id="rId14" Type="http://schemas.openxmlformats.org/officeDocument/2006/relationships/image" Target="../media/image8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10.png"/><Relationship Id="rId11" Type="http://schemas.openxmlformats.org/officeDocument/2006/relationships/image" Target="../media/image1.emf"/><Relationship Id="rId5" Type="http://schemas.openxmlformats.org/officeDocument/2006/relationships/image" Target="../media/image7.emf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22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image" Target="../media/image25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60.png"/><Relationship Id="rId12" Type="http://schemas.openxmlformats.org/officeDocument/2006/relationships/image" Target="../media/image31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png"/><Relationship Id="rId1" Type="http://schemas.openxmlformats.org/officeDocument/2006/relationships/tags" Target="../tags/tag2.xml"/><Relationship Id="rId6" Type="http://schemas.openxmlformats.org/officeDocument/2006/relationships/image" Target="../media/image43.png"/><Relationship Id="rId11" Type="http://schemas.openxmlformats.org/officeDocument/2006/relationships/image" Target="../media/image300.png"/><Relationship Id="rId5" Type="http://schemas.openxmlformats.org/officeDocument/2006/relationships/image" Target="../media/image240.png"/><Relationship Id="rId15" Type="http://schemas.openxmlformats.org/officeDocument/2006/relationships/image" Target="../media/image330.png"/><Relationship Id="rId10" Type="http://schemas.openxmlformats.org/officeDocument/2006/relationships/image" Target="../media/image290.png"/><Relationship Id="rId4" Type="http://schemas.openxmlformats.org/officeDocument/2006/relationships/image" Target="../media/image230.png"/><Relationship Id="rId9" Type="http://schemas.openxmlformats.org/officeDocument/2006/relationships/image" Target="../media/image280.png"/><Relationship Id="rId1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tags" Target="../tags/tag5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30.em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9.emf"/><Relationship Id="rId5" Type="http://schemas.openxmlformats.org/officeDocument/2006/relationships/tags" Target="../tags/tag7.xml"/><Relationship Id="rId10" Type="http://schemas.openxmlformats.org/officeDocument/2006/relationships/image" Target="../media/image28.emf"/><Relationship Id="rId4" Type="http://schemas.openxmlformats.org/officeDocument/2006/relationships/tags" Target="../tags/tag6.xml"/><Relationship Id="rId9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l="-30000" t="-40000" r="-3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>
            <a:extLst>
              <a:ext uri="{FF2B5EF4-FFF2-40B4-BE49-F238E27FC236}">
                <a16:creationId xmlns:a16="http://schemas.microsoft.com/office/drawing/2014/main" id="{24E48EE8-24E0-D6C6-F282-51BA72AB7FEC}"/>
              </a:ext>
            </a:extLst>
          </p:cNvPr>
          <p:cNvSpPr/>
          <p:nvPr/>
        </p:nvSpPr>
        <p:spPr>
          <a:xfrm>
            <a:off x="587829" y="503499"/>
            <a:ext cx="8294914" cy="6094071"/>
          </a:xfrm>
          <a:prstGeom prst="roundRect">
            <a:avLst>
              <a:gd name="adj" fmla="val 617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0171172-0474-6CF8-4EE8-863C809A73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18373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de" altLang="ja-JP" dirty="0" err="1"/>
              <a:t>Nonlinear</a:t>
            </a:r>
            <a:r>
              <a:rPr lang="de" altLang="ja-JP" dirty="0"/>
              <a:t> Analysis </a:t>
            </a:r>
            <a:r>
              <a:rPr lang="de" altLang="ja-JP" dirty="0" err="1"/>
              <a:t>Based</a:t>
            </a:r>
            <a:r>
              <a:rPr lang="de" altLang="ja-JP" dirty="0"/>
              <a:t> on </a:t>
            </a:r>
            <a:r>
              <a:rPr lang="de" altLang="ja-JP" dirty="0" err="1"/>
              <a:t>Unstable</a:t>
            </a:r>
            <a:r>
              <a:rPr lang="de" altLang="ja-JP" dirty="0"/>
              <a:t> Modes in </a:t>
            </a:r>
            <a:r>
              <a:rPr lang="de" altLang="ja-JP" dirty="0" err="1"/>
              <a:t>Amorphous</a:t>
            </a:r>
            <a:r>
              <a:rPr lang="de" altLang="ja-JP" dirty="0"/>
              <a:t> </a:t>
            </a:r>
            <a:r>
              <a:rPr lang="de" altLang="ja-JP" dirty="0" err="1"/>
              <a:t>Solids</a:t>
            </a:r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8201F26-020E-8F3F-D649-60E412392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308983"/>
            <a:ext cx="8458200" cy="1885576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Kota Noto, </a:t>
            </a:r>
            <a:r>
              <a:rPr kumimoji="1" lang="en-US" altLang="ja-JP" dirty="0" err="1"/>
              <a:t>Kuniyasu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Saitoh</a:t>
            </a:r>
            <a:r>
              <a:rPr kumimoji="1" lang="en-US" altLang="ja-JP" dirty="0"/>
              <a:t>(A),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err="1"/>
              <a:t>Harukuni</a:t>
            </a:r>
            <a:r>
              <a:rPr kumimoji="1" lang="en-US" altLang="ja-JP" dirty="0"/>
              <a:t> Ikeda, Hisao Hayakawa</a:t>
            </a:r>
          </a:p>
          <a:p>
            <a:endParaRPr lang="en-US" altLang="ja-JP" dirty="0"/>
          </a:p>
          <a:p>
            <a:r>
              <a:rPr kumimoji="1" lang="en-US" altLang="ja-JP" dirty="0"/>
              <a:t>YITP, Kyoto Sangyo Univ.(A)</a:t>
            </a:r>
          </a:p>
          <a:p>
            <a:endParaRPr lang="de" altLang="ja-JP" dirty="0"/>
          </a:p>
          <a:p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5F76ACE-3768-A4FC-7411-B32B2F485402}"/>
              </a:ext>
            </a:extLst>
          </p:cNvPr>
          <p:cNvSpPr txBox="1"/>
          <p:nvPr/>
        </p:nvSpPr>
        <p:spPr>
          <a:xfrm>
            <a:off x="7144801" y="1018113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July 9th, 2025 </a:t>
            </a:r>
            <a:endParaRPr kumimoji="1" lang="ja-JP" altLang="en-US"/>
          </a:p>
        </p:txBody>
      </p:sp>
      <p:pic>
        <p:nvPicPr>
          <p:cNvPr id="9" name="図 8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69624E1C-CB16-4340-AFC1-D2BD2F68C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494" y="18754"/>
            <a:ext cx="1358393" cy="62259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4AF81BA-1B0B-808C-2484-7FAE96E54D8F}"/>
              </a:ext>
            </a:extLst>
          </p:cNvPr>
          <p:cNvSpPr txBox="1"/>
          <p:nvPr/>
        </p:nvSpPr>
        <p:spPr>
          <a:xfrm>
            <a:off x="1791165" y="591075"/>
            <a:ext cx="605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de" altLang="ja-JP" dirty="0"/>
              <a:t>Mini-workshop on "</a:t>
            </a:r>
            <a:r>
              <a:rPr kumimoji="1" lang="de" altLang="ja-JP" dirty="0" err="1"/>
              <a:t>Jamming</a:t>
            </a:r>
            <a:r>
              <a:rPr kumimoji="1" lang="de" altLang="ja-JP" dirty="0"/>
              <a:t>, </a:t>
            </a:r>
            <a:r>
              <a:rPr kumimoji="1" lang="de" altLang="ja-JP" dirty="0" err="1"/>
              <a:t>rheology</a:t>
            </a:r>
            <a:r>
              <a:rPr kumimoji="1" lang="de" altLang="ja-JP" dirty="0"/>
              <a:t> and granular matter“</a:t>
            </a:r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9C6B07E-6F94-7E7E-A67B-BF8FE03848F5}"/>
              </a:ext>
            </a:extLst>
          </p:cNvPr>
          <p:cNvSpPr txBox="1"/>
          <p:nvPr/>
        </p:nvSpPr>
        <p:spPr>
          <a:xfrm>
            <a:off x="7261821" y="6201369"/>
            <a:ext cx="14606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de" altLang="ja-JP" dirty="0"/>
              <a:t>@ YITP K202 </a:t>
            </a:r>
          </a:p>
          <a:p>
            <a:endParaRPr kumimoji="1" lang="de" altLang="ja-JP" dirty="0"/>
          </a:p>
          <a:p>
            <a:endParaRPr kumimoji="1" lang="ja-JP" altLang="en-US"/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8D59D536-3CAE-73A5-ECE8-92ABBC99F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6755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74FDAD-24D1-3C69-0CB8-2EAD56F53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Use Edge Mode</a:t>
            </a:r>
            <a:endParaRPr kumimoji="1" lang="ja-JP" altLang="en-US"/>
          </a:p>
        </p:txBody>
      </p:sp>
      <p:pic>
        <p:nvPicPr>
          <p:cNvPr id="13" name="コンテンツ プレースホルダー 12" descr="図形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F5016F53-EDED-D830-C0FB-99CE5F19A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8827" y="3165476"/>
            <a:ext cx="3556000" cy="3556000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FF8E1EB-10FC-E061-224E-3C8F8F2D8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1D51AD-D0E9-5131-1B83-9D1575389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136" y="887301"/>
            <a:ext cx="2448841" cy="1836630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5F152AA-969F-91F8-7AC6-FEE1DA561ABC}"/>
              </a:ext>
            </a:extLst>
          </p:cNvPr>
          <p:cNvGrpSpPr/>
          <p:nvPr/>
        </p:nvGrpSpPr>
        <p:grpSpPr>
          <a:xfrm>
            <a:off x="4686799" y="699959"/>
            <a:ext cx="2448841" cy="2429864"/>
            <a:chOff x="3890937" y="2552774"/>
            <a:chExt cx="2732887" cy="2952289"/>
          </a:xfrm>
        </p:grpSpPr>
        <p:pic>
          <p:nvPicPr>
            <p:cNvPr id="7" name="コンテンツ プレースホルダー 3" descr="アイコン が含まれている画像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BE3E9A76-99CE-312A-C2DD-086AEB9D7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50381"/>
            <a:stretch/>
          </p:blipFill>
          <p:spPr>
            <a:xfrm>
              <a:off x="3890937" y="2552774"/>
              <a:ext cx="2732887" cy="2952289"/>
            </a:xfrm>
            <a:prstGeom prst="rect">
              <a:avLst/>
            </a:prstGeom>
          </p:spPr>
        </p:pic>
        <p:sp>
          <p:nvSpPr>
            <p:cNvPr id="9" name="円/楕円 8">
              <a:extLst>
                <a:ext uri="{FF2B5EF4-FFF2-40B4-BE49-F238E27FC236}">
                  <a16:creationId xmlns:a16="http://schemas.microsoft.com/office/drawing/2014/main" id="{EB0D2CC0-DCA1-3405-D195-BBE5BCAC9AF4}"/>
                </a:ext>
              </a:extLst>
            </p:cNvPr>
            <p:cNvSpPr/>
            <p:nvPr/>
          </p:nvSpPr>
          <p:spPr>
            <a:xfrm flipH="1" flipV="1">
              <a:off x="6130953" y="4834900"/>
              <a:ext cx="167271" cy="16851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" name="コンテンツ プレースホルダー 14">
            <a:extLst>
              <a:ext uri="{FF2B5EF4-FFF2-40B4-BE49-F238E27FC236}">
                <a16:creationId xmlns:a16="http://schemas.microsoft.com/office/drawing/2014/main" id="{018E4DF2-E795-E8D2-808C-21B5935BAF2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1244" t="17919" r="28084" b="18452"/>
          <a:stretch/>
        </p:blipFill>
        <p:spPr>
          <a:xfrm>
            <a:off x="6113825" y="4343419"/>
            <a:ext cx="2630593" cy="13717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0C67B431-AE3E-4E8F-2905-FD7F68D146A4}"/>
                  </a:ext>
                </a:extLst>
              </p:cNvPr>
              <p:cNvSpPr txBox="1"/>
              <p:nvPr/>
            </p:nvSpPr>
            <p:spPr>
              <a:xfrm>
                <a:off x="349588" y="1293599"/>
                <a:ext cx="3682098" cy="459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800" dirty="0">
                    <a:ea typeface="Cambria Math" panose="02040503050406030204" pitchFamily="18" charset="0"/>
                  </a:rPr>
                  <a:t>Case: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ja-JP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kumimoji="1" lang="en-US" altLang="ja-JP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kumimoji="1" lang="en-US" altLang="ja-JP" dirty="0"/>
                  <a:t>      -&gt; Wavelength =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0C67B431-AE3E-4E8F-2905-FD7F68D14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88" y="1293599"/>
                <a:ext cx="3682098" cy="459741"/>
              </a:xfrm>
              <a:prstGeom prst="rect">
                <a:avLst/>
              </a:prstGeom>
              <a:blipFill>
                <a:blip r:embed="rId7"/>
                <a:stretch>
                  <a:fillRect l="-1375"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754589D4-CB4A-3BA1-F1BB-9120F7B94066}"/>
              </a:ext>
            </a:extLst>
          </p:cNvPr>
          <p:cNvGrpSpPr/>
          <p:nvPr/>
        </p:nvGrpSpPr>
        <p:grpSpPr>
          <a:xfrm rot="10800000">
            <a:off x="940314" y="3500156"/>
            <a:ext cx="393216" cy="2868068"/>
            <a:chOff x="966496" y="3504270"/>
            <a:chExt cx="393216" cy="2868068"/>
          </a:xfrm>
        </p:grpSpPr>
        <p:sp>
          <p:nvSpPr>
            <p:cNvPr id="14" name="右矢印 13">
              <a:extLst>
                <a:ext uri="{FF2B5EF4-FFF2-40B4-BE49-F238E27FC236}">
                  <a16:creationId xmlns:a16="http://schemas.microsoft.com/office/drawing/2014/main" id="{9CB8186C-04C9-601B-F8CF-B3CE004AC133}"/>
                </a:ext>
              </a:extLst>
            </p:cNvPr>
            <p:cNvSpPr/>
            <p:nvPr/>
          </p:nvSpPr>
          <p:spPr>
            <a:xfrm rot="16200000">
              <a:off x="979426" y="3491340"/>
              <a:ext cx="362814" cy="388673"/>
            </a:xfrm>
            <a:prstGeom prst="rightArrow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右矢印 15">
              <a:extLst>
                <a:ext uri="{FF2B5EF4-FFF2-40B4-BE49-F238E27FC236}">
                  <a16:creationId xmlns:a16="http://schemas.microsoft.com/office/drawing/2014/main" id="{5F3CA66A-1993-CFD4-C310-449F8B51EC8A}"/>
                </a:ext>
              </a:extLst>
            </p:cNvPr>
            <p:cNvSpPr/>
            <p:nvPr/>
          </p:nvSpPr>
          <p:spPr>
            <a:xfrm rot="16200000">
              <a:off x="983969" y="4291785"/>
              <a:ext cx="362814" cy="388673"/>
            </a:xfrm>
            <a:prstGeom prst="rightArrow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右矢印 16">
              <a:extLst>
                <a:ext uri="{FF2B5EF4-FFF2-40B4-BE49-F238E27FC236}">
                  <a16:creationId xmlns:a16="http://schemas.microsoft.com/office/drawing/2014/main" id="{79AFC0DB-0473-4167-248E-0273183850D9}"/>
                </a:ext>
              </a:extLst>
            </p:cNvPr>
            <p:cNvSpPr/>
            <p:nvPr/>
          </p:nvSpPr>
          <p:spPr>
            <a:xfrm rot="16200000">
              <a:off x="979426" y="5137351"/>
              <a:ext cx="362814" cy="388673"/>
            </a:xfrm>
            <a:prstGeom prst="rightArrow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右矢印 17">
              <a:extLst>
                <a:ext uri="{FF2B5EF4-FFF2-40B4-BE49-F238E27FC236}">
                  <a16:creationId xmlns:a16="http://schemas.microsoft.com/office/drawing/2014/main" id="{A09C12A4-55F3-451B-C337-5918AB73FBD7}"/>
                </a:ext>
              </a:extLst>
            </p:cNvPr>
            <p:cNvSpPr/>
            <p:nvPr/>
          </p:nvSpPr>
          <p:spPr>
            <a:xfrm rot="16200000">
              <a:off x="979427" y="5996594"/>
              <a:ext cx="362814" cy="388673"/>
            </a:xfrm>
            <a:prstGeom prst="rightArrow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E0A4460C-A74A-25F9-0D6B-5F8B048BE6A3}"/>
              </a:ext>
            </a:extLst>
          </p:cNvPr>
          <p:cNvGrpSpPr/>
          <p:nvPr/>
        </p:nvGrpSpPr>
        <p:grpSpPr>
          <a:xfrm rot="10800000">
            <a:off x="2637303" y="3512418"/>
            <a:ext cx="393216" cy="2868068"/>
            <a:chOff x="966496" y="3504270"/>
            <a:chExt cx="393216" cy="2868068"/>
          </a:xfrm>
        </p:grpSpPr>
        <p:sp>
          <p:nvSpPr>
            <p:cNvPr id="21" name="右矢印 20">
              <a:extLst>
                <a:ext uri="{FF2B5EF4-FFF2-40B4-BE49-F238E27FC236}">
                  <a16:creationId xmlns:a16="http://schemas.microsoft.com/office/drawing/2014/main" id="{CF7FD97F-8ECC-F40C-F1A2-4DF819AAA81A}"/>
                </a:ext>
              </a:extLst>
            </p:cNvPr>
            <p:cNvSpPr/>
            <p:nvPr/>
          </p:nvSpPr>
          <p:spPr>
            <a:xfrm rot="16200000">
              <a:off x="979426" y="3491340"/>
              <a:ext cx="362814" cy="388673"/>
            </a:xfrm>
            <a:prstGeom prst="rightArrow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右矢印 21">
              <a:extLst>
                <a:ext uri="{FF2B5EF4-FFF2-40B4-BE49-F238E27FC236}">
                  <a16:creationId xmlns:a16="http://schemas.microsoft.com/office/drawing/2014/main" id="{EC09EA5E-4C00-F2E1-795F-7FE6323D0431}"/>
                </a:ext>
              </a:extLst>
            </p:cNvPr>
            <p:cNvSpPr/>
            <p:nvPr/>
          </p:nvSpPr>
          <p:spPr>
            <a:xfrm rot="16200000">
              <a:off x="983969" y="4291785"/>
              <a:ext cx="362814" cy="388673"/>
            </a:xfrm>
            <a:prstGeom prst="rightArrow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右矢印 22">
              <a:extLst>
                <a:ext uri="{FF2B5EF4-FFF2-40B4-BE49-F238E27FC236}">
                  <a16:creationId xmlns:a16="http://schemas.microsoft.com/office/drawing/2014/main" id="{32B50F38-4A88-427D-5438-C8377297D02A}"/>
                </a:ext>
              </a:extLst>
            </p:cNvPr>
            <p:cNvSpPr/>
            <p:nvPr/>
          </p:nvSpPr>
          <p:spPr>
            <a:xfrm rot="16200000">
              <a:off x="979426" y="5137351"/>
              <a:ext cx="362814" cy="388673"/>
            </a:xfrm>
            <a:prstGeom prst="rightArrow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右矢印 23">
              <a:extLst>
                <a:ext uri="{FF2B5EF4-FFF2-40B4-BE49-F238E27FC236}">
                  <a16:creationId xmlns:a16="http://schemas.microsoft.com/office/drawing/2014/main" id="{581C71C4-EEEF-BD5A-4F6C-6B492DDA9044}"/>
                </a:ext>
              </a:extLst>
            </p:cNvPr>
            <p:cNvSpPr/>
            <p:nvPr/>
          </p:nvSpPr>
          <p:spPr>
            <a:xfrm rot="16200000">
              <a:off x="979427" y="5996594"/>
              <a:ext cx="362814" cy="388673"/>
            </a:xfrm>
            <a:prstGeom prst="rightArrow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7259FA41-ACD4-D2ED-AC8E-61CA9F807C59}"/>
              </a:ext>
            </a:extLst>
          </p:cNvPr>
          <p:cNvGrpSpPr/>
          <p:nvPr/>
        </p:nvGrpSpPr>
        <p:grpSpPr>
          <a:xfrm>
            <a:off x="3441018" y="3512418"/>
            <a:ext cx="393216" cy="2868068"/>
            <a:chOff x="966496" y="3504270"/>
            <a:chExt cx="393216" cy="2868068"/>
          </a:xfrm>
        </p:grpSpPr>
        <p:sp>
          <p:nvSpPr>
            <p:cNvPr id="26" name="右矢印 25">
              <a:extLst>
                <a:ext uri="{FF2B5EF4-FFF2-40B4-BE49-F238E27FC236}">
                  <a16:creationId xmlns:a16="http://schemas.microsoft.com/office/drawing/2014/main" id="{506E6186-DF9A-0CCC-8ABC-705CF5BDA761}"/>
                </a:ext>
              </a:extLst>
            </p:cNvPr>
            <p:cNvSpPr/>
            <p:nvPr/>
          </p:nvSpPr>
          <p:spPr>
            <a:xfrm rot="16200000">
              <a:off x="979426" y="3491340"/>
              <a:ext cx="362814" cy="388673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右矢印 26">
              <a:extLst>
                <a:ext uri="{FF2B5EF4-FFF2-40B4-BE49-F238E27FC236}">
                  <a16:creationId xmlns:a16="http://schemas.microsoft.com/office/drawing/2014/main" id="{042E4E56-B8B1-D081-1F20-87BBAB068B7C}"/>
                </a:ext>
              </a:extLst>
            </p:cNvPr>
            <p:cNvSpPr/>
            <p:nvPr/>
          </p:nvSpPr>
          <p:spPr>
            <a:xfrm rot="16200000">
              <a:off x="983969" y="4291785"/>
              <a:ext cx="362814" cy="388673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右矢印 27">
              <a:extLst>
                <a:ext uri="{FF2B5EF4-FFF2-40B4-BE49-F238E27FC236}">
                  <a16:creationId xmlns:a16="http://schemas.microsoft.com/office/drawing/2014/main" id="{1742060C-DCEB-88C7-B8F3-52E997A3449C}"/>
                </a:ext>
              </a:extLst>
            </p:cNvPr>
            <p:cNvSpPr/>
            <p:nvPr/>
          </p:nvSpPr>
          <p:spPr>
            <a:xfrm rot="16200000">
              <a:off x="979426" y="5137351"/>
              <a:ext cx="362814" cy="388673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右矢印 28">
              <a:extLst>
                <a:ext uri="{FF2B5EF4-FFF2-40B4-BE49-F238E27FC236}">
                  <a16:creationId xmlns:a16="http://schemas.microsoft.com/office/drawing/2014/main" id="{8AF21DFB-C046-6F77-73C1-126AEC23D1B4}"/>
                </a:ext>
              </a:extLst>
            </p:cNvPr>
            <p:cNvSpPr/>
            <p:nvPr/>
          </p:nvSpPr>
          <p:spPr>
            <a:xfrm rot="16200000">
              <a:off x="979427" y="5996594"/>
              <a:ext cx="362814" cy="388673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A28EEE3D-4E3F-4041-5353-FE8B092406B6}"/>
              </a:ext>
            </a:extLst>
          </p:cNvPr>
          <p:cNvGrpSpPr/>
          <p:nvPr/>
        </p:nvGrpSpPr>
        <p:grpSpPr>
          <a:xfrm>
            <a:off x="1775396" y="3513705"/>
            <a:ext cx="393216" cy="2868068"/>
            <a:chOff x="966496" y="3504270"/>
            <a:chExt cx="393216" cy="2868068"/>
          </a:xfrm>
        </p:grpSpPr>
        <p:sp>
          <p:nvSpPr>
            <p:cNvPr id="31" name="右矢印 30">
              <a:extLst>
                <a:ext uri="{FF2B5EF4-FFF2-40B4-BE49-F238E27FC236}">
                  <a16:creationId xmlns:a16="http://schemas.microsoft.com/office/drawing/2014/main" id="{AF790A6A-545E-C29A-D13E-DDF6E310BFC2}"/>
                </a:ext>
              </a:extLst>
            </p:cNvPr>
            <p:cNvSpPr/>
            <p:nvPr/>
          </p:nvSpPr>
          <p:spPr>
            <a:xfrm rot="16200000">
              <a:off x="979426" y="3491340"/>
              <a:ext cx="362814" cy="388673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右矢印 31">
              <a:extLst>
                <a:ext uri="{FF2B5EF4-FFF2-40B4-BE49-F238E27FC236}">
                  <a16:creationId xmlns:a16="http://schemas.microsoft.com/office/drawing/2014/main" id="{F7D203F9-67BC-0179-60C4-12CC7203CC4B}"/>
                </a:ext>
              </a:extLst>
            </p:cNvPr>
            <p:cNvSpPr/>
            <p:nvPr/>
          </p:nvSpPr>
          <p:spPr>
            <a:xfrm rot="16200000">
              <a:off x="983969" y="4291785"/>
              <a:ext cx="362814" cy="388673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右矢印 32">
              <a:extLst>
                <a:ext uri="{FF2B5EF4-FFF2-40B4-BE49-F238E27FC236}">
                  <a16:creationId xmlns:a16="http://schemas.microsoft.com/office/drawing/2014/main" id="{0AE71C43-1BE2-2B83-57DC-345B9612170E}"/>
                </a:ext>
              </a:extLst>
            </p:cNvPr>
            <p:cNvSpPr/>
            <p:nvPr/>
          </p:nvSpPr>
          <p:spPr>
            <a:xfrm rot="16200000">
              <a:off x="979426" y="5137351"/>
              <a:ext cx="362814" cy="388673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右矢印 33">
              <a:extLst>
                <a:ext uri="{FF2B5EF4-FFF2-40B4-BE49-F238E27FC236}">
                  <a16:creationId xmlns:a16="http://schemas.microsoft.com/office/drawing/2014/main" id="{1B9A4579-58CA-5FCE-BB8C-7D6FA360B758}"/>
                </a:ext>
              </a:extLst>
            </p:cNvPr>
            <p:cNvSpPr/>
            <p:nvPr/>
          </p:nvSpPr>
          <p:spPr>
            <a:xfrm rot="16200000">
              <a:off x="979427" y="5996594"/>
              <a:ext cx="362814" cy="388673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CBA3188-3509-7873-8482-7F6BC44FBCBC}"/>
              </a:ext>
            </a:extLst>
          </p:cNvPr>
          <p:cNvSpPr txBox="1"/>
          <p:nvPr/>
        </p:nvSpPr>
        <p:spPr>
          <a:xfrm>
            <a:off x="1136001" y="2442082"/>
            <a:ext cx="252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Deformation of X mode </a:t>
            </a:r>
            <a:endParaRPr kumimoji="1" lang="ja-JP" altLang="en-US"/>
          </a:p>
        </p:txBody>
      </p:sp>
      <p:sp>
        <p:nvSpPr>
          <p:cNvPr id="41" name="右矢印 40">
            <a:extLst>
              <a:ext uri="{FF2B5EF4-FFF2-40B4-BE49-F238E27FC236}">
                <a16:creationId xmlns:a16="http://schemas.microsoft.com/office/drawing/2014/main" id="{2C4D86EF-C3B3-9210-8D15-2964C061AF6B}"/>
              </a:ext>
            </a:extLst>
          </p:cNvPr>
          <p:cNvSpPr/>
          <p:nvPr/>
        </p:nvSpPr>
        <p:spPr>
          <a:xfrm>
            <a:off x="4893242" y="4663713"/>
            <a:ext cx="633855" cy="55952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BE5F834-8A7D-074E-1BFB-EFB57FF00033}"/>
              </a:ext>
            </a:extLst>
          </p:cNvPr>
          <p:cNvSpPr txBox="1"/>
          <p:nvPr/>
        </p:nvSpPr>
        <p:spPr>
          <a:xfrm>
            <a:off x="1582245" y="2827489"/>
            <a:ext cx="1629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de" altLang="ja-JP" dirty="0"/>
              <a:t>infinite </a:t>
            </a:r>
            <a:r>
              <a:rPr kumimoji="1" lang="de" altLang="ja-JP" dirty="0" err="1"/>
              <a:t>system</a:t>
            </a:r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5A1E964-45C0-E810-BC1F-E04B47C07584}"/>
              </a:ext>
            </a:extLst>
          </p:cNvPr>
          <p:cNvSpPr txBox="1"/>
          <p:nvPr/>
        </p:nvSpPr>
        <p:spPr>
          <a:xfrm>
            <a:off x="6712546" y="3926487"/>
            <a:ext cx="1433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2cell system</a:t>
            </a:r>
            <a:endParaRPr kumimoji="1" lang="ja-JP" altLang="en-US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6A47D997-B93A-28AD-6106-D25EB9D276A6}"/>
              </a:ext>
            </a:extLst>
          </p:cNvPr>
          <p:cNvSpPr txBox="1"/>
          <p:nvPr/>
        </p:nvSpPr>
        <p:spPr>
          <a:xfrm>
            <a:off x="5805053" y="5926347"/>
            <a:ext cx="324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de" altLang="ja-JP" dirty="0"/>
              <a:t>The </a:t>
            </a:r>
            <a:r>
              <a:rPr kumimoji="1" lang="de" altLang="ja-JP" dirty="0" err="1"/>
              <a:t>outer</a:t>
            </a:r>
            <a:r>
              <a:rPr kumimoji="1" lang="de" altLang="ja-JP" dirty="0"/>
              <a:t> </a:t>
            </a:r>
            <a:r>
              <a:rPr kumimoji="1" lang="de" altLang="ja-JP" dirty="0" err="1"/>
              <a:t>boundary</a:t>
            </a:r>
            <a:r>
              <a:rPr kumimoji="1" lang="de" altLang="ja-JP" dirty="0"/>
              <a:t> </a:t>
            </a:r>
            <a:r>
              <a:rPr kumimoji="1" lang="de" altLang="ja-JP" dirty="0" err="1"/>
              <a:t>is</a:t>
            </a:r>
            <a:r>
              <a:rPr kumimoji="1" lang="de" altLang="ja-JP" dirty="0"/>
              <a:t> </a:t>
            </a:r>
            <a:r>
              <a:rPr kumimoji="1" lang="de" altLang="ja-JP" dirty="0" err="1"/>
              <a:t>periodic</a:t>
            </a:r>
            <a:r>
              <a:rPr kumimoji="1" lang="de" altLang="ja-JP" dirty="0"/>
              <a:t>.</a:t>
            </a:r>
            <a:endParaRPr kumimoji="1" lang="ja-JP" altLang="en-US"/>
          </a:p>
        </p:txBody>
      </p:sp>
      <p:pic>
        <p:nvPicPr>
          <p:cNvPr id="3" name="図 2" descr="\documentclass{article}&#10;\usepackage{amsmath}&#10;\usepackage{bm}      % 太字ベクトル用&#10;\pagestyle{empty}&#10;\begin{document}&#10;&#10;\[&#10; |\delta \bm{r}_{\mu}(t,\bm{k})\rangle = &#10; \sum_n a_n \Re \{\exp[i(\omega_n t - \bm{k}\cdot \bm{R}_\mu)] \} | \bm{\varepsilon}_n \rangle&#10;\]&#10;&#10;\end{document}" title="IguanaTex Bitmap Display">
            <a:extLst>
              <a:ext uri="{FF2B5EF4-FFF2-40B4-BE49-F238E27FC236}">
                <a16:creationId xmlns:a16="http://schemas.microsoft.com/office/drawing/2014/main" id="{717671BD-020D-2BE2-3325-60C9A7BED1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4239" y="1997591"/>
            <a:ext cx="4517038" cy="46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88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BB8A5-1241-7E7A-1A1E-1102265D5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4AC3F8-0CD3-881C-D0B0-9012665A1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Deformation corresponding to wavenumber</a:t>
            </a:r>
            <a:endParaRPr kumimoji="1" lang="ja-JP" altLang="en-US"/>
          </a:p>
        </p:txBody>
      </p:sp>
      <p:pic>
        <p:nvPicPr>
          <p:cNvPr id="15" name="コンテンツ プレースホルダー 14">
            <a:extLst>
              <a:ext uri="{FF2B5EF4-FFF2-40B4-BE49-F238E27FC236}">
                <a16:creationId xmlns:a16="http://schemas.microsoft.com/office/drawing/2014/main" id="{D1C423E5-300D-1D2E-FF9D-D0E4F2EB12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l="31244" t="17919" r="28084" b="18452"/>
          <a:stretch/>
        </p:blipFill>
        <p:spPr>
          <a:xfrm>
            <a:off x="5005626" y="1040560"/>
            <a:ext cx="2630593" cy="1371770"/>
          </a:xfr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8FF559F3-AB87-74DA-FA4E-5D8CF5CC0D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7050" y="5021370"/>
            <a:ext cx="2448841" cy="183663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7E32657A-1322-8798-ADDA-8374E789E8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8158" y="2930558"/>
            <a:ext cx="2426624" cy="1819968"/>
          </a:xfrm>
          <a:prstGeom prst="rect">
            <a:avLst/>
          </a:prstGeom>
        </p:spPr>
      </p:pic>
      <p:pic>
        <p:nvPicPr>
          <p:cNvPr id="26" name="図 25" descr="\documentclass{article}&#10;\usepackage{amsmath}&#10;\usepackage{bm}      % 太字ベクトル用&#10;\pagestyle{empty}&#10;\begin{document}&#10;&#10;\[&#10;|\delta \bm{r}^{eigen}_\mu\rangle &#10;     = A \sqrt{N}\cos{(\bm{k}\cdot \bm{R}_\mu)} |\bm{\varepsilon}_0\rangle&#10;\]&#10;&#10;\end{document}" title="IguanaTex Bitmap Display">
            <a:extLst>
              <a:ext uri="{FF2B5EF4-FFF2-40B4-BE49-F238E27FC236}">
                <a16:creationId xmlns:a16="http://schemas.microsoft.com/office/drawing/2014/main" id="{93CD8A37-176C-DBFF-BD27-3DC36983675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25750" y="2863869"/>
            <a:ext cx="3226745" cy="320386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46FF4CF-B25B-DE03-1326-026D3C387074}"/>
              </a:ext>
            </a:extLst>
          </p:cNvPr>
          <p:cNvSpPr txBox="1"/>
          <p:nvPr/>
        </p:nvSpPr>
        <p:spPr>
          <a:xfrm>
            <a:off x="7086600" y="2561226"/>
            <a:ext cx="4811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i="1" dirty="0"/>
              <a:t>Y </a:t>
            </a:r>
            <a:r>
              <a:rPr kumimoji="1" lang="en-US" altLang="ja-JP" dirty="0"/>
              <a:t>: Stable Case</a:t>
            </a:r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EE7FC28-AECB-5185-31C2-B910100C5B00}"/>
              </a:ext>
            </a:extLst>
          </p:cNvPr>
          <p:cNvSpPr txBox="1"/>
          <p:nvPr/>
        </p:nvSpPr>
        <p:spPr>
          <a:xfrm>
            <a:off x="6974591" y="4771399"/>
            <a:ext cx="2342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i="1" dirty="0"/>
              <a:t>X </a:t>
            </a:r>
            <a:r>
              <a:rPr kumimoji="1" lang="en-US" altLang="ja-JP" dirty="0"/>
              <a:t>: Unstable Case</a:t>
            </a:r>
            <a:endParaRPr kumimoji="1" lang="ja-JP" altLang="en-US"/>
          </a:p>
        </p:txBody>
      </p: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CCFFA4FF-6FF9-74E8-5208-E016D5BC602C}"/>
              </a:ext>
            </a:extLst>
          </p:cNvPr>
          <p:cNvGrpSpPr/>
          <p:nvPr/>
        </p:nvGrpSpPr>
        <p:grpSpPr>
          <a:xfrm>
            <a:off x="3894385" y="3678035"/>
            <a:ext cx="2986436" cy="2952289"/>
            <a:chOff x="3890937" y="2552774"/>
            <a:chExt cx="2732887" cy="2952289"/>
          </a:xfrm>
        </p:grpSpPr>
        <p:pic>
          <p:nvPicPr>
            <p:cNvPr id="16" name="コンテンツ プレースホルダー 3" descr="アイコン が含まれている画像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56AF7EED-2F20-5348-F563-373A42E01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r="50381"/>
            <a:stretch/>
          </p:blipFill>
          <p:spPr>
            <a:xfrm>
              <a:off x="3890937" y="2552774"/>
              <a:ext cx="2732887" cy="2952289"/>
            </a:xfrm>
            <a:prstGeom prst="rect">
              <a:avLst/>
            </a:prstGeom>
          </p:spPr>
        </p:pic>
        <p:sp>
          <p:nvSpPr>
            <p:cNvPr id="41" name="円/楕円 40">
              <a:extLst>
                <a:ext uri="{FF2B5EF4-FFF2-40B4-BE49-F238E27FC236}">
                  <a16:creationId xmlns:a16="http://schemas.microsoft.com/office/drawing/2014/main" id="{1230FC3B-DAE9-29C9-F5DC-BAD411FCBB7A}"/>
                </a:ext>
              </a:extLst>
            </p:cNvPr>
            <p:cNvSpPr/>
            <p:nvPr/>
          </p:nvSpPr>
          <p:spPr>
            <a:xfrm flipV="1">
              <a:off x="4382429" y="4672360"/>
              <a:ext cx="130564" cy="16851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42">
              <a:extLst>
                <a:ext uri="{FF2B5EF4-FFF2-40B4-BE49-F238E27FC236}">
                  <a16:creationId xmlns:a16="http://schemas.microsoft.com/office/drawing/2014/main" id="{C7A1A197-4BAC-F044-B01A-FCAE75D0921C}"/>
                </a:ext>
              </a:extLst>
            </p:cNvPr>
            <p:cNvSpPr/>
            <p:nvPr/>
          </p:nvSpPr>
          <p:spPr>
            <a:xfrm flipH="1" flipV="1">
              <a:off x="6130953" y="4834900"/>
              <a:ext cx="167271" cy="16851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6CB1EAAF-B10A-44B9-33C6-0C8315F1AAD1}"/>
              </a:ext>
            </a:extLst>
          </p:cNvPr>
          <p:cNvCxnSpPr>
            <a:cxnSpLocks/>
          </p:cNvCxnSpPr>
          <p:nvPr/>
        </p:nvCxnSpPr>
        <p:spPr>
          <a:xfrm flipH="1">
            <a:off x="4686300" y="4050058"/>
            <a:ext cx="2350436" cy="17475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9DB31371-44C8-FA46-F31F-E7819D9ECABB}"/>
              </a:ext>
            </a:extLst>
          </p:cNvPr>
          <p:cNvCxnSpPr>
            <a:cxnSpLocks/>
          </p:cNvCxnSpPr>
          <p:nvPr/>
        </p:nvCxnSpPr>
        <p:spPr>
          <a:xfrm flipH="1">
            <a:off x="6685082" y="5953385"/>
            <a:ext cx="205361" cy="910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03CA2746-0CB8-9B66-DAA4-903DC4F19EF7}"/>
                  </a:ext>
                </a:extLst>
              </p:cNvPr>
              <p:cNvSpPr txBox="1"/>
              <p:nvPr/>
            </p:nvSpPr>
            <p:spPr>
              <a:xfrm>
                <a:off x="2682307" y="1649619"/>
                <a:ext cx="11662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69064E0-9D39-D4D0-3C45-E85E11B46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307" y="1649619"/>
                <a:ext cx="116628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2E561478-2447-017A-7937-2E0B625077C0}"/>
                  </a:ext>
                </a:extLst>
              </p:cNvPr>
              <p:cNvSpPr txBox="1"/>
              <p:nvPr/>
            </p:nvSpPr>
            <p:spPr>
              <a:xfrm>
                <a:off x="226578" y="1160684"/>
                <a:ext cx="3682098" cy="459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800" dirty="0">
                    <a:ea typeface="Cambria Math" panose="02040503050406030204" pitchFamily="18" charset="0"/>
                  </a:rPr>
                  <a:t>Case: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ja-JP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kumimoji="1" lang="en-US" altLang="ja-JP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kumimoji="1" lang="en-US" altLang="ja-JP" dirty="0"/>
                  <a:t>      -&gt; Wavelength =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85E0631-3F91-7324-29CA-DCD22E169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78" y="1160684"/>
                <a:ext cx="3682098" cy="459741"/>
              </a:xfrm>
              <a:prstGeom prst="rect">
                <a:avLst/>
              </a:prstGeom>
              <a:blipFill>
                <a:blip r:embed="rId16"/>
                <a:stretch>
                  <a:fillRect l="-1375" b="-108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CF5BFF5-4A23-5B1A-8A22-220F2DE0B437}"/>
              </a:ext>
            </a:extLst>
          </p:cNvPr>
          <p:cNvSpPr txBox="1"/>
          <p:nvPr/>
        </p:nvSpPr>
        <p:spPr>
          <a:xfrm>
            <a:off x="226578" y="2474540"/>
            <a:ext cx="2275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①lowest eigenvector</a:t>
            </a:r>
            <a:endParaRPr kumimoji="1" lang="ja-JP" altLang="en-US"/>
          </a:p>
        </p:txBody>
      </p: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90BA54F8-CB2A-7134-6A4C-B398FCD7FDE7}"/>
              </a:ext>
            </a:extLst>
          </p:cNvPr>
          <p:cNvGrpSpPr/>
          <p:nvPr/>
        </p:nvGrpSpPr>
        <p:grpSpPr>
          <a:xfrm>
            <a:off x="1456038" y="3204252"/>
            <a:ext cx="3910657" cy="369332"/>
            <a:chOff x="1456038" y="3204252"/>
            <a:chExt cx="3910657" cy="369332"/>
          </a:xfrm>
        </p:grpSpPr>
        <p:pic>
          <p:nvPicPr>
            <p:cNvPr id="57" name="図 56">
              <a:extLst>
                <a:ext uri="{FF2B5EF4-FFF2-40B4-BE49-F238E27FC236}">
                  <a16:creationId xmlns:a16="http://schemas.microsoft.com/office/drawing/2014/main" id="{17F399DC-4BE1-3F7D-9C61-85854A1A5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456038" y="3209863"/>
              <a:ext cx="392546" cy="353291"/>
            </a:xfrm>
            <a:prstGeom prst="rect">
              <a:avLst/>
            </a:prstGeom>
          </p:spPr>
        </p:pic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A8B6F6B0-DAF5-08B6-E257-A41D497D68EA}"/>
                </a:ext>
              </a:extLst>
            </p:cNvPr>
            <p:cNvSpPr txBox="1"/>
            <p:nvPr/>
          </p:nvSpPr>
          <p:spPr>
            <a:xfrm>
              <a:off x="1751538" y="3204252"/>
              <a:ext cx="36151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:lowest eigenvectors of edge mode</a:t>
              </a:r>
              <a:endParaRPr kumimoji="1" lang="ja-JP" altLang="en-US"/>
            </a:p>
          </p:txBody>
        </p:sp>
      </p:grp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1E040310-3FE0-86B7-636B-4A97DF834BD1}"/>
              </a:ext>
            </a:extLst>
          </p:cNvPr>
          <p:cNvCxnSpPr>
            <a:cxnSpLocks/>
          </p:cNvCxnSpPr>
          <p:nvPr/>
        </p:nvCxnSpPr>
        <p:spPr>
          <a:xfrm flipV="1">
            <a:off x="5695189" y="2446256"/>
            <a:ext cx="0" cy="2129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F11A0682-CC3D-2022-9045-98370DD4FD44}"/>
              </a:ext>
            </a:extLst>
          </p:cNvPr>
          <p:cNvCxnSpPr>
            <a:cxnSpLocks/>
          </p:cNvCxnSpPr>
          <p:nvPr/>
        </p:nvCxnSpPr>
        <p:spPr>
          <a:xfrm flipV="1">
            <a:off x="6956381" y="2422443"/>
            <a:ext cx="0" cy="2367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4475E977-D9E1-CB6D-15FF-1386917F8504}"/>
              </a:ext>
            </a:extLst>
          </p:cNvPr>
          <p:cNvCxnSpPr>
            <a:cxnSpLocks/>
          </p:cNvCxnSpPr>
          <p:nvPr/>
        </p:nvCxnSpPr>
        <p:spPr>
          <a:xfrm flipH="1">
            <a:off x="7788720" y="1726445"/>
            <a:ext cx="17124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BCB9265C-1016-2709-2C97-A4F07BEC538E}"/>
              </a:ext>
            </a:extLst>
          </p:cNvPr>
          <p:cNvCxnSpPr>
            <a:cxnSpLocks/>
          </p:cNvCxnSpPr>
          <p:nvPr/>
        </p:nvCxnSpPr>
        <p:spPr>
          <a:xfrm>
            <a:off x="4686300" y="1726445"/>
            <a:ext cx="18348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1EAF25AB-F364-298E-FDBB-05290FE09F2F}"/>
              </a:ext>
            </a:extLst>
          </p:cNvPr>
          <p:cNvCxnSpPr>
            <a:cxnSpLocks/>
          </p:cNvCxnSpPr>
          <p:nvPr/>
        </p:nvCxnSpPr>
        <p:spPr>
          <a:xfrm>
            <a:off x="5740039" y="855785"/>
            <a:ext cx="0" cy="1847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3F1F147F-6ECC-B989-DCE8-FF0855958B42}"/>
              </a:ext>
            </a:extLst>
          </p:cNvPr>
          <p:cNvCxnSpPr>
            <a:cxnSpLocks/>
          </p:cNvCxnSpPr>
          <p:nvPr/>
        </p:nvCxnSpPr>
        <p:spPr>
          <a:xfrm>
            <a:off x="6976184" y="855785"/>
            <a:ext cx="0" cy="1847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3BE0ECB-F263-0388-553B-DD0A6068E9DB}"/>
              </a:ext>
            </a:extLst>
          </p:cNvPr>
          <p:cNvSpPr txBox="1"/>
          <p:nvPr/>
        </p:nvSpPr>
        <p:spPr>
          <a:xfrm>
            <a:off x="7653627" y="720385"/>
            <a:ext cx="1527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Isotropic compression at pressure P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40516E2-5F28-4A23-3897-DAC12A19A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354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FF847-8772-91D1-A9E2-98D599923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F1A05C-0F4C-1BBC-3ED7-60E2FAB0C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Setting of </a:t>
            </a:r>
            <a:r>
              <a:rPr kumimoji="1" lang="en-US" altLang="ja-JP" dirty="0" err="1"/>
              <a:t>sumilation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F3EB6FF-CFA6-78BD-FEB2-A9F377F921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386" y="1479787"/>
                <a:ext cx="9143999" cy="4351338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kumimoji="1" lang="en-US" altLang="ja-JP" sz="2200" dirty="0"/>
                  <a:t>2D</a:t>
                </a:r>
              </a:p>
              <a:p>
                <a:pPr marL="457200" indent="-457200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kumimoji="1" lang="en-US" altLang="ja-JP" sz="2200" dirty="0"/>
                  <a:t>1:1.4 ,</a:t>
                </a:r>
                <a:r>
                  <a:rPr lang="en-US" altLang="ja-JP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sz="22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ja-JP" sz="22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altLang="ja-JP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sz="2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ja-JP" sz="220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altLang="ja-JP" sz="2200" dirty="0"/>
                  <a:t>1:1, frictionless</a:t>
                </a:r>
                <a:endParaRPr kumimoji="1" lang="en-US" altLang="ja-JP" sz="2200" dirty="0"/>
              </a:p>
              <a:p>
                <a:pPr marL="457200" indent="-457200"/>
                <a:r>
                  <a:rPr kumimoji="1" lang="en-US" altLang="ja-JP" sz="2200" dirty="0"/>
                  <a:t>Harmonic Potential: </a:t>
                </a:r>
                <a14:m>
                  <m:oMath xmlns:m="http://schemas.openxmlformats.org/officeDocument/2006/math"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num>
                      <m:den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ja-JP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altLang="ja-JP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22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ja-JP" sz="22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ja-JP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sz="22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ja-JP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sz="2200" dirty="0"/>
              </a:p>
              <a:p>
                <a:pPr marL="457200" indent="-457200"/>
                <a:r>
                  <a:rPr kumimoji="1" lang="en-US" altLang="ja-JP" sz="2200" dirty="0"/>
                  <a:t> P  = </a:t>
                </a:r>
                <a14:m>
                  <m:oMath xmlns:m="http://schemas.openxmlformats.org/officeDocument/2006/math">
                    <m:r>
                      <a:rPr kumimoji="1" lang="en-US" altLang="ja-JP" sz="2200" b="0" i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ja-JP" sz="220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ja-JP" sz="22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ja-JP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2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sz="2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altLang="ja-JP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200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kumimoji="1" lang="en-US" altLang="ja-JP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kumimoji="1" lang="en-US" altLang="ja-JP" sz="2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kumimoji="1" lang="en-US" altLang="ja-JP" sz="2200" dirty="0"/>
                  <a:t>Pressure controlled initialization using pressure studs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kumimoji="1" lang="en-US" altLang="ja-JP" sz="2200" dirty="0"/>
                  <a:t>Number of Particles in a cell: N = 8</a:t>
                </a:r>
                <a:r>
                  <a:rPr lang="en-US" altLang="ja-JP" sz="2200" dirty="0"/>
                  <a:t> ~ 2048</a:t>
                </a:r>
              </a:p>
              <a:p>
                <a:pPr marL="457200" indent="-457200"/>
                <a:r>
                  <a:rPr lang="de" altLang="ja-JP" sz="2200" dirty="0">
                    <a:effectLst/>
                    <a:latin typeface="LMRoman12-Regular-Identity-H"/>
                  </a:rPr>
                  <a:t>Fast Inertial Relaxation Engine  </a:t>
                </a:r>
                <a:r>
                  <a:rPr lang="en-US" altLang="ja-JP" sz="2200" dirty="0"/>
                  <a:t>(FIRE) </a:t>
                </a:r>
              </a:p>
              <a:p>
                <a:pPr marL="0" indent="0">
                  <a:buNone/>
                </a:pPr>
                <a:endParaRPr kumimoji="1" lang="ja-JP" altLang="en-US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F3EB6FF-CFA6-78BD-FEB2-A9F377F921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86" y="1479787"/>
                <a:ext cx="9143999" cy="4351338"/>
              </a:xfrm>
              <a:blipFill>
                <a:blip r:embed="rId2"/>
                <a:stretch>
                  <a:fillRect l="-693" t="-14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0763AF5-EF68-F4D3-2F5E-20CC54607810}"/>
                  </a:ext>
                </a:extLst>
              </p:cNvPr>
              <p:cNvSpPr txBox="1"/>
              <p:nvPr/>
            </p:nvSpPr>
            <p:spPr>
              <a:xfrm>
                <a:off x="7101084" y="1105068"/>
                <a:ext cx="208230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1800" dirty="0"/>
                  <a:t>: </a:t>
                </a:r>
                <a:r>
                  <a:rPr kumimoji="1" lang="en-US" altLang="ja-JP" dirty="0"/>
                  <a:t>step function</a:t>
                </a:r>
              </a:p>
              <a:p>
                <a:endParaRPr kumimoji="1" lang="en-US" altLang="ja-JP" sz="18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0763AF5-EF68-F4D3-2F5E-20CC54607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084" y="1105068"/>
                <a:ext cx="2082301" cy="646331"/>
              </a:xfrm>
              <a:prstGeom prst="rect">
                <a:avLst/>
              </a:prstGeom>
              <a:blipFill>
                <a:blip r:embed="rId3"/>
                <a:stretch>
                  <a:fillRect t="-3846" r="-18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4F2B781-646A-5BC8-CFFF-073E2485D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929" y="1428234"/>
            <a:ext cx="2019300" cy="723900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034D3AA3-83CF-E6D1-00C4-81AB9CAEC07B}"/>
              </a:ext>
            </a:extLst>
          </p:cNvPr>
          <p:cNvGrpSpPr/>
          <p:nvPr/>
        </p:nvGrpSpPr>
        <p:grpSpPr>
          <a:xfrm>
            <a:off x="1098209" y="4960964"/>
            <a:ext cx="7505662" cy="1649988"/>
            <a:chOff x="863982" y="3756448"/>
            <a:chExt cx="7505662" cy="1631138"/>
          </a:xfrm>
        </p:grpSpPr>
        <p:sp>
          <p:nvSpPr>
            <p:cNvPr id="22" name="円弧 21">
              <a:extLst>
                <a:ext uri="{FF2B5EF4-FFF2-40B4-BE49-F238E27FC236}">
                  <a16:creationId xmlns:a16="http://schemas.microsoft.com/office/drawing/2014/main" id="{27C27F8D-DD65-9220-6145-E020082485B4}"/>
                </a:ext>
              </a:extLst>
            </p:cNvPr>
            <p:cNvSpPr/>
            <p:nvPr/>
          </p:nvSpPr>
          <p:spPr>
            <a:xfrm rot="7957822">
              <a:off x="1520329" y="3627912"/>
              <a:ext cx="1553010" cy="1810082"/>
            </a:xfrm>
            <a:prstGeom prst="arc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1914A466-4150-DE63-ED2E-8BDD09CA0FC1}"/>
                </a:ext>
              </a:extLst>
            </p:cNvPr>
            <p:cNvSpPr txBox="1"/>
            <p:nvPr/>
          </p:nvSpPr>
          <p:spPr>
            <a:xfrm>
              <a:off x="863982" y="4359550"/>
              <a:ext cx="47000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350" dirty="0"/>
                <a:t>P&gt;0</a:t>
              </a:r>
              <a:endParaRPr kumimoji="1" lang="ja-JP" altLang="en-US" sz="1350"/>
            </a:p>
          </p:txBody>
        </p:sp>
        <p:sp>
          <p:nvSpPr>
            <p:cNvPr id="24" name="円/楕円 23">
              <a:extLst>
                <a:ext uri="{FF2B5EF4-FFF2-40B4-BE49-F238E27FC236}">
                  <a16:creationId xmlns:a16="http://schemas.microsoft.com/office/drawing/2014/main" id="{DA9FC38F-88D6-5DC4-D120-0346BE4EB5CC}"/>
                </a:ext>
              </a:extLst>
            </p:cNvPr>
            <p:cNvSpPr/>
            <p:nvPr/>
          </p:nvSpPr>
          <p:spPr>
            <a:xfrm>
              <a:off x="2683497" y="5041192"/>
              <a:ext cx="213155" cy="23168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sp>
          <p:nvSpPr>
            <p:cNvPr id="25" name="右矢印 24">
              <a:extLst>
                <a:ext uri="{FF2B5EF4-FFF2-40B4-BE49-F238E27FC236}">
                  <a16:creationId xmlns:a16="http://schemas.microsoft.com/office/drawing/2014/main" id="{CB0DFF22-D05F-2233-AD75-634AB233E4E7}"/>
                </a:ext>
              </a:extLst>
            </p:cNvPr>
            <p:cNvSpPr/>
            <p:nvPr/>
          </p:nvSpPr>
          <p:spPr>
            <a:xfrm rot="10800000">
              <a:off x="2418308" y="4728169"/>
              <a:ext cx="403139" cy="10464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30083A75-13DA-E96B-2307-3DECAD364D2E}"/>
                </a:ext>
              </a:extLst>
            </p:cNvPr>
            <p:cNvSpPr txBox="1"/>
            <p:nvPr/>
          </p:nvSpPr>
          <p:spPr>
            <a:xfrm>
              <a:off x="4141177" y="4524800"/>
              <a:ext cx="47000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350"/>
                <a:t>P&lt;0</a:t>
              </a:r>
              <a:endParaRPr kumimoji="1" lang="ja-JP" altLang="en-US" sz="1350"/>
            </a:p>
          </p:txBody>
        </p:sp>
        <p:sp>
          <p:nvSpPr>
            <p:cNvPr id="29" name="円弧 28">
              <a:extLst>
                <a:ext uri="{FF2B5EF4-FFF2-40B4-BE49-F238E27FC236}">
                  <a16:creationId xmlns:a16="http://schemas.microsoft.com/office/drawing/2014/main" id="{4A31B1D5-8CC4-6C70-856C-A2BB14916B8A}"/>
                </a:ext>
              </a:extLst>
            </p:cNvPr>
            <p:cNvSpPr/>
            <p:nvPr/>
          </p:nvSpPr>
          <p:spPr>
            <a:xfrm rot="7796921">
              <a:off x="4067560" y="3706040"/>
              <a:ext cx="1553010" cy="1810082"/>
            </a:xfrm>
            <a:prstGeom prst="arc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sp>
          <p:nvSpPr>
            <p:cNvPr id="30" name="円/楕円 29">
              <a:extLst>
                <a:ext uri="{FF2B5EF4-FFF2-40B4-BE49-F238E27FC236}">
                  <a16:creationId xmlns:a16="http://schemas.microsoft.com/office/drawing/2014/main" id="{8D48A18F-63A5-07F0-6425-D05397ADE1DC}"/>
                </a:ext>
              </a:extLst>
            </p:cNvPr>
            <p:cNvSpPr/>
            <p:nvPr/>
          </p:nvSpPr>
          <p:spPr>
            <a:xfrm rot="230513">
              <a:off x="5230727" y="5119321"/>
              <a:ext cx="213155" cy="23168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sp>
          <p:nvSpPr>
            <p:cNvPr id="31" name="右矢印 30">
              <a:extLst>
                <a:ext uri="{FF2B5EF4-FFF2-40B4-BE49-F238E27FC236}">
                  <a16:creationId xmlns:a16="http://schemas.microsoft.com/office/drawing/2014/main" id="{EA56C894-C8DB-D398-0ED0-22762DDCE0A4}"/>
                </a:ext>
              </a:extLst>
            </p:cNvPr>
            <p:cNvSpPr/>
            <p:nvPr/>
          </p:nvSpPr>
          <p:spPr>
            <a:xfrm flipV="1">
              <a:off x="5280294" y="4853010"/>
              <a:ext cx="403139" cy="102422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テキスト ボックス 31">
                  <a:extLst>
                    <a:ext uri="{FF2B5EF4-FFF2-40B4-BE49-F238E27FC236}">
                      <a16:creationId xmlns:a16="http://schemas.microsoft.com/office/drawing/2014/main" id="{4B3CD011-9C22-892A-E78F-EEAC39426047}"/>
                    </a:ext>
                  </a:extLst>
                </p:cNvPr>
                <p:cNvSpPr txBox="1"/>
                <p:nvPr/>
              </p:nvSpPr>
              <p:spPr>
                <a:xfrm>
                  <a:off x="5666303" y="4748617"/>
                  <a:ext cx="319575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350" i="1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kumimoji="1" lang="ja-JP" altLang="en-US" sz="1350"/>
                </a:p>
              </p:txBody>
            </p:sp>
          </mc:Choice>
          <mc:Fallback xmlns="">
            <p:sp>
              <p:nvSpPr>
                <p:cNvPr id="32" name="テキスト ボックス 31">
                  <a:extLst>
                    <a:ext uri="{FF2B5EF4-FFF2-40B4-BE49-F238E27FC236}">
                      <a16:creationId xmlns:a16="http://schemas.microsoft.com/office/drawing/2014/main" id="{0138514D-FA74-1E5C-B338-37E6F58BA9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6303" y="4748617"/>
                  <a:ext cx="319575" cy="30008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テキスト ボックス 32">
                  <a:extLst>
                    <a:ext uri="{FF2B5EF4-FFF2-40B4-BE49-F238E27FC236}">
                      <a16:creationId xmlns:a16="http://schemas.microsoft.com/office/drawing/2014/main" id="{FD8C813E-4DF1-C35B-C26D-52919073F364}"/>
                    </a:ext>
                  </a:extLst>
                </p:cNvPr>
                <p:cNvSpPr txBox="1"/>
                <p:nvPr/>
              </p:nvSpPr>
              <p:spPr>
                <a:xfrm>
                  <a:off x="6068679" y="4765050"/>
                  <a:ext cx="641779" cy="5078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35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kumimoji="1" lang="en-US" altLang="ja-JP" sz="1350" i="1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kumimoji="1" lang="ja-JP" altLang="en-US" sz="1350"/>
                </a:p>
                <a:p>
                  <a:endParaRPr kumimoji="1" lang="ja-JP" altLang="en-US" sz="1350"/>
                </a:p>
              </p:txBody>
            </p:sp>
          </mc:Choice>
          <mc:Fallback xmlns="">
            <p:sp>
              <p:nvSpPr>
                <p:cNvPr id="33" name="テキスト ボックス 32">
                  <a:extLst>
                    <a:ext uri="{FF2B5EF4-FFF2-40B4-BE49-F238E27FC236}">
                      <a16:creationId xmlns:a16="http://schemas.microsoft.com/office/drawing/2014/main" id="{6358C1FF-40FE-1CA4-C8E6-3679284D59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8679" y="4765050"/>
                  <a:ext cx="641779" cy="5078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A81EFEC9-BF15-E952-1D2E-D46399037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02844" y="4295472"/>
              <a:ext cx="1066800" cy="254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テキスト ボックス 34">
                  <a:extLst>
                    <a:ext uri="{FF2B5EF4-FFF2-40B4-BE49-F238E27FC236}">
                      <a16:creationId xmlns:a16="http://schemas.microsoft.com/office/drawing/2014/main" id="{0877C412-1054-68DE-1513-01AD4BA724B3}"/>
                    </a:ext>
                  </a:extLst>
                </p:cNvPr>
                <p:cNvSpPr txBox="1"/>
                <p:nvPr/>
              </p:nvSpPr>
              <p:spPr>
                <a:xfrm>
                  <a:off x="7173433" y="4785226"/>
                  <a:ext cx="11004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kumimoji="1" lang="en-US" altLang="ja-JP" b="0" i="0" smtClean="0">
                                <a:latin typeface="Cambria Math" panose="02040503050406030204" pitchFamily="18" charset="0"/>
                              </a:rPr>
                              <m:t>−9</m:t>
                            </m:r>
                          </m:sup>
                        </m:sSup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kumimoji="1" lang="en-US" altLang="ja-JP" b="0" dirty="0"/>
                </a:p>
              </p:txBody>
            </p:sp>
          </mc:Choice>
          <mc:Fallback xmlns="">
            <p:sp>
              <p:nvSpPr>
                <p:cNvPr id="35" name="テキスト ボックス 34">
                  <a:extLst>
                    <a:ext uri="{FF2B5EF4-FFF2-40B4-BE49-F238E27FC236}">
                      <a16:creationId xmlns:a16="http://schemas.microsoft.com/office/drawing/2014/main" id="{58B16915-93A6-5D33-6F11-99899C71F2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3433" y="4785226"/>
                  <a:ext cx="110042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8898FC6-5C34-731B-D6D8-2E902D8C37BF}"/>
              </a:ext>
            </a:extLst>
          </p:cNvPr>
          <p:cNvGrpSpPr/>
          <p:nvPr/>
        </p:nvGrpSpPr>
        <p:grpSpPr>
          <a:xfrm>
            <a:off x="6576512" y="4044345"/>
            <a:ext cx="1820275" cy="1134453"/>
            <a:chOff x="6496927" y="4460016"/>
            <a:chExt cx="1820275" cy="1134453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8D43C851-20CF-626A-28F3-5C88C09982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81" t="9038" r="4386" b="16233"/>
            <a:stretch/>
          </p:blipFill>
          <p:spPr bwMode="auto">
            <a:xfrm>
              <a:off x="6496927" y="4460016"/>
              <a:ext cx="1820275" cy="1134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円/楕円 8">
              <a:extLst>
                <a:ext uri="{FF2B5EF4-FFF2-40B4-BE49-F238E27FC236}">
                  <a16:creationId xmlns:a16="http://schemas.microsoft.com/office/drawing/2014/main" id="{AB3B0460-E438-BA0B-88B9-EEB749096558}"/>
                </a:ext>
              </a:extLst>
            </p:cNvPr>
            <p:cNvSpPr/>
            <p:nvPr/>
          </p:nvSpPr>
          <p:spPr>
            <a:xfrm>
              <a:off x="7705647" y="5091882"/>
              <a:ext cx="222077" cy="21020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右矢印 9">
              <a:extLst>
                <a:ext uri="{FF2B5EF4-FFF2-40B4-BE49-F238E27FC236}">
                  <a16:creationId xmlns:a16="http://schemas.microsoft.com/office/drawing/2014/main" id="{51FBD427-BDBC-5B19-7037-CB2A829DB90C}"/>
                </a:ext>
              </a:extLst>
            </p:cNvPr>
            <p:cNvSpPr/>
            <p:nvPr/>
          </p:nvSpPr>
          <p:spPr>
            <a:xfrm rot="1801293">
              <a:off x="7702466" y="4756646"/>
              <a:ext cx="450517" cy="222409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円/楕円 10">
            <a:extLst>
              <a:ext uri="{FF2B5EF4-FFF2-40B4-BE49-F238E27FC236}">
                <a16:creationId xmlns:a16="http://schemas.microsoft.com/office/drawing/2014/main" id="{7B3CE557-6FD7-6480-70C7-94372207F8D0}"/>
              </a:ext>
            </a:extLst>
          </p:cNvPr>
          <p:cNvSpPr/>
          <p:nvPr/>
        </p:nvSpPr>
        <p:spPr>
          <a:xfrm>
            <a:off x="8085632" y="4866580"/>
            <a:ext cx="222077" cy="2102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B502F2B5-CB54-5BBC-082A-8866C8E1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1163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F8524-D29E-7EA2-FEA0-5DD9F2B09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27A95D-E6F4-3004-0350-913487599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Lowest eigenvector</a:t>
            </a:r>
            <a:endParaRPr kumimoji="1" lang="ja-JP" altLang="en-US"/>
          </a:p>
        </p:txBody>
      </p:sp>
      <p:pic>
        <p:nvPicPr>
          <p:cNvPr id="4" name="コンテンツ プレースホルダー 3" descr="パソコンの画面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C4B8F8E-B629-598C-1015-F8E20C614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39550" y="2298113"/>
            <a:ext cx="7199876" cy="372648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4960904-D212-1E42-F65F-33446098569E}"/>
              </a:ext>
            </a:extLst>
          </p:cNvPr>
          <p:cNvSpPr txBox="1"/>
          <p:nvPr/>
        </p:nvSpPr>
        <p:spPr>
          <a:xfrm>
            <a:off x="1287902" y="1362811"/>
            <a:ext cx="1347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Stable case</a:t>
            </a:r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22C3220-A37C-25EF-6EA2-0BCC2C5EF76C}"/>
              </a:ext>
            </a:extLst>
          </p:cNvPr>
          <p:cNvSpPr txBox="1"/>
          <p:nvPr/>
        </p:nvSpPr>
        <p:spPr>
          <a:xfrm>
            <a:off x="5057270" y="1377493"/>
            <a:ext cx="1612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Unstable case</a:t>
            </a:r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971509EA-68EA-46D0-2ABA-7110CC7494C4}"/>
              </a:ext>
            </a:extLst>
          </p:cNvPr>
          <p:cNvGrpSpPr/>
          <p:nvPr/>
        </p:nvGrpSpPr>
        <p:grpSpPr>
          <a:xfrm>
            <a:off x="3053194" y="1052322"/>
            <a:ext cx="1731399" cy="1074403"/>
            <a:chOff x="4936317" y="5408336"/>
            <a:chExt cx="1731399" cy="1074403"/>
          </a:xfrm>
        </p:grpSpPr>
        <p:pic>
          <p:nvPicPr>
            <p:cNvPr id="16" name="図 15" descr="図形, 四角形&#10;&#10;自動的に生成された説明">
              <a:extLst>
                <a:ext uri="{FF2B5EF4-FFF2-40B4-BE49-F238E27FC236}">
                  <a16:creationId xmlns:a16="http://schemas.microsoft.com/office/drawing/2014/main" id="{54DE9138-BF2B-2416-BD7C-549C841823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4068" t="7600" r="4664" b="17808"/>
            <a:stretch/>
          </p:blipFill>
          <p:spPr>
            <a:xfrm>
              <a:off x="4936317" y="5408336"/>
              <a:ext cx="1731399" cy="1074403"/>
            </a:xfrm>
            <a:prstGeom prst="rect">
              <a:avLst/>
            </a:prstGeom>
          </p:spPr>
        </p:pic>
        <p:sp>
          <p:nvSpPr>
            <p:cNvPr id="17" name="円/楕円 16">
              <a:extLst>
                <a:ext uri="{FF2B5EF4-FFF2-40B4-BE49-F238E27FC236}">
                  <a16:creationId xmlns:a16="http://schemas.microsoft.com/office/drawing/2014/main" id="{61E3C0BC-DB1A-49A6-934C-CF628D915DC9}"/>
                </a:ext>
              </a:extLst>
            </p:cNvPr>
            <p:cNvSpPr/>
            <p:nvPr/>
          </p:nvSpPr>
          <p:spPr>
            <a:xfrm>
              <a:off x="5717178" y="6272532"/>
              <a:ext cx="222077" cy="21020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DEE0735B-9802-4E45-AA5B-C9DD35EF5738}"/>
              </a:ext>
            </a:extLst>
          </p:cNvPr>
          <p:cNvGrpSpPr/>
          <p:nvPr/>
        </p:nvGrpSpPr>
        <p:grpSpPr>
          <a:xfrm>
            <a:off x="7059305" y="962111"/>
            <a:ext cx="1820275" cy="1134453"/>
            <a:chOff x="6496927" y="4460016"/>
            <a:chExt cx="1820275" cy="1134453"/>
          </a:xfrm>
        </p:grpSpPr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86B32812-3ACB-22BA-CF2F-3D32D4901C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81" t="9038" r="4386" b="16233"/>
            <a:stretch/>
          </p:blipFill>
          <p:spPr bwMode="auto">
            <a:xfrm>
              <a:off x="6496927" y="4460016"/>
              <a:ext cx="1820275" cy="1134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円/楕円 19">
              <a:extLst>
                <a:ext uri="{FF2B5EF4-FFF2-40B4-BE49-F238E27FC236}">
                  <a16:creationId xmlns:a16="http://schemas.microsoft.com/office/drawing/2014/main" id="{C810FA74-B298-C51A-4A98-F459EDF25EEC}"/>
                </a:ext>
              </a:extLst>
            </p:cNvPr>
            <p:cNvSpPr/>
            <p:nvPr/>
          </p:nvSpPr>
          <p:spPr>
            <a:xfrm>
              <a:off x="7705647" y="5091882"/>
              <a:ext cx="222077" cy="21020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右矢印 20">
              <a:extLst>
                <a:ext uri="{FF2B5EF4-FFF2-40B4-BE49-F238E27FC236}">
                  <a16:creationId xmlns:a16="http://schemas.microsoft.com/office/drawing/2014/main" id="{664822C3-BE01-C80E-1C41-669AEC0860C5}"/>
                </a:ext>
              </a:extLst>
            </p:cNvPr>
            <p:cNvSpPr/>
            <p:nvPr/>
          </p:nvSpPr>
          <p:spPr>
            <a:xfrm rot="1801293">
              <a:off x="7702466" y="4756646"/>
              <a:ext cx="450517" cy="222409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47DAE8A-7FCE-E2E2-A124-98B6D76384F2}"/>
              </a:ext>
            </a:extLst>
          </p:cNvPr>
          <p:cNvSpPr txBox="1"/>
          <p:nvPr/>
        </p:nvSpPr>
        <p:spPr>
          <a:xfrm>
            <a:off x="245711" y="6248376"/>
            <a:ext cx="4695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Returns to the original state after deformation</a:t>
            </a:r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F19C004-DD7A-2DBC-B6EA-747AD59DA8C9}"/>
              </a:ext>
            </a:extLst>
          </p:cNvPr>
          <p:cNvSpPr txBox="1"/>
          <p:nvPr/>
        </p:nvSpPr>
        <p:spPr>
          <a:xfrm>
            <a:off x="5053594" y="6274364"/>
            <a:ext cx="3480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Amplifies the deformation further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542F694-8F5A-4660-3970-4D7C03579A28}"/>
              </a:ext>
            </a:extLst>
          </p:cNvPr>
          <p:cNvSpPr txBox="1"/>
          <p:nvPr/>
        </p:nvSpPr>
        <p:spPr>
          <a:xfrm>
            <a:off x="1315474" y="2043910"/>
            <a:ext cx="140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deformation</a:t>
            </a:r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9863675-B4F1-42C3-BEEF-8C6E4DC34E3C}"/>
              </a:ext>
            </a:extLst>
          </p:cNvPr>
          <p:cNvSpPr txBox="1"/>
          <p:nvPr/>
        </p:nvSpPr>
        <p:spPr>
          <a:xfrm>
            <a:off x="3256437" y="2050285"/>
            <a:ext cx="1109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response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906CC6C-E2F6-81D0-FBC8-7B5AE890A7C8}"/>
              </a:ext>
            </a:extLst>
          </p:cNvPr>
          <p:cNvSpPr txBox="1"/>
          <p:nvPr/>
        </p:nvSpPr>
        <p:spPr>
          <a:xfrm rot="16200000">
            <a:off x="4237253" y="3262315"/>
            <a:ext cx="140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deformation</a:t>
            </a:r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9B092FA-7419-E8B9-3FC0-F2BABA571008}"/>
              </a:ext>
            </a:extLst>
          </p:cNvPr>
          <p:cNvSpPr txBox="1"/>
          <p:nvPr/>
        </p:nvSpPr>
        <p:spPr>
          <a:xfrm rot="16200000">
            <a:off x="4381598" y="4998844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Response</a:t>
            </a:r>
            <a:endParaRPr kumimoji="1" lang="ja-JP" altLang="en-US"/>
          </a:p>
        </p:txBody>
      </p:sp>
      <p:pic>
        <p:nvPicPr>
          <p:cNvPr id="14" name="図 13" descr="\documentclass{article}&#10;\usepackage{amsmath}&#10;\usepackage{bm}      % 太字ベクトル用&#10;\pagestyle{empty}&#10;\begin{document}&#10;&#10;\[&#10;|\delta \bm{r}^{eigen}_\mu\rangle &#10;     = A \sqrt{N}\cos{(\bm{k}\cdot \bm{R}_\mu)} |\bm{\varepsilon}_0\rangle&#10;\]&#10;&#10;\end{document}" title="IguanaTex Bitmap Display">
            <a:extLst>
              <a:ext uri="{FF2B5EF4-FFF2-40B4-BE49-F238E27FC236}">
                <a16:creationId xmlns:a16="http://schemas.microsoft.com/office/drawing/2014/main" id="{CFA1B74A-0C51-9623-FCD8-F5A25E777F3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9033" y="818845"/>
            <a:ext cx="3226745" cy="3203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1A657973-3947-939C-CB7C-F2DA369129FE}"/>
                  </a:ext>
                </a:extLst>
              </p:cNvPr>
              <p:cNvSpPr txBox="1"/>
              <p:nvPr/>
            </p:nvSpPr>
            <p:spPr>
              <a:xfrm>
                <a:off x="-19467" y="1240638"/>
                <a:ext cx="11662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A1313F63-FE6B-FF8D-B8C3-C4FA99B94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467" y="1240638"/>
                <a:ext cx="116628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2EA8C94-F7AE-2EC6-3AB5-28A30B12A382}"/>
              </a:ext>
            </a:extLst>
          </p:cNvPr>
          <p:cNvSpPr txBox="1"/>
          <p:nvPr/>
        </p:nvSpPr>
        <p:spPr>
          <a:xfrm>
            <a:off x="2635707" y="6528071"/>
            <a:ext cx="383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→</a:t>
            </a:r>
            <a:r>
              <a:rPr kumimoji="1" lang="en-US" altLang="ja-JP" dirty="0"/>
              <a:t>Unstable modes can be captured</a:t>
            </a:r>
            <a:r>
              <a:rPr kumimoji="1" lang="ja-JP" altLang="en-US"/>
              <a:t>！</a:t>
            </a:r>
          </a:p>
        </p:txBody>
      </p:sp>
      <p:sp>
        <p:nvSpPr>
          <p:cNvPr id="25" name="右矢印 24">
            <a:extLst>
              <a:ext uri="{FF2B5EF4-FFF2-40B4-BE49-F238E27FC236}">
                <a16:creationId xmlns:a16="http://schemas.microsoft.com/office/drawing/2014/main" id="{D9BAF07E-D976-28DF-A1E9-2FB8C82A8899}"/>
              </a:ext>
            </a:extLst>
          </p:cNvPr>
          <p:cNvSpPr/>
          <p:nvPr/>
        </p:nvSpPr>
        <p:spPr>
          <a:xfrm>
            <a:off x="1699092" y="4909559"/>
            <a:ext cx="633855" cy="55952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>
            <a:extLst>
              <a:ext uri="{FF2B5EF4-FFF2-40B4-BE49-F238E27FC236}">
                <a16:creationId xmlns:a16="http://schemas.microsoft.com/office/drawing/2014/main" id="{1F3EBC58-4D2D-DE5F-FA96-158695BC6E12}"/>
              </a:ext>
            </a:extLst>
          </p:cNvPr>
          <p:cNvSpPr/>
          <p:nvPr/>
        </p:nvSpPr>
        <p:spPr>
          <a:xfrm rot="10800000">
            <a:off x="1642645" y="3187262"/>
            <a:ext cx="633855" cy="55952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>
            <a:extLst>
              <a:ext uri="{FF2B5EF4-FFF2-40B4-BE49-F238E27FC236}">
                <a16:creationId xmlns:a16="http://schemas.microsoft.com/office/drawing/2014/main" id="{BBFA7E51-B785-35A1-225F-C00783E90A22}"/>
              </a:ext>
            </a:extLst>
          </p:cNvPr>
          <p:cNvSpPr/>
          <p:nvPr/>
        </p:nvSpPr>
        <p:spPr>
          <a:xfrm>
            <a:off x="3601965" y="3166924"/>
            <a:ext cx="633855" cy="55952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右矢印 29">
            <a:extLst>
              <a:ext uri="{FF2B5EF4-FFF2-40B4-BE49-F238E27FC236}">
                <a16:creationId xmlns:a16="http://schemas.microsoft.com/office/drawing/2014/main" id="{1D02B14F-663A-FF38-7CC8-39C3D9D45660}"/>
              </a:ext>
            </a:extLst>
          </p:cNvPr>
          <p:cNvSpPr/>
          <p:nvPr/>
        </p:nvSpPr>
        <p:spPr>
          <a:xfrm rot="10800000">
            <a:off x="3517127" y="4931658"/>
            <a:ext cx="633855" cy="55952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右矢印 30">
            <a:extLst>
              <a:ext uri="{FF2B5EF4-FFF2-40B4-BE49-F238E27FC236}">
                <a16:creationId xmlns:a16="http://schemas.microsoft.com/office/drawing/2014/main" id="{DA07A0BA-BA19-4C49-5D78-6485528EFE11}"/>
              </a:ext>
            </a:extLst>
          </p:cNvPr>
          <p:cNvSpPr/>
          <p:nvPr/>
        </p:nvSpPr>
        <p:spPr>
          <a:xfrm rot="16200000">
            <a:off x="5609087" y="3065215"/>
            <a:ext cx="633855" cy="55952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右矢印 31">
            <a:extLst>
              <a:ext uri="{FF2B5EF4-FFF2-40B4-BE49-F238E27FC236}">
                <a16:creationId xmlns:a16="http://schemas.microsoft.com/office/drawing/2014/main" id="{58E56303-C8A8-D431-E142-C0305B5F84BA}"/>
              </a:ext>
            </a:extLst>
          </p:cNvPr>
          <p:cNvSpPr/>
          <p:nvPr/>
        </p:nvSpPr>
        <p:spPr>
          <a:xfrm rot="16200000">
            <a:off x="5593636" y="4873038"/>
            <a:ext cx="633855" cy="55952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右矢印 32">
            <a:extLst>
              <a:ext uri="{FF2B5EF4-FFF2-40B4-BE49-F238E27FC236}">
                <a16:creationId xmlns:a16="http://schemas.microsoft.com/office/drawing/2014/main" id="{9BE2DE11-905E-A4DE-9938-8382426D189E}"/>
              </a:ext>
            </a:extLst>
          </p:cNvPr>
          <p:cNvSpPr/>
          <p:nvPr/>
        </p:nvSpPr>
        <p:spPr>
          <a:xfrm rot="5400000">
            <a:off x="7276670" y="3150099"/>
            <a:ext cx="633855" cy="55952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右矢印 33">
            <a:extLst>
              <a:ext uri="{FF2B5EF4-FFF2-40B4-BE49-F238E27FC236}">
                <a16:creationId xmlns:a16="http://schemas.microsoft.com/office/drawing/2014/main" id="{4500E1DD-4296-D2C6-91AC-BF5AEA498AA8}"/>
              </a:ext>
            </a:extLst>
          </p:cNvPr>
          <p:cNvSpPr/>
          <p:nvPr/>
        </p:nvSpPr>
        <p:spPr>
          <a:xfrm rot="5400000">
            <a:off x="7190068" y="4968823"/>
            <a:ext cx="633855" cy="55952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2FB32415-7BFC-928A-2B42-DFF3EC035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791DB7AE-B9E3-B16F-2C3F-AC5CFC28631E}"/>
              </a:ext>
            </a:extLst>
          </p:cNvPr>
          <p:cNvSpPr/>
          <p:nvPr/>
        </p:nvSpPr>
        <p:spPr>
          <a:xfrm>
            <a:off x="2115884" y="2387132"/>
            <a:ext cx="581528" cy="2149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角丸四角形 36">
            <a:extLst>
              <a:ext uri="{FF2B5EF4-FFF2-40B4-BE49-F238E27FC236}">
                <a16:creationId xmlns:a16="http://schemas.microsoft.com/office/drawing/2014/main" id="{F039C8EE-A678-B5F9-7D9C-E1893127FB24}"/>
              </a:ext>
            </a:extLst>
          </p:cNvPr>
          <p:cNvSpPr/>
          <p:nvPr/>
        </p:nvSpPr>
        <p:spPr>
          <a:xfrm>
            <a:off x="4967211" y="1255357"/>
            <a:ext cx="581528" cy="2149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角丸四角形 37">
            <a:extLst>
              <a:ext uri="{FF2B5EF4-FFF2-40B4-BE49-F238E27FC236}">
                <a16:creationId xmlns:a16="http://schemas.microsoft.com/office/drawing/2014/main" id="{B0213FB1-44EC-DA8F-6309-20102FC5EC11}"/>
              </a:ext>
            </a:extLst>
          </p:cNvPr>
          <p:cNvSpPr/>
          <p:nvPr/>
        </p:nvSpPr>
        <p:spPr>
          <a:xfrm>
            <a:off x="3987815" y="2387132"/>
            <a:ext cx="581528" cy="2149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角丸四角形 38">
            <a:extLst>
              <a:ext uri="{FF2B5EF4-FFF2-40B4-BE49-F238E27FC236}">
                <a16:creationId xmlns:a16="http://schemas.microsoft.com/office/drawing/2014/main" id="{56AE240B-D6CF-1100-70FD-8D8E611972D4}"/>
              </a:ext>
            </a:extLst>
          </p:cNvPr>
          <p:cNvSpPr/>
          <p:nvPr/>
        </p:nvSpPr>
        <p:spPr>
          <a:xfrm>
            <a:off x="7561524" y="2327053"/>
            <a:ext cx="581528" cy="2149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角丸四角形 39">
            <a:extLst>
              <a:ext uri="{FF2B5EF4-FFF2-40B4-BE49-F238E27FC236}">
                <a16:creationId xmlns:a16="http://schemas.microsoft.com/office/drawing/2014/main" id="{577C4DB9-E8E6-1B55-35AE-47D2836057D5}"/>
              </a:ext>
            </a:extLst>
          </p:cNvPr>
          <p:cNvSpPr/>
          <p:nvPr/>
        </p:nvSpPr>
        <p:spPr>
          <a:xfrm>
            <a:off x="7345870" y="4161353"/>
            <a:ext cx="758580" cy="2149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U ターン矢印 40">
            <a:extLst>
              <a:ext uri="{FF2B5EF4-FFF2-40B4-BE49-F238E27FC236}">
                <a16:creationId xmlns:a16="http://schemas.microsoft.com/office/drawing/2014/main" id="{7AEF9231-843E-E7C2-91DE-2D79BAF733E5}"/>
              </a:ext>
            </a:extLst>
          </p:cNvPr>
          <p:cNvSpPr/>
          <p:nvPr/>
        </p:nvSpPr>
        <p:spPr>
          <a:xfrm rot="10800000" flipH="1">
            <a:off x="2637287" y="5968529"/>
            <a:ext cx="516974" cy="145083"/>
          </a:xfrm>
          <a:prstGeom prst="utur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F56E87EC-4C09-8A78-D5F1-F8A9313FD8FD}"/>
                  </a:ext>
                </a:extLst>
              </p:cNvPr>
              <p:cNvSpPr txBox="1"/>
              <p:nvPr/>
            </p:nvSpPr>
            <p:spPr>
              <a:xfrm>
                <a:off x="2697412" y="6065058"/>
                <a:ext cx="524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en-US" altLang="ja-JP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F56E87EC-4C09-8A78-D5F1-F8A9313FD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412" y="6065058"/>
                <a:ext cx="52450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U ターン矢印 42">
            <a:extLst>
              <a:ext uri="{FF2B5EF4-FFF2-40B4-BE49-F238E27FC236}">
                <a16:creationId xmlns:a16="http://schemas.microsoft.com/office/drawing/2014/main" id="{B3A70990-3AC1-E6A5-90C7-F19E6FB844AD}"/>
              </a:ext>
            </a:extLst>
          </p:cNvPr>
          <p:cNvSpPr/>
          <p:nvPr/>
        </p:nvSpPr>
        <p:spPr>
          <a:xfrm rot="5400000">
            <a:off x="8069169" y="4151836"/>
            <a:ext cx="682564" cy="233943"/>
          </a:xfrm>
          <a:prstGeom prst="utur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E0E8930-8984-F01B-16D3-32E8BD4D030D}"/>
              </a:ext>
            </a:extLst>
          </p:cNvPr>
          <p:cNvSpPr txBox="1"/>
          <p:nvPr/>
        </p:nvSpPr>
        <p:spPr>
          <a:xfrm>
            <a:off x="8527423" y="4064432"/>
            <a:ext cx="6623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×50</a:t>
            </a:r>
          </a:p>
          <a:p>
            <a:endParaRPr kumimoji="1" lang="en-US" altLang="ja-JP" dirty="0"/>
          </a:p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0621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70AE0-A3C8-FAF4-CC6B-7E5ED280E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17F3D0-2BC2-F08E-0376-EE9DF76B4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Deformation corresponding to wavenumber</a:t>
            </a:r>
            <a:endParaRPr kumimoji="1" lang="ja-JP" altLang="en-US"/>
          </a:p>
        </p:txBody>
      </p:sp>
      <p:pic>
        <p:nvPicPr>
          <p:cNvPr id="15" name="コンテンツ プレースホルダー 14">
            <a:extLst>
              <a:ext uri="{FF2B5EF4-FFF2-40B4-BE49-F238E27FC236}">
                <a16:creationId xmlns:a16="http://schemas.microsoft.com/office/drawing/2014/main" id="{76458582-69D9-5C10-C7BA-01153F578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rcRect l="31244" t="17919" r="28084" b="18452"/>
          <a:stretch/>
        </p:blipFill>
        <p:spPr>
          <a:xfrm>
            <a:off x="5005626" y="1040560"/>
            <a:ext cx="2630593" cy="1371770"/>
          </a:xfrm>
        </p:spPr>
      </p:pic>
      <p:pic>
        <p:nvPicPr>
          <p:cNvPr id="28" name="図 27" descr="\documentclass{article}&#10;\usepackage{amsmath}&#10;\usepackage{bm}      % 太字ベクトル用&#10;\pagestyle{empty}&#10;\begin{document}&#10;&#10;\[&#10;|\delta \bm{r}^{sin}_\mu\rangle =  &#10;    \begin{cases}&#10;    |\delta r^{x\,sin}_\mu\rangle = 0 \\&#10;    |\delta r^{y\,sin}_\mu\rangle = A^{\text{sin}} \sqrt{N} \sin{(k_x r^x_\mu)}&#10;\end{cases}&#10;\]&#10;\end{document}" title="IguanaTex Bitmap Display">
            <a:extLst>
              <a:ext uri="{FF2B5EF4-FFF2-40B4-BE49-F238E27FC236}">
                <a16:creationId xmlns:a16="http://schemas.microsoft.com/office/drawing/2014/main" id="{39A382C0-3E32-FC37-20B0-81D3F271C87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748791" y="3790615"/>
            <a:ext cx="5164567" cy="890442"/>
          </a:xfrm>
          <a:prstGeom prst="rect">
            <a:avLst/>
          </a:prstGeom>
        </p:spPr>
      </p:pic>
      <p:pic>
        <p:nvPicPr>
          <p:cNvPr id="26" name="図 25" descr="\documentclass{article}&#10;\usepackage{amsmath}&#10;\usepackage{bm}      % 太字ベクトル用&#10;\pagestyle{empty}&#10;\begin{document}&#10;&#10;\[&#10;|\delta \bm{r}^{eigen}_\mu\rangle &#10;     = A \sqrt{N}\cos{(\bm{k}\cdot \bm{R}_\mu)} |\bm{\varepsilon}_0\rangle&#10;\]&#10;&#10;\end{document}" title="IguanaTex Bitmap Display">
            <a:extLst>
              <a:ext uri="{FF2B5EF4-FFF2-40B4-BE49-F238E27FC236}">
                <a16:creationId xmlns:a16="http://schemas.microsoft.com/office/drawing/2014/main" id="{E9F14402-8A80-70D5-5A17-C3F7B65996E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748791" y="2851675"/>
            <a:ext cx="4863101" cy="482861"/>
          </a:xfrm>
          <a:prstGeom prst="rect">
            <a:avLst/>
          </a:prstGeom>
        </p:spPr>
      </p:pic>
      <p:pic>
        <p:nvPicPr>
          <p:cNvPr id="31" name="図 30" descr="\documentclass{article}&#10;\usepackage{amsmath}&#10;\usepackage{bm}      % 太字ベクトル用&#10;\pagestyle{empty}&#10;\begin{document}&#10;&#10;\[&#10; |\delta \bm{r}^{squ}_\mu\rangle =  &#10;    \begin{cases}&#10;    |\delta r^{x\,squ}_\mu\rangle = 0 \\&#10;    |\delta r^{y\,squ}_\mu\rangle = A^{\text{squ}} \sqrt{N} \text{sgn}(\sin{(k_x r^x_\mu)})&#10;\end{cases}&#10;\]&#10;\end{document}" title="IguanaTex Bitmap Display">
            <a:extLst>
              <a:ext uri="{FF2B5EF4-FFF2-40B4-BE49-F238E27FC236}">
                <a16:creationId xmlns:a16="http://schemas.microsoft.com/office/drawing/2014/main" id="{1210EE02-ABEF-7B7D-EB5C-25579E19CA0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678087" y="4919982"/>
            <a:ext cx="5285669" cy="800858"/>
          </a:xfrm>
          <a:prstGeom prst="rect">
            <a:avLst/>
          </a:prstGeom>
        </p:spPr>
      </p:pic>
      <p:pic>
        <p:nvPicPr>
          <p:cNvPr id="34" name="図 33" descr="\documentclass{article}&#10;\usepackage{amsmath}&#10;\usepackage{bm}      % 太字ベクトル用&#10;\pagestyle{empty}&#10;\begin{document}&#10;&#10;\[&#10; \text{sgn}(x) = &#10;     \begin{cases}&#10;    1\quad ( x\geq 0)\\&#10;    -1 \quad  (x&lt;0)&#10;\end{cases}&#10;\]&#10;\end{document}" title="IguanaTex Bitmap Display">
            <a:extLst>
              <a:ext uri="{FF2B5EF4-FFF2-40B4-BE49-F238E27FC236}">
                <a16:creationId xmlns:a16="http://schemas.microsoft.com/office/drawing/2014/main" id="{5642CCCB-3D9C-F7E0-19AA-26CEB2986ED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740039" y="6189358"/>
            <a:ext cx="1826940" cy="5321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02331735-6EBC-5394-ED2C-E3A546570CE3}"/>
                  </a:ext>
                </a:extLst>
              </p:cNvPr>
              <p:cNvSpPr txBox="1"/>
              <p:nvPr/>
            </p:nvSpPr>
            <p:spPr>
              <a:xfrm>
                <a:off x="2682307" y="1649619"/>
                <a:ext cx="11662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69064E0-9D39-D4D0-3C45-E85E11B46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307" y="1649619"/>
                <a:ext cx="116628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E7CF9FD2-75DC-625B-5AF3-A30016C95906}"/>
                  </a:ext>
                </a:extLst>
              </p:cNvPr>
              <p:cNvSpPr txBox="1"/>
              <p:nvPr/>
            </p:nvSpPr>
            <p:spPr>
              <a:xfrm>
                <a:off x="226578" y="1160684"/>
                <a:ext cx="3682098" cy="459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800" dirty="0">
                    <a:ea typeface="Cambria Math" panose="02040503050406030204" pitchFamily="18" charset="0"/>
                  </a:rPr>
                  <a:t>Case: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ja-JP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kumimoji="1" lang="en-US" altLang="ja-JP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kumimoji="1" lang="en-US" altLang="ja-JP" dirty="0"/>
                  <a:t>      -&gt; Wavelength =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85E0631-3F91-7324-29CA-DCD22E169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78" y="1160684"/>
                <a:ext cx="3682098" cy="459741"/>
              </a:xfrm>
              <a:prstGeom prst="rect">
                <a:avLst/>
              </a:prstGeom>
              <a:blipFill>
                <a:blip r:embed="rId16"/>
                <a:stretch>
                  <a:fillRect l="-1375" b="-108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BB48DD67-B25D-A588-A3DB-420ED4807F1A}"/>
              </a:ext>
            </a:extLst>
          </p:cNvPr>
          <p:cNvSpPr txBox="1"/>
          <p:nvPr/>
        </p:nvSpPr>
        <p:spPr>
          <a:xfrm>
            <a:off x="339328" y="2908440"/>
            <a:ext cx="2275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①lowest eigenvector</a:t>
            </a:r>
            <a:endParaRPr kumimoji="1" lang="ja-JP" altLang="en-US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AE671744-4AF2-71F6-39B8-2542C97A9361}"/>
              </a:ext>
            </a:extLst>
          </p:cNvPr>
          <p:cNvSpPr txBox="1"/>
          <p:nvPr/>
        </p:nvSpPr>
        <p:spPr>
          <a:xfrm>
            <a:off x="297711" y="3952381"/>
            <a:ext cx="313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② sinusoidal transverse wave</a:t>
            </a:r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CF2BE79C-B68C-5C02-FA71-E092FF2118F7}"/>
              </a:ext>
            </a:extLst>
          </p:cNvPr>
          <p:cNvSpPr txBox="1"/>
          <p:nvPr/>
        </p:nvSpPr>
        <p:spPr>
          <a:xfrm>
            <a:off x="339328" y="4951079"/>
            <a:ext cx="2794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③ square transverse wave</a:t>
            </a:r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91B14D55-CB90-F865-EF0A-1C2135DBB6D3}"/>
              </a:ext>
            </a:extLst>
          </p:cNvPr>
          <p:cNvSpPr txBox="1"/>
          <p:nvPr/>
        </p:nvSpPr>
        <p:spPr>
          <a:xfrm>
            <a:off x="207441" y="2094408"/>
            <a:ext cx="272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Three type of deformation</a:t>
            </a:r>
            <a:endParaRPr kumimoji="1" lang="ja-JP" altLang="en-US"/>
          </a:p>
        </p:txBody>
      </p: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115040B1-B9AA-227D-3EB8-749DAA238273}"/>
              </a:ext>
            </a:extLst>
          </p:cNvPr>
          <p:cNvGrpSpPr/>
          <p:nvPr/>
        </p:nvGrpSpPr>
        <p:grpSpPr>
          <a:xfrm>
            <a:off x="6283125" y="3421375"/>
            <a:ext cx="2692779" cy="369332"/>
            <a:chOff x="1456038" y="3205533"/>
            <a:chExt cx="2692779" cy="369332"/>
          </a:xfrm>
        </p:grpSpPr>
        <p:pic>
          <p:nvPicPr>
            <p:cNvPr id="57" name="図 56">
              <a:extLst>
                <a:ext uri="{FF2B5EF4-FFF2-40B4-BE49-F238E27FC236}">
                  <a16:creationId xmlns:a16="http://schemas.microsoft.com/office/drawing/2014/main" id="{05EA752C-9E1D-590C-B002-BD35AF1C2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456038" y="3209863"/>
              <a:ext cx="392546" cy="353291"/>
            </a:xfrm>
            <a:prstGeom prst="rect">
              <a:avLst/>
            </a:prstGeom>
          </p:spPr>
        </p:pic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4D7A6032-DE37-BEC9-119A-E0987D6BDCA4}"/>
                </a:ext>
              </a:extLst>
            </p:cNvPr>
            <p:cNvSpPr txBox="1"/>
            <p:nvPr/>
          </p:nvSpPr>
          <p:spPr>
            <a:xfrm>
              <a:off x="1880567" y="3205533"/>
              <a:ext cx="2268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:lowest eigenvectors</a:t>
              </a:r>
              <a:endParaRPr kumimoji="1" lang="ja-JP" altLang="en-US"/>
            </a:p>
          </p:txBody>
        </p:sp>
      </p:grp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1A026CDC-9851-2E54-EBAB-5BCB751F7ADD}"/>
              </a:ext>
            </a:extLst>
          </p:cNvPr>
          <p:cNvCxnSpPr>
            <a:cxnSpLocks/>
          </p:cNvCxnSpPr>
          <p:nvPr/>
        </p:nvCxnSpPr>
        <p:spPr>
          <a:xfrm flipV="1">
            <a:off x="5695189" y="2446256"/>
            <a:ext cx="0" cy="2129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1ABC54A3-02FC-CE2B-334E-AC8FD50E5653}"/>
              </a:ext>
            </a:extLst>
          </p:cNvPr>
          <p:cNvCxnSpPr>
            <a:cxnSpLocks/>
          </p:cNvCxnSpPr>
          <p:nvPr/>
        </p:nvCxnSpPr>
        <p:spPr>
          <a:xfrm flipV="1">
            <a:off x="6956381" y="2422443"/>
            <a:ext cx="0" cy="2367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BC617CE3-B3A5-EF74-5AFC-2E4B3A4DA2B5}"/>
              </a:ext>
            </a:extLst>
          </p:cNvPr>
          <p:cNvCxnSpPr>
            <a:cxnSpLocks/>
          </p:cNvCxnSpPr>
          <p:nvPr/>
        </p:nvCxnSpPr>
        <p:spPr>
          <a:xfrm flipH="1">
            <a:off x="7788720" y="1726445"/>
            <a:ext cx="17124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7FEBD2CF-A623-1878-7D7E-FD76AB8375DC}"/>
              </a:ext>
            </a:extLst>
          </p:cNvPr>
          <p:cNvCxnSpPr>
            <a:cxnSpLocks/>
          </p:cNvCxnSpPr>
          <p:nvPr/>
        </p:nvCxnSpPr>
        <p:spPr>
          <a:xfrm>
            <a:off x="4686300" y="1726445"/>
            <a:ext cx="18348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CE76C67D-B098-C440-F69C-CD0BEA39C69A}"/>
              </a:ext>
            </a:extLst>
          </p:cNvPr>
          <p:cNvCxnSpPr>
            <a:cxnSpLocks/>
          </p:cNvCxnSpPr>
          <p:nvPr/>
        </p:nvCxnSpPr>
        <p:spPr>
          <a:xfrm>
            <a:off x="5740039" y="855785"/>
            <a:ext cx="0" cy="1847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F3A3CF32-1C02-CDC3-24BA-727C868D9FA6}"/>
              </a:ext>
            </a:extLst>
          </p:cNvPr>
          <p:cNvCxnSpPr>
            <a:cxnSpLocks/>
          </p:cNvCxnSpPr>
          <p:nvPr/>
        </p:nvCxnSpPr>
        <p:spPr>
          <a:xfrm>
            <a:off x="6976184" y="855785"/>
            <a:ext cx="0" cy="1847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082384C-88C3-7705-FCE4-D245712B358F}"/>
              </a:ext>
            </a:extLst>
          </p:cNvPr>
          <p:cNvSpPr txBox="1"/>
          <p:nvPr/>
        </p:nvSpPr>
        <p:spPr>
          <a:xfrm>
            <a:off x="7653627" y="720385"/>
            <a:ext cx="1527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Isotropic compression at pressure P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219B68B-E84C-C96B-AF4A-C9470FB29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2160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99768-9628-9A36-5033-58B386372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D9E595-6C1C-8BE1-6175-F342A72E8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Response of various perturbations</a:t>
            </a:r>
            <a:endParaRPr kumimoji="1" lang="ja-JP" altLang="en-US"/>
          </a:p>
        </p:txBody>
      </p:sp>
      <p:pic>
        <p:nvPicPr>
          <p:cNvPr id="4" name="コンテンツ プレースホルダー 3" descr="文字と画像のスクリーンショッ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B8A102B-622A-C42E-DA0E-B9D0AFE5D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50838"/>
          <a:stretch/>
        </p:blipFill>
        <p:spPr>
          <a:xfrm>
            <a:off x="99792" y="1651120"/>
            <a:ext cx="3231362" cy="350554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1FC396C-0BA6-7404-1A56-ABF85238B83F}"/>
              </a:ext>
            </a:extLst>
          </p:cNvPr>
          <p:cNvSpPr txBox="1"/>
          <p:nvPr/>
        </p:nvSpPr>
        <p:spPr>
          <a:xfrm>
            <a:off x="748614" y="1281614"/>
            <a:ext cx="17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Sinusoidal wave</a:t>
            </a:r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470ACA2-E8A9-BC17-0AF0-9062F727BE55}"/>
              </a:ext>
            </a:extLst>
          </p:cNvPr>
          <p:cNvSpPr txBox="1"/>
          <p:nvPr/>
        </p:nvSpPr>
        <p:spPr>
          <a:xfrm>
            <a:off x="3995859" y="1281614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Square wave</a:t>
            </a:r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75A9689-8C30-54A0-FA09-56485E1C2201}"/>
              </a:ext>
            </a:extLst>
          </p:cNvPr>
          <p:cNvSpPr txBox="1"/>
          <p:nvPr/>
        </p:nvSpPr>
        <p:spPr>
          <a:xfrm>
            <a:off x="551988" y="5746641"/>
            <a:ext cx="8040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The responses are independent of the initial perturbations.  </a:t>
            </a:r>
          </a:p>
        </p:txBody>
      </p:sp>
      <p:pic>
        <p:nvPicPr>
          <p:cNvPr id="10" name="コンテンツ プレースホルダー 3" descr="パソコンの画面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C7BE2B7-554C-68EB-6161-D34B97B028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842"/>
          <a:stretch/>
        </p:blipFill>
        <p:spPr>
          <a:xfrm>
            <a:off x="5962727" y="1651120"/>
            <a:ext cx="3126266" cy="3505542"/>
          </a:xfrm>
          <a:prstGeom prst="rect">
            <a:avLst/>
          </a:prstGeom>
        </p:spPr>
      </p:pic>
      <p:pic>
        <p:nvPicPr>
          <p:cNvPr id="11" name="コンテンツ プレースホルダー 3" descr="文字と画像のスクリーンショッ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0E0F4BF-CD8B-97B7-78B0-CCE201FD2D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437"/>
          <a:stretch/>
        </p:blipFill>
        <p:spPr>
          <a:xfrm>
            <a:off x="3008867" y="1650946"/>
            <a:ext cx="3126265" cy="3505541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CB0503C-90D6-81BD-BD10-57D454850320}"/>
              </a:ext>
            </a:extLst>
          </p:cNvPr>
          <p:cNvSpPr txBox="1"/>
          <p:nvPr/>
        </p:nvSpPr>
        <p:spPr>
          <a:xfrm>
            <a:off x="6606177" y="1281614"/>
            <a:ext cx="2101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Lowest eigenvector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B9B01EC-63F5-F7BA-20B4-59518AF2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732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C2F14-C19C-3E89-612F-39F794353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9118DC-28EF-8359-D456-B350055B1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altLang="ja-JP" dirty="0"/>
              <a:t>Outline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D8B3F01-76E9-AF24-FFEC-2288589A8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kumimoji="1" lang="en-US" altLang="ja-JP" dirty="0"/>
              <a:t>Introduction</a:t>
            </a:r>
          </a:p>
          <a:p>
            <a:pPr marL="514350" indent="-514350">
              <a:buAutoNum type="arabicPeriod"/>
            </a:pPr>
            <a:r>
              <a:rPr lang="en-US" altLang="ja-JP" dirty="0"/>
              <a:t>Derivation of Unstable Modes with Wavenumber</a:t>
            </a:r>
          </a:p>
          <a:p>
            <a:pPr marL="514350" indent="-514350">
              <a:buAutoNum type="arabicPeriod"/>
            </a:pPr>
            <a:r>
              <a:rPr lang="en-US" altLang="ja-JP" dirty="0"/>
              <a:t>Weakly Nonlinear Analysis for Unstable Modes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858AD8-9490-B988-91B6-CE94F1B46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824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BA807A-9A1F-2A0B-5DCB-44EDBFE5E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Weakly nonlinear analysis</a:t>
            </a:r>
            <a:endParaRPr kumimoji="1" lang="ja-JP" altLang="en-US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2FFE342-7007-ABAF-A1E1-A9465653A7F1}"/>
              </a:ext>
            </a:extLst>
          </p:cNvPr>
          <p:cNvGrpSpPr/>
          <p:nvPr/>
        </p:nvGrpSpPr>
        <p:grpSpPr>
          <a:xfrm>
            <a:off x="7323725" y="1047789"/>
            <a:ext cx="1820275" cy="1134453"/>
            <a:chOff x="6496927" y="4460016"/>
            <a:chExt cx="1820275" cy="11344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57A600B-8D0D-2D5A-42C4-21313FBC6A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81" t="9038" r="4386" b="16233"/>
            <a:stretch/>
          </p:blipFill>
          <p:spPr bwMode="auto">
            <a:xfrm>
              <a:off x="6496927" y="4460016"/>
              <a:ext cx="1820275" cy="1134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円/楕円 5">
              <a:extLst>
                <a:ext uri="{FF2B5EF4-FFF2-40B4-BE49-F238E27FC236}">
                  <a16:creationId xmlns:a16="http://schemas.microsoft.com/office/drawing/2014/main" id="{130F0D6C-CC32-1686-2D79-05CA98872B9E}"/>
                </a:ext>
              </a:extLst>
            </p:cNvPr>
            <p:cNvSpPr/>
            <p:nvPr/>
          </p:nvSpPr>
          <p:spPr>
            <a:xfrm>
              <a:off x="7705647" y="5091882"/>
              <a:ext cx="222077" cy="21020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右矢印 6">
              <a:extLst>
                <a:ext uri="{FF2B5EF4-FFF2-40B4-BE49-F238E27FC236}">
                  <a16:creationId xmlns:a16="http://schemas.microsoft.com/office/drawing/2014/main" id="{C3DDA857-BDB9-13DB-81BB-471295A7A416}"/>
                </a:ext>
              </a:extLst>
            </p:cNvPr>
            <p:cNvSpPr/>
            <p:nvPr/>
          </p:nvSpPr>
          <p:spPr>
            <a:xfrm rot="1801293">
              <a:off x="7702466" y="4756646"/>
              <a:ext cx="450517" cy="222409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0" name="図 19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582B7308-EA7F-937C-B5A4-F3CC720142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612" y="3295710"/>
            <a:ext cx="4391715" cy="914563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7514F93-D0DE-1D0A-4EB6-49323EAFFAF7}"/>
              </a:ext>
            </a:extLst>
          </p:cNvPr>
          <p:cNvSpPr txBox="1"/>
          <p:nvPr/>
        </p:nvSpPr>
        <p:spPr>
          <a:xfrm>
            <a:off x="52798" y="982993"/>
            <a:ext cx="3175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・</a:t>
            </a:r>
            <a:r>
              <a:rPr kumimoji="1" lang="en-US" altLang="ja-JP" dirty="0"/>
              <a:t> negative eigenvalue system</a:t>
            </a:r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28E7A12-7861-BBF6-CC55-2ECC5980B5C0}"/>
              </a:ext>
            </a:extLst>
          </p:cNvPr>
          <p:cNvSpPr txBox="1"/>
          <p:nvPr/>
        </p:nvSpPr>
        <p:spPr>
          <a:xfrm>
            <a:off x="654213" y="2932419"/>
            <a:ext cx="2413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Overdamped equation</a:t>
            </a:r>
            <a:endParaRPr kumimoji="1" lang="ja-JP" altLang="en-US"/>
          </a:p>
        </p:txBody>
      </p:sp>
      <p:pic>
        <p:nvPicPr>
          <p:cNvPr id="28" name="図 27" descr="テキスト, 手紙&#10;&#10;AI 生成コンテンツは誤りを含む可能性があります。">
            <a:extLst>
              <a:ext uri="{FF2B5EF4-FFF2-40B4-BE49-F238E27FC236}">
                <a16:creationId xmlns:a16="http://schemas.microsoft.com/office/drawing/2014/main" id="{6F85448B-4555-C623-BB19-29264ED751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2451" y="4914117"/>
            <a:ext cx="6781800" cy="1943100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50E571E-AE56-CC13-BD1A-825F6B8BD97C}"/>
              </a:ext>
            </a:extLst>
          </p:cNvPr>
          <p:cNvSpPr txBox="1"/>
          <p:nvPr/>
        </p:nvSpPr>
        <p:spPr>
          <a:xfrm>
            <a:off x="563671" y="4609578"/>
            <a:ext cx="2801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Weakly nonlinear analysis 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0A55D8F-39E3-44A5-79F7-98422F8A6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17</a:t>
            </a:fld>
            <a:endParaRPr kumimoji="1" lang="ja-JP" altLang="en-US"/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07B48F46-796F-445D-9139-C234E7754C2D}"/>
              </a:ext>
            </a:extLst>
          </p:cNvPr>
          <p:cNvGrpSpPr/>
          <p:nvPr/>
        </p:nvGrpSpPr>
        <p:grpSpPr>
          <a:xfrm>
            <a:off x="138801" y="888971"/>
            <a:ext cx="7242621" cy="1644143"/>
            <a:chOff x="52798" y="905495"/>
            <a:chExt cx="7242621" cy="1644143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B494C4BB-630A-6C21-DCD7-C782EA67028F}"/>
                </a:ext>
              </a:extLst>
            </p:cNvPr>
            <p:cNvGrpSpPr/>
            <p:nvPr/>
          </p:nvGrpSpPr>
          <p:grpSpPr>
            <a:xfrm>
              <a:off x="52798" y="905495"/>
              <a:ext cx="7242621" cy="1644143"/>
              <a:chOff x="52798" y="905495"/>
              <a:chExt cx="7242621" cy="1644143"/>
            </a:xfrm>
            <a:solidFill>
              <a:schemeClr val="bg1"/>
            </a:solidFill>
          </p:grpSpPr>
          <p:grpSp>
            <p:nvGrpSpPr>
              <p:cNvPr id="10" name="グループ化 9">
                <a:extLst>
                  <a:ext uri="{FF2B5EF4-FFF2-40B4-BE49-F238E27FC236}">
                    <a16:creationId xmlns:a16="http://schemas.microsoft.com/office/drawing/2014/main" id="{55C1845A-920E-0858-1D03-0B33759C529E}"/>
                  </a:ext>
                </a:extLst>
              </p:cNvPr>
              <p:cNvGrpSpPr/>
              <p:nvPr/>
            </p:nvGrpSpPr>
            <p:grpSpPr>
              <a:xfrm>
                <a:off x="52798" y="905495"/>
                <a:ext cx="7230469" cy="1644143"/>
                <a:chOff x="452051" y="3760914"/>
                <a:chExt cx="8486870" cy="1866576"/>
              </a:xfrm>
              <a:grpFill/>
            </p:grpSpPr>
            <p:pic>
              <p:nvPicPr>
                <p:cNvPr id="11" name="図 10" descr="\documentclass{article}&#10;\usepackage{amsmath}&#10;\usepackage{bm}      % 太字ベクトル用&#10;\pagestyle{empty}&#10;\begin{document}&#10;&#10;\[&#10;\lambda_{n&lt;h} &lt; 0&#10;\]&#10;&#10;\end{document}" title="IguanaTex Bitmap Display">
                  <a:extLst>
                    <a:ext uri="{FF2B5EF4-FFF2-40B4-BE49-F238E27FC236}">
                      <a16:creationId xmlns:a16="http://schemas.microsoft.com/office/drawing/2014/main" id="{0E109B5B-D6A2-FFE9-3C01-0B284346C1B8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323188" y="3760914"/>
                  <a:ext cx="1077400" cy="242415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2" name="図 11" descr="\documentclass{article}&#10;\usepackage{amsmath}&#10;\usepackage{bm}      % 太字ベクトル用&#10;\pagestyle{empty}&#10;\begin{document}&#10;&#10;\[&#10;|\delta \bm{r}_\mu(t,\bm{k})\rangle &#10;= \sum_{n&lt;h} a_n \cosh{\left(\sqrt{-\lambda_n} t\right)} \cos{\left(\bm{k} \cdot \bm{R}_\mu\right)} |\bm{\varepsilon}_n\rangle &#10;+ \sum_{n\geq h} a_n \cos{\left(\sqrt{\lambda_n} t\right)} \cos{\left(\bm{k} \cdot \bm{R}_\mu\right)} |\bm{\varepsilon}_n\rangle&#10;\]&#10;&#10;\end{document}" title="IguanaTex Bitmap Display">
                  <a:extLst>
                    <a:ext uri="{FF2B5EF4-FFF2-40B4-BE49-F238E27FC236}">
                      <a16:creationId xmlns:a16="http://schemas.microsoft.com/office/drawing/2014/main" id="{F0A662CB-606F-011E-081A-E9A23859452A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2051" y="4696979"/>
                  <a:ext cx="8486870" cy="561301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id="{A5A6798D-87DD-9EE7-0298-C4EF490AEBFE}"/>
                    </a:ext>
                  </a:extLst>
                </p:cNvPr>
                <p:cNvSpPr txBox="1"/>
                <p:nvPr/>
              </p:nvSpPr>
              <p:spPr>
                <a:xfrm>
                  <a:off x="2400861" y="5258158"/>
                  <a:ext cx="2280305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/>
                    <a:t>Negative: Divergence</a:t>
                  </a:r>
                  <a:endParaRPr kumimoji="1" lang="ja-JP" altLang="en-US"/>
                </a:p>
              </p:txBody>
            </p:sp>
            <p:sp>
              <p:nvSpPr>
                <p:cNvPr id="15" name="左中かっこ 14">
                  <a:extLst>
                    <a:ext uri="{FF2B5EF4-FFF2-40B4-BE49-F238E27FC236}">
                      <a16:creationId xmlns:a16="http://schemas.microsoft.com/office/drawing/2014/main" id="{C606DC10-A79A-BA5B-0C0F-5C8A7B0A6490}"/>
                    </a:ext>
                  </a:extLst>
                </p:cNvPr>
                <p:cNvSpPr/>
                <p:nvPr/>
              </p:nvSpPr>
              <p:spPr>
                <a:xfrm rot="16200000">
                  <a:off x="3422272" y="3546881"/>
                  <a:ext cx="237487" cy="3659134"/>
                </a:xfrm>
                <a:prstGeom prst="leftBrace">
                  <a:avLst>
                    <a:gd name="adj1" fmla="val 39444"/>
                    <a:gd name="adj2" fmla="val 4969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0" name="1つの角を切り取り、1つの角を丸めた四角形 29">
                <a:extLst>
                  <a:ext uri="{FF2B5EF4-FFF2-40B4-BE49-F238E27FC236}">
                    <a16:creationId xmlns:a16="http://schemas.microsoft.com/office/drawing/2014/main" id="{525EE73B-E6E0-C7F7-F8DC-7C5032766E0F}"/>
                  </a:ext>
                </a:extLst>
              </p:cNvPr>
              <p:cNvSpPr/>
              <p:nvPr/>
            </p:nvSpPr>
            <p:spPr>
              <a:xfrm>
                <a:off x="4420749" y="1320669"/>
                <a:ext cx="2874670" cy="1079863"/>
              </a:xfrm>
              <a:prstGeom prst="snip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>
                    <a:solidFill>
                      <a:schemeClr val="tx1"/>
                    </a:solidFill>
                  </a:rPr>
                  <a:t>Oscillation term         </a:t>
                </a:r>
                <a:r>
                  <a:rPr kumimoji="1" lang="en-US" altLang="ja-JP" dirty="0">
                    <a:solidFill>
                      <a:schemeClr val="bg1"/>
                    </a:solidFill>
                  </a:rPr>
                  <a:t>aaaa</a:t>
                </a:r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角丸四角形 8">
                  <a:extLst>
                    <a:ext uri="{FF2B5EF4-FFF2-40B4-BE49-F238E27FC236}">
                      <a16:creationId xmlns:a16="http://schemas.microsoft.com/office/drawing/2014/main" id="{F573F3D3-BD8C-B824-FA88-1DA72F55D13D}"/>
                    </a:ext>
                  </a:extLst>
                </p:cNvPr>
                <p:cNvSpPr/>
                <p:nvPr/>
              </p:nvSpPr>
              <p:spPr>
                <a:xfrm flipH="1">
                  <a:off x="872455" y="1754562"/>
                  <a:ext cx="253298" cy="31178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</m:oMath>
                    </m:oMathPara>
                  </a14:m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角丸四角形 8">
                  <a:extLst>
                    <a:ext uri="{FF2B5EF4-FFF2-40B4-BE49-F238E27FC236}">
                      <a16:creationId xmlns:a16="http://schemas.microsoft.com/office/drawing/2014/main" id="{F573F3D3-BD8C-B824-FA88-1DA72F55D1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72455" y="1754562"/>
                  <a:ext cx="253298" cy="311780"/>
                </a:xfrm>
                <a:prstGeom prst="roundRect">
                  <a:avLst/>
                </a:prstGeom>
                <a:blipFill>
                  <a:blip r:embed="rId10"/>
                  <a:stretch>
                    <a:fillRect l="-1428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3695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A42B26-37C6-F5E8-AB35-2952E1465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altLang="ja-JP" dirty="0" err="1"/>
              <a:t>Nonlinear</a:t>
            </a:r>
            <a:r>
              <a:rPr lang="de" altLang="ja-JP" dirty="0"/>
              <a:t> </a:t>
            </a:r>
            <a:r>
              <a:rPr lang="de" altLang="ja-JP" dirty="0" err="1"/>
              <a:t>equation</a:t>
            </a:r>
            <a:r>
              <a:rPr lang="de" altLang="ja-JP" dirty="0"/>
              <a:t> </a:t>
            </a:r>
            <a:endParaRPr kumimoji="1" lang="ja-JP" altLang="en-US"/>
          </a:p>
        </p:txBody>
      </p:sp>
      <p:pic>
        <p:nvPicPr>
          <p:cNvPr id="5" name="図 4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B7757630-1BE8-4F71-70EE-415F4C954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292" y="1229150"/>
            <a:ext cx="4208086" cy="765106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9B65F5B-DE7F-0C79-A544-F2298D1ECDC0}"/>
              </a:ext>
            </a:extLst>
          </p:cNvPr>
          <p:cNvSpPr txBox="1"/>
          <p:nvPr/>
        </p:nvSpPr>
        <p:spPr>
          <a:xfrm>
            <a:off x="267192" y="895225"/>
            <a:ext cx="4699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/>
              <a:t>Put ansatz</a:t>
            </a:r>
            <a:endParaRPr kumimoji="1" lang="ja-JP" altLang="en-US"/>
          </a:p>
        </p:txBody>
      </p:sp>
      <p:pic>
        <p:nvPicPr>
          <p:cNvPr id="25" name="図 24" descr="黒い背景に白い文字がある&#10;&#10;AI 生成コンテンツは誤りを含む可能性があります。">
            <a:extLst>
              <a:ext uri="{FF2B5EF4-FFF2-40B4-BE49-F238E27FC236}">
                <a16:creationId xmlns:a16="http://schemas.microsoft.com/office/drawing/2014/main" id="{5592B1FE-B106-59FB-2A93-D158F476C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5785" y="2336388"/>
            <a:ext cx="1391712" cy="1391712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3D76AEA-9F40-93A5-D30D-6D38F0271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6" name="図 5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6FF91670-0C67-2F7F-01D6-3B57A00561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0413" y="2523447"/>
            <a:ext cx="5678956" cy="1416812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8CA04534-2A5E-F45B-2E7A-CE96569B1FFE}"/>
              </a:ext>
            </a:extLst>
          </p:cNvPr>
          <p:cNvGrpSpPr/>
          <p:nvPr/>
        </p:nvGrpSpPr>
        <p:grpSpPr>
          <a:xfrm>
            <a:off x="7238748" y="4743914"/>
            <a:ext cx="1820275" cy="1134453"/>
            <a:chOff x="6496927" y="4460016"/>
            <a:chExt cx="1820275" cy="1134453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247DB143-3F47-6D57-5BBE-82C36E6865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81" t="9038" r="4386" b="16233"/>
            <a:stretch/>
          </p:blipFill>
          <p:spPr bwMode="auto">
            <a:xfrm>
              <a:off x="6496927" y="4460016"/>
              <a:ext cx="1820275" cy="1134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円/楕円 8">
              <a:extLst>
                <a:ext uri="{FF2B5EF4-FFF2-40B4-BE49-F238E27FC236}">
                  <a16:creationId xmlns:a16="http://schemas.microsoft.com/office/drawing/2014/main" id="{494129A4-3F60-B926-0B1C-2434E1D1C2D3}"/>
                </a:ext>
              </a:extLst>
            </p:cNvPr>
            <p:cNvSpPr/>
            <p:nvPr/>
          </p:nvSpPr>
          <p:spPr>
            <a:xfrm>
              <a:off x="7705647" y="5091882"/>
              <a:ext cx="222077" cy="21020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右矢印 9">
              <a:extLst>
                <a:ext uri="{FF2B5EF4-FFF2-40B4-BE49-F238E27FC236}">
                  <a16:creationId xmlns:a16="http://schemas.microsoft.com/office/drawing/2014/main" id="{35798E3E-0206-2D54-2581-81E3D7A00C97}"/>
                </a:ext>
              </a:extLst>
            </p:cNvPr>
            <p:cNvSpPr/>
            <p:nvPr/>
          </p:nvSpPr>
          <p:spPr>
            <a:xfrm rot="1801293">
              <a:off x="7702466" y="4756646"/>
              <a:ext cx="450517" cy="222409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C63FE8D-3FAF-7BB1-8730-622427847CF0}"/>
              </a:ext>
            </a:extLst>
          </p:cNvPr>
          <p:cNvSpPr txBox="1"/>
          <p:nvPr/>
        </p:nvSpPr>
        <p:spPr>
          <a:xfrm>
            <a:off x="5395284" y="6301945"/>
            <a:ext cx="306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de" altLang="ja-JP" dirty="0" err="1"/>
              <a:t>evaluated</a:t>
            </a:r>
            <a:r>
              <a:rPr kumimoji="1" lang="de" altLang="ja-JP" dirty="0"/>
              <a:t> at </a:t>
            </a:r>
            <a:r>
              <a:rPr kumimoji="1" lang="de" altLang="ja-JP" dirty="0" err="1"/>
              <a:t>the</a:t>
            </a:r>
            <a:r>
              <a:rPr kumimoji="1" lang="de" altLang="ja-JP" dirty="0"/>
              <a:t> </a:t>
            </a:r>
            <a:r>
              <a:rPr kumimoji="1" lang="de" altLang="ja-JP" dirty="0" err="1"/>
              <a:t>saddle</a:t>
            </a:r>
            <a:r>
              <a:rPr kumimoji="1" lang="de" altLang="ja-JP" dirty="0"/>
              <a:t> </a:t>
            </a:r>
            <a:r>
              <a:rPr kumimoji="1" lang="de" altLang="ja-JP" dirty="0" err="1"/>
              <a:t>point</a:t>
            </a:r>
            <a:endParaRPr kumimoji="1" lang="ja-JP" altLang="en-US"/>
          </a:p>
        </p:txBody>
      </p:sp>
      <p:pic>
        <p:nvPicPr>
          <p:cNvPr id="19" name="図 18" descr="テキスト, 手紙&#10;&#10;AI 生成コンテンツは誤りを含む可能性があります。">
            <a:extLst>
              <a:ext uri="{FF2B5EF4-FFF2-40B4-BE49-F238E27FC236}">
                <a16:creationId xmlns:a16="http://schemas.microsoft.com/office/drawing/2014/main" id="{05C1117E-A55C-9B16-E3DD-F14E7B3A95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831" y="3994206"/>
            <a:ext cx="2958121" cy="670737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BBD198C1-B49E-DE3E-8D92-82292A840A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778" y="4825031"/>
            <a:ext cx="6810535" cy="8038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0110AE15-D2B7-7712-EE94-917173599DA4}"/>
                  </a:ext>
                </a:extLst>
              </p:cNvPr>
              <p:cNvSpPr txBox="1"/>
              <p:nvPr/>
            </p:nvSpPr>
            <p:spPr>
              <a:xfrm>
                <a:off x="3535201" y="4197979"/>
                <a:ext cx="10093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0110AE15-D2B7-7712-EE94-917173599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201" y="4197979"/>
                <a:ext cx="100937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D40B274-2D5E-7508-BDC5-CF429B163CAC}"/>
              </a:ext>
            </a:extLst>
          </p:cNvPr>
          <p:cNvSpPr txBox="1"/>
          <p:nvPr/>
        </p:nvSpPr>
        <p:spPr>
          <a:xfrm>
            <a:off x="520117" y="2230447"/>
            <a:ext cx="2498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We get bellow equation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3372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1F2DBB-E010-3D6B-CF93-1163C289F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altLang="ja-JP" dirty="0"/>
              <a:t>Time Evolution</a:t>
            </a:r>
            <a:endParaRPr kumimoji="1" lang="ja-JP" altLang="en-US"/>
          </a:p>
        </p:txBody>
      </p:sp>
      <p:pic>
        <p:nvPicPr>
          <p:cNvPr id="4" name="図 3" descr="ダイアグラム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EF169716-96E9-3ACE-AD7A-B59806D35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988" y="1167292"/>
            <a:ext cx="2579275" cy="746072"/>
          </a:xfrm>
          <a:prstGeom prst="rect">
            <a:avLst/>
          </a:prstGeom>
        </p:spPr>
      </p:pic>
      <p:pic>
        <p:nvPicPr>
          <p:cNvPr id="6" name="図 5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74DA26B6-F395-9271-8F25-605C45DA4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956" y="1108099"/>
            <a:ext cx="2847626" cy="864458"/>
          </a:xfrm>
          <a:prstGeom prst="rect">
            <a:avLst/>
          </a:prstGeom>
        </p:spPr>
      </p:pic>
      <p:pic>
        <p:nvPicPr>
          <p:cNvPr id="10" name="図 9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D614083D-6772-1465-1496-D86652E59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8191" y="740781"/>
            <a:ext cx="1504395" cy="532042"/>
          </a:xfrm>
          <a:prstGeom prst="rect">
            <a:avLst/>
          </a:prstGeom>
        </p:spPr>
      </p:pic>
      <p:pic>
        <p:nvPicPr>
          <p:cNvPr id="18" name="図 17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81CA5A90-69AE-2F98-22D4-2A40F0AAC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934" y="3768037"/>
            <a:ext cx="2559050" cy="662776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C327A27-400D-5281-F9B3-0A80DEDA72C3}"/>
              </a:ext>
            </a:extLst>
          </p:cNvPr>
          <p:cNvSpPr txBox="1"/>
          <p:nvPr/>
        </p:nvSpPr>
        <p:spPr>
          <a:xfrm>
            <a:off x="4392952" y="822136"/>
            <a:ext cx="1750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Then, we obtain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266DAD6-DF6B-708B-2333-AA909EB18D4B}"/>
                  </a:ext>
                </a:extLst>
              </p:cNvPr>
              <p:cNvSpPr txBox="1"/>
              <p:nvPr/>
            </p:nvSpPr>
            <p:spPr>
              <a:xfrm>
                <a:off x="1872688" y="2099599"/>
                <a:ext cx="8459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266DAD6-DF6B-708B-2333-AA909EB18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688" y="2099599"/>
                <a:ext cx="84593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880D629-C1D1-B326-95B7-C037A46222FD}"/>
              </a:ext>
            </a:extLst>
          </p:cNvPr>
          <p:cNvSpPr txBox="1"/>
          <p:nvPr/>
        </p:nvSpPr>
        <p:spPr>
          <a:xfrm>
            <a:off x="256422" y="876462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・</a:t>
            </a:r>
            <a:r>
              <a:rPr kumimoji="1" lang="en-US" altLang="ja-JP" dirty="0"/>
              <a:t>Amplitude</a:t>
            </a:r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153A882-312E-739B-A56A-61A63B00FE5E}"/>
              </a:ext>
            </a:extLst>
          </p:cNvPr>
          <p:cNvSpPr txBox="1"/>
          <p:nvPr/>
        </p:nvSpPr>
        <p:spPr>
          <a:xfrm>
            <a:off x="256422" y="3393831"/>
            <a:ext cx="1553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・</a:t>
            </a:r>
            <a:r>
              <a:rPr kumimoji="1" lang="en-US" altLang="ja-JP" dirty="0"/>
              <a:t>Potential 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22FE4B9A-2B7E-CFF3-C2F6-F91635FB09B2}"/>
                  </a:ext>
                </a:extLst>
              </p:cNvPr>
              <p:cNvSpPr txBox="1"/>
              <p:nvPr/>
            </p:nvSpPr>
            <p:spPr>
              <a:xfrm>
                <a:off x="1731364" y="4874298"/>
                <a:ext cx="8459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22FE4B9A-2B7E-CFF3-C2F6-F91635FB0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364" y="4874298"/>
                <a:ext cx="84593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EF7B402-3459-9EF3-C710-B9CD7DF26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7" name="図 6" descr="時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70697125-4C2C-4C17-32E8-52F1B3F035F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4887"/>
          <a:stretch>
            <a:fillRect/>
          </a:stretch>
        </p:blipFill>
        <p:spPr>
          <a:xfrm>
            <a:off x="2947759" y="2204194"/>
            <a:ext cx="3284297" cy="1424092"/>
          </a:xfrm>
          <a:prstGeom prst="rect">
            <a:avLst/>
          </a:prstGeom>
        </p:spPr>
      </p:pic>
      <p:pic>
        <p:nvPicPr>
          <p:cNvPr id="11" name="図 10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6632593D-306F-3510-8B90-2CA39A203F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3902" y="4747137"/>
            <a:ext cx="3141060" cy="1609213"/>
          </a:xfrm>
          <a:prstGeom prst="rect">
            <a:avLst/>
          </a:prstGeom>
        </p:spPr>
      </p:pic>
      <p:pic>
        <p:nvPicPr>
          <p:cNvPr id="13" name="図 12" descr="黒い背景に白い文字がある&#10;&#10;AI 生成コンテンツは誤りを含む可能性があります。">
            <a:extLst>
              <a:ext uri="{FF2B5EF4-FFF2-40B4-BE49-F238E27FC236}">
                <a16:creationId xmlns:a16="http://schemas.microsoft.com/office/drawing/2014/main" id="{E8B36E36-10D8-8723-FD1F-078816D0F1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71312" y="2236574"/>
            <a:ext cx="1391712" cy="139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88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FFC8AA-7269-4804-9C87-D09D64AD1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altLang="ja-JP" dirty="0"/>
              <a:t>Outline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74E5842-A125-02D9-A373-5F0B3BB5D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kumimoji="1" lang="en-US" altLang="ja-JP" dirty="0"/>
              <a:t>Introduction</a:t>
            </a:r>
          </a:p>
          <a:p>
            <a:pPr marL="514350" indent="-514350">
              <a:buAutoNum type="arabicPeriod"/>
            </a:pPr>
            <a:r>
              <a:rPr lang="en-US" altLang="ja-JP" dirty="0"/>
              <a:t>Derivation of Unstable Modes with Wavenumber</a:t>
            </a:r>
          </a:p>
          <a:p>
            <a:pPr marL="514350" indent="-514350">
              <a:buAutoNum type="arabicPeriod"/>
            </a:pPr>
            <a:r>
              <a:rPr lang="en-US" altLang="ja-JP" dirty="0"/>
              <a:t>Weakly Nonlinear Analysis for Unstable Modes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055332-8EDE-AA58-6AC4-CC6EDA432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227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9CEBB0-B75F-9DF6-664E-34CA3BDD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altLang="ja-JP" dirty="0" err="1"/>
              <a:t>Comparison</a:t>
            </a:r>
            <a:r>
              <a:rPr lang="de" altLang="ja-JP" dirty="0"/>
              <a:t> </a:t>
            </a:r>
            <a:r>
              <a:rPr lang="de" altLang="ja-JP" dirty="0" err="1"/>
              <a:t>with</a:t>
            </a:r>
            <a:r>
              <a:rPr lang="de" altLang="ja-JP" dirty="0"/>
              <a:t> </a:t>
            </a:r>
            <a:r>
              <a:rPr lang="de" altLang="ja-JP" dirty="0" err="1"/>
              <a:t>simulations</a:t>
            </a:r>
            <a:endParaRPr kumimoji="1" lang="ja-JP" altLang="en-US"/>
          </a:p>
        </p:txBody>
      </p:sp>
      <p:pic>
        <p:nvPicPr>
          <p:cNvPr id="8" name="図 7" descr="ダイアグラム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3C6795A1-B412-F462-7954-23D847456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548" y="2454077"/>
            <a:ext cx="4553098" cy="3398791"/>
          </a:xfrm>
          <a:prstGeom prst="rect">
            <a:avLst/>
          </a:prstGeom>
        </p:spPr>
      </p:pic>
      <p:pic>
        <p:nvPicPr>
          <p:cNvPr id="9" name="図 8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F6B686E-EA0B-C841-1FA2-F6C0A0D19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3604" y="955675"/>
            <a:ext cx="2847626" cy="864458"/>
          </a:xfrm>
          <a:prstGeom prst="rect">
            <a:avLst/>
          </a:prstGeom>
        </p:spPr>
      </p:pic>
      <p:pic>
        <p:nvPicPr>
          <p:cNvPr id="10" name="図 9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F9AB3BB1-A921-0F6E-8AC7-EB43FEE3B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7407" y="699750"/>
            <a:ext cx="1266593" cy="447941"/>
          </a:xfrm>
          <a:prstGeom prst="rect">
            <a:avLst/>
          </a:prstGeom>
        </p:spPr>
      </p:pic>
      <p:pic>
        <p:nvPicPr>
          <p:cNvPr id="11" name="図 10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3EE2BC4B-B501-74C7-F043-CAAADAD043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764" y="1147691"/>
            <a:ext cx="2559050" cy="662776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F3C7236-127B-3B5E-40F2-50A9181E64DD}"/>
              </a:ext>
            </a:extLst>
          </p:cNvPr>
          <p:cNvSpPr txBox="1"/>
          <p:nvPr/>
        </p:nvSpPr>
        <p:spPr>
          <a:xfrm>
            <a:off x="1457974" y="6102506"/>
            <a:ext cx="61902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/>
              <a:t>	•	Quantitatively different, qualitatively consistent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8F6D03F-7AFE-C8CE-DA43-3EFCBB9DC8EC}"/>
              </a:ext>
            </a:extLst>
          </p:cNvPr>
          <p:cNvSpPr txBox="1"/>
          <p:nvPr/>
        </p:nvSpPr>
        <p:spPr>
          <a:xfrm>
            <a:off x="3397855" y="2019773"/>
            <a:ext cx="163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l-GR" altLang="ja-JP" dirty="0"/>
              <a:t>η </a:t>
            </a:r>
            <a:r>
              <a:rPr kumimoji="1" lang="de" altLang="ja-JP" dirty="0" err="1"/>
              <a:t>Dependence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5E2A1BA-5668-E156-178D-B11C7D07A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7369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A44D5C-EC6D-1F06-D347-92C919406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altLang="ja-JP" dirty="0" err="1"/>
              <a:t>Comparison</a:t>
            </a:r>
            <a:r>
              <a:rPr lang="de" altLang="ja-JP" dirty="0"/>
              <a:t> </a:t>
            </a:r>
            <a:r>
              <a:rPr lang="de" altLang="ja-JP" dirty="0" err="1"/>
              <a:t>with</a:t>
            </a:r>
            <a:r>
              <a:rPr lang="de" altLang="ja-JP" dirty="0"/>
              <a:t> </a:t>
            </a:r>
            <a:r>
              <a:rPr lang="de" altLang="ja-JP" dirty="0" err="1"/>
              <a:t>simulations</a:t>
            </a:r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9A35C56-199F-8262-291C-7120B55B7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20" y="1654946"/>
            <a:ext cx="6709503" cy="794547"/>
          </a:xfrm>
          <a:prstGeom prst="rect">
            <a:avLst/>
          </a:prstGeom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F046627A-83B2-E70C-B411-BD27FDA46518}"/>
              </a:ext>
            </a:extLst>
          </p:cNvPr>
          <p:cNvGrpSpPr/>
          <p:nvPr/>
        </p:nvGrpSpPr>
        <p:grpSpPr>
          <a:xfrm>
            <a:off x="4608843" y="2789862"/>
            <a:ext cx="4327926" cy="3070509"/>
            <a:chOff x="4992243" y="4174958"/>
            <a:chExt cx="3851464" cy="2720176"/>
          </a:xfrm>
        </p:grpSpPr>
        <p:pic>
          <p:nvPicPr>
            <p:cNvPr id="12" name="図 11" descr="グラフ, 散布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52C9042-D0BC-CAA6-05AD-DAF630BEE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92243" y="4174958"/>
              <a:ext cx="3851464" cy="2683042"/>
            </a:xfrm>
            <a:prstGeom prst="rect">
              <a:avLst/>
            </a:prstGeom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6339A796-D079-3F65-EDD6-2102C76E5248}"/>
                </a:ext>
              </a:extLst>
            </p:cNvPr>
            <p:cNvSpPr txBox="1"/>
            <p:nvPr/>
          </p:nvSpPr>
          <p:spPr>
            <a:xfrm>
              <a:off x="6400800" y="6525802"/>
              <a:ext cx="263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-</a:t>
              </a:r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BED5E015-5891-FD46-3073-A601A5D0F746}"/>
                  </a:ext>
                </a:extLst>
              </p:cNvPr>
              <p:cNvSpPr txBox="1"/>
              <p:nvPr/>
            </p:nvSpPr>
            <p:spPr>
              <a:xfrm>
                <a:off x="3482938" y="3305494"/>
                <a:ext cx="7360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2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kumimoji="1" lang="en-US" altLang="ja-JP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kumimoji="1" lang="en-US" altLang="ja-JP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ja-JP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kumimoji="1" lang="ja-JP" altLang="en-US" sz="120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BED5E015-5891-FD46-3073-A601A5D0F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938" y="3305494"/>
                <a:ext cx="736099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4557923A-1204-5C74-DB8A-9F902ACF24B5}"/>
                  </a:ext>
                </a:extLst>
              </p:cNvPr>
              <p:cNvSpPr txBox="1"/>
              <p:nvPr/>
            </p:nvSpPr>
            <p:spPr>
              <a:xfrm>
                <a:off x="1651413" y="3040545"/>
                <a:ext cx="760269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kumimoji="1" lang="en-US" altLang="ja-JP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kumimoji="1" lang="en-US" altLang="ja-JP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ja-JP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kumimoji="1" lang="ja-JP" altLang="en-US" sz="120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4557923A-1204-5C74-DB8A-9F902ACF2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413" y="3040545"/>
                <a:ext cx="760269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CD7EB5C-4D32-DF49-0A8B-A51491046B26}"/>
              </a:ext>
            </a:extLst>
          </p:cNvPr>
          <p:cNvSpPr txBox="1"/>
          <p:nvPr/>
        </p:nvSpPr>
        <p:spPr>
          <a:xfrm>
            <a:off x="2100695" y="3213161"/>
            <a:ext cx="47001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4ACEF876-1341-19DF-8F5F-928DB77B8BB7}"/>
                  </a:ext>
                </a:extLst>
              </p:cNvPr>
              <p:cNvSpPr txBox="1"/>
              <p:nvPr/>
            </p:nvSpPr>
            <p:spPr>
              <a:xfrm>
                <a:off x="680247" y="3582493"/>
                <a:ext cx="1027845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200" b="0" i="1" dirty="0" smtClean="0">
                          <a:latin typeface="Cambria Math" panose="02040503050406030204" pitchFamily="18" charset="0"/>
                        </a:rPr>
                        <m:t> 5</m:t>
                      </m:r>
                      <m:r>
                        <a:rPr kumimoji="1" lang="en-US" altLang="ja-JP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kumimoji="1" lang="en-US" altLang="ja-JP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ja-JP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kumimoji="1" lang="en-US" altLang="ja-JP" sz="1200" dirty="0"/>
              </a:p>
              <a:p>
                <a:endParaRPr kumimoji="1" lang="ja-JP" altLang="en-US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4ACEF876-1341-19DF-8F5F-928DB77B8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47" y="3582493"/>
                <a:ext cx="1027845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081991D-D5DF-209E-D8E8-8C9CBAE84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21</a:t>
            </a:fld>
            <a:endParaRPr kumimoji="1" lang="ja-JP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インク 8">
                <a:extLst>
                  <a:ext uri="{FF2B5EF4-FFF2-40B4-BE49-F238E27FC236}">
                    <a16:creationId xmlns:a16="http://schemas.microsoft.com/office/drawing/2014/main" id="{F83510BE-FEF8-87A6-361A-BD003BD62E17}"/>
                  </a:ext>
                </a:extLst>
              </p14:cNvPr>
              <p14:cNvContentPartPr/>
              <p14:nvPr/>
            </p14:nvContentPartPr>
            <p14:xfrm>
              <a:off x="2498455" y="5783825"/>
              <a:ext cx="7560" cy="22680"/>
            </p14:xfrm>
          </p:contentPart>
        </mc:Choice>
        <mc:Fallback xmlns="">
          <p:pic>
            <p:nvPicPr>
              <p:cNvPr id="9" name="インク 8">
                <a:extLst>
                  <a:ext uri="{FF2B5EF4-FFF2-40B4-BE49-F238E27FC236}">
                    <a16:creationId xmlns:a16="http://schemas.microsoft.com/office/drawing/2014/main" id="{F83510BE-FEF8-87A6-361A-BD003BD62E1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80815" y="5765825"/>
                <a:ext cx="43200" cy="5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329DA8FE-5F7C-4652-0778-1CCEB66F6EED}"/>
              </a:ext>
            </a:extLst>
          </p:cNvPr>
          <p:cNvGrpSpPr/>
          <p:nvPr/>
        </p:nvGrpSpPr>
        <p:grpSpPr>
          <a:xfrm>
            <a:off x="49292" y="2789862"/>
            <a:ext cx="4401479" cy="3070510"/>
            <a:chOff x="49292" y="2789862"/>
            <a:chExt cx="4401479" cy="3070510"/>
          </a:xfrm>
        </p:grpSpPr>
        <p:pic>
          <p:nvPicPr>
            <p:cNvPr id="5" name="図 4" descr="グラフ, 散布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2756EC7-B1BE-4D86-CF2C-FDC0B715D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292" y="2789862"/>
              <a:ext cx="4401479" cy="3070510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7" name="インク 16">
                  <a:extLst>
                    <a:ext uri="{FF2B5EF4-FFF2-40B4-BE49-F238E27FC236}">
                      <a16:creationId xmlns:a16="http://schemas.microsoft.com/office/drawing/2014/main" id="{D1441736-21C0-F25F-C84D-0B7AADFA0FCD}"/>
                    </a:ext>
                  </a:extLst>
                </p14:cNvPr>
                <p14:cNvContentPartPr/>
                <p14:nvPr/>
              </p14:nvContentPartPr>
              <p14:xfrm>
                <a:off x="2482975" y="5736665"/>
                <a:ext cx="30960" cy="66240"/>
              </p14:xfrm>
            </p:contentPart>
          </mc:Choice>
          <mc:Fallback xmlns="">
            <p:pic>
              <p:nvPicPr>
                <p:cNvPr id="17" name="インク 16">
                  <a:extLst>
                    <a:ext uri="{FF2B5EF4-FFF2-40B4-BE49-F238E27FC236}">
                      <a16:creationId xmlns:a16="http://schemas.microsoft.com/office/drawing/2014/main" id="{D1441736-21C0-F25F-C84D-0B7AADFA0FC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64975" y="5718665"/>
                  <a:ext cx="66600" cy="10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A7DA3D5-C7F3-524E-8A98-780E7E2DBD62}"/>
                  </a:ext>
                </a:extLst>
              </p:cNvPr>
              <p:cNvSpPr txBox="1"/>
              <p:nvPr/>
            </p:nvSpPr>
            <p:spPr>
              <a:xfrm>
                <a:off x="3512694" y="3441395"/>
                <a:ext cx="93807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/>
                  <a:t>P = </a:t>
                </a:r>
                <a14:m>
                  <m:oMath xmlns:m="http://schemas.openxmlformats.org/officeDocument/2006/math">
                    <m:r>
                      <a:rPr kumimoji="1" lang="en-US" altLang="ja-JP" sz="120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kumimoji="1" lang="en-US" altLang="ja-JP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kumimoji="1" lang="en-US" altLang="ja-JP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ja-JP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kumimoji="1" lang="ja-JP" altLang="en-US" sz="120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A7DA3D5-C7F3-524E-8A98-780E7E2DB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694" y="3441395"/>
                <a:ext cx="938077" cy="276999"/>
              </a:xfrm>
              <a:prstGeom prst="rect">
                <a:avLst/>
              </a:prstGeom>
              <a:blipFill>
                <a:blip r:embed="rId12"/>
                <a:stretch>
                  <a:fillRect t="-4545" b="-1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968217BF-A11A-E729-92ED-05AF5360B97A}"/>
                  </a:ext>
                </a:extLst>
              </p:cNvPr>
              <p:cNvSpPr txBox="1"/>
              <p:nvPr/>
            </p:nvSpPr>
            <p:spPr>
              <a:xfrm>
                <a:off x="1585103" y="3185705"/>
                <a:ext cx="122398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ja-JP" sz="1200" b="0" i="1" smtClean="0">
                          <a:latin typeface="Cambria Math" panose="02040503050406030204" pitchFamily="18" charset="0"/>
                        </a:rPr>
                        <m:t>= 5×</m:t>
                      </m:r>
                      <m:sSup>
                        <m:sSupPr>
                          <m:ctrlPr>
                            <a:rPr kumimoji="1" lang="en-US" altLang="ja-JP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ja-JP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kumimoji="1" lang="ja-JP" altLang="en-US" sz="120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968217BF-A11A-E729-92ED-05AF5360B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103" y="3185705"/>
                <a:ext cx="1223987" cy="276999"/>
              </a:xfrm>
              <a:prstGeom prst="rect">
                <a:avLst/>
              </a:prstGeom>
              <a:blipFill>
                <a:blip r:embed="rId1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F4F6E861-B2AD-B049-3025-EB1661573316}"/>
                  </a:ext>
                </a:extLst>
              </p:cNvPr>
              <p:cNvSpPr txBox="1"/>
              <p:nvPr/>
            </p:nvSpPr>
            <p:spPr>
              <a:xfrm>
                <a:off x="582097" y="3871276"/>
                <a:ext cx="110857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12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ja-JP" sz="1200" b="0" i="1" dirty="0" smtClean="0">
                          <a:latin typeface="Cambria Math" panose="02040503050406030204" pitchFamily="18" charset="0"/>
                        </a:rPr>
                        <m:t>= 5×</m:t>
                      </m:r>
                      <m:sSup>
                        <m:sSupPr>
                          <m:ctrlPr>
                            <a:rPr kumimoji="1" lang="en-US" altLang="ja-JP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ja-JP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kumimoji="1" lang="en-US" altLang="ja-JP" sz="1200" dirty="0"/>
              </a:p>
              <a:p>
                <a:endParaRPr kumimoji="1" lang="ja-JP" altLang="en-US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F4F6E861-B2AD-B049-3025-EB1661573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97" y="3871276"/>
                <a:ext cx="1108573" cy="553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549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A70E4E-C4A8-AA25-E30C-C1710C584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Summary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CBABF8-0137-25A0-16A7-AAA7535E6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422" y="1198035"/>
            <a:ext cx="8055688" cy="310701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de" altLang="ja-JP" sz="2400" dirty="0" err="1"/>
              <a:t>We</a:t>
            </a:r>
            <a:r>
              <a:rPr lang="de" altLang="ja-JP" sz="2400" dirty="0"/>
              <a:t> </a:t>
            </a:r>
            <a:r>
              <a:rPr lang="de" altLang="ja-JP" sz="2400" dirty="0" err="1"/>
              <a:t>investigated</a:t>
            </a:r>
            <a:r>
              <a:rPr lang="de" altLang="ja-JP" sz="2400" dirty="0"/>
              <a:t> </a:t>
            </a:r>
            <a:r>
              <a:rPr lang="de" altLang="ja-JP" sz="2400" dirty="0" err="1"/>
              <a:t>the</a:t>
            </a:r>
            <a:r>
              <a:rPr lang="de" altLang="ja-JP" sz="2400" dirty="0"/>
              <a:t> </a:t>
            </a:r>
            <a:r>
              <a:rPr lang="de" altLang="ja-JP" sz="2400" dirty="0" err="1"/>
              <a:t>response</a:t>
            </a:r>
            <a:r>
              <a:rPr lang="de" altLang="ja-JP" sz="2400" dirty="0"/>
              <a:t> </a:t>
            </a:r>
            <a:r>
              <a:rPr lang="de" altLang="ja-JP" sz="2400" dirty="0" err="1"/>
              <a:t>of</a:t>
            </a:r>
            <a:r>
              <a:rPr lang="de" altLang="ja-JP" sz="2400" dirty="0"/>
              <a:t> a </a:t>
            </a:r>
            <a:r>
              <a:rPr lang="de" altLang="ja-JP" sz="2400" dirty="0" err="1"/>
              <a:t>system</a:t>
            </a:r>
            <a:r>
              <a:rPr lang="de" altLang="ja-JP" sz="2400" dirty="0"/>
              <a:t> </a:t>
            </a:r>
            <a:r>
              <a:rPr lang="de" altLang="ja-JP" sz="2400" dirty="0" err="1"/>
              <a:t>with</a:t>
            </a:r>
            <a:r>
              <a:rPr lang="de" altLang="ja-JP" sz="2400" dirty="0"/>
              <a:t> negative </a:t>
            </a:r>
            <a:r>
              <a:rPr lang="de" altLang="ja-JP" sz="2400" dirty="0" err="1"/>
              <a:t>eigenmodes</a:t>
            </a:r>
            <a:r>
              <a:rPr lang="de" altLang="ja-JP" sz="2400" dirty="0"/>
              <a:t> </a:t>
            </a:r>
            <a:r>
              <a:rPr lang="de" altLang="ja-JP" sz="2400" dirty="0" err="1"/>
              <a:t>by</a:t>
            </a:r>
            <a:r>
              <a:rPr lang="de" altLang="ja-JP" sz="2400" dirty="0"/>
              <a:t> </a:t>
            </a:r>
            <a:r>
              <a:rPr lang="de" altLang="ja-JP" sz="2400" dirty="0" err="1"/>
              <a:t>applying</a:t>
            </a:r>
            <a:r>
              <a:rPr lang="de" altLang="ja-JP" sz="2400" dirty="0"/>
              <a:t> external </a:t>
            </a:r>
            <a:r>
              <a:rPr lang="de" altLang="ja-JP" sz="2400" dirty="0" err="1"/>
              <a:t>perturbations</a:t>
            </a:r>
            <a:r>
              <a:rPr lang="de" altLang="ja-JP" sz="2400" dirty="0"/>
              <a:t>.</a:t>
            </a:r>
          </a:p>
          <a:p>
            <a:pPr marL="514350" indent="-514350">
              <a:buAutoNum type="arabicPeriod"/>
            </a:pPr>
            <a:r>
              <a:rPr lang="de" altLang="ja-JP" sz="2400" dirty="0" err="1"/>
              <a:t>Regardless</a:t>
            </a:r>
            <a:r>
              <a:rPr lang="de" altLang="ja-JP" sz="2400" dirty="0"/>
              <a:t> </a:t>
            </a:r>
            <a:r>
              <a:rPr lang="de" altLang="ja-JP" sz="2400" dirty="0" err="1"/>
              <a:t>of</a:t>
            </a:r>
            <a:r>
              <a:rPr lang="de" altLang="ja-JP" sz="2400" dirty="0"/>
              <a:t> </a:t>
            </a:r>
            <a:r>
              <a:rPr lang="de" altLang="ja-JP" sz="2400" dirty="0" err="1"/>
              <a:t>the</a:t>
            </a:r>
            <a:r>
              <a:rPr lang="de" altLang="ja-JP" sz="2400" dirty="0"/>
              <a:t> type </a:t>
            </a:r>
            <a:r>
              <a:rPr lang="de" altLang="ja-JP" sz="2400" dirty="0" err="1"/>
              <a:t>of</a:t>
            </a:r>
            <a:r>
              <a:rPr lang="de" altLang="ja-JP" sz="2400" dirty="0"/>
              <a:t> </a:t>
            </a:r>
            <a:r>
              <a:rPr lang="de" altLang="ja-JP" sz="2400" dirty="0" err="1"/>
              <a:t>perturbation</a:t>
            </a:r>
            <a:r>
              <a:rPr lang="de" altLang="ja-JP" sz="2400" dirty="0"/>
              <a:t>, </a:t>
            </a:r>
            <a:r>
              <a:rPr lang="de" altLang="ja-JP" sz="2400" dirty="0" err="1"/>
              <a:t>the</a:t>
            </a:r>
            <a:r>
              <a:rPr lang="de" altLang="ja-JP" sz="2400" dirty="0"/>
              <a:t> negative </a:t>
            </a:r>
            <a:r>
              <a:rPr lang="de" altLang="ja-JP" sz="2400" dirty="0" err="1"/>
              <a:t>eigenmode</a:t>
            </a:r>
            <a:r>
              <a:rPr lang="de" altLang="ja-JP" sz="2400" dirty="0"/>
              <a:t> </a:t>
            </a:r>
            <a:r>
              <a:rPr lang="de" altLang="ja-JP" sz="2400" dirty="0" err="1"/>
              <a:t>dominates</a:t>
            </a:r>
            <a:r>
              <a:rPr lang="de" altLang="ja-JP" sz="2400" dirty="0"/>
              <a:t>, </a:t>
            </a:r>
            <a:r>
              <a:rPr lang="de" altLang="ja-JP" sz="2400" dirty="0" err="1"/>
              <a:t>leading</a:t>
            </a:r>
            <a:r>
              <a:rPr lang="de" altLang="ja-JP" sz="2400" dirty="0"/>
              <a:t> </a:t>
            </a:r>
            <a:r>
              <a:rPr lang="de" altLang="ja-JP" sz="2400" dirty="0" err="1"/>
              <a:t>to</a:t>
            </a:r>
            <a:r>
              <a:rPr lang="de" altLang="ja-JP" sz="2400" dirty="0"/>
              <a:t> </a:t>
            </a:r>
            <a:r>
              <a:rPr lang="de" altLang="ja-JP" sz="2400" dirty="0" err="1"/>
              <a:t>the</a:t>
            </a:r>
            <a:r>
              <a:rPr lang="de" altLang="ja-JP" sz="2400" dirty="0"/>
              <a:t> same </a:t>
            </a:r>
            <a:r>
              <a:rPr lang="de" altLang="ja-JP" sz="2400" dirty="0" err="1"/>
              <a:t>response</a:t>
            </a:r>
            <a:r>
              <a:rPr lang="de" altLang="ja-JP" sz="2400" dirty="0"/>
              <a:t>.</a:t>
            </a:r>
          </a:p>
          <a:p>
            <a:pPr marL="514350" indent="-514350">
              <a:buAutoNum type="arabicPeriod"/>
            </a:pPr>
            <a:r>
              <a:rPr lang="de" altLang="ja-JP" sz="2400" dirty="0" err="1"/>
              <a:t>Weakly</a:t>
            </a:r>
            <a:r>
              <a:rPr lang="de" altLang="ja-JP" sz="2400" dirty="0"/>
              <a:t> </a:t>
            </a:r>
            <a:r>
              <a:rPr lang="de" altLang="ja-JP" sz="2400" dirty="0" err="1"/>
              <a:t>nonlinear</a:t>
            </a:r>
            <a:r>
              <a:rPr lang="de" altLang="ja-JP" sz="2400" dirty="0"/>
              <a:t> </a:t>
            </a:r>
            <a:r>
              <a:rPr lang="de" altLang="ja-JP" sz="2400" dirty="0" err="1"/>
              <a:t>analysis</a:t>
            </a:r>
            <a:r>
              <a:rPr lang="de" altLang="ja-JP" sz="2400" dirty="0"/>
              <a:t> </a:t>
            </a:r>
            <a:r>
              <a:rPr lang="de" altLang="ja-JP" sz="2400" dirty="0" err="1"/>
              <a:t>supports</a:t>
            </a:r>
            <a:r>
              <a:rPr lang="de" altLang="ja-JP" sz="2400" dirty="0"/>
              <a:t> </a:t>
            </a:r>
            <a:r>
              <a:rPr lang="de" altLang="ja-JP" sz="2400" dirty="0" err="1"/>
              <a:t>the</a:t>
            </a:r>
            <a:r>
              <a:rPr lang="de" altLang="ja-JP" sz="2400" dirty="0"/>
              <a:t> </a:t>
            </a:r>
            <a:r>
              <a:rPr lang="de" altLang="ja-JP" sz="2400" dirty="0" err="1"/>
              <a:t>relationship</a:t>
            </a:r>
            <a:r>
              <a:rPr lang="de" altLang="ja-JP" sz="2400" dirty="0"/>
              <a:t> </a:t>
            </a:r>
            <a:r>
              <a:rPr lang="de" altLang="ja-JP" sz="2400" dirty="0" err="1"/>
              <a:t>between</a:t>
            </a:r>
            <a:r>
              <a:rPr lang="de" altLang="ja-JP" sz="2400" dirty="0"/>
              <a:t> </a:t>
            </a:r>
            <a:r>
              <a:rPr lang="de" altLang="ja-JP" sz="2400" dirty="0" err="1"/>
              <a:t>the</a:t>
            </a:r>
            <a:r>
              <a:rPr lang="de" altLang="ja-JP" sz="2400" dirty="0"/>
              <a:t> </a:t>
            </a:r>
            <a:r>
              <a:rPr lang="de" altLang="ja-JP" sz="2400" dirty="0" err="1"/>
              <a:t>energy</a:t>
            </a:r>
            <a:r>
              <a:rPr lang="de" altLang="ja-JP" sz="2400" dirty="0"/>
              <a:t> </a:t>
            </a:r>
            <a:r>
              <a:rPr lang="de" altLang="ja-JP" sz="2400" dirty="0" err="1"/>
              <a:t>decrease</a:t>
            </a:r>
            <a:r>
              <a:rPr lang="de" altLang="ja-JP" sz="2400" dirty="0"/>
              <a:t> and </a:t>
            </a:r>
            <a:r>
              <a:rPr lang="de" altLang="ja-JP" sz="2400" dirty="0" err="1"/>
              <a:t>the</a:t>
            </a:r>
            <a:r>
              <a:rPr lang="de" altLang="ja-JP" sz="2400" dirty="0"/>
              <a:t> </a:t>
            </a:r>
            <a:r>
              <a:rPr lang="de" altLang="ja-JP" sz="2400" dirty="0" err="1"/>
              <a:t>corresponding</a:t>
            </a:r>
            <a:r>
              <a:rPr lang="de" altLang="ja-JP" sz="2400" dirty="0"/>
              <a:t> </a:t>
            </a:r>
            <a:r>
              <a:rPr lang="de" altLang="ja-JP" sz="2400" dirty="0" err="1"/>
              <a:t>eigenvalue</a:t>
            </a:r>
            <a:r>
              <a:rPr lang="de" altLang="ja-JP" sz="2400" dirty="0"/>
              <a:t>.</a:t>
            </a:r>
            <a:endParaRPr kumimoji="1" lang="ja-JP" altLang="en-US" sz="2400"/>
          </a:p>
        </p:txBody>
      </p:sp>
      <p:pic>
        <p:nvPicPr>
          <p:cNvPr id="4" name="コンテンツ プレースホルダー 3" descr="文字と画像のスクリーンショッ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4C00946-DFFB-5837-DF26-DA4CFBE33C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0838"/>
          <a:stretch/>
        </p:blipFill>
        <p:spPr>
          <a:xfrm>
            <a:off x="1684308" y="3820885"/>
            <a:ext cx="2659092" cy="2884714"/>
          </a:xfrm>
          <a:prstGeom prst="rect">
            <a:avLst/>
          </a:prstGeom>
        </p:spPr>
      </p:pic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24A8AF-4D3B-E16E-34E4-8E3BC12E2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7" name="図 6" descr="グラフ, 散布図&#10;&#10;AI 生成コンテンツは誤りを含む可能性があります。">
            <a:extLst>
              <a:ext uri="{FF2B5EF4-FFF2-40B4-BE49-F238E27FC236}">
                <a16:creationId xmlns:a16="http://schemas.microsoft.com/office/drawing/2014/main" id="{60BEF87B-153D-84E6-E1EB-1273A82A5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2" y="3984194"/>
            <a:ext cx="3860347" cy="269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2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67365-9378-1146-931B-8CB14FF1F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80CCEE-98D5-CBED-D1B2-32ACB6723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676689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Granular material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63B9112-6F31-8894-678C-81EAC51AC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439198"/>
            <a:ext cx="7886700" cy="2000386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" altLang="ja-JP" dirty="0"/>
              <a:t>Granular </a:t>
            </a:r>
            <a:r>
              <a:rPr lang="de" altLang="ja-JP" dirty="0" err="1"/>
              <a:t>materials</a:t>
            </a:r>
            <a:r>
              <a:rPr lang="de" altLang="ja-JP" dirty="0"/>
              <a:t> </a:t>
            </a:r>
            <a:r>
              <a:rPr lang="de" altLang="ja-JP" dirty="0" err="1"/>
              <a:t>governed</a:t>
            </a:r>
            <a:r>
              <a:rPr lang="de" altLang="ja-JP" dirty="0"/>
              <a:t> </a:t>
            </a:r>
            <a:r>
              <a:rPr lang="de" altLang="ja-JP" dirty="0" err="1"/>
              <a:t>by</a:t>
            </a:r>
            <a:r>
              <a:rPr lang="de" altLang="ja-JP" dirty="0"/>
              <a:t> repulsive </a:t>
            </a:r>
            <a:r>
              <a:rPr lang="de" altLang="ja-JP" dirty="0" err="1"/>
              <a:t>interactions</a:t>
            </a:r>
            <a:r>
              <a:rPr lang="de" altLang="ja-JP" dirty="0"/>
              <a:t> in </a:t>
            </a:r>
            <a:r>
              <a:rPr lang="de" altLang="ja-JP" dirty="0" err="1"/>
              <a:t>amorphous</a:t>
            </a:r>
            <a:r>
              <a:rPr lang="de" altLang="ja-JP" dirty="0"/>
              <a:t> </a:t>
            </a:r>
            <a:r>
              <a:rPr lang="de" altLang="ja-JP" dirty="0" err="1"/>
              <a:t>solids</a:t>
            </a:r>
            <a:endParaRPr lang="de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de" altLang="ja-JP" dirty="0" err="1"/>
              <a:t>Macroscopic</a:t>
            </a:r>
            <a:r>
              <a:rPr lang="de" altLang="ja-JP" dirty="0"/>
              <a:t> </a:t>
            </a:r>
            <a:r>
              <a:rPr lang="de" altLang="ja-JP" dirty="0" err="1"/>
              <a:t>objects</a:t>
            </a:r>
            <a:r>
              <a:rPr lang="de" altLang="ja-JP" dirty="0"/>
              <a:t> at T = 0, </a:t>
            </a:r>
            <a:r>
              <a:rPr lang="de" altLang="ja-JP" dirty="0" err="1"/>
              <a:t>negligible</a:t>
            </a:r>
            <a:r>
              <a:rPr lang="de" altLang="ja-JP" dirty="0"/>
              <a:t> thermal </a:t>
            </a:r>
            <a:r>
              <a:rPr lang="de" altLang="ja-JP" dirty="0" err="1"/>
              <a:t>fluctuations</a:t>
            </a:r>
            <a:endParaRPr lang="de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de" altLang="ja-JP" dirty="0"/>
              <a:t>Energy </a:t>
            </a:r>
            <a:r>
              <a:rPr lang="de" altLang="ja-JP" dirty="0" err="1"/>
              <a:t>dissipation</a:t>
            </a:r>
            <a:r>
              <a:rPr lang="de" altLang="ja-JP" dirty="0"/>
              <a:t> </a:t>
            </a:r>
            <a:r>
              <a:rPr lang="de" altLang="ja-JP" dirty="0" err="1"/>
              <a:t>plays</a:t>
            </a:r>
            <a:r>
              <a:rPr lang="de" altLang="ja-JP" dirty="0"/>
              <a:t> a </a:t>
            </a:r>
            <a:r>
              <a:rPr lang="de" altLang="ja-JP" dirty="0" err="1"/>
              <a:t>major</a:t>
            </a:r>
            <a:r>
              <a:rPr lang="de" altLang="ja-JP" dirty="0"/>
              <a:t> </a:t>
            </a:r>
            <a:r>
              <a:rPr lang="de" altLang="ja-JP" dirty="0" err="1"/>
              <a:t>role</a:t>
            </a:r>
            <a:endParaRPr lang="de" altLang="ja-JP" dirty="0"/>
          </a:p>
          <a:p>
            <a:pPr marL="0" indent="0">
              <a:buNone/>
            </a:pPr>
            <a:endParaRPr kumimoji="1" lang="ja-JP" altLang="en-US"/>
          </a:p>
        </p:txBody>
      </p:sp>
      <p:pic>
        <p:nvPicPr>
          <p:cNvPr id="7" name="図 6" descr="雪が積もっている&#10;&#10;低い精度で自動的に生成された説明">
            <a:extLst>
              <a:ext uri="{FF2B5EF4-FFF2-40B4-BE49-F238E27FC236}">
                <a16:creationId xmlns:a16="http://schemas.microsoft.com/office/drawing/2014/main" id="{F0336116-9503-EA18-C06C-9E61ECCA1C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086" t="5475" r="11680" b="5633"/>
          <a:stretch/>
        </p:blipFill>
        <p:spPr>
          <a:xfrm>
            <a:off x="394919" y="1616118"/>
            <a:ext cx="2419109" cy="210652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1AE0B30-782A-EA77-7B1F-B8F53FBDBE78}"/>
              </a:ext>
            </a:extLst>
          </p:cNvPr>
          <p:cNvSpPr txBox="1"/>
          <p:nvPr/>
        </p:nvSpPr>
        <p:spPr>
          <a:xfrm>
            <a:off x="1374936" y="1246786"/>
            <a:ext cx="92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Powder</a:t>
            </a:r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FBDC430-7C49-3760-1830-A2950A70EC48}"/>
              </a:ext>
            </a:extLst>
          </p:cNvPr>
          <p:cNvSpPr txBox="1"/>
          <p:nvPr/>
        </p:nvSpPr>
        <p:spPr>
          <a:xfrm>
            <a:off x="4211614" y="1246786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Sand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5C50724-18CF-6B1B-0FCD-1479E731A19B}"/>
              </a:ext>
            </a:extLst>
          </p:cNvPr>
          <p:cNvSpPr txBox="1"/>
          <p:nvPr/>
        </p:nvSpPr>
        <p:spPr>
          <a:xfrm>
            <a:off x="7380039" y="1197207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Ball </a:t>
            </a:r>
            <a:endParaRPr kumimoji="1" lang="ja-JP" altLang="en-US"/>
          </a:p>
        </p:txBody>
      </p:sp>
      <p:pic>
        <p:nvPicPr>
          <p:cNvPr id="6" name="図 5" descr="白いバックグラウンドの豆&#10;&#10;AI 生成コンテンツは誤りを含む可能性があります。">
            <a:extLst>
              <a:ext uri="{FF2B5EF4-FFF2-40B4-BE49-F238E27FC236}">
                <a16:creationId xmlns:a16="http://schemas.microsoft.com/office/drawing/2014/main" id="{2C3EC461-BED2-6CB5-98F6-9CC68AAFC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783" y="1669185"/>
            <a:ext cx="2667180" cy="2000385"/>
          </a:xfrm>
          <a:prstGeom prst="rect">
            <a:avLst/>
          </a:prstGeom>
        </p:spPr>
      </p:pic>
      <p:pic>
        <p:nvPicPr>
          <p:cNvPr id="12" name="図 11" descr="砂浜に並んでいる&#10;&#10;AI 生成コンテンツは誤りを含む可能性があります。">
            <a:extLst>
              <a:ext uri="{FF2B5EF4-FFF2-40B4-BE49-F238E27FC236}">
                <a16:creationId xmlns:a16="http://schemas.microsoft.com/office/drawing/2014/main" id="{9E0D37F2-8ACB-8522-00CE-4CA2E8596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1489" y="1616118"/>
            <a:ext cx="2808696" cy="2106522"/>
          </a:xfrm>
          <a:prstGeom prst="rect">
            <a:avLst/>
          </a:prstGeom>
        </p:spPr>
      </p:pic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043D277B-53F3-8923-8146-A2EA73EEE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6279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83946-77A8-F8A0-FAB3-2A6CB455D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9CCB68-A550-DD74-F2BC-2016937BB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Hessian Matrix </a:t>
            </a:r>
            <a:endParaRPr kumimoji="1" lang="ja-JP" altLang="en-US"/>
          </a:p>
        </p:txBody>
      </p:sp>
      <p:pic>
        <p:nvPicPr>
          <p:cNvPr id="4" name="図 3" descr="グリーン, 座る, 探す, 開く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FCC927B-59DC-EB13-DD3A-92790495BE1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0030"/>
          <a:stretch/>
        </p:blipFill>
        <p:spPr>
          <a:xfrm>
            <a:off x="4552481" y="3429000"/>
            <a:ext cx="4569023" cy="2801566"/>
          </a:xfrm>
          <a:prstGeom prst="rect">
            <a:avLst/>
          </a:prstGeom>
        </p:spPr>
      </p:pic>
      <p:pic>
        <p:nvPicPr>
          <p:cNvPr id="5" name="図 4" descr="\documentclass{article}&#10;\usepackage{amsmath}&#10;\pagestyle{empty}&#10;\begin{document}&#10;&#10;$H_{ij}^{\alpha \beta} = \frac{\partial^2 U}{\partial r_{i}^{\alpha}r_{j}^{\beta}}$&#10;&#10;\end{document}" title="IguanaTex Bitmap Display">
            <a:extLst>
              <a:ext uri="{FF2B5EF4-FFF2-40B4-BE49-F238E27FC236}">
                <a16:creationId xmlns:a16="http://schemas.microsoft.com/office/drawing/2014/main" id="{3CAA7DF1-9B93-3147-7E46-6DB2E87FCE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882060" y="948154"/>
            <a:ext cx="2063036" cy="6999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D69E623-58FA-8192-593E-DAF9A6BB6631}"/>
                  </a:ext>
                </a:extLst>
              </p:cNvPr>
              <p:cNvSpPr txBox="1"/>
              <p:nvPr/>
            </p:nvSpPr>
            <p:spPr>
              <a:xfrm>
                <a:off x="2837578" y="1679522"/>
                <a:ext cx="1704313" cy="700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ja-JP" sz="2000" b="1" i="1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ja-JP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</m:oMath>
                  </m:oMathPara>
                </a14:m>
                <a:endParaRPr kumimoji="1" lang="ja-JP" altLang="en-US" sz="2000" b="1"/>
              </a:p>
              <a:p>
                <a:endParaRPr kumimoji="1" lang="ja-JP" altLang="en-US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D69E623-58FA-8192-593E-DAF9A6BB6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578" y="1679522"/>
                <a:ext cx="1704313" cy="700769"/>
              </a:xfrm>
              <a:prstGeom prst="rect">
                <a:avLst/>
              </a:prstGeom>
              <a:blipFill>
                <a:blip r:embed="rId6"/>
                <a:stretch>
                  <a:fillRect t="-67857" r="-14074" b="-607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85BEAC3-5AD6-E3C4-130F-A1DDA723F879}"/>
              </a:ext>
            </a:extLst>
          </p:cNvPr>
          <p:cNvSpPr txBox="1"/>
          <p:nvPr/>
        </p:nvSpPr>
        <p:spPr>
          <a:xfrm>
            <a:off x="2904122" y="2323446"/>
            <a:ext cx="3479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Eigenvalue analysis of 2N degree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F3FA639-F352-D822-5201-519D93094B02}"/>
                  </a:ext>
                </a:extLst>
              </p:cNvPr>
              <p:cNvSpPr txBox="1"/>
              <p:nvPr/>
            </p:nvSpPr>
            <p:spPr>
              <a:xfrm>
                <a:off x="640337" y="3144578"/>
                <a:ext cx="3887603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1" lang="en-US" altLang="ja-JP" dirty="0"/>
                  <a:t>: corresponding to curvature of PEL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F3FA639-F352-D822-5201-519D93094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37" y="3144578"/>
                <a:ext cx="3887603" cy="390748"/>
              </a:xfrm>
              <a:prstGeom prst="rect">
                <a:avLst/>
              </a:prstGeom>
              <a:blipFill>
                <a:blip r:embed="rId7"/>
                <a:stretch>
                  <a:fillRect t="-6250" r="-326" b="-18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448C9F9-FC58-FE09-5DDB-2023F5CD2767}"/>
                  </a:ext>
                </a:extLst>
              </p:cNvPr>
              <p:cNvSpPr txBox="1"/>
              <p:nvPr/>
            </p:nvSpPr>
            <p:spPr>
              <a:xfrm>
                <a:off x="4497409" y="1679523"/>
                <a:ext cx="4679166" cy="8626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Hiragino Kaku Gothic ProN" panose="020B0300000000000000" pitchFamily="34" charset="-128"/>
                      </a:rPr>
                      <m:t>𝑈</m:t>
                    </m:r>
                  </m:oMath>
                </a14:m>
                <a:r>
                  <a:rPr lang="de" altLang="ja-JP" sz="1600" dirty="0">
                    <a:solidFill>
                      <a:srgbClr val="000000"/>
                    </a:solidFill>
                    <a:effectLst/>
                    <a:latin typeface="Hiragino Kaku Gothic ProN" panose="020B0300000000000000" pitchFamily="34" charset="-128"/>
                    <a:ea typeface="Hiragino Kaku Gothic ProN" panose="020B0300000000000000" pitchFamily="34" charset="-128"/>
                  </a:rPr>
                  <a:t> :Potential </a:t>
                </a:r>
                <a:r>
                  <a:rPr lang="de" altLang="ja-JP" sz="1600" dirty="0" err="1">
                    <a:solidFill>
                      <a:srgbClr val="000000"/>
                    </a:solidFill>
                    <a:effectLst/>
                    <a:latin typeface="Hiragino Kaku Gothic ProN" panose="020B0300000000000000" pitchFamily="34" charset="-128"/>
                    <a:ea typeface="Hiragino Kaku Gothic ProN" panose="020B0300000000000000" pitchFamily="34" charset="-128"/>
                  </a:rPr>
                  <a:t>energy</a:t>
                </a:r>
                <a:endParaRPr lang="de" altLang="ja-JP" sz="1600" dirty="0">
                  <a:solidFill>
                    <a:srgbClr val="000000"/>
                  </a:solidFill>
                  <a:effectLst/>
                  <a:latin typeface="Hiragino Kaku Gothic ProN" panose="020B0300000000000000" pitchFamily="34" charset="-128"/>
                  <a:ea typeface="Hiragino Kaku Gothic ProN" panose="020B0300000000000000" pitchFamily="34" charset="-128"/>
                </a:endParaRPr>
              </a:p>
              <a:p>
                <a:r>
                  <a:rPr lang="de" altLang="ja-JP" sz="1600" dirty="0">
                    <a:solidFill>
                      <a:srgbClr val="000000"/>
                    </a:solidFill>
                    <a:effectLst/>
                    <a:latin typeface="Hiragino Kaku Gothic ProN" panose="020B0300000000000000" pitchFamily="34" charset="-128"/>
                    <a:ea typeface="Hiragino Kaku Gothic ProN" panose="020B0300000000000000" pitchFamily="34" charset="-128"/>
                  </a:rPr>
                  <a:t> 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iragino Kaku Gothic ProN" panose="020B0300000000000000" pitchFamily="34" charset="-128"/>
                          </a:rPr>
                        </m:ctrlPr>
                      </m:sSubSupPr>
                      <m:e>
                        <m:r>
                          <a:rPr lang="en-US" altLang="ja-JP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iragino Kaku Gothic ProN" panose="020B0300000000000000" pitchFamily="34" charset="-128"/>
                          </a:rPr>
                          <m:t>𝑟</m:t>
                        </m:r>
                      </m:e>
                      <m:sub>
                        <m:r>
                          <a:rPr lang="en-US" altLang="ja-JP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iragino Kaku Gothic ProN" panose="020B0300000000000000" pitchFamily="34" charset="-128"/>
                          </a:rPr>
                          <m:t>𝑖</m:t>
                        </m:r>
                      </m:sub>
                      <m:sup>
                        <m:r>
                          <a:rPr lang="en-US" altLang="ja-JP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iragino Kaku Gothic ProN" panose="020B0300000000000000" pitchFamily="34" charset="-128"/>
                          </a:rPr>
                          <m:t>𝛼</m:t>
                        </m:r>
                      </m:sup>
                    </m:sSubSup>
                    <m:r>
                      <a:rPr lang="en-US" altLang="ja-JP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Hiragino Kaku Gothic ProN" panose="020B0300000000000000" pitchFamily="34" charset="-128"/>
                      </a:rPr>
                      <m:t>:</m:t>
                    </m:r>
                  </m:oMath>
                </a14:m>
                <a:r>
                  <a:rPr lang="en-US" altLang="ja-JP" sz="1600" dirty="0">
                    <a:solidFill>
                      <a:srgbClr val="000000"/>
                    </a:solidFill>
                    <a:effectLst/>
                    <a:latin typeface="Hiragino Kaku Gothic ProN" panose="020B0300000000000000" pitchFamily="34" charset="-128"/>
                    <a:ea typeface="Hiragino Kaku Gothic ProN" panose="020B0300000000000000" pitchFamily="34" charset="-128"/>
                  </a:rPr>
                  <a:t> particle configuration of </a:t>
                </a:r>
                <a:r>
                  <a:rPr lang="en-US" altLang="ja-JP" sz="1600" dirty="0" err="1">
                    <a:solidFill>
                      <a:srgbClr val="000000"/>
                    </a:solidFill>
                    <a:effectLst/>
                    <a:latin typeface="Hiragino Kaku Gothic ProN" panose="020B0300000000000000" pitchFamily="34" charset="-128"/>
                    <a:ea typeface="Hiragino Kaku Gothic ProN" panose="020B0300000000000000" pitchFamily="34" charset="-128"/>
                  </a:rPr>
                  <a:t>i</a:t>
                </a:r>
                <a:r>
                  <a:rPr lang="en-US" altLang="ja-JP" sz="1600" dirty="0" err="1">
                    <a:solidFill>
                      <a:srgbClr val="000000"/>
                    </a:solidFill>
                    <a:latin typeface="Hiragino Kaku Gothic ProN" panose="020B0300000000000000" pitchFamily="34" charset="-128"/>
                    <a:ea typeface="Hiragino Kaku Gothic ProN" panose="020B0300000000000000" pitchFamily="34" charset="-128"/>
                  </a:rPr>
                  <a:t>-</a:t>
                </a:r>
                <a:r>
                  <a:rPr lang="en-US" altLang="ja-JP" sz="1600" dirty="0" err="1">
                    <a:solidFill>
                      <a:srgbClr val="000000"/>
                    </a:solidFill>
                    <a:effectLst/>
                    <a:latin typeface="Hiragino Kaku Gothic ProN" panose="020B0300000000000000" pitchFamily="34" charset="-128"/>
                    <a:ea typeface="Hiragino Kaku Gothic ProN" panose="020B0300000000000000" pitchFamily="34" charset="-128"/>
                  </a:rPr>
                  <a:t>th</a:t>
                </a:r>
                <a:r>
                  <a:rPr lang="en-US" altLang="ja-JP" sz="1600" dirty="0">
                    <a:solidFill>
                      <a:srgbClr val="000000"/>
                    </a:solidFill>
                    <a:effectLst/>
                    <a:latin typeface="Hiragino Kaku Gothic ProN" panose="020B0300000000000000" pitchFamily="34" charset="-128"/>
                    <a:ea typeface="Hiragino Kaku Gothic ProN" panose="020B0300000000000000" pitchFamily="34" charset="-128"/>
                  </a:rPr>
                  <a:t> particle</a:t>
                </a:r>
                <a:r>
                  <a:rPr lang="ja-JP" altLang="en-US" sz="1600">
                    <a:solidFill>
                      <a:srgbClr val="000000"/>
                    </a:solidFill>
                    <a:effectLst/>
                    <a:latin typeface="Hiragino Kaku Gothic ProN" panose="020B0300000000000000" pitchFamily="34" charset="-128"/>
                    <a:ea typeface="Hiragino Kaku Gothic ProN" panose="020B0300000000000000" pitchFamily="34" charset="-128"/>
                  </a:rPr>
                  <a:t> </a:t>
                </a:r>
                <a:r>
                  <a:rPr lang="en-US" altLang="ja-JP" sz="1600" dirty="0">
                    <a:solidFill>
                      <a:srgbClr val="000000"/>
                    </a:solidFill>
                    <a:effectLst/>
                    <a:latin typeface="Hiragino Kaku Gothic ProN" panose="020B0300000000000000" pitchFamily="34" charset="-128"/>
                    <a:ea typeface="Hiragino Kaku Gothic ProN" panose="020B0300000000000000" pitchFamily="34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Hiragino Kaku Gothic ProN" panose="020B0300000000000000" pitchFamily="34" charset="-128"/>
                      </a:rPr>
                      <m:t>𝛼</m:t>
                    </m:r>
                  </m:oMath>
                </a14:m>
                <a:r>
                  <a:rPr lang="en-US" altLang="ja-JP" sz="1600" dirty="0">
                    <a:solidFill>
                      <a:srgbClr val="000000"/>
                    </a:solidFill>
                    <a:effectLst/>
                    <a:latin typeface="Hiragino Kaku Gothic ProN" panose="020B0300000000000000" pitchFamily="34" charset="-128"/>
                    <a:ea typeface="Hiragino Kaku Gothic ProN" panose="020B0300000000000000" pitchFamily="34" charset="-128"/>
                  </a:rPr>
                  <a:t>-cordinate)</a:t>
                </a:r>
                <a:endParaRPr lang="de" altLang="ja-JP" sz="1600" dirty="0">
                  <a:solidFill>
                    <a:srgbClr val="000000"/>
                  </a:solidFill>
                  <a:effectLst/>
                  <a:latin typeface="Hiragino Kaku Gothic ProN" panose="020B0300000000000000" pitchFamily="34" charset="-128"/>
                  <a:ea typeface="Hiragino Kaku Gothic ProN" panose="020B0300000000000000" pitchFamily="34" charset="-128"/>
                </a:endParaRPr>
              </a:p>
              <a:p>
                <a:endParaRPr kumimoji="1" lang="ja-JP" altLang="en-US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448C9F9-FC58-FE09-5DDB-2023F5CD2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409" y="1679523"/>
                <a:ext cx="4679166" cy="862608"/>
              </a:xfrm>
              <a:prstGeom prst="rect">
                <a:avLst/>
              </a:prstGeom>
              <a:blipFill>
                <a:blip r:embed="rId8"/>
                <a:stretch>
                  <a:fillRect t="-14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4F5D15FF-D940-BB40-9F1B-396353D096ED}"/>
                  </a:ext>
                </a:extLst>
              </p:cNvPr>
              <p:cNvSpPr txBox="1"/>
              <p:nvPr/>
            </p:nvSpPr>
            <p:spPr>
              <a:xfrm>
                <a:off x="5513561" y="3051880"/>
                <a:ext cx="23801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1800" b="1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altLang="ja-JP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  <m:r>
                      <a:rPr lang="en-US" altLang="ja-JP" sz="1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dirty="0"/>
                  <a:t> : eigenvector field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4F5D15FF-D940-BB40-9F1B-396353D09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561" y="3051880"/>
                <a:ext cx="2380139" cy="369332"/>
              </a:xfrm>
              <a:prstGeom prst="rect">
                <a:avLst/>
              </a:prstGeom>
              <a:blipFill>
                <a:blip r:embed="rId9"/>
                <a:stretch>
                  <a:fillRect l="-4233" t="-113333" b="-16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3674A92B-1D22-7808-B5A4-7B6E43A37ABB}"/>
              </a:ext>
            </a:extLst>
          </p:cNvPr>
          <p:cNvGrpSpPr/>
          <p:nvPr/>
        </p:nvGrpSpPr>
        <p:grpSpPr>
          <a:xfrm>
            <a:off x="1074522" y="1454800"/>
            <a:ext cx="3042027" cy="4576868"/>
            <a:chOff x="1074522" y="1454800"/>
            <a:chExt cx="3042027" cy="4576868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C1E7118B-6E84-DFE1-8749-0BCBD280842C}"/>
                </a:ext>
              </a:extLst>
            </p:cNvPr>
            <p:cNvGrpSpPr/>
            <p:nvPr/>
          </p:nvGrpSpPr>
          <p:grpSpPr>
            <a:xfrm>
              <a:off x="1074522" y="4065964"/>
              <a:ext cx="2606094" cy="1579635"/>
              <a:chOff x="4936317" y="5408336"/>
              <a:chExt cx="1731399" cy="1074403"/>
            </a:xfrm>
          </p:grpSpPr>
          <p:pic>
            <p:nvPicPr>
              <p:cNvPr id="16" name="図 15" descr="図形, 四角形&#10;&#10;自動的に生成された説明">
                <a:extLst>
                  <a:ext uri="{FF2B5EF4-FFF2-40B4-BE49-F238E27FC236}">
                    <a16:creationId xmlns:a16="http://schemas.microsoft.com/office/drawing/2014/main" id="{2A414508-3048-4FE1-5E0B-18DE49D78D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14068" t="7600" r="4664" b="17808"/>
              <a:stretch/>
            </p:blipFill>
            <p:spPr>
              <a:xfrm>
                <a:off x="4936317" y="5408336"/>
                <a:ext cx="1731399" cy="1074403"/>
              </a:xfrm>
              <a:prstGeom prst="rect">
                <a:avLst/>
              </a:prstGeom>
            </p:spPr>
          </p:pic>
          <p:sp>
            <p:nvSpPr>
              <p:cNvPr id="17" name="円/楕円 16">
                <a:extLst>
                  <a:ext uri="{FF2B5EF4-FFF2-40B4-BE49-F238E27FC236}">
                    <a16:creationId xmlns:a16="http://schemas.microsoft.com/office/drawing/2014/main" id="{70D34934-9B1B-2DCE-FFFD-F1BE8BD90BDF}"/>
                  </a:ext>
                </a:extLst>
              </p:cNvPr>
              <p:cNvSpPr/>
              <p:nvPr/>
            </p:nvSpPr>
            <p:spPr>
              <a:xfrm>
                <a:off x="5717178" y="6272532"/>
                <a:ext cx="222077" cy="210207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1" name="円弧 20">
              <a:extLst>
                <a:ext uri="{FF2B5EF4-FFF2-40B4-BE49-F238E27FC236}">
                  <a16:creationId xmlns:a16="http://schemas.microsoft.com/office/drawing/2014/main" id="{34BBBD87-66F2-78D7-C24A-6A26B1847577}"/>
                </a:ext>
              </a:extLst>
            </p:cNvPr>
            <p:cNvSpPr/>
            <p:nvPr/>
          </p:nvSpPr>
          <p:spPr>
            <a:xfrm rot="5400000">
              <a:off x="329460" y="3093000"/>
              <a:ext cx="4190799" cy="914400"/>
            </a:xfrm>
            <a:prstGeom prst="arc">
              <a:avLst>
                <a:gd name="adj1" fmla="val 19594052"/>
                <a:gd name="adj2" fmla="val 1961628"/>
              </a:avLst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0BBB91DA-28A8-8C83-B513-1E56E90420BC}"/>
                </a:ext>
              </a:extLst>
            </p:cNvPr>
            <p:cNvSpPr/>
            <p:nvPr/>
          </p:nvSpPr>
          <p:spPr>
            <a:xfrm>
              <a:off x="1309975" y="4641418"/>
              <a:ext cx="2806574" cy="1390250"/>
            </a:xfrm>
            <a:custGeom>
              <a:avLst/>
              <a:gdLst>
                <a:gd name="connsiteX0" fmla="*/ 0 w 2806574"/>
                <a:gd name="connsiteY0" fmla="*/ 416459 h 1390250"/>
                <a:gd name="connsiteX1" fmla="*/ 516048 w 2806574"/>
                <a:gd name="connsiteY1" fmla="*/ 1367073 h 1390250"/>
                <a:gd name="connsiteX2" fmla="*/ 968721 w 2806574"/>
                <a:gd name="connsiteY2" fmla="*/ 1086416 h 1390250"/>
                <a:gd name="connsiteX3" fmla="*/ 1303699 w 2806574"/>
                <a:gd name="connsiteY3" fmla="*/ 959667 h 1390250"/>
                <a:gd name="connsiteX4" fmla="*/ 1647731 w 2806574"/>
                <a:gd name="connsiteY4" fmla="*/ 1004935 h 1390250"/>
                <a:gd name="connsiteX5" fmla="*/ 2100404 w 2806574"/>
                <a:gd name="connsiteY5" fmla="*/ 1113576 h 1390250"/>
                <a:gd name="connsiteX6" fmla="*/ 2806574 w 2806574"/>
                <a:gd name="connsiteY6" fmla="*/ 0 h 139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6574" h="1390250">
                  <a:moveTo>
                    <a:pt x="0" y="416459"/>
                  </a:moveTo>
                  <a:cubicBezTo>
                    <a:pt x="177297" y="835936"/>
                    <a:pt x="354595" y="1255414"/>
                    <a:pt x="516048" y="1367073"/>
                  </a:cubicBezTo>
                  <a:cubicBezTo>
                    <a:pt x="677501" y="1478732"/>
                    <a:pt x="837446" y="1154317"/>
                    <a:pt x="968721" y="1086416"/>
                  </a:cubicBezTo>
                  <a:cubicBezTo>
                    <a:pt x="1099996" y="1018515"/>
                    <a:pt x="1190531" y="973247"/>
                    <a:pt x="1303699" y="959667"/>
                  </a:cubicBezTo>
                  <a:cubicBezTo>
                    <a:pt x="1416867" y="946087"/>
                    <a:pt x="1514947" y="979284"/>
                    <a:pt x="1647731" y="1004935"/>
                  </a:cubicBezTo>
                  <a:cubicBezTo>
                    <a:pt x="1780515" y="1030587"/>
                    <a:pt x="1907264" y="1281065"/>
                    <a:pt x="2100404" y="1113576"/>
                  </a:cubicBezTo>
                  <a:cubicBezTo>
                    <a:pt x="2293545" y="946087"/>
                    <a:pt x="2550059" y="473043"/>
                    <a:pt x="2806574" y="0"/>
                  </a:cubicBezTo>
                </a:path>
              </a:pathLst>
            </a:cu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89C38D6-CDB1-A3B5-C4C4-B02F5C7C7FD0}"/>
              </a:ext>
            </a:extLst>
          </p:cNvPr>
          <p:cNvSpPr txBox="1"/>
          <p:nvPr/>
        </p:nvSpPr>
        <p:spPr>
          <a:xfrm>
            <a:off x="1185576" y="3593275"/>
            <a:ext cx="238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PEL in a 2N-dimention</a:t>
            </a:r>
            <a:endParaRPr kumimoji="1" lang="ja-JP" altLang="en-US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63F6964B-F7C1-A55B-C0F6-D1C3A13843A4}"/>
              </a:ext>
            </a:extLst>
          </p:cNvPr>
          <p:cNvGrpSpPr/>
          <p:nvPr/>
        </p:nvGrpSpPr>
        <p:grpSpPr>
          <a:xfrm>
            <a:off x="7686913" y="809127"/>
            <a:ext cx="1434591" cy="862608"/>
            <a:chOff x="7040475" y="876728"/>
            <a:chExt cx="1434591" cy="862608"/>
          </a:xfrm>
        </p:grpSpPr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7506571C-D7FB-4C70-8200-CB64854AD5B8}"/>
                </a:ext>
              </a:extLst>
            </p:cNvPr>
            <p:cNvSpPr txBox="1"/>
            <p:nvPr/>
          </p:nvSpPr>
          <p:spPr>
            <a:xfrm>
              <a:off x="7102893" y="1005521"/>
              <a:ext cx="137217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dirty="0"/>
                <a:t>We can get other property</a:t>
              </a:r>
            </a:p>
            <a:p>
              <a:r>
                <a:rPr kumimoji="1" lang="en-US" altLang="ja-JP" sz="1100" dirty="0"/>
                <a:t>(Shear modules ,,, )</a:t>
              </a:r>
              <a:endParaRPr kumimoji="1" lang="ja-JP" altLang="en-US" sz="1100"/>
            </a:p>
          </p:txBody>
        </p:sp>
        <p:sp>
          <p:nvSpPr>
            <p:cNvPr id="26" name="円/楕円 25">
              <a:extLst>
                <a:ext uri="{FF2B5EF4-FFF2-40B4-BE49-F238E27FC236}">
                  <a16:creationId xmlns:a16="http://schemas.microsoft.com/office/drawing/2014/main" id="{71B61D26-DDF3-2348-E5B9-9E1E294F72FB}"/>
                </a:ext>
              </a:extLst>
            </p:cNvPr>
            <p:cNvSpPr/>
            <p:nvPr/>
          </p:nvSpPr>
          <p:spPr>
            <a:xfrm>
              <a:off x="7040475" y="876728"/>
              <a:ext cx="1434591" cy="862608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" name="コンテンツ プレースホルダー 4">
            <a:extLst>
              <a:ext uri="{FF2B5EF4-FFF2-40B4-BE49-F238E27FC236}">
                <a16:creationId xmlns:a16="http://schemas.microsoft.com/office/drawing/2014/main" id="{C94C6A1A-B7FB-690C-116D-9ED62EEAC7E9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37383" t="34820" r="34688" b="35961"/>
          <a:stretch/>
        </p:blipFill>
        <p:spPr>
          <a:xfrm>
            <a:off x="349156" y="779457"/>
            <a:ext cx="2100099" cy="2197100"/>
          </a:xfrm>
          <a:prstGeom prst="rect">
            <a:avLst/>
          </a:prstGeom>
        </p:spPr>
      </p:pic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21A3C1FD-148D-9105-E996-E30299EBB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633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A67EED-E490-586E-FB79-3D44BC857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altLang="ja-JP" dirty="0" err="1"/>
              <a:t>Unstable</a:t>
            </a:r>
            <a:r>
              <a:rPr lang="de" altLang="ja-JP" dirty="0"/>
              <a:t> </a:t>
            </a:r>
            <a:r>
              <a:rPr lang="de" altLang="ja-JP" dirty="0" err="1"/>
              <a:t>Particle</a:t>
            </a:r>
            <a:r>
              <a:rPr lang="de" altLang="ja-JP" dirty="0"/>
              <a:t> </a:t>
            </a:r>
            <a:r>
              <a:rPr lang="de" altLang="ja-JP" dirty="0" err="1"/>
              <a:t>Configuration</a:t>
            </a:r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F2AE334-7C9E-4C96-E020-FC2D1F47979B}"/>
              </a:ext>
            </a:extLst>
          </p:cNvPr>
          <p:cNvSpPr txBox="1"/>
          <p:nvPr/>
        </p:nvSpPr>
        <p:spPr>
          <a:xfrm>
            <a:off x="2590021" y="4521747"/>
            <a:ext cx="6862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Repeatedly performing eigenvalue analysis for different particle configurations is necessary.</a:t>
            </a:r>
          </a:p>
        </p:txBody>
      </p:sp>
      <p:pic>
        <p:nvPicPr>
          <p:cNvPr id="6" name="コンテンツ プレースホルダー 4" descr="グラフ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064ABFE-FF01-6E61-FDCE-6EBE83570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821" y="1305334"/>
            <a:ext cx="3664930" cy="2598272"/>
          </a:xfrm>
          <a:prstGeom prst="rect">
            <a:avLst/>
          </a:prstGeom>
        </p:spPr>
      </p:pic>
      <p:pic>
        <p:nvPicPr>
          <p:cNvPr id="7" name="図 6" descr="グラフ, 散布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1C6805D-ABC5-B96A-DEEC-E2AB0BF2E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744" y="1487014"/>
            <a:ext cx="2397760" cy="25464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806FA30-E537-1C5A-9918-5C9AB1F7287C}"/>
                  </a:ext>
                </a:extLst>
              </p:cNvPr>
              <p:cNvSpPr txBox="1"/>
              <p:nvPr/>
            </p:nvSpPr>
            <p:spPr>
              <a:xfrm>
                <a:off x="4407112" y="659448"/>
                <a:ext cx="1614288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∼</m:t>
                      </m:r>
                      <m:rad>
                        <m:radPr>
                          <m:degHide m:val="o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sub>
                          </m:sSub>
                          <m:r>
                            <a:rPr kumimoji="1" lang="en-US" altLang="ja-JP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</m:rad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806FA30-E537-1C5A-9918-5C9AB1F72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112" y="659448"/>
                <a:ext cx="1614288" cy="390748"/>
              </a:xfrm>
              <a:prstGeom prst="rect">
                <a:avLst/>
              </a:prstGeom>
              <a:blipFill>
                <a:blip r:embed="rId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図 8">
            <a:extLst>
              <a:ext uri="{FF2B5EF4-FFF2-40B4-BE49-F238E27FC236}">
                <a16:creationId xmlns:a16="http://schemas.microsoft.com/office/drawing/2014/main" id="{7C311ADA-38CD-5264-B4AF-64FDE47686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928" y="28258"/>
            <a:ext cx="1588934" cy="1484984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CBBD567D-96C4-B691-7917-88A9D56FD84C}"/>
              </a:ext>
            </a:extLst>
          </p:cNvPr>
          <p:cNvGrpSpPr/>
          <p:nvPr/>
        </p:nvGrpSpPr>
        <p:grpSpPr>
          <a:xfrm>
            <a:off x="311663" y="4924133"/>
            <a:ext cx="1820275" cy="1134453"/>
            <a:chOff x="6496927" y="4460016"/>
            <a:chExt cx="1820275" cy="1134453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EDBD08D5-D07F-6021-637C-15F1C7B35D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81" t="9038" r="4386" b="16233"/>
            <a:stretch/>
          </p:blipFill>
          <p:spPr bwMode="auto">
            <a:xfrm>
              <a:off x="6496927" y="4460016"/>
              <a:ext cx="1820275" cy="1134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円/楕円 11">
              <a:extLst>
                <a:ext uri="{FF2B5EF4-FFF2-40B4-BE49-F238E27FC236}">
                  <a16:creationId xmlns:a16="http://schemas.microsoft.com/office/drawing/2014/main" id="{917D156F-6F31-CF0C-301E-A2AF4D76C906}"/>
                </a:ext>
              </a:extLst>
            </p:cNvPr>
            <p:cNvSpPr/>
            <p:nvPr/>
          </p:nvSpPr>
          <p:spPr>
            <a:xfrm>
              <a:off x="7705647" y="5091882"/>
              <a:ext cx="222077" cy="21020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右矢印 12">
              <a:extLst>
                <a:ext uri="{FF2B5EF4-FFF2-40B4-BE49-F238E27FC236}">
                  <a16:creationId xmlns:a16="http://schemas.microsoft.com/office/drawing/2014/main" id="{BAB18BD2-EF24-DAD5-C9A6-97B40F7134A8}"/>
                </a:ext>
              </a:extLst>
            </p:cNvPr>
            <p:cNvSpPr/>
            <p:nvPr/>
          </p:nvSpPr>
          <p:spPr>
            <a:xfrm rot="1801293">
              <a:off x="7702466" y="4756646"/>
              <a:ext cx="450517" cy="222409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C379E51-41BC-99B1-5D1B-CE532FDFAB40}"/>
              </a:ext>
            </a:extLst>
          </p:cNvPr>
          <p:cNvSpPr txBox="1"/>
          <p:nvPr/>
        </p:nvSpPr>
        <p:spPr>
          <a:xfrm>
            <a:off x="261306" y="3940477"/>
            <a:ext cx="29623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/>
              <a:t>C. E. Maloney and A. Lemaître PRE (2006) </a:t>
            </a:r>
          </a:p>
          <a:p>
            <a:endParaRPr lang="ja-JP" altLang="en-US" sz="120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61DA9F2-74D6-CF36-4AC5-1DD91E8F1592}"/>
              </a:ext>
            </a:extLst>
          </p:cNvPr>
          <p:cNvSpPr txBox="1"/>
          <p:nvPr/>
        </p:nvSpPr>
        <p:spPr>
          <a:xfrm>
            <a:off x="6539233" y="3742888"/>
            <a:ext cx="3127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/>
              <a:t>E. Lerner, Phys. Rev. E 93, 053004, (2016)</a:t>
            </a:r>
          </a:p>
          <a:p>
            <a:endParaRPr lang="ja-JP" altLang="en-US" sz="120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7216045-4E2C-A6A5-D872-2FB792A068A9}"/>
              </a:ext>
            </a:extLst>
          </p:cNvPr>
          <p:cNvSpPr txBox="1"/>
          <p:nvPr/>
        </p:nvSpPr>
        <p:spPr>
          <a:xfrm>
            <a:off x="3536015" y="3971092"/>
            <a:ext cx="37653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/>
              <a:t>F. Ebrahem</a:t>
            </a:r>
            <a:r>
              <a:rPr lang="en-US" altLang="ja-JP" sz="1200" dirty="0"/>
              <a:t> </a:t>
            </a:r>
            <a:r>
              <a:rPr lang="en-US" altLang="ja-JP" sz="1200" i="1" dirty="0"/>
              <a:t>et al</a:t>
            </a:r>
            <a:r>
              <a:rPr lang="en-US" altLang="ja-JP" sz="1200" dirty="0"/>
              <a:t>.</a:t>
            </a:r>
            <a:r>
              <a:rPr lang="ja-JP" altLang="en-US" sz="1200"/>
              <a:t>, Phys. Rev. E 102, 033006 (2020).</a:t>
            </a:r>
          </a:p>
          <a:p>
            <a:endParaRPr lang="ja-JP" altLang="en-US" sz="120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3F51135-E9DB-71A1-DEFA-0B8B4C360577}"/>
              </a:ext>
            </a:extLst>
          </p:cNvPr>
          <p:cNvSpPr txBox="1"/>
          <p:nvPr/>
        </p:nvSpPr>
        <p:spPr>
          <a:xfrm>
            <a:off x="3173258" y="5289745"/>
            <a:ext cx="123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highlight>
                  <a:srgbClr val="FFFF00"/>
                </a:highlight>
              </a:rPr>
              <a:t>Motivation</a:t>
            </a:r>
            <a:endParaRPr kumimoji="1" lang="ja-JP" altLang="en-US">
              <a:highlight>
                <a:srgbClr val="FFFF00"/>
              </a:highlight>
            </a:endParaRPr>
          </a:p>
        </p:txBody>
      </p:sp>
      <p:sp>
        <p:nvSpPr>
          <p:cNvPr id="21" name="右矢印 20">
            <a:extLst>
              <a:ext uri="{FF2B5EF4-FFF2-40B4-BE49-F238E27FC236}">
                <a16:creationId xmlns:a16="http://schemas.microsoft.com/office/drawing/2014/main" id="{B9BCFA79-B33D-A152-8AD1-E48F467C1691}"/>
              </a:ext>
            </a:extLst>
          </p:cNvPr>
          <p:cNvSpPr/>
          <p:nvPr/>
        </p:nvSpPr>
        <p:spPr>
          <a:xfrm>
            <a:off x="2748260" y="5396359"/>
            <a:ext cx="308344" cy="2089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97820F4-D430-4311-32EB-8CE4D31A9C38}"/>
              </a:ext>
            </a:extLst>
          </p:cNvPr>
          <p:cNvSpPr txBox="1"/>
          <p:nvPr/>
        </p:nvSpPr>
        <p:spPr>
          <a:xfrm>
            <a:off x="2590021" y="5712790"/>
            <a:ext cx="6071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・</a:t>
            </a:r>
            <a:r>
              <a:rPr kumimoji="1" lang="de" altLang="ja-JP" dirty="0"/>
              <a:t>Focus on </a:t>
            </a:r>
            <a:r>
              <a:rPr kumimoji="1" lang="de" altLang="ja-JP" dirty="0" err="1"/>
              <a:t>configurations</a:t>
            </a:r>
            <a:r>
              <a:rPr kumimoji="1" lang="de" altLang="ja-JP" dirty="0"/>
              <a:t> </a:t>
            </a:r>
            <a:r>
              <a:rPr kumimoji="1" lang="de" altLang="ja-JP" dirty="0" err="1"/>
              <a:t>with</a:t>
            </a:r>
            <a:r>
              <a:rPr kumimoji="1" lang="de" altLang="ja-JP" dirty="0"/>
              <a:t> </a:t>
            </a:r>
            <a:r>
              <a:rPr kumimoji="1" lang="de" altLang="ja-JP" dirty="0">
                <a:highlight>
                  <a:srgbClr val="00FF00"/>
                </a:highlight>
              </a:rPr>
              <a:t>negative </a:t>
            </a:r>
            <a:r>
              <a:rPr kumimoji="1" lang="de" altLang="ja-JP" dirty="0" err="1">
                <a:highlight>
                  <a:srgbClr val="00FF00"/>
                </a:highlight>
              </a:rPr>
              <a:t>eigenvalues</a:t>
            </a:r>
            <a:r>
              <a:rPr kumimoji="1" lang="de" altLang="ja-JP" dirty="0"/>
              <a:t>.</a:t>
            </a:r>
          </a:p>
          <a:p>
            <a:r>
              <a:rPr kumimoji="1" lang="ja-JP" altLang="en-US"/>
              <a:t>・</a:t>
            </a:r>
            <a:r>
              <a:rPr kumimoji="1" lang="de" altLang="ja-JP" dirty="0" err="1"/>
              <a:t>Analyzed</a:t>
            </a:r>
            <a:r>
              <a:rPr kumimoji="1" lang="de" altLang="ja-JP" dirty="0"/>
              <a:t> </a:t>
            </a:r>
            <a:r>
              <a:rPr kumimoji="1" lang="de" altLang="ja-JP" dirty="0" err="1"/>
              <a:t>configurations</a:t>
            </a:r>
            <a:r>
              <a:rPr kumimoji="1" lang="de" altLang="ja-JP" dirty="0"/>
              <a:t> </a:t>
            </a:r>
            <a:r>
              <a:rPr kumimoji="1" lang="de" altLang="ja-JP" dirty="0" err="1"/>
              <a:t>that</a:t>
            </a:r>
            <a:r>
              <a:rPr kumimoji="1" lang="de" altLang="ja-JP" dirty="0"/>
              <a:t> </a:t>
            </a:r>
            <a:r>
              <a:rPr kumimoji="1" lang="de" altLang="ja-JP" dirty="0" err="1"/>
              <a:t>become</a:t>
            </a:r>
            <a:r>
              <a:rPr kumimoji="1" lang="de" altLang="ja-JP" dirty="0"/>
              <a:t> </a:t>
            </a:r>
            <a:r>
              <a:rPr kumimoji="1" lang="de" altLang="ja-JP" dirty="0" err="1"/>
              <a:t>unstable</a:t>
            </a:r>
            <a:r>
              <a:rPr kumimoji="1" lang="de" altLang="ja-JP" dirty="0"/>
              <a:t> </a:t>
            </a:r>
            <a:r>
              <a:rPr kumimoji="1" lang="de" altLang="ja-JP" dirty="0" err="1"/>
              <a:t>with</a:t>
            </a:r>
            <a:r>
              <a:rPr kumimoji="1" lang="de" altLang="ja-JP" dirty="0"/>
              <a:t> a </a:t>
            </a:r>
            <a:r>
              <a:rPr kumimoji="1" lang="de" altLang="ja-JP" dirty="0" err="1">
                <a:highlight>
                  <a:srgbClr val="00FF00"/>
                </a:highlight>
              </a:rPr>
              <a:t>single</a:t>
            </a:r>
            <a:r>
              <a:rPr kumimoji="1" lang="de" altLang="ja-JP" dirty="0">
                <a:highlight>
                  <a:srgbClr val="00FF00"/>
                </a:highlight>
              </a:rPr>
              <a:t> </a:t>
            </a:r>
            <a:r>
              <a:rPr kumimoji="1" lang="de" altLang="ja-JP" dirty="0" err="1">
                <a:highlight>
                  <a:srgbClr val="00FF00"/>
                </a:highlight>
              </a:rPr>
              <a:t>perturbation</a:t>
            </a:r>
            <a:r>
              <a:rPr kumimoji="1" lang="de" altLang="ja-JP" dirty="0">
                <a:highlight>
                  <a:srgbClr val="00FF00"/>
                </a:highlight>
              </a:rPr>
              <a:t> </a:t>
            </a:r>
            <a:r>
              <a:rPr kumimoji="1" lang="de" altLang="ja-JP" dirty="0" err="1"/>
              <a:t>from</a:t>
            </a:r>
            <a:r>
              <a:rPr kumimoji="1" lang="de" altLang="ja-JP" dirty="0"/>
              <a:t> </a:t>
            </a:r>
            <a:r>
              <a:rPr kumimoji="1" lang="de" altLang="ja-JP" dirty="0" err="1"/>
              <a:t>the</a:t>
            </a:r>
            <a:r>
              <a:rPr kumimoji="1" lang="de" altLang="ja-JP" dirty="0"/>
              <a:t> initial </a:t>
            </a:r>
            <a:r>
              <a:rPr kumimoji="1" lang="de" altLang="ja-JP" dirty="0" err="1"/>
              <a:t>condition</a:t>
            </a:r>
            <a:r>
              <a:rPr kumimoji="1" lang="de" altLang="ja-JP" dirty="0"/>
              <a:t>.</a:t>
            </a:r>
            <a:endParaRPr kumimoji="1" lang="ja-JP" altLang="en-US"/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6C78FC99-4FFA-7F1F-5AFB-F378D9E181EB}"/>
              </a:ext>
            </a:extLst>
          </p:cNvPr>
          <p:cNvCxnSpPr/>
          <p:nvPr/>
        </p:nvCxnSpPr>
        <p:spPr>
          <a:xfrm flipH="1">
            <a:off x="2902432" y="2307071"/>
            <a:ext cx="228600" cy="2068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CFC134D-7FA3-2587-FE7E-E4943BD37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5" name="図 4" descr="グラフ, 散布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83EA2C2-5942-6A56-D7BF-3A8E83DE6A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9481" y="1597015"/>
            <a:ext cx="2846491" cy="2167967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49F633A-041C-898F-F74C-BEDF417F7B17}"/>
              </a:ext>
            </a:extLst>
          </p:cNvPr>
          <p:cNvSpPr txBox="1"/>
          <p:nvPr/>
        </p:nvSpPr>
        <p:spPr>
          <a:xfrm>
            <a:off x="7272334" y="4084744"/>
            <a:ext cx="18716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de" altLang="ja-JP" sz="1200" dirty="0"/>
              <a:t>D. </a:t>
            </a:r>
            <a:r>
              <a:rPr kumimoji="1" lang="de" altLang="ja-JP" sz="1200" dirty="0" err="1"/>
              <a:t>Ishima</a:t>
            </a:r>
            <a:r>
              <a:rPr kumimoji="1" lang="de" altLang="ja-JP" sz="1200" dirty="0"/>
              <a:t> </a:t>
            </a:r>
            <a:r>
              <a:rPr kumimoji="1" lang="de" altLang="ja-JP" sz="1200" i="1" dirty="0"/>
              <a:t>et al</a:t>
            </a:r>
            <a:r>
              <a:rPr kumimoji="1" lang="de" altLang="ja-JP" sz="1200" dirty="0"/>
              <a:t>., PRE 2023</a:t>
            </a:r>
          </a:p>
          <a:p>
            <a:endParaRPr kumimoji="1" lang="de" altLang="ja-JP" dirty="0"/>
          </a:p>
          <a:p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20931EF-D5F8-D256-B7D1-6B7796681F12}"/>
              </a:ext>
            </a:extLst>
          </p:cNvPr>
          <p:cNvSpPr txBox="1"/>
          <p:nvPr/>
        </p:nvSpPr>
        <p:spPr>
          <a:xfrm>
            <a:off x="4336951" y="1161006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de" altLang="ja-JP" dirty="0" err="1"/>
              <a:t>Anharmonic</a:t>
            </a:r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6E47F50-B0F4-CA26-933E-02ADE816F552}"/>
              </a:ext>
            </a:extLst>
          </p:cNvPr>
          <p:cNvSpPr txBox="1"/>
          <p:nvPr/>
        </p:nvSpPr>
        <p:spPr>
          <a:xfrm>
            <a:off x="7272334" y="1273849"/>
            <a:ext cx="49578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H</a:t>
            </a:r>
            <a:r>
              <a:rPr lang="ja-JP" altLang="en-US"/>
              <a:t>armonic</a:t>
            </a:r>
          </a:p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1427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6D6F4A-AB81-8A0B-1874-59E714173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" altLang="ja-JP" dirty="0" err="1"/>
              <a:t>Nonlinear</a:t>
            </a:r>
            <a:r>
              <a:rPr lang="de" altLang="ja-JP" dirty="0"/>
              <a:t> Analysis </a:t>
            </a:r>
            <a:r>
              <a:rPr lang="de" altLang="ja-JP" dirty="0" err="1"/>
              <a:t>of</a:t>
            </a:r>
            <a:r>
              <a:rPr lang="de" altLang="ja-JP" dirty="0"/>
              <a:t> </a:t>
            </a:r>
            <a:r>
              <a:rPr lang="de" altLang="ja-JP" dirty="0" err="1"/>
              <a:t>Amorphous</a:t>
            </a:r>
            <a:r>
              <a:rPr lang="de" altLang="ja-JP" dirty="0"/>
              <a:t> </a:t>
            </a:r>
            <a:r>
              <a:rPr lang="de" altLang="ja-JP" dirty="0" err="1"/>
              <a:t>Solids</a:t>
            </a:r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1B5338D-4AC9-52B0-D6BB-4AF5A1DCCD21}"/>
              </a:ext>
            </a:extLst>
          </p:cNvPr>
          <p:cNvSpPr txBox="1"/>
          <p:nvPr/>
        </p:nvSpPr>
        <p:spPr>
          <a:xfrm>
            <a:off x="114847" y="4356820"/>
            <a:ext cx="4377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de" altLang="ja-JP" dirty="0"/>
              <a:t>NQE(</a:t>
            </a:r>
            <a:r>
              <a:rPr kumimoji="1" lang="de" altLang="ja-JP" dirty="0" err="1"/>
              <a:t>Nonlinear</a:t>
            </a:r>
            <a:r>
              <a:rPr kumimoji="1" lang="de" altLang="ja-JP" dirty="0"/>
              <a:t> </a:t>
            </a:r>
            <a:r>
              <a:rPr kumimoji="1" lang="de" altLang="ja-JP" dirty="0" err="1"/>
              <a:t>quasilocalized</a:t>
            </a:r>
            <a:r>
              <a:rPr kumimoji="1" lang="de" altLang="ja-JP" dirty="0"/>
              <a:t> </a:t>
            </a:r>
            <a:r>
              <a:rPr kumimoji="1" lang="de" altLang="ja-JP" dirty="0" err="1"/>
              <a:t>excitations</a:t>
            </a:r>
            <a:r>
              <a:rPr kumimoji="1" lang="de" altLang="ja-JP" dirty="0"/>
              <a:t>)</a:t>
            </a:r>
            <a:endParaRPr kumimoji="1" lang="ja-JP" altLang="en-US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1B73EE83-7907-504A-6D60-1DEE9B1BAB73}"/>
              </a:ext>
            </a:extLst>
          </p:cNvPr>
          <p:cNvGrpSpPr/>
          <p:nvPr/>
        </p:nvGrpSpPr>
        <p:grpSpPr>
          <a:xfrm>
            <a:off x="231949" y="948144"/>
            <a:ext cx="3739010" cy="3169865"/>
            <a:chOff x="205461" y="1061919"/>
            <a:chExt cx="3289300" cy="2782794"/>
          </a:xfrm>
        </p:grpSpPr>
        <p:pic>
          <p:nvPicPr>
            <p:cNvPr id="5" name="図 4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97D189-A8BA-A688-7724-0BF18C166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-1758"/>
            <a:stretch>
              <a:fillRect/>
            </a:stretch>
          </p:blipFill>
          <p:spPr>
            <a:xfrm>
              <a:off x="205461" y="1272988"/>
              <a:ext cx="3289300" cy="2571725"/>
            </a:xfrm>
            <a:prstGeom prst="rect">
              <a:avLst/>
            </a:prstGeom>
          </p:spPr>
        </p:pic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AB671F76-7F9C-70DB-0E04-CD3968987DEA}"/>
                </a:ext>
              </a:extLst>
            </p:cNvPr>
            <p:cNvSpPr/>
            <p:nvPr/>
          </p:nvSpPr>
          <p:spPr>
            <a:xfrm>
              <a:off x="268941" y="1352811"/>
              <a:ext cx="995083" cy="951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745E1191-7E30-5C23-069B-E032C4BFA7DC}"/>
                </a:ext>
              </a:extLst>
            </p:cNvPr>
            <p:cNvSpPr/>
            <p:nvPr/>
          </p:nvSpPr>
          <p:spPr>
            <a:xfrm>
              <a:off x="2362925" y="1061919"/>
              <a:ext cx="1131836" cy="12784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2" name="図 11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434E013D-AFB6-19DC-1646-82AFE31A8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881" y="3154729"/>
            <a:ext cx="4036804" cy="7464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EE3338D-33C9-2440-88BA-A9AC066F6512}"/>
                  </a:ext>
                </a:extLst>
              </p:cNvPr>
              <p:cNvSpPr txBox="1"/>
              <p:nvPr/>
            </p:nvSpPr>
            <p:spPr>
              <a:xfrm>
                <a:off x="4572000" y="2292217"/>
                <a:ext cx="1435329" cy="832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acc>
                        <m:accPr>
                          <m:chr m:val="̂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kumimoji="1" lang="en-US" altLang="ja-JP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EE3338D-33C9-2440-88BA-A9AC066F6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292217"/>
                <a:ext cx="1435329" cy="832792"/>
              </a:xfrm>
              <a:prstGeom prst="rect">
                <a:avLst/>
              </a:prstGeom>
              <a:blipFill>
                <a:blip r:embed="rId5"/>
                <a:stretch>
                  <a:fillRect r="-1770" b="-104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EE253D6F-34C4-A582-292C-511AAFE6974F}"/>
                  </a:ext>
                </a:extLst>
              </p:cNvPr>
              <p:cNvSpPr txBox="1"/>
              <p:nvPr/>
            </p:nvSpPr>
            <p:spPr>
              <a:xfrm>
                <a:off x="6538350" y="2255563"/>
                <a:ext cx="2036455" cy="1202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sub>
                      </m:sSub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dirty="0"/>
              </a:p>
              <a:p>
                <a:endParaRPr dirty="0"/>
              </a:p>
              <a:p>
                <a:endParaRPr kumimoji="1" lang="ja-JP" altLang="en-US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EE253D6F-34C4-A582-292C-511AAFE69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350" y="2255563"/>
                <a:ext cx="2036455" cy="12021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図 19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0CF69DE-3BF1-91A9-CE05-9372722CDC2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0283" t="37683" r="12131" b="19099"/>
          <a:stretch>
            <a:fillRect/>
          </a:stretch>
        </p:blipFill>
        <p:spPr>
          <a:xfrm>
            <a:off x="248362" y="4728354"/>
            <a:ext cx="3739011" cy="1803797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880AAB5-3CB8-2470-11A0-7E26B3F08352}"/>
              </a:ext>
            </a:extLst>
          </p:cNvPr>
          <p:cNvSpPr txBox="1"/>
          <p:nvPr/>
        </p:nvSpPr>
        <p:spPr>
          <a:xfrm>
            <a:off x="5222568" y="4215058"/>
            <a:ext cx="4451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de" altLang="ja-JP" dirty="0"/>
              <a:t>Case </a:t>
            </a:r>
            <a:r>
              <a:rPr kumimoji="1" lang="de" altLang="ja-JP" dirty="0" err="1"/>
              <a:t>for</a:t>
            </a:r>
            <a:r>
              <a:rPr kumimoji="1" lang="de" altLang="ja-JP" dirty="0"/>
              <a:t> Positive Eigenvalues</a:t>
            </a:r>
          </a:p>
          <a:p>
            <a:endParaRPr kumimoji="1" lang="de" altLang="ja-JP" dirty="0"/>
          </a:p>
          <a:p>
            <a:r>
              <a:rPr kumimoji="1" lang="ja-JP" altLang="en-US"/>
              <a:t>→ </a:t>
            </a:r>
            <a:r>
              <a:rPr kumimoji="1" lang="en-US" altLang="ja-JP" dirty="0"/>
              <a:t>Apply Negative mode</a:t>
            </a:r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0B63F29-D5A2-AF5C-A3E8-9A4EA04F8418}"/>
              </a:ext>
            </a:extLst>
          </p:cNvPr>
          <p:cNvSpPr txBox="1"/>
          <p:nvPr/>
        </p:nvSpPr>
        <p:spPr>
          <a:xfrm>
            <a:off x="114847" y="4068055"/>
            <a:ext cx="47793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/>
              <a:t>Luka Gartner and Edan Lerner</a:t>
            </a:r>
            <a:r>
              <a:rPr lang="en-US" altLang="ja-JP" sz="1200" dirty="0"/>
              <a:t>, Phys. Rev. E 93, 011001(2016)</a:t>
            </a:r>
            <a:endParaRPr lang="ja-JP" altLang="en-US" sz="120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B5F2B79-6E2C-2F72-4A9F-C4F5FB6752DD}"/>
              </a:ext>
            </a:extLst>
          </p:cNvPr>
          <p:cNvSpPr txBox="1"/>
          <p:nvPr/>
        </p:nvSpPr>
        <p:spPr>
          <a:xfrm>
            <a:off x="241009" y="6532151"/>
            <a:ext cx="3720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de" altLang="ja-JP" sz="1200" dirty="0"/>
              <a:t>Geert </a:t>
            </a:r>
            <a:r>
              <a:rPr kumimoji="1" lang="de" altLang="ja-JP" sz="1200" dirty="0" err="1"/>
              <a:t>Kapteijns</a:t>
            </a:r>
            <a:r>
              <a:rPr kumimoji="1" lang="de" altLang="ja-JP" sz="1200" dirty="0"/>
              <a:t> et al., Phys. Rev. E 101, 032130 (2020)</a:t>
            </a:r>
            <a:endParaRPr kumimoji="1" lang="ja-JP" altLang="en-US" sz="120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DBC8935-7CDA-383D-7E56-9D729399E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6</a:t>
            </a:fld>
            <a:endParaRPr kumimoji="1" lang="ja-JP" altLang="en-US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FC615736-A3DA-166D-0B98-D2F0D9BDA0A1}"/>
              </a:ext>
            </a:extLst>
          </p:cNvPr>
          <p:cNvGrpSpPr/>
          <p:nvPr/>
        </p:nvGrpSpPr>
        <p:grpSpPr>
          <a:xfrm>
            <a:off x="5628212" y="5237811"/>
            <a:ext cx="1820275" cy="1134453"/>
            <a:chOff x="6496927" y="4460016"/>
            <a:chExt cx="1820275" cy="1134453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9A040824-72B2-4BDD-F2F6-9F046286A8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81" t="9038" r="4386" b="16233"/>
            <a:stretch/>
          </p:blipFill>
          <p:spPr bwMode="auto">
            <a:xfrm>
              <a:off x="6496927" y="4460016"/>
              <a:ext cx="1820275" cy="1134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円/楕円 10">
              <a:extLst>
                <a:ext uri="{FF2B5EF4-FFF2-40B4-BE49-F238E27FC236}">
                  <a16:creationId xmlns:a16="http://schemas.microsoft.com/office/drawing/2014/main" id="{9D1475EC-919C-DE70-91C0-2D16D10ECBEC}"/>
                </a:ext>
              </a:extLst>
            </p:cNvPr>
            <p:cNvSpPr/>
            <p:nvPr/>
          </p:nvSpPr>
          <p:spPr>
            <a:xfrm>
              <a:off x="7705647" y="5091882"/>
              <a:ext cx="222077" cy="21020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右矢印 13">
              <a:extLst>
                <a:ext uri="{FF2B5EF4-FFF2-40B4-BE49-F238E27FC236}">
                  <a16:creationId xmlns:a16="http://schemas.microsoft.com/office/drawing/2014/main" id="{6483A450-8163-3D7E-A297-C3D1B1D4D01E}"/>
                </a:ext>
              </a:extLst>
            </p:cNvPr>
            <p:cNvSpPr/>
            <p:nvPr/>
          </p:nvSpPr>
          <p:spPr>
            <a:xfrm rot="1801293">
              <a:off x="7702466" y="4756646"/>
              <a:ext cx="450517" cy="222409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3E62762-ACE5-F694-A375-16B787A2C4D9}"/>
              </a:ext>
            </a:extLst>
          </p:cNvPr>
          <p:cNvSpPr txBox="1"/>
          <p:nvPr/>
        </p:nvSpPr>
        <p:spPr>
          <a:xfrm>
            <a:off x="278036" y="904483"/>
            <a:ext cx="49445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de" altLang="ja-JP" dirty="0"/>
              <a:t>NPM(</a:t>
            </a:r>
            <a:r>
              <a:rPr kumimoji="1" lang="de" altLang="ja-JP" dirty="0" err="1"/>
              <a:t>Nonlinear</a:t>
            </a:r>
            <a:r>
              <a:rPr kumimoji="1" lang="de" altLang="ja-JP" dirty="0"/>
              <a:t> </a:t>
            </a:r>
            <a:r>
              <a:rPr kumimoji="1" lang="de" altLang="ja-JP" dirty="0" err="1"/>
              <a:t>plastic</a:t>
            </a:r>
            <a:r>
              <a:rPr kumimoji="1" lang="de" altLang="ja-JP" dirty="0"/>
              <a:t> </a:t>
            </a:r>
            <a:r>
              <a:rPr kumimoji="1" lang="de" altLang="ja-JP" dirty="0" err="1"/>
              <a:t>modes</a:t>
            </a:r>
            <a:r>
              <a:rPr kumimoji="1" lang="de" altLang="ja-JP" dirty="0"/>
              <a:t>),</a:t>
            </a:r>
          </a:p>
        </p:txBody>
      </p:sp>
    </p:spTree>
    <p:extLst>
      <p:ext uri="{BB962C8B-B14F-4D97-AF65-F5344CB8AC3E}">
        <p14:creationId xmlns:p14="http://schemas.microsoft.com/office/powerpoint/2010/main" val="3861430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EF263-76C9-97D2-0DF6-3445E89D9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917A23-90F5-7341-0353-4AE848D9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20" y="-238286"/>
            <a:ext cx="10090653" cy="1325563"/>
          </a:xfrm>
        </p:spPr>
        <p:txBody>
          <a:bodyPr/>
          <a:lstStyle/>
          <a:p>
            <a:r>
              <a:rPr kumimoji="1" lang="en-US" altLang="ja-JP" dirty="0"/>
              <a:t>Hessian matrix including wavenumber</a:t>
            </a:r>
            <a:endParaRPr kumimoji="1" lang="ja-JP" altLang="en-US"/>
          </a:p>
        </p:txBody>
      </p:sp>
      <p:pic>
        <p:nvPicPr>
          <p:cNvPr id="6" name="図 5" descr="アイコン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DDACE94-7155-B691-E32E-E19FBBDC91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381"/>
          <a:stretch/>
        </p:blipFill>
        <p:spPr>
          <a:xfrm>
            <a:off x="394159" y="3480885"/>
            <a:ext cx="3433011" cy="34270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6ADA839-ED7C-DE60-C628-01A54631564E}"/>
                  </a:ext>
                </a:extLst>
              </p:cNvPr>
              <p:cNvSpPr txBox="1"/>
              <p:nvPr/>
            </p:nvSpPr>
            <p:spPr>
              <a:xfrm>
                <a:off x="1529412" y="1134363"/>
                <a:ext cx="1672830" cy="7132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en-US" altLang="ja-JP" sz="20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DFC884F-FA1C-AE57-EA70-B1834B903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412" y="1134363"/>
                <a:ext cx="1672830" cy="713272"/>
              </a:xfrm>
              <a:prstGeom prst="rect">
                <a:avLst/>
              </a:prstGeom>
              <a:blipFill>
                <a:blip r:embed="rId4"/>
                <a:stretch>
                  <a:fillRect l="-3008" r="-4511" b="-87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FEF6BFD-2CBB-9DC9-290D-F3C30C378351}"/>
                  </a:ext>
                </a:extLst>
              </p:cNvPr>
              <p:cNvSpPr txBox="1"/>
              <p:nvPr/>
            </p:nvSpPr>
            <p:spPr>
              <a:xfrm>
                <a:off x="5787980" y="1250321"/>
                <a:ext cx="2317942" cy="556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ja-JP" sz="2800" b="1" i="1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  <m:r>
                        <a:rPr lang="en-US" altLang="ja-JP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800" b="1" i="1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kumimoji="1" lang="en-US" altLang="ja-JP" sz="2800" b="1" i="1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kumimoji="1"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</m:oMath>
                  </m:oMathPara>
                </a14:m>
                <a:endParaRPr kumimoji="1" lang="ja-JP" altLang="en-US" sz="2800" b="1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99DA0D52-2470-5914-9448-67F6E021C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980" y="1250321"/>
                <a:ext cx="2317942" cy="556434"/>
              </a:xfrm>
              <a:prstGeom prst="rect">
                <a:avLst/>
              </a:prstGeom>
              <a:blipFill>
                <a:blip r:embed="rId5"/>
                <a:stretch>
                  <a:fillRect t="-124444" r="-16848" b="-1844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63704D09-ADCE-89DB-CA70-44B69C1707F3}"/>
                  </a:ext>
                </a:extLst>
              </p:cNvPr>
              <p:cNvSpPr txBox="1"/>
              <p:nvPr/>
            </p:nvSpPr>
            <p:spPr>
              <a:xfrm>
                <a:off x="-343857" y="2127190"/>
                <a:ext cx="6197722" cy="889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altLang="ja-JP" sz="2000" b="1" i="1" smtClean="0"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d>
                        <m:dPr>
                          <m:ctrlPr>
                            <a:rPr lang="en-US" altLang="ja-JP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altLang="ja-JP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altLang="ja-JP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ja-JP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en-US" altLang="ja-JP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  <m:r>
                                <a:rPr lang="en-US" altLang="ja-JP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F3482D3-2CCB-F761-EB74-26DBC8C90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3857" y="2127190"/>
                <a:ext cx="6197722" cy="889474"/>
              </a:xfrm>
              <a:prstGeom prst="rect">
                <a:avLst/>
              </a:prstGeom>
              <a:blipFill>
                <a:blip r:embed="rId6"/>
                <a:stretch>
                  <a:fillRect t="-112676" b="-1647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B47B028D-777C-A876-E363-44BA5504039D}"/>
                  </a:ext>
                </a:extLst>
              </p:cNvPr>
              <p:cNvSpPr txBox="1"/>
              <p:nvPr/>
            </p:nvSpPr>
            <p:spPr>
              <a:xfrm>
                <a:off x="5504087" y="2084287"/>
                <a:ext cx="3387081" cy="8740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altLang="ja-JP" sz="2000" b="1" i="1" smtClean="0"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</m:sSub>
                        </m:e>
                      </m:nary>
                      <m:r>
                        <a:rPr lang="en-US" altLang="ja-JP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en-US" altLang="ja-JP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14E5DC12-778F-998E-E4CA-5768CCBAC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087" y="2084287"/>
                <a:ext cx="3387081" cy="874085"/>
              </a:xfrm>
              <a:prstGeom prst="rect">
                <a:avLst/>
              </a:prstGeom>
              <a:blipFill>
                <a:blip r:embed="rId7"/>
                <a:stretch>
                  <a:fillRect t="-121739" b="-16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B8B544F-BF42-32AB-3830-4CFCCA54EBE7}"/>
              </a:ext>
            </a:extLst>
          </p:cNvPr>
          <p:cNvSpPr txBox="1"/>
          <p:nvPr/>
        </p:nvSpPr>
        <p:spPr>
          <a:xfrm>
            <a:off x="692645" y="3216365"/>
            <a:ext cx="2062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Dispersion relation</a:t>
            </a:r>
            <a:endParaRPr kumimoji="1" lang="ja-JP" altLang="en-US"/>
          </a:p>
        </p:txBody>
      </p:sp>
      <p:sp>
        <p:nvSpPr>
          <p:cNvPr id="17" name="コンテンツ プレースホルダー 16">
            <a:extLst>
              <a:ext uri="{FF2B5EF4-FFF2-40B4-BE49-F238E27FC236}">
                <a16:creationId xmlns:a16="http://schemas.microsoft.com/office/drawing/2014/main" id="{05A9FBD1-7D2B-A041-2596-72251D5C4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4211" y="2882751"/>
            <a:ext cx="4486832" cy="324281"/>
          </a:xfrm>
        </p:spPr>
        <p:txBody>
          <a:bodyPr/>
          <a:lstStyle/>
          <a:p>
            <a:pPr marL="0" indent="0">
              <a:buNone/>
            </a:pPr>
            <a:r>
              <a:rPr lang="de" altLang="ja-JP" sz="1600" dirty="0">
                <a:effectLst/>
                <a:latin typeface="LMRoman12-Regular-Identity-H"/>
              </a:rPr>
              <a:t>S. </a:t>
            </a:r>
            <a:r>
              <a:rPr lang="de" altLang="ja-JP" sz="1600" dirty="0" err="1">
                <a:effectLst/>
                <a:latin typeface="LMRoman12-Regular-Identity-H"/>
              </a:rPr>
              <a:t>Schoenholz</a:t>
            </a:r>
            <a:r>
              <a:rPr lang="de" altLang="ja-JP" sz="1600" dirty="0">
                <a:effectLst/>
                <a:latin typeface="LMRoman12-Regular-Identity-H"/>
              </a:rPr>
              <a:t> </a:t>
            </a:r>
            <a:r>
              <a:rPr lang="de" altLang="ja-JP" sz="1600" i="1" dirty="0">
                <a:effectLst/>
                <a:latin typeface="LMRoman12-Regular-Identity-H"/>
              </a:rPr>
              <a:t>et al</a:t>
            </a:r>
            <a:r>
              <a:rPr lang="de" altLang="ja-JP" sz="1600" dirty="0">
                <a:effectLst/>
                <a:latin typeface="LMRoman12-Regular-Identity-H"/>
              </a:rPr>
              <a:t>. </a:t>
            </a:r>
            <a:r>
              <a:rPr lang="de" altLang="ja-JP" sz="1600" dirty="0">
                <a:effectLst/>
                <a:latin typeface="AdvOTec4e56ad.I"/>
              </a:rPr>
              <a:t> Soft Matter</a:t>
            </a:r>
            <a:r>
              <a:rPr lang="de" altLang="ja-JP" sz="1600" dirty="0">
                <a:effectLst/>
                <a:latin typeface="AdvOT281613a3"/>
              </a:rPr>
              <a:t>, </a:t>
            </a:r>
            <a:r>
              <a:rPr lang="de" altLang="ja-JP" sz="1600" dirty="0">
                <a:effectLst/>
                <a:latin typeface="AdvOTfb668818.B"/>
              </a:rPr>
              <a:t>9</a:t>
            </a:r>
            <a:r>
              <a:rPr lang="de" altLang="ja-JP" sz="1600" dirty="0">
                <a:effectLst/>
                <a:latin typeface="AdvOT281613a3"/>
              </a:rPr>
              <a:t>, 11000 (2013).</a:t>
            </a:r>
            <a:endParaRPr lang="de" altLang="ja-JP" sz="16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E04BFEE-25AF-520C-CF30-4721F75F4CEF}"/>
              </a:ext>
            </a:extLst>
          </p:cNvPr>
          <p:cNvSpPr txBox="1"/>
          <p:nvPr/>
        </p:nvSpPr>
        <p:spPr>
          <a:xfrm>
            <a:off x="123320" y="855890"/>
            <a:ext cx="1727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Hessian matrix</a:t>
            </a:r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B828AC0-DF88-D7B6-1EEF-8E1D6CF4450A}"/>
              </a:ext>
            </a:extLst>
          </p:cNvPr>
          <p:cNvSpPr txBox="1"/>
          <p:nvPr/>
        </p:nvSpPr>
        <p:spPr>
          <a:xfrm>
            <a:off x="0" y="1782548"/>
            <a:ext cx="3973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Hessian matrix including wavenumber</a:t>
            </a:r>
            <a:endParaRPr kumimoji="1" lang="ja-JP" altLang="en-US"/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5BA45DB5-2B5F-1803-7252-9D8B500B4F91}"/>
              </a:ext>
            </a:extLst>
          </p:cNvPr>
          <p:cNvCxnSpPr/>
          <p:nvPr/>
        </p:nvCxnSpPr>
        <p:spPr>
          <a:xfrm flipH="1">
            <a:off x="3259392" y="5967957"/>
            <a:ext cx="428342" cy="2082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4DD9DE2-B22A-736C-E4CE-A768FEDDFF64}"/>
              </a:ext>
            </a:extLst>
          </p:cNvPr>
          <p:cNvSpPr txBox="1"/>
          <p:nvPr/>
        </p:nvSpPr>
        <p:spPr>
          <a:xfrm>
            <a:off x="3546283" y="5514967"/>
            <a:ext cx="2610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Get negative eigenvalue!</a:t>
            </a:r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F4E9842-8B71-9CC8-7DDA-A411BEF024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9960" y="4121551"/>
            <a:ext cx="3054040" cy="2290529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AF4BF42-BBE2-AC65-A525-05E08B52A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105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5319B-F3CC-26E1-B7C7-40D934394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185426-6DB7-B4E6-4960-380743987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64" y="-125465"/>
            <a:ext cx="7886700" cy="910278"/>
          </a:xfrm>
        </p:spPr>
        <p:txBody>
          <a:bodyPr/>
          <a:lstStyle/>
          <a:p>
            <a:r>
              <a:rPr kumimoji="1" lang="en-US" altLang="ja-JP" dirty="0"/>
              <a:t>How introduce wavenumber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673B8D6F-88A9-4B0C-C082-10B35D06EA3A}"/>
                  </a:ext>
                </a:extLst>
              </p:cNvPr>
              <p:cNvSpPr txBox="1"/>
              <p:nvPr/>
            </p:nvSpPr>
            <p:spPr>
              <a:xfrm>
                <a:off x="-320504" y="2280342"/>
                <a:ext cx="6197722" cy="889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en-US" altLang="ja-JP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altLang="ja-JP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den>
                          </m:f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altLang="ja-JP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ja-JP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en-US" altLang="ja-JP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  <m:r>
                                <a:rPr lang="en-US" altLang="ja-JP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2AD2ED9-60C7-76A0-0C02-DB65E27CC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0504" y="2280342"/>
                <a:ext cx="6197722" cy="889474"/>
              </a:xfrm>
              <a:prstGeom prst="rect">
                <a:avLst/>
              </a:prstGeom>
              <a:blipFill>
                <a:blip r:embed="rId4"/>
                <a:stretch>
                  <a:fillRect t="-112676" b="-1647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56DD9AF-AB4D-D3E2-F05A-ABE27A734B6E}"/>
                  </a:ext>
                </a:extLst>
              </p:cNvPr>
              <p:cNvSpPr txBox="1"/>
              <p:nvPr/>
            </p:nvSpPr>
            <p:spPr>
              <a:xfrm>
                <a:off x="-1012409" y="866489"/>
                <a:ext cx="6749193" cy="1263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altLang="ja-JP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e>
                      </m:acc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altLang="ja-JP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ja-JP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altLang="ja-JP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ja-JP" sz="2000" b="1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en-US" altLang="ja-JP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altLang="ja-JP" sz="2000" b="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F7BC90F-EC0E-0CA6-6B13-B15818A5E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2409" y="866489"/>
                <a:ext cx="6749193" cy="1263166"/>
              </a:xfrm>
              <a:prstGeom prst="rect">
                <a:avLst/>
              </a:prstGeom>
              <a:blipFill>
                <a:blip r:embed="rId5"/>
                <a:stretch>
                  <a:fillRect t="-80000" b="-87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EF6FC8A-F410-0053-5D81-42F48B73CAF9}"/>
                  </a:ext>
                </a:extLst>
              </p:cNvPr>
              <p:cNvSpPr txBox="1"/>
              <p:nvPr/>
            </p:nvSpPr>
            <p:spPr>
              <a:xfrm>
                <a:off x="5228940" y="1894368"/>
                <a:ext cx="2666051" cy="10403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000" dirty="0"/>
                  <a:t>:Particle index</a:t>
                </a:r>
                <a:endParaRPr kumimoji="1" lang="en-US" altLang="ja-JP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000" dirty="0"/>
                  <a:t>:Cell index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altLang="ja-JP" sz="2000" dirty="0"/>
                  <a:t> : Center of </a:t>
                </a:r>
                <a14:m>
                  <m:oMath xmlns:m="http://schemas.openxmlformats.org/officeDocument/2006/math">
                    <m:r>
                      <a:rPr kumimoji="1" lang="en-US" altLang="ja-JP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ja-JP" sz="2000" dirty="0"/>
                  <a:t>-</a:t>
                </a:r>
                <a:r>
                  <a:rPr lang="en-US" altLang="ja-JP" sz="2000" dirty="0" err="1"/>
                  <a:t>th</a:t>
                </a:r>
                <a:r>
                  <a:rPr lang="en-US" altLang="ja-JP" sz="2000" dirty="0"/>
                  <a:t> cell</a:t>
                </a: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EF2BF3C4-CD87-0971-D761-4272524A9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940" y="1894368"/>
                <a:ext cx="2666051" cy="1040349"/>
              </a:xfrm>
              <a:prstGeom prst="rect">
                <a:avLst/>
              </a:prstGeom>
              <a:blipFill>
                <a:blip r:embed="rId6"/>
                <a:stretch>
                  <a:fillRect t="-2439" r="-1422" b="-97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90A6AA11-4663-6F5C-1A21-D0FC5612D414}"/>
                  </a:ext>
                </a:extLst>
              </p:cNvPr>
              <p:cNvSpPr txBox="1"/>
              <p:nvPr/>
            </p:nvSpPr>
            <p:spPr>
              <a:xfrm>
                <a:off x="4928076" y="1127239"/>
                <a:ext cx="3945760" cy="446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kumimoji="1" lang="en-US" altLang="ja-JP" sz="2000" dirty="0"/>
                  <a:t>= Re{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  <m:r>
                              <a:rPr kumimoji="1" lang="en-US" altLang="ja-JP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kumimoji="1" lang="en-US" altLang="ja-JP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 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kumimoji="1" lang="en-US" altLang="ja-JP" sz="2000" dirty="0"/>
                  <a:t>}</a:t>
                </a:r>
                <a:r>
                  <a:rPr lang="en-US" altLang="ja-JP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altLang="ja-JP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kumimoji="1" lang="ja-JP" altLang="en-US" sz="2000" i="1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3B96B96-3B7F-A509-CBB5-479D3BB1C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076" y="1127239"/>
                <a:ext cx="3945760" cy="446917"/>
              </a:xfrm>
              <a:prstGeom prst="rect">
                <a:avLst/>
              </a:prstGeom>
              <a:blipFill>
                <a:blip r:embed="rId7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A1E4492E-806F-D40F-3045-5445BC08A0C2}"/>
              </a:ext>
            </a:extLst>
          </p:cNvPr>
          <p:cNvGrpSpPr/>
          <p:nvPr/>
        </p:nvGrpSpPr>
        <p:grpSpPr>
          <a:xfrm>
            <a:off x="1187134" y="4606450"/>
            <a:ext cx="3867598" cy="1037887"/>
            <a:chOff x="3945276" y="5149473"/>
            <a:chExt cx="4253502" cy="1317434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0B7F348D-C20F-612A-B707-5F946DBC8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22472" r="22803"/>
            <a:stretch/>
          </p:blipFill>
          <p:spPr>
            <a:xfrm>
              <a:off x="3945276" y="5579550"/>
              <a:ext cx="4253502" cy="88735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4A677D85-DC57-C5F7-37DA-6F4ABD05A2A3}"/>
                    </a:ext>
                  </a:extLst>
                </p:cNvPr>
                <p:cNvSpPr txBox="1"/>
                <p:nvPr/>
              </p:nvSpPr>
              <p:spPr>
                <a:xfrm>
                  <a:off x="5471361" y="5149473"/>
                  <a:ext cx="5906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ja-JP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kumimoji="1" lang="ja-JP" altLang="en-US" i="1"/>
                </a:p>
              </p:txBody>
            </p:sp>
          </mc:Choice>
          <mc:Fallback xmlns=""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96447BCD-3BB4-2400-7D8C-30CB350D6F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1361" y="5149473"/>
                  <a:ext cx="590675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4651" b="-458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BEC17207-8B96-B110-DED6-2C5F6B4EE487}"/>
                    </a:ext>
                  </a:extLst>
                </p:cNvPr>
                <p:cNvSpPr txBox="1"/>
                <p:nvPr/>
              </p:nvSpPr>
              <p:spPr>
                <a:xfrm>
                  <a:off x="6233275" y="5149473"/>
                  <a:ext cx="4934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i="1"/>
                </a:p>
              </p:txBody>
            </p:sp>
          </mc:Choice>
          <mc:Fallback xmlns=""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D6809435-E993-7BDF-73D1-A42EDB6EB5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3275" y="5149473"/>
                  <a:ext cx="493405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25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>
                  <a:extLst>
                    <a:ext uri="{FF2B5EF4-FFF2-40B4-BE49-F238E27FC236}">
                      <a16:creationId xmlns:a16="http://schemas.microsoft.com/office/drawing/2014/main" id="{C12245F8-2BC7-AF56-E23C-FC0BE4445B11}"/>
                    </a:ext>
                  </a:extLst>
                </p:cNvPr>
                <p:cNvSpPr txBox="1"/>
                <p:nvPr/>
              </p:nvSpPr>
              <p:spPr>
                <a:xfrm>
                  <a:off x="7069157" y="5149473"/>
                  <a:ext cx="4934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i="1"/>
                </a:p>
              </p:txBody>
            </p:sp>
          </mc:Choice>
          <mc:Fallback xmlns="">
            <p:sp>
              <p:nvSpPr>
                <p:cNvPr id="19" name="テキスト ボックス 18">
                  <a:extLst>
                    <a:ext uri="{FF2B5EF4-FFF2-40B4-BE49-F238E27FC236}">
                      <a16:creationId xmlns:a16="http://schemas.microsoft.com/office/drawing/2014/main" id="{B24CA136-C759-A42C-B6CB-87EA4086A4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9157" y="5149473"/>
                  <a:ext cx="493405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25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テキスト ボックス 19">
                  <a:extLst>
                    <a:ext uri="{FF2B5EF4-FFF2-40B4-BE49-F238E27FC236}">
                      <a16:creationId xmlns:a16="http://schemas.microsoft.com/office/drawing/2014/main" id="{E50F9BF0-4EC4-D5F9-6CAD-8B1C0C4B186C}"/>
                    </a:ext>
                  </a:extLst>
                </p:cNvPr>
                <p:cNvSpPr txBox="1"/>
                <p:nvPr/>
              </p:nvSpPr>
              <p:spPr>
                <a:xfrm>
                  <a:off x="4572805" y="5149473"/>
                  <a:ext cx="4819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20" name="テキスト ボックス 19">
                  <a:extLst>
                    <a:ext uri="{FF2B5EF4-FFF2-40B4-BE49-F238E27FC236}">
                      <a16:creationId xmlns:a16="http://schemas.microsoft.com/office/drawing/2014/main" id="{78D7CD1F-C1F1-B785-17E3-6212382C46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805" y="5149473"/>
                  <a:ext cx="481927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25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2" name="図 21" descr="\documentclass{article}&#10;\usepackage{amsmath}&#10;\pagestyle{empty}&#10;\begin{document}&#10;&#10;\[&#10;m \omega^2 &#10;\begin{pmatrix}&#10;\delta u_1 \\&#10;\delta u_2 \\&#10;\delta u_3 &#10;\end{pmatrix}&#10;=&#10;\begin{pmatrix}&#10;K_1 + K_3 &amp; -K_1 &amp; -K_3 e^{ika} \\&#10;-K_1 &amp; K_1 + K_2 &amp; - K_2 \\&#10;-K_3 e^{-ika} &amp; -K_2 &amp; K_2 + K_3&#10;\end{pmatrix}&#10;\begin{pmatrix}&#10;\delta u_1 \\&#10;\delta u_2 \\&#10;\delta u_3 &#10;\end{pmatrix}.&#10;\]&#10;&#10;\end{document}" title="IguanaTex Bitmap Display">
            <a:extLst>
              <a:ext uri="{FF2B5EF4-FFF2-40B4-BE49-F238E27FC236}">
                <a16:creationId xmlns:a16="http://schemas.microsoft.com/office/drawing/2014/main" id="{9B224644-93AB-0FC9-E4C2-BD0E9611C67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25236" y="5847145"/>
            <a:ext cx="5812191" cy="798621"/>
          </a:xfrm>
          <a:prstGeom prst="rect">
            <a:avLst/>
          </a:prstGeom>
        </p:spPr>
      </p:pic>
      <p:pic>
        <p:nvPicPr>
          <p:cNvPr id="14" name="コンテンツ プレースホルダー 4">
            <a:extLst>
              <a:ext uri="{FF2B5EF4-FFF2-40B4-BE49-F238E27FC236}">
                <a16:creationId xmlns:a16="http://schemas.microsoft.com/office/drawing/2014/main" id="{DB796A73-5B8F-390B-2294-C3037C95531C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16011" t="14466" r="13366" b="15640"/>
          <a:stretch>
            <a:fillRect/>
          </a:stretch>
        </p:blipFill>
        <p:spPr>
          <a:xfrm>
            <a:off x="6393131" y="3923284"/>
            <a:ext cx="2396260" cy="23715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F53A95A3-8320-1450-8A79-FCB5C0A53727}"/>
                  </a:ext>
                </a:extLst>
              </p:cNvPr>
              <p:cNvSpPr txBox="1"/>
              <p:nvPr/>
            </p:nvSpPr>
            <p:spPr>
              <a:xfrm>
                <a:off x="2937550" y="3783005"/>
                <a:ext cx="2943819" cy="7484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n-US" altLang="ja-JP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ja-JP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ja-JP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ja-JP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ja-JP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ja-JP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altLang="ja-JP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 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8D07976-8D08-8547-6F1A-509E85D2F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550" y="3783005"/>
                <a:ext cx="2943819" cy="748475"/>
              </a:xfrm>
              <a:prstGeom prst="rect">
                <a:avLst/>
              </a:prstGeom>
              <a:blipFill>
                <a:blip r:embed="rId15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A98862F0-3088-6FCB-677F-032F536A5647}"/>
                  </a:ext>
                </a:extLst>
              </p:cNvPr>
              <p:cNvSpPr txBox="1"/>
              <p:nvPr/>
            </p:nvSpPr>
            <p:spPr>
              <a:xfrm>
                <a:off x="5228940" y="2868382"/>
                <a:ext cx="2179315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kumimoji="1" lang="en-US" altLang="ja-JP" dirty="0"/>
                  <a:t> : Spring constant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4B78277A-5816-EB0A-C355-F73DAF72B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940" y="2868382"/>
                <a:ext cx="2179315" cy="391646"/>
              </a:xfrm>
              <a:prstGeom prst="rect">
                <a:avLst/>
              </a:prstGeom>
              <a:blipFill>
                <a:blip r:embed="rId16"/>
                <a:stretch>
                  <a:fillRect t="-9677" r="-1734" b="-193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1483947-4069-F2B5-EE79-F22C255DA09D}"/>
              </a:ext>
            </a:extLst>
          </p:cNvPr>
          <p:cNvSpPr txBox="1"/>
          <p:nvPr/>
        </p:nvSpPr>
        <p:spPr>
          <a:xfrm>
            <a:off x="0" y="3389745"/>
            <a:ext cx="339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In the case of 1d3atoms chain</a:t>
            </a:r>
            <a:r>
              <a:rPr kumimoji="1" lang="ja-JP" altLang="en-US"/>
              <a:t>、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9562507-7C09-3238-17F5-209C765FDFF3}"/>
              </a:ext>
            </a:extLst>
          </p:cNvPr>
          <p:cNvSpPr txBox="1"/>
          <p:nvPr/>
        </p:nvSpPr>
        <p:spPr>
          <a:xfrm>
            <a:off x="0" y="732569"/>
            <a:ext cx="207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Equation of motion</a:t>
            </a:r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DE63027-E1A6-D79F-89BD-C31994931D10}"/>
              </a:ext>
            </a:extLst>
          </p:cNvPr>
          <p:cNvSpPr txBox="1"/>
          <p:nvPr/>
        </p:nvSpPr>
        <p:spPr>
          <a:xfrm>
            <a:off x="4091923" y="769249"/>
            <a:ext cx="2385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Put plane wave </a:t>
            </a:r>
            <a:r>
              <a:rPr kumimoji="1" lang="en-US" altLang="ja-JP" dirty="0" err="1"/>
              <a:t>anzats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BA1A317-C19D-EAB0-1110-7081C42EF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6543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24E78-8576-5131-8382-44B780288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156CDA-FDB1-1823-E19B-9374493AA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97" y="28986"/>
            <a:ext cx="9573768" cy="59580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Linear response</a:t>
            </a:r>
            <a:endParaRPr kumimoji="1" lang="ja-JP" altLang="en-US"/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1CD77E35-9785-069D-A000-807FEA410E89}"/>
              </a:ext>
            </a:extLst>
          </p:cNvPr>
          <p:cNvSpPr txBox="1"/>
          <p:nvPr/>
        </p:nvSpPr>
        <p:spPr>
          <a:xfrm>
            <a:off x="635272" y="5984730"/>
            <a:ext cx="9470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 For any initial condition,</a:t>
            </a:r>
          </a:p>
          <a:p>
            <a:r>
              <a:rPr kumimoji="1" lang="en-US" altLang="ja-JP" sz="2400" dirty="0"/>
              <a:t> only the negative modes become dominant</a:t>
            </a:r>
            <a:endParaRPr kumimoji="1" lang="ja-JP" altLang="en-US" sz="2400"/>
          </a:p>
        </p:txBody>
      </p:sp>
      <p:pic>
        <p:nvPicPr>
          <p:cNvPr id="61" name="図 60" descr="\documentclass{article}&#10;\usepackage{amsmath}&#10;\usepackage{bm}      % 太字ベクトル用&#10;\pagestyle{empty}&#10;\begin{document}&#10;&#10;\[&#10; |\delta \bm{r}_{\mu}(t,\bm{k})\rangle = &#10; \sum_n a_n \Re \{\exp[i(\omega_n t - \bm{k}\cdot \bm{R}_\mu)] \} | \bm{\varepsilon}_n \rangle&#10;\]&#10;&#10;\end{document}" title="IguanaTex Bitmap Display">
            <a:extLst>
              <a:ext uri="{FF2B5EF4-FFF2-40B4-BE49-F238E27FC236}">
                <a16:creationId xmlns:a16="http://schemas.microsoft.com/office/drawing/2014/main" id="{8AFE9135-5D18-56CF-AFBB-C5383B2D76F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720854" y="2207077"/>
            <a:ext cx="4517038" cy="467281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E735904-2EAC-FCF4-1031-96F39EA40FE2}"/>
              </a:ext>
            </a:extLst>
          </p:cNvPr>
          <p:cNvSpPr txBox="1"/>
          <p:nvPr/>
        </p:nvSpPr>
        <p:spPr>
          <a:xfrm>
            <a:off x="185193" y="3458445"/>
            <a:ext cx="480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Solution obtained by applying initial conditions</a:t>
            </a:r>
            <a:endParaRPr kumimoji="1" lang="ja-JP" altLang="en-US"/>
          </a:p>
        </p:txBody>
      </p: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82D3BF95-3753-B99D-531F-6BD37EF0119C}"/>
              </a:ext>
            </a:extLst>
          </p:cNvPr>
          <p:cNvGrpSpPr/>
          <p:nvPr/>
        </p:nvGrpSpPr>
        <p:grpSpPr>
          <a:xfrm>
            <a:off x="328565" y="4099998"/>
            <a:ext cx="8486870" cy="1612511"/>
            <a:chOff x="452051" y="4333753"/>
            <a:chExt cx="8486870" cy="1612511"/>
          </a:xfrm>
        </p:grpSpPr>
        <p:pic>
          <p:nvPicPr>
            <p:cNvPr id="40" name="図 39" descr="\documentclass{article}&#10;\usepackage{amsmath}&#10;\usepackage{bm}      % 太字ベクトル用&#10;\pagestyle{empty}&#10;\begin{document}&#10;&#10;\[&#10;\lambda_{n&lt;h} &lt; 0&#10;\]&#10;&#10;\end{document}" title="IguanaTex Bitmap Display">
              <a:extLst>
                <a:ext uri="{FF2B5EF4-FFF2-40B4-BE49-F238E27FC236}">
                  <a16:creationId xmlns:a16="http://schemas.microsoft.com/office/drawing/2014/main" id="{A9DA89EE-2D75-E6E8-6FED-4DD4DFA8CC5A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7647827" y="4333753"/>
              <a:ext cx="1077400" cy="242415"/>
            </a:xfrm>
            <a:prstGeom prst="rect">
              <a:avLst/>
            </a:prstGeom>
          </p:spPr>
        </p:pic>
        <p:pic>
          <p:nvPicPr>
            <p:cNvPr id="64" name="図 63" descr="\documentclass{article}&#10;\usepackage{amsmath}&#10;\usepackage{bm}      % 太字ベクトル用&#10;\pagestyle{empty}&#10;\begin{document}&#10;&#10;\[&#10;|\delta \bm{r}_\mu(t,\bm{k})\rangle &#10;= \sum_{n&lt;h} a_n \cosh{\left(\sqrt{-\lambda_n} t\right)} \cos{\left(\bm{k} \cdot \bm{R}_\mu\right)} |\bm{\varepsilon}_n\rangle &#10;+ \sum_{n\geq h} a_n \cos{\left(\sqrt{\lambda_n} t\right)} \cos{\left(\bm{k} \cdot \bm{R}_\mu\right)} |\bm{\varepsilon}_n\rangle&#10;\]&#10;&#10;\end{document}" title="IguanaTex Bitmap Display">
              <a:extLst>
                <a:ext uri="{FF2B5EF4-FFF2-40B4-BE49-F238E27FC236}">
                  <a16:creationId xmlns:a16="http://schemas.microsoft.com/office/drawing/2014/main" id="{F53B79F4-8338-96FE-9576-6E5E208B7C54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452051" y="4696979"/>
              <a:ext cx="8486870" cy="561301"/>
            </a:xfrm>
            <a:prstGeom prst="rect">
              <a:avLst/>
            </a:prstGeom>
          </p:spPr>
        </p:pic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1FFA674-7E36-FD00-9C98-AB9101B7052B}"/>
                </a:ext>
              </a:extLst>
            </p:cNvPr>
            <p:cNvSpPr txBox="1"/>
            <p:nvPr/>
          </p:nvSpPr>
          <p:spPr>
            <a:xfrm>
              <a:off x="5875494" y="5576932"/>
              <a:ext cx="2148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Positive: Oscillation</a:t>
              </a:r>
              <a:endParaRPr kumimoji="1" lang="ja-JP" altLang="en-US"/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ABDF5185-1FBC-F898-8A23-5962E3E4554A}"/>
                </a:ext>
              </a:extLst>
            </p:cNvPr>
            <p:cNvSpPr txBox="1"/>
            <p:nvPr/>
          </p:nvSpPr>
          <p:spPr>
            <a:xfrm>
              <a:off x="2700079" y="5538300"/>
              <a:ext cx="2280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Negative: Divergence</a:t>
              </a:r>
              <a:endParaRPr kumimoji="1" lang="ja-JP" altLang="en-US"/>
            </a:p>
          </p:txBody>
        </p:sp>
        <p:sp>
          <p:nvSpPr>
            <p:cNvPr id="46" name="左中かっこ 45">
              <a:extLst>
                <a:ext uri="{FF2B5EF4-FFF2-40B4-BE49-F238E27FC236}">
                  <a16:creationId xmlns:a16="http://schemas.microsoft.com/office/drawing/2014/main" id="{B8F516E5-F63A-A0C1-2BE5-FEC6A87F6398}"/>
                </a:ext>
              </a:extLst>
            </p:cNvPr>
            <p:cNvSpPr/>
            <p:nvPr/>
          </p:nvSpPr>
          <p:spPr>
            <a:xfrm rot="16200000">
              <a:off x="3422272" y="3546881"/>
              <a:ext cx="237487" cy="3659134"/>
            </a:xfrm>
            <a:prstGeom prst="leftBrace">
              <a:avLst>
                <a:gd name="adj1" fmla="val 39444"/>
                <a:gd name="adj2" fmla="val 4969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左中かっこ 46">
              <a:extLst>
                <a:ext uri="{FF2B5EF4-FFF2-40B4-BE49-F238E27FC236}">
                  <a16:creationId xmlns:a16="http://schemas.microsoft.com/office/drawing/2014/main" id="{1961D91A-0476-4A50-D5D5-62CDE4CF29D5}"/>
                </a:ext>
              </a:extLst>
            </p:cNvPr>
            <p:cNvSpPr/>
            <p:nvPr/>
          </p:nvSpPr>
          <p:spPr>
            <a:xfrm rot="16200000">
              <a:off x="7082990" y="3643903"/>
              <a:ext cx="241487" cy="3470375"/>
            </a:xfrm>
            <a:prstGeom prst="leftBrace">
              <a:avLst>
                <a:gd name="adj1" fmla="val 39444"/>
                <a:gd name="adj2" fmla="val 4969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984193F8-E36C-980B-7450-38AC2D4285D7}"/>
              </a:ext>
            </a:extLst>
          </p:cNvPr>
          <p:cNvSpPr txBox="1"/>
          <p:nvPr/>
        </p:nvSpPr>
        <p:spPr>
          <a:xfrm>
            <a:off x="116006" y="1493994"/>
            <a:ext cx="5930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Plane wave can be rewritten for arbitrary displacement as: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AF8E3B-2814-B204-D0EE-A463C78D7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8" name="図 7" descr="\documentclass{article}&#10;\usepackage{amsmath}&#10;\usepackage{bm}      % 太字ベクトル用&#10;\pagestyle{empty}&#10;\begin{document}&#10;&#10;\[&#10;|\delta \bm{u}\rangle = \sum_n a_n|\bm{\varepsilon}_n\rangle&#10;\]&#10;&#10;\end{document}" title="IguanaTex Bitmap Display">
            <a:extLst>
              <a:ext uri="{FF2B5EF4-FFF2-40B4-BE49-F238E27FC236}">
                <a16:creationId xmlns:a16="http://schemas.microsoft.com/office/drawing/2014/main" id="{F9EFC9D5-7628-972E-B1AC-B8C17311EDD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948709" y="1554902"/>
            <a:ext cx="1918720" cy="544502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14DF8C13-A3DE-9244-8C1B-3967B2627D0B}"/>
              </a:ext>
            </a:extLst>
          </p:cNvPr>
          <p:cNvGrpSpPr/>
          <p:nvPr/>
        </p:nvGrpSpPr>
        <p:grpSpPr>
          <a:xfrm>
            <a:off x="6814700" y="2352946"/>
            <a:ext cx="2418021" cy="646331"/>
            <a:chOff x="6310324" y="1223142"/>
            <a:chExt cx="2418021" cy="646331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81BF5B64-590F-0803-790E-85F6089BD954}"/>
                </a:ext>
              </a:extLst>
            </p:cNvPr>
            <p:cNvSpPr txBox="1"/>
            <p:nvPr/>
          </p:nvSpPr>
          <p:spPr>
            <a:xfrm>
              <a:off x="6740300" y="1223142"/>
              <a:ext cx="19880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0" dirty="0"/>
                <a:t>: Displacement of </a:t>
              </a:r>
            </a:p>
            <a:p>
              <a:r>
                <a:rPr kumimoji="1" lang="en-US" altLang="ja-JP" dirty="0"/>
                <a:t>t</a:t>
              </a:r>
              <a:r>
                <a:rPr kumimoji="1" lang="en-US" altLang="ja-JP" b="0" dirty="0"/>
                <a:t>he referen</a:t>
              </a:r>
              <a:r>
                <a:rPr kumimoji="1" lang="en-US" altLang="ja-JP" dirty="0"/>
                <a:t>ce cell</a:t>
              </a:r>
              <a:endParaRPr kumimoji="1" lang="en-US" altLang="ja-JP" b="0" dirty="0"/>
            </a:p>
          </p:txBody>
        </p:sp>
        <p:pic>
          <p:nvPicPr>
            <p:cNvPr id="12" name="図 11" descr="\documentclass{article}&#10;\usepackage{amsmath}&#10;\usepackage{bm}      % 太字ベクトル用&#10;\pagestyle{empty}&#10;\begin{document}&#10;&#10;\[&#10;m \omega^2|\delta \bm{u}\rangle = \mathbf{D} |\delta \bm{u}\rangle  &#10;\]&#10;&#10;\end{document}" title="IguanaTex Bitmap Display">
              <a:extLst>
                <a:ext uri="{FF2B5EF4-FFF2-40B4-BE49-F238E27FC236}">
                  <a16:creationId xmlns:a16="http://schemas.microsoft.com/office/drawing/2014/main" id="{CAB7E9F1-C067-B8C5-9441-0BD2C1B2ABAC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/>
            <a:srcRect l="76756" t="4005"/>
            <a:stretch/>
          </p:blipFill>
          <p:spPr>
            <a:xfrm>
              <a:off x="6310324" y="1260559"/>
              <a:ext cx="454608" cy="292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51409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"/>
  <p:tag name="ORIGINALWIDTH" val="56"/>
  <p:tag name="OUTPUTTYPE" val="PDF"/>
  <p:tag name="IGUANATEXVERSION" val="160"/>
  <p:tag name="LATEXADDIN" val="\documentclass{article}&#10;\usepackage{amsmath}&#10;\pagestyle{empty}&#10;\begin{document}&#10;&#10;$H_{ij}^{\alpha \beta} = \frac{\partial^2 U}{\partial r_{i}^{\alpha}r_{j}^{\beta}}$&#10;&#10;\end{document}"/>
  <p:tag name="IGUANATEXSIZE" val="20"/>
  <p:tag name="IGUANATEXCURSOR" val="164"/>
  <p:tag name="TRANSPARENCY" val="True"/>
  <p:tag name="LATEXENGINEID" val="0"/>
  <p:tag name="TEMPFOLDER" val="/Users/me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"/>
  <p:tag name="ORIGINALWIDTH" val="141"/>
  <p:tag name="OUTPUTTYPE" val="PDF"/>
  <p:tag name="IGUANATEXVERSION" val="160"/>
  <p:tag name="LATEXADDIN" val="\documentclass{article}&#10;\usepackage{amsmath}&#10;\usepackage{bm}      % 太字ベクトル用&#10;\pagestyle{empty}&#10;\begin{document}&#10;&#10;\[&#10;|\delta \bm{r}^{eigen}_\mu\rangle &#10;     = A \sqrt{N}\cos{(\bm{k}\cdot \bm{R}_\mu)} |\bm{\varepsilon}_0\rangle&#10;\]&#10;&#10;\end{document}"/>
  <p:tag name="IGUANATEXSIZE" val="20"/>
  <p:tag name="IGUANATEXCURSOR" val="155"/>
  <p:tag name="TRANSPARENCY" val="True"/>
  <p:tag name="LATEXENGINEID" val="0"/>
  <p:tag name="TEMPFOLDER" val="/Users/me/Library/Containers/com.microsoft.Powerpoint/Data/tmp/TemporaryItems/"/>
  <p:tag name="LATEXFORMHEIGHT" val="427"/>
  <p:tag name="LATEXFORMWIDTH" val="842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"/>
  <p:tag name="ORIGINALWIDTH" val="174"/>
  <p:tag name="OUTPUTTYPE" val="PDF"/>
  <p:tag name="IGUANATEXVERSION" val="160"/>
  <p:tag name="LATEXADDIN" val="\documentclass{article}&#10;\usepackage{amsmath}&#10;\usepackage{bm}      % 太字ベクトル用&#10;\pagestyle{empty}&#10;\begin{document}&#10;&#10;\[&#10;|\delta \bm{r}^{sin}_\mu\rangle =  &#10;    \begin{cases}&#10;    |\delta r^{x\,sin}_\mu\rangle = 0 \\&#10;    |\delta r^{y\,sin}_\mu\rangle = A^{\text{sin}} \sqrt{N} \sin{(k_x r^x_\mu)}&#10;\end{cases}&#10;\]&#10;\end{document}"/>
  <p:tag name="IGUANATEXSIZE" val="20"/>
  <p:tag name="IGUANATEXCURSOR" val="301"/>
  <p:tag name="TRANSPARENCY" val="True"/>
  <p:tag name="LATEXENGINEID" val="0"/>
  <p:tag name="TEMPFOLDER" val="/Users/me/Library/Containers/com.microsoft.Powerpoint/Data/tmp/TemporaryItems/"/>
  <p:tag name="LATEXFORMHEIGHT" val="427"/>
  <p:tag name="LATEXFORMWIDTH" val="842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"/>
  <p:tag name="ORIGINALWIDTH" val="141"/>
  <p:tag name="OUTPUTTYPE" val="PDF"/>
  <p:tag name="IGUANATEXVERSION" val="160"/>
  <p:tag name="LATEXADDIN" val="\documentclass{article}&#10;\usepackage{amsmath}&#10;\usepackage{bm}      % 太字ベクトル用&#10;\pagestyle{empty}&#10;\begin{document}&#10;&#10;\[&#10;|\delta \bm{r}^{eigen}_\mu\rangle &#10;     = A \sqrt{N}\cos{(\bm{k}\cdot \bm{R}_\mu)} |\bm{\varepsilon}_0\rangle&#10;\]&#10;&#10;\end{document}"/>
  <p:tag name="IGUANATEXSIZE" val="20"/>
  <p:tag name="IGUANATEXCURSOR" val="155"/>
  <p:tag name="TRANSPARENCY" val="True"/>
  <p:tag name="LATEXENGINEID" val="0"/>
  <p:tag name="TEMPFOLDER" val="/Users/me/Library/Containers/com.microsoft.Powerpoint/Data/tmp/TemporaryItems/"/>
  <p:tag name="LATEXFORMHEIGHT" val="427"/>
  <p:tag name="LATEXFORMWIDTH" val="842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"/>
  <p:tag name="ORIGINALWIDTH" val="198"/>
  <p:tag name="OUTPUTTYPE" val="PDF"/>
  <p:tag name="IGUANATEXVERSION" val="160"/>
  <p:tag name="LATEXADDIN" val="\documentclass{article}&#10;\usepackage{amsmath}&#10;\usepackage{bm}      % 太字ベクトル用&#10;\pagestyle{empty}&#10;\begin{document}&#10;&#10;\[&#10; |\delta \bm{r}^{squ}_\mu\rangle =  &#10;    \begin{cases}&#10;    |\delta r^{x\,squ}_\mu\rangle = 0 \\&#10;    |\delta r^{y\,squ}_\mu\rangle = A^{\text{squ}} \sqrt{N} \text{sgn}(\sin{(k_x r^x_\mu)})&#10;\end{cases}&#10;\]&#10;\end{document}"/>
  <p:tag name="IGUANATEXSIZE" val="20"/>
  <p:tag name="IGUANATEXCURSOR" val="314"/>
  <p:tag name="TRANSPARENCY" val="True"/>
  <p:tag name="LATEXENGINEID" val="0"/>
  <p:tag name="TEMPFOLDER" val="/Users/me/Library/Containers/com.microsoft.Powerpoint/Data/tmp/TemporaryItems/"/>
  <p:tag name="LATEXFORMHEIGHT" val="427"/>
  <p:tag name="LATEXFORMWIDTH" val="842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"/>
  <p:tag name="ORIGINALWIDTH" val="103"/>
  <p:tag name="OUTPUTTYPE" val="PDF"/>
  <p:tag name="IGUANATEXVERSION" val="160"/>
  <p:tag name="LATEXADDIN" val="\documentclass{article}&#10;\usepackage{amsmath}&#10;\usepackage{bm}      % 太字ベクトル用&#10;\pagestyle{empty}&#10;\begin{document}&#10;&#10;\[&#10; \text{sgn}(x) = &#10;     \begin{cases}&#10;    1\quad ( x\geq 0)\\&#10;    -1 \quad  (x&lt;0)&#10;\end{cases}&#10;\]&#10;\end{document}"/>
  <p:tag name="IGUANATEXSIZE" val="20"/>
  <p:tag name="IGUANATEXCURSOR" val="207"/>
  <p:tag name="TRANSPARENCY" val="True"/>
  <p:tag name="LATEXENGINEID" val="0"/>
  <p:tag name="TEMPFOLDER" val="/Users/me/Library/Containers/com.microsoft.Powerpoint/Data/tmp/TemporaryItems/"/>
  <p:tag name="LATEXFORMHEIGHT" val="427"/>
  <p:tag name="LATEXFORMWIDTH" val="842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"/>
  <p:tag name="ORIGINALWIDTH" val="40"/>
  <p:tag name="OUTPUTTYPE" val="PDF"/>
  <p:tag name="IGUANATEXVERSION" val="160"/>
  <p:tag name="LATEXADDIN" val="\documentclass{article}&#10;\usepackage{amsmath}&#10;\usepackage{bm}      % 太字ベクトル用&#10;\pagestyle{empty}&#10;\begin{document}&#10;&#10;\[&#10;\lambda_{n&lt;h} &lt; 0&#10;\]&#10;&#10;\end{document}"/>
  <p:tag name="IGUANATEXSIZE" val="20"/>
  <p:tag name="IGUANATEXCURSOR" val="130"/>
  <p:tag name="TRANSPARENCY" val="True"/>
  <p:tag name="LATEXENGINEID" val="0"/>
  <p:tag name="TEMPFOLDER" val="/Users/me/Library/Containers/com.microsoft.Powerpoint/Data/tmp/TemporaryItems/"/>
  <p:tag name="LATEXFORMHEIGHT" val="427"/>
  <p:tag name="LATEXFORMWIDTH" val="842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"/>
  <p:tag name="ORIGINALWIDTH" val="378"/>
  <p:tag name="OUTPUTTYPE" val="PDF"/>
  <p:tag name="IGUANATEXVERSION" val="160"/>
  <p:tag name="LATEXADDIN" val="\documentclass{article}&#10;\usepackage{amsmath}&#10;\usepackage{bm}      % 太字ベクトル用&#10;\pagestyle{empty}&#10;\begin{document}&#10;&#10;\[&#10;|\delta \bm{r}_\mu(t,\bm{k})\rangle &#10;= \sum_{n&lt;h} a_n \cosh{\left(\sqrt{-\lambda_n} t\right)} \cos{\left(\bm{k} \cdot \bm{R}_\mu\right)} |\bm{\varepsilon}_n\rangle &#10;+ \sum_{n\geq h} a_n \cos{\left(\sqrt{\lambda_n} t\right)} \cos{\left(\bm{k} \cdot \bm{R}_\mu\right)} |\bm{\varepsilon}_n\rangle&#10;\]&#10;&#10;\end{document}"/>
  <p:tag name="IGUANATEXSIZE" val="20"/>
  <p:tag name="IGUANATEXCURSOR" val="142"/>
  <p:tag name="TRANSPARENCY" val="True"/>
  <p:tag name="LATEXENGINEID" val="0"/>
  <p:tag name="TEMPFOLDER" val="/Users/me/Library/Containers/com.microsoft.Powerpoint/Data/tmp/TemporaryItems/"/>
  <p:tag name="LATEXFORMHEIGHT" val="427"/>
  <p:tag name="LATEXFORMWIDTH" val="842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"/>
  <p:tag name="ORIGINALWIDTH" val="262"/>
  <p:tag name="OUTPUTTYPE" val="PDF"/>
  <p:tag name="IGUANATEXVERSION" val="160"/>
  <p:tag name="LATEXADDIN" val="\documentclass{article}&#10;\usepackage{amsmath}&#10;\pagestyle{empty}&#10;\begin{document}&#10;&#10;\[&#10;m \omega^2 &#10;\begin{pmatrix}&#10;\delta u_1 \\&#10;\delta u_2 \\&#10;\delta u_3 &#10;\end{pmatrix}&#10;=&#10;\begin{pmatrix}&#10;K_1 + K_3 &amp; -K_1 &amp; -K_3 e^{ika} \\&#10;-K_1 &amp; K_1 + K_2 &amp; - K_2 \\&#10;-K_3 e^{-ika} &amp; -K_2 &amp; K_2 + K_3&#10;\end{pmatrix}&#10;\begin{pmatrix}&#10;\delta u_1 \\&#10;\delta u_2 \\&#10;\delta u_3 &#10;\end{pmatrix}.&#10;\]&#10;&#10;\end{document}"/>
  <p:tag name="IGUANATEXSIZE" val="20"/>
  <p:tag name="IGUANATEXCURSOR" val="367"/>
  <p:tag name="TRANSPARENCY" val="True"/>
  <p:tag name="LATEXENGINEID" val="0"/>
  <p:tag name="TEMPFOLDER" val="/Users/me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"/>
  <p:tag name="ORIGINALWIDTH" val="203"/>
  <p:tag name="OUTPUTTYPE" val="PDF"/>
  <p:tag name="IGUANATEXVERSION" val="160"/>
  <p:tag name="LATEXADDIN" val="\documentclass{article}&#10;\usepackage{amsmath}&#10;\usepackage{bm}      % 太字ベクトル用&#10;\pagestyle{empty}&#10;\begin{document}&#10;&#10;\[&#10; |\delta \bm{r}_{\mu}(t,\bm{k})\rangle = &#10; \sum_n a_n \Re \{\exp[i(\omega_n t - \bm{k}\cdot \bm{R}_\mu)] \} | \bm{\varepsilon}_n \rangle&#10;\]&#10;&#10;\end{document}"/>
  <p:tag name="IGUANATEXSIZE" val="20"/>
  <p:tag name="IGUANATEXCURSOR" val="145"/>
  <p:tag name="TRANSPARENCY" val="True"/>
  <p:tag name="LATEXENGINEID" val="0"/>
  <p:tag name="TEMPFOLDER" val="/Users/me/Library/Containers/com.microsoft.Powerpoint/Data/tmp/TemporaryItems/"/>
  <p:tag name="LATEXFORMHEIGHT" val="427"/>
  <p:tag name="LATEXFORMWIDTH" val="1116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"/>
  <p:tag name="ORIGINALWIDTH" val="74"/>
  <p:tag name="OUTPUTTYPE" val="PDF"/>
  <p:tag name="IGUANATEXVERSION" val="160"/>
  <p:tag name="LATEXADDIN" val="\documentclass{article}&#10;\usepackage{amsmath}&#10;\usepackage{bm}      % 太字ベクトル用&#10;\pagestyle{empty}&#10;\begin{document}&#10;&#10;\[&#10;|\delta \bm{u}\rangle = \sum_n a_n|\bm{\varepsilon}_n\rangle&#10;\]&#10;&#10;\end{document}"/>
  <p:tag name="IGUANATEXSIZE" val="20"/>
  <p:tag name="IGUANATEXCURSOR" val="175"/>
  <p:tag name="TRANSPARENCY" val="True"/>
  <p:tag name="LATEXENGINEID" val="0"/>
  <p:tag name="TEMPFOLDER" val="/Users/me/Library/Containers/com.microsoft.Powerpoint/Data/tmp/TemporaryItems/"/>
  <p:tag name="LATEXFORMHEIGHT" val="427"/>
  <p:tag name="LATEXFORMWIDTH" val="842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"/>
  <p:tag name="ORIGINALWIDTH" val="77"/>
  <p:tag name="OUTPUTTYPE" val="PDF"/>
  <p:tag name="IGUANATEXVERSION" val="160"/>
  <p:tag name="LATEXADDIN" val="\documentclass{article}&#10;\usepackage{amsmath}&#10;\usepackage{bm}      % 太字ベクトル用&#10;\pagestyle{empty}&#10;\begin{document}&#10;&#10;\[&#10;m \omega^2|\delta \bm{u}\rangle = \mathbf{D} |\delta \bm{u}\rangle  &#10;\]&#10;&#10;\end{document}"/>
  <p:tag name="IGUANATEXSIZE" val="20"/>
  <p:tag name="IGUANATEXCURSOR" val="183"/>
  <p:tag name="TRANSPARENCY" val="True"/>
  <p:tag name="LATEXENGINEID" val="0"/>
  <p:tag name="TEMPFOLDER" val="/Users/me/Library/Containers/com.microsoft.Powerpoint/Data/tmp/TemporaryItems/"/>
  <p:tag name="LATEXFORMHEIGHT" val="427"/>
  <p:tag name="LATEXFORMWIDTH" val="842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"/>
  <p:tag name="ORIGINALWIDTH" val="40"/>
  <p:tag name="OUTPUTTYPE" val="PDF"/>
  <p:tag name="IGUANATEXVERSION" val="160"/>
  <p:tag name="LATEXADDIN" val="\documentclass{article}&#10;\usepackage{amsmath}&#10;\usepackage{bm}      % 太字ベクトル用&#10;\pagestyle{empty}&#10;\begin{document}&#10;&#10;\[&#10;\lambda_{n&lt;h} &lt; 0&#10;\]&#10;&#10;\end{document}"/>
  <p:tag name="IGUANATEXSIZE" val="20"/>
  <p:tag name="IGUANATEXCURSOR" val="130"/>
  <p:tag name="TRANSPARENCY" val="True"/>
  <p:tag name="LATEXENGINEID" val="0"/>
  <p:tag name="TEMPFOLDER" val="/Users/me/Library/Containers/com.microsoft.Powerpoint/Data/tmp/TemporaryItems/"/>
  <p:tag name="LATEXFORMHEIGHT" val="427"/>
  <p:tag name="LATEXFORMWIDTH" val="842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"/>
  <p:tag name="ORIGINALWIDTH" val="378"/>
  <p:tag name="OUTPUTTYPE" val="PDF"/>
  <p:tag name="IGUANATEXVERSION" val="160"/>
  <p:tag name="LATEXADDIN" val="\documentclass{article}&#10;\usepackage{amsmath}&#10;\usepackage{bm}      % 太字ベクトル用&#10;\pagestyle{empty}&#10;\begin{document}&#10;&#10;\[&#10;|\delta \bm{r}_\mu(t,\bm{k})\rangle &#10;= \sum_{n&lt;h} a_n \cosh{\left(\sqrt{-\lambda_n} t\right)} \cos{\left(\bm{k} \cdot \bm{R}_\mu\right)} |\bm{\varepsilon}_n\rangle &#10;+ \sum_{n\geq h} a_n \cos{\left(\sqrt{\lambda_n} t\right)} \cos{\left(\bm{k} \cdot \bm{R}_\mu\right)} |\bm{\varepsilon}_n\rangle&#10;\]&#10;&#10;\end{document}"/>
  <p:tag name="IGUANATEXSIZE" val="20"/>
  <p:tag name="IGUANATEXCURSOR" val="142"/>
  <p:tag name="TRANSPARENCY" val="True"/>
  <p:tag name="LATEXENGINEID" val="0"/>
  <p:tag name="TEMPFOLDER" val="/Users/me/Library/Containers/com.microsoft.Powerpoint/Data/tmp/TemporaryItems/"/>
  <p:tag name="LATEXFORMHEIGHT" val="427"/>
  <p:tag name="LATEXFORMWIDTH" val="842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"/>
  <p:tag name="ORIGINALWIDTH" val="203"/>
  <p:tag name="OUTPUTTYPE" val="PDF"/>
  <p:tag name="IGUANATEXVERSION" val="160"/>
  <p:tag name="LATEXADDIN" val="\documentclass{article}&#10;\usepackage{amsmath}&#10;\usepackage{bm}      % 太字ベクトル用&#10;\pagestyle{empty}&#10;\begin{document}&#10;&#10;\[&#10; |\delta \bm{r}_{\mu}(t,\bm{k})\rangle = &#10; \sum_n a_n \Re \{\exp[i(\omega_n t - \bm{k}\cdot \bm{R}_\mu)] \} | \bm{\varepsilon}_n \rangle&#10;\]&#10;&#10;\end{document}"/>
  <p:tag name="IGUANATEXSIZE" val="20"/>
  <p:tag name="IGUANATEXCURSOR" val="145"/>
  <p:tag name="TRANSPARENCY" val="True"/>
  <p:tag name="LATEXENGINEID" val="0"/>
  <p:tag name="TEMPFOLDER" val="/Users/me/Library/Containers/com.microsoft.Powerpoint/Data/tmp/TemporaryItems/"/>
  <p:tag name="LATEXFORMHEIGHT" val="427"/>
  <p:tag name="LATEXFORMWIDTH" val="1116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"/>
  <p:tag name="ORIGINALWIDTH" val="141"/>
  <p:tag name="OUTPUTTYPE" val="PDF"/>
  <p:tag name="IGUANATEXVERSION" val="160"/>
  <p:tag name="LATEXADDIN" val="\documentclass{article}&#10;\usepackage{amsmath}&#10;\usepackage{bm}      % 太字ベクトル用&#10;\pagestyle{empty}&#10;\begin{document}&#10;&#10;\[&#10;|\delta \bm{r}^{eigen}_\mu\rangle &#10;     = A \sqrt{N}\cos{(\bm{k}\cdot \bm{R}_\mu)} |\bm{\varepsilon}_0\rangle&#10;\]&#10;&#10;\end{document}"/>
  <p:tag name="IGUANATEXSIZE" val="20"/>
  <p:tag name="IGUANATEXCURSOR" val="155"/>
  <p:tag name="TRANSPARENCY" val="True"/>
  <p:tag name="LATEXENGINEID" val="0"/>
  <p:tag name="TEMPFOLDER" val="/Users/me/Library/Containers/com.microsoft.Powerpoint/Data/tmp/TemporaryItems/"/>
  <p:tag name="LATEXFORMHEIGHT" val="427"/>
  <p:tag name="LATEXFORMWIDTH" val="842"/>
  <p:tag name="LATEXFORMWRAP" val="True"/>
  <p:tag name="BITMAPVECTOR" val="0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22397</TotalTime>
  <Words>1239</Words>
  <Application>Microsoft Macintosh PowerPoint</Application>
  <PresentationFormat>画面に合わせる (4:3)</PresentationFormat>
  <Paragraphs>237</Paragraphs>
  <Slides>22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35" baseType="lpstr">
      <vt:lpstr>AdvOT281613a3</vt:lpstr>
      <vt:lpstr>AdvOTec4e56ad.I</vt:lpstr>
      <vt:lpstr>AdvOTfb668818.B</vt:lpstr>
      <vt:lpstr>Hiragino Kaku Gothic ProN</vt:lpstr>
      <vt:lpstr>Hiragino Sans</vt:lpstr>
      <vt:lpstr>LMRoman12-Regular-Identity-H</vt:lpstr>
      <vt:lpstr>游ゴシック</vt:lpstr>
      <vt:lpstr>Aptos</vt:lpstr>
      <vt:lpstr>Aptos Display</vt:lpstr>
      <vt:lpstr>Arial</vt:lpstr>
      <vt:lpstr>Cambria Math</vt:lpstr>
      <vt:lpstr>Helvetica Neue</vt:lpstr>
      <vt:lpstr>Office テーマ</vt:lpstr>
      <vt:lpstr>Nonlinear Analysis Based on Unstable Modes in Amorphous Solids</vt:lpstr>
      <vt:lpstr>Outline</vt:lpstr>
      <vt:lpstr>Granular material</vt:lpstr>
      <vt:lpstr>Hessian Matrix </vt:lpstr>
      <vt:lpstr>Unstable Particle Configuration</vt:lpstr>
      <vt:lpstr>Nonlinear Analysis of Amorphous Solids</vt:lpstr>
      <vt:lpstr>Hessian matrix including wavenumber</vt:lpstr>
      <vt:lpstr>How introduce wavenumber</vt:lpstr>
      <vt:lpstr>Linear response</vt:lpstr>
      <vt:lpstr>Use Edge Mode</vt:lpstr>
      <vt:lpstr>Deformation corresponding to wavenumber</vt:lpstr>
      <vt:lpstr>Setting of sumilation</vt:lpstr>
      <vt:lpstr>Lowest eigenvector</vt:lpstr>
      <vt:lpstr>Deformation corresponding to wavenumber</vt:lpstr>
      <vt:lpstr>Response of various perturbations</vt:lpstr>
      <vt:lpstr>Outline</vt:lpstr>
      <vt:lpstr>Weakly nonlinear analysis</vt:lpstr>
      <vt:lpstr>Nonlinear equation </vt:lpstr>
      <vt:lpstr>Time Evolution</vt:lpstr>
      <vt:lpstr>Comparison with simulations</vt:lpstr>
      <vt:lpstr>Comparison with simulations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kuc20190061</dc:creator>
  <cp:lastModifiedBy>kuc20190061</cp:lastModifiedBy>
  <cp:revision>7</cp:revision>
  <dcterms:created xsi:type="dcterms:W3CDTF">2025-04-21T04:36:23Z</dcterms:created>
  <dcterms:modified xsi:type="dcterms:W3CDTF">2025-07-09T06:06:39Z</dcterms:modified>
</cp:coreProperties>
</file>