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8" r:id="rId3"/>
    <p:sldId id="289" r:id="rId4"/>
    <p:sldId id="306" r:id="rId5"/>
    <p:sldId id="292" r:id="rId6"/>
    <p:sldId id="294" r:id="rId7"/>
    <p:sldId id="313" r:id="rId8"/>
    <p:sldId id="298" r:id="rId9"/>
    <p:sldId id="299" r:id="rId10"/>
    <p:sldId id="311" r:id="rId11"/>
    <p:sldId id="304" r:id="rId12"/>
    <p:sldId id="29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7F134-8A54-4B3D-AE6D-756792AD96C1}" v="1" dt="2025-07-09T05:29:31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5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niyasu Saitoh" userId="4d3abe83af74105d" providerId="LiveId" clId="{D727F134-8A54-4B3D-AE6D-756792AD96C1}"/>
    <pc:docChg chg="custSel addSld delSld modSld sldOrd">
      <pc:chgData name="Kuniyasu Saitoh" userId="4d3abe83af74105d" providerId="LiveId" clId="{D727F134-8A54-4B3D-AE6D-756792AD96C1}" dt="2025-07-09T09:30:12.576" v="112" actId="47"/>
      <pc:docMkLst>
        <pc:docMk/>
      </pc:docMkLst>
      <pc:sldChg chg="addSp modSp mod">
        <pc:chgData name="Kuniyasu Saitoh" userId="4d3abe83af74105d" providerId="LiveId" clId="{D727F134-8A54-4B3D-AE6D-756792AD96C1}" dt="2025-07-09T05:24:50.384" v="99" actId="1038"/>
        <pc:sldMkLst>
          <pc:docMk/>
          <pc:sldMk cId="1157204875" sldId="256"/>
        </pc:sldMkLst>
        <pc:spChg chg="add mod">
          <ac:chgData name="Kuniyasu Saitoh" userId="4d3abe83af74105d" providerId="LiveId" clId="{D727F134-8A54-4B3D-AE6D-756792AD96C1}" dt="2025-07-09T05:24:50.384" v="99" actId="1038"/>
          <ac:spMkLst>
            <pc:docMk/>
            <pc:sldMk cId="1157204875" sldId="256"/>
            <ac:spMk id="5" creationId="{AC94BEC8-DB72-77D1-A992-C7620488BD2D}"/>
          </ac:spMkLst>
        </pc:spChg>
      </pc:sldChg>
      <pc:sldChg chg="del">
        <pc:chgData name="Kuniyasu Saitoh" userId="4d3abe83af74105d" providerId="LiveId" clId="{D727F134-8A54-4B3D-AE6D-756792AD96C1}" dt="2025-07-09T08:30:13.588" v="110" actId="47"/>
        <pc:sldMkLst>
          <pc:docMk/>
          <pc:sldMk cId="991679140" sldId="257"/>
        </pc:sldMkLst>
      </pc:sldChg>
      <pc:sldChg chg="del">
        <pc:chgData name="Kuniyasu Saitoh" userId="4d3abe83af74105d" providerId="LiveId" clId="{D727F134-8A54-4B3D-AE6D-756792AD96C1}" dt="2025-07-09T08:30:13.588" v="110" actId="47"/>
        <pc:sldMkLst>
          <pc:docMk/>
          <pc:sldMk cId="1098935052" sldId="258"/>
        </pc:sldMkLst>
      </pc:sldChg>
      <pc:sldChg chg="del">
        <pc:chgData name="Kuniyasu Saitoh" userId="4d3abe83af74105d" providerId="LiveId" clId="{D727F134-8A54-4B3D-AE6D-756792AD96C1}" dt="2025-07-09T08:30:13.588" v="110" actId="47"/>
        <pc:sldMkLst>
          <pc:docMk/>
          <pc:sldMk cId="59730511" sldId="263"/>
        </pc:sldMkLst>
      </pc:sldChg>
      <pc:sldChg chg="del">
        <pc:chgData name="Kuniyasu Saitoh" userId="4d3abe83af74105d" providerId="LiveId" clId="{D727F134-8A54-4B3D-AE6D-756792AD96C1}" dt="2025-07-09T08:30:13.588" v="110" actId="47"/>
        <pc:sldMkLst>
          <pc:docMk/>
          <pc:sldMk cId="93962811" sldId="302"/>
        </pc:sldMkLst>
      </pc:sldChg>
      <pc:sldChg chg="modSp del mod">
        <pc:chgData name="Kuniyasu Saitoh" userId="4d3abe83af74105d" providerId="LiveId" clId="{D727F134-8A54-4B3D-AE6D-756792AD96C1}" dt="2025-07-09T09:29:27.395" v="111" actId="47"/>
        <pc:sldMkLst>
          <pc:docMk/>
          <pc:sldMk cId="2978199685" sldId="307"/>
        </pc:sldMkLst>
        <pc:picChg chg="mod">
          <ac:chgData name="Kuniyasu Saitoh" userId="4d3abe83af74105d" providerId="LiveId" clId="{D727F134-8A54-4B3D-AE6D-756792AD96C1}" dt="2025-07-09T06:18:45.138" v="108" actId="1076"/>
          <ac:picMkLst>
            <pc:docMk/>
            <pc:sldMk cId="2978199685" sldId="307"/>
            <ac:picMk id="4" creationId="{DFB132EF-CC39-23D9-918A-37E497178637}"/>
          </ac:picMkLst>
        </pc:picChg>
        <pc:picChg chg="mod">
          <ac:chgData name="Kuniyasu Saitoh" userId="4d3abe83af74105d" providerId="LiveId" clId="{D727F134-8A54-4B3D-AE6D-756792AD96C1}" dt="2025-07-09T06:18:51.941" v="109" actId="1076"/>
          <ac:picMkLst>
            <pc:docMk/>
            <pc:sldMk cId="2978199685" sldId="307"/>
            <ac:picMk id="6" creationId="{173E5726-7AFE-02CC-405B-B8AB207402A2}"/>
          </ac:picMkLst>
        </pc:picChg>
      </pc:sldChg>
      <pc:sldChg chg="del ord">
        <pc:chgData name="Kuniyasu Saitoh" userId="4d3abe83af74105d" providerId="LiveId" clId="{D727F134-8A54-4B3D-AE6D-756792AD96C1}" dt="2025-07-09T08:30:13.588" v="110" actId="47"/>
        <pc:sldMkLst>
          <pc:docMk/>
          <pc:sldMk cId="3961638695" sldId="308"/>
        </pc:sldMkLst>
      </pc:sldChg>
      <pc:sldChg chg="del">
        <pc:chgData name="Kuniyasu Saitoh" userId="4d3abe83af74105d" providerId="LiveId" clId="{D727F134-8A54-4B3D-AE6D-756792AD96C1}" dt="2025-07-09T09:30:12.576" v="112" actId="47"/>
        <pc:sldMkLst>
          <pc:docMk/>
          <pc:sldMk cId="4242614146" sldId="309"/>
        </pc:sldMkLst>
      </pc:sldChg>
      <pc:sldChg chg="del ord">
        <pc:chgData name="Kuniyasu Saitoh" userId="4d3abe83af74105d" providerId="LiveId" clId="{D727F134-8A54-4B3D-AE6D-756792AD96C1}" dt="2025-07-09T08:30:13.588" v="110" actId="47"/>
        <pc:sldMkLst>
          <pc:docMk/>
          <pc:sldMk cId="824051548" sldId="312"/>
        </pc:sldMkLst>
      </pc:sldChg>
      <pc:sldChg chg="del">
        <pc:chgData name="Kuniyasu Saitoh" userId="4d3abe83af74105d" providerId="LiveId" clId="{D727F134-8A54-4B3D-AE6D-756792AD96C1}" dt="2025-07-09T08:30:13.588" v="110" actId="47"/>
        <pc:sldMkLst>
          <pc:docMk/>
          <pc:sldMk cId="1082905045" sldId="315"/>
        </pc:sldMkLst>
      </pc:sldChg>
      <pc:sldChg chg="add del">
        <pc:chgData name="Kuniyasu Saitoh" userId="4d3abe83af74105d" providerId="LiveId" clId="{D727F134-8A54-4B3D-AE6D-756792AD96C1}" dt="2025-07-09T09:29:27.395" v="111" actId="47"/>
        <pc:sldMkLst>
          <pc:docMk/>
          <pc:sldMk cId="193778676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14000"/>
              </a:lnSpc>
              <a:defRPr sz="6000" b="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3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0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b="0" kern="1200" spc="1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85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None/>
        <a:defRPr sz="17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10000"/>
        </a:lnSpc>
        <a:spcBef>
          <a:spcPts val="930"/>
        </a:spcBef>
        <a:buFont typeface="Corbel" panose="020B0503020204020204" pitchFamily="34" charset="0"/>
        <a:buChar char="–"/>
        <a:defRPr sz="1400" i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1.pn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1.png"/><Relationship Id="rId4" Type="http://schemas.openxmlformats.org/officeDocument/2006/relationships/image" Target="../media/image29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0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たくさんのストローの上からの眺め">
            <a:extLst>
              <a:ext uri="{FF2B5EF4-FFF2-40B4-BE49-F238E27FC236}">
                <a16:creationId xmlns:a16="http://schemas.microsoft.com/office/drawing/2014/main" id="{3DB06489-9E57-4E41-9193-DB74472CD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7" b="7706"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2" name="Rectangle 108">
            <a:extLst>
              <a:ext uri="{FF2B5EF4-FFF2-40B4-BE49-F238E27FC236}">
                <a16:creationId xmlns:a16="http://schemas.microsoft.com/office/drawing/2014/main" id="{11C4FED8-D85F-4B52-875F-AB6873B50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FFA895-DB79-4B93-9E7B-780BAE60F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863600"/>
            <a:ext cx="6007100" cy="3366494"/>
          </a:xfrm>
        </p:spPr>
        <p:txBody>
          <a:bodyPr anchor="b">
            <a:norm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Jamming of deformable foams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14DF7E-1BAB-48D0-9461-69542651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290191"/>
            <a:ext cx="6074001" cy="1345689"/>
          </a:xfrm>
        </p:spPr>
        <p:txBody>
          <a:bodyPr anchor="t">
            <a:norm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1300" dirty="0">
                <a:solidFill>
                  <a:schemeClr val="bg1"/>
                </a:solidFill>
              </a:rPr>
              <a:t>Kuniyasu Saitoh</a:t>
            </a:r>
            <a:r>
              <a:rPr kumimoji="1" lang="en-US" altLang="ja-JP" sz="1300" baseline="30000" dirty="0">
                <a:solidFill>
                  <a:schemeClr val="bg1"/>
                </a:solidFill>
              </a:rPr>
              <a:t>1</a:t>
            </a:r>
            <a:r>
              <a:rPr kumimoji="1" lang="en-US" altLang="ja-JP" sz="1300" dirty="0">
                <a:solidFill>
                  <a:schemeClr val="bg1"/>
                </a:solidFill>
              </a:rPr>
              <a:t> and Brian P. Tighe</a:t>
            </a:r>
            <a:r>
              <a:rPr kumimoji="1" lang="en-US" altLang="ja-JP" sz="1300" baseline="30000" dirty="0">
                <a:solidFill>
                  <a:schemeClr val="bg1"/>
                </a:solidFill>
              </a:rPr>
              <a:t>2</a:t>
            </a:r>
            <a:r>
              <a:rPr kumimoji="1" lang="en-US" altLang="ja-JP" sz="1300" dirty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40000"/>
              </a:lnSpc>
            </a:pPr>
            <a:r>
              <a:rPr kumimoji="1" lang="en-US" altLang="ja-JP" sz="1300" dirty="0">
                <a:solidFill>
                  <a:schemeClr val="bg1"/>
                </a:solidFill>
              </a:rPr>
              <a:t>1. Kyoto Sangyo University, Japan</a:t>
            </a:r>
          </a:p>
          <a:p>
            <a:pPr>
              <a:lnSpc>
                <a:spcPct val="140000"/>
              </a:lnSpc>
            </a:pPr>
            <a:r>
              <a:rPr kumimoji="1" lang="en-US" altLang="ja-JP" sz="1300" dirty="0">
                <a:solidFill>
                  <a:schemeClr val="bg1"/>
                </a:solidFill>
              </a:rPr>
              <a:t>2. Delft University of Technology, The Netherlands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C94BEC8-DB72-77D1-A992-C7620488BD2D}"/>
              </a:ext>
            </a:extLst>
          </p:cNvPr>
          <p:cNvSpPr/>
          <p:nvPr/>
        </p:nvSpPr>
        <p:spPr>
          <a:xfrm>
            <a:off x="8481060" y="48260"/>
            <a:ext cx="3600000" cy="504000"/>
          </a:xfrm>
          <a:prstGeom prst="round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/>
              <a:t>Jamming, rheology and granular matter</a:t>
            </a:r>
          </a:p>
          <a:p>
            <a:pPr algn="ctr"/>
            <a:r>
              <a:rPr kumimoji="1" lang="en-US" altLang="ja-JP" sz="1300" dirty="0"/>
              <a:t>YITP, Kyoto University, 9 July, 2025</a:t>
            </a:r>
            <a:endParaRPr kumimoji="1" lang="ja-JP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15720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3607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Critical scaling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7C95A5C-E8F2-4F44-AD55-AF22643CE594}"/>
                  </a:ext>
                </a:extLst>
              </p:cNvPr>
              <p:cNvSpPr txBox="1"/>
              <p:nvPr/>
            </p:nvSpPr>
            <p:spPr>
              <a:xfrm>
                <a:off x="346510" y="4783822"/>
                <a:ext cx="11502190" cy="195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The pressure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and mean effective overlap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/>
                  <a:t>are </a:t>
                </a:r>
                <a:r>
                  <a:rPr lang="en-US" altLang="ja-JP" sz="2000" b="1" dirty="0"/>
                  <a:t>linear</a:t>
                </a:r>
                <a:r>
                  <a:rPr lang="en-US" altLang="ja-JP" sz="2000" dirty="0"/>
                  <a:t> in the proximity to jamming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ja-JP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000" dirty="0"/>
                  <a:t>, i.e.,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∝∆</m:t>
                    </m:r>
                    <m:r>
                      <a:rPr lang="ja-JP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∝∆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sz="2000" dirty="0"/>
                  <a:t>, if the system is close to the jamming transition.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kumimoji="1"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>
                    <a:ea typeface="Cambria Math" panose="02040503050406030204" pitchFamily="18" charset="0"/>
                  </a:rPr>
                  <a:t>Numerical results suggest the </a:t>
                </a:r>
                <a:r>
                  <a:rPr lang="en-US" altLang="ja-JP" sz="2000" b="1" dirty="0">
                    <a:ea typeface="Cambria Math" panose="02040503050406030204" pitchFamily="18" charset="0"/>
                  </a:rPr>
                  <a:t>non-linearity</a:t>
                </a:r>
                <a:r>
                  <a:rPr lang="en-US" altLang="ja-JP" sz="2000" dirty="0">
                    <a:ea typeface="Cambria Math" panose="02040503050406030204" pitchFamily="18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ja-JP" alt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ja-JP" alt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(</a:t>
                </a:r>
                <a:r>
                  <a:rPr lang="en-US" altLang="ja-JP" sz="2000" dirty="0"/>
                  <a:t>dashed/</a:t>
                </a:r>
                <a:r>
                  <a:rPr kumimoji="1" lang="en-US" altLang="ja-JP" sz="2000" dirty="0"/>
                  <a:t>solid lines).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b="1" dirty="0">
                    <a:solidFill>
                      <a:srgbClr val="C00000"/>
                    </a:solidFill>
                  </a:rPr>
                  <a:t>Excess coordination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kumimoji="1" lang="en-US" altLang="ja-JP" sz="2000" dirty="0"/>
                  <a:t> scales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ja-JP" sz="2000" dirty="0"/>
                  <a:t> (as usual).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7C95A5C-E8F2-4F44-AD55-AF22643C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0" y="4783822"/>
                <a:ext cx="11502190" cy="1958228"/>
              </a:xfrm>
              <a:prstGeom prst="rect">
                <a:avLst/>
              </a:prstGeom>
              <a:blipFill>
                <a:blip r:embed="rId2"/>
                <a:stretch>
                  <a:fillRect l="-477" t="-1869" r="-530" b="-358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グラフ, 散布図&#10;&#10;自動的に生成された説明">
            <a:extLst>
              <a:ext uri="{FF2B5EF4-FFF2-40B4-BE49-F238E27FC236}">
                <a16:creationId xmlns:a16="http://schemas.microsoft.com/office/drawing/2014/main" id="{33FDD17E-8E5A-58FD-AF29-39E8F853E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4" y="1524929"/>
            <a:ext cx="10991111" cy="27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5200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Vibrational properties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9DED2C1-B446-4337-953D-66E8E26671F0}"/>
              </a:ext>
            </a:extLst>
          </p:cNvPr>
          <p:cNvSpPr/>
          <p:nvPr/>
        </p:nvSpPr>
        <p:spPr>
          <a:xfrm>
            <a:off x="8097079" y="2564296"/>
            <a:ext cx="1648881" cy="1186070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E88B2F0-F3CB-416B-8D5C-42267607DE99}"/>
              </a:ext>
            </a:extLst>
          </p:cNvPr>
          <p:cNvGrpSpPr/>
          <p:nvPr/>
        </p:nvGrpSpPr>
        <p:grpSpPr>
          <a:xfrm>
            <a:off x="6456948" y="1045817"/>
            <a:ext cx="5037255" cy="5559027"/>
            <a:chOff x="6825102" y="629738"/>
            <a:chExt cx="5037255" cy="5559027"/>
          </a:xfrm>
        </p:grpSpPr>
        <p:pic>
          <p:nvPicPr>
            <p:cNvPr id="4" name="図 3" descr="グラフ, ヒストグラム, 散布図&#10;&#10;自動的に生成された説明">
              <a:extLst>
                <a:ext uri="{FF2B5EF4-FFF2-40B4-BE49-F238E27FC236}">
                  <a16:creationId xmlns:a16="http://schemas.microsoft.com/office/drawing/2014/main" id="{12D7D4B2-F9FF-4B74-99DD-FE11EE71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102" y="629738"/>
              <a:ext cx="5037255" cy="5559027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547B7331-39E7-4892-BA5C-3AE85D660FB0}"/>
                </a:ext>
              </a:extLst>
            </p:cNvPr>
            <p:cNvCxnSpPr/>
            <p:nvPr/>
          </p:nvCxnSpPr>
          <p:spPr>
            <a:xfrm>
              <a:off x="8925339" y="887896"/>
              <a:ext cx="180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3FEAA5-412B-4412-BCB1-CAAD1B88757A}"/>
                  </a:ext>
                </a:extLst>
              </p:cNvPr>
              <p:cNvSpPr txBox="1"/>
              <p:nvPr/>
            </p:nvSpPr>
            <p:spPr>
              <a:xfrm>
                <a:off x="556592" y="1579384"/>
                <a:ext cx="53244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The VDOS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ja-JP" sz="2000" dirty="0"/>
                  <a:t> exhibits a plateau in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, where the </a:t>
                </a:r>
                <a:r>
                  <a:rPr kumimoji="1" lang="en-US" altLang="ja-JP" sz="2000" b="1" dirty="0"/>
                  <a:t>crossover frequency </a:t>
                </a:r>
                <a:r>
                  <a:rPr kumimoji="1" lang="en-US" altLang="ja-JP" sz="2000" dirty="0"/>
                  <a:t>scales as</a:t>
                </a:r>
                <a:r>
                  <a:rPr lang="ja-JP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ja-JP" alt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srgbClr val="C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kumimoji="1" lang="en-US" altLang="ja-JP" sz="2000" dirty="0"/>
                  <a:t> </a:t>
                </a:r>
                <a:r>
                  <a:rPr lang="en-US" altLang="ja-JP" sz="2000" dirty="0"/>
                  <a:t>rather than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ja-JP" sz="2000" baseline="30000" dirty="0"/>
                  <a:t>[1]</a:t>
                </a:r>
                <a:r>
                  <a:rPr kumimoji="1" lang="en-US" altLang="ja-JP" sz="2000" dirty="0"/>
                  <a:t>.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23FEAA5-412B-4412-BCB1-CAAD1B88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1579384"/>
                <a:ext cx="5324443" cy="1323439"/>
              </a:xfrm>
              <a:prstGeom prst="rect">
                <a:avLst/>
              </a:prstGeom>
              <a:blipFill>
                <a:blip r:embed="rId3"/>
                <a:stretch>
                  <a:fillRect l="-1030" t="-2304" r="-1144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36629F-4B6A-226E-E1AC-EB907F4489A7}"/>
              </a:ext>
            </a:extLst>
          </p:cNvPr>
          <p:cNvSpPr txBox="1"/>
          <p:nvPr/>
        </p:nvSpPr>
        <p:spPr>
          <a:xfrm>
            <a:off x="556593" y="6358623"/>
            <a:ext cx="553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M.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Wyart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S.R. Nagel, and T.A. Witten, </a:t>
            </a:r>
            <a:r>
              <a:rPr kumimoji="1" lang="en-US" altLang="ja-JP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Europhys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486 (2005).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2E5330-29AD-FE47-7BF1-FA42A4EC1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616" y="3436390"/>
            <a:ext cx="2597362" cy="23886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25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ea typeface="HGPｺﾞｼｯｸE" panose="020B0900000000000000" pitchFamily="50" charset="-128"/>
              </a:rPr>
              <a:t>Summary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BF810-1F25-4EBB-9B4F-A04844BE434B}"/>
              </a:ext>
            </a:extLst>
          </p:cNvPr>
          <p:cNvSpPr txBox="1"/>
          <p:nvPr/>
        </p:nvSpPr>
        <p:spPr>
          <a:xfrm>
            <a:off x="1042731" y="1532087"/>
            <a:ext cx="867897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We have examined the effects of </a:t>
            </a:r>
            <a:r>
              <a:rPr kumimoji="1" lang="en-US" altLang="ja-JP" sz="2000" b="1" dirty="0">
                <a:solidFill>
                  <a:srgbClr val="0000CC"/>
                </a:solidFill>
              </a:rPr>
              <a:t>deformability of </a:t>
            </a:r>
            <a:r>
              <a:rPr lang="en-US" altLang="ja-JP" sz="2000" b="1" dirty="0">
                <a:solidFill>
                  <a:srgbClr val="0000CC"/>
                </a:solidFill>
              </a:rPr>
              <a:t>soft </a:t>
            </a:r>
            <a:r>
              <a:rPr lang="en-US" altLang="ja-JP" sz="2000" b="1" dirty="0" err="1">
                <a:solidFill>
                  <a:srgbClr val="0000CC"/>
                </a:solidFill>
              </a:rPr>
              <a:t>athermal</a:t>
            </a:r>
            <a:r>
              <a:rPr kumimoji="1" lang="en-US" altLang="ja-JP" sz="2000" b="1" dirty="0">
                <a:solidFill>
                  <a:srgbClr val="0000CC"/>
                </a:solidFill>
              </a:rPr>
              <a:t> particles</a:t>
            </a:r>
          </a:p>
          <a:p>
            <a:pPr algn="ctr"/>
            <a:r>
              <a:rPr lang="en-US" altLang="ja-JP" sz="2000" dirty="0"/>
              <a:t>on the </a:t>
            </a:r>
            <a:r>
              <a:rPr lang="en-US" altLang="ja-JP" sz="2000" b="1" dirty="0"/>
              <a:t>critical scaling, normal modes</a:t>
            </a:r>
            <a:r>
              <a:rPr lang="en-US" altLang="ja-JP" sz="2000" dirty="0"/>
              <a:t>, and </a:t>
            </a:r>
            <a:r>
              <a:rPr lang="en-US" altLang="ja-JP" sz="2000" b="1" dirty="0"/>
              <a:t>shear modulus </a:t>
            </a:r>
            <a:r>
              <a:rPr lang="en-US" altLang="ja-JP" sz="2000" dirty="0"/>
              <a:t>near jamming. 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6CDC7EB-660C-4E36-A3C9-09DCE9E2AF85}"/>
                  </a:ext>
                </a:extLst>
              </p:cNvPr>
              <p:cNvSpPr txBox="1"/>
              <p:nvPr/>
            </p:nvSpPr>
            <p:spPr>
              <a:xfrm>
                <a:off x="556592" y="2726242"/>
                <a:ext cx="770773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Jamming</a:t>
                </a:r>
                <a:r>
                  <a:rPr kumimoji="1" lang="en-US" altLang="ja-JP" sz="2000" dirty="0"/>
                  <a:t> of deformable foams are successfully simulated by the </a:t>
                </a:r>
                <a:r>
                  <a:rPr kumimoji="1" lang="en-US" altLang="ja-JP" sz="2000" b="1" dirty="0"/>
                  <a:t>Morse-Witten model</a:t>
                </a:r>
                <a:r>
                  <a:rPr kumimoji="1" lang="en-US" altLang="ja-JP" sz="2000" dirty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kumimoji="1" lang="en-US" altLang="ja-JP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The critical exponents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sz="20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ja-JP" sz="2000" dirty="0"/>
                  <a:t>, and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are close to those of undeformed circles.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kumimoji="1" lang="en-US" altLang="ja-JP" sz="1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There is </a:t>
                </a:r>
                <a:r>
                  <a:rPr kumimoji="1" lang="en-US" altLang="ja-JP" sz="2000" b="1" dirty="0">
                    <a:solidFill>
                      <a:srgbClr val="C00000"/>
                    </a:solidFill>
                  </a:rPr>
                  <a:t>no band-gap </a:t>
                </a:r>
                <a:r>
                  <a:rPr kumimoji="1" lang="en-US" altLang="ja-JP" sz="2000" dirty="0"/>
                  <a:t>in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scales differently from that of undeformed circles.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ja-JP" sz="20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The </a:t>
                </a:r>
                <a:r>
                  <a:rPr kumimoji="1" lang="en-US" altLang="ja-JP" sz="2000" b="1" dirty="0"/>
                  <a:t>finite size scaling </a:t>
                </a:r>
                <a:r>
                  <a:rPr kumimoji="1" lang="en-US" altLang="ja-JP" sz="2000" dirty="0"/>
                  <a:t>of shear modulus has been confirmed.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6CDC7EB-660C-4E36-A3C9-09DCE9E2A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2726242"/>
                <a:ext cx="7707732" cy="2862322"/>
              </a:xfrm>
              <a:prstGeom prst="rect">
                <a:avLst/>
              </a:prstGeom>
              <a:blipFill>
                <a:blip r:embed="rId2"/>
                <a:stretch>
                  <a:fillRect l="-711" t="-1277" r="-791" b="-2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7F3250EA-C218-40AF-A3AB-03EAA0A6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858" y="4836943"/>
            <a:ext cx="2326610" cy="19067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0204777-EA42-4A8A-AD64-423059578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578" y="3016685"/>
            <a:ext cx="1687171" cy="163195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C3D85E-6369-41F6-8E19-D41C5F7C9BB8}"/>
              </a:ext>
            </a:extLst>
          </p:cNvPr>
          <p:cNvSpPr txBox="1"/>
          <p:nvPr/>
        </p:nvSpPr>
        <p:spPr>
          <a:xfrm>
            <a:off x="8527624" y="2428274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Deformable polygons by</a:t>
            </a:r>
          </a:p>
          <a:p>
            <a:pPr algn="ctr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J. D.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Treado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</a:t>
            </a:r>
            <a:r>
              <a:rPr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Materials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055605 (2021).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1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4661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Jamming transition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/>
              <p:nvPr/>
            </p:nvSpPr>
            <p:spPr>
              <a:xfrm>
                <a:off x="556592" y="1448291"/>
                <a:ext cx="6120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dirty="0"/>
                  <a:t>A rigidity transition of </a:t>
                </a:r>
                <a:r>
                  <a:rPr kumimoji="1" lang="en-US" altLang="ja-JP" sz="2000" b="1" dirty="0"/>
                  <a:t>soft </a:t>
                </a:r>
                <a:r>
                  <a:rPr kumimoji="1" lang="en-US" altLang="ja-JP" sz="2000" b="1" dirty="0" err="1"/>
                  <a:t>athermal</a:t>
                </a:r>
                <a:r>
                  <a:rPr kumimoji="1" lang="en-US" altLang="ja-JP" sz="2000" b="1" dirty="0"/>
                  <a:t> particles</a:t>
                </a:r>
                <a:r>
                  <a:rPr kumimoji="1" lang="en-US" altLang="ja-JP" sz="2000" dirty="0"/>
                  <a:t>, e.g., foams, emulsions, and granular materials, happens at </a:t>
                </a:r>
                <a:r>
                  <a:rPr kumimoji="1" lang="en-US" altLang="ja-JP" sz="2000" b="1" dirty="0">
                    <a:solidFill>
                      <a:srgbClr val="C00000"/>
                    </a:solidFill>
                  </a:rPr>
                  <a:t>critical packing fraction</a:t>
                </a:r>
                <a:r>
                  <a:rPr kumimoji="1" lang="en-US" altLang="ja-JP" sz="20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000" b="1" dirty="0"/>
                  <a:t> </a:t>
                </a:r>
                <a:r>
                  <a:rPr lang="en-US" altLang="ja-JP" sz="2000" baseline="30000" dirty="0"/>
                  <a:t>[1]</a:t>
                </a:r>
                <a:r>
                  <a:rPr kumimoji="1" lang="en-US" altLang="ja-JP" sz="2000" dirty="0"/>
                  <a:t>.</a:t>
                </a:r>
                <a:endParaRPr kumimoji="1" lang="en-US" altLang="ja-JP" sz="14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kumimoji="1"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b="1" dirty="0">
                    <a:solidFill>
                      <a:srgbClr val="0000CC"/>
                    </a:solidFill>
                  </a:rPr>
                  <a:t>Critical scaling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000" dirty="0">
                    <a:solidFill>
                      <a:srgbClr val="0000CC"/>
                    </a:solidFill>
                  </a:rPr>
                  <a:t> </a:t>
                </a:r>
                <a:r>
                  <a:rPr kumimoji="1" lang="en-US" altLang="ja-JP" sz="2000" dirty="0"/>
                  <a:t>has long been explored by numerical models of </a:t>
                </a:r>
                <a:r>
                  <a:rPr kumimoji="1" lang="en-US" altLang="ja-JP" sz="2000" b="1" dirty="0"/>
                  <a:t>soft spheres/circles </a:t>
                </a:r>
                <a:r>
                  <a:rPr lang="en-US" altLang="ja-JP" sz="2000" baseline="30000" dirty="0"/>
                  <a:t>[2]</a:t>
                </a:r>
                <a:r>
                  <a:rPr kumimoji="1" lang="en-US" altLang="ja-JP" sz="2000" dirty="0"/>
                  <a:t>, where </a:t>
                </a:r>
                <a:r>
                  <a:rPr kumimoji="1" lang="en-US" altLang="ja-JP" sz="2000" u="sng" dirty="0"/>
                  <a:t>the particles are allowed to overlap</a:t>
                </a:r>
                <a:r>
                  <a:rPr kumimoji="1" lang="en-US" altLang="ja-JP" sz="2000" dirty="0"/>
                  <a:t>!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1448291"/>
                <a:ext cx="6120000" cy="2246769"/>
              </a:xfrm>
              <a:prstGeom prst="rect">
                <a:avLst/>
              </a:prstGeom>
              <a:blipFill>
                <a:blip r:embed="rId2"/>
                <a:stretch>
                  <a:fillRect l="-896" t="-1902" r="-1096" b="-3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3FE5BC-0D94-4981-97A4-B8529E409596}"/>
              </a:ext>
            </a:extLst>
          </p:cNvPr>
          <p:cNvSpPr txBox="1"/>
          <p:nvPr/>
        </p:nvSpPr>
        <p:spPr>
          <a:xfrm>
            <a:off x="976286" y="6342483"/>
            <a:ext cx="528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M. van Hecke,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J. Phys.:</a:t>
            </a:r>
            <a:r>
              <a:rPr kumimoji="1" lang="en-US" altLang="ja-JP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Condens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Matter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033101 (2010).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 C. S.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O'Hern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L. E.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Silbert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 J. Liu, and S. R. Nagel,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E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68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011306 (2003).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A9D0112-EBA6-426F-9981-3F8385A32C01}"/>
              </a:ext>
            </a:extLst>
          </p:cNvPr>
          <p:cNvGrpSpPr/>
          <p:nvPr/>
        </p:nvGrpSpPr>
        <p:grpSpPr>
          <a:xfrm>
            <a:off x="7832110" y="3279910"/>
            <a:ext cx="4309416" cy="3264153"/>
            <a:chOff x="7832110" y="3475382"/>
            <a:chExt cx="4309416" cy="326415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7061A0B-822F-4069-8992-F13B9AC5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2110" y="3475382"/>
              <a:ext cx="3306341" cy="3264153"/>
            </a:xfrm>
            <a:prstGeom prst="rect">
              <a:avLst/>
            </a:prstGeom>
          </p:spPr>
        </p:pic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75976221-540B-4B61-9A86-15CCCE0F4C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52923" y="5114084"/>
              <a:ext cx="371060" cy="451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62A884-97DB-4144-A18C-0DBEC68C9157}"/>
                </a:ext>
              </a:extLst>
            </p:cNvPr>
            <p:cNvSpPr txBox="1"/>
            <p:nvPr/>
          </p:nvSpPr>
          <p:spPr>
            <a:xfrm>
              <a:off x="11278789" y="4925310"/>
              <a:ext cx="862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C00000"/>
                  </a:solidFill>
                </a:rPr>
                <a:t>overlap</a:t>
              </a:r>
              <a:endParaRPr kumimoji="1" lang="ja-JP" alt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ACAA4E4-6EAF-5CB0-7649-42BAE8DE1D00}"/>
              </a:ext>
            </a:extLst>
          </p:cNvPr>
          <p:cNvGrpSpPr/>
          <p:nvPr/>
        </p:nvGrpSpPr>
        <p:grpSpPr>
          <a:xfrm>
            <a:off x="7832110" y="926787"/>
            <a:ext cx="3306341" cy="1725561"/>
            <a:chOff x="7974916" y="1330981"/>
            <a:chExt cx="3306341" cy="172556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B2E7AB9-41B7-1986-EDC5-7316BD93B9E6}"/>
                </a:ext>
              </a:extLst>
            </p:cNvPr>
            <p:cNvSpPr txBox="1"/>
            <p:nvPr/>
          </p:nvSpPr>
          <p:spPr>
            <a:xfrm>
              <a:off x="7981641" y="1330981"/>
              <a:ext cx="3292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ja-JP" sz="1200" dirty="0"/>
                <a:t>D. S. Shimamoto and M. Yanagisawa (2023)</a:t>
              </a:r>
              <a:endParaRPr kumimoji="1" lang="ja-JP" altLang="en-US" sz="1200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D36CEF0-9758-23AC-BDD8-F4A149546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180" r="77521"/>
            <a:stretch/>
          </p:blipFill>
          <p:spPr>
            <a:xfrm>
              <a:off x="7974916" y="1621133"/>
              <a:ext cx="1795976" cy="1435409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17FA29A-7849-A732-AE9E-46397F15A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416" t="12180" r="39324"/>
            <a:stretch/>
          </p:blipFill>
          <p:spPr>
            <a:xfrm>
              <a:off x="9822361" y="1621133"/>
              <a:ext cx="1458896" cy="1435409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56E39E-2DC4-B57F-38C2-231C5DB0E3E9}"/>
              </a:ext>
            </a:extLst>
          </p:cNvPr>
          <p:cNvSpPr txBox="1"/>
          <p:nvPr/>
        </p:nvSpPr>
        <p:spPr>
          <a:xfrm>
            <a:off x="8045623" y="3016064"/>
            <a:ext cx="2879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ja-JP" sz="1200" dirty="0"/>
              <a:t>Molecular dynamics (MD) simulations</a:t>
            </a:r>
            <a:endParaRPr kumimoji="1" lang="ja-JP" altLang="en-US" sz="12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5BB8F3C-BFBE-4D07-91AA-8F5E03F2143B}"/>
              </a:ext>
            </a:extLst>
          </p:cNvPr>
          <p:cNvGrpSpPr/>
          <p:nvPr/>
        </p:nvGrpSpPr>
        <p:grpSpPr>
          <a:xfrm>
            <a:off x="1341198" y="4097534"/>
            <a:ext cx="4550789" cy="1842476"/>
            <a:chOff x="976286" y="4049502"/>
            <a:chExt cx="4550789" cy="184247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3E4BB75-8CE3-46D4-9896-C1ADC11AE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894"/>
            <a:stretch/>
          </p:blipFill>
          <p:spPr>
            <a:xfrm>
              <a:off x="976286" y="4049502"/>
              <a:ext cx="1882778" cy="18424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FE0ADF8B-BC1E-4757-8102-320A0DF2B1E8}"/>
                    </a:ext>
                  </a:extLst>
                </p:cNvPr>
                <p:cNvSpPr txBox="1"/>
                <p:nvPr/>
              </p:nvSpPr>
              <p:spPr>
                <a:xfrm>
                  <a:off x="3168737" y="4069627"/>
                  <a:ext cx="2358338" cy="180222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b="1" dirty="0"/>
                    <a:t>s</a:t>
                  </a:r>
                  <a:r>
                    <a:rPr kumimoji="1" lang="en-US" altLang="ja-JP" b="1" dirty="0"/>
                    <a:t>hear modulus</a:t>
                  </a:r>
                </a:p>
                <a:p>
                  <a:pPr algn="ctr"/>
                  <a:endParaRPr kumimoji="1" lang="en-US" altLang="ja-JP" sz="10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l-GR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kumimoji="1" lang="ja-JP" alt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kumimoji="1" lang="ja-JP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kumimoji="1" lang="en-US" altLang="ja-JP" dirty="0"/>
                </a:p>
                <a:p>
                  <a:pPr algn="ctr"/>
                  <a:r>
                    <a:rPr lang="en-US" altLang="ja-JP" dirty="0"/>
                    <a:t>(harmonic potential)</a:t>
                  </a:r>
                </a:p>
                <a:p>
                  <a:pPr algn="ctr"/>
                  <a:endParaRPr kumimoji="1" lang="en-US" altLang="ja-JP" sz="10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ja-JP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kumimoji="1" lang="en-US" altLang="ja-JP" dirty="0"/>
                </a:p>
                <a:p>
                  <a:pPr algn="ctr"/>
                  <a:r>
                    <a:rPr lang="en-US" altLang="ja-JP" dirty="0"/>
                    <a:t>(Hertzian contact)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FE0ADF8B-BC1E-4757-8102-320A0DF2B1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737" y="4069627"/>
                  <a:ext cx="2358338" cy="1802225"/>
                </a:xfrm>
                <a:prstGeom prst="rect">
                  <a:avLst/>
                </a:prstGeom>
                <a:blipFill>
                  <a:blip r:embed="rId6"/>
                  <a:stretch>
                    <a:fillRect l="-1018" t="-997" r="-763" b="-3322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518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1" y="337931"/>
            <a:ext cx="3555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ea typeface="HGPｺﾞｼｯｸE" panose="020B0900000000000000" pitchFamily="50" charset="-128"/>
              </a:rPr>
              <a:t>Normal</a:t>
            </a:r>
            <a:r>
              <a:rPr kumimoji="1" lang="en-US" altLang="ja-JP" sz="4000" b="1" dirty="0">
                <a:ea typeface="HGPｺﾞｼｯｸE" panose="020B0900000000000000" pitchFamily="50" charset="-128"/>
              </a:rPr>
              <a:t> modes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/>
              <p:nvPr/>
            </p:nvSpPr>
            <p:spPr>
              <a:xfrm>
                <a:off x="556591" y="1117946"/>
                <a:ext cx="5758070" cy="4758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Small vibrations of soft </a:t>
                </a:r>
                <a:r>
                  <a:rPr lang="en-US" altLang="ja-JP" sz="2000" dirty="0" err="1"/>
                  <a:t>athermal</a:t>
                </a:r>
                <a:r>
                  <a:rPr lang="en-US" altLang="ja-JP" sz="2000" dirty="0"/>
                  <a:t> particles around their equilibrium positions are c</a:t>
                </a:r>
                <a:r>
                  <a:rPr kumimoji="1" lang="en-US" altLang="ja-JP" sz="2000" dirty="0"/>
                  <a:t>haracterized by 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eigen-frequencies</a:t>
                </a:r>
                <a:r>
                  <a:rPr kumimoji="1" lang="en-US" altLang="ja-JP" sz="20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lang="en-US" altLang="ja-JP" sz="2000" b="1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b="1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b="1" dirty="0">
                    <a:solidFill>
                      <a:srgbClr val="0000CC"/>
                    </a:solidFill>
                  </a:rPr>
                  <a:t>Vibrational density of states (VDOS)</a:t>
                </a:r>
                <a:r>
                  <a:rPr lang="en-US" altLang="ja-JP" sz="20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ja-JP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ja-JP" sz="2000" dirty="0"/>
                  <a:t>exhibits a plateau in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</a:t>
                </a:r>
                <a:r>
                  <a:rPr kumimoji="1" lang="en-US" altLang="ja-JP" sz="2000" b="1" dirty="0"/>
                  <a:t>above jamming</a:t>
                </a:r>
                <a:r>
                  <a:rPr kumimoji="1" lang="en-US" altLang="ja-JP" sz="20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with </a:t>
                </a:r>
                <a:r>
                  <a:rPr kumimoji="1" lang="en-US" altLang="ja-JP" sz="2000" dirty="0">
                    <a:solidFill>
                      <a:schemeClr val="tx1"/>
                    </a:solidFill>
                  </a:rPr>
                  <a:t>excess coordination number,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1" lang="en-US" altLang="ja-JP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sz="2000" dirty="0">
                    <a:solidFill>
                      <a:srgbClr val="0000CC"/>
                    </a:solidFill>
                  </a:rPr>
                  <a:t> </a:t>
                </a:r>
                <a:r>
                  <a:rPr kumimoji="1" lang="en-US" altLang="ja-JP" sz="2000" baseline="30000" dirty="0"/>
                  <a:t>[1, </a:t>
                </a:r>
                <a:r>
                  <a:rPr lang="en-US" altLang="ja-JP" sz="2000" baseline="30000" dirty="0"/>
                  <a:t>2</a:t>
                </a:r>
                <a:r>
                  <a:rPr kumimoji="1" lang="en-US" altLang="ja-JP" sz="2000" baseline="30000" dirty="0"/>
                  <a:t>]</a:t>
                </a:r>
                <a:r>
                  <a:rPr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In contrast,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 </a:t>
                </a:r>
                <a:r>
                  <a:rPr kumimoji="1" lang="en-US" altLang="ja-JP" sz="2000" b="1" dirty="0"/>
                  <a:t>below jamming </a:t>
                </a:r>
                <a:r>
                  <a:rPr kumimoji="1" lang="en-US" altLang="ja-JP" sz="2000" dirty="0"/>
                  <a:t>shows </a:t>
                </a:r>
                <a:r>
                  <a:rPr lang="en-US" altLang="ja-JP" sz="2000" dirty="0"/>
                  <a:t>an </a:t>
                </a:r>
                <a:r>
                  <a:rPr kumimoji="1" lang="en-US" altLang="ja-JP" sz="2000" b="1" dirty="0"/>
                  <a:t>isolated special mode</a:t>
                </a:r>
                <a:r>
                  <a:rPr kumimoji="1" lang="en-US" altLang="ja-JP" sz="2000" dirty="0"/>
                  <a:t> which 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</a:t>
                </a:r>
                <a:r>
                  <a:rPr kumimoji="1" lang="en-US" altLang="ja-JP" sz="2000" baseline="30000" dirty="0"/>
                  <a:t>[3, 4]</a:t>
                </a:r>
                <a:r>
                  <a:rPr kumimoji="1"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b="1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dirty="0"/>
                  <a:t>The </a:t>
                </a:r>
                <a:r>
                  <a:rPr kumimoji="1" lang="en-US" altLang="ja-JP" sz="2000" b="1" dirty="0"/>
                  <a:t>quartic mode </a:t>
                </a:r>
                <a:r>
                  <a:rPr kumimoji="1" lang="en-US" altLang="ja-JP" sz="2000" dirty="0"/>
                  <a:t>of non-spherical particles (ellipses) 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ja-JP" sz="2000" baseline="30000" dirty="0"/>
                  <a:t> [5]</a:t>
                </a:r>
                <a:r>
                  <a:rPr kumimoji="1" lang="en-US" altLang="ja-JP" sz="2000" dirty="0"/>
                  <a:t>.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1117946"/>
                <a:ext cx="5758070" cy="4758995"/>
              </a:xfrm>
              <a:prstGeom prst="rect">
                <a:avLst/>
              </a:prstGeom>
              <a:blipFill>
                <a:blip r:embed="rId2"/>
                <a:stretch>
                  <a:fillRect l="-952" t="-768" r="-1058" b="-75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3FE5BC-0D94-4981-97A4-B8529E409596}"/>
              </a:ext>
            </a:extLst>
          </p:cNvPr>
          <p:cNvSpPr txBox="1"/>
          <p:nvPr/>
        </p:nvSpPr>
        <p:spPr>
          <a:xfrm>
            <a:off x="556591" y="5949071"/>
            <a:ext cx="624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M.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Wyart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S.R. Nagel, and T.A. Witten, </a:t>
            </a:r>
            <a:r>
              <a:rPr kumimoji="1" lang="en-US" altLang="ja-JP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Europhys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72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486 (2005).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 H. Mizuno, K. Saitoh, and L.E.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Silbert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E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93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062905 (2016).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 A. Ikeda, T. Kawasaki, L. Berthier, K. Saitoh, and T.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Hatano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124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058001 (2020).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 K. Saitoh, T.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Hatano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 Ikeda, and B. P. Tighe,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124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118001 (2020).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[5] 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F. Schreck, M. Mailman, B. Chakraborty,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S. </a:t>
            </a:r>
            <a:r>
              <a:rPr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O’Hern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</a:t>
            </a:r>
            <a:r>
              <a:rPr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85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061305 (2012).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4926646-7978-4203-A90F-115A11EF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06" y="629475"/>
            <a:ext cx="2597362" cy="23886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B4C3F0-338A-47D0-94FB-F8497D7F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521" y="629475"/>
            <a:ext cx="2416534" cy="2392843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BE0E5CA-0924-4CAD-AECD-75A5A08CB608}"/>
              </a:ext>
            </a:extLst>
          </p:cNvPr>
          <p:cNvGrpSpPr/>
          <p:nvPr/>
        </p:nvGrpSpPr>
        <p:grpSpPr>
          <a:xfrm>
            <a:off x="6990521" y="3080408"/>
            <a:ext cx="5086138" cy="1631829"/>
            <a:chOff x="6990521" y="3214237"/>
            <a:chExt cx="5086138" cy="1631829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16742F5-EB24-4FE8-90CB-F5A3FAE7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521" y="3214237"/>
              <a:ext cx="5086138" cy="16318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01BA0CAB-883E-4FE1-8A80-0E1D78CB8F58}"/>
                    </a:ext>
                  </a:extLst>
                </p:cNvPr>
                <p:cNvSpPr txBox="1"/>
                <p:nvPr/>
              </p:nvSpPr>
              <p:spPr>
                <a:xfrm>
                  <a:off x="7938052" y="4326895"/>
                  <a:ext cx="37350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/>
                </a:p>
              </p:txBody>
            </p:sp>
          </mc:Choice>
          <mc:Fallback xmlns=""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01BA0CAB-883E-4FE1-8A80-0E1D78CB8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052" y="4326895"/>
                  <a:ext cx="373500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3279" r="-3279"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BD60762B-6693-4573-AC43-182DB304B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152" y="5011182"/>
            <a:ext cx="2217307" cy="1566172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7A18E2A-941A-4FFA-AA48-F6EBE8F674CE}"/>
              </a:ext>
            </a:extLst>
          </p:cNvPr>
          <p:cNvGrpSpPr/>
          <p:nvPr/>
        </p:nvGrpSpPr>
        <p:grpSpPr>
          <a:xfrm>
            <a:off x="9992139" y="4774503"/>
            <a:ext cx="2080529" cy="2039530"/>
            <a:chOff x="9992139" y="4774503"/>
            <a:chExt cx="2080529" cy="203953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133662F-D609-4D27-85DB-57E25F38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2139" y="4774503"/>
              <a:ext cx="2080529" cy="20395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9FAE3B75-29FB-476C-92D1-4E6BBF574A08}"/>
                    </a:ext>
                  </a:extLst>
                </p:cNvPr>
                <p:cNvSpPr txBox="1"/>
                <p:nvPr/>
              </p:nvSpPr>
              <p:spPr>
                <a:xfrm>
                  <a:off x="10715015" y="6246526"/>
                  <a:ext cx="234038" cy="2012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ja-JP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i="1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9FAE3B75-29FB-476C-92D1-4E6BBF574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5015" y="6246526"/>
                  <a:ext cx="234038" cy="201209"/>
                </a:xfrm>
                <a:prstGeom prst="rect">
                  <a:avLst/>
                </a:prstGeom>
                <a:blipFill>
                  <a:blip r:embed="rId9"/>
                  <a:stretch>
                    <a:fillRect l="-7895"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363BB81-D05B-4725-B42C-093A9A2EB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2034" y="4979835"/>
              <a:ext cx="0" cy="1260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239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1" y="337931"/>
            <a:ext cx="6192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Elasticity &amp; viscoelasticity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/>
              <p:nvPr/>
            </p:nvSpPr>
            <p:spPr>
              <a:xfrm>
                <a:off x="556591" y="4952277"/>
                <a:ext cx="62666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sz="2000" dirty="0"/>
                  <a:t>E</a:t>
                </a:r>
                <a:r>
                  <a:rPr kumimoji="1" lang="en-US" altLang="ja-JP" sz="2000" dirty="0"/>
                  <a:t>lastic and viscoelastic responses of soft </a:t>
                </a:r>
                <a:r>
                  <a:rPr kumimoji="1" lang="en-US" altLang="ja-JP" sz="2000" dirty="0" err="1"/>
                  <a:t>athermal</a:t>
                </a:r>
                <a:r>
                  <a:rPr kumimoji="1" lang="en-US" altLang="ja-JP" sz="2000" dirty="0"/>
                  <a:t> particles are governed by </a:t>
                </a:r>
                <a:r>
                  <a:rPr kumimoji="1" lang="en-US" altLang="ja-JP" sz="2000" u="sng" dirty="0"/>
                  <a:t>low eigen-frequencies</a:t>
                </a:r>
                <a:r>
                  <a:rPr lang="en-US" altLang="ja-JP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.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4952277"/>
                <a:ext cx="6266685" cy="707886"/>
              </a:xfrm>
              <a:prstGeom prst="rect">
                <a:avLst/>
              </a:prstGeom>
              <a:blipFill>
                <a:blip r:embed="rId2"/>
                <a:stretch>
                  <a:fillRect l="-973" t="-5128" r="-2140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3FE5BC-0D94-4981-97A4-B8529E409596}"/>
              </a:ext>
            </a:extLst>
          </p:cNvPr>
          <p:cNvSpPr txBox="1"/>
          <p:nvPr/>
        </p:nvSpPr>
        <p:spPr>
          <a:xfrm>
            <a:off x="1622594" y="6340288"/>
            <a:ext cx="4134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C. Maloney and A. Lemaitre,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93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195501 (2004).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[2] B. P. Tighe,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Lett.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107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158303 (2011).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AD561E6-2A56-4E8B-88EE-DB361C5C7366}"/>
                  </a:ext>
                </a:extLst>
              </p:cNvPr>
              <p:cNvSpPr txBox="1"/>
              <p:nvPr/>
            </p:nvSpPr>
            <p:spPr>
              <a:xfrm>
                <a:off x="935012" y="1725942"/>
                <a:ext cx="5509843" cy="254621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b="1" dirty="0"/>
                  <a:t>Shear modulus </a:t>
                </a:r>
                <a:r>
                  <a:rPr kumimoji="1" lang="en-US" altLang="ja-JP" dirty="0"/>
                  <a:t>(</a:t>
                </a:r>
                <a:r>
                  <a:rPr kumimoji="1" lang="en-US" altLang="ja-JP" b="1" dirty="0">
                    <a:solidFill>
                      <a:srgbClr val="0000CC"/>
                    </a:solidFill>
                  </a:rPr>
                  <a:t>AQS conditions</a:t>
                </a:r>
                <a:r>
                  <a:rPr kumimoji="1" lang="en-US" altLang="ja-JP" dirty="0"/>
                  <a:t>)</a:t>
                </a:r>
                <a:r>
                  <a:rPr kumimoji="1" lang="en-US" altLang="ja-JP" baseline="30000" dirty="0"/>
                  <a:t>[1]</a:t>
                </a:r>
                <a:r>
                  <a:rPr lang="en-US" altLang="ja-JP" baseline="30000" dirty="0"/>
                  <a:t> </a:t>
                </a:r>
                <a:endParaRPr kumimoji="1" lang="en-US" altLang="ja-JP" dirty="0"/>
              </a:p>
              <a:p>
                <a:pPr algn="ctr"/>
                <a:endParaRPr kumimoji="1" lang="en-US" altLang="ja-JP" sz="1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ja-JP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en-US" altLang="ja-JP" dirty="0"/>
              </a:p>
              <a:p>
                <a:pPr algn="ctr"/>
                <a:endParaRPr lang="en-US" altLang="ja-JP" dirty="0"/>
              </a:p>
              <a:p>
                <a:pPr algn="ctr"/>
                <a:r>
                  <a:rPr lang="en-US" altLang="ja-JP" b="1" dirty="0"/>
                  <a:t>Complex s</a:t>
                </a:r>
                <a:r>
                  <a:rPr kumimoji="1" lang="en-US" altLang="ja-JP" b="1" dirty="0"/>
                  <a:t>hear modulus </a:t>
                </a:r>
                <a:r>
                  <a:rPr kumimoji="1" lang="en-US" altLang="ja-JP" dirty="0"/>
                  <a:t>(</a:t>
                </a:r>
                <a:r>
                  <a:rPr kumimoji="1" lang="en-US" altLang="ja-JP" b="1" dirty="0">
                    <a:solidFill>
                      <a:srgbClr val="0000CC"/>
                    </a:solidFill>
                  </a:rPr>
                  <a:t>overdamped dynamics</a:t>
                </a:r>
                <a:r>
                  <a:rPr kumimoji="1" lang="en-US" altLang="ja-JP" dirty="0"/>
                  <a:t>)</a:t>
                </a:r>
                <a:r>
                  <a:rPr kumimoji="1" lang="en-US" altLang="ja-JP" baseline="30000" dirty="0"/>
                  <a:t>[2]</a:t>
                </a:r>
                <a:endParaRPr kumimoji="1" lang="en-US" altLang="ja-JP" dirty="0"/>
              </a:p>
              <a:p>
                <a:pPr algn="ctr"/>
                <a:endParaRPr kumimoji="1" lang="en-US" altLang="ja-JP" sz="1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AD561E6-2A56-4E8B-88EE-DB361C5C7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12" y="1725942"/>
                <a:ext cx="5509843" cy="2546210"/>
              </a:xfrm>
              <a:prstGeom prst="rect">
                <a:avLst/>
              </a:prstGeom>
              <a:blipFill>
                <a:blip r:embed="rId3"/>
                <a:stretch>
                  <a:fillRect t="-47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CE78BA2-D2E9-47AD-9572-46BB8E090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60" y="3291699"/>
            <a:ext cx="3646957" cy="28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A155BC-3564-475B-B769-C3804BCB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60" y="337931"/>
            <a:ext cx="3646957" cy="27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103A8B-1297-4C97-A1B8-BDCE04B93125}"/>
              </a:ext>
            </a:extLst>
          </p:cNvPr>
          <p:cNvSpPr txBox="1"/>
          <p:nvPr/>
        </p:nvSpPr>
        <p:spPr>
          <a:xfrm>
            <a:off x="6884499" y="6340288"/>
            <a:ext cx="520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 D.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Ishima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K. Saitoh, M.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Otsuki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H. Hayakawa,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</a:t>
            </a:r>
            <a:r>
              <a:rPr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107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054902 (2023).</a:t>
            </a:r>
          </a:p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[4] D.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Ishima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K. Saitoh, M. </a:t>
            </a:r>
            <a:r>
              <a:rPr kumimoji="1" lang="en-US" altLang="ja-JP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Otsuki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H. Hayakawa,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Phys. Rev. </a:t>
            </a:r>
            <a:r>
              <a:rPr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107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034904 (2023).</a:t>
            </a:r>
          </a:p>
        </p:txBody>
      </p:sp>
    </p:spTree>
    <p:extLst>
      <p:ext uri="{BB962C8B-B14F-4D97-AF65-F5344CB8AC3E}">
        <p14:creationId xmlns:p14="http://schemas.microsoft.com/office/powerpoint/2010/main" val="273374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Motivation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30FA4BB1-2006-273E-5CC9-54D02C1A91F0}"/>
              </a:ext>
            </a:extLst>
          </p:cNvPr>
          <p:cNvSpPr/>
          <p:nvPr/>
        </p:nvSpPr>
        <p:spPr>
          <a:xfrm rot="10800000">
            <a:off x="5472625" y="2210275"/>
            <a:ext cx="1260000" cy="1800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878C30D-333F-4BDF-B240-3B2601AE75EC}"/>
                  </a:ext>
                </a:extLst>
              </p:cNvPr>
              <p:cNvSpPr txBox="1"/>
              <p:nvPr/>
            </p:nvSpPr>
            <p:spPr>
              <a:xfrm>
                <a:off x="1152199" y="1418373"/>
                <a:ext cx="9900852" cy="41934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/>
                  <a:t>The critical scaling,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ja-JP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kumimoji="1" lang="en-US" altLang="ja-JP" sz="2000" dirty="0"/>
                  <a:t> or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ja-JP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sz="2000" dirty="0"/>
                  <a:t>, has never been validated </a:t>
                </a:r>
                <a:r>
                  <a:rPr kumimoji="1" lang="en-US" altLang="ja-JP" sz="2000" b="1" dirty="0"/>
                  <a:t>experimentally</a:t>
                </a:r>
                <a:r>
                  <a:rPr kumimoji="1" lang="en-US" altLang="ja-JP" sz="2000" baseline="30000" dirty="0"/>
                  <a:t>[1, 2]</a:t>
                </a:r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878C30D-333F-4BDF-B240-3B2601AE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99" y="1418373"/>
                <a:ext cx="9900852" cy="419346"/>
              </a:xfrm>
              <a:prstGeom prst="rect">
                <a:avLst/>
              </a:prstGeom>
              <a:blipFill>
                <a:blip r:embed="rId2"/>
                <a:stretch>
                  <a:fillRect t="-75676" b="-9054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F95F37-C57C-41E7-B182-A956E748A293}"/>
              </a:ext>
            </a:extLst>
          </p:cNvPr>
          <p:cNvSpPr txBox="1"/>
          <p:nvPr/>
        </p:nvSpPr>
        <p:spPr>
          <a:xfrm>
            <a:off x="1683574" y="2762831"/>
            <a:ext cx="882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What is missing in theories and simulations: 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defo</a:t>
            </a:r>
            <a:r>
              <a:rPr lang="en-US" altLang="ja-JP" sz="2000" b="1" dirty="0">
                <a:solidFill>
                  <a:srgbClr val="C00000"/>
                </a:solidFill>
              </a:rPr>
              <a:t>rmability of the particles?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8A37414-FE05-4515-881E-21A4B358726E}"/>
              </a:ext>
            </a:extLst>
          </p:cNvPr>
          <p:cNvGrpSpPr/>
          <p:nvPr/>
        </p:nvGrpSpPr>
        <p:grpSpPr>
          <a:xfrm>
            <a:off x="273537" y="3535498"/>
            <a:ext cx="11658177" cy="3205000"/>
            <a:chOff x="344560" y="3588506"/>
            <a:chExt cx="11658177" cy="320500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42EDD9D-7902-42F2-B081-3766A2EF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9053" y="3588506"/>
              <a:ext cx="3093684" cy="2434494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73C06DF-496B-4F55-85EC-5753DDF40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333"/>
            <a:stretch/>
          </p:blipFill>
          <p:spPr>
            <a:xfrm>
              <a:off x="6595727" y="3588506"/>
              <a:ext cx="2123274" cy="1424172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BBA4562-9533-4F13-95AF-FFA9848C02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86669" y="4947597"/>
              <a:ext cx="1541390" cy="1191095"/>
              <a:chOff x="6525015" y="4693456"/>
              <a:chExt cx="1712655" cy="132343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B18CA94E-72D5-4294-BBF8-A6428A1574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0974" y="4919111"/>
                <a:ext cx="1606696" cy="1046593"/>
                <a:chOff x="6761199" y="4865890"/>
                <a:chExt cx="1785218" cy="1162881"/>
              </a:xfrm>
            </p:grpSpPr>
            <p:sp>
              <p:nvSpPr>
                <p:cNvPr id="15" name="楕円 14">
                  <a:extLst>
                    <a:ext uri="{FF2B5EF4-FFF2-40B4-BE49-F238E27FC236}">
                      <a16:creationId xmlns:a16="http://schemas.microsoft.com/office/drawing/2014/main" id="{85423DF2-603A-4586-A762-0B44FF66C608}"/>
                    </a:ext>
                  </a:extLst>
                </p:cNvPr>
                <p:cNvSpPr/>
                <p:nvPr/>
              </p:nvSpPr>
              <p:spPr>
                <a:xfrm>
                  <a:off x="7612606" y="5421490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7DBFBE72-E081-42FE-9982-19F4597A1702}"/>
                    </a:ext>
                  </a:extLst>
                </p:cNvPr>
                <p:cNvSpPr/>
                <p:nvPr/>
              </p:nvSpPr>
              <p:spPr>
                <a:xfrm>
                  <a:off x="6761199" y="5014120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D8D121FF-2640-492D-9A41-42E224A4617F}"/>
                    </a:ext>
                  </a:extLst>
                </p:cNvPr>
                <p:cNvSpPr/>
                <p:nvPr/>
              </p:nvSpPr>
              <p:spPr>
                <a:xfrm>
                  <a:off x="7794591" y="4876798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A0A1D909-4C73-4367-9B88-145F11994C24}"/>
                    </a:ext>
                  </a:extLst>
                </p:cNvPr>
                <p:cNvSpPr/>
                <p:nvPr/>
              </p:nvSpPr>
              <p:spPr>
                <a:xfrm>
                  <a:off x="7426233" y="4971416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>
                  <a:extLst>
                    <a:ext uri="{FF2B5EF4-FFF2-40B4-BE49-F238E27FC236}">
                      <a16:creationId xmlns:a16="http://schemas.microsoft.com/office/drawing/2014/main" id="{9C744159-A7C2-46EE-9834-A6DFDE398055}"/>
                    </a:ext>
                  </a:extLst>
                </p:cNvPr>
                <p:cNvSpPr/>
                <p:nvPr/>
              </p:nvSpPr>
              <p:spPr>
                <a:xfrm>
                  <a:off x="7145607" y="5255273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C7D82885-21E3-4332-BBC2-5E592E81D92B}"/>
                    </a:ext>
                  </a:extLst>
                </p:cNvPr>
                <p:cNvSpPr/>
                <p:nvPr/>
              </p:nvSpPr>
              <p:spPr>
                <a:xfrm>
                  <a:off x="8025379" y="5668771"/>
                  <a:ext cx="360000" cy="360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CB85DB66-2F3E-46F5-A419-65C51EA758CA}"/>
                    </a:ext>
                  </a:extLst>
                </p:cNvPr>
                <p:cNvSpPr/>
                <p:nvPr/>
              </p:nvSpPr>
              <p:spPr>
                <a:xfrm>
                  <a:off x="7143735" y="4865890"/>
                  <a:ext cx="360000" cy="360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41B4AB34-760C-4842-A536-E64236E53589}"/>
                    </a:ext>
                  </a:extLst>
                </p:cNvPr>
                <p:cNvSpPr/>
                <p:nvPr/>
              </p:nvSpPr>
              <p:spPr>
                <a:xfrm>
                  <a:off x="8186417" y="5050053"/>
                  <a:ext cx="360000" cy="360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05CE7573-D25F-469C-9F3A-BA686DB57E91}"/>
                    </a:ext>
                  </a:extLst>
                </p:cNvPr>
                <p:cNvSpPr/>
                <p:nvPr/>
              </p:nvSpPr>
              <p:spPr>
                <a:xfrm>
                  <a:off x="8005501" y="5323064"/>
                  <a:ext cx="360000" cy="360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C369A0FF-D99C-4C7C-B8CB-DDD902F16752}"/>
                    </a:ext>
                  </a:extLst>
                </p:cNvPr>
                <p:cNvSpPr/>
                <p:nvPr/>
              </p:nvSpPr>
              <p:spPr>
                <a:xfrm>
                  <a:off x="7360303" y="5666857"/>
                  <a:ext cx="360000" cy="360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4E3844C8-92EF-44B6-B478-1DDC12CC59CC}"/>
                    </a:ext>
                  </a:extLst>
                </p:cNvPr>
                <p:cNvSpPr/>
                <p:nvPr/>
              </p:nvSpPr>
              <p:spPr>
                <a:xfrm>
                  <a:off x="6789713" y="5456527"/>
                  <a:ext cx="504000" cy="50400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697DE94-E5E6-4402-917A-88B6B9609F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525015" y="4693456"/>
                <a:ext cx="15937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0" dirty="0">
                    <a:solidFill>
                      <a:schemeClr val="accent3">
                        <a:alpha val="70000"/>
                      </a:schemeClr>
                    </a:solidFill>
                    <a:latin typeface="Franklin Gothic Heavy" panose="020B0903020102020204" pitchFamily="34" charset="0"/>
                  </a:rPr>
                  <a:t>✖</a:t>
                </a:r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A0D64A1-81DA-4BA0-B64D-54A8DB0851A1}"/>
                </a:ext>
              </a:extLst>
            </p:cNvPr>
            <p:cNvSpPr txBox="1"/>
            <p:nvPr/>
          </p:nvSpPr>
          <p:spPr>
            <a:xfrm>
              <a:off x="7155125" y="6393396"/>
              <a:ext cx="36551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[3] A. </a:t>
              </a:r>
              <a:r>
                <a:rPr kumimoji="1" lang="en-US" altLang="ja-JP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Boromand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al., </a:t>
              </a:r>
              <a:r>
                <a:rPr kumimoji="1" lang="en-US" altLang="ja-JP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Phys. Rev. Lett. </a:t>
              </a:r>
              <a:r>
                <a:rPr kumimoji="1" lang="en-US" altLang="ja-JP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121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248003 (2018).</a:t>
              </a:r>
            </a:p>
            <a:p>
              <a:pPr algn="just"/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[4] A. </a:t>
              </a:r>
              <a:r>
                <a:rPr kumimoji="1" lang="en-US" altLang="ja-JP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Boromand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al., </a:t>
              </a:r>
              <a:r>
                <a:rPr kumimoji="1" lang="en-US" altLang="ja-JP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Soft Matter </a:t>
              </a:r>
              <a:r>
                <a:rPr kumimoji="1" lang="en-US" altLang="ja-JP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15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5854 (2019).</a:t>
              </a:r>
              <a:endPara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5D31A44-0B9E-4415-B77D-4D2043632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560" y="3588506"/>
              <a:ext cx="2516389" cy="211641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EEADA23-8F15-4F57-9365-BC82E84C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1000" y="3588506"/>
              <a:ext cx="3354676" cy="2116413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93606E56-7DB7-4B01-ABE5-F09A600EBB8B}"/>
                </a:ext>
              </a:extLst>
            </p:cNvPr>
            <p:cNvSpPr txBox="1"/>
            <p:nvPr/>
          </p:nvSpPr>
          <p:spPr>
            <a:xfrm>
              <a:off x="1264772" y="6393396"/>
              <a:ext cx="3910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[1] </a:t>
              </a:r>
              <a:r>
                <a:rPr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T. G. Mason and J. </a:t>
              </a:r>
              <a:r>
                <a:rPr lang="en-US" altLang="ja-JP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Bibette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kumimoji="1" lang="en-US" altLang="ja-JP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Phys. Rev. Lett.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ja-JP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77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3481 (</a:t>
              </a:r>
              <a:r>
                <a:rPr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1996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).</a:t>
              </a:r>
            </a:p>
            <a:p>
              <a:pPr algn="just"/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[2] </a:t>
              </a:r>
              <a:r>
                <a:rPr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T. G. Mason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et al., </a:t>
              </a:r>
              <a:r>
                <a:rPr lang="en-US" altLang="ja-JP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Phys. Rev. E </a:t>
              </a:r>
              <a:r>
                <a:rPr kumimoji="1" lang="en-US" altLang="ja-JP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56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3150 (</a:t>
              </a:r>
              <a:r>
                <a:rPr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1997</a:t>
              </a:r>
              <a:r>
                <a:rPr kumimoji="1" lang="en-US" altLang="ja-JP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).</a:t>
              </a:r>
              <a:endPara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57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49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Morse-Witten </a:t>
            </a:r>
            <a:r>
              <a:rPr lang="en-US" altLang="ja-JP" sz="4000" b="1" dirty="0">
                <a:ea typeface="HGPｺﾞｼｯｸE" panose="020B0900000000000000" pitchFamily="50" charset="-128"/>
              </a:rPr>
              <a:t>theory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53301C-5FCD-4D07-B00C-3F77AA585386}"/>
              </a:ext>
            </a:extLst>
          </p:cNvPr>
          <p:cNvSpPr txBox="1"/>
          <p:nvPr/>
        </p:nvSpPr>
        <p:spPr>
          <a:xfrm>
            <a:off x="556592" y="1631690"/>
            <a:ext cx="6049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en-US" altLang="ja-JP" sz="2000" dirty="0"/>
              <a:t>A theoretical model of </a:t>
            </a:r>
            <a:r>
              <a:rPr lang="en-US" altLang="ja-JP" sz="2000" b="1" dirty="0"/>
              <a:t>deformable foams</a:t>
            </a:r>
            <a:r>
              <a:rPr lang="en-US" altLang="ja-JP" sz="2000" dirty="0"/>
              <a:t> in 2D: (</a:t>
            </a:r>
            <a:r>
              <a:rPr lang="en-US" altLang="ja-JP" sz="2000" dirty="0" err="1"/>
              <a:t>i</a:t>
            </a:r>
            <a:r>
              <a:rPr lang="en-US" altLang="ja-JP" sz="2000" dirty="0"/>
              <a:t>) the force law is derived from the Young-Laplace equation and (ii) </a:t>
            </a:r>
            <a:r>
              <a:rPr lang="en-US" altLang="ja-JP" sz="2000" u="sng" dirty="0"/>
              <a:t>non-spherical shapes are given by an analytical expression</a:t>
            </a:r>
            <a:r>
              <a:rPr lang="en-US" altLang="ja-JP" sz="2000" baseline="30000" dirty="0"/>
              <a:t>[1]</a:t>
            </a:r>
            <a:r>
              <a:rPr lang="en-US" altLang="ja-JP" sz="2000" dirty="0"/>
              <a:t>.</a:t>
            </a:r>
            <a:endParaRPr kumimoji="1" lang="en-US" altLang="ja-JP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角丸四角形 9">
                <a:extLst>
                  <a:ext uri="{FF2B5EF4-FFF2-40B4-BE49-F238E27FC236}">
                    <a16:creationId xmlns:a16="http://schemas.microsoft.com/office/drawing/2014/main" id="{65F54520-B46A-4E88-A0DE-DDA1971B3FC1}"/>
                  </a:ext>
                </a:extLst>
              </p:cNvPr>
              <p:cNvSpPr/>
              <p:nvPr/>
            </p:nvSpPr>
            <p:spPr>
              <a:xfrm>
                <a:off x="701390" y="3172735"/>
                <a:ext cx="5760000" cy="90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The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before deformation (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dashed line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chemeClr val="tx1"/>
                    </a:solidFill>
                  </a:rPr>
                  <a:t>The perimeter (</a:t>
                </a:r>
                <a:r>
                  <a:rPr lang="en-US" altLang="ja-JP" b="1" dirty="0">
                    <a:solidFill>
                      <a:schemeClr val="tx1"/>
                    </a:solidFill>
                  </a:rPr>
                  <a:t>solid line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1" lang="el-GR" altLang="ja-JP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l-GR" altLang="ja-JP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角丸四角形 9">
                <a:extLst>
                  <a:ext uri="{FF2B5EF4-FFF2-40B4-BE49-F238E27FC236}">
                    <a16:creationId xmlns:a16="http://schemas.microsoft.com/office/drawing/2014/main" id="{65F54520-B46A-4E88-A0DE-DDA1971B3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0" y="3172735"/>
                <a:ext cx="5760000" cy="900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 9">
                <a:extLst>
                  <a:ext uri="{FF2B5EF4-FFF2-40B4-BE49-F238E27FC236}">
                    <a16:creationId xmlns:a16="http://schemas.microsoft.com/office/drawing/2014/main" id="{172743AC-1DFE-27F2-746A-163C5B7B65FD}"/>
                  </a:ext>
                </a:extLst>
              </p:cNvPr>
              <p:cNvSpPr/>
              <p:nvPr/>
            </p:nvSpPr>
            <p:spPr>
              <a:xfrm>
                <a:off x="701390" y="4290341"/>
                <a:ext cx="5760000" cy="9000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altLang="ja-JP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ja-JP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sSub>
                        <m:sSub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角丸四角形 9">
                <a:extLst>
                  <a:ext uri="{FF2B5EF4-FFF2-40B4-BE49-F238E27FC236}">
                    <a16:creationId xmlns:a16="http://schemas.microsoft.com/office/drawing/2014/main" id="{172743AC-1DFE-27F2-746A-163C5B7B6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0" y="4290341"/>
                <a:ext cx="5760000" cy="90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C8A83B-0C5A-4DF0-076B-A3E08D475F01}"/>
              </a:ext>
            </a:extLst>
          </p:cNvPr>
          <p:cNvSpPr txBox="1"/>
          <p:nvPr/>
        </p:nvSpPr>
        <p:spPr>
          <a:xfrm>
            <a:off x="8211051" y="6492418"/>
            <a:ext cx="2977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D. Morse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T. 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Witten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kumimoji="1" lang="en-US" altLang="ja-JP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EPL </a:t>
            </a:r>
            <a:r>
              <a:rPr kumimoji="1" lang="en-US" altLang="ja-JP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549 (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1993</a:t>
            </a:r>
            <a: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図 8" descr="ダイアグラム, 設計図&#10;&#10;自動的に生成された説明">
            <a:extLst>
              <a:ext uri="{FF2B5EF4-FFF2-40B4-BE49-F238E27FC236}">
                <a16:creationId xmlns:a16="http://schemas.microsoft.com/office/drawing/2014/main" id="{386A2F66-A943-45B5-8AEE-6E1DFC72E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48076"/>
          <a:stretch/>
        </p:blipFill>
        <p:spPr>
          <a:xfrm>
            <a:off x="7781174" y="1847045"/>
            <a:ext cx="3836850" cy="3844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角丸四角形 9">
                <a:extLst>
                  <a:ext uri="{FF2B5EF4-FFF2-40B4-BE49-F238E27FC236}">
                    <a16:creationId xmlns:a16="http://schemas.microsoft.com/office/drawing/2014/main" id="{81688C4D-EA83-7F0E-13F0-3E910DB990A7}"/>
                  </a:ext>
                </a:extLst>
              </p:cNvPr>
              <p:cNvSpPr/>
              <p:nvPr/>
            </p:nvSpPr>
            <p:spPr>
              <a:xfrm>
                <a:off x="701390" y="5407948"/>
                <a:ext cx="5760000" cy="90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b="1" dirty="0">
                    <a:solidFill>
                      <a:schemeClr val="tx1"/>
                    </a:solidFill>
                  </a:rPr>
                  <a:t>L</a:t>
                </a:r>
                <a:r>
                  <a:rPr kumimoji="1" lang="en-US" altLang="ja-JP" b="1" dirty="0">
                    <a:solidFill>
                      <a:schemeClr val="tx1"/>
                    </a:solidFill>
                  </a:rPr>
                  <a:t>ine tension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b="1" dirty="0">
                    <a:solidFill>
                      <a:schemeClr val="tx1"/>
                    </a:solidFill>
                  </a:rPr>
                  <a:t>Geometrical factor</a:t>
                </a:r>
                <a:r>
                  <a:rPr kumimoji="1" lang="en-US" altLang="ja-JP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ja-JP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func>
                      <m:func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kumimoji="1" lang="ja-JP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kumimoji="1" lang="ja-JP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角丸四角形 9">
                <a:extLst>
                  <a:ext uri="{FF2B5EF4-FFF2-40B4-BE49-F238E27FC236}">
                    <a16:creationId xmlns:a16="http://schemas.microsoft.com/office/drawing/2014/main" id="{81688C4D-EA83-7F0E-13F0-3E910DB99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0" y="5407948"/>
                <a:ext cx="5760000" cy="90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83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6120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Opening/closing contacts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/>
              <p:nvPr/>
            </p:nvSpPr>
            <p:spPr>
              <a:xfrm>
                <a:off x="556593" y="1280160"/>
                <a:ext cx="7196556" cy="2936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D</a:t>
                </a:r>
                <a:r>
                  <a:rPr kumimoji="1" lang="en-US" altLang="ja-JP" sz="2000" dirty="0"/>
                  <a:t>etection of contacts is crucial to implement the Morse-Witten model into </a:t>
                </a:r>
                <a:r>
                  <a:rPr kumimoji="1" lang="en-US" altLang="ja-JP" sz="2000" b="1" dirty="0"/>
                  <a:t>molecular dynamics (MD) simulations</a:t>
                </a:r>
                <a:r>
                  <a:rPr kumimoji="1"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(b)</a:t>
                </a:r>
                <a:r>
                  <a:rPr kumimoji="1" lang="en-US" altLang="ja-JP" sz="20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en-US" altLang="ja-JP" sz="2000" dirty="0"/>
                  <a:t>, the perimeters of two particles,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ja-JP" sz="20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ja-JP" sz="2000" dirty="0"/>
                  <a:t>, are overlapped (</a:t>
                </a:r>
                <a:r>
                  <a:rPr kumimoji="1" lang="en-US" altLang="ja-JP" sz="2000" b="1" dirty="0">
                    <a:solidFill>
                      <a:srgbClr val="0000CC"/>
                    </a:solidFill>
                  </a:rPr>
                  <a:t>closing contact</a:t>
                </a:r>
                <a:r>
                  <a:rPr kumimoji="1" lang="en-US" altLang="ja-JP" sz="2000" dirty="0"/>
                  <a:t>).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dirty="0"/>
                  <a:t>(c) </a:t>
                </a:r>
                <a:r>
                  <a:rPr lang="en-US" altLang="ja-JP" sz="2000" dirty="0"/>
                  <a:t>H</a:t>
                </a:r>
                <a:r>
                  <a:rPr kumimoji="1" lang="en-US" altLang="ja-JP" sz="2000" dirty="0"/>
                  <a:t>owever, two “</a:t>
                </a:r>
                <a:r>
                  <a:rPr kumimoji="1" lang="en-US" altLang="ja-JP" sz="2000" b="1" dirty="0"/>
                  <a:t>cusps</a:t>
                </a:r>
                <a:r>
                  <a:rPr kumimoji="1" lang="en-US" altLang="ja-JP" sz="2000" dirty="0"/>
                  <a:t>” are formed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dirty="0"/>
                  <a:t>The particles lose contact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1" lang="en-US" altLang="ja-JP" sz="2000" dirty="0"/>
                  <a:t> (</a:t>
                </a:r>
                <a:r>
                  <a:rPr kumimoji="1" lang="en-US" altLang="ja-JP" sz="2000" b="1" dirty="0">
                    <a:solidFill>
                      <a:srgbClr val="C00000"/>
                    </a:solidFill>
                  </a:rPr>
                  <a:t>opening contact</a:t>
                </a:r>
                <a:r>
                  <a:rPr kumimoji="1" lang="en-US" altLang="ja-JP" sz="2000" dirty="0"/>
                  <a:t>).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1280160"/>
                <a:ext cx="7196556" cy="2936381"/>
              </a:xfrm>
              <a:prstGeom prst="rect">
                <a:avLst/>
              </a:prstGeom>
              <a:blipFill>
                <a:blip r:embed="rId2"/>
                <a:stretch>
                  <a:fillRect l="-762" t="-1245" r="-931" b="-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図形, 円&#10;&#10;自動的に生成された説明">
            <a:extLst>
              <a:ext uri="{FF2B5EF4-FFF2-40B4-BE49-F238E27FC236}">
                <a16:creationId xmlns:a16="http://schemas.microsoft.com/office/drawing/2014/main" id="{20414E3D-6738-5240-B31F-A64F25046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18" y="1274783"/>
            <a:ext cx="3439213" cy="5034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3DAC706-1BFB-A95D-DF6B-87A4C9598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08" y="4402423"/>
            <a:ext cx="4535189" cy="2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4870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ea typeface="HGPｺﾞｼｯｸE" panose="020B0900000000000000" pitchFamily="50" charset="-128"/>
              </a:rPr>
              <a:t>Energy minimization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/>
              <p:nvPr/>
            </p:nvSpPr>
            <p:spPr>
              <a:xfrm>
                <a:off x="556592" y="1294024"/>
                <a:ext cx="7348330" cy="26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b="1" dirty="0"/>
                  <a:t>Initial state </a:t>
                </a:r>
                <a:r>
                  <a:rPr lang="en-US" altLang="ja-JP" sz="2000" dirty="0"/>
                  <a:t>is </a:t>
                </a:r>
                <a:r>
                  <a:rPr lang="en-US" altLang="ja-JP" sz="2000" u="sng" dirty="0"/>
                  <a:t>static packing of undeformed circles</a:t>
                </a:r>
                <a:r>
                  <a:rPr lang="en-US" altLang="ja-JP" sz="2000" dirty="0"/>
                  <a:t> with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We numerically solve the simultaneous linear equations (to obtain the non-local contact forces,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ja-JP" sz="2000" dirty="0"/>
                  <a:t>) and integrate </a:t>
                </a:r>
                <a:r>
                  <a:rPr lang="en-US" altLang="ja-JP" sz="2000" b="1" dirty="0"/>
                  <a:t>equations of motion</a:t>
                </a:r>
                <a:r>
                  <a:rPr lang="en-US" altLang="ja-JP" sz="2000" dirty="0"/>
                  <a:t> by the </a:t>
                </a:r>
                <a:r>
                  <a:rPr lang="en-US" altLang="ja-JP" sz="2000" b="1" dirty="0">
                    <a:solidFill>
                      <a:srgbClr val="0000CC"/>
                    </a:solidFill>
                  </a:rPr>
                  <a:t>FIRE algorithm</a:t>
                </a:r>
                <a:r>
                  <a:rPr lang="en-US" altLang="ja-JP" sz="2000" dirty="0"/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kumimoji="1"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/>
                  <a:t>The system is assumed to be </a:t>
                </a:r>
                <a:r>
                  <a:rPr lang="en-US" altLang="ja-JP" sz="2000" b="1" dirty="0"/>
                  <a:t>static</a:t>
                </a:r>
                <a:r>
                  <a:rPr lang="en-US" altLang="ja-JP" sz="2000" dirty="0"/>
                  <a:t> if every magnitude of total force,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altLang="ja-JP" sz="2000" dirty="0"/>
                  <a:t>, drops below a threshold.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453301C-5FCD-4D07-B00C-3F77AA58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1294024"/>
                <a:ext cx="7348330" cy="2636363"/>
              </a:xfrm>
              <a:prstGeom prst="rect">
                <a:avLst/>
              </a:prstGeom>
              <a:blipFill>
                <a:blip r:embed="rId2"/>
                <a:stretch>
                  <a:fillRect l="-746" t="-1155" r="-829" b="-256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武器, 巣蜜 が含まれている画像&#10;&#10;自動的に生成された説明">
            <a:extLst>
              <a:ext uri="{FF2B5EF4-FFF2-40B4-BE49-F238E27FC236}">
                <a16:creationId xmlns:a16="http://schemas.microsoft.com/office/drawing/2014/main" id="{CB35A9CF-1998-48F3-B5A1-40DC346AA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88" y="3871784"/>
            <a:ext cx="2871222" cy="28712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5CBA50-BD58-4FA4-93B9-30212EBB0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774" y="536476"/>
            <a:ext cx="2904050" cy="28712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45266E-9840-4794-B0FF-5F51BB560935}"/>
              </a:ext>
            </a:extLst>
          </p:cNvPr>
          <p:cNvSpPr txBox="1"/>
          <p:nvPr/>
        </p:nvSpPr>
        <p:spPr>
          <a:xfrm>
            <a:off x="8972936" y="221583"/>
            <a:ext cx="2885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Initial state (undeformed circles)</a:t>
            </a:r>
            <a:endParaRPr kumimoji="1" lang="ja-JP" altLang="en-US" sz="1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ECFA021-704B-4DB8-B0D7-3FDD4A7B7211}"/>
              </a:ext>
            </a:extLst>
          </p:cNvPr>
          <p:cNvSpPr txBox="1"/>
          <p:nvPr/>
        </p:nvSpPr>
        <p:spPr>
          <a:xfrm>
            <a:off x="9067513" y="3561703"/>
            <a:ext cx="2696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Final state (deformable foams)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9752482-3BA1-B8E7-DC05-6480516FA310}"/>
                  </a:ext>
                </a:extLst>
              </p:cNvPr>
              <p:cNvSpPr txBox="1"/>
              <p:nvPr/>
            </p:nvSpPr>
            <p:spPr>
              <a:xfrm>
                <a:off x="556592" y="4151292"/>
                <a:ext cx="3300071" cy="636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Initial </a:t>
                </a:r>
                <a14:m>
                  <m:oMath xmlns:m="http://schemas.openxmlformats.org/officeDocument/2006/math">
                    <m:r>
                      <a:rPr kumimoji="1" lang="ja-JP" altLang="en-US" sz="160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=0.84 ~ 0.90</m:t>
                    </m:r>
                  </m:oMath>
                </a14:m>
                <a:endParaRPr kumimoji="1" lang="en-US" altLang="ja-JP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1600" dirty="0"/>
                  <a:t>Units;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ja-JP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kumimoji="1" lang="en-US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kumimoji="1" lang="en-US" altLang="ja-JP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ja-JP" alt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rad>
                  </m:oMath>
                </a14:m>
                <a:endParaRPr kumimoji="1" lang="en-US" altLang="ja-JP" sz="1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9752482-3BA1-B8E7-DC05-6480516FA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4151292"/>
                <a:ext cx="3300071" cy="636713"/>
              </a:xfrm>
              <a:prstGeom prst="rect">
                <a:avLst/>
              </a:prstGeom>
              <a:blipFill>
                <a:blip r:embed="rId5"/>
                <a:stretch>
                  <a:fillRect l="-738" t="-8654" r="-11993" b="-8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グラフィカル ユーザー インターフェイス, グラフ&#10;&#10;中程度の精度で自動的に生成された説明">
            <a:extLst>
              <a:ext uri="{FF2B5EF4-FFF2-40B4-BE49-F238E27FC236}">
                <a16:creationId xmlns:a16="http://schemas.microsoft.com/office/drawing/2014/main" id="{0654E3CC-0893-10D5-E4C7-1B92F1D6B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84" y="4151292"/>
            <a:ext cx="3587084" cy="2591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81A1AC75-42A2-DAA2-C6B6-D876B62282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632779"/>
                  </p:ext>
                </p:extLst>
              </p:nvPr>
            </p:nvGraphicFramePr>
            <p:xfrm>
              <a:off x="556592" y="4888806"/>
              <a:ext cx="330007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0036">
                      <a:extLst>
                        <a:ext uri="{9D8B030D-6E8A-4147-A177-3AD203B41FA5}">
                          <a16:colId xmlns:a16="http://schemas.microsoft.com/office/drawing/2014/main" val="4158662761"/>
                        </a:ext>
                      </a:extLst>
                    </a:gridCol>
                    <a:gridCol w="1650036">
                      <a:extLst>
                        <a:ext uri="{9D8B030D-6E8A-4147-A177-3AD203B41FA5}">
                          <a16:colId xmlns:a16="http://schemas.microsoft.com/office/drawing/2014/main" val="376272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# of samples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994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kumimoji="1" lang="en-US" altLang="ja-JP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64000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52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28445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5855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16000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0495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1600" b="0" i="1" smtClean="0">
                                    <a:latin typeface="Cambria Math" panose="02040503050406030204" pitchFamily="18" charset="0"/>
                                  </a:rPr>
                                  <m:t>10240</m:t>
                                </m:r>
                              </m:oMath>
                            </m:oMathPara>
                          </a14:m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686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10">
                <a:extLst>
                  <a:ext uri="{FF2B5EF4-FFF2-40B4-BE49-F238E27FC236}">
                    <a16:creationId xmlns:a16="http://schemas.microsoft.com/office/drawing/2014/main" id="{81A1AC75-42A2-DAA2-C6B6-D876B62282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632779"/>
                  </p:ext>
                </p:extLst>
              </p:nvPr>
            </p:nvGraphicFramePr>
            <p:xfrm>
              <a:off x="556592" y="4888806"/>
              <a:ext cx="3300072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0036">
                      <a:extLst>
                        <a:ext uri="{9D8B030D-6E8A-4147-A177-3AD203B41FA5}">
                          <a16:colId xmlns:a16="http://schemas.microsoft.com/office/drawing/2014/main" val="4158662761"/>
                        </a:ext>
                      </a:extLst>
                    </a:gridCol>
                    <a:gridCol w="1650036">
                      <a:extLst>
                        <a:ext uri="{9D8B030D-6E8A-4147-A177-3AD203B41FA5}">
                          <a16:colId xmlns:a16="http://schemas.microsoft.com/office/drawing/2014/main" val="376272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69" t="-3279" r="-101476" b="-4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600" dirty="0"/>
                            <a:t># of samples</a:t>
                          </a:r>
                          <a:endParaRPr kumimoji="1" lang="ja-JP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1994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69" t="-103279" r="-101476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0369" t="-103279" r="-1476" b="-3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52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69" t="-200000" r="-1014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0369" t="-200000" r="-147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855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69" t="-304918" r="-10147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0369" t="-304918" r="-147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0495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369" t="-404918" r="-1014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7"/>
                          <a:stretch>
                            <a:fillRect l="-100369" t="-404918" r="-147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6869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36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C6997A-CF11-4019-AA40-4727349A8E44}"/>
              </a:ext>
            </a:extLst>
          </p:cNvPr>
          <p:cNvSpPr txBox="1"/>
          <p:nvPr/>
        </p:nvSpPr>
        <p:spPr>
          <a:xfrm>
            <a:off x="556592" y="337931"/>
            <a:ext cx="7560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ea typeface="HGPｺﾞｼｯｸE" panose="020B0900000000000000" pitchFamily="50" charset="-128"/>
              </a:rPr>
              <a:t>Critical “initial” packing fraction</a:t>
            </a:r>
            <a:endParaRPr kumimoji="1" lang="ja-JP" altLang="en-US" sz="4000" b="1" dirty="0"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7C95A5C-E8F2-4F44-AD55-AF22643CE594}"/>
                  </a:ext>
                </a:extLst>
              </p:cNvPr>
              <p:cNvSpPr txBox="1"/>
              <p:nvPr/>
            </p:nvSpPr>
            <p:spPr>
              <a:xfrm>
                <a:off x="556591" y="4331436"/>
                <a:ext cx="4746929" cy="241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lang="en-US" altLang="ja-JP" sz="2000" dirty="0">
                    <a:solidFill>
                      <a:schemeClr val="tx1"/>
                    </a:solidFill>
                  </a:rPr>
                  <a:t>At the onset of unjamming, </a:t>
                </a:r>
                <a14:m>
                  <m:oMath xmlns:m="http://schemas.openxmlformats.org/officeDocument/2006/math">
                    <m:r>
                      <a:rPr lang="el-GR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, both 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pressure</a:t>
                </a:r>
                <a:r>
                  <a:rPr lang="en-US" altLang="ja-JP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ja-JP" sz="2000" b="1" dirty="0">
                    <a:solidFill>
                      <a:srgbClr val="C00000"/>
                    </a:solidFill>
                  </a:rPr>
                  <a:t>mean effective overlap</a:t>
                </a:r>
                <a:r>
                  <a:rPr lang="en-US" altLang="ja-JP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ja-JP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go to zero.</a:t>
                </a:r>
                <a:endParaRPr kumimoji="1" lang="en-US" altLang="ja-JP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endParaRPr kumimoji="1" lang="en-US" altLang="ja-JP" sz="2000" dirty="0"/>
              </a:p>
              <a:p>
                <a:pPr marL="342900" indent="-342900" algn="just">
                  <a:buFont typeface="Wingdings" panose="05000000000000000000" pitchFamily="2" charset="2"/>
                  <a:buChar char="n"/>
                </a:pPr>
                <a:r>
                  <a:rPr kumimoji="1" lang="en-US" altLang="ja-JP" sz="2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Critical packing fractions</a:t>
                </a:r>
                <a:r>
                  <a:rPr kumimoji="1" lang="en-US" altLang="ja-JP" sz="20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≈0.837</m:t>
                    </m:r>
                  </m:oMath>
                </a14:m>
                <a:r>
                  <a:rPr kumimoji="1" lang="en-US" altLang="ja-JP" sz="2000" dirty="0"/>
                  <a:t> of deformable and </a:t>
                </a:r>
                <a:r>
                  <a:rPr kumimoji="1" lang="en-US" altLang="ja-JP" sz="2000" dirty="0" err="1"/>
                  <a:t>undeformable</a:t>
                </a:r>
                <a:r>
                  <a:rPr kumimoji="1" lang="en-US" altLang="ja-JP" sz="2000" dirty="0"/>
                  <a:t> particles coincide.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7C95A5C-E8F2-4F44-AD55-AF22643CE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1" y="4331436"/>
                <a:ext cx="4746929" cy="2413353"/>
              </a:xfrm>
              <a:prstGeom prst="rect">
                <a:avLst/>
              </a:prstGeom>
              <a:blipFill>
                <a:blip r:embed="rId2"/>
                <a:stretch>
                  <a:fillRect l="-1155" t="-1519" r="-1284" b="-3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 descr="グラフ, 散布図&#10;&#10;自動的に生成された説明">
            <a:extLst>
              <a:ext uri="{FF2B5EF4-FFF2-40B4-BE49-F238E27FC236}">
                <a16:creationId xmlns:a16="http://schemas.microsoft.com/office/drawing/2014/main" id="{875DD098-371F-518F-36D3-A67BF59B0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5"/>
          <a:stretch/>
        </p:blipFill>
        <p:spPr>
          <a:xfrm>
            <a:off x="5567206" y="4331437"/>
            <a:ext cx="6435496" cy="2413352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F95F8AB-B4C2-2788-022D-9E591F5CC9AD}"/>
              </a:ext>
            </a:extLst>
          </p:cNvPr>
          <p:cNvGrpSpPr/>
          <p:nvPr/>
        </p:nvGrpSpPr>
        <p:grpSpPr>
          <a:xfrm>
            <a:off x="1058617" y="1403683"/>
            <a:ext cx="10394077" cy="2569888"/>
            <a:chOff x="1058617" y="1403683"/>
            <a:chExt cx="10394077" cy="2569888"/>
          </a:xfrm>
        </p:grpSpPr>
        <p:pic>
          <p:nvPicPr>
            <p:cNvPr id="26" name="図 25" descr="武器, 巣蜜 が含まれている画像&#10;&#10;自動的に生成された説明">
              <a:extLst>
                <a:ext uri="{FF2B5EF4-FFF2-40B4-BE49-F238E27FC236}">
                  <a16:creationId xmlns:a16="http://schemas.microsoft.com/office/drawing/2014/main" id="{DC05D050-4C17-41FD-99A1-BC7C691F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106" y="1403683"/>
              <a:ext cx="2009855" cy="2009855"/>
            </a:xfrm>
            <a:prstGeom prst="rect">
              <a:avLst/>
            </a:prstGeom>
          </p:spPr>
        </p:pic>
        <p:pic>
          <p:nvPicPr>
            <p:cNvPr id="27" name="図 26" descr="武器 が含まれている画像&#10;&#10;自動的に生成された説明">
              <a:extLst>
                <a:ext uri="{FF2B5EF4-FFF2-40B4-BE49-F238E27FC236}">
                  <a16:creationId xmlns:a16="http://schemas.microsoft.com/office/drawing/2014/main" id="{16953F63-3ED5-43C0-85BB-54C793FD7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417" y="1403683"/>
              <a:ext cx="2009855" cy="2009855"/>
            </a:xfrm>
            <a:prstGeom prst="rect">
              <a:avLst/>
            </a:prstGeom>
          </p:spPr>
        </p:pic>
        <p:pic>
          <p:nvPicPr>
            <p:cNvPr id="28" name="図 27" descr="武器 が含まれている画像&#10;&#10;自動的に生成された説明">
              <a:extLst>
                <a:ext uri="{FF2B5EF4-FFF2-40B4-BE49-F238E27FC236}">
                  <a16:creationId xmlns:a16="http://schemas.microsoft.com/office/drawing/2014/main" id="{B3B292B5-FACD-4A47-B810-4C43348D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728" y="1403683"/>
              <a:ext cx="2009855" cy="2009855"/>
            </a:xfrm>
            <a:prstGeom prst="rect">
              <a:avLst/>
            </a:prstGeom>
          </p:spPr>
        </p:pic>
        <p:pic>
          <p:nvPicPr>
            <p:cNvPr id="29" name="図 28" descr="武器, 巣蜜 が含まれている画像&#10;&#10;自動的に生成された説明">
              <a:extLst>
                <a:ext uri="{FF2B5EF4-FFF2-40B4-BE49-F238E27FC236}">
                  <a16:creationId xmlns:a16="http://schemas.microsoft.com/office/drawing/2014/main" id="{908C970F-D7BA-4E69-8EB3-636327A3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038" y="1403683"/>
              <a:ext cx="2009855" cy="2009855"/>
            </a:xfrm>
            <a:prstGeom prst="rect">
              <a:avLst/>
            </a:prstGeom>
          </p:spPr>
        </p:pic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9F75C715-86E8-4934-8A30-9966F95A30B4}"/>
                </a:ext>
              </a:extLst>
            </p:cNvPr>
            <p:cNvCxnSpPr>
              <a:cxnSpLocks/>
            </p:cNvCxnSpPr>
            <p:nvPr/>
          </p:nvCxnSpPr>
          <p:spPr>
            <a:xfrm>
              <a:off x="1058617" y="3645055"/>
              <a:ext cx="1008000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F3C7AD81-0C6F-4D40-B379-7153EACBD9B9}"/>
                    </a:ext>
                  </a:extLst>
                </p:cNvPr>
                <p:cNvSpPr txBox="1"/>
                <p:nvPr/>
              </p:nvSpPr>
              <p:spPr>
                <a:xfrm>
                  <a:off x="11224939" y="3506556"/>
                  <a:ext cx="2277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F3C7AD81-0C6F-4D40-B379-7153EACBD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4939" y="3506556"/>
                  <a:ext cx="22775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1579" r="-28947" b="-326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A8DFACD2-79CD-CA87-0606-F3C8A14D4027}"/>
                    </a:ext>
                  </a:extLst>
                </p:cNvPr>
                <p:cNvSpPr txBox="1"/>
                <p:nvPr/>
              </p:nvSpPr>
              <p:spPr>
                <a:xfrm>
                  <a:off x="2848356" y="3696572"/>
                  <a:ext cx="313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A8DFACD2-79CD-CA87-0606-F3C8A14D4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356" y="3696572"/>
                  <a:ext cx="31361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154" b="-3260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761EB81-56BB-0420-4ADE-EE6CE535AF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5162" y="3465055"/>
              <a:ext cx="0" cy="180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69ECABC8-B484-A2FD-7D6F-198563D605C4}"/>
                    </a:ext>
                  </a:extLst>
                </p:cNvPr>
                <p:cNvSpPr txBox="1"/>
                <p:nvPr/>
              </p:nvSpPr>
              <p:spPr>
                <a:xfrm>
                  <a:off x="1248781" y="3696572"/>
                  <a:ext cx="14826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69ECABC8-B484-A2FD-7D6F-198563D605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781" y="3696572"/>
                  <a:ext cx="148265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292" r="-2881" b="-239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574577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36211F"/>
      </a:dk2>
      <a:lt2>
        <a:srgbClr val="E2E3E8"/>
      </a:lt2>
      <a:accent1>
        <a:srgbClr val="B3A020"/>
      </a:accent1>
      <a:accent2>
        <a:srgbClr val="D56D17"/>
      </a:accent2>
      <a:accent3>
        <a:srgbClr val="E73029"/>
      </a:accent3>
      <a:accent4>
        <a:srgbClr val="D5175F"/>
      </a:accent4>
      <a:accent5>
        <a:srgbClr val="E729C0"/>
      </a:accent5>
      <a:accent6>
        <a:srgbClr val="AC17D5"/>
      </a:accent6>
      <a:hlink>
        <a:srgbClr val="BF3F90"/>
      </a:hlink>
      <a:folHlink>
        <a:srgbClr val="7F7F7F"/>
      </a:folHlink>
    </a:clrScheme>
    <a:fontScheme name="Custom 7">
      <a:majorFont>
        <a:latin typeface="Yu Gothic Light"/>
        <a:ea typeface=""/>
        <a:cs typeface=""/>
      </a:majorFont>
      <a:minorFont>
        <a:latin typeface="Yu Gothic Medium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1333</Words>
  <Application>Microsoft Office PowerPoint</Application>
  <PresentationFormat>ワイド画面</PresentationFormat>
  <Paragraphs>122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Yu Gothic Medium</vt:lpstr>
      <vt:lpstr>Yu Gothic Light</vt:lpstr>
      <vt:lpstr>Arial</vt:lpstr>
      <vt:lpstr>Cambria Math</vt:lpstr>
      <vt:lpstr>Corbel</vt:lpstr>
      <vt:lpstr>Franklin Gothic Heavy</vt:lpstr>
      <vt:lpstr>Wingdings</vt:lpstr>
      <vt:lpstr>ShojiVTI</vt:lpstr>
      <vt:lpstr>Jamming of deformable foams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Jamming of deformable foams</dc:title>
  <dc:creator>Kuniyasu Saitoh</dc:creator>
  <cp:lastModifiedBy>Kuniyasu Saitoh</cp:lastModifiedBy>
  <cp:revision>712</cp:revision>
  <dcterms:created xsi:type="dcterms:W3CDTF">2024-07-28T08:04:47Z</dcterms:created>
  <dcterms:modified xsi:type="dcterms:W3CDTF">2025-07-10T02:13:45Z</dcterms:modified>
</cp:coreProperties>
</file>