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416" r:id="rId5"/>
    <p:sldId id="409" r:id="rId6"/>
    <p:sldId id="555" r:id="rId7"/>
    <p:sldId id="549" r:id="rId8"/>
    <p:sldId id="550" r:id="rId9"/>
    <p:sldId id="432" r:id="rId10"/>
    <p:sldId id="556" r:id="rId11"/>
    <p:sldId id="418" r:id="rId12"/>
    <p:sldId id="433" r:id="rId13"/>
    <p:sldId id="440" r:id="rId14"/>
    <p:sldId id="441" r:id="rId15"/>
    <p:sldId id="435" r:id="rId16"/>
    <p:sldId id="559" r:id="rId17"/>
    <p:sldId id="539" r:id="rId18"/>
    <p:sldId id="552" r:id="rId19"/>
    <p:sldId id="560" r:id="rId20"/>
    <p:sldId id="553" r:id="rId21"/>
    <p:sldId id="541" r:id="rId22"/>
    <p:sldId id="561" r:id="rId23"/>
    <p:sldId id="558" r:id="rId24"/>
    <p:sldId id="417" r:id="rId2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テーマ スタイル 2 - アクセント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16DA210-FB5B-4158-B5E0-FEB733F419BA}" styleName="スタイル (淡色)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淡色スタイル 3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淡色スタイル 3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E9639D4-E3E2-4D34-9284-5A2195B3D0D7}" styleName="スタイル (淡色)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淡色スタイル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7AC3CCA-C797-4891-BE02-D94E43425B78}" styleName="スタイル (中間)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2674" autoAdjust="0"/>
  </p:normalViewPr>
  <p:slideViewPr>
    <p:cSldViewPr snapToGrid="0">
      <p:cViewPr varScale="1">
        <p:scale>
          <a:sx n="75" d="100"/>
          <a:sy n="75" d="100"/>
        </p:scale>
        <p:origin x="44" y="136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6F182B-DDF4-5E41-883C-FF6EB0B11A9D}" type="datetimeFigureOut">
              <a:rPr kumimoji="1" lang="ja-JP" altLang="en-US" smtClean="0"/>
              <a:t>2025/7/9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3B120-CD38-F644-B7FC-3E782FEC1B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4752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351FD-319A-4CCA-9E65-90119015E724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650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ja-JP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351FD-319A-4CCA-9E65-90119015E72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7026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ja-JP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351FD-319A-4CCA-9E65-90119015E72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8984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351FD-319A-4CCA-9E65-90119015E72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9979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09942-39CF-1731-D4E5-6937F5ACA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010F07D-5399-C2F0-0412-2CA1BF1145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FA0536E-9B7D-5F5B-AAD2-C7AF38EA17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F0A03B-A321-21A5-2A87-6776656958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351FD-319A-4CCA-9E65-90119015E72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895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A59B3-8910-D58D-6DBA-1495799DF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BA80F9B-A140-74C9-9C68-60B3399655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E266D04-901A-FF89-40D0-137DF2F6C4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699B3BF-C4A1-A086-0E9B-47E90222C0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351FD-319A-4CCA-9E65-90119015E72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1867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351FD-319A-4CCA-9E65-90119015E72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23508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34CE8-9F0B-A1BB-576B-6891A5E5F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8BD72E7-8ECD-F482-7AA5-51E9290403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7686472-5834-304F-6F97-17131A2BDE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50D056D-5788-EC11-77D1-219CA8198C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351FD-319A-4CCA-9E65-90119015E724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7285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351FD-319A-4CCA-9E65-90119015E724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55371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B423D-6AB2-3581-05E8-120CE9379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7B0030C-758C-D6AB-E5EA-AAF7479F16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85571C1-728F-E794-3F30-115F3D0D3B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5A062C-B0C5-1B82-3B6F-37C85A22F8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351FD-319A-4CCA-9E65-90119015E72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98133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8CF34-8B5D-F2C9-E0D2-DFB8DF9AF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96CEDA2-589D-D31C-5365-DCEB0B54C5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73E2902-448D-E09D-ECF6-125DFBEB5C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E74A220-7FCB-BA46-60D4-2030255998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351FD-319A-4CCA-9E65-90119015E72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3123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351FD-319A-4CCA-9E65-90119015E724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87642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3B120-CD38-F644-B7FC-3E782FEC1B3C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51175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3B120-CD38-F644-B7FC-3E782FEC1B3C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4724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3B120-CD38-F644-B7FC-3E782FEC1B3C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41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ja-JP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351FD-319A-4CCA-9E65-90119015E724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2162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ja-JP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351FD-319A-4CCA-9E65-90119015E724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6711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ja-JP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351FD-319A-4CCA-9E65-90119015E724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1082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3B120-CD38-F644-B7FC-3E782FEC1B3C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5296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ja-JP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351FD-319A-4CCA-9E65-90119015E72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5641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ja-JP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351FD-319A-4CCA-9E65-90119015E72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6868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pic>
        <p:nvPicPr>
          <p:cNvPr id="14" name="図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0660"/>
            <a:ext cx="2038346" cy="509587"/>
          </a:xfrm>
          <a:prstGeom prst="rect">
            <a:avLst/>
          </a:prstGeom>
        </p:spPr>
      </p:pic>
      <p:sp>
        <p:nvSpPr>
          <p:cNvPr id="15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5880100"/>
            <a:ext cx="2743200" cy="365125"/>
          </a:xfrm>
          <a:prstGeom prst="rect">
            <a:avLst/>
          </a:prstGeom>
        </p:spPr>
        <p:txBody>
          <a:bodyPr/>
          <a:lstStyle/>
          <a:p>
            <a:fld id="{DC401D0E-9430-4359-BAA7-A7C0CAAD294B}" type="datetime1">
              <a:rPr kumimoji="1" lang="ja-JP" altLang="en-US" smtClean="0"/>
              <a:t>2025/7/9</a:t>
            </a:fld>
            <a:endParaRPr kumimoji="1" lang="ja-JP" altLang="en-US"/>
          </a:p>
        </p:txBody>
      </p:sp>
      <p:sp>
        <p:nvSpPr>
          <p:cNvPr id="16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848100" y="588010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August 1st, 2024</a:t>
            </a:r>
            <a:endParaRPr kumimoji="1" lang="ja-JP" altLang="en-US"/>
          </a:p>
        </p:txBody>
      </p:sp>
      <p:sp>
        <p:nvSpPr>
          <p:cNvPr id="17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229600" y="5880100"/>
            <a:ext cx="2743200" cy="365125"/>
          </a:xfrm>
          <a:prstGeom prst="rect">
            <a:avLst/>
          </a:prstGeom>
        </p:spPr>
        <p:txBody>
          <a:bodyPr/>
          <a:lstStyle/>
          <a:p>
            <a:fld id="{F058BDE2-E8BD-4F1A-B89A-C1BE5D2AC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18" name="図 17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6575" y="6146435"/>
            <a:ext cx="1398705" cy="580962"/>
          </a:xfrm>
          <a:prstGeom prst="rect">
            <a:avLst/>
          </a:prstGeom>
        </p:spPr>
      </p:pic>
      <p:grpSp>
        <p:nvGrpSpPr>
          <p:cNvPr id="11" name="グループ化 10"/>
          <p:cNvGrpSpPr/>
          <p:nvPr userDrawn="1"/>
        </p:nvGrpSpPr>
        <p:grpSpPr>
          <a:xfrm flipV="1">
            <a:off x="0" y="-1"/>
            <a:ext cx="12192000" cy="219075"/>
            <a:chOff x="0" y="6586934"/>
            <a:chExt cx="8172450" cy="138906"/>
          </a:xfrm>
        </p:grpSpPr>
        <p:sp>
          <p:nvSpPr>
            <p:cNvPr id="20" name="正方形/長方形 19"/>
            <p:cNvSpPr/>
            <p:nvPr userDrawn="1"/>
          </p:nvSpPr>
          <p:spPr>
            <a:xfrm>
              <a:off x="0" y="6586934"/>
              <a:ext cx="4086225" cy="13890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正方形/長方形 20"/>
            <p:cNvSpPr/>
            <p:nvPr userDrawn="1"/>
          </p:nvSpPr>
          <p:spPr>
            <a:xfrm>
              <a:off x="4086225" y="6586935"/>
              <a:ext cx="4086225" cy="13890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6" name="正方形/長方形 25"/>
          <p:cNvSpPr/>
          <p:nvPr userDrawn="1"/>
        </p:nvSpPr>
        <p:spPr>
          <a:xfrm flipV="1">
            <a:off x="0" y="6740783"/>
            <a:ext cx="12192000" cy="1251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4523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9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223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B1ECF-09E6-43AE-9EF0-22EE6D6718DE}" type="datetime1">
              <a:rPr kumimoji="1" lang="ja-JP" altLang="en-US" smtClean="0"/>
              <a:t>2025/7/9</a:t>
            </a:fld>
            <a:endParaRPr kumimoji="1" lang="ja-JP" altLang="en-US"/>
          </a:p>
        </p:txBody>
      </p:sp>
      <p:sp>
        <p:nvSpPr>
          <p:cNvPr id="10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2230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August 1st, 2024</a:t>
            </a:r>
            <a:endParaRPr kumimoji="1" lang="ja-JP" altLang="en-US"/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223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8BDE2-E8BD-4F1A-B89A-C1BE5D2AC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19" name="グループ化 18"/>
          <p:cNvGrpSpPr/>
          <p:nvPr userDrawn="1"/>
        </p:nvGrpSpPr>
        <p:grpSpPr>
          <a:xfrm>
            <a:off x="56651" y="6454293"/>
            <a:ext cx="12097886" cy="404477"/>
            <a:chOff x="56651" y="6454293"/>
            <a:chExt cx="12097886" cy="404477"/>
          </a:xfrm>
        </p:grpSpPr>
        <p:grpSp>
          <p:nvGrpSpPr>
            <p:cNvPr id="20" name="グループ化 19"/>
            <p:cNvGrpSpPr/>
            <p:nvPr userDrawn="1"/>
          </p:nvGrpSpPr>
          <p:grpSpPr>
            <a:xfrm flipV="1">
              <a:off x="838201" y="6617591"/>
              <a:ext cx="10341333" cy="241179"/>
              <a:chOff x="0" y="6543706"/>
              <a:chExt cx="8172450" cy="273639"/>
            </a:xfrm>
          </p:grpSpPr>
          <p:sp>
            <p:nvSpPr>
              <p:cNvPr id="23" name="正方形/長方形 22"/>
              <p:cNvSpPr/>
              <p:nvPr userDrawn="1"/>
            </p:nvSpPr>
            <p:spPr>
              <a:xfrm>
                <a:off x="0" y="6543706"/>
                <a:ext cx="4086225" cy="13890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正方形/長方形 23"/>
              <p:cNvSpPr/>
              <p:nvPr userDrawn="1"/>
            </p:nvSpPr>
            <p:spPr>
              <a:xfrm>
                <a:off x="4086225" y="6543707"/>
                <a:ext cx="4086225" cy="13890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正方形/長方形 24"/>
              <p:cNvSpPr/>
              <p:nvPr userDrawn="1"/>
            </p:nvSpPr>
            <p:spPr>
              <a:xfrm>
                <a:off x="0" y="6680465"/>
                <a:ext cx="8172450" cy="13688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21" name="図 20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15646" y="6454293"/>
              <a:ext cx="938891" cy="389975"/>
            </a:xfrm>
            <a:prstGeom prst="rect">
              <a:avLst/>
            </a:prstGeom>
          </p:spPr>
        </p:pic>
        <p:pic>
          <p:nvPicPr>
            <p:cNvPr id="22" name="図 2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51" y="6551364"/>
              <a:ext cx="731149" cy="2835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375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9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223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BFB46-C51E-44A5-A814-6D64BF297D73}" type="datetime1">
              <a:rPr kumimoji="1" lang="ja-JP" altLang="en-US" smtClean="0"/>
              <a:t>2025/7/9</a:t>
            </a:fld>
            <a:endParaRPr kumimoji="1" lang="ja-JP" altLang="en-US"/>
          </a:p>
        </p:txBody>
      </p:sp>
      <p:sp>
        <p:nvSpPr>
          <p:cNvPr id="10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2230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August 1st, 2024</a:t>
            </a:r>
            <a:endParaRPr kumimoji="1" lang="ja-JP" altLang="en-US"/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223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8BDE2-E8BD-4F1A-B89A-C1BE5D2AC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19" name="グループ化 18"/>
          <p:cNvGrpSpPr/>
          <p:nvPr userDrawn="1"/>
        </p:nvGrpSpPr>
        <p:grpSpPr>
          <a:xfrm>
            <a:off x="56651" y="6454293"/>
            <a:ext cx="12097886" cy="404477"/>
            <a:chOff x="56651" y="6454293"/>
            <a:chExt cx="12097886" cy="404477"/>
          </a:xfrm>
        </p:grpSpPr>
        <p:grpSp>
          <p:nvGrpSpPr>
            <p:cNvPr id="20" name="グループ化 19"/>
            <p:cNvGrpSpPr/>
            <p:nvPr userDrawn="1"/>
          </p:nvGrpSpPr>
          <p:grpSpPr>
            <a:xfrm flipV="1">
              <a:off x="838201" y="6617591"/>
              <a:ext cx="10341333" cy="241179"/>
              <a:chOff x="0" y="6543706"/>
              <a:chExt cx="8172450" cy="273639"/>
            </a:xfrm>
          </p:grpSpPr>
          <p:sp>
            <p:nvSpPr>
              <p:cNvPr id="23" name="正方形/長方形 22"/>
              <p:cNvSpPr/>
              <p:nvPr userDrawn="1"/>
            </p:nvSpPr>
            <p:spPr>
              <a:xfrm>
                <a:off x="0" y="6543706"/>
                <a:ext cx="4086225" cy="13890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正方形/長方形 23"/>
              <p:cNvSpPr/>
              <p:nvPr userDrawn="1"/>
            </p:nvSpPr>
            <p:spPr>
              <a:xfrm>
                <a:off x="4086225" y="6543707"/>
                <a:ext cx="4086225" cy="13890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正方形/長方形 24"/>
              <p:cNvSpPr/>
              <p:nvPr userDrawn="1"/>
            </p:nvSpPr>
            <p:spPr>
              <a:xfrm>
                <a:off x="0" y="6680465"/>
                <a:ext cx="8172450" cy="13688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21" name="図 20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15646" y="6454293"/>
              <a:ext cx="938891" cy="389975"/>
            </a:xfrm>
            <a:prstGeom prst="rect">
              <a:avLst/>
            </a:prstGeom>
          </p:spPr>
        </p:pic>
        <p:pic>
          <p:nvPicPr>
            <p:cNvPr id="22" name="図 2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51" y="6551364"/>
              <a:ext cx="731149" cy="2835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9393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119767"/>
            <a:ext cx="10515600" cy="674560"/>
          </a:xfrm>
        </p:spPr>
        <p:txBody>
          <a:bodyPr/>
          <a:lstStyle>
            <a:lvl1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025620"/>
            <a:ext cx="10515600" cy="5151343"/>
          </a:xfrm>
        </p:spPr>
        <p:txBody>
          <a:bodyPr/>
          <a:lstStyle>
            <a:lvl1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  <a:lvl2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2pPr>
            <a:lvl3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3pPr>
            <a:lvl4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4pPr>
            <a:lvl5pPr>
              <a:defRPr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3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223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44519-6DBE-4E15-B497-C8CC1175FA3E}" type="datetime1">
              <a:rPr kumimoji="1" lang="ja-JP" altLang="en-US" smtClean="0"/>
              <a:t>2025/7/9</a:t>
            </a:fld>
            <a:endParaRPr kumimoji="1" lang="ja-JP" altLang="en-US"/>
          </a:p>
        </p:txBody>
      </p:sp>
      <p:sp>
        <p:nvSpPr>
          <p:cNvPr id="14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2230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August 1st, 2024</a:t>
            </a:r>
            <a:endParaRPr kumimoji="1" lang="ja-JP" altLang="en-US"/>
          </a:p>
        </p:txBody>
      </p:sp>
      <p:sp>
        <p:nvSpPr>
          <p:cNvPr id="15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340273" y="714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fld id="{F058BDE2-E8BD-4F1A-B89A-C1BE5D2ACB1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grpSp>
        <p:nvGrpSpPr>
          <p:cNvPr id="16" name="グループ化 15"/>
          <p:cNvGrpSpPr/>
          <p:nvPr userDrawn="1"/>
        </p:nvGrpSpPr>
        <p:grpSpPr>
          <a:xfrm>
            <a:off x="56651" y="6454293"/>
            <a:ext cx="12097886" cy="404477"/>
            <a:chOff x="56651" y="6454293"/>
            <a:chExt cx="12097886" cy="404477"/>
          </a:xfrm>
        </p:grpSpPr>
        <p:grpSp>
          <p:nvGrpSpPr>
            <p:cNvPr id="17" name="グループ化 16"/>
            <p:cNvGrpSpPr/>
            <p:nvPr userDrawn="1"/>
          </p:nvGrpSpPr>
          <p:grpSpPr>
            <a:xfrm flipV="1">
              <a:off x="838201" y="6617591"/>
              <a:ext cx="10341333" cy="241179"/>
              <a:chOff x="0" y="6543706"/>
              <a:chExt cx="8172450" cy="273639"/>
            </a:xfrm>
          </p:grpSpPr>
          <p:sp>
            <p:nvSpPr>
              <p:cNvPr id="20" name="正方形/長方形 19"/>
              <p:cNvSpPr/>
              <p:nvPr userDrawn="1"/>
            </p:nvSpPr>
            <p:spPr>
              <a:xfrm>
                <a:off x="0" y="6543706"/>
                <a:ext cx="4086225" cy="13890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正方形/長方形 20"/>
              <p:cNvSpPr/>
              <p:nvPr userDrawn="1"/>
            </p:nvSpPr>
            <p:spPr>
              <a:xfrm>
                <a:off x="4086225" y="6543707"/>
                <a:ext cx="4086225" cy="13890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正方形/長方形 21"/>
              <p:cNvSpPr/>
              <p:nvPr userDrawn="1"/>
            </p:nvSpPr>
            <p:spPr>
              <a:xfrm>
                <a:off x="0" y="6680465"/>
                <a:ext cx="8172450" cy="13688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18" name="図 17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15646" y="6454293"/>
              <a:ext cx="938891" cy="389975"/>
            </a:xfrm>
            <a:prstGeom prst="rect">
              <a:avLst/>
            </a:prstGeom>
          </p:spPr>
        </p:pic>
        <p:pic>
          <p:nvPicPr>
            <p:cNvPr id="19" name="図 1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51" y="6551364"/>
              <a:ext cx="731149" cy="2835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424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9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223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EA98F-DA29-4057-B143-4104B7EFBC55}" type="datetime1">
              <a:rPr kumimoji="1" lang="ja-JP" altLang="en-US" smtClean="0"/>
              <a:t>2025/7/9</a:t>
            </a:fld>
            <a:endParaRPr kumimoji="1" lang="ja-JP" altLang="en-US"/>
          </a:p>
        </p:txBody>
      </p:sp>
      <p:sp>
        <p:nvSpPr>
          <p:cNvPr id="10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2230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August 1st, 2024</a:t>
            </a:r>
            <a:endParaRPr kumimoji="1" lang="ja-JP" altLang="en-US"/>
          </a:p>
        </p:txBody>
      </p: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223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8BDE2-E8BD-4F1A-B89A-C1BE5D2AC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19" name="グループ化 18"/>
          <p:cNvGrpSpPr/>
          <p:nvPr userDrawn="1"/>
        </p:nvGrpSpPr>
        <p:grpSpPr>
          <a:xfrm>
            <a:off x="56651" y="6454293"/>
            <a:ext cx="12097886" cy="404477"/>
            <a:chOff x="56651" y="6454293"/>
            <a:chExt cx="12097886" cy="404477"/>
          </a:xfrm>
        </p:grpSpPr>
        <p:grpSp>
          <p:nvGrpSpPr>
            <p:cNvPr id="20" name="グループ化 19"/>
            <p:cNvGrpSpPr/>
            <p:nvPr userDrawn="1"/>
          </p:nvGrpSpPr>
          <p:grpSpPr>
            <a:xfrm flipV="1">
              <a:off x="838201" y="6617591"/>
              <a:ext cx="10341333" cy="241179"/>
              <a:chOff x="0" y="6543706"/>
              <a:chExt cx="8172450" cy="273639"/>
            </a:xfrm>
          </p:grpSpPr>
          <p:sp>
            <p:nvSpPr>
              <p:cNvPr id="23" name="正方形/長方形 22"/>
              <p:cNvSpPr/>
              <p:nvPr userDrawn="1"/>
            </p:nvSpPr>
            <p:spPr>
              <a:xfrm>
                <a:off x="0" y="6543706"/>
                <a:ext cx="4086225" cy="13890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正方形/長方形 23"/>
              <p:cNvSpPr/>
              <p:nvPr userDrawn="1"/>
            </p:nvSpPr>
            <p:spPr>
              <a:xfrm>
                <a:off x="4086225" y="6543707"/>
                <a:ext cx="4086225" cy="13890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正方形/長方形 24"/>
              <p:cNvSpPr/>
              <p:nvPr userDrawn="1"/>
            </p:nvSpPr>
            <p:spPr>
              <a:xfrm>
                <a:off x="0" y="6680465"/>
                <a:ext cx="8172450" cy="13688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21" name="図 20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15646" y="6454293"/>
              <a:ext cx="938891" cy="389975"/>
            </a:xfrm>
            <a:prstGeom prst="rect">
              <a:avLst/>
            </a:prstGeom>
          </p:spPr>
        </p:pic>
        <p:pic>
          <p:nvPicPr>
            <p:cNvPr id="22" name="図 2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51" y="6551364"/>
              <a:ext cx="731149" cy="2835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4160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0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223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AB37D-D404-40CB-8A9A-962FFA6EECB5}" type="datetime1">
              <a:rPr kumimoji="1" lang="ja-JP" altLang="en-US" smtClean="0"/>
              <a:t>2025/7/9</a:t>
            </a:fld>
            <a:endParaRPr kumimoji="1" lang="ja-JP" altLang="en-US"/>
          </a:p>
        </p:txBody>
      </p:sp>
      <p:sp>
        <p:nvSpPr>
          <p:cNvPr id="11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2230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August 1st, 2024</a:t>
            </a:r>
            <a:endParaRPr kumimoji="1" lang="ja-JP" altLang="en-US"/>
          </a:p>
        </p:txBody>
      </p:sp>
      <p:sp>
        <p:nvSpPr>
          <p:cNvPr id="1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223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8BDE2-E8BD-4F1A-B89A-C1BE5D2AC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20" name="グループ化 19"/>
          <p:cNvGrpSpPr/>
          <p:nvPr userDrawn="1"/>
        </p:nvGrpSpPr>
        <p:grpSpPr>
          <a:xfrm>
            <a:off x="56651" y="6454293"/>
            <a:ext cx="12097886" cy="404477"/>
            <a:chOff x="56651" y="6454293"/>
            <a:chExt cx="12097886" cy="404477"/>
          </a:xfrm>
        </p:grpSpPr>
        <p:grpSp>
          <p:nvGrpSpPr>
            <p:cNvPr id="21" name="グループ化 20"/>
            <p:cNvGrpSpPr/>
            <p:nvPr userDrawn="1"/>
          </p:nvGrpSpPr>
          <p:grpSpPr>
            <a:xfrm flipV="1">
              <a:off x="838201" y="6617591"/>
              <a:ext cx="10341333" cy="241179"/>
              <a:chOff x="0" y="6543706"/>
              <a:chExt cx="8172450" cy="273639"/>
            </a:xfrm>
          </p:grpSpPr>
          <p:sp>
            <p:nvSpPr>
              <p:cNvPr id="24" name="正方形/長方形 23"/>
              <p:cNvSpPr/>
              <p:nvPr userDrawn="1"/>
            </p:nvSpPr>
            <p:spPr>
              <a:xfrm>
                <a:off x="0" y="6543706"/>
                <a:ext cx="4086225" cy="13890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正方形/長方形 24"/>
              <p:cNvSpPr/>
              <p:nvPr userDrawn="1"/>
            </p:nvSpPr>
            <p:spPr>
              <a:xfrm>
                <a:off x="4086225" y="6543707"/>
                <a:ext cx="4086225" cy="13890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正方形/長方形 25"/>
              <p:cNvSpPr/>
              <p:nvPr userDrawn="1"/>
            </p:nvSpPr>
            <p:spPr>
              <a:xfrm>
                <a:off x="0" y="6680465"/>
                <a:ext cx="8172450" cy="13688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22" name="図 21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15646" y="6454293"/>
              <a:ext cx="938891" cy="389975"/>
            </a:xfrm>
            <a:prstGeom prst="rect">
              <a:avLst/>
            </a:prstGeom>
          </p:spPr>
        </p:pic>
        <p:pic>
          <p:nvPicPr>
            <p:cNvPr id="23" name="図 2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51" y="6551364"/>
              <a:ext cx="731149" cy="2835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5512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2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223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0D8DF-22A2-4E38-96B9-7062D5E24482}" type="datetime1">
              <a:rPr kumimoji="1" lang="ja-JP" altLang="en-US" smtClean="0"/>
              <a:t>2025/7/9</a:t>
            </a:fld>
            <a:endParaRPr kumimoji="1" lang="ja-JP" altLang="en-US"/>
          </a:p>
        </p:txBody>
      </p:sp>
      <p:sp>
        <p:nvSpPr>
          <p:cNvPr id="13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038600" y="62230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August 1st, 2024</a:t>
            </a:r>
            <a:endParaRPr kumimoji="1" lang="ja-JP" altLang="en-US"/>
          </a:p>
        </p:txBody>
      </p:sp>
      <p:sp>
        <p:nvSpPr>
          <p:cNvPr id="14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610600" y="6223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8BDE2-E8BD-4F1A-B89A-C1BE5D2AC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22" name="グループ化 21"/>
          <p:cNvGrpSpPr/>
          <p:nvPr userDrawn="1"/>
        </p:nvGrpSpPr>
        <p:grpSpPr>
          <a:xfrm>
            <a:off x="56651" y="6454293"/>
            <a:ext cx="12097886" cy="404477"/>
            <a:chOff x="56651" y="6454293"/>
            <a:chExt cx="12097886" cy="404477"/>
          </a:xfrm>
        </p:grpSpPr>
        <p:grpSp>
          <p:nvGrpSpPr>
            <p:cNvPr id="23" name="グループ化 22"/>
            <p:cNvGrpSpPr/>
            <p:nvPr userDrawn="1"/>
          </p:nvGrpSpPr>
          <p:grpSpPr>
            <a:xfrm flipV="1">
              <a:off x="838201" y="6617591"/>
              <a:ext cx="10341333" cy="241179"/>
              <a:chOff x="0" y="6543706"/>
              <a:chExt cx="8172450" cy="273639"/>
            </a:xfrm>
          </p:grpSpPr>
          <p:sp>
            <p:nvSpPr>
              <p:cNvPr id="26" name="正方形/長方形 25"/>
              <p:cNvSpPr/>
              <p:nvPr userDrawn="1"/>
            </p:nvSpPr>
            <p:spPr>
              <a:xfrm>
                <a:off x="0" y="6543706"/>
                <a:ext cx="4086225" cy="13890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正方形/長方形 26"/>
              <p:cNvSpPr/>
              <p:nvPr userDrawn="1"/>
            </p:nvSpPr>
            <p:spPr>
              <a:xfrm>
                <a:off x="4086225" y="6543707"/>
                <a:ext cx="4086225" cy="13890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正方形/長方形 27"/>
              <p:cNvSpPr/>
              <p:nvPr userDrawn="1"/>
            </p:nvSpPr>
            <p:spPr>
              <a:xfrm>
                <a:off x="0" y="6680465"/>
                <a:ext cx="8172450" cy="13688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24" name="図 23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15646" y="6454293"/>
              <a:ext cx="938891" cy="389975"/>
            </a:xfrm>
            <a:prstGeom prst="rect">
              <a:avLst/>
            </a:prstGeom>
          </p:spPr>
        </p:pic>
        <p:pic>
          <p:nvPicPr>
            <p:cNvPr id="25" name="図 24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51" y="6551364"/>
              <a:ext cx="731149" cy="2835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1295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8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223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D1DE7-B2E5-40A8-8A6E-BCB7CFD52948}" type="datetime1">
              <a:rPr kumimoji="1" lang="ja-JP" altLang="en-US" smtClean="0"/>
              <a:t>2025/7/9</a:t>
            </a:fld>
            <a:endParaRPr kumimoji="1" lang="ja-JP" altLang="en-US"/>
          </a:p>
        </p:txBody>
      </p:sp>
      <p:sp>
        <p:nvSpPr>
          <p:cNvPr id="9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2230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August 1st, 2024</a:t>
            </a:r>
            <a:endParaRPr kumimoji="1" lang="ja-JP" altLang="en-US"/>
          </a:p>
        </p:txBody>
      </p:sp>
      <p:sp>
        <p:nvSpPr>
          <p:cNvPr id="10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223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8BDE2-E8BD-4F1A-B89A-C1BE5D2AC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18" name="グループ化 17"/>
          <p:cNvGrpSpPr/>
          <p:nvPr userDrawn="1"/>
        </p:nvGrpSpPr>
        <p:grpSpPr>
          <a:xfrm>
            <a:off x="56651" y="6454293"/>
            <a:ext cx="12097886" cy="404477"/>
            <a:chOff x="56651" y="6454293"/>
            <a:chExt cx="12097886" cy="404477"/>
          </a:xfrm>
        </p:grpSpPr>
        <p:grpSp>
          <p:nvGrpSpPr>
            <p:cNvPr id="19" name="グループ化 18"/>
            <p:cNvGrpSpPr/>
            <p:nvPr userDrawn="1"/>
          </p:nvGrpSpPr>
          <p:grpSpPr>
            <a:xfrm flipV="1">
              <a:off x="838201" y="6617591"/>
              <a:ext cx="10341333" cy="241179"/>
              <a:chOff x="0" y="6543706"/>
              <a:chExt cx="8172450" cy="273639"/>
            </a:xfrm>
          </p:grpSpPr>
          <p:sp>
            <p:nvSpPr>
              <p:cNvPr id="22" name="正方形/長方形 21"/>
              <p:cNvSpPr/>
              <p:nvPr userDrawn="1"/>
            </p:nvSpPr>
            <p:spPr>
              <a:xfrm>
                <a:off x="0" y="6543706"/>
                <a:ext cx="4086225" cy="13890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正方形/長方形 22"/>
              <p:cNvSpPr/>
              <p:nvPr userDrawn="1"/>
            </p:nvSpPr>
            <p:spPr>
              <a:xfrm>
                <a:off x="4086225" y="6543707"/>
                <a:ext cx="4086225" cy="13890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正方形/長方形 23"/>
              <p:cNvSpPr/>
              <p:nvPr userDrawn="1"/>
            </p:nvSpPr>
            <p:spPr>
              <a:xfrm>
                <a:off x="0" y="6680465"/>
                <a:ext cx="8172450" cy="13688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20" name="図 19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15646" y="6454293"/>
              <a:ext cx="938891" cy="389975"/>
            </a:xfrm>
            <a:prstGeom prst="rect">
              <a:avLst/>
            </a:prstGeom>
          </p:spPr>
        </p:pic>
        <p:pic>
          <p:nvPicPr>
            <p:cNvPr id="21" name="図 2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51" y="6551364"/>
              <a:ext cx="731149" cy="2835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1190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223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65454-3504-4A9F-B40E-B05A18694D0D}" type="datetime1">
              <a:rPr kumimoji="1" lang="ja-JP" altLang="en-US" smtClean="0"/>
              <a:t>2025/7/9</a:t>
            </a:fld>
            <a:endParaRPr kumimoji="1" lang="ja-JP" altLang="en-US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2230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August 1st, 2024</a:t>
            </a:r>
            <a:endParaRPr kumimoji="1" lang="ja-JP" altLang="en-US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223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8BDE2-E8BD-4F1A-B89A-C1BE5D2AC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17" name="グループ化 16"/>
          <p:cNvGrpSpPr/>
          <p:nvPr userDrawn="1"/>
        </p:nvGrpSpPr>
        <p:grpSpPr>
          <a:xfrm>
            <a:off x="56651" y="6454293"/>
            <a:ext cx="12097886" cy="404477"/>
            <a:chOff x="56651" y="6454293"/>
            <a:chExt cx="12097886" cy="404477"/>
          </a:xfrm>
        </p:grpSpPr>
        <p:grpSp>
          <p:nvGrpSpPr>
            <p:cNvPr id="18" name="グループ化 17"/>
            <p:cNvGrpSpPr/>
            <p:nvPr userDrawn="1"/>
          </p:nvGrpSpPr>
          <p:grpSpPr>
            <a:xfrm flipV="1">
              <a:off x="838201" y="6617591"/>
              <a:ext cx="10341333" cy="241179"/>
              <a:chOff x="0" y="6543706"/>
              <a:chExt cx="8172450" cy="273639"/>
            </a:xfrm>
          </p:grpSpPr>
          <p:sp>
            <p:nvSpPr>
              <p:cNvPr id="21" name="正方形/長方形 20"/>
              <p:cNvSpPr/>
              <p:nvPr userDrawn="1"/>
            </p:nvSpPr>
            <p:spPr>
              <a:xfrm>
                <a:off x="0" y="6543706"/>
                <a:ext cx="4086225" cy="13890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正方形/長方形 21"/>
              <p:cNvSpPr/>
              <p:nvPr userDrawn="1"/>
            </p:nvSpPr>
            <p:spPr>
              <a:xfrm>
                <a:off x="4086225" y="6543707"/>
                <a:ext cx="4086225" cy="13890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正方形/長方形 22"/>
              <p:cNvSpPr/>
              <p:nvPr userDrawn="1"/>
            </p:nvSpPr>
            <p:spPr>
              <a:xfrm>
                <a:off x="0" y="6680465"/>
                <a:ext cx="8172450" cy="13688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19" name="図 18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15646" y="6454293"/>
              <a:ext cx="938891" cy="389975"/>
            </a:xfrm>
            <a:prstGeom prst="rect">
              <a:avLst/>
            </a:prstGeom>
          </p:spPr>
        </p:pic>
        <p:pic>
          <p:nvPicPr>
            <p:cNvPr id="20" name="図 1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51" y="6551364"/>
              <a:ext cx="731149" cy="2835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7442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0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223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99241-E6D3-4644-ACAD-8B784969DBF4}" type="datetime1">
              <a:rPr kumimoji="1" lang="ja-JP" altLang="en-US" smtClean="0"/>
              <a:t>2025/7/9</a:t>
            </a:fld>
            <a:endParaRPr kumimoji="1" lang="ja-JP" altLang="en-US"/>
          </a:p>
        </p:txBody>
      </p:sp>
      <p:sp>
        <p:nvSpPr>
          <p:cNvPr id="11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2230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August 1st, 2024</a:t>
            </a:r>
            <a:endParaRPr kumimoji="1" lang="ja-JP" altLang="en-US"/>
          </a:p>
        </p:txBody>
      </p:sp>
      <p:sp>
        <p:nvSpPr>
          <p:cNvPr id="1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223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8BDE2-E8BD-4F1A-B89A-C1BE5D2AC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20" name="グループ化 19"/>
          <p:cNvGrpSpPr/>
          <p:nvPr userDrawn="1"/>
        </p:nvGrpSpPr>
        <p:grpSpPr>
          <a:xfrm>
            <a:off x="56651" y="6454293"/>
            <a:ext cx="12097886" cy="404477"/>
            <a:chOff x="56651" y="6454293"/>
            <a:chExt cx="12097886" cy="404477"/>
          </a:xfrm>
        </p:grpSpPr>
        <p:grpSp>
          <p:nvGrpSpPr>
            <p:cNvPr id="21" name="グループ化 20"/>
            <p:cNvGrpSpPr/>
            <p:nvPr userDrawn="1"/>
          </p:nvGrpSpPr>
          <p:grpSpPr>
            <a:xfrm flipV="1">
              <a:off x="838201" y="6617591"/>
              <a:ext cx="10341333" cy="241179"/>
              <a:chOff x="0" y="6543706"/>
              <a:chExt cx="8172450" cy="273639"/>
            </a:xfrm>
          </p:grpSpPr>
          <p:sp>
            <p:nvSpPr>
              <p:cNvPr id="24" name="正方形/長方形 23"/>
              <p:cNvSpPr/>
              <p:nvPr userDrawn="1"/>
            </p:nvSpPr>
            <p:spPr>
              <a:xfrm>
                <a:off x="0" y="6543706"/>
                <a:ext cx="4086225" cy="13890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正方形/長方形 24"/>
              <p:cNvSpPr/>
              <p:nvPr userDrawn="1"/>
            </p:nvSpPr>
            <p:spPr>
              <a:xfrm>
                <a:off x="4086225" y="6543707"/>
                <a:ext cx="4086225" cy="13890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正方形/長方形 25"/>
              <p:cNvSpPr/>
              <p:nvPr userDrawn="1"/>
            </p:nvSpPr>
            <p:spPr>
              <a:xfrm>
                <a:off x="0" y="6680465"/>
                <a:ext cx="8172450" cy="13688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22" name="図 21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15646" y="6454293"/>
              <a:ext cx="938891" cy="389975"/>
            </a:xfrm>
            <a:prstGeom prst="rect">
              <a:avLst/>
            </a:prstGeom>
          </p:spPr>
        </p:pic>
        <p:pic>
          <p:nvPicPr>
            <p:cNvPr id="23" name="図 2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51" y="6551364"/>
              <a:ext cx="731149" cy="2835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2031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0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838200" y="6223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2251C-6D44-431E-8C91-66DB46A172F0}" type="datetime1">
              <a:rPr kumimoji="1" lang="ja-JP" altLang="en-US" smtClean="0"/>
              <a:t>2025/7/9</a:t>
            </a:fld>
            <a:endParaRPr kumimoji="1" lang="ja-JP" altLang="en-US"/>
          </a:p>
        </p:txBody>
      </p:sp>
      <p:sp>
        <p:nvSpPr>
          <p:cNvPr id="11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2230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August 1st, 2024</a:t>
            </a:r>
            <a:endParaRPr kumimoji="1" lang="ja-JP" altLang="en-US"/>
          </a:p>
        </p:txBody>
      </p:sp>
      <p:sp>
        <p:nvSpPr>
          <p:cNvPr id="1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223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8BDE2-E8BD-4F1A-B89A-C1BE5D2AC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20" name="グループ化 19"/>
          <p:cNvGrpSpPr/>
          <p:nvPr userDrawn="1"/>
        </p:nvGrpSpPr>
        <p:grpSpPr>
          <a:xfrm>
            <a:off x="56651" y="6454293"/>
            <a:ext cx="12097886" cy="404477"/>
            <a:chOff x="56651" y="6454293"/>
            <a:chExt cx="12097886" cy="404477"/>
          </a:xfrm>
        </p:grpSpPr>
        <p:grpSp>
          <p:nvGrpSpPr>
            <p:cNvPr id="21" name="グループ化 20"/>
            <p:cNvGrpSpPr/>
            <p:nvPr userDrawn="1"/>
          </p:nvGrpSpPr>
          <p:grpSpPr>
            <a:xfrm flipV="1">
              <a:off x="838201" y="6617591"/>
              <a:ext cx="10341333" cy="241179"/>
              <a:chOff x="0" y="6543706"/>
              <a:chExt cx="8172450" cy="273639"/>
            </a:xfrm>
          </p:grpSpPr>
          <p:sp>
            <p:nvSpPr>
              <p:cNvPr id="24" name="正方形/長方形 23"/>
              <p:cNvSpPr/>
              <p:nvPr userDrawn="1"/>
            </p:nvSpPr>
            <p:spPr>
              <a:xfrm>
                <a:off x="0" y="6543706"/>
                <a:ext cx="4086225" cy="13890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正方形/長方形 24"/>
              <p:cNvSpPr/>
              <p:nvPr userDrawn="1"/>
            </p:nvSpPr>
            <p:spPr>
              <a:xfrm>
                <a:off x="4086225" y="6543707"/>
                <a:ext cx="4086225" cy="13890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正方形/長方形 25"/>
              <p:cNvSpPr/>
              <p:nvPr userDrawn="1"/>
            </p:nvSpPr>
            <p:spPr>
              <a:xfrm>
                <a:off x="0" y="6680465"/>
                <a:ext cx="8172450" cy="13688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22" name="図 21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215646" y="6454293"/>
              <a:ext cx="938891" cy="389975"/>
            </a:xfrm>
            <a:prstGeom prst="rect">
              <a:avLst/>
            </a:prstGeom>
          </p:spPr>
        </p:pic>
        <p:pic>
          <p:nvPicPr>
            <p:cNvPr id="23" name="図 2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51" y="6551364"/>
              <a:ext cx="731149" cy="2835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716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1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223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4A0A9-04EE-4F0A-87E8-5BADA1F71149}" type="datetime1">
              <a:rPr kumimoji="1" lang="ja-JP" altLang="en-US" smtClean="0"/>
              <a:t>2025/7/9</a:t>
            </a:fld>
            <a:endParaRPr kumimoji="1" lang="ja-JP" altLang="en-US"/>
          </a:p>
        </p:txBody>
      </p:sp>
      <p:sp>
        <p:nvSpPr>
          <p:cNvPr id="12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2230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August 1st, 2024</a:t>
            </a:r>
            <a:endParaRPr kumimoji="1" lang="ja-JP" altLang="en-US"/>
          </a:p>
        </p:txBody>
      </p:sp>
      <p:sp>
        <p:nvSpPr>
          <p:cNvPr id="13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223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8BDE2-E8BD-4F1A-B89A-C1BE5D2ACB1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220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1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2.png"/><Relationship Id="rId4" Type="http://schemas.openxmlformats.org/officeDocument/2006/relationships/image" Target="../media/image202.png"/><Relationship Id="rId9" Type="http://schemas.openxmlformats.org/officeDocument/2006/relationships/image" Target="../media/image3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2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21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0.png"/><Relationship Id="rId10" Type="http://schemas.openxmlformats.org/officeDocument/2006/relationships/image" Target="../media/image33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40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220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0" Type="http://schemas.openxmlformats.org/officeDocument/2006/relationships/image" Target="../media/image212.png"/><Relationship Id="rId4" Type="http://schemas.openxmlformats.org/officeDocument/2006/relationships/image" Target="../media/image15.jpeg"/><Relationship Id="rId9" Type="http://schemas.openxmlformats.org/officeDocument/2006/relationships/image" Target="../media/image2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カラフルなボール&#10;&#10;中程度の精度で自動的に生成された説明">
            <a:extLst>
              <a:ext uri="{FF2B5EF4-FFF2-40B4-BE49-F238E27FC236}">
                <a16:creationId xmlns:a16="http://schemas.microsoft.com/office/drawing/2014/main" id="{7A1A182A-D13E-AADB-9F38-E4BB44EBE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タイトル 5">
            <a:extLst>
              <a:ext uri="{FF2B5EF4-FFF2-40B4-BE49-F238E27FC236}">
                <a16:creationId xmlns:a16="http://schemas.microsoft.com/office/drawing/2014/main" id="{233DD34D-1B00-4BFA-94FF-D3CFF52B0516}"/>
              </a:ext>
            </a:extLst>
          </p:cNvPr>
          <p:cNvSpPr txBox="1">
            <a:spLocks/>
          </p:cNvSpPr>
          <p:nvPr/>
        </p:nvSpPr>
        <p:spPr>
          <a:xfrm>
            <a:off x="2434228" y="2048456"/>
            <a:ext cx="7323544" cy="1906895"/>
          </a:xfrm>
          <a:prstGeom prst="rect">
            <a:avLst/>
          </a:prstGeom>
          <a:solidFill>
            <a:srgbClr val="F2F2F2">
              <a:alpha val="85000"/>
            </a:srgb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ja-JP" sz="4000" b="1" dirty="0"/>
              <a:t>Kinetic theory of </a:t>
            </a:r>
          </a:p>
          <a:p>
            <a:pPr algn="ctr"/>
            <a:r>
              <a:rPr lang="en-US" altLang="ja-JP" sz="4000" b="1" dirty="0"/>
              <a:t>moderately dense dry granular particles under a simple shear</a:t>
            </a:r>
            <a:endParaRPr lang="ja-JP" altLang="en-US" sz="2400" b="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" name="字幕 6">
            <a:extLst>
              <a:ext uri="{FF2B5EF4-FFF2-40B4-BE49-F238E27FC236}">
                <a16:creationId xmlns:a16="http://schemas.microsoft.com/office/drawing/2014/main" id="{AB7D32A4-250C-44D4-95B3-9BDDE0C20CD8}"/>
              </a:ext>
            </a:extLst>
          </p:cNvPr>
          <p:cNvSpPr txBox="1">
            <a:spLocks/>
          </p:cNvSpPr>
          <p:nvPr/>
        </p:nvSpPr>
        <p:spPr>
          <a:xfrm>
            <a:off x="4191001" y="4809544"/>
            <a:ext cx="6550870" cy="1498123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dirty="0">
                <a:ln w="3175">
                  <a:noFill/>
                </a:ln>
                <a:solidFill>
                  <a:schemeClr val="tx1"/>
                </a:solidFill>
              </a:rPr>
              <a:t>Shunsuke Iizuka</a:t>
            </a:r>
            <a:r>
              <a:rPr lang="en-US" altLang="ja-JP" sz="2800" b="1" baseline="30000" dirty="0">
                <a:ln w="3175">
                  <a:noFill/>
                </a:ln>
                <a:solidFill>
                  <a:schemeClr val="tx1"/>
                </a:solidFill>
              </a:rPr>
              <a:t>1</a:t>
            </a:r>
            <a:r>
              <a:rPr lang="en-US" altLang="ja-JP" sz="2800" b="1" dirty="0">
                <a:ln w="3175">
                  <a:noFill/>
                </a:ln>
                <a:solidFill>
                  <a:schemeClr val="tx1"/>
                </a:solidFill>
              </a:rPr>
              <a:t>, </a:t>
            </a:r>
            <a:r>
              <a:rPr lang="ja-JP" altLang="en-US" sz="2800" b="1" dirty="0">
                <a:ln w="3175">
                  <a:noFill/>
                </a:ln>
                <a:solidFill>
                  <a:schemeClr val="tx1"/>
                </a:solidFill>
              </a:rPr>
              <a:t>〇</a:t>
            </a:r>
            <a:r>
              <a:rPr lang="en-US" altLang="ja-JP" sz="2800" b="1" dirty="0">
                <a:ln w="3175">
                  <a:noFill/>
                </a:ln>
                <a:solidFill>
                  <a:schemeClr val="tx1"/>
                </a:solidFill>
              </a:rPr>
              <a:t>Satoshi Takada</a:t>
            </a:r>
            <a:r>
              <a:rPr lang="en-US" altLang="ja-JP" sz="2800" b="1" baseline="30000" dirty="0">
                <a:ln w="3175">
                  <a:noFill/>
                </a:ln>
                <a:solidFill>
                  <a:schemeClr val="tx1"/>
                </a:solidFill>
              </a:rPr>
              <a:t>1</a:t>
            </a:r>
            <a:r>
              <a:rPr lang="en-US" altLang="ja-JP" sz="2800" b="1" dirty="0">
                <a:ln w="3175">
                  <a:noFill/>
                </a:ln>
                <a:solidFill>
                  <a:schemeClr val="tx1"/>
                </a:solidFill>
              </a:rPr>
              <a:t>, Hisao Hayakawa</a:t>
            </a:r>
            <a:r>
              <a:rPr lang="en-US" altLang="ja-JP" sz="2800" b="1" baseline="30000" dirty="0">
                <a:ln w="3175">
                  <a:noFill/>
                </a:ln>
                <a:solidFill>
                  <a:schemeClr val="tx1"/>
                </a:solidFill>
              </a:rPr>
              <a:t>2</a:t>
            </a:r>
          </a:p>
          <a:p>
            <a:r>
              <a:rPr lang="en-US" altLang="ja-JP" sz="2400" b="1" baseline="30000" dirty="0">
                <a:ln w="3175">
                  <a:noFill/>
                </a:ln>
                <a:solidFill>
                  <a:schemeClr val="tx1"/>
                </a:solidFill>
              </a:rPr>
              <a:t>1</a:t>
            </a:r>
            <a:r>
              <a:rPr lang="en-US" altLang="ja-JP" sz="2400" b="1" dirty="0">
                <a:ln w="3175">
                  <a:noFill/>
                </a:ln>
                <a:solidFill>
                  <a:schemeClr val="tx1"/>
                </a:solidFill>
              </a:rPr>
              <a:t>Tokyo Univ. Agri. &amp; Tech., </a:t>
            </a:r>
            <a:r>
              <a:rPr lang="en-US" altLang="ja-JP" sz="2400" b="1" baseline="30000" dirty="0">
                <a:ln w="3175">
                  <a:noFill/>
                </a:ln>
                <a:solidFill>
                  <a:schemeClr val="tx1"/>
                </a:solidFill>
              </a:rPr>
              <a:t>2</a:t>
            </a:r>
            <a:r>
              <a:rPr lang="en-US" altLang="ja-JP" sz="2400" b="1" dirty="0">
                <a:ln w="3175">
                  <a:noFill/>
                </a:ln>
                <a:solidFill>
                  <a:schemeClr val="tx1"/>
                </a:solidFill>
              </a:rPr>
              <a:t>YITP, Kyoto Univ.</a:t>
            </a:r>
          </a:p>
        </p:txBody>
      </p:sp>
      <p:pic>
        <p:nvPicPr>
          <p:cNvPr id="15" name="Picture 2" descr="http://www.yukawa.kyoto-u.ac.jp/contents/about_us/logo/logo-c.png">
            <a:extLst>
              <a:ext uri="{FF2B5EF4-FFF2-40B4-BE49-F238E27FC236}">
                <a16:creationId xmlns:a16="http://schemas.microsoft.com/office/drawing/2014/main" id="{C1459E08-6C2B-4BAA-B337-F97D0DC75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899" y="0"/>
            <a:ext cx="1940101" cy="89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字幕 6">
            <a:extLst>
              <a:ext uri="{FF2B5EF4-FFF2-40B4-BE49-F238E27FC236}">
                <a16:creationId xmlns:a16="http://schemas.microsoft.com/office/drawing/2014/main" id="{D4816DAF-9608-472C-ADD3-D3D5D8E16B75}"/>
              </a:ext>
            </a:extLst>
          </p:cNvPr>
          <p:cNvSpPr txBox="1">
            <a:spLocks/>
          </p:cNvSpPr>
          <p:nvPr/>
        </p:nvSpPr>
        <p:spPr>
          <a:xfrm>
            <a:off x="2416780" y="333711"/>
            <a:ext cx="5563437" cy="74001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dirty="0">
                <a:ln w="3175">
                  <a:noFill/>
                </a:ln>
                <a:solidFill>
                  <a:schemeClr val="tx1"/>
                </a:solidFill>
              </a:rPr>
              <a:t>Mini-workshop on "Jamming, rheology and granular matter“</a:t>
            </a:r>
          </a:p>
          <a:p>
            <a:r>
              <a:rPr lang="en-US" altLang="ja-JP" sz="1600" b="1" dirty="0">
                <a:ln w="3175">
                  <a:noFill/>
                </a:ln>
                <a:solidFill>
                  <a:schemeClr val="tx1"/>
                </a:solidFill>
              </a:rPr>
              <a:t>July 8th, 2025</a:t>
            </a:r>
          </a:p>
        </p:txBody>
      </p:sp>
      <p:pic>
        <p:nvPicPr>
          <p:cNvPr id="7" name="図 6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7C35DFA5-C9C0-035F-9B40-665BF8EEE1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51735" cy="898914"/>
          </a:xfrm>
          <a:prstGeom prst="rect">
            <a:avLst/>
          </a:prstGeom>
        </p:spPr>
      </p:pic>
      <p:pic>
        <p:nvPicPr>
          <p:cNvPr id="3" name="図 2" descr="顔をしかめる男性&#10;&#10;中程度の精度で自動的に生成された説明">
            <a:extLst>
              <a:ext uri="{FF2B5EF4-FFF2-40B4-BE49-F238E27FC236}">
                <a16:creationId xmlns:a16="http://schemas.microsoft.com/office/drawing/2014/main" id="{8751F127-289B-D978-5A7E-83CDF00948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588" y="4685329"/>
            <a:ext cx="1068299" cy="133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724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0B91EC-D007-46C7-9A6C-5B799D5E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u="sng" dirty="0"/>
              <a:t>Kinetic theory of sheared granular flows</a:t>
            </a:r>
            <a:endParaRPr kumimoji="1" lang="ja-JP" altLang="en-US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0729FCF0-08FD-9A1C-B313-0A5EFA7B7D14}"/>
                  </a:ext>
                </a:extLst>
              </p:cNvPr>
              <p:cNvSpPr txBox="1"/>
              <p:nvPr/>
            </p:nvSpPr>
            <p:spPr>
              <a:xfrm>
                <a:off x="1847035" y="1027118"/>
                <a:ext cx="5173824" cy="910955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sz="2400" b="1" u="sng" dirty="0">
                    <a:solidFill>
                      <a:schemeClr val="tx1"/>
                    </a:solidFill>
                  </a:rPr>
                  <a:t>Time </a:t>
                </a:r>
                <a:r>
                  <a:rPr kumimoji="1" lang="en-US" altLang="ja-JP" sz="2400" b="1" u="sng" dirty="0" err="1">
                    <a:solidFill>
                      <a:schemeClr val="tx1"/>
                    </a:solidFill>
                  </a:rPr>
                  <a:t>evol</a:t>
                </a:r>
                <a:r>
                  <a:rPr kumimoji="1" lang="en-US" altLang="ja-JP" sz="2400" b="1" u="sng" dirty="0">
                    <a:solidFill>
                      <a:schemeClr val="tx1"/>
                    </a:solidFill>
                  </a:rPr>
                  <a:t>. of kinetic stress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bSup>
                        <m:sSubSupPr>
                          <m:ctrlP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𝛼𝛽</m:t>
                          </m:r>
                        </m:sub>
                        <m:sup>
                          <m: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r>
                        <a:rPr kumimoji="1" lang="en-US" altLang="ja-JP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̇"/>
                          <m:ctrlP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acc>
                      <m:d>
                        <m:dPr>
                          <m:ctrlP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kumimoji="1"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Sup>
                            <m:sSubSupPr>
                              <m:ctrlPr>
                                <a:rPr kumimoji="1"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kumimoji="1"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sub>
                            <m:sup>
                              <m:r>
                                <a:rPr kumimoji="1"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  <m: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1"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kumimoji="1"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Sup>
                            <m:sSubSupPr>
                              <m:ctrlPr>
                                <a:rPr kumimoji="1"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1"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kumimoji="1"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  <m:sup>
                              <m:r>
                                <a:rPr kumimoji="1" lang="en-US" altLang="ja-JP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</m:e>
                      </m:d>
                      <m:r>
                        <a:rPr kumimoji="1" lang="en-US" altLang="ja-JP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𝛼𝛽</m:t>
                          </m:r>
                        </m:sub>
                      </m:sSub>
                    </m:oMath>
                  </m:oMathPara>
                </a14:m>
                <a:endParaRPr lang="ja-JP" altLang="en-US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0729FCF0-08FD-9A1C-B313-0A5EFA7B7D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035" y="1027118"/>
                <a:ext cx="5173824" cy="910955"/>
              </a:xfrm>
              <a:prstGeom prst="rect">
                <a:avLst/>
              </a:prstGeom>
              <a:blipFill>
                <a:blip r:embed="rId3"/>
                <a:stretch>
                  <a:fillRect l="-1520" t="-3205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668CD675-295B-E471-522D-3F0656ADE850}"/>
              </a:ext>
            </a:extLst>
          </p:cNvPr>
          <p:cNvGrpSpPr/>
          <p:nvPr/>
        </p:nvGrpSpPr>
        <p:grpSpPr>
          <a:xfrm>
            <a:off x="838200" y="4848695"/>
            <a:ext cx="11094517" cy="1677095"/>
            <a:chOff x="1847034" y="4947412"/>
            <a:chExt cx="11094517" cy="167709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EB68E77-B3BB-3F2D-6120-C6C09D109408}"/>
                </a:ext>
              </a:extLst>
            </p:cNvPr>
            <p:cNvSpPr txBox="1"/>
            <p:nvPr/>
          </p:nvSpPr>
          <p:spPr>
            <a:xfrm>
              <a:off x="1847034" y="5446537"/>
              <a:ext cx="74208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b="1" dirty="0"/>
                <a:t>Why? </a:t>
              </a:r>
              <a:r>
                <a:rPr kumimoji="1" lang="ja-JP" altLang="en-US" sz="2400" b="1" dirty="0"/>
                <a:t>⇒</a:t>
              </a:r>
              <a:r>
                <a:rPr kumimoji="1" lang="en-US" altLang="ja-JP" sz="2400" b="1" dirty="0"/>
                <a:t> not closed for the one-body distribution</a:t>
              </a:r>
              <a:endParaRPr kumimoji="1" lang="ja-JP" altLang="en-US" sz="2400" b="1" dirty="0"/>
            </a:p>
          </p:txBody>
        </p:sp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6049C325-E65E-6430-2281-3193FD7B3F5B}"/>
                </a:ext>
              </a:extLst>
            </p:cNvPr>
            <p:cNvGrpSpPr/>
            <p:nvPr/>
          </p:nvGrpSpPr>
          <p:grpSpPr>
            <a:xfrm>
              <a:off x="1940341" y="6162842"/>
              <a:ext cx="3891292" cy="461665"/>
              <a:chOff x="1701444" y="4914998"/>
              <a:chExt cx="3891292" cy="461665"/>
            </a:xfrm>
          </p:grpSpPr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A28A9422-7CCF-0EFE-EEA8-0A3E48CAECD7}"/>
                  </a:ext>
                </a:extLst>
              </p:cNvPr>
              <p:cNvSpPr txBox="1"/>
              <p:nvPr/>
            </p:nvSpPr>
            <p:spPr>
              <a:xfrm>
                <a:off x="2382520" y="4914998"/>
                <a:ext cx="32102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b="1" dirty="0"/>
                  <a:t>We need a closure.</a:t>
                </a:r>
                <a:endParaRPr kumimoji="1" lang="ja-JP" altLang="en-US" sz="2400" b="1" dirty="0"/>
              </a:p>
            </p:txBody>
          </p:sp>
          <p:sp>
            <p:nvSpPr>
              <p:cNvPr id="10" name="矢印: 右 9">
                <a:extLst>
                  <a:ext uri="{FF2B5EF4-FFF2-40B4-BE49-F238E27FC236}">
                    <a16:creationId xmlns:a16="http://schemas.microsoft.com/office/drawing/2014/main" id="{4A93F8A8-7AA5-6F7F-CA5B-7D0AEE6FA97D}"/>
                  </a:ext>
                </a:extLst>
              </p:cNvPr>
              <p:cNvSpPr/>
              <p:nvPr/>
            </p:nvSpPr>
            <p:spPr>
              <a:xfrm>
                <a:off x="1701444" y="4958080"/>
                <a:ext cx="604876" cy="38608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BE04BA03-345A-66EA-2909-7E65BC5DCA52}"/>
                </a:ext>
              </a:extLst>
            </p:cNvPr>
            <p:cNvSpPr txBox="1"/>
            <p:nvPr/>
          </p:nvSpPr>
          <p:spPr>
            <a:xfrm>
              <a:off x="1847034" y="4947412"/>
              <a:ext cx="72537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b="1" dirty="0"/>
                <a:t>Up to here, no approximation. </a:t>
              </a:r>
              <a:r>
                <a:rPr kumimoji="1" lang="en-US" altLang="ja-JP" sz="2400" b="1" dirty="0">
                  <a:solidFill>
                    <a:srgbClr val="FF0000"/>
                  </a:solidFill>
                </a:rPr>
                <a:t>BUT, not solvable!</a:t>
              </a:r>
              <a:endParaRPr kumimoji="1" lang="ja-JP" altLang="en-US" sz="24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3F121173-D15C-2F21-77F7-631E6281A249}"/>
                    </a:ext>
                  </a:extLst>
                </p:cNvPr>
                <p:cNvSpPr txBox="1"/>
                <p:nvPr/>
              </p:nvSpPr>
              <p:spPr>
                <a:xfrm>
                  <a:off x="9470908" y="5322675"/>
                  <a:ext cx="3470643" cy="1070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kumimoji="1" lang="en-US" altLang="ja-JP" sz="2000" b="1" dirty="0"/>
                    <a:t>Two-body distribution</a:t>
                  </a:r>
                </a:p>
                <a:p>
                  <a:r>
                    <a:rPr kumimoji="1" lang="en-US" altLang="ja-JP" sz="2000" b="1" dirty="0"/>
                    <a:t>is included in </a:t>
                  </a:r>
                  <a:br>
                    <a:rPr kumimoji="1" lang="en-US" altLang="ja-JP" sz="2000" b="1" dirty="0"/>
                  </a:b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ja-JP" sz="200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𝛼𝛽</m:t>
                          </m:r>
                        </m:sub>
                      </m:sSub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≡−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ja-JP" sz="2000" b="1" i="1">
                          <a:latin typeface="Cambria Math" panose="02040503050406030204" pitchFamily="18" charset="0"/>
                        </a:rPr>
                        <m:t>𝑽</m:t>
                      </m:r>
                      <m:sSub>
                        <m:sSub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sSub>
                        <m:sSub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ja-JP" sz="2000" i="1"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r>
                        <a:rPr lang="en-US" altLang="ja-JP" sz="2000" i="1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altLang="ja-JP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000" b="1" i="1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e>
                          <m:sSup>
                            <m:sSupPr>
                              <m:ctrlPr>
                                <a:rPr lang="en-US" altLang="ja-JP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altLang="ja-JP" sz="20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0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a14:m>
                  <a:r>
                    <a:rPr lang="en-US" altLang="ja-JP" sz="2000" dirty="0"/>
                    <a:t>.</a:t>
                  </a:r>
                  <a:endParaRPr lang="ja-JP" altLang="en-US" sz="2000" dirty="0"/>
                </a:p>
              </p:txBody>
            </p:sp>
          </mc:Choice>
          <mc:Fallback xmlns="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3F121173-D15C-2F21-77F7-631E6281A2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70908" y="5322675"/>
                  <a:ext cx="3470643" cy="1070999"/>
                </a:xfrm>
                <a:prstGeom prst="rect">
                  <a:avLst/>
                </a:prstGeom>
                <a:blipFill>
                  <a:blip r:embed="rId4"/>
                  <a:stretch>
                    <a:fillRect l="-1757" t="-2841" r="-176" b="-625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5E2F5907-6FD4-DDE4-DF39-A7BAB16EF186}"/>
              </a:ext>
            </a:extLst>
          </p:cNvPr>
          <p:cNvGrpSpPr/>
          <p:nvPr/>
        </p:nvGrpSpPr>
        <p:grpSpPr>
          <a:xfrm>
            <a:off x="89016" y="1105851"/>
            <a:ext cx="11879530" cy="3811860"/>
            <a:chOff x="89016" y="1105851"/>
            <a:chExt cx="11879530" cy="3811860"/>
          </a:xfrm>
        </p:grpSpPr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FCABC334-F05F-476E-356C-09057F3AAEAF}"/>
                </a:ext>
              </a:extLst>
            </p:cNvPr>
            <p:cNvGrpSpPr/>
            <p:nvPr/>
          </p:nvGrpSpPr>
          <p:grpSpPr>
            <a:xfrm>
              <a:off x="89016" y="1105851"/>
              <a:ext cx="11074817" cy="3593625"/>
              <a:chOff x="89016" y="1105851"/>
              <a:chExt cx="11074817" cy="359362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テキスト ボックス 4">
                    <a:extLst>
                      <a:ext uri="{FF2B5EF4-FFF2-40B4-BE49-F238E27FC236}">
                        <a16:creationId xmlns:a16="http://schemas.microsoft.com/office/drawing/2014/main" id="{4A94C9E8-44F8-66FE-40FE-F025F800E768}"/>
                      </a:ext>
                    </a:extLst>
                  </p:cNvPr>
                  <p:cNvSpPr txBox="1"/>
                  <p:nvPr/>
                </p:nvSpPr>
                <p:spPr>
                  <a:xfrm>
                    <a:off x="7660188" y="1971271"/>
                    <a:ext cx="3503645" cy="178459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ja-JP" b="1" dirty="0"/>
                      <a:t>Kinetic t</a:t>
                    </a:r>
                    <a:r>
                      <a:rPr kumimoji="1" lang="en-US" altLang="ja-JP" sz="1800" b="1" dirty="0">
                        <a:solidFill>
                          <a:schemeClr val="tx1"/>
                        </a:solidFill>
                      </a:rPr>
                      <a:t>emperature </a:t>
                    </a:r>
                    <a14:m>
                      <m:oMath xmlns:m="http://schemas.openxmlformats.org/officeDocument/2006/math">
                        <m:r>
                          <a:rPr kumimoji="1" lang="en-US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kumimoji="1" lang="en-US" altLang="ja-JP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kumimoji="1" lang="en-US" altLang="ja-JP" sz="1800" b="1" dirty="0">
                        <a:solidFill>
                          <a:schemeClr val="tx1"/>
                        </a:solidFill>
                      </a:rPr>
                      <a:t>: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kumimoji="1"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≡</m:t>
                          </m:r>
                          <m:f>
                            <m:fPr>
                              <m:ctrlPr>
                                <a:rPr kumimoji="1"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kumimoji="1"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kumimoji="1"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𝑥𝑥</m:t>
                                  </m:r>
                                </m:sub>
                                <m:sup>
                                  <m:r>
                                    <a:rPr kumimoji="1"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bSup>
                              <m:r>
                                <a:rPr kumimoji="1"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kumimoji="1"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kumimoji="1"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𝑦𝑦</m:t>
                                  </m:r>
                                </m:sub>
                                <m:sup>
                                  <m:r>
                                    <a:rPr kumimoji="1"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bSup>
                              <m:r>
                                <a:rPr kumimoji="1"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kumimoji="1"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kumimoji="1"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𝑧𝑧</m:t>
                                  </m:r>
                                </m:sub>
                                <m:sup>
                                  <m:r>
                                    <a:rPr kumimoji="1"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kumimoji="1"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kumimoji="1"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oMath>
                      </m:oMathPara>
                    </a14:m>
                    <a:endParaRPr kumimoji="1" lang="en-US" altLang="ja-JP" sz="1800" b="0" i="1" dirty="0">
                      <a:solidFill>
                        <a:schemeClr val="tx1"/>
                      </a:solidFill>
                      <a:latin typeface="Cambria Math" panose="02040503050406030204" pitchFamily="18" charset="0"/>
                    </a:endParaRPr>
                  </a:p>
                  <a:p>
                    <a:pPr/>
                    <a:r>
                      <a:rPr kumimoji="1" lang="en-US" altLang="ja-JP" b="1" dirty="0">
                        <a:solidFill>
                          <a:schemeClr val="tx1"/>
                        </a:solidFill>
                      </a:rPr>
                      <a:t>Anisotropic temperatures:</a:t>
                    </a:r>
                    <a:br>
                      <a:rPr kumimoji="1" lang="en-US" altLang="ja-JP" sz="18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</a:b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kumimoji="1" lang="en-US" altLang="ja-JP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kumimoji="1"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kumimoji="1"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≡</m:t>
                          </m:r>
                          <m:f>
                            <m:fPr>
                              <m:ctrlPr>
                                <a:rPr kumimoji="1"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kumimoji="1"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kumimoji="1"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𝑥𝑥</m:t>
                                  </m:r>
                                </m:sub>
                                <m:sup>
                                  <m:r>
                                    <a:rPr kumimoji="1"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bSup>
                              <m:r>
                                <a:rPr kumimoji="1"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kumimoji="1"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kumimoji="1"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𝑦𝑦</m:t>
                                  </m:r>
                                </m:sub>
                                <m:sup>
                                  <m:r>
                                    <a:rPr kumimoji="1" lang="en-US" altLang="ja-JP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kumimoji="1" lang="en-US" altLang="ja-JP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r>
                            <a:rPr kumimoji="1"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kumimoji="1"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kumimoji="1"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kumimoji="1" lang="en-US" altLang="ja-JP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≡</m:t>
                          </m:r>
                          <m:f>
                            <m:fPr>
                              <m:ctrlPr>
                                <a:rPr kumimoji="1" lang="en-US" altLang="ja-JP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kumimoji="1" lang="en-US" altLang="ja-JP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ja-JP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kumimoji="1" lang="en-US" altLang="ja-JP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𝑥𝑥</m:t>
                                  </m:r>
                                </m:sub>
                                <m:sup>
                                  <m:r>
                                    <a:rPr kumimoji="1" lang="en-US" altLang="ja-JP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bSup>
                              <m:r>
                                <a:rPr kumimoji="1" lang="en-US" altLang="ja-JP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kumimoji="1" lang="en-US" altLang="ja-JP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ja-JP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kumimoji="1" lang="en-US" altLang="ja-JP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𝑧𝑧</m:t>
                                  </m:r>
                                </m:sub>
                                <m:sup>
                                  <m:r>
                                    <a:rPr kumimoji="1" lang="en-US" altLang="ja-JP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kumimoji="1" lang="en-US" altLang="ja-JP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oMath>
                      </m:oMathPara>
                    </a14:m>
                    <a:endParaRPr lang="ja-JP" altLang="en-US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" name="テキスト ボックス 4">
                    <a:extLst>
                      <a:ext uri="{FF2B5EF4-FFF2-40B4-BE49-F238E27FC236}">
                        <a16:creationId xmlns:a16="http://schemas.microsoft.com/office/drawing/2014/main" id="{4A94C9E8-44F8-66FE-40FE-F025F800E76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60188" y="1971271"/>
                    <a:ext cx="3503645" cy="178459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568" t="-1365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" name="矢印: U ターン 8">
                <a:extLst>
                  <a:ext uri="{FF2B5EF4-FFF2-40B4-BE49-F238E27FC236}">
                    <a16:creationId xmlns:a16="http://schemas.microsoft.com/office/drawing/2014/main" id="{D026E606-FBB3-5B39-2629-8BA3E5564D24}"/>
                  </a:ext>
                </a:extLst>
              </p:cNvPr>
              <p:cNvSpPr/>
              <p:nvPr/>
            </p:nvSpPr>
            <p:spPr>
              <a:xfrm rot="16200000" flipH="1">
                <a:off x="838277" y="1755652"/>
                <a:ext cx="1273720" cy="595358"/>
              </a:xfrm>
              <a:prstGeom prst="uturnArrow">
                <a:avLst>
                  <a:gd name="adj1" fmla="val 25000"/>
                  <a:gd name="adj2" fmla="val 25000"/>
                  <a:gd name="adj3" fmla="val 25000"/>
                  <a:gd name="adj4" fmla="val 43750"/>
                  <a:gd name="adj5" fmla="val 100000"/>
                </a:avLst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5" name="グループ化 14">
                <a:extLst>
                  <a:ext uri="{FF2B5EF4-FFF2-40B4-BE49-F238E27FC236}">
                    <a16:creationId xmlns:a16="http://schemas.microsoft.com/office/drawing/2014/main" id="{F21EA2E2-5B5A-14BB-832C-0203A4F9E8E9}"/>
                  </a:ext>
                </a:extLst>
              </p:cNvPr>
              <p:cNvGrpSpPr/>
              <p:nvPr/>
            </p:nvGrpSpPr>
            <p:grpSpPr>
              <a:xfrm>
                <a:off x="1847035" y="2158524"/>
                <a:ext cx="5173824" cy="2540952"/>
                <a:chOff x="1847035" y="2158524"/>
                <a:chExt cx="5173824" cy="254095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" name="テキスト ボックス 2">
                      <a:extLst>
                        <a:ext uri="{FF2B5EF4-FFF2-40B4-BE49-F238E27FC236}">
                          <a16:creationId xmlns:a16="http://schemas.microsoft.com/office/drawing/2014/main" id="{0AE119A2-C932-73F0-F972-41A89792649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47035" y="2158524"/>
                      <a:ext cx="5085610" cy="2540952"/>
                    </a:xfrm>
                    <a:prstGeom prst="rect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kumimoji="1" lang="en-US" altLang="ja-JP" sz="2400" b="1" u="sng" dirty="0"/>
                        <a:t>Set of dynamic equations</a:t>
                      </a:r>
                      <a:r>
                        <a:rPr kumimoji="1" lang="en-US" altLang="ja-JP" sz="2400" b="1" dirty="0"/>
                        <a:t>:</a:t>
                      </a:r>
                    </a:p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1" lang="en-US" altLang="ja-JP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b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=−</m:t>
                            </m:r>
                            <m:f>
                              <m:fPr>
                                <m:ctrlPr>
                                  <a:rPr kumimoji="1" lang="en-US" altLang="ja-JP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acc>
                              <m:accPr>
                                <m:chr m:val="̇"/>
                                <m:ctrlP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</m:acc>
                            <m:sSubSup>
                              <m:sSubSupPr>
                                <m:ctrlP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ja-JP" sz="200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𝑥𝑦</m:t>
                                </m:r>
                              </m:sub>
                              <m:sup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bSup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kumimoji="1" lang="en-US" altLang="ja-JP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ja-JP" sz="2000" i="0" smtClean="0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  <m:sub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𝛼𝛼</m:t>
                                </m:r>
                              </m:sub>
                            </m:sSub>
                          </m:oMath>
                          <m:oMath xmlns:m="http://schemas.openxmlformats.org/officeDocument/2006/math">
                            <m:sSub>
                              <m:sSubPr>
                                <m:ctrlPr>
                                  <a:rPr kumimoji="1" lang="en-US" altLang="ja-JP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b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kumimoji="1" lang="en-US" altLang="ja-JP" sz="2000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=−</m:t>
                            </m:r>
                            <m:f>
                              <m:fPr>
                                <m:ctrlP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  <m:acc>
                              <m:accPr>
                                <m:chr m:val="̇"/>
                                <m:ctrlP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</m:acc>
                            <m:sSubSup>
                              <m:sSubSupPr>
                                <m:ctrlP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  <m:t>𝑥𝑦</m:t>
                                </m:r>
                              </m:sub>
                              <m:sup>
                                <m: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bSup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  <m:d>
                              <m:dPr>
                                <m:ctrlP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1" lang="en-US" altLang="ja-JP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n-US" altLang="ja-JP" sz="2000" i="0" smtClean="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kumimoji="1" lang="en-US" altLang="ja-JP" sz="2000" b="0" i="1" smtClean="0">
                                        <a:latin typeface="Cambria Math" panose="02040503050406030204" pitchFamily="18" charset="0"/>
                                      </a:rPr>
                                      <m:t>𝑥𝑥</m:t>
                                    </m:r>
                                  </m:sub>
                                </m:sSub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kumimoji="1" lang="en-US" altLang="ja-JP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n-US" altLang="ja-JP" sz="2000" i="0" smtClean="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kumimoji="1" lang="en-US" altLang="ja-JP" sz="2000" b="0" i="1" smtClean="0">
                                        <a:latin typeface="Cambria Math" panose="02040503050406030204" pitchFamily="18" charset="0"/>
                                      </a:rPr>
                                      <m:t>𝑦𝑦</m:t>
                                    </m:r>
                                  </m:sub>
                                </m:sSub>
                              </m:e>
                            </m:d>
                          </m:oMath>
                          <m:oMath xmlns:m="http://schemas.openxmlformats.org/officeDocument/2006/math">
                            <m:sSub>
                              <m:sSubPr>
                                <m:ctrlP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000" b="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b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kumimoji="1" lang="en-US" altLang="ja-JP" sz="2000" b="0" i="1">
                                <a:latin typeface="Cambria Math" panose="02040503050406030204" pitchFamily="18" charset="0"/>
                              </a:rPr>
                              <m:t>=−</m:t>
                            </m:r>
                            <m:f>
                              <m:fPr>
                                <m:ctrlP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  <m:acc>
                              <m:accPr>
                                <m:chr m:val="̇"/>
                                <m:ctrlP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</m:acc>
                            <m:sSubSup>
                              <m:sSubSupPr>
                                <m:ctrlP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  <m:t>𝑥𝑦</m:t>
                                </m:r>
                              </m:sub>
                              <m:sup>
                                <m: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bSup>
                            <m:r>
                              <a:rPr kumimoji="1" lang="en-US" altLang="ja-JP" sz="2000" b="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kumimoji="1" lang="en-US" altLang="ja-JP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n-US" altLang="ja-JP" sz="200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kumimoji="1" lang="en-US" altLang="ja-JP" sz="2000" i="1">
                                        <a:latin typeface="Cambria Math" panose="02040503050406030204" pitchFamily="18" charset="0"/>
                                      </a:rPr>
                                      <m:t>𝑥𝑥</m:t>
                                    </m:r>
                                  </m:sub>
                                </m:sSub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kumimoji="1" lang="en-US" altLang="ja-JP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n-US" altLang="ja-JP" sz="200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kumimoji="1" lang="en-US" altLang="ja-JP" sz="2000" b="0" i="1" smtClean="0">
                                        <a:latin typeface="Cambria Math" panose="02040503050406030204" pitchFamily="18" charset="0"/>
                                      </a:rPr>
                                      <m:t>𝑦𝑦</m:t>
                                    </m:r>
                                  </m:sub>
                                </m:sSub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kumimoji="1" lang="en-US" altLang="ja-JP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n-US" altLang="ja-JP" sz="200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kumimoji="1" lang="en-US" altLang="ja-JP" sz="2000" b="0" i="1" smtClean="0">
                                        <a:latin typeface="Cambria Math" panose="02040503050406030204" pitchFamily="18" charset="0"/>
                                      </a:rPr>
                                      <m:t>𝑧𝑧</m:t>
                                    </m:r>
                                  </m:sub>
                                </m:sSub>
                              </m:e>
                            </m:d>
                          </m:oMath>
                          <m:oMath xmlns:m="http://schemas.openxmlformats.org/officeDocument/2006/math">
                            <m:sSub>
                              <m:sSubPr>
                                <m:ctrlPr>
                                  <a:rPr kumimoji="1" lang="en-US" altLang="ja-JP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b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  <m:t>𝑥𝑦</m:t>
                                </m:r>
                              </m:sub>
                              <m:sup>
                                <m: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bSup>
                            <m:r>
                              <a:rPr kumimoji="1" lang="en-US" altLang="ja-JP" sz="2000" b="0" i="0" smtClean="0">
                                <a:latin typeface="Cambria Math" panose="02040503050406030204" pitchFamily="18" charset="0"/>
                              </a:rPr>
                              <m:t>=−</m:t>
                            </m:r>
                            <m:acc>
                              <m:accPr>
                                <m:chr m:val="̇"/>
                                <m:ctrlP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</m:acc>
                            <m:sSubSup>
                              <m:sSubSupPr>
                                <m:ctrlP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  <m:sup>
                                <m: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bSup>
                            <m:r>
                              <a:rPr kumimoji="1" lang="en-US" altLang="ja-JP" sz="2000" b="0" i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kumimoji="1" lang="en-US" altLang="ja-JP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ja-JP" sz="2000" i="0" smtClean="0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  <m:sub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𝑥𝑦</m:t>
                                </m:r>
                              </m:sub>
                            </m:sSub>
                          </m:oMath>
                        </m:oMathPara>
                      </a14:m>
                      <a:endParaRPr kumimoji="1" lang="ja-JP" altLang="en-US" sz="2000" i="1" dirty="0"/>
                    </a:p>
                  </p:txBody>
                </p:sp>
              </mc:Choice>
              <mc:Fallback xmlns="">
                <p:sp>
                  <p:nvSpPr>
                    <p:cNvPr id="3" name="テキスト ボックス 2">
                      <a:extLst>
                        <a:ext uri="{FF2B5EF4-FFF2-40B4-BE49-F238E27FC236}">
                          <a16:creationId xmlns:a16="http://schemas.microsoft.com/office/drawing/2014/main" id="{0AE119A2-C932-73F0-F972-41A89792649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47035" y="2158524"/>
                      <a:ext cx="5085610" cy="2540952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1548" t="-1182"/>
                      </a:stretch>
                    </a:blipFill>
                    <a:ln w="38100"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" name="テキスト ボックス 13">
                      <a:extLst>
                        <a:ext uri="{FF2B5EF4-FFF2-40B4-BE49-F238E27FC236}">
                          <a16:creationId xmlns:a16="http://schemas.microsoft.com/office/drawing/2014/main" id="{0BC32D43-A46C-1151-95EC-D40DB579593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54536" y="2538576"/>
                      <a:ext cx="1866323" cy="402546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kumimoji="1" lang="en-US" altLang="ja-JP" sz="1800" b="0" dirty="0"/>
                        <a:t>for </a:t>
                      </a:r>
                      <a14:m>
                        <m:oMath xmlns:m="http://schemas.openxmlformats.org/officeDocument/2006/math">
                          <m:r>
                            <a:rPr kumimoji="1" lang="en-US" altLang="ja-JP" sz="1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kumimoji="1" lang="en-US" altLang="ja-JP" sz="1800" b="0" i="0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m:rPr>
                              <m:sty m:val="p"/>
                            </m:rPr>
                            <a:rPr kumimoji="1" lang="en-US" altLang="ja-JP" sz="18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kumimoji="1" lang="en-US" altLang="ja-JP" sz="1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kumimoji="1" lang="en-US" altLang="ja-JP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JP" sz="18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kumimoji="1" lang="en-US" altLang="ja-JP" sz="1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kumimoji="1" lang="en-US" altLang="ja-JP" sz="1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kumimoji="1" lang="en-US" altLang="ja-JP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sz="18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1" lang="en-US" altLang="ja-JP" sz="1800" i="1"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</m:sub>
                            <m:sup>
                              <m:r>
                                <a:rPr kumimoji="1" lang="en-US" altLang="ja-JP" sz="18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</m:oMath>
                      </a14:m>
                      <a:endParaRPr lang="ja-JP" altLang="en-US" dirty="0"/>
                    </a:p>
                  </p:txBody>
                </p:sp>
              </mc:Choice>
              <mc:Fallback xmlns="">
                <p:sp>
                  <p:nvSpPr>
                    <p:cNvPr id="14" name="テキスト ボックス 13">
                      <a:extLst>
                        <a:ext uri="{FF2B5EF4-FFF2-40B4-BE49-F238E27FC236}">
                          <a16:creationId xmlns:a16="http://schemas.microsoft.com/office/drawing/2014/main" id="{0BC32D43-A46C-1151-95EC-D40DB579593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54536" y="2538576"/>
                      <a:ext cx="1866323" cy="402546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2941" t="-7576" b="-1515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テキスト ボックス 18">
                    <a:extLst>
                      <a:ext uri="{FF2B5EF4-FFF2-40B4-BE49-F238E27FC236}">
                        <a16:creationId xmlns:a16="http://schemas.microsoft.com/office/drawing/2014/main" id="{3D792DBD-91BB-8CE7-C178-D660E34D036F}"/>
                      </a:ext>
                    </a:extLst>
                  </p:cNvPr>
                  <p:cNvSpPr txBox="1"/>
                  <p:nvPr/>
                </p:nvSpPr>
                <p:spPr>
                  <a:xfrm>
                    <a:off x="7660188" y="1105851"/>
                    <a:ext cx="2799182" cy="70634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:r>
                      <a:rPr kumimoji="1" lang="en-US" altLang="ja-JP" b="1" dirty="0">
                        <a:solidFill>
                          <a:schemeClr val="tx1"/>
                        </a:solidFill>
                      </a:rPr>
                      <a:t>Kinetic stress: </a:t>
                    </a:r>
                    <a:br>
                      <a:rPr kumimoji="1" lang="en-US" altLang="ja-JP" b="1" dirty="0">
                        <a:solidFill>
                          <a:schemeClr val="tx1"/>
                        </a:solidFill>
                      </a:rPr>
                    </a:b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kumimoji="1" lang="en-US" altLang="ja-JP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𝛼𝛽</m:t>
                              </m:r>
                            </m:sub>
                            <m:sup>
                              <m:r>
                                <a:rPr kumimoji="1" lang="en-US" altLang="ja-JP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  <m:r>
                            <a:rPr kumimoji="1" lang="en-US" altLang="ja-JP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≡</m:t>
                          </m:r>
                          <m:r>
                            <a:rPr kumimoji="1" lang="en-US" altLang="ja-JP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kumimoji="1" lang="en-US" altLang="ja-JP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∫</m:t>
                          </m:r>
                          <m:r>
                            <a:rPr kumimoji="1" lang="en-US" altLang="ja-JP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kumimoji="1" lang="en-US" altLang="ja-JP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  <m:sSub>
                            <m:sSubPr>
                              <m:ctrlPr>
                                <a:rPr kumimoji="1" lang="en-US" altLang="ja-JP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ja-JP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  <m:r>
                            <a:rPr kumimoji="1" lang="en-US" altLang="ja-JP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kumimoji="1" lang="en-US" altLang="ja-JP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  <m:r>
                                <a:rPr kumimoji="1" lang="en-US" altLang="ja-JP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kumimoji="1" lang="en-US" altLang="ja-JP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oMath>
                      </m:oMathPara>
                    </a14:m>
                    <a:endParaRPr lang="ja-JP" altLang="en-US" dirty="0"/>
                  </a:p>
                </p:txBody>
              </p:sp>
            </mc:Choice>
            <mc:Fallback xmlns="">
              <p:sp>
                <p:nvSpPr>
                  <p:cNvPr id="19" name="テキスト ボックス 18">
                    <a:extLst>
                      <a:ext uri="{FF2B5EF4-FFF2-40B4-BE49-F238E27FC236}">
                        <a16:creationId xmlns:a16="http://schemas.microsoft.com/office/drawing/2014/main" id="{3D792DBD-91BB-8CE7-C178-D660E34D036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60188" y="1105851"/>
                    <a:ext cx="2799182" cy="70634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961" t="-4310" b="-4310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テキスト ボックス 19">
                    <a:extLst>
                      <a:ext uri="{FF2B5EF4-FFF2-40B4-BE49-F238E27FC236}">
                        <a16:creationId xmlns:a16="http://schemas.microsoft.com/office/drawing/2014/main" id="{30BC2722-6813-EF45-BE3C-24D1B1B17A2C}"/>
                      </a:ext>
                    </a:extLst>
                  </p:cNvPr>
                  <p:cNvSpPr txBox="1"/>
                  <p:nvPr/>
                </p:nvSpPr>
                <p:spPr>
                  <a:xfrm>
                    <a:off x="89016" y="2340957"/>
                    <a:ext cx="1683801" cy="120032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kumimoji="1" lang="en-US" altLang="ja-JP" b="1" dirty="0">
                        <a:solidFill>
                          <a:schemeClr val="tx1"/>
                        </a:solidFill>
                      </a:rPr>
                      <a:t>Only </a:t>
                    </a:r>
                    <a:endParaRPr kumimoji="1" lang="en-US" altLang="ja-JP" b="0" i="1" dirty="0">
                      <a:solidFill>
                        <a:schemeClr val="tx1"/>
                      </a:solidFill>
                      <a:latin typeface="Cambria Math" panose="02040503050406030204" pitchFamily="18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𝑥𝑥</m:t>
                          </m:r>
                          <m:r>
                            <a:rPr kumimoji="1" lang="en-US" altLang="ja-JP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kumimoji="1" lang="en-US" altLang="ja-JP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𝑦𝑦</m:t>
                          </m:r>
                          <m:r>
                            <a:rPr kumimoji="1" lang="en-US" altLang="ja-JP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kumimoji="1" lang="en-US" altLang="ja-JP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𝑧𝑧</m:t>
                          </m:r>
                          <m:r>
                            <a:rPr kumimoji="1" lang="en-US" altLang="ja-JP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kumimoji="1" lang="en-US" altLang="ja-JP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𝑥𝑦</m:t>
                          </m:r>
                        </m:oMath>
                      </m:oMathPara>
                    </a14:m>
                    <a:endParaRPr lang="en-US" altLang="ja-JP" b="1" dirty="0"/>
                  </a:p>
                  <a:p>
                    <a:r>
                      <a:rPr lang="en-US" altLang="ja-JP" b="1" dirty="0"/>
                      <a:t>components are important.</a:t>
                    </a:r>
                    <a:endParaRPr lang="ja-JP" altLang="en-US" b="1" dirty="0"/>
                  </a:p>
                </p:txBody>
              </p:sp>
            </mc:Choice>
            <mc:Fallback xmlns="">
              <p:sp>
                <p:nvSpPr>
                  <p:cNvPr id="20" name="テキスト ボックス 19">
                    <a:extLst>
                      <a:ext uri="{FF2B5EF4-FFF2-40B4-BE49-F238E27FC236}">
                        <a16:creationId xmlns:a16="http://schemas.microsoft.com/office/drawing/2014/main" id="{30BC2722-6813-EF45-BE3C-24D1B1B17A2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016" y="2340957"/>
                    <a:ext cx="1683801" cy="120032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3261" t="-2538" r="-6159" b="-7614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3ED67C11-B9A6-5C1B-750D-1705E5D180BB}"/>
                    </a:ext>
                  </a:extLst>
                </p:cNvPr>
                <p:cNvSpPr txBox="1"/>
                <p:nvPr/>
              </p:nvSpPr>
              <p:spPr>
                <a:xfrm>
                  <a:off x="7660188" y="3691926"/>
                  <a:ext cx="4308358" cy="122578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kumimoji="1" lang="en-US" altLang="ja-JP" sz="1600" b="1" dirty="0"/>
                    <a:t>Collisional contribution of stress: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  <m:t>𝛼𝛽</m:t>
                            </m:r>
                          </m:sub>
                          <m:sup>
                            <m: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bSup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num>
                          <m:den>
                            <m: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sSub>
                          <m:sSubPr>
                            <m:ctrlP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∫</m:t>
                        </m:r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∫</m:t>
                        </m:r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∫</m:t>
                        </m:r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̂"/>
                            <m:ctrlP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  <m:r>
                          <m:rPr>
                            <m:sty m:val="p"/>
                          </m:rPr>
                          <a:rPr kumimoji="1" lang="en-US" altLang="ja-JP" sz="1400" b="0" i="0" smtClean="0">
                            <a:latin typeface="Cambria Math" panose="02040503050406030204" pitchFamily="18" charset="0"/>
                          </a:rPr>
                          <m:t>Θ</m:t>
                        </m:r>
                        <m:d>
                          <m:dPr>
                            <m:ctrlP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kumimoji="1" lang="en-US" altLang="ja-JP" sz="1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ja-JP" sz="14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acc>
                            <m: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sSub>
                              <m:sSubPr>
                                <m:ctrlPr>
                                  <a:rPr kumimoji="1" lang="en-US" altLang="ja-JP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kumimoji="1" lang="en-US" altLang="ja-JP" sz="1400" b="0" i="1" smtClean="0"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sub>
                            </m:sSub>
                          </m:e>
                        </m:d>
                        <m:sSup>
                          <m:sSupPr>
                            <m:ctrlP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1" lang="en-US" altLang="ja-JP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kumimoji="1" lang="en-US" altLang="ja-JP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ja-JP" sz="14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</m:acc>
                                <m:r>
                                  <a:rPr kumimoji="1" lang="en-US" altLang="ja-JP" sz="1400" i="1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sSub>
                                  <m:sSubPr>
                                    <m:ctrlPr>
                                      <a:rPr kumimoji="1" lang="en-US" altLang="ja-JP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1400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kumimoji="1" lang="en-US" altLang="ja-JP" sz="1400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kumimoji="1" lang="en-US" altLang="ja-JP" sz="1400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  <m:oMath xmlns:m="http://schemas.openxmlformats.org/officeDocument/2006/math"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kumimoji="1" lang="en-US" altLang="ja-JP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acc>
                          </m:e>
                          <m:sub>
                            <m: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  <m:sSub>
                          <m:sSubPr>
                            <m:ctrlPr>
                              <a:rPr kumimoji="1" lang="en-US" altLang="ja-JP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kumimoji="1" lang="en-US" altLang="ja-JP" sz="1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ja-JP" sz="1400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acc>
                          </m:e>
                          <m:sub>
                            <m: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b>
                        </m:sSub>
                        <m:nary>
                          <m:naryPr>
                            <m:ctrlP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  <m:e>
                            <m: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  <m:t>𝑑𝑥</m:t>
                            </m:r>
                            <m:sSup>
                              <m:sSupPr>
                                <m:ctrlPr>
                                  <a:rPr kumimoji="1" lang="en-US" altLang="ja-JP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kumimoji="1"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sup>
                            </m:sSup>
                          </m:e>
                        </m:nary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ja-JP" altLang="en-US" sz="1400" dirty="0"/>
                </a:p>
              </p:txBody>
            </p:sp>
          </mc:Choice>
          <mc:Fallback xmlns=""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3ED67C11-B9A6-5C1B-750D-1705E5D180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0188" y="3691926"/>
                  <a:ext cx="4308358" cy="1225785"/>
                </a:xfrm>
                <a:prstGeom prst="rect">
                  <a:avLst/>
                </a:prstGeom>
                <a:blipFill>
                  <a:blip r:embed="rId10"/>
                  <a:stretch>
                    <a:fillRect l="-850" t="-199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スライド番号プレースホルダー 12">
            <a:extLst>
              <a:ext uri="{FF2B5EF4-FFF2-40B4-BE49-F238E27FC236}">
                <a16:creationId xmlns:a16="http://schemas.microsoft.com/office/drawing/2014/main" id="{14FFAD07-234D-BE97-AA93-264816810E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58BDE2-E8BD-4F1A-B89A-C1BE5D2ACB16}" type="slidenum">
              <a:rPr lang="ja-JP" altLang="en-US" smtClean="0"/>
              <a:pPr/>
              <a:t>10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6844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0B91EC-D007-46C7-9A6C-5B799D5E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u="sng" dirty="0"/>
              <a:t>Two approximations as closure</a:t>
            </a:r>
            <a:endParaRPr kumimoji="1" lang="ja-JP" altLang="en-US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0729FCF0-08FD-9A1C-B313-0A5EFA7B7D14}"/>
                  </a:ext>
                </a:extLst>
              </p:cNvPr>
              <p:cNvSpPr txBox="1"/>
              <p:nvPr/>
            </p:nvSpPr>
            <p:spPr>
              <a:xfrm>
                <a:off x="780921" y="957682"/>
                <a:ext cx="10172213" cy="165026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kumimoji="1" lang="en-US" altLang="ja-JP" sz="2400" b="1" u="sng" dirty="0" err="1">
                    <a:solidFill>
                      <a:schemeClr val="tx1"/>
                    </a:solidFill>
                  </a:rPr>
                  <a:t>Enskog’s</a:t>
                </a:r>
                <a:r>
                  <a:rPr kumimoji="1" lang="en-US" altLang="ja-JP" sz="2400" b="1" u="sng" dirty="0">
                    <a:solidFill>
                      <a:schemeClr val="tx1"/>
                    </a:solidFill>
                  </a:rPr>
                  <a:t> approximation</a:t>
                </a:r>
                <a:r>
                  <a:rPr kumimoji="1" lang="en-US" altLang="ja-JP" sz="2400" b="1" dirty="0">
                    <a:solidFill>
                      <a:schemeClr val="tx1"/>
                    </a:solidFill>
                  </a:rPr>
                  <a:t>:</a:t>
                </a:r>
                <a:br>
                  <a:rPr kumimoji="1" lang="en-US" altLang="ja-JP" sz="2400" b="1" dirty="0">
                    <a:solidFill>
                      <a:schemeClr val="tx1"/>
                    </a:solidFill>
                  </a:rPr>
                </a:br>
                <a:r>
                  <a:rPr kumimoji="1" lang="en-US" altLang="ja-JP" sz="2400" b="1" dirty="0">
                    <a:solidFill>
                      <a:schemeClr val="tx1"/>
                    </a:solidFill>
                  </a:rPr>
                  <a:t>Two-body dist. </a:t>
                </a:r>
                <a:r>
                  <a:rPr kumimoji="1" lang="ja-JP" altLang="en-US" sz="2400" b="1" dirty="0">
                    <a:solidFill>
                      <a:schemeClr val="tx1"/>
                    </a:solidFill>
                  </a:rPr>
                  <a:t>⇒ </a:t>
                </a:r>
                <a:r>
                  <a:rPr kumimoji="1" lang="en-US" altLang="ja-JP" sz="2400" b="1" dirty="0">
                    <a:solidFill>
                      <a:schemeClr val="tx1"/>
                    </a:solidFill>
                  </a:rPr>
                  <a:t>product of one-body dist. </a:t>
                </a:r>
                <a:r>
                  <a:rPr lang="en-US" altLang="ja-JP" sz="2400" b="1" dirty="0"/>
                  <a:t>w</a:t>
                </a:r>
                <a:r>
                  <a:rPr kumimoji="1" lang="en-US" altLang="ja-JP" sz="2400" b="1" dirty="0">
                    <a:solidFill>
                      <a:schemeClr val="tx1"/>
                    </a:solidFill>
                  </a:rPr>
                  <a:t>ith radial dist. </a:t>
                </a:r>
                <a:r>
                  <a:rPr kumimoji="1" lang="en-US" altLang="ja-JP" sz="2400" b="1" dirty="0" err="1">
                    <a:solidFill>
                      <a:schemeClr val="tx1"/>
                    </a:solidFill>
                  </a:rPr>
                  <a:t>func</a:t>
                </a:r>
                <a:r>
                  <a:rPr kumimoji="1" lang="en-US" altLang="ja-JP" sz="2400" b="1" dirty="0">
                    <a:solidFill>
                      <a:schemeClr val="tx1"/>
                    </a:solidFill>
                  </a:rPr>
                  <a:t>.</a:t>
                </a:r>
                <a:br>
                  <a:rPr kumimoji="1" lang="en-US" altLang="ja-JP" sz="2400" b="1" dirty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d>
                          <m:dPr>
                            <m:ctrlP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  <m:d>
                      <m:dPr>
                        <m:ctrlP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kumimoji="1" lang="en-US" altLang="ja-JP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≃</m:t>
                    </m:r>
                    <m:sSub>
                      <m:sSubPr>
                        <m:ctrlP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</m:d>
                    <m:r>
                      <a:rPr kumimoji="1" lang="en-US" altLang="ja-JP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kumimoji="1" lang="en-US" altLang="ja-JP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br>
                  <a:rPr kumimoji="1" lang="en-US" altLang="ja-JP" sz="2400" b="0" dirty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≃</m:t>
                    </m:r>
                    <m:sSub>
                      <m:sSubPr>
                        <m:ctrlPr>
                          <a:rPr kumimoji="1" lang="en-US" altLang="ja-JP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kumimoji="1" lang="en-US" altLang="ja-JP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kumimoji="1" lang="en-US" altLang="ja-JP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</m:d>
                    <m:r>
                      <a:rPr kumimoji="1" lang="en-US" altLang="ja-JP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kumimoji="1" lang="en-US" altLang="ja-JP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ja-JP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ja-JP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kumimoji="1" lang="en-US" altLang="ja-JP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kumimoji="1" lang="en-US" altLang="ja-JP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kumimoji="1" lang="en-US" altLang="ja-JP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1" lang="en-US" altLang="ja-JP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ja-JP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∓</m:t>
                        </m:r>
                        <m:acc>
                          <m:accPr>
                            <m:chr m:val="̇"/>
                            <m:ctrlP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</m:acc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  <m:sSub>
                          <m:sSubPr>
                            <m:ctrlP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acc>
                          </m:e>
                          <m:sub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sSub>
                          <m:sSubPr>
                            <m:ctrlP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kumimoji="1" lang="en-US" altLang="ja-JP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ja-JP" alt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0729FCF0-08FD-9A1C-B313-0A5EFA7B7D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921" y="957682"/>
                <a:ext cx="10172213" cy="1650260"/>
              </a:xfrm>
              <a:prstGeom prst="rect">
                <a:avLst/>
              </a:prstGeom>
              <a:blipFill>
                <a:blip r:embed="rId3"/>
                <a:stretch>
                  <a:fillRect l="-1138" t="-5535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C238DB2-5D5A-8399-E391-2B7DD47646DC}"/>
              </a:ext>
            </a:extLst>
          </p:cNvPr>
          <p:cNvGrpSpPr/>
          <p:nvPr/>
        </p:nvGrpSpPr>
        <p:grpSpPr>
          <a:xfrm>
            <a:off x="631309" y="2607942"/>
            <a:ext cx="3772734" cy="1609917"/>
            <a:chOff x="1555545" y="2775086"/>
            <a:chExt cx="3772734" cy="1609917"/>
          </a:xfrm>
        </p:grpSpPr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B62F3B27-C8B8-F2C3-3727-0BF5A846EAA9}"/>
                </a:ext>
              </a:extLst>
            </p:cNvPr>
            <p:cNvCxnSpPr>
              <a:cxnSpLocks/>
            </p:cNvCxnSpPr>
            <p:nvPr/>
          </p:nvCxnSpPr>
          <p:spPr>
            <a:xfrm>
              <a:off x="2433250" y="2775086"/>
              <a:ext cx="84957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9E31D72B-AAFB-176A-2F9D-A12FABF12982}"/>
                    </a:ext>
                  </a:extLst>
                </p:cNvPr>
                <p:cNvSpPr txBox="1"/>
                <p:nvPr/>
              </p:nvSpPr>
              <p:spPr>
                <a:xfrm>
                  <a:off x="1555545" y="3135045"/>
                  <a:ext cx="3772734" cy="1249958"/>
                </a:xfrm>
                <a:prstGeom prst="rect">
                  <a:avLst/>
                </a:prstGeom>
                <a:noFill/>
                <a:ln w="38100">
                  <a:solidFill>
                    <a:srgbClr val="C0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000" b="1" u="sng" dirty="0"/>
                    <a:t>Radial distribution at contact</a:t>
                  </a:r>
                  <a:r>
                    <a:rPr kumimoji="1" lang="en-US" altLang="ja-JP" sz="2000" b="1" dirty="0"/>
                    <a:t>:</a:t>
                  </a:r>
                  <a:br>
                    <a:rPr kumimoji="1" lang="en-US" altLang="ja-JP" sz="2000" b="1" dirty="0"/>
                  </a:br>
                  <a:r>
                    <a:rPr kumimoji="1" lang="en-US" altLang="ja-JP" b="1" dirty="0"/>
                    <a:t>(Carnahan-Stirling formula)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</m:d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brk m:alnAt="7"/>
                              </m:rPr>
                              <a:rPr lang="en-US" altLang="ja-JP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𝜑</m:t>
                            </m:r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/2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altLang="ja-JP" i="1"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altLang="ja-JP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   (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≤0.49)</m:t>
                        </m:r>
                      </m:oMath>
                    </m:oMathPara>
                  </a14:m>
                  <a:endParaRPr kumimoji="1" lang="en-US" altLang="ja-JP" sz="1600" b="0" dirty="0"/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9E31D72B-AAFB-176A-2F9D-A12FABF129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5545" y="3135045"/>
                  <a:ext cx="3772734" cy="1249958"/>
                </a:xfrm>
                <a:prstGeom prst="rect">
                  <a:avLst/>
                </a:prstGeom>
                <a:blipFill>
                  <a:blip r:embed="rId4"/>
                  <a:stretch>
                    <a:fillRect l="-1282" t="-948"/>
                  </a:stretch>
                </a:blipFill>
                <a:ln w="38100">
                  <a:solidFill>
                    <a:srgbClr val="C00000"/>
                  </a:solidFill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BFF54CE9-D235-C095-5D1F-106598C9003A}"/>
              </a:ext>
            </a:extLst>
          </p:cNvPr>
          <p:cNvGrpSpPr/>
          <p:nvPr/>
        </p:nvGrpSpPr>
        <p:grpSpPr>
          <a:xfrm>
            <a:off x="2473176" y="2604855"/>
            <a:ext cx="8560678" cy="1635830"/>
            <a:chOff x="3397412" y="2771999"/>
            <a:chExt cx="8560678" cy="1635830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1E6AA78E-EEA7-744F-CD49-F6C7E1831FF9}"/>
                </a:ext>
              </a:extLst>
            </p:cNvPr>
            <p:cNvCxnSpPr>
              <a:cxnSpLocks/>
            </p:cNvCxnSpPr>
            <p:nvPr/>
          </p:nvCxnSpPr>
          <p:spPr>
            <a:xfrm>
              <a:off x="3397412" y="2771999"/>
              <a:ext cx="3376612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3239FD80-FFB0-8080-BEDB-8398885AEABC}"/>
                    </a:ext>
                  </a:extLst>
                </p:cNvPr>
                <p:cNvSpPr txBox="1"/>
                <p:nvPr/>
              </p:nvSpPr>
              <p:spPr>
                <a:xfrm>
                  <a:off x="7551934" y="3135045"/>
                  <a:ext cx="4406156" cy="1272784"/>
                </a:xfrm>
                <a:prstGeom prst="rect">
                  <a:avLst/>
                </a:prstGeom>
                <a:noFill/>
                <a:ln w="38100">
                  <a:solidFill>
                    <a:srgbClr val="00B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000" b="1" u="sng" dirty="0">
                      <a:solidFill>
                        <a:schemeClr val="tx1"/>
                      </a:solidFill>
                    </a:rPr>
                    <a:t>One-body dist.</a:t>
                  </a:r>
                  <a:r>
                    <a:rPr kumimoji="1" lang="en-US" altLang="ja-JP" sz="2000" b="1" dirty="0">
                      <a:solidFill>
                        <a:schemeClr val="tx1"/>
                      </a:solidFill>
                    </a:rPr>
                    <a:t>:</a:t>
                  </a:r>
                </a:p>
                <a:p>
                  <a:r>
                    <a:rPr kumimoji="1" lang="en-US" altLang="ja-JP" b="1" dirty="0">
                      <a:solidFill>
                        <a:schemeClr val="tx1"/>
                      </a:solidFill>
                    </a:rPr>
                    <a:t>Assumption of uniform velocity profile</a:t>
                  </a:r>
                </a:p>
                <a:p>
                  <a:r>
                    <a:rPr lang="en-US" altLang="ja-JP" b="1" dirty="0"/>
                    <a:t>(System is uniform)</a:t>
                  </a:r>
                  <a:endParaRPr kumimoji="1" lang="en-US" altLang="ja-JP" b="1" dirty="0">
                    <a:solidFill>
                      <a:schemeClr val="tx1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kumimoji="1"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  <m:r>
                              <a:rPr kumimoji="1" lang="en-US" altLang="ja-JP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±</m:t>
                            </m:r>
                            <m:r>
                              <a:rPr kumimoji="1" lang="en-US" altLang="ja-JP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𝝈</m:t>
                            </m:r>
                            <m:r>
                              <a:rPr kumimoji="1"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kumimoji="1" lang="en-US" altLang="ja-JP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𝒗</m:t>
                                </m:r>
                              </m:e>
                              <m:sub>
                                <m:r>
                                  <a:rPr kumimoji="1" lang="en-US" altLang="ja-JP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kumimoji="1"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kumimoji="1"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kumimoji="1" lang="en-US" altLang="ja-JP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kumimoji="1" lang="en-US" altLang="ja-JP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kumimoji="1" lang="en-US" altLang="ja-JP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ja-JP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kumimoji="1" lang="en-US" altLang="ja-JP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kumimoji="1" lang="en-US" altLang="ja-JP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∓</m:t>
                            </m:r>
                            <m:acc>
                              <m:accPr>
                                <m:chr m:val="̇"/>
                                <m:ctrlPr>
                                  <a:rPr kumimoji="1" lang="en-US" altLang="ja-JP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ja-JP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</m:acc>
                            <m:r>
                              <a:rPr kumimoji="1"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kumimoji="1"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  <m:sSub>
                              <m:sSubPr>
                                <m:ctrlPr>
                                  <a:rPr kumimoji="1" lang="en-US" altLang="ja-JP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kumimoji="1" lang="en-US" altLang="ja-JP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ja-JP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kumimoji="1" lang="en-US" altLang="ja-JP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1" lang="en-US" altLang="ja-JP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</m:e>
                              <m:sub>
                                <m:r>
                                  <a:rPr kumimoji="1" lang="en-US" altLang="ja-JP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kumimoji="1"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kumimoji="1" lang="en-US" altLang="ja-JP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kumimoji="1" lang="en-US" altLang="ja-JP" sz="20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3239FD80-FFB0-8080-BEDB-8398885AEA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1934" y="3135045"/>
                  <a:ext cx="4406156" cy="1272784"/>
                </a:xfrm>
                <a:prstGeom prst="rect">
                  <a:avLst/>
                </a:prstGeom>
                <a:blipFill>
                  <a:blip r:embed="rId5"/>
                  <a:stretch>
                    <a:fillRect l="-960" t="-930"/>
                  </a:stretch>
                </a:blipFill>
                <a:ln w="38100"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55F2FF8A-38ED-9521-4FFB-9707F90A34C2}"/>
                </a:ext>
              </a:extLst>
            </p:cNvPr>
            <p:cNvCxnSpPr/>
            <p:nvPr/>
          </p:nvCxnSpPr>
          <p:spPr>
            <a:xfrm>
              <a:off x="6979298" y="2771999"/>
              <a:ext cx="1623526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09A126A3-62FD-56E8-4916-7E22A62768CB}"/>
                </a:ext>
              </a:extLst>
            </p:cNvPr>
            <p:cNvCxnSpPr>
              <a:cxnSpLocks/>
            </p:cNvCxnSpPr>
            <p:nvPr/>
          </p:nvCxnSpPr>
          <p:spPr>
            <a:xfrm>
              <a:off x="8602824" y="2771999"/>
              <a:ext cx="0" cy="363046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6922645-6B0A-5C9C-35AD-C195319E8B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58BDE2-E8BD-4F1A-B89A-C1BE5D2ACB16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36577F07-EDBD-F991-28CF-DF1B77589609}"/>
              </a:ext>
            </a:extLst>
          </p:cNvPr>
          <p:cNvGrpSpPr/>
          <p:nvPr/>
        </p:nvGrpSpPr>
        <p:grpSpPr>
          <a:xfrm>
            <a:off x="780922" y="4432434"/>
            <a:ext cx="11302551" cy="2162667"/>
            <a:chOff x="780922" y="4432434"/>
            <a:chExt cx="11302551" cy="2162667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A280BEC1-5DB5-903A-DA4D-DE9752F2FD8E}"/>
                </a:ext>
              </a:extLst>
            </p:cNvPr>
            <p:cNvGrpSpPr/>
            <p:nvPr/>
          </p:nvGrpSpPr>
          <p:grpSpPr>
            <a:xfrm>
              <a:off x="780922" y="4432434"/>
              <a:ext cx="11302551" cy="2105385"/>
              <a:chOff x="1705158" y="5011058"/>
              <a:chExt cx="11302551" cy="210538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テキスト ボックス 22">
                    <a:extLst>
                      <a:ext uri="{FF2B5EF4-FFF2-40B4-BE49-F238E27FC236}">
                        <a16:creationId xmlns:a16="http://schemas.microsoft.com/office/drawing/2014/main" id="{A244576E-B785-2177-8EE5-6692D54839CA}"/>
                      </a:ext>
                    </a:extLst>
                  </p:cNvPr>
                  <p:cNvSpPr txBox="1"/>
                  <p:nvPr/>
                </p:nvSpPr>
                <p:spPr>
                  <a:xfrm>
                    <a:off x="1705158" y="5031768"/>
                    <a:ext cx="6762697" cy="1507144"/>
                  </a:xfrm>
                  <a:prstGeom prst="rect">
                    <a:avLst/>
                  </a:prstGeom>
                  <a:noFill/>
                  <a:ln w="38100"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 marL="457200" indent="-457200">
                      <a:buFont typeface="+mj-lt"/>
                      <a:buAutoNum type="arabicPeriod" startAt="2"/>
                    </a:pPr>
                    <a:r>
                      <a:rPr kumimoji="1" lang="en-US" altLang="ja-JP" sz="2400" b="1" u="sng" dirty="0">
                        <a:solidFill>
                          <a:schemeClr val="tx1"/>
                        </a:solidFill>
                      </a:rPr>
                      <a:t>Grad’s approx. &amp; non-</a:t>
                    </a:r>
                    <a:r>
                      <a:rPr kumimoji="1" lang="en-US" altLang="ja-JP" sz="2400" b="1" u="sng" dirty="0" err="1">
                        <a:solidFill>
                          <a:schemeClr val="tx1"/>
                        </a:solidFill>
                      </a:rPr>
                      <a:t>Gaussianity</a:t>
                    </a:r>
                    <a:r>
                      <a:rPr kumimoji="1" lang="en-US" altLang="ja-JP" sz="2400" b="1" dirty="0">
                        <a:solidFill>
                          <a:schemeClr val="tx1"/>
                        </a:solidFill>
                      </a:rPr>
                      <a:t>:</a:t>
                    </a:r>
                    <a:br>
                      <a:rPr kumimoji="1" lang="en-US" altLang="ja-JP" sz="2400" b="1" dirty="0">
                        <a:solidFill>
                          <a:schemeClr val="tx1"/>
                        </a:solidFill>
                      </a:rPr>
                    </a:br>
                    <a:r>
                      <a:rPr kumimoji="1" lang="en-US" altLang="ja-JP" sz="2000" b="1" dirty="0">
                        <a:solidFill>
                          <a:schemeClr val="tx1"/>
                        </a:solidFill>
                      </a:rPr>
                      <a:t>expression of one-body dist.</a:t>
                    </a:r>
                    <a:br>
                      <a:rPr kumimoji="1" lang="en-US" altLang="ja-JP" sz="2400" b="1" dirty="0">
                        <a:solidFill>
                          <a:schemeClr val="tx1"/>
                        </a:solidFill>
                      </a:rPr>
                    </a:br>
                    <a14:m>
                      <m:oMath xmlns:m="http://schemas.openxmlformats.org/officeDocument/2006/math">
                        <m:r>
                          <a:rPr kumimoji="1" lang="en-US" altLang="ja-JP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kumimoji="1" lang="en-US" altLang="ja-JP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𝑽</m:t>
                            </m:r>
                            <m:r>
                              <a:rPr kumimoji="1" lang="en-US" altLang="ja-JP" i="1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kumimoji="1" lang="en-US" altLang="ja-JP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sub>
                        </m:sSub>
                        <m:d>
                          <m:d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b="1" i="1" smtClean="0">
                                <a:latin typeface="Cambria Math" panose="02040503050406030204" pitchFamily="18" charset="0"/>
                              </a:rPr>
                              <m:t>𝑽</m:t>
                            </m:r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d>
                          <m:d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num>
                              <m:den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ja-JP" b="0" i="0" smtClean="0">
                                    <a:latin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𝛼𝛽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kumimoji="1" lang="en-US" altLang="ja-JP" b="0" i="1" smtClean="0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ℓ</m:t>
                                    </m:r>
                                  </m:sub>
                                </m:sSub>
                                <m:sSubSup>
                                  <m:sSubSupPr>
                                    <m:ctrlP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  <m:t>ℓ</m:t>
                                    </m:r>
                                  </m:sub>
                                  <m:sup>
                                    <m:d>
                                      <m:dPr>
                                        <m:ctrlP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1/2</m:t>
                                        </m:r>
                                      </m:e>
                                    </m:d>
                                  </m:sup>
                                </m:sSubSup>
                                <m:d>
                                  <m:dPr>
                                    <m:ctrlPr>
                                      <a:rPr kumimoji="1" lang="en-US" altLang="ja-JP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  <m:sSup>
                                          <m:sSupPr>
                                            <m:ctrlPr>
                                              <a:rPr kumimoji="1" lang="en-US" altLang="ja-JP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kumimoji="1" lang="en-US" altLang="ja-JP" b="0" i="1" smtClean="0">
                                                <a:latin typeface="Cambria Math" panose="02040503050406030204" pitchFamily="18" charset="0"/>
                                              </a:rPr>
                                              <m:t>𝑉</m:t>
                                            </m:r>
                                          </m:e>
                                          <m:sup>
                                            <m:r>
                                              <a:rPr kumimoji="1" lang="en-US" altLang="ja-JP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kumimoji="1" lang="en-US" altLang="ja-JP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nary>
                          </m:e>
                        </m:d>
                      </m:oMath>
                    </a14:m>
                    <a:endParaRPr lang="ja-JP" altLang="en-US" sz="2400" b="1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3" name="テキスト ボックス 22">
                    <a:extLst>
                      <a:ext uri="{FF2B5EF4-FFF2-40B4-BE49-F238E27FC236}">
                        <a16:creationId xmlns:a16="http://schemas.microsoft.com/office/drawing/2014/main" id="{A244576E-B785-2177-8EE5-6692D54839C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05158" y="5031768"/>
                    <a:ext cx="6762697" cy="150714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713" t="-6073"/>
                    </a:stretch>
                  </a:blipFill>
                  <a:ln w="38100">
                    <a:noFill/>
                  </a:ln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テキスト ボックス 3">
                    <a:extLst>
                      <a:ext uri="{FF2B5EF4-FFF2-40B4-BE49-F238E27FC236}">
                        <a16:creationId xmlns:a16="http://schemas.microsoft.com/office/drawing/2014/main" id="{74D31970-90F0-7E5D-82FF-A11D4FF248BE}"/>
                      </a:ext>
                    </a:extLst>
                  </p:cNvPr>
                  <p:cNvSpPr txBox="1"/>
                  <p:nvPr/>
                </p:nvSpPr>
                <p:spPr>
                  <a:xfrm>
                    <a:off x="8430592" y="5011058"/>
                    <a:ext cx="4577117" cy="210538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:r>
                      <a:rPr kumimoji="1" lang="en-US" altLang="ja-JP" b="1" dirty="0"/>
                      <a:t>Maxwell distribution:</a:t>
                    </a:r>
                    <a:r>
                      <a:rPr kumimoji="1" lang="en-US" altLang="ja-JP" b="0" dirty="0"/>
                      <a:t> </a:t>
                    </a:r>
                    <a:br>
                      <a:rPr kumimoji="1" lang="en-US" altLang="ja-JP" b="0" dirty="0"/>
                    </a:b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sub>
                          </m:sSub>
                          <m:d>
                            <m:dPr>
                              <m:ctrl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1600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sSup>
                            <m:sSupPr>
                              <m:ctrl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1"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num>
                                    <m:den>
                                      <m:r>
                                        <a:rPr kumimoji="1"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kumimoji="1"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kumimoji="1"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  <m:t>3/2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kumimoji="1" lang="en-US" altLang="ja-JP" sz="1600" b="0" i="1" smtClean="0">
                              <a:latin typeface="Cambria Math" panose="02040503050406030204" pitchFamily="18" charset="0"/>
                            </a:rPr>
                            <m:t>exp</m:t>
                          </m:r>
                          <m:d>
                            <m:dPr>
                              <m:ctrlP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1" lang="en-US" altLang="ja-JP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sSup>
                                    <m:sSupPr>
                                      <m:ctrlPr>
                                        <a:rPr kumimoji="1"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1"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kumimoji="1" lang="en-US" altLang="ja-JP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kumimoji="1"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kumimoji="1" lang="en-US" altLang="ja-JP" sz="16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e>
                          </m:d>
                        </m:oMath>
                      </m:oMathPara>
                    </a14:m>
                    <a:endParaRPr lang="en-US" altLang="ja-JP" dirty="0"/>
                  </a:p>
                  <a:p>
                    <a:r>
                      <a:rPr lang="en-US" altLang="ja-JP" b="1" dirty="0"/>
                      <a:t>Dimensionless kinetic stress: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JP" sz="16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e>
                            <m:sub>
                              <m:r>
                                <a:rPr kumimoji="1"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𝛼𝛽</m:t>
                              </m:r>
                            </m:sub>
                          </m:sSub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≡</m:t>
                          </m:r>
                          <m:f>
                            <m:fPr>
                              <m:ctrlPr>
                                <a:rPr kumimoji="1"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kumimoji="1"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kumimoji="1"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𝛼𝛽</m:t>
                                  </m:r>
                                </m:sub>
                                <m:sup>
                                  <m:r>
                                    <a:rPr kumimoji="1" lang="en-US" altLang="ja-JP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kumimoji="1"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𝑛𝑇</m:t>
                              </m:r>
                            </m:den>
                          </m:f>
                          <m:r>
                            <a:rPr kumimoji="1" lang="en-US" altLang="ja-JP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kumimoji="1" lang="en-US" altLang="ja-JP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𝛼𝛽</m:t>
                              </m:r>
                            </m:sub>
                          </m:sSub>
                        </m:oMath>
                      </m:oMathPara>
                    </a14:m>
                    <a:endParaRPr lang="en-US" altLang="ja-JP" dirty="0"/>
                  </a:p>
                  <a:p>
                    <a:r>
                      <a:rPr kumimoji="1" lang="en-US" altLang="ja-JP" b="1" dirty="0"/>
                      <a:t>Sonine polynomials: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  <m:t>ℓ</m:t>
                            </m:r>
                          </m:sub>
                          <m:sup>
                            <m: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p>
                        </m:sSubSup>
                        <m:d>
                          <m:dPr>
                            <m:ctrlP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kumimoji="1" lang="en-US" altLang="ja-JP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kumimoji="1" lang="en-US" altLang="ja-JP" sz="1400" b="0" i="1" smtClean="0">
                                <a:latin typeface="Cambria Math" panose="02040503050406030204" pitchFamily="18" charset="0"/>
                              </a:rPr>
                              <m:t>ℓ</m:t>
                            </m:r>
                          </m:sup>
                          <m:e>
                            <m:f>
                              <m:fPr>
                                <m:ctrlPr>
                                  <a:rPr kumimoji="1" lang="en-US" altLang="ja-JP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kumimoji="1"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kumimoji="1" lang="en-US" altLang="ja-JP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1" lang="en-US" altLang="ja-JP" sz="1400" b="0" i="1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kumimoji="1"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p>
                                </m:sSup>
                                <m:r>
                                  <m:rPr>
                                    <m:sty m:val="p"/>
                                  </m:rPr>
                                  <a:rPr kumimoji="1" lang="en-US" altLang="ja-JP" sz="1400" b="0" i="0" smtClean="0">
                                    <a:latin typeface="Cambria Math" panose="02040503050406030204" pitchFamily="18" charset="0"/>
                                  </a:rPr>
                                  <m:t>Γ</m:t>
                                </m:r>
                                <m:r>
                                  <a:rPr kumimoji="1" lang="en-US" altLang="ja-JP" sz="14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kumimoji="1"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kumimoji="1" lang="en-US" altLang="ja-JP" sz="1400" b="0" i="1" smtClean="0">
                                    <a:latin typeface="Cambria Math" panose="02040503050406030204" pitchFamily="18" charset="0"/>
                                  </a:rPr>
                                  <m:t>+ℓ+1)</m:t>
                                </m:r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kumimoji="1" lang="en-US" altLang="ja-JP" sz="1400" b="0" i="0" smtClean="0">
                                    <a:latin typeface="Cambria Math" panose="02040503050406030204" pitchFamily="18" charset="0"/>
                                  </a:rPr>
                                  <m:t>Γ</m:t>
                                </m:r>
                                <m:d>
                                  <m:dPr>
                                    <m:ctrlPr>
                                      <a:rPr kumimoji="1"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kumimoji="1"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kumimoji="1"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kumimoji="1"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e>
                                </m:d>
                                <m:d>
                                  <m:dPr>
                                    <m:ctrlPr>
                                      <a:rPr kumimoji="1"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ℓ−</m:t>
                                    </m:r>
                                    <m:r>
                                      <a:rPr kumimoji="1" lang="en-US" altLang="ja-JP" sz="14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d>
                                <m:r>
                                  <a:rPr kumimoji="1" lang="en-US" altLang="ja-JP" sz="1400" b="0" i="1" smtClean="0">
                                    <a:latin typeface="Cambria Math" panose="02040503050406030204" pitchFamily="18" charset="0"/>
                                  </a:rPr>
                                  <m:t>!</m:t>
                                </m:r>
                                <m:r>
                                  <a:rPr kumimoji="1" lang="en-US" altLang="ja-JP" sz="1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kumimoji="1" lang="en-US" altLang="ja-JP" sz="1400" b="0" i="1" smtClean="0">
                                    <a:latin typeface="Cambria Math" panose="02040503050406030204" pitchFamily="18" charset="0"/>
                                  </a:rPr>
                                  <m:t>!</m:t>
                                </m:r>
                              </m:den>
                            </m:f>
                          </m:e>
                        </m:nary>
                      </m:oMath>
                    </a14:m>
                    <a:endParaRPr lang="ja-JP" altLang="en-US" dirty="0"/>
                  </a:p>
                </p:txBody>
              </p:sp>
            </mc:Choice>
            <mc:Fallback xmlns="">
              <p:sp>
                <p:nvSpPr>
                  <p:cNvPr id="4" name="テキスト ボックス 3">
                    <a:extLst>
                      <a:ext uri="{FF2B5EF4-FFF2-40B4-BE49-F238E27FC236}">
                        <a16:creationId xmlns:a16="http://schemas.microsoft.com/office/drawing/2014/main" id="{74D31970-90F0-7E5D-82FF-A11D4FF248B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30592" y="5011058"/>
                    <a:ext cx="4577117" cy="210538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065" t="-1159" b="-19420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テキスト ボックス 9">
                  <a:extLst>
                    <a:ext uri="{FF2B5EF4-FFF2-40B4-BE49-F238E27FC236}">
                      <a16:creationId xmlns:a16="http://schemas.microsoft.com/office/drawing/2014/main" id="{71E748BB-9911-B6CB-4F49-71A72758ED68}"/>
                    </a:ext>
                  </a:extLst>
                </p:cNvPr>
                <p:cNvSpPr txBox="1"/>
                <p:nvPr/>
              </p:nvSpPr>
              <p:spPr>
                <a:xfrm>
                  <a:off x="1766454" y="6018468"/>
                  <a:ext cx="5649847" cy="57663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ja-JP" sz="18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18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kumimoji="1" lang="en-US" altLang="ja-JP" sz="1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  <m:sup>
                          <m:r>
                            <a:rPr kumimoji="1" lang="en-US" altLang="ja-JP" sz="1800" b="1" i="0" smtClean="0">
                              <a:latin typeface="Cambria Math" panose="02040503050406030204" pitchFamily="18" charset="0"/>
                            </a:rPr>
                            <m:t>𝐍𝐄</m:t>
                          </m:r>
                        </m:sup>
                      </m:sSubSup>
                      <m:d>
                        <m:dPr>
                          <m:ctrlPr>
                            <a:rPr kumimoji="1" lang="en-US" altLang="ja-JP" sz="1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18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</m:d>
                      <m:r>
                        <a:rPr kumimoji="1" lang="en-US" altLang="ja-JP" sz="18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1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1800" b="1" i="1" smtClean="0">
                              <a:latin typeface="Cambria Math" panose="02040503050406030204" pitchFamily="18" charset="0"/>
                            </a:rPr>
                            <m:t>𝟏𝟔</m:t>
                          </m:r>
                          <m:d>
                            <m:dPr>
                              <m:ctrlPr>
                                <a:rPr kumimoji="1" lang="en-US" altLang="ja-JP" sz="18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18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kumimoji="1" lang="en-US" altLang="ja-JP" sz="18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JP" sz="1800" b="1" i="1" smtClean="0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</m:d>
                          <m:d>
                            <m:dPr>
                              <m:ctrlPr>
                                <a:rPr kumimoji="1" lang="en-US" altLang="ja-JP" sz="18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ja-JP" sz="18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kumimoji="1" lang="en-US" altLang="ja-JP" sz="18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ja-JP" sz="18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sSup>
                                <m:sSupPr>
                                  <m:ctrlPr>
                                    <a:rPr kumimoji="1" lang="en-US" altLang="ja-JP" sz="18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1800" b="1" i="1" smtClean="0">
                                      <a:latin typeface="Cambria Math" panose="020405030504060302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kumimoji="1" lang="en-US" altLang="ja-JP" sz="18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kumimoji="1" lang="en-US" altLang="ja-JP" sz="1800" b="1" i="1" smtClean="0">
                              <a:latin typeface="Cambria Math" panose="02040503050406030204" pitchFamily="18" charset="0"/>
                            </a:rPr>
                            <m:t>𝟖𝟏</m:t>
                          </m:r>
                          <m:r>
                            <a:rPr kumimoji="1" lang="en-US" altLang="ja-JP" sz="1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sz="1800" b="1" i="1" smtClean="0">
                              <a:latin typeface="Cambria Math" panose="02040503050406030204" pitchFamily="18" charset="0"/>
                            </a:rPr>
                            <m:t>𝟏𝟕</m:t>
                          </m:r>
                          <m:r>
                            <a:rPr kumimoji="1" lang="en-US" altLang="ja-JP" sz="18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  <m:r>
                            <a:rPr kumimoji="1" lang="en-US" altLang="ja-JP" sz="18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kumimoji="1" lang="en-US" altLang="ja-JP" sz="1800" b="1" i="1" smtClean="0">
                              <a:latin typeface="Cambria Math" panose="02040503050406030204" pitchFamily="18" charset="0"/>
                            </a:rPr>
                            <m:t>𝟑𝟎</m:t>
                          </m:r>
                          <m:sSup>
                            <m:sSupPr>
                              <m:ctrlPr>
                                <a:rPr kumimoji="1" lang="en-US" altLang="ja-JP" sz="18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1800" b="1" i="1" smtClean="0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kumimoji="1" lang="en-US" altLang="ja-JP" sz="18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kumimoji="1" lang="en-US" altLang="ja-JP" sz="18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JP" sz="1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kumimoji="1" lang="en-US" altLang="ja-JP" sz="1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sz="18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  <m:r>
                            <a:rPr kumimoji="1" lang="en-US" altLang="ja-JP" sz="18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a14:m>
                  <a:r>
                    <a:rPr kumimoji="1" lang="ja-JP" altLang="en-US" sz="1800" b="1" dirty="0"/>
                    <a:t> </a:t>
                  </a:r>
                  <a:r>
                    <a:rPr kumimoji="1" lang="en-US" altLang="ja-JP" sz="1800" b="1" dirty="0"/>
                    <a:t>(van </a:t>
                  </a:r>
                  <a:r>
                    <a:rPr kumimoji="1" lang="en-US" altLang="ja-JP" sz="1800" b="1" dirty="0" err="1"/>
                    <a:t>Noije</a:t>
                  </a:r>
                  <a:r>
                    <a:rPr kumimoji="1" lang="en-US" altLang="ja-JP" sz="1800" b="1" dirty="0"/>
                    <a:t> &amp; Ernst (1998))</a:t>
                  </a:r>
                  <a:endParaRPr lang="ja-JP" altLang="en-US" dirty="0"/>
                </a:p>
              </p:txBody>
            </p:sp>
          </mc:Choice>
          <mc:Fallback>
            <p:sp>
              <p:nvSpPr>
                <p:cNvPr id="10" name="テキスト ボックス 9">
                  <a:extLst>
                    <a:ext uri="{FF2B5EF4-FFF2-40B4-BE49-F238E27FC236}">
                      <a16:creationId xmlns:a16="http://schemas.microsoft.com/office/drawing/2014/main" id="{71E748BB-9911-B6CB-4F49-71A72758ED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6454" y="6018468"/>
                  <a:ext cx="5649847" cy="576633"/>
                </a:xfrm>
                <a:prstGeom prst="rect">
                  <a:avLst/>
                </a:prstGeom>
                <a:blipFill>
                  <a:blip r:embed="rId8"/>
                  <a:stretch>
                    <a:fillRect r="-21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0026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0B91EC-D007-46C7-9A6C-5B799D5E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u="sng" dirty="0"/>
              <a:t>Closed equations</a:t>
            </a:r>
            <a:endParaRPr kumimoji="1" lang="ja-JP" altLang="en-US" b="1" u="sng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F4971959-FEAC-6F1C-2070-C8D5BBE65114}"/>
                  </a:ext>
                </a:extLst>
              </p:cNvPr>
              <p:cNvSpPr txBox="1"/>
              <p:nvPr/>
            </p:nvSpPr>
            <p:spPr>
              <a:xfrm>
                <a:off x="7261595" y="520183"/>
                <a:ext cx="4457041" cy="84561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sz="1800" b="1" dirty="0">
                    <a:solidFill>
                      <a:schemeClr val="tx1"/>
                    </a:solidFill>
                  </a:rPr>
                  <a:t>Dimensionless quantities: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kumimoji="1"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kumimoji="1"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kumimoji="1"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kumimoji="1"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kumimoji="1"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kumimoji="1" lang="en-US" altLang="ja-JP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ja-JP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acc>
                            </m:e>
                            <m:sup>
                              <m:r>
                                <a:rPr kumimoji="1"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kumimoji="1" lang="en-US" altLang="ja-JP" sz="1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kumimoji="1"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kumimoji="1"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kumimoji="1" lang="en-US" altLang="ja-JP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1" lang="en-US" altLang="ja-JP" sz="1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kumimoji="1" lang="en-US" altLang="ja-JP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kumimoji="1" lang="en-US" altLang="ja-JP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kumimoji="1" lang="en-US" altLang="ja-JP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kumimoji="1" lang="en-US" altLang="ja-JP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ja-JP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kumimoji="1" lang="en-US" altLang="ja-JP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ja-JP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acc>
                            </m:e>
                            <m:sup>
                              <m:r>
                                <a:rPr kumimoji="1" lang="en-US" altLang="ja-JP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kumimoji="1" lang="en-US" altLang="ja-JP" sz="1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kumimoji="1" lang="en-US" altLang="ja-JP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kumimoji="1" lang="en-US" altLang="ja-JP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kumimoji="1" lang="en-US" altLang="ja-JP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kumimoji="1" lang="en-US" altLang="ja-JP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kumimoji="1" lang="en-US" altLang="ja-JP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kumimoji="1" lang="en-US" altLang="ja-JP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kumimoji="1" lang="en-US" altLang="ja-JP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ja-JP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kumimoji="1" lang="en-US" altLang="ja-JP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ja-JP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acc>
                            </m:e>
                            <m:sup>
                              <m:r>
                                <a:rPr kumimoji="1" lang="en-US" altLang="ja-JP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kumimoji="1"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ja-JP" sz="1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kumimoji="1"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𝑥𝑦</m:t>
                          </m:r>
                        </m:sub>
                        <m:sup>
                          <m:r>
                            <a:rPr kumimoji="1"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kumimoji="1" lang="en-US" altLang="ja-JP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kumimoji="1"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1"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1"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</m:sub>
                            <m:sup>
                              <m:r>
                                <a:rPr kumimoji="1" lang="en-US" altLang="ja-JP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</m:num>
                        <m:den>
                          <m:r>
                            <a:rPr kumimoji="1" lang="en-US" altLang="ja-JP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𝑛𝑚</m:t>
                          </m:r>
                          <m:sSup>
                            <m:sSupPr>
                              <m:ctrlPr>
                                <a:rPr kumimoji="1" lang="en-US" altLang="ja-JP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kumimoji="1" lang="en-US" altLang="ja-JP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ja-JP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kumimoji="1" lang="en-US" altLang="ja-JP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ja-JP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acc>
                            </m:e>
                            <m:sup>
                              <m:r>
                                <a:rPr kumimoji="1" lang="en-US" altLang="ja-JP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ja-JP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F4971959-FEAC-6F1C-2070-C8D5BBE65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1595" y="520183"/>
                <a:ext cx="4457041" cy="845616"/>
              </a:xfrm>
              <a:prstGeom prst="rect">
                <a:avLst/>
              </a:prstGeom>
              <a:blipFill>
                <a:blip r:embed="rId3"/>
                <a:stretch>
                  <a:fillRect l="-678" t="-690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BA44732B-DE0A-E59B-476A-1919D02241CF}"/>
                  </a:ext>
                </a:extLst>
              </p:cNvPr>
              <p:cNvSpPr txBox="1"/>
              <p:nvPr/>
            </p:nvSpPr>
            <p:spPr>
              <a:xfrm>
                <a:off x="838198" y="1010618"/>
                <a:ext cx="6771968" cy="894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b="1" dirty="0"/>
                  <a:t>After these two assumptions, </a:t>
                </a:r>
                <a:br>
                  <a:rPr kumimoji="1" lang="en-US" altLang="ja-JP" sz="2400" b="1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sz="2400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400" b="1"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𝜶𝜷</m:t>
                        </m:r>
                      </m:sub>
                      <m:sup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(≡</m:t>
                    </m:r>
                    <m:sSub>
                      <m:sSubPr>
                        <m:ctrlPr>
                          <a:rPr lang="en-US" altLang="ja-JP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1"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𝜶𝜷</m:t>
                        </m:r>
                      </m:sub>
                    </m:sSub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𝒏𝒎</m:t>
                    </m:r>
                    <m:sSup>
                      <m:sSupPr>
                        <m:ctrlPr>
                          <a:rPr lang="en-US" altLang="ja-JP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p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altLang="ja-JP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̇"/>
                            <m:ctrlP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  <m:t>𝜸</m:t>
                            </m:r>
                          </m:e>
                        </m:acc>
                      </m:e>
                      <m:sup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ja-JP" sz="2400" b="1" dirty="0"/>
                  <a:t> is closed for </a:t>
                </a:r>
                <a14:m>
                  <m:oMath xmlns:m="http://schemas.openxmlformats.org/officeDocument/2006/math">
                    <m:r>
                      <a:rPr kumimoji="1" lang="en-US" altLang="ja-JP" sz="24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kumimoji="1" lang="en-US" altLang="ja-JP" sz="2400" i="1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kumimoji="1" lang="en-US" altLang="ja-JP" sz="2400">
                        <a:latin typeface="Cambria Math" panose="02040503050406030204" pitchFamily="18" charset="0"/>
                      </a:rPr>
                      <m:t>Δ</m:t>
                    </m:r>
                    <m:r>
                      <a:rPr kumimoji="1" lang="en-US" altLang="ja-JP" sz="24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kumimoji="1" lang="en-US" altLang="ja-JP" sz="2400" i="1" dirty="0">
                        <a:latin typeface="Cambria Math" panose="02040503050406030204" pitchFamily="18" charset="0"/>
                      </a:rPr>
                      <m:t>𝛿</m:t>
                    </m:r>
                    <m:r>
                      <a:rPr kumimoji="1" lang="en-US" altLang="ja-JP" sz="24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kumimoji="1" lang="en-US" altLang="ja-JP" sz="2400" i="1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kumimoji="1" lang="en-US" altLang="ja-JP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kumimoji="1" lang="en-US" altLang="ja-JP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kumimoji="1" lang="en-US" altLang="ja-JP" sz="2400" i="1">
                            <a:latin typeface="Cambria Math" panose="02040503050406030204" pitchFamily="18" charset="0"/>
                          </a:rPr>
                          <m:t>𝑥𝑦</m:t>
                        </m:r>
                      </m:sub>
                      <m:sup>
                        <m:r>
                          <a:rPr kumimoji="1" lang="en-US" altLang="ja-JP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kumimoji="1" lang="en-US" altLang="ja-JP" sz="2400" b="1" dirty="0"/>
                  <a:t>.</a:t>
                </a:r>
                <a:endParaRPr kumimoji="1" lang="ja-JP" altLang="en-US" sz="2400" b="1" dirty="0"/>
              </a:p>
            </p:txBody>
          </p:sp>
        </mc:Choice>
        <mc:Fallback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BA44732B-DE0A-E59B-476A-1919D0224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8" y="1010618"/>
                <a:ext cx="6771968" cy="894476"/>
              </a:xfrm>
              <a:prstGeom prst="rect">
                <a:avLst/>
              </a:prstGeom>
              <a:blipFill>
                <a:blip r:embed="rId4"/>
                <a:stretch>
                  <a:fillRect l="-1350" t="-4762" r="-2610" b="-884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CDB7CAD1-9758-BFF2-6BCA-163F40EB7336}"/>
              </a:ext>
            </a:extLst>
          </p:cNvPr>
          <p:cNvGrpSpPr/>
          <p:nvPr/>
        </p:nvGrpSpPr>
        <p:grpSpPr>
          <a:xfrm>
            <a:off x="838198" y="2312100"/>
            <a:ext cx="11185298" cy="1200329"/>
            <a:chOff x="838198" y="2312100"/>
            <a:chExt cx="11185298" cy="1200329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C988BEE6-E066-CAEA-1268-0589278E3EF8}"/>
                </a:ext>
              </a:extLst>
            </p:cNvPr>
            <p:cNvSpPr txBox="1"/>
            <p:nvPr/>
          </p:nvSpPr>
          <p:spPr>
            <a:xfrm>
              <a:off x="7107167" y="2598003"/>
              <a:ext cx="491632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1600" b="1" dirty="0"/>
                <a:t>Santos, </a:t>
              </a:r>
              <a:r>
                <a:rPr lang="en-US" altLang="ja-JP" sz="1600" b="1" dirty="0" err="1"/>
                <a:t>Montanero</a:t>
              </a:r>
              <a:r>
                <a:rPr lang="en-US" altLang="ja-JP" sz="1600" b="1" dirty="0"/>
                <a:t>, Dufty, &amp; Brey, PRE (1998)</a:t>
              </a:r>
            </a:p>
            <a:p>
              <a:r>
                <a:rPr lang="en-US" altLang="ja-JP" sz="1600" b="1" dirty="0" err="1"/>
                <a:t>Montanero</a:t>
              </a:r>
              <a:r>
                <a:rPr lang="en-US" altLang="ja-JP" sz="1600" b="1" dirty="0"/>
                <a:t>, </a:t>
              </a:r>
              <a:r>
                <a:rPr lang="en-US" altLang="ja-JP" sz="1600" b="1" dirty="0" err="1"/>
                <a:t>Garzó</a:t>
              </a:r>
              <a:r>
                <a:rPr lang="en-US" altLang="ja-JP" sz="1600" b="1" dirty="0"/>
                <a:t>, Santos, &amp; Brey, JFM (1999)</a:t>
              </a:r>
            </a:p>
            <a:p>
              <a:r>
                <a:rPr lang="en-US" altLang="ja-JP" sz="1600" b="1" dirty="0"/>
                <a:t>Takada, Hayakawa, Santos, &amp; </a:t>
              </a:r>
              <a:r>
                <a:rPr lang="en-US" altLang="ja-JP" sz="1600" b="1" dirty="0" err="1"/>
                <a:t>Garzó</a:t>
              </a:r>
              <a:r>
                <a:rPr lang="en-US" altLang="ja-JP" sz="1600" b="1" dirty="0"/>
                <a:t>, PRE (2020)</a:t>
              </a:r>
              <a:endParaRPr lang="ja-JP" altLang="en-US" sz="1600" b="1" dirty="0"/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6FCF50F-A5CF-A29F-32F3-69EFCEB2508F}"/>
                </a:ext>
              </a:extLst>
            </p:cNvPr>
            <p:cNvSpPr txBox="1"/>
            <p:nvPr/>
          </p:nvSpPr>
          <p:spPr>
            <a:xfrm>
              <a:off x="838198" y="2312100"/>
              <a:ext cx="626896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2400" b="1" dirty="0"/>
                <a:t>Previously, </a:t>
              </a:r>
            </a:p>
            <a:p>
              <a:r>
                <a:rPr lang="en-US" altLang="ja-JP" sz="2400" b="1" dirty="0"/>
                <a:t>lower-order terms were already known </a:t>
              </a:r>
              <a:r>
                <a:rPr lang="ja-JP" altLang="en-US" sz="2400" b="1" dirty="0"/>
                <a:t>⇒</a:t>
              </a:r>
              <a:br>
                <a:rPr lang="en-US" altLang="ja-JP" sz="2400" b="1" dirty="0"/>
              </a:br>
              <a:r>
                <a:rPr lang="en-US" altLang="ja-JP" sz="2400" b="1" dirty="0"/>
                <a:t>(up to sixth order)</a:t>
              </a:r>
              <a:endParaRPr lang="ja-JP" altLang="en-US" sz="2400" b="1" dirty="0"/>
            </a:p>
          </p:txBody>
        </p:sp>
      </p:grp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9EB4F64-2B08-3D1D-581F-8E27C56419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58BDE2-E8BD-4F1A-B89A-C1BE5D2ACB16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EB953C72-A184-ABB7-ED52-A23069842A7D}"/>
              </a:ext>
            </a:extLst>
          </p:cNvPr>
          <p:cNvGrpSpPr/>
          <p:nvPr/>
        </p:nvGrpSpPr>
        <p:grpSpPr>
          <a:xfrm>
            <a:off x="838198" y="3919435"/>
            <a:ext cx="6489934" cy="867097"/>
            <a:chOff x="806516" y="2524882"/>
            <a:chExt cx="6489934" cy="8670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B1D027E4-F776-9D17-86F7-E7199E090398}"/>
                    </a:ext>
                  </a:extLst>
                </p:cNvPr>
                <p:cNvSpPr txBox="1"/>
                <p:nvPr/>
              </p:nvSpPr>
              <p:spPr>
                <a:xfrm>
                  <a:off x="806516" y="2953076"/>
                  <a:ext cx="5981444" cy="43890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ja-JP" sz="2000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sz="2000" b="1" i="0" smtClean="0">
                                <a:latin typeface="Cambria Math" panose="02040503050406030204" pitchFamily="18" charset="0"/>
                              </a:rPr>
                              <m:t>𝚲</m:t>
                            </m:r>
                          </m:e>
                          <m:sub>
                            <m:r>
                              <a:rPr kumimoji="1" lang="en-US" altLang="ja-JP" sz="2000" b="1" i="1" smtClean="0">
                                <a:latin typeface="Cambria Math" panose="02040503050406030204" pitchFamily="18" charset="0"/>
                              </a:rPr>
                              <m:t>𝜶𝜷</m:t>
                            </m:r>
                          </m:sub>
                          <m:sup>
                            <m:r>
                              <a:rPr kumimoji="1" lang="en-US" altLang="ja-JP" sz="2000" b="1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kumimoji="1" lang="en-US" altLang="ja-JP" sz="20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altLang="ja-JP" sz="20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2000" b="1">
                                <a:latin typeface="Cambria Math" panose="02040503050406030204" pitchFamily="18" charset="0"/>
                              </a:rPr>
                              <m:t>𝚲</m:t>
                            </m:r>
                          </m:e>
                          <m:sub>
                            <m:r>
                              <a:rPr lang="en-US" altLang="ja-JP" sz="2000" b="1" i="1">
                                <a:latin typeface="Cambria Math" panose="02040503050406030204" pitchFamily="18" charset="0"/>
                              </a:rPr>
                              <m:t>𝜶𝜷</m:t>
                            </m:r>
                          </m:sub>
                          <m:sup>
                            <m:r>
                              <a:rPr lang="en-US" altLang="ja-JP" sz="2000" b="1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en-US" altLang="ja-JP" sz="2000" b="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2000" b="1" i="1">
                            <a:latin typeface="Cambria Math" panose="02040503050406030204" pitchFamily="18" charset="0"/>
                          </a:rPr>
                          <m:t>𝜽</m:t>
                        </m:r>
                        <m:r>
                          <a:rPr lang="en-US" altLang="ja-JP" sz="2000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2000" b="1">
                            <a:latin typeface="Cambria Math" panose="02040503050406030204" pitchFamily="18" charset="0"/>
                          </a:rPr>
                          <m:t>𝚫</m:t>
                        </m:r>
                        <m:r>
                          <a:rPr lang="en-US" altLang="ja-JP" sz="2000" b="1" i="1">
                            <a:latin typeface="Cambria Math" panose="02040503050406030204" pitchFamily="18" charset="0"/>
                          </a:rPr>
                          <m:t>𝜽</m:t>
                        </m:r>
                        <m:r>
                          <a:rPr lang="en-US" altLang="ja-JP" sz="2000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2000" b="1" i="1">
                            <a:latin typeface="Cambria Math" panose="02040503050406030204" pitchFamily="18" charset="0"/>
                          </a:rPr>
                          <m:t>𝜹𝜽</m:t>
                        </m:r>
                        <m:r>
                          <a:rPr lang="en-US" altLang="ja-JP" sz="2000" b="1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altLang="ja-JP" sz="20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2000" b="1">
                                <a:latin typeface="Cambria Math" panose="02040503050406030204" pitchFamily="18" charset="0"/>
                              </a:rPr>
                              <m:t>𝚷</m:t>
                            </m:r>
                          </m:e>
                          <m:sub>
                            <m:r>
                              <a:rPr lang="en-US" altLang="ja-JP" sz="2000" b="1">
                                <a:latin typeface="Cambria Math" panose="02040503050406030204" pitchFamily="18" charset="0"/>
                              </a:rPr>
                              <m:t>𝐱𝐲</m:t>
                            </m:r>
                          </m:sub>
                          <m:sup>
                            <m:r>
                              <a:rPr lang="en-US" altLang="ja-JP" sz="2000" b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en-US" altLang="ja-JP" sz="2000" b="1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b="1" i="1"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en-US" altLang="ja-JP" sz="20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ja-JP" sz="2000" b="1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ja-JP" altLang="en-US" sz="2000" dirty="0"/>
                </a:p>
              </p:txBody>
            </p:sp>
          </mc:Choice>
          <mc:Fallback xmlns=""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B1D027E4-F776-9D17-86F7-E7199E0903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6516" y="2953076"/>
                  <a:ext cx="5981444" cy="438903"/>
                </a:xfrm>
                <a:prstGeom prst="rect">
                  <a:avLst/>
                </a:prstGeom>
                <a:blipFill>
                  <a:blip r:embed="rId11"/>
                  <a:stretch>
                    <a:fillRect b="-9722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74D08C77-2DEB-C419-F89A-6AD3A8822BB6}"/>
                </a:ext>
              </a:extLst>
            </p:cNvPr>
            <p:cNvSpPr txBox="1"/>
            <p:nvPr/>
          </p:nvSpPr>
          <p:spPr>
            <a:xfrm>
              <a:off x="838198" y="2524882"/>
              <a:ext cx="645825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2400" b="1" dirty="0"/>
                <a:t>This study: </a:t>
              </a:r>
              <a:r>
                <a:rPr lang="en-US" altLang="ja-JP" sz="2400" b="1" u="sng" dirty="0"/>
                <a:t>Full-order solutions are derived</a:t>
              </a:r>
              <a:r>
                <a:rPr lang="en-US" altLang="ja-JP" sz="2400" b="1" dirty="0"/>
                <a:t>.</a:t>
              </a:r>
              <a:endParaRPr lang="ja-JP" alt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04315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FC0A8-E3B9-A8F0-E02E-4BE339E79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023DF1-A665-F38C-D477-AEDDB54BE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u="sng" dirty="0"/>
              <a:t>Dynamic equations</a:t>
            </a:r>
            <a:endParaRPr kumimoji="1" lang="ja-JP" altLang="en-US" b="1" u="sng" dirty="0"/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6B932E31-D6A9-5F9A-805E-708F1E22AC9C}"/>
              </a:ext>
            </a:extLst>
          </p:cNvPr>
          <p:cNvGrpSpPr/>
          <p:nvPr/>
        </p:nvGrpSpPr>
        <p:grpSpPr>
          <a:xfrm>
            <a:off x="635666" y="1157060"/>
            <a:ext cx="11234913" cy="4579966"/>
            <a:chOff x="1492124" y="4300802"/>
            <a:chExt cx="11234913" cy="4579966"/>
          </a:xfrm>
        </p:grpSpPr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016AF889-AD47-D9C4-6DE8-E209F78E4A11}"/>
                </a:ext>
              </a:extLst>
            </p:cNvPr>
            <p:cNvGrpSpPr/>
            <p:nvPr/>
          </p:nvGrpSpPr>
          <p:grpSpPr>
            <a:xfrm>
              <a:off x="1644457" y="4300802"/>
              <a:ext cx="6229244" cy="3574128"/>
              <a:chOff x="1644457" y="4300802"/>
              <a:chExt cx="6229244" cy="3574128"/>
            </a:xfrm>
          </p:grpSpPr>
          <p:grpSp>
            <p:nvGrpSpPr>
              <p:cNvPr id="17" name="グループ化 16">
                <a:extLst>
                  <a:ext uri="{FF2B5EF4-FFF2-40B4-BE49-F238E27FC236}">
                    <a16:creationId xmlns:a16="http://schemas.microsoft.com/office/drawing/2014/main" id="{B4AE2D7F-E0AD-9609-718E-583C94B85683}"/>
                  </a:ext>
                </a:extLst>
              </p:cNvPr>
              <p:cNvGrpSpPr/>
              <p:nvPr/>
            </p:nvGrpSpPr>
            <p:grpSpPr>
              <a:xfrm>
                <a:off x="1644457" y="4300802"/>
                <a:ext cx="5670655" cy="2417457"/>
                <a:chOff x="1644457" y="4300802"/>
                <a:chExt cx="5670655" cy="2417457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" name="テキスト ボックス 9">
                      <a:extLst>
                        <a:ext uri="{FF2B5EF4-FFF2-40B4-BE49-F238E27FC236}">
                          <a16:creationId xmlns:a16="http://schemas.microsoft.com/office/drawing/2014/main" id="{7BFF50C8-6145-DAA6-59A7-FAE2D2A109C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44457" y="4300802"/>
                      <a:ext cx="5670655" cy="2417457"/>
                    </a:xfrm>
                    <a:prstGeom prst="rect">
                      <a:avLst/>
                    </a:prstGeom>
                    <a:noFill/>
                    <a:ln w="381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kumimoji="1" lang="en-US" altLang="ja-JP" sz="2400" b="1" u="sng" dirty="0"/>
                        <a:t>Set of closed dynamic equations</a:t>
                      </a:r>
                      <a:r>
                        <a:rPr kumimoji="1" lang="en-US" altLang="ja-JP" sz="2400" b="1" dirty="0"/>
                        <a:t>:</a:t>
                      </a:r>
                    </a:p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1" lang="en-US" altLang="ja-JP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b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sub>
                            </m:sSub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=−</m:t>
                            </m:r>
                            <m:f>
                              <m:fPr>
                                <m:ctrlPr>
                                  <a:rPr kumimoji="1" lang="en-US" altLang="ja-JP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sSubSup>
                              <m:sSubSupPr>
                                <m:ctrlPr>
                                  <a:rPr kumimoji="1" lang="en-US" altLang="ja-JP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ja-JP" sz="2000" b="0" i="0" smtClean="0">
                                    <a:latin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𝑥𝑦</m:t>
                                </m:r>
                              </m:sub>
                              <m:sup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kumimoji="1" lang="en-US" altLang="ja-JP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sSubSup>
                              <m:sSubSupPr>
                                <m:ctrlPr>
                                  <a:rPr kumimoji="1" lang="en-US" altLang="ja-JP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ja-JP" sz="2000" b="0" i="0" smtClean="0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  <m:sub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𝛼𝛼</m:t>
                                </m:r>
                              </m:sub>
                              <m:sup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</m:oMath>
                          <m:oMath xmlns:m="http://schemas.openxmlformats.org/officeDocument/2006/math">
                            <m:sSub>
                              <m:sSubPr>
                                <m:ctrlPr>
                                  <a:rPr kumimoji="1" lang="en-US" altLang="ja-JP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b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kumimoji="1" lang="en-US" altLang="ja-JP" sz="2000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=−2</m:t>
                            </m:r>
                            <m:sSubSup>
                              <m:sSubSupPr>
                                <m:ctrlP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ja-JP" sz="2000" b="0" i="0">
                                    <a:latin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kumimoji="1" lang="en-US" altLang="ja-JP" sz="2000" b="0" i="1">
                                    <a:latin typeface="Cambria Math" panose="02040503050406030204" pitchFamily="18" charset="0"/>
                                  </a:rPr>
                                  <m:t>𝑥𝑦</m:t>
                                </m:r>
                              </m:sub>
                              <m:sup>
                                <m:r>
                                  <a:rPr kumimoji="1" lang="en-US" altLang="ja-JP" sz="2000" b="0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−(</m:t>
                            </m:r>
                            <m:sSubSup>
                              <m:sSubSupPr>
                                <m:ctrlP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ja-JP" sz="2000" b="0" i="0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  <m:sub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𝑥𝑥</m:t>
                                </m:r>
                              </m:sub>
                              <m:sup>
                                <m:r>
                                  <a:rPr kumimoji="1" lang="en-US" altLang="ja-JP" sz="2000" b="0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ja-JP" sz="2000" b="0" i="0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  <m:sub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𝑦𝑦</m:t>
                                </m:r>
                              </m:sub>
                              <m:sup>
                                <m:r>
                                  <a:rPr kumimoji="1" lang="en-US" altLang="ja-JP" sz="2000" b="0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oMath>
                          <m:oMath xmlns:m="http://schemas.openxmlformats.org/officeDocument/2006/math">
                            <m:sSub>
                              <m:sSubPr>
                                <m:ctrlP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000" b="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b>
                                <m:r>
                                  <a:rPr kumimoji="1" lang="en-US" altLang="ja-JP" sz="2000" b="0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sub>
                            </m:sSub>
                            <m:r>
                              <a:rPr kumimoji="1" lang="en-US" altLang="ja-JP" sz="2000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kumimoji="1" lang="en-US" altLang="ja-JP" sz="2000" b="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kumimoji="1" lang="en-US" altLang="ja-JP" sz="2000" b="0" i="1">
                                <a:latin typeface="Cambria Math" panose="02040503050406030204" pitchFamily="18" charset="0"/>
                              </a:rPr>
                              <m:t>=−2</m:t>
                            </m:r>
                            <m:sSubSup>
                              <m:sSubSupPr>
                                <m:ctrlP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ja-JP" sz="2000" b="0" i="0">
                                    <a:latin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kumimoji="1" lang="en-US" altLang="ja-JP" sz="2000" b="0" i="1">
                                    <a:latin typeface="Cambria Math" panose="02040503050406030204" pitchFamily="18" charset="0"/>
                                  </a:rPr>
                                  <m:t>𝑥𝑦</m:t>
                                </m:r>
                              </m:sub>
                              <m:sup>
                                <m:r>
                                  <a:rPr kumimoji="1" lang="en-US" altLang="ja-JP" sz="2000" b="0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  <m:r>
                              <a:rPr kumimoji="1" lang="en-US" altLang="ja-JP" sz="2000" b="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ctrlPr>
                                  <a:rPr kumimoji="1"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Sup>
                                  <m:sSubSupPr>
                                    <m:ctrlPr>
                                      <a:rPr kumimoji="1" lang="en-US" altLang="ja-JP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n-US" altLang="ja-JP" sz="2000" b="0" i="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kumimoji="1" lang="en-US" altLang="ja-JP" sz="2000" b="0" i="1">
                                        <a:latin typeface="Cambria Math" panose="02040503050406030204" pitchFamily="18" charset="0"/>
                                      </a:rPr>
                                      <m:t>𝑥𝑥</m:t>
                                    </m:r>
                                  </m:sub>
                                  <m:sup>
                                    <m:r>
                                      <a:rPr kumimoji="1" lang="en-US" altLang="ja-JP" sz="2000" b="0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kumimoji="1" lang="en-US" altLang="ja-JP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n-US" altLang="ja-JP" sz="2000" b="0" i="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kumimoji="1" lang="en-US" altLang="ja-JP" sz="2000" b="0" i="1">
                                        <a:latin typeface="Cambria Math" panose="02040503050406030204" pitchFamily="18" charset="0"/>
                                      </a:rPr>
                                      <m:t>𝑦𝑦</m:t>
                                    </m:r>
                                  </m:sub>
                                  <m:sup>
                                    <m:r>
                                      <a:rPr kumimoji="1" lang="en-US" altLang="ja-JP" sz="2000" b="0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kumimoji="1" lang="en-US" altLang="ja-JP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kumimoji="1" lang="en-US" altLang="ja-JP" sz="2000" b="0" i="0"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kumimoji="1" lang="en-US" altLang="ja-JP" sz="2000" b="0" i="1" smtClean="0">
                                        <a:latin typeface="Cambria Math" panose="02040503050406030204" pitchFamily="18" charset="0"/>
                                      </a:rPr>
                                      <m:t>𝑧𝑧</m:t>
                                    </m:r>
                                  </m:sub>
                                  <m:sup>
                                    <m:r>
                                      <a:rPr kumimoji="1" lang="en-US" altLang="ja-JP" sz="2000" b="0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</m:d>
                          </m:oMath>
                          <m:oMath xmlns:m="http://schemas.openxmlformats.org/officeDocument/2006/math">
                            <m:sSub>
                              <m:sSubPr>
                                <m:ctrlPr>
                                  <a:rPr kumimoji="1" lang="en-US" altLang="ja-JP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b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kumimoji="1" lang="en-US" altLang="ja-JP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ja-JP" sz="2000" b="0" i="0" smtClean="0">
                                    <a:latin typeface="Cambria Math" panose="02040503050406030204" pitchFamily="18" charset="0"/>
                                  </a:rPr>
                                  <m:t>Π</m:t>
                                </m:r>
                              </m:e>
                              <m:sub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𝑥𝑦</m:t>
                                </m:r>
                              </m:sub>
                              <m:sup>
                                <m:r>
                                  <a:rPr kumimoji="1" lang="en-US" altLang="ja-JP" sz="2000" b="0" i="0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  <m:r>
                              <a:rPr kumimoji="1" lang="en-US" altLang="ja-JP" sz="2000" b="0" i="0" smtClean="0">
                                <a:latin typeface="Cambria Math" panose="02040503050406030204" pitchFamily="18" charset="0"/>
                              </a:rPr>
                              <m:t>=−</m:t>
                            </m:r>
                            <m:d>
                              <m:dPr>
                                <m:ctrlPr>
                                  <a:rPr kumimoji="1" lang="en-US" altLang="ja-JP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kumimoji="1" lang="en-US" altLang="ja-JP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1" lang="en-US" altLang="ja-JP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kumimoji="1" lang="en-US" altLang="ja-JP" sz="20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m:rPr>
                                    <m:sty m:val="p"/>
                                  </m:rPr>
                                  <a:rPr kumimoji="1" lang="en-US" altLang="ja-JP" sz="2000" b="0" i="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kumimoji="1" lang="en-US" altLang="ja-JP" sz="2000" b="0" i="0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kumimoji="1" lang="en-US" altLang="ja-JP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1" lang="en-US" altLang="ja-JP" sz="2000" b="0" i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kumimoji="1" lang="en-US" altLang="ja-JP" sz="2000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𝛿𝜃</m:t>
                                </m:r>
                              </m:e>
                            </m:d>
                            <m:r>
                              <a:rPr kumimoji="1" lang="en-US" altLang="ja-JP" sz="2000" b="0" i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kumimoji="1" lang="en-US" altLang="ja-JP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kumimoji="1" lang="en-US" altLang="ja-JP" sz="2000" b="0" i="0" smtClean="0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  <m:sub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𝑥𝑦</m:t>
                                </m:r>
                              </m:sub>
                              <m:sup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</m:oMath>
                        </m:oMathPara>
                      </a14:m>
                      <a:endParaRPr kumimoji="1" lang="ja-JP" altLang="en-US" sz="2000" i="1" dirty="0"/>
                    </a:p>
                  </p:txBody>
                </p:sp>
              </mc:Choice>
              <mc:Fallback xmlns="">
                <p:sp>
                  <p:nvSpPr>
                    <p:cNvPr id="10" name="テキスト ボックス 9">
                      <a:extLst>
                        <a:ext uri="{FF2B5EF4-FFF2-40B4-BE49-F238E27FC236}">
                          <a16:creationId xmlns:a16="http://schemas.microsoft.com/office/drawing/2014/main" id="{F79AF221-7504-814A-86F9-053DA98818A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644457" y="4300802"/>
                      <a:ext cx="5670655" cy="2417457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1389" t="-1244"/>
                      </a:stretch>
                    </a:blipFill>
                    <a:ln w="38100"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テキスト ボックス 18">
                      <a:extLst>
                        <a:ext uri="{FF2B5EF4-FFF2-40B4-BE49-F238E27FC236}">
                          <a16:creationId xmlns:a16="http://schemas.microsoft.com/office/drawing/2014/main" id="{DC95B333-CAD8-64C1-908E-A2A00E04795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381793" y="4717388"/>
                      <a:ext cx="815340" cy="377989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ja-JP" sz="1800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  <m:r>
                              <a:rPr kumimoji="1" lang="en-US" altLang="ja-JP" sz="1800" b="0" i="1" smtClean="0">
                                <a:latin typeface="Cambria Math" panose="02040503050406030204" pitchFamily="18" charset="0"/>
                              </a:rPr>
                              <m:t>≡</m:t>
                            </m:r>
                            <m:acc>
                              <m:accPr>
                                <m:chr m:val="̇"/>
                                <m:ctrlPr>
                                  <a:rPr kumimoji="1" lang="en-US" altLang="ja-JP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ja-JP" sz="1800" b="0" i="1" smtClean="0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</m:acc>
                            <m:r>
                              <a:rPr kumimoji="1" lang="en-US" altLang="ja-JP" sz="1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oMath>
                        </m:oMathPara>
                      </a14:m>
                      <a:endParaRPr lang="ja-JP" altLang="en-US" dirty="0"/>
                    </a:p>
                  </p:txBody>
                </p:sp>
              </mc:Choice>
              <mc:Fallback xmlns="">
                <p:sp>
                  <p:nvSpPr>
                    <p:cNvPr id="19" name="テキスト ボックス 18">
                      <a:extLst>
                        <a:ext uri="{FF2B5EF4-FFF2-40B4-BE49-F238E27FC236}">
                          <a16:creationId xmlns:a16="http://schemas.microsoft.com/office/drawing/2014/main" id="{AA9AE60C-934F-9478-76E0-E940C77B470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381793" y="4717388"/>
                      <a:ext cx="815340" cy="377989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b="-483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0" name="グループ化 19">
                <a:extLst>
                  <a:ext uri="{FF2B5EF4-FFF2-40B4-BE49-F238E27FC236}">
                    <a16:creationId xmlns:a16="http://schemas.microsoft.com/office/drawing/2014/main" id="{F584AD37-68A9-3D26-D21F-5C3D4F909405}"/>
                  </a:ext>
                </a:extLst>
              </p:cNvPr>
              <p:cNvGrpSpPr/>
              <p:nvPr/>
            </p:nvGrpSpPr>
            <p:grpSpPr>
              <a:xfrm>
                <a:off x="1644457" y="7043933"/>
                <a:ext cx="6229244" cy="830997"/>
                <a:chOff x="1644457" y="7043933"/>
                <a:chExt cx="6229244" cy="830997"/>
              </a:xfrm>
            </p:grpSpPr>
            <p:sp>
              <p:nvSpPr>
                <p:cNvPr id="11" name="テキスト ボックス 10">
                  <a:extLst>
                    <a:ext uri="{FF2B5EF4-FFF2-40B4-BE49-F238E27FC236}">
                      <a16:creationId xmlns:a16="http://schemas.microsoft.com/office/drawing/2014/main" id="{3F520AC7-3A7B-6659-CB7D-02321F4D68E9}"/>
                    </a:ext>
                  </a:extLst>
                </p:cNvPr>
                <p:cNvSpPr txBox="1"/>
                <p:nvPr/>
              </p:nvSpPr>
              <p:spPr>
                <a:xfrm>
                  <a:off x="2270428" y="7043933"/>
                  <a:ext cx="5603273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400" b="1" dirty="0"/>
                    <a:t>Dynamics are </a:t>
                  </a:r>
                  <a:r>
                    <a:rPr lang="en-US" altLang="ja-JP" sz="2400" b="1" dirty="0"/>
                    <a:t>determined</a:t>
                  </a:r>
                  <a:r>
                    <a:rPr kumimoji="1" lang="en-US" altLang="ja-JP" sz="2400" b="1" dirty="0"/>
                    <a:t> </a:t>
                  </a:r>
                  <a:br>
                    <a:rPr kumimoji="1" lang="en-US" altLang="ja-JP" sz="2400" b="1" dirty="0"/>
                  </a:br>
                  <a:r>
                    <a:rPr kumimoji="1" lang="en-US" altLang="ja-JP" sz="2400" b="1" dirty="0"/>
                    <a:t>by solving these coupled equations.</a:t>
                  </a:r>
                  <a:endParaRPr kumimoji="1" lang="ja-JP" altLang="en-US" sz="2400" b="1" dirty="0"/>
                </a:p>
              </p:txBody>
            </p:sp>
            <p:sp>
              <p:nvSpPr>
                <p:cNvPr id="18" name="矢印: 右 17">
                  <a:extLst>
                    <a:ext uri="{FF2B5EF4-FFF2-40B4-BE49-F238E27FC236}">
                      <a16:creationId xmlns:a16="http://schemas.microsoft.com/office/drawing/2014/main" id="{8FCDE9D9-AAE6-57F8-6FD5-62EF94828D03}"/>
                    </a:ext>
                  </a:extLst>
                </p:cNvPr>
                <p:cNvSpPr/>
                <p:nvPr/>
              </p:nvSpPr>
              <p:spPr>
                <a:xfrm>
                  <a:off x="1644457" y="7268586"/>
                  <a:ext cx="494667" cy="381692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C5E8F515-B67A-430D-8B26-6A364F23ECF3}"/>
                </a:ext>
              </a:extLst>
            </p:cNvPr>
            <p:cNvGrpSpPr/>
            <p:nvPr/>
          </p:nvGrpSpPr>
          <p:grpSpPr>
            <a:xfrm>
              <a:off x="1492124" y="7922324"/>
              <a:ext cx="11234913" cy="958444"/>
              <a:chOff x="1492124" y="7922324"/>
              <a:chExt cx="11234913" cy="958444"/>
            </a:xfrm>
          </p:grpSpPr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1A4199EA-168F-AB31-D2F4-C7B52172C4F2}"/>
                  </a:ext>
                </a:extLst>
              </p:cNvPr>
              <p:cNvSpPr txBox="1"/>
              <p:nvPr/>
            </p:nvSpPr>
            <p:spPr>
              <a:xfrm>
                <a:off x="1492124" y="8068978"/>
                <a:ext cx="7085154" cy="677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sz="2000" b="1" dirty="0"/>
                  <a:t>Collisional contribution of stress is also evaluated as:</a:t>
                </a:r>
              </a:p>
              <a:p>
                <a:endParaRPr lang="ja-JP" altLang="en-US" dirty="0"/>
              </a:p>
            </p:txBody>
          </p:sp>
          <p:pic>
            <p:nvPicPr>
              <p:cNvPr id="27" name="図 26" descr="ダイアグラム, 概略図&#10;&#10;自動的に生成された説明">
                <a:extLst>
                  <a:ext uri="{FF2B5EF4-FFF2-40B4-BE49-F238E27FC236}">
                    <a16:creationId xmlns:a16="http://schemas.microsoft.com/office/drawing/2014/main" id="{89634202-E746-DCBC-7F0F-72415B0404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18053" y="7922324"/>
                <a:ext cx="4608984" cy="958444"/>
              </a:xfrm>
              <a:prstGeom prst="rect">
                <a:avLst/>
              </a:prstGeom>
            </p:spPr>
          </p:pic>
        </p:grpSp>
      </p:grp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4F9F3CD-1FCB-5CBB-D39B-6B55C3B740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58BDE2-E8BD-4F1A-B89A-C1BE5D2ACB16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713296DB-F093-0C1D-DF58-7363940CCE27}"/>
              </a:ext>
            </a:extLst>
          </p:cNvPr>
          <p:cNvGrpSpPr/>
          <p:nvPr/>
        </p:nvGrpSpPr>
        <p:grpSpPr>
          <a:xfrm>
            <a:off x="787999" y="5620242"/>
            <a:ext cx="6420970" cy="461665"/>
            <a:chOff x="931507" y="6064125"/>
            <a:chExt cx="6420970" cy="461665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0E935C4E-564B-0306-9392-5D9CD6D7C184}"/>
                </a:ext>
              </a:extLst>
            </p:cNvPr>
            <p:cNvSpPr txBox="1"/>
            <p:nvPr/>
          </p:nvSpPr>
          <p:spPr>
            <a:xfrm>
              <a:off x="1612582" y="6064125"/>
              <a:ext cx="57398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b="1" dirty="0"/>
                <a:t>We </a:t>
              </a:r>
              <a:r>
                <a:rPr lang="en-US" altLang="ja-JP" sz="2400" b="1" dirty="0"/>
                <a:t>focus on</a:t>
              </a:r>
              <a:r>
                <a:rPr kumimoji="1" lang="en-US" altLang="ja-JP" sz="2400" b="1" dirty="0"/>
                <a:t> the steady-state solution.</a:t>
              </a:r>
              <a:endParaRPr kumimoji="1" lang="ja-JP" altLang="en-US" sz="2400" b="1" dirty="0"/>
            </a:p>
          </p:txBody>
        </p:sp>
        <p:sp>
          <p:nvSpPr>
            <p:cNvPr id="14" name="矢印: 右 13">
              <a:extLst>
                <a:ext uri="{FF2B5EF4-FFF2-40B4-BE49-F238E27FC236}">
                  <a16:creationId xmlns:a16="http://schemas.microsoft.com/office/drawing/2014/main" id="{6E7B2013-1D9E-75BB-0D8E-D0F5C6488997}"/>
                </a:ext>
              </a:extLst>
            </p:cNvPr>
            <p:cNvSpPr/>
            <p:nvPr/>
          </p:nvSpPr>
          <p:spPr>
            <a:xfrm>
              <a:off x="931507" y="6107207"/>
              <a:ext cx="604876" cy="38608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7BE23A42-C019-FAA6-FE59-5220BF412C2E}"/>
              </a:ext>
            </a:extLst>
          </p:cNvPr>
          <p:cNvGrpSpPr/>
          <p:nvPr/>
        </p:nvGrpSpPr>
        <p:grpSpPr>
          <a:xfrm>
            <a:off x="7261595" y="1444704"/>
            <a:ext cx="4533012" cy="1431173"/>
            <a:chOff x="7261595" y="1444704"/>
            <a:chExt cx="4533012" cy="143117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08528D56-7F74-EA1C-689A-B3BC592191C9}"/>
                    </a:ext>
                  </a:extLst>
                </p:cNvPr>
                <p:cNvSpPr txBox="1"/>
                <p:nvPr/>
              </p:nvSpPr>
              <p:spPr>
                <a:xfrm>
                  <a:off x="7261595" y="2436974"/>
                  <a:ext cx="3744702" cy="43890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ja-JP" sz="2000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sz="2000" b="1" i="0" smtClean="0">
                                <a:latin typeface="Cambria Math" panose="02040503050406030204" pitchFamily="18" charset="0"/>
                              </a:rPr>
                              <m:t>𝚲</m:t>
                            </m:r>
                          </m:e>
                          <m:sub>
                            <m:r>
                              <a:rPr kumimoji="1" lang="en-US" altLang="ja-JP" sz="2000" b="1" i="1" smtClean="0">
                                <a:latin typeface="Cambria Math" panose="02040503050406030204" pitchFamily="18" charset="0"/>
                              </a:rPr>
                              <m:t>𝜶𝜷</m:t>
                            </m:r>
                          </m:sub>
                          <m:sup>
                            <m:r>
                              <a:rPr kumimoji="1" lang="en-US" altLang="ja-JP" sz="2000" b="1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kumimoji="1" lang="en-US" altLang="ja-JP" sz="20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altLang="ja-JP" sz="20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2000" b="1">
                                <a:latin typeface="Cambria Math" panose="02040503050406030204" pitchFamily="18" charset="0"/>
                              </a:rPr>
                              <m:t>𝚲</m:t>
                            </m:r>
                          </m:e>
                          <m:sub>
                            <m:r>
                              <a:rPr lang="en-US" altLang="ja-JP" sz="2000" b="1" i="1">
                                <a:latin typeface="Cambria Math" panose="02040503050406030204" pitchFamily="18" charset="0"/>
                              </a:rPr>
                              <m:t>𝜶𝜷</m:t>
                            </m:r>
                          </m:sub>
                          <m:sup>
                            <m:r>
                              <a:rPr lang="en-US" altLang="ja-JP" sz="2000" b="1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en-US" altLang="ja-JP" sz="2000" b="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ja-JP" sz="2000" b="1" i="1">
                            <a:latin typeface="Cambria Math" panose="02040503050406030204" pitchFamily="18" charset="0"/>
                          </a:rPr>
                          <m:t>𝜽</m:t>
                        </m:r>
                        <m:r>
                          <a:rPr lang="en-US" altLang="ja-JP" sz="2000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2000" b="1">
                            <a:latin typeface="Cambria Math" panose="02040503050406030204" pitchFamily="18" charset="0"/>
                          </a:rPr>
                          <m:t>𝚫</m:t>
                        </m:r>
                        <m:r>
                          <a:rPr lang="en-US" altLang="ja-JP" sz="2000" b="1" i="1">
                            <a:latin typeface="Cambria Math" panose="02040503050406030204" pitchFamily="18" charset="0"/>
                          </a:rPr>
                          <m:t>𝜽</m:t>
                        </m:r>
                        <m:r>
                          <a:rPr lang="en-US" altLang="ja-JP" sz="2000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2000" b="1" i="1">
                            <a:latin typeface="Cambria Math" panose="02040503050406030204" pitchFamily="18" charset="0"/>
                          </a:rPr>
                          <m:t>𝜹𝜽</m:t>
                        </m:r>
                        <m:r>
                          <a:rPr lang="en-US" altLang="ja-JP" sz="2000" b="1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altLang="ja-JP" sz="20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2000" b="1">
                                <a:latin typeface="Cambria Math" panose="02040503050406030204" pitchFamily="18" charset="0"/>
                              </a:rPr>
                              <m:t>𝚷</m:t>
                            </m:r>
                          </m:e>
                          <m:sub>
                            <m:r>
                              <a:rPr lang="en-US" altLang="ja-JP" sz="2000" b="1">
                                <a:latin typeface="Cambria Math" panose="02040503050406030204" pitchFamily="18" charset="0"/>
                              </a:rPr>
                              <m:t>𝐱𝐲</m:t>
                            </m:r>
                          </m:sub>
                          <m:sup>
                            <m:r>
                              <a:rPr lang="en-US" altLang="ja-JP" sz="2000" b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en-US" altLang="ja-JP" sz="2000" b="1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sz="2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000" b="1" i="1"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en-US" altLang="ja-JP" sz="20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ja-JP" sz="2000" b="1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ja-JP" altLang="en-US" sz="2000" dirty="0"/>
                </a:p>
              </p:txBody>
            </p:sp>
          </mc:Choice>
          <mc:Fallback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08528D56-7F74-EA1C-689A-B3BC592191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61595" y="2436974"/>
                  <a:ext cx="3744702" cy="438903"/>
                </a:xfrm>
                <a:prstGeom prst="rect">
                  <a:avLst/>
                </a:prstGeom>
                <a:blipFill>
                  <a:blip r:embed="rId11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テキスト ボックス 20">
                  <a:extLst>
                    <a:ext uri="{FF2B5EF4-FFF2-40B4-BE49-F238E27FC236}">
                      <a16:creationId xmlns:a16="http://schemas.microsoft.com/office/drawing/2014/main" id="{B6E71039-2A7D-4436-4FDA-3921DD469820}"/>
                    </a:ext>
                  </a:extLst>
                </p:cNvPr>
                <p:cNvSpPr txBox="1"/>
                <p:nvPr/>
              </p:nvSpPr>
              <p:spPr>
                <a:xfrm>
                  <a:off x="7337566" y="1444704"/>
                  <a:ext cx="4457041" cy="845616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kumimoji="1" lang="en-US" altLang="ja-JP" sz="1800" b="1" dirty="0">
                      <a:solidFill>
                        <a:schemeClr val="tx1"/>
                      </a:solidFill>
                    </a:rPr>
                    <a:t>Dimensionless quantities: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kumimoji="1" lang="en-US" altLang="ja-JP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≡</m:t>
                        </m:r>
                        <m:f>
                          <m:fPr>
                            <m:ctrlPr>
                              <a:rPr kumimoji="1" lang="en-US" altLang="ja-JP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kumimoji="1" lang="en-US" altLang="ja-JP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  <m:sSup>
                              <m:sSupPr>
                                <m:ctrlPr>
                                  <a:rPr kumimoji="1" lang="en-US" altLang="ja-JP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kumimoji="1" lang="en-US" altLang="ja-JP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kumimoji="1" lang="en-US" altLang="ja-JP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̇"/>
                                    <m:ctrlPr>
                                      <a:rPr kumimoji="1" lang="en-US" altLang="ja-JP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ja-JP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kumimoji="1" lang="en-US" altLang="ja-JP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kumimoji="1" lang="en-US" altLang="ja-JP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kumimoji="1" lang="en-US" altLang="ja-JP" sz="1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kumimoji="1" lang="en-US" altLang="ja-JP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kumimoji="1" lang="en-US" altLang="ja-JP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≡</m:t>
                        </m:r>
                        <m:f>
                          <m:fPr>
                            <m:ctrlPr>
                              <a:rPr kumimoji="1" lang="en-US" altLang="ja-JP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kumimoji="1" lang="en-US" altLang="ja-JP" sz="1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kumimoji="1" lang="en-US" altLang="ja-JP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kumimoji="1" lang="en-US" altLang="ja-JP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  <m:sSup>
                              <m:sSupPr>
                                <m:ctrlPr>
                                  <a:rPr kumimoji="1" lang="en-US" altLang="ja-JP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kumimoji="1" lang="en-US" altLang="ja-JP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kumimoji="1" lang="en-US" altLang="ja-JP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̇"/>
                                    <m:ctrlPr>
                                      <a:rPr kumimoji="1" lang="en-US" altLang="ja-JP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ja-JP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kumimoji="1" lang="en-US" altLang="ja-JP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kumimoji="1" lang="en-US" altLang="ja-JP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kumimoji="1" lang="en-US" altLang="ja-JP" sz="1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kumimoji="1" lang="en-US" altLang="ja-JP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kumimoji="1" lang="en-US" altLang="ja-JP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≡</m:t>
                        </m:r>
                        <m:f>
                          <m:fPr>
                            <m:ctrlPr>
                              <a:rPr kumimoji="1" lang="en-US" altLang="ja-JP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ja-JP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kumimoji="1" lang="en-US" altLang="ja-JP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kumimoji="1" lang="en-US" altLang="ja-JP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  <m:sSup>
                              <m:sSupPr>
                                <m:ctrlPr>
                                  <a:rPr kumimoji="1" lang="en-US" altLang="ja-JP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kumimoji="1" lang="en-US" altLang="ja-JP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kumimoji="1" lang="en-US" altLang="ja-JP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̇"/>
                                    <m:ctrlPr>
                                      <a:rPr kumimoji="1" lang="en-US" altLang="ja-JP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ja-JP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kumimoji="1" lang="en-US" altLang="ja-JP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kumimoji="1" lang="en-US" altLang="ja-JP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kumimoji="1" lang="en-US" altLang="ja-JP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kumimoji="1" lang="en-US" altLang="ja-JP" sz="1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Π</m:t>
                            </m:r>
                          </m:e>
                          <m:sub>
                            <m:r>
                              <a:rPr kumimoji="1" lang="en-US" altLang="ja-JP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𝑥𝑦</m:t>
                            </m:r>
                          </m:sub>
                          <m:sup>
                            <m:r>
                              <a:rPr kumimoji="1" lang="en-US" altLang="ja-JP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kumimoji="1" lang="en-US" altLang="ja-JP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≡</m:t>
                        </m:r>
                        <m:f>
                          <m:fPr>
                            <m:ctrlPr>
                              <a:rPr kumimoji="1" lang="en-US" altLang="ja-JP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kumimoji="1" lang="en-US" altLang="ja-JP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ja-JP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kumimoji="1" lang="en-US" altLang="ja-JP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𝑥𝑦</m:t>
                                </m:r>
                              </m:sub>
                              <m:sup>
                                <m:r>
                                  <a:rPr kumimoji="1" lang="en-US" altLang="ja-JP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bSup>
                          </m:num>
                          <m:den>
                            <m:r>
                              <a:rPr kumimoji="1" lang="en-US" altLang="ja-JP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𝑛𝑚</m:t>
                            </m:r>
                            <m:sSup>
                              <m:sSupPr>
                                <m:ctrlPr>
                                  <a:rPr kumimoji="1" lang="en-US" altLang="ja-JP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kumimoji="1" lang="en-US" altLang="ja-JP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kumimoji="1" lang="en-US" altLang="ja-JP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̇"/>
                                    <m:ctrlPr>
                                      <a:rPr kumimoji="1" lang="en-US" altLang="ja-JP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kumimoji="1" lang="en-US" altLang="ja-JP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kumimoji="1" lang="en-US" altLang="ja-JP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ja-JP" altLang="en-US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21" name="テキスト ボックス 20">
                  <a:extLst>
                    <a:ext uri="{FF2B5EF4-FFF2-40B4-BE49-F238E27FC236}">
                      <a16:creationId xmlns:a16="http://schemas.microsoft.com/office/drawing/2014/main" id="{B6E71039-2A7D-4436-4FDA-3921DD4698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7566" y="1444704"/>
                  <a:ext cx="4457041" cy="845616"/>
                </a:xfrm>
                <a:prstGeom prst="rect">
                  <a:avLst/>
                </a:prstGeom>
                <a:blipFill>
                  <a:blip r:embed="rId12"/>
                  <a:stretch>
                    <a:fillRect l="-1231" t="-3597"/>
                  </a:stretch>
                </a:blipFill>
                <a:ln w="38100">
                  <a:noFill/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51515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2271A-452D-1017-D445-77A565FD0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B38825-ABE2-BF62-CA5E-8F80EEE92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u="sng" dirty="0"/>
              <a:t>Results: viscosity</a:t>
            </a:r>
            <a:endParaRPr kumimoji="1" lang="ja-JP" altLang="en-US" b="1" u="sng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F48D89F-7A33-98EA-7834-337479B3B8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58BDE2-E8BD-4F1A-B89A-C1BE5D2ACB16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pic>
        <p:nvPicPr>
          <p:cNvPr id="22" name="図 21" descr="ダイアグラム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B71E63FB-92A4-416B-6F96-F7685E956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374236"/>
            <a:ext cx="5284740" cy="387223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6F3C7B21-22F8-A0E6-5DED-0877332D5DAB}"/>
                  </a:ext>
                </a:extLst>
              </p:cNvPr>
              <p:cNvSpPr txBox="1"/>
              <p:nvPr/>
            </p:nvSpPr>
            <p:spPr>
              <a:xfrm>
                <a:off x="7985606" y="1352553"/>
                <a:ext cx="3368194" cy="517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e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=−</m:t>
                      </m:r>
                      <m:sSubSup>
                        <m:sSub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ja-JP" sz="2400" b="1" i="0" smtClean="0">
                              <a:latin typeface="Cambria Math" panose="02040503050406030204" pitchFamily="18" charset="0"/>
                            </a:rPr>
                            <m:t>𝚷</m:t>
                          </m:r>
                        </m:e>
                        <m:sub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𝒙𝒚</m:t>
                          </m:r>
                        </m:sub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sup>
                      </m:sSubSup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6F3C7B21-22F8-A0E6-5DED-0877332D5D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5606" y="1352553"/>
                <a:ext cx="3368194" cy="5179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F0B73F4F-CBC7-A49B-D9D1-4A9765FC14B3}"/>
              </a:ext>
            </a:extLst>
          </p:cNvPr>
          <p:cNvGrpSpPr/>
          <p:nvPr/>
        </p:nvGrpSpPr>
        <p:grpSpPr>
          <a:xfrm>
            <a:off x="1542473" y="1498491"/>
            <a:ext cx="7171267" cy="4458205"/>
            <a:chOff x="1542473" y="1498491"/>
            <a:chExt cx="7171267" cy="445820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B8D9890B-F5FF-C7DF-6DBC-8DFCC3AD2A09}"/>
                    </a:ext>
                  </a:extLst>
                </p:cNvPr>
                <p:cNvSpPr txBox="1"/>
                <p:nvPr/>
              </p:nvSpPr>
              <p:spPr>
                <a:xfrm>
                  <a:off x="1542473" y="5371921"/>
                  <a:ext cx="717126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3200" b="1" dirty="0"/>
                    <a:t>Seems g</a:t>
                  </a:r>
                  <a:r>
                    <a:rPr kumimoji="1" lang="en-US" altLang="ja-JP" sz="3200" b="1" dirty="0"/>
                    <a:t>ood agreement for </a:t>
                  </a:r>
                  <a14:m>
                    <m:oMath xmlns:m="http://schemas.openxmlformats.org/officeDocument/2006/math">
                      <m:r>
                        <a:rPr kumimoji="1" lang="en-US" altLang="ja-JP" sz="3200" b="1" i="1" smtClean="0">
                          <a:latin typeface="Cambria Math" panose="02040503050406030204" pitchFamily="18" charset="0"/>
                        </a:rPr>
                        <m:t>𝝋</m:t>
                      </m:r>
                      <m:r>
                        <a:rPr kumimoji="1" lang="en-US" altLang="ja-JP" sz="3200" b="1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kumimoji="1" lang="en-US" altLang="ja-JP" sz="32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ja-JP" sz="32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ja-JP" sz="3200" b="1" i="1" smtClean="0">
                          <a:latin typeface="Cambria Math" panose="02040503050406030204" pitchFamily="18" charset="0"/>
                        </a:rPr>
                        <m:t>𝟓</m:t>
                      </m:r>
                    </m:oMath>
                  </a14:m>
                  <a:endParaRPr kumimoji="1" lang="ja-JP" altLang="en-US" sz="3200" b="1" dirty="0"/>
                </a:p>
              </p:txBody>
            </p:sp>
          </mc:Choice>
          <mc:Fallback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B8D9890B-F5FF-C7DF-6DBC-8DFCC3AD2A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2473" y="5371921"/>
                  <a:ext cx="7171267" cy="584775"/>
                </a:xfrm>
                <a:prstGeom prst="rect">
                  <a:avLst/>
                </a:prstGeom>
                <a:blipFill>
                  <a:blip r:embed="rId5"/>
                  <a:stretch>
                    <a:fillRect l="-2126" t="-13542" b="-333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DC988A38-530B-F746-3F27-DB318ABBCE00}"/>
                </a:ext>
              </a:extLst>
            </p:cNvPr>
            <p:cNvSpPr/>
            <p:nvPr/>
          </p:nvSpPr>
          <p:spPr>
            <a:xfrm>
              <a:off x="4243216" y="1498491"/>
              <a:ext cx="3529183" cy="318357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2796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0B91EC-D007-46C7-9A6C-5B799D5E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u="sng" dirty="0"/>
              <a:t>Deviation from GD theory</a:t>
            </a:r>
            <a:endParaRPr kumimoji="1" lang="ja-JP" altLang="en-US" b="1" u="sng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8538A482-75A0-AD5F-E180-34908CEBC73C}"/>
                  </a:ext>
                </a:extLst>
              </p:cNvPr>
              <p:cNvSpPr txBox="1"/>
              <p:nvPr/>
            </p:nvSpPr>
            <p:spPr>
              <a:xfrm>
                <a:off x="838199" y="994975"/>
                <a:ext cx="1079336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sz="2800" b="1" dirty="0"/>
                  <a:t>Ratio of the viscosity </a:t>
                </a:r>
                <a14:m>
                  <m:oMath xmlns:m="http://schemas.openxmlformats.org/officeDocument/2006/math">
                    <m:r>
                      <a:rPr kumimoji="1" lang="en-US" altLang="ja-JP" sz="2800" b="1" i="1" smtClean="0">
                        <a:latin typeface="Cambria Math" panose="02040503050406030204" pitchFamily="18" charset="0"/>
                      </a:rPr>
                      <m:t>𝜼</m:t>
                    </m:r>
                  </m:oMath>
                </a14:m>
                <a:r>
                  <a:rPr kumimoji="1" lang="en-US" altLang="ja-JP" sz="2800" b="1" dirty="0"/>
                  <a:t> from our theory to G</a:t>
                </a:r>
                <a:r>
                  <a:rPr lang="en-US" altLang="ja-JP" sz="2800" b="1" dirty="0"/>
                  <a:t>D theory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1" i="1"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kumimoji="1" lang="en-US" altLang="ja-JP" sz="2800" b="1" i="0" smtClean="0">
                            <a:latin typeface="Cambria Math" panose="02040503050406030204" pitchFamily="18" charset="0"/>
                          </a:rPr>
                          <m:t>𝐆𝐃</m:t>
                        </m:r>
                      </m:sub>
                    </m:sSub>
                  </m:oMath>
                </a14:m>
                <a:endParaRPr kumimoji="1" lang="ja-JP" altLang="en-US" sz="2800" b="1" dirty="0"/>
              </a:p>
            </p:txBody>
          </p:sp>
        </mc:Choice>
        <mc:Fallback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8538A482-75A0-AD5F-E180-34908CEBC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994975"/>
                <a:ext cx="10793361" cy="523220"/>
              </a:xfrm>
              <a:prstGeom prst="rect">
                <a:avLst/>
              </a:prstGeom>
              <a:blipFill>
                <a:blip r:embed="rId3"/>
                <a:stretch>
                  <a:fillRect l="-1129" t="-11628" b="-313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07CC5637-56FA-A552-3913-18E1FB9311D9}"/>
                  </a:ext>
                </a:extLst>
              </p:cNvPr>
              <p:cNvSpPr txBox="1"/>
              <p:nvPr/>
            </p:nvSpPr>
            <p:spPr>
              <a:xfrm>
                <a:off x="838199" y="5262860"/>
                <a:ext cx="8578094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sz="2400" b="1" dirty="0">
                    <a:solidFill>
                      <a:srgbClr val="FF0000"/>
                    </a:solidFill>
                  </a:rPr>
                  <a:t>However</a:t>
                </a:r>
                <a:r>
                  <a:rPr kumimoji="1" lang="en-US" altLang="ja-JP" sz="2400" b="1" dirty="0"/>
                  <a:t>…</a:t>
                </a:r>
              </a:p>
              <a:p>
                <a:r>
                  <a:rPr kumimoji="1" lang="en-US" altLang="ja-JP" sz="2400" b="1" dirty="0"/>
                  <a:t>Our theory: discrepancy appears for </a:t>
                </a:r>
                <a14:m>
                  <m:oMath xmlns:m="http://schemas.openxmlformats.org/officeDocument/2006/math"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𝝋</m:t>
                    </m:r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kumimoji="1" lang="ja-JP" altLang="en-US" sz="2400" b="1" dirty="0"/>
                  <a:t> </a:t>
                </a:r>
                <a:r>
                  <a:rPr kumimoji="1" lang="en-US" altLang="ja-JP" sz="2400" b="1" dirty="0"/>
                  <a:t>and </a:t>
                </a:r>
                <a14:m>
                  <m:oMath xmlns:m="http://schemas.openxmlformats.org/officeDocument/2006/math"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𝒆</m:t>
                    </m:r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𝟗</m:t>
                    </m:r>
                  </m:oMath>
                </a14:m>
                <a:endParaRPr kumimoji="1" lang="en-US" altLang="ja-JP" sz="2400" b="1" dirty="0"/>
              </a:p>
              <a:p>
                <a:r>
                  <a:rPr kumimoji="1" lang="en-US" altLang="ja-JP" sz="2400" b="1" dirty="0"/>
                  <a:t>Why? </a:t>
                </a:r>
                <a:r>
                  <a:rPr lang="ja-JP" altLang="en-US" sz="2400" b="1" dirty="0"/>
                  <a:t>⇒ </a:t>
                </a:r>
                <a:r>
                  <a:rPr kumimoji="1" lang="en-US" altLang="ja-JP" sz="2400" b="1" dirty="0"/>
                  <a:t>This might be because </a:t>
                </a:r>
                <a14:m>
                  <m:oMath xmlns:m="http://schemas.openxmlformats.org/officeDocument/2006/math"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𝒆</m:t>
                    </m:r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kumimoji="1" lang="ja-JP" altLang="en-US" sz="2400" b="1" dirty="0"/>
                  <a:t> </a:t>
                </a:r>
                <a:r>
                  <a:rPr kumimoji="1" lang="en-US" altLang="ja-JP" sz="2400" b="1" dirty="0"/>
                  <a:t>is singular.</a:t>
                </a:r>
                <a:endParaRPr kumimoji="1" lang="ja-JP" altLang="en-US" sz="2400" b="1" dirty="0"/>
              </a:p>
            </p:txBody>
          </p:sp>
        </mc:Choice>
        <mc:Fallback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07CC5637-56FA-A552-3913-18E1FB931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5262860"/>
                <a:ext cx="8578094" cy="1200329"/>
              </a:xfrm>
              <a:prstGeom prst="rect">
                <a:avLst/>
              </a:prstGeom>
              <a:blipFill>
                <a:blip r:embed="rId4"/>
                <a:stretch>
                  <a:fillRect l="-1065" t="-3553" b="-1116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5398408C-CA78-F63D-9727-C842C073A46B}"/>
              </a:ext>
            </a:extLst>
          </p:cNvPr>
          <p:cNvGrpSpPr/>
          <p:nvPr/>
        </p:nvGrpSpPr>
        <p:grpSpPr>
          <a:xfrm>
            <a:off x="1572493" y="1704681"/>
            <a:ext cx="8294256" cy="2725363"/>
            <a:chOff x="1592515" y="1995643"/>
            <a:chExt cx="9175335" cy="3014872"/>
          </a:xfrm>
        </p:grpSpPr>
        <p:pic>
          <p:nvPicPr>
            <p:cNvPr id="4" name="図 3" descr="グラフ が含まれている画像&#10;&#10;自動的に生成された説明">
              <a:extLst>
                <a:ext uri="{FF2B5EF4-FFF2-40B4-BE49-F238E27FC236}">
                  <a16:creationId xmlns:a16="http://schemas.microsoft.com/office/drawing/2014/main" id="{776F6E02-A274-1269-CB55-1C0666F7D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2515" y="1995643"/>
              <a:ext cx="4275765" cy="301487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7" name="図 6" descr="グラフィカル ユーザー インターフェイス が含まれている画像&#10;&#10;自動的に生成された説明">
              <a:extLst>
                <a:ext uri="{FF2B5EF4-FFF2-40B4-BE49-F238E27FC236}">
                  <a16:creationId xmlns:a16="http://schemas.microsoft.com/office/drawing/2014/main" id="{B6C707C7-18A8-8E9E-EFA5-01D17ECBC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8614" y="1995643"/>
              <a:ext cx="4179236" cy="3014872"/>
            </a:xfrm>
            <a:prstGeom prst="rect">
              <a:avLst/>
            </a:prstGeom>
            <a:solidFill>
              <a:schemeClr val="bg1"/>
            </a:solidFill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DD93C5AA-0EFC-FD3E-1F82-331C8ECBD2A8}"/>
                  </a:ext>
                </a:extLst>
              </p:cNvPr>
              <p:cNvSpPr txBox="1"/>
              <p:nvPr/>
            </p:nvSpPr>
            <p:spPr>
              <a:xfrm>
                <a:off x="838199" y="4535674"/>
                <a:ext cx="9118352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2400" b="1" dirty="0"/>
                  <a:t>Garzó and Dufty’s theory: deviations for </a:t>
                </a:r>
                <a14:m>
                  <m:oMath xmlns:m="http://schemas.openxmlformats.org/officeDocument/2006/math"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𝒆</m:t>
                    </m:r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≪</m:t>
                    </m:r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kumimoji="1" lang="ja-JP" altLang="en-US" sz="2400" b="1" dirty="0"/>
                  <a:t> </a:t>
                </a:r>
                <a:r>
                  <a:rPr kumimoji="1" lang="en-US" altLang="ja-JP" sz="2400" b="1" dirty="0"/>
                  <a:t>or </a:t>
                </a:r>
                <a14:m>
                  <m:oMath xmlns:m="http://schemas.openxmlformats.org/officeDocument/2006/math"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𝝋</m:t>
                    </m:r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≪</m:t>
                    </m:r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altLang="ja-JP" sz="2400" b="1" dirty="0"/>
              </a:p>
              <a:p>
                <a:r>
                  <a:rPr kumimoji="1" lang="ja-JP" altLang="en-US" sz="2400" b="1" dirty="0"/>
                  <a:t>⇒ </a:t>
                </a:r>
                <a:r>
                  <a:rPr kumimoji="1" lang="en-US" altLang="ja-JP" sz="2400" b="1" dirty="0"/>
                  <a:t>Our theory</a:t>
                </a:r>
                <a:r>
                  <a:rPr lang="en-US" altLang="ja-JP" sz="2400" b="1" dirty="0"/>
                  <a:t> is precise for </a:t>
                </a:r>
                <a14:m>
                  <m:oMath xmlns:m="http://schemas.openxmlformats.org/officeDocument/2006/math"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𝝋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kumimoji="1" lang="en-US" altLang="ja-JP" sz="2400" b="1" dirty="0"/>
                  <a:t>.</a:t>
                </a:r>
                <a:endParaRPr kumimoji="1" lang="ja-JP" altLang="en-US" sz="2400" b="1" dirty="0"/>
              </a:p>
            </p:txBody>
          </p:sp>
        </mc:Choice>
        <mc:Fallback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DD93C5AA-0EFC-FD3E-1F82-331C8ECBD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4535674"/>
                <a:ext cx="9118352" cy="830997"/>
              </a:xfrm>
              <a:prstGeom prst="rect">
                <a:avLst/>
              </a:prstGeom>
              <a:blipFill>
                <a:blip r:embed="rId7"/>
                <a:stretch>
                  <a:fillRect l="-1003" t="-5147" b="-169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0346BC9-0E72-A658-5A6B-B10A9BA11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58BDE2-E8BD-4F1A-B89A-C1BE5D2ACB16}" type="slidenum">
              <a:rPr lang="ja-JP" altLang="en-US" smtClean="0"/>
              <a:pPr/>
              <a:t>15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022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3A5CE-BBC8-9E1E-3AAB-CC25F792C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9D751B-F4A8-4737-AA98-E017947F2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u="sng" dirty="0"/>
              <a:t>Kinetic temperature</a:t>
            </a:r>
            <a:endParaRPr kumimoji="1" lang="ja-JP" altLang="en-US" b="1" u="sng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42CD972B-551E-4977-3966-F36D75169707}"/>
                  </a:ext>
                </a:extLst>
              </p:cNvPr>
              <p:cNvSpPr txBox="1"/>
              <p:nvPr/>
            </p:nvSpPr>
            <p:spPr>
              <a:xfrm>
                <a:off x="838199" y="994975"/>
                <a:ext cx="10793361" cy="7676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sz="2800" b="1" dirty="0"/>
                  <a:t>Kinetic temperature </a:t>
                </a:r>
                <a14:m>
                  <m:oMath xmlns:m="http://schemas.openxmlformats.org/officeDocument/2006/math">
                    <m:r>
                      <a:rPr kumimoji="1" lang="en-US" altLang="ja-JP" sz="2800" b="1" i="1" smtClean="0">
                        <a:latin typeface="Cambria Math" panose="02040503050406030204" pitchFamily="18" charset="0"/>
                      </a:rPr>
                      <m:t>𝜽</m:t>
                    </m:r>
                    <m:r>
                      <a:rPr kumimoji="1" lang="en-US" altLang="ja-JP" sz="28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ja-JP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sz="28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num>
                      <m:den>
                        <m:r>
                          <a:rPr kumimoji="1" lang="en-US" altLang="ja-JP" sz="2800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  <m:sSup>
                          <m:sSupPr>
                            <m:ctrlPr>
                              <a:rPr kumimoji="1" lang="en-US" altLang="ja-JP" sz="28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2800" b="1" i="1" smtClean="0">
                                <a:latin typeface="Cambria Math" panose="02040503050406030204" pitchFamily="18" charset="0"/>
                              </a:rPr>
                              <m:t>𝒅</m:t>
                            </m:r>
                          </m:e>
                          <m:sup>
                            <m:r>
                              <a:rPr kumimoji="1" lang="en-US" altLang="ja-JP" sz="28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ja-JP" sz="28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̇"/>
                                <m:ctrlPr>
                                  <a:rPr kumimoji="1" lang="en-US" altLang="ja-JP" sz="2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ja-JP" sz="2800" b="1" i="1" smtClean="0">
                                    <a:latin typeface="Cambria Math" panose="02040503050406030204" pitchFamily="18" charset="0"/>
                                  </a:rPr>
                                  <m:t>𝜸</m:t>
                                </m:r>
                              </m:e>
                            </m:acc>
                          </m:e>
                          <m:sup>
                            <m:r>
                              <a:rPr kumimoji="1" lang="en-US" altLang="ja-JP" sz="28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endParaRPr kumimoji="1" lang="ja-JP" altLang="en-US" sz="2800" b="1" dirty="0"/>
              </a:p>
            </p:txBody>
          </p:sp>
        </mc:Choice>
        <mc:Fallback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42CD972B-551E-4977-3966-F36D751697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994975"/>
                <a:ext cx="10793361" cy="767646"/>
              </a:xfrm>
              <a:prstGeom prst="rect">
                <a:avLst/>
              </a:prstGeom>
              <a:blipFill>
                <a:blip r:embed="rId3"/>
                <a:stretch>
                  <a:fillRect l="-1129" b="-7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677E39C-3924-6554-7DC5-A29835C4E61C}"/>
              </a:ext>
            </a:extLst>
          </p:cNvPr>
          <p:cNvSpPr txBox="1"/>
          <p:nvPr/>
        </p:nvSpPr>
        <p:spPr>
          <a:xfrm>
            <a:off x="3135256" y="5095380"/>
            <a:ext cx="59214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800" b="1" dirty="0"/>
              <a:t>The temperature shows better agreement than the viscosity.</a:t>
            </a:r>
            <a:endParaRPr kumimoji="1" lang="ja-JP" altLang="en-US" sz="2800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686C157-9706-DEE6-9496-4CD8DCED1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58BDE2-E8BD-4F1A-B89A-C1BE5D2ACB16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0EF5685-4946-2A36-50F7-182798663E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9602"/>
          <a:stretch>
            <a:fillRect/>
          </a:stretch>
        </p:blipFill>
        <p:spPr>
          <a:xfrm>
            <a:off x="1583267" y="1682425"/>
            <a:ext cx="3953933" cy="319238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CDFA8CA-C1E3-57A7-53A2-B73FB013E5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2610"/>
          <a:stretch>
            <a:fillRect/>
          </a:stretch>
        </p:blipFill>
        <p:spPr>
          <a:xfrm>
            <a:off x="6389040" y="1644262"/>
            <a:ext cx="3953934" cy="334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98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0B91EC-D007-46C7-9A6C-5B799D5E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u="sng" dirty="0"/>
              <a:t>Normal stress differences</a:t>
            </a:r>
            <a:endParaRPr kumimoji="1" lang="ja-JP" altLang="en-US" b="1" u="sng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D25DED-742A-8DAA-AE7A-F7013222C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0154"/>
            <a:ext cx="8746700" cy="4836561"/>
          </a:xfrm>
        </p:spPr>
        <p:txBody>
          <a:bodyPr/>
          <a:lstStyle/>
          <a:p>
            <a:r>
              <a:rPr kumimoji="1" lang="en-US" altLang="ja-JP" b="1" dirty="0">
                <a:solidFill>
                  <a:schemeClr val="tx1"/>
                </a:solidFill>
              </a:rPr>
              <a:t>Because the system is anisotropic, </a:t>
            </a:r>
            <a:br>
              <a:rPr kumimoji="1" lang="en-US" altLang="ja-JP" b="1" dirty="0">
                <a:solidFill>
                  <a:schemeClr val="tx1"/>
                </a:solidFill>
              </a:rPr>
            </a:br>
            <a:r>
              <a:rPr kumimoji="1" lang="en-US" altLang="ja-JP" b="1" dirty="0">
                <a:solidFill>
                  <a:schemeClr val="tx1"/>
                </a:solidFill>
              </a:rPr>
              <a:t>the normal stress differences are also important. </a:t>
            </a:r>
            <a:br>
              <a:rPr kumimoji="1" lang="en-US" altLang="ja-JP" b="1" dirty="0">
                <a:solidFill>
                  <a:schemeClr val="tx1"/>
                </a:solidFill>
              </a:rPr>
            </a:br>
            <a:r>
              <a:rPr kumimoji="1" lang="en-US" altLang="ja-JP" b="1" dirty="0">
                <a:solidFill>
                  <a:schemeClr val="tx1"/>
                </a:solidFill>
              </a:rPr>
              <a:t>(</a:t>
            </a:r>
            <a:r>
              <a:rPr kumimoji="1" lang="ja-JP" altLang="en-US" b="1" dirty="0">
                <a:solidFill>
                  <a:schemeClr val="tx1"/>
                </a:solidFill>
              </a:rPr>
              <a:t>👉 </a:t>
            </a:r>
            <a:r>
              <a:rPr lang="en-US" altLang="ja-JP" b="1" dirty="0">
                <a:solidFill>
                  <a:schemeClr val="tx1"/>
                </a:solidFill>
              </a:rPr>
              <a:t>GD theory cannot explain these quantities.)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79AC2027-2799-1B64-0918-64FADA686646}"/>
                  </a:ext>
                </a:extLst>
              </p:cNvPr>
              <p:cNvSpPr txBox="1"/>
              <p:nvPr/>
            </p:nvSpPr>
            <p:spPr>
              <a:xfrm>
                <a:off x="8120753" y="357687"/>
                <a:ext cx="3511563" cy="897169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sz="1800" b="1" u="sng" dirty="0">
                    <a:latin typeface="+mj-lt"/>
                  </a:rPr>
                  <a:t>Normal stress differences</a:t>
                </a:r>
                <a:r>
                  <a:rPr kumimoji="1" lang="en-US" altLang="ja-JP" sz="1800" b="1" dirty="0">
                    <a:latin typeface="+mj-lt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1800" b="1" i="1" smtClean="0">
                              <a:latin typeface="Cambria Math" panose="02040503050406030204" pitchFamily="18" charset="0"/>
                            </a:rPr>
                            <m:t>𝒩</m:t>
                          </m:r>
                        </m:e>
                        <m:sub>
                          <m:r>
                            <a:rPr kumimoji="1" lang="en-US" altLang="ja-JP" sz="1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kumimoji="1" lang="en-US" altLang="ja-JP" sz="1800" b="1" i="1" smtClean="0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kumimoji="1" lang="en-US" altLang="ja-JP" sz="1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sz="1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800" b="1" i="1" smtClean="0"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kumimoji="1" lang="en-US" altLang="ja-JP" sz="1800" b="1" i="1" smtClean="0">
                                  <a:latin typeface="Cambria Math" panose="02040503050406030204" pitchFamily="18" charset="0"/>
                                </a:rPr>
                                <m:t>𝒙𝒙</m:t>
                              </m:r>
                            </m:sub>
                          </m:sSub>
                          <m:r>
                            <a:rPr kumimoji="1" lang="en-US" altLang="ja-JP" sz="1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ja-JP" sz="18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1800" b="1" i="1" smtClean="0"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kumimoji="1" lang="en-US" altLang="ja-JP" sz="1800" b="1" i="1" smtClean="0">
                                  <a:latin typeface="Cambria Math" panose="02040503050406030204" pitchFamily="18" charset="0"/>
                                </a:rPr>
                                <m:t>𝒚𝒚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JP" sz="1800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den>
                      </m:f>
                      <m:r>
                        <a:rPr kumimoji="1" lang="en-US" altLang="ja-JP" sz="1800" b="1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kumimoji="1" lang="en-US" altLang="ja-JP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1" i="1">
                              <a:latin typeface="Cambria Math" panose="02040503050406030204" pitchFamily="18" charset="0"/>
                            </a:rPr>
                            <m:t>𝒩</m:t>
                          </m:r>
                        </m:e>
                        <m:sub>
                          <m:r>
                            <a:rPr kumimoji="1" lang="en-US" altLang="ja-JP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kumimoji="1" lang="en-US" altLang="ja-JP" b="1" i="1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kumimoji="1" lang="en-US" altLang="ja-JP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1" i="1"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kumimoji="1" lang="en-US" altLang="ja-JP" b="1" i="1" smtClean="0">
                                  <a:latin typeface="Cambria Math" panose="02040503050406030204" pitchFamily="18" charset="0"/>
                                </a:rPr>
                                <m:t>𝒚𝒚</m:t>
                              </m:r>
                            </m:sub>
                          </m:sSub>
                          <m:r>
                            <a:rPr kumimoji="1" lang="en-US" altLang="ja-JP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ja-JP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1" i="1"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kumimoji="1" lang="en-US" altLang="ja-JP" b="1" i="1" smtClean="0">
                                  <a:latin typeface="Cambria Math" panose="02040503050406030204" pitchFamily="18" charset="0"/>
                                </a:rPr>
                                <m:t>𝒛𝒛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JP" b="1" i="1">
                              <a:latin typeface="Cambria Math" panose="02040503050406030204" pitchFamily="18" charset="0"/>
                            </a:rPr>
                            <m:t>𝑷</m:t>
                          </m:r>
                        </m:den>
                      </m:f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79AC2027-2799-1B64-0918-64FADA6866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0753" y="357687"/>
                <a:ext cx="3511563" cy="897169"/>
              </a:xfrm>
              <a:prstGeom prst="rect">
                <a:avLst/>
              </a:prstGeom>
              <a:blipFill>
                <a:blip r:embed="rId3"/>
                <a:stretch>
                  <a:fillRect l="-1033" t="-1974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F768D790-8973-A7D5-B99C-DBCC3EA85EFA}"/>
                  </a:ext>
                </a:extLst>
              </p:cNvPr>
              <p:cNvSpPr txBox="1"/>
              <p:nvPr/>
            </p:nvSpPr>
            <p:spPr>
              <a:xfrm>
                <a:off x="838200" y="5287681"/>
                <a:ext cx="761703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b="1" dirty="0"/>
                  <a:t>Qualitatively agree with each other.</a:t>
                </a:r>
              </a:p>
              <a:p>
                <a:r>
                  <a:rPr kumimoji="1" lang="en-US" altLang="ja-JP" sz="2400" b="1" dirty="0"/>
                  <a:t>However, the theory underestimates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1" i="1">
                            <a:latin typeface="Cambria Math" panose="02040503050406030204" pitchFamily="18" charset="0"/>
                          </a:rPr>
                          <m:t>𝒩</m:t>
                        </m:r>
                      </m:e>
                      <m:sub>
                        <m:r>
                          <a:rPr kumimoji="1" lang="en-US" altLang="ja-JP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kumimoji="1" lang="ja-JP" altLang="en-US" sz="2400" b="1" dirty="0"/>
                  <a:t> </a:t>
                </a:r>
                <a:r>
                  <a:rPr kumimoji="1" lang="en-US" altLang="ja-JP" sz="2400" b="1" dirty="0"/>
                  <a:t>for </a:t>
                </a:r>
                <a14:m>
                  <m:oMath xmlns:m="http://schemas.openxmlformats.org/officeDocument/2006/math"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𝝋</m:t>
                    </m:r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≪</m:t>
                    </m:r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kumimoji="1" lang="en-US" altLang="ja-JP" sz="2400" b="1" dirty="0"/>
                  <a:t>.</a:t>
                </a:r>
              </a:p>
              <a:p>
                <a:r>
                  <a:rPr kumimoji="1" lang="en-US" altLang="ja-JP" sz="2400" b="1" dirty="0"/>
                  <a:t>Why?</a:t>
                </a:r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F768D790-8973-A7D5-B99C-DBCC3EA85E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287681"/>
                <a:ext cx="7617032" cy="1200329"/>
              </a:xfrm>
              <a:prstGeom prst="rect">
                <a:avLst/>
              </a:prstGeom>
              <a:blipFill>
                <a:blip r:embed="rId4"/>
                <a:stretch>
                  <a:fillRect l="-1281" t="-3553" b="-1116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47C26419-AD5A-6A97-DB02-CA6C6AC20AC1}"/>
              </a:ext>
            </a:extLst>
          </p:cNvPr>
          <p:cNvGrpSpPr/>
          <p:nvPr/>
        </p:nvGrpSpPr>
        <p:grpSpPr>
          <a:xfrm>
            <a:off x="2464819" y="2515633"/>
            <a:ext cx="7703350" cy="2835615"/>
            <a:chOff x="-383156" y="1811599"/>
            <a:chExt cx="11333693" cy="4171950"/>
          </a:xfrm>
        </p:grpSpPr>
        <p:pic>
          <p:nvPicPr>
            <p:cNvPr id="6" name="図 5" descr="グラフ&#10;&#10;自動的に生成された説明">
              <a:extLst>
                <a:ext uri="{FF2B5EF4-FFF2-40B4-BE49-F238E27FC236}">
                  <a16:creationId xmlns:a16="http://schemas.microsoft.com/office/drawing/2014/main" id="{F66D87E4-5271-E95D-2F9C-11F1410DC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1737" y="1811599"/>
              <a:ext cx="5638800" cy="417195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2" name="図 11" descr="矢印 が含まれている画像&#10;&#10;自動的に生成された説明">
              <a:extLst>
                <a:ext uri="{FF2B5EF4-FFF2-40B4-BE49-F238E27FC236}">
                  <a16:creationId xmlns:a16="http://schemas.microsoft.com/office/drawing/2014/main" id="{63904A0E-04E3-80C7-2D06-34D7E3994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3156" y="1811599"/>
              <a:ext cx="5695950" cy="417195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2DC6EE0-D851-6EB2-87F5-F92F7544AA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58BDE2-E8BD-4F1A-B89A-C1BE5D2ACB16}" type="slidenum">
              <a:rPr lang="ja-JP" altLang="en-US" smtClean="0"/>
              <a:pPr/>
              <a:t>17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76277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5B8A3-4D9A-6DAC-E931-AF5C38845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0B6A4D-A319-F3EA-69E7-753FE202E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u="sng" dirty="0"/>
              <a:t>Comparison with othe</a:t>
            </a:r>
            <a:r>
              <a:rPr lang="en-US" altLang="ja-JP" b="1" u="sng" dirty="0"/>
              <a:t>r approach</a:t>
            </a:r>
            <a:endParaRPr kumimoji="1" lang="ja-JP" altLang="en-US" b="1" u="sng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D78A977-CAAC-5979-E982-95E2147F3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58BDE2-E8BD-4F1A-B89A-C1BE5D2ACB16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8D5DC6D8-0208-27E1-11B4-B2D069DB16EA}"/>
              </a:ext>
            </a:extLst>
          </p:cNvPr>
          <p:cNvSpPr txBox="1"/>
          <p:nvPr/>
        </p:nvSpPr>
        <p:spPr>
          <a:xfrm>
            <a:off x="9286009" y="4488907"/>
            <a:ext cx="28517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dirty="0"/>
              <a:t>👉 </a:t>
            </a:r>
            <a:r>
              <a:rPr lang="en-US" altLang="ja-JP" sz="1600" dirty="0"/>
              <a:t>Saha &amp; Alam, JFM (2016)</a:t>
            </a:r>
            <a:endParaRPr lang="ja-JP" altLang="en-US" sz="1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32D19AF2-E052-C6E3-A2E8-F5FBFB67D2B0}"/>
                  </a:ext>
                </a:extLst>
              </p:cNvPr>
              <p:cNvSpPr txBox="1"/>
              <p:nvPr/>
            </p:nvSpPr>
            <p:spPr>
              <a:xfrm>
                <a:off x="2677955" y="5016977"/>
                <a:ext cx="643217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b="1" dirty="0"/>
                  <a:t>Deviation: our theory </a:t>
                </a:r>
                <a14:m>
                  <m:oMath xmlns:m="http://schemas.openxmlformats.org/officeDocument/2006/math"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kumimoji="1" lang="en-US" altLang="ja-JP" sz="2400" b="1" dirty="0"/>
                  <a:t> Saha &amp; Alam</a:t>
                </a:r>
              </a:p>
              <a:p>
                <a:r>
                  <a:rPr kumimoji="1" lang="ja-JP" altLang="en-US" sz="2400" b="1" dirty="0"/>
                  <a:t>⇒ </a:t>
                </a:r>
                <a:r>
                  <a:rPr lang="en-US" altLang="ja-JP" sz="2400" b="1" dirty="0"/>
                  <a:t>Our theory predicts the viscosity better.</a:t>
                </a:r>
                <a:endParaRPr kumimoji="1" lang="ja-JP" altLang="en-US" sz="2400" b="1" dirty="0"/>
              </a:p>
            </p:txBody>
          </p:sp>
        </mc:Choice>
        <mc:Fallback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32D19AF2-E052-C6E3-A2E8-F5FBFB67D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7955" y="5016977"/>
                <a:ext cx="6432179" cy="830997"/>
              </a:xfrm>
              <a:prstGeom prst="rect">
                <a:avLst/>
              </a:prstGeom>
              <a:blipFill>
                <a:blip r:embed="rId3"/>
                <a:stretch>
                  <a:fillRect l="-1422" t="-5147" b="-169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図 7">
            <a:extLst>
              <a:ext uri="{FF2B5EF4-FFF2-40B4-BE49-F238E27FC236}">
                <a16:creationId xmlns:a16="http://schemas.microsoft.com/office/drawing/2014/main" id="{DFFBAFD5-6153-0C94-BA9F-AAE234586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621" y="1525680"/>
            <a:ext cx="8838252" cy="325045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A2CC9B7-07B3-7826-374F-35333058432C}"/>
              </a:ext>
            </a:extLst>
          </p:cNvPr>
          <p:cNvSpPr txBox="1"/>
          <p:nvPr/>
        </p:nvSpPr>
        <p:spPr>
          <a:xfrm>
            <a:off x="838200" y="1010026"/>
            <a:ext cx="8085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Relative error of the viscosity with the simulation data</a:t>
            </a:r>
            <a:endParaRPr lang="en-US" altLang="ja-JP" sz="2400" b="1" dirty="0"/>
          </a:p>
        </p:txBody>
      </p:sp>
    </p:spTree>
    <p:extLst>
      <p:ext uri="{BB962C8B-B14F-4D97-AF65-F5344CB8AC3E}">
        <p14:creationId xmlns:p14="http://schemas.microsoft.com/office/powerpoint/2010/main" val="3522889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2CCEC-8D55-9E99-31D3-9409CF7AD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087F72-DB93-2FA0-32C6-ABB23D8E6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u="sng" dirty="0"/>
              <a:t>Comparison with othe</a:t>
            </a:r>
            <a:r>
              <a:rPr lang="en-US" altLang="ja-JP" b="1" u="sng" dirty="0"/>
              <a:t>r approach</a:t>
            </a:r>
            <a:endParaRPr kumimoji="1" lang="ja-JP" altLang="en-US" b="1" u="sng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A138F6C-EA49-B0E0-91B8-E747005EFC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58BDE2-E8BD-4F1A-B89A-C1BE5D2ACB16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6780218D-EF1B-C1B5-7EEB-7B656C0972A0}"/>
                  </a:ext>
                </a:extLst>
              </p:cNvPr>
              <p:cNvSpPr txBox="1"/>
              <p:nvPr/>
            </p:nvSpPr>
            <p:spPr>
              <a:xfrm>
                <a:off x="2745689" y="5237110"/>
                <a:ext cx="643217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b="1" dirty="0"/>
                  <a:t>Deviation: our theory </a:t>
                </a:r>
                <a14:m>
                  <m:oMath xmlns:m="http://schemas.openxmlformats.org/officeDocument/2006/math">
                    <m:r>
                      <a:rPr kumimoji="1" lang="en-US" altLang="ja-JP" sz="2400" b="1" i="1" smtClean="0">
                        <a:latin typeface="Cambria Math" panose="02040503050406030204" pitchFamily="18" charset="0"/>
                      </a:rPr>
                      <m:t>≃</m:t>
                    </m:r>
                  </m:oMath>
                </a14:m>
                <a:r>
                  <a:rPr kumimoji="1" lang="en-US" altLang="ja-JP" sz="2400" b="1" dirty="0"/>
                  <a:t> Saha &amp; Alam</a:t>
                </a:r>
              </a:p>
              <a:p>
                <a:r>
                  <a:rPr kumimoji="1" lang="ja-JP" altLang="en-US" sz="2400" b="1" dirty="0"/>
                  <a:t>⇒ </a:t>
                </a:r>
                <a:r>
                  <a:rPr lang="en-US" altLang="ja-JP" sz="2400" b="1" dirty="0"/>
                  <a:t>as good as Saha &amp; Alam</a:t>
                </a:r>
                <a:endParaRPr kumimoji="1" lang="ja-JP" altLang="en-US" sz="2400" b="1" dirty="0"/>
              </a:p>
            </p:txBody>
          </p:sp>
        </mc:Choice>
        <mc:Fallback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6780218D-EF1B-C1B5-7EEB-7B656C0972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5689" y="5237110"/>
                <a:ext cx="6432179" cy="830997"/>
              </a:xfrm>
              <a:prstGeom prst="rect">
                <a:avLst/>
              </a:prstGeom>
              <a:blipFill>
                <a:blip r:embed="rId3"/>
                <a:stretch>
                  <a:fillRect l="-1420" t="-5147" b="-169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B2A134C-59A0-CDBA-3D13-B11A2710CD95}"/>
              </a:ext>
            </a:extLst>
          </p:cNvPr>
          <p:cNvSpPr txBox="1"/>
          <p:nvPr/>
        </p:nvSpPr>
        <p:spPr>
          <a:xfrm>
            <a:off x="838201" y="1010026"/>
            <a:ext cx="789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Relative error of the second normal stress difference with the simulation data</a:t>
            </a:r>
            <a:endParaRPr lang="en-US" altLang="ja-JP" sz="2400" b="1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9926A19-DEC9-D02F-85FC-6108D123B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666" y="1841023"/>
            <a:ext cx="8886252" cy="331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17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0B91EC-D007-46C7-9A6C-5B799D5E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u="sng" dirty="0"/>
              <a:t>Introduction </a:t>
            </a:r>
            <a:endParaRPr kumimoji="1" lang="ja-JP" altLang="en-US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4476857-7595-462C-B752-8E528E8E54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25620"/>
                <a:ext cx="7197434" cy="5151343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b="1" dirty="0">
                    <a:solidFill>
                      <a:schemeClr val="tx1"/>
                    </a:solidFill>
                  </a:rPr>
                  <a:t>Understanding of rapid flow of </a:t>
                </a:r>
                <a:br>
                  <a:rPr kumimoji="1" lang="en-US" altLang="ja-JP" b="1" dirty="0">
                    <a:solidFill>
                      <a:schemeClr val="tx1"/>
                    </a:solidFill>
                  </a:rPr>
                </a:br>
                <a:r>
                  <a:rPr kumimoji="1" lang="en-US" altLang="ja-JP" b="1" dirty="0">
                    <a:solidFill>
                      <a:schemeClr val="tx1"/>
                    </a:solidFill>
                  </a:rPr>
                  <a:t>dry granular particles is important.</a:t>
                </a:r>
              </a:p>
              <a:p>
                <a:r>
                  <a:rPr lang="en-US" altLang="ja-JP" b="1" dirty="0">
                    <a:solidFill>
                      <a:schemeClr val="tx1"/>
                    </a:solidFill>
                  </a:rPr>
                  <a:t>Our interest: </a:t>
                </a:r>
                <a:r>
                  <a:rPr kumimoji="1" lang="en-US" altLang="ja-JP" b="1" dirty="0">
                    <a:solidFill>
                      <a:schemeClr val="tx1"/>
                    </a:solidFill>
                  </a:rPr>
                  <a:t>Simple shear flow</a:t>
                </a:r>
                <a:br>
                  <a:rPr kumimoji="1" lang="en-US" altLang="ja-JP" b="1" dirty="0">
                    <a:solidFill>
                      <a:schemeClr val="tx1"/>
                    </a:solidFill>
                  </a:rPr>
                </a:br>
                <a:r>
                  <a:rPr kumimoji="1" lang="en-US" altLang="ja-JP" b="1" dirty="0">
                    <a:solidFill>
                      <a:schemeClr val="tx1"/>
                    </a:solidFill>
                  </a:rPr>
                  <a:t>(e.g., bulk region of flow down inclined plane)</a:t>
                </a:r>
              </a:p>
              <a:p>
                <a:r>
                  <a:rPr lang="en-US" altLang="ja-JP" b="1" dirty="0">
                    <a:solidFill>
                      <a:schemeClr val="tx1"/>
                    </a:solidFill>
                  </a:rPr>
                  <a:t>Assumption:</a:t>
                </a:r>
                <a:br>
                  <a:rPr lang="en-US" altLang="ja-JP" b="1" dirty="0">
                    <a:solidFill>
                      <a:schemeClr val="tx1"/>
                    </a:solidFill>
                  </a:rPr>
                </a:br>
                <a:r>
                  <a:rPr lang="en-US" altLang="ja-JP" b="1" dirty="0">
                    <a:solidFill>
                      <a:schemeClr val="tx1"/>
                    </a:solidFill>
                  </a:rPr>
                  <a:t>frictionless &amp; hard-core spheres</a:t>
                </a:r>
                <a:br>
                  <a:rPr lang="en-US" altLang="ja-JP" b="1" dirty="0">
                    <a:solidFill>
                      <a:schemeClr val="tx1"/>
                    </a:solidFill>
                  </a:rPr>
                </a:br>
                <a:r>
                  <a:rPr lang="en-US" altLang="ja-JP" b="1" dirty="0">
                    <a:solidFill>
                      <a:schemeClr val="tx1"/>
                    </a:solidFill>
                  </a:rPr>
                  <a:t>(diameter </a:t>
                </a:r>
                <a14:m>
                  <m:oMath xmlns:m="http://schemas.openxmlformats.org/officeDocument/2006/math">
                    <m:r>
                      <a:rPr lang="en-US" altLang="ja-JP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altLang="ja-JP" b="1" dirty="0">
                    <a:solidFill>
                      <a:schemeClr val="tx1"/>
                    </a:solidFill>
                  </a:rPr>
                  <a:t>, mass </a:t>
                </a:r>
                <a14:m>
                  <m:oMath xmlns:m="http://schemas.openxmlformats.org/officeDocument/2006/math">
                    <m:r>
                      <a:rPr lang="en-US" altLang="ja-JP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US" altLang="ja-JP" b="1" dirty="0">
                    <a:solidFill>
                      <a:schemeClr val="tx1"/>
                    </a:solidFill>
                  </a:rPr>
                  <a:t>)</a:t>
                </a:r>
                <a:br>
                  <a:rPr lang="en-US" altLang="ja-JP" b="1" dirty="0">
                    <a:solidFill>
                      <a:schemeClr val="tx1"/>
                    </a:solidFill>
                  </a:rPr>
                </a:br>
                <a:r>
                  <a:rPr lang="ja-JP" altLang="en-US" b="1" dirty="0">
                    <a:solidFill>
                      <a:schemeClr val="tx1"/>
                    </a:solidFill>
                  </a:rPr>
                  <a:t>⇒ </a:t>
                </a:r>
                <a:r>
                  <a:rPr lang="en-US" altLang="ja-JP" b="1" dirty="0">
                    <a:solidFill>
                      <a:schemeClr val="tx1"/>
                    </a:solidFill>
                  </a:rPr>
                  <a:t>Stress satisfies Bagnold’s law</a:t>
                </a:r>
                <a:br>
                  <a:rPr lang="en-US" altLang="ja-JP" b="1" dirty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altLang="ja-JP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𝒙𝒚</m:t>
                        </m:r>
                      </m:sub>
                    </m:sSub>
                    <m:r>
                      <a:rPr lang="en-US" altLang="ja-JP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altLang="ja-JP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sSup>
                      <m:sSupPr>
                        <m:ctrlPr>
                          <a:rPr lang="en-US" altLang="ja-JP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̇"/>
                            <m:ctrlPr>
                              <a:rPr lang="en-US" altLang="ja-JP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𝜸</m:t>
                            </m:r>
                          </m:e>
                        </m:acc>
                      </m:e>
                      <m:sup>
                        <m:r>
                          <a:rPr lang="en-US" altLang="ja-JP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ja-JP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ja-JP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endParaRPr lang="en-US" altLang="ja-JP" b="1" dirty="0">
                  <a:solidFill>
                    <a:schemeClr val="tx1"/>
                  </a:solidFill>
                </a:endParaRPr>
              </a:p>
              <a:p>
                <a:r>
                  <a:rPr lang="en-US" altLang="ja-JP" b="1" u="sng" dirty="0">
                    <a:solidFill>
                      <a:schemeClr val="tx1"/>
                    </a:solidFill>
                  </a:rPr>
                  <a:t>Kinetic theory</a:t>
                </a:r>
                <a:r>
                  <a:rPr lang="en-US" altLang="ja-JP" b="1" dirty="0">
                    <a:solidFill>
                      <a:schemeClr val="tx1"/>
                    </a:solidFill>
                  </a:rPr>
                  <a:t> (treating vel. dist. </a:t>
                </a:r>
                <a:r>
                  <a:rPr lang="en-US" altLang="ja-JP" b="1" dirty="0" err="1"/>
                  <a:t>f</a:t>
                </a:r>
                <a:r>
                  <a:rPr lang="en-US" altLang="ja-JP" b="1" dirty="0" err="1">
                    <a:solidFill>
                      <a:schemeClr val="tx1"/>
                    </a:solidFill>
                  </a:rPr>
                  <a:t>unc</a:t>
                </a:r>
                <a:r>
                  <a:rPr lang="en-US" altLang="ja-JP" b="1" dirty="0">
                    <a:solidFill>
                      <a:schemeClr val="tx1"/>
                    </a:solidFill>
                  </a:rPr>
                  <a:t>.)</a:t>
                </a:r>
                <a:br>
                  <a:rPr lang="en-US" altLang="ja-JP" b="1" dirty="0">
                    <a:solidFill>
                      <a:schemeClr val="tx1"/>
                    </a:solidFill>
                  </a:rPr>
                </a:br>
                <a:r>
                  <a:rPr lang="en-US" altLang="ja-JP" b="1" dirty="0">
                    <a:solidFill>
                      <a:schemeClr val="tx1"/>
                    </a:solidFill>
                  </a:rPr>
                  <a:t>is known to describe the flow.</a:t>
                </a:r>
                <a:endParaRPr kumimoji="1" lang="en-US" altLang="ja-JP" b="1" dirty="0">
                  <a:solidFill>
                    <a:schemeClr val="tx1"/>
                  </a:solidFill>
                </a:endParaRPr>
              </a:p>
              <a:p>
                <a:endParaRPr kumimoji="1" lang="en-US" altLang="ja-JP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4476857-7595-462C-B752-8E528E8E54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25620"/>
                <a:ext cx="7197434" cy="5151343"/>
              </a:xfrm>
              <a:blipFill>
                <a:blip r:embed="rId3"/>
                <a:stretch>
                  <a:fillRect l="-1525" t="-20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Towards a theoretical picture of dense granular flows down inclines |  Nature Materials">
            <a:extLst>
              <a:ext uri="{FF2B5EF4-FFF2-40B4-BE49-F238E27FC236}">
                <a16:creationId xmlns:a16="http://schemas.microsoft.com/office/drawing/2014/main" id="{98C272C2-70AC-99E0-ACD6-F1D7738CA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994" y="3687296"/>
            <a:ext cx="2351308" cy="231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BB5BB0F-5124-F45F-15A9-91B171451554}"/>
              </a:ext>
            </a:extLst>
          </p:cNvPr>
          <p:cNvGrpSpPr/>
          <p:nvPr/>
        </p:nvGrpSpPr>
        <p:grpSpPr>
          <a:xfrm>
            <a:off x="7022262" y="4506727"/>
            <a:ext cx="2351308" cy="2008880"/>
            <a:chOff x="9220539" y="104429"/>
            <a:chExt cx="2351308" cy="2008880"/>
          </a:xfrm>
        </p:grpSpPr>
        <p:grpSp>
          <p:nvGrpSpPr>
            <p:cNvPr id="29" name="グループ化 28">
              <a:extLst>
                <a:ext uri="{FF2B5EF4-FFF2-40B4-BE49-F238E27FC236}">
                  <a16:creationId xmlns:a16="http://schemas.microsoft.com/office/drawing/2014/main" id="{F28E5AB1-9DCC-4B30-9FFB-6150069AF1DD}"/>
                </a:ext>
              </a:extLst>
            </p:cNvPr>
            <p:cNvGrpSpPr/>
            <p:nvPr/>
          </p:nvGrpSpPr>
          <p:grpSpPr>
            <a:xfrm>
              <a:off x="9220539" y="590135"/>
              <a:ext cx="2351308" cy="1523174"/>
              <a:chOff x="6716020" y="2647065"/>
              <a:chExt cx="2967135" cy="1922106"/>
            </a:xfrm>
          </p:grpSpPr>
          <p:grpSp>
            <p:nvGrpSpPr>
              <p:cNvPr id="8" name="グループ化 7">
                <a:extLst>
                  <a:ext uri="{FF2B5EF4-FFF2-40B4-BE49-F238E27FC236}">
                    <a16:creationId xmlns:a16="http://schemas.microsoft.com/office/drawing/2014/main" id="{DBB09669-2908-4D8F-BF9F-5792959A9A5D}"/>
                  </a:ext>
                </a:extLst>
              </p:cNvPr>
              <p:cNvGrpSpPr/>
              <p:nvPr/>
            </p:nvGrpSpPr>
            <p:grpSpPr>
              <a:xfrm>
                <a:off x="6716020" y="2647065"/>
                <a:ext cx="2967135" cy="1922106"/>
                <a:chOff x="6716020" y="2647065"/>
                <a:chExt cx="2967135" cy="1922106"/>
              </a:xfrm>
            </p:grpSpPr>
            <p:sp>
              <p:nvSpPr>
                <p:cNvPr id="6" name="正方形/長方形 5">
                  <a:extLst>
                    <a:ext uri="{FF2B5EF4-FFF2-40B4-BE49-F238E27FC236}">
                      <a16:creationId xmlns:a16="http://schemas.microsoft.com/office/drawing/2014/main" id="{4D39E9D3-50E3-48E5-9DE3-90638F78288C}"/>
                    </a:ext>
                  </a:extLst>
                </p:cNvPr>
                <p:cNvSpPr/>
                <p:nvPr/>
              </p:nvSpPr>
              <p:spPr>
                <a:xfrm>
                  <a:off x="6716020" y="2647065"/>
                  <a:ext cx="2967135" cy="1922106"/>
                </a:xfrm>
                <a:prstGeom prst="rect">
                  <a:avLst/>
                </a:prstGeom>
                <a:solidFill>
                  <a:srgbClr val="E5FE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" name="楕円 6">
                  <a:extLst>
                    <a:ext uri="{FF2B5EF4-FFF2-40B4-BE49-F238E27FC236}">
                      <a16:creationId xmlns:a16="http://schemas.microsoft.com/office/drawing/2014/main" id="{9B6D6369-9283-42BD-93C9-8A4BAAF187C2}"/>
                    </a:ext>
                  </a:extLst>
                </p:cNvPr>
                <p:cNvSpPr/>
                <p:nvPr/>
              </p:nvSpPr>
              <p:spPr>
                <a:xfrm>
                  <a:off x="7147248" y="2865211"/>
                  <a:ext cx="365125" cy="365125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" name="楕円 12">
                  <a:extLst>
                    <a:ext uri="{FF2B5EF4-FFF2-40B4-BE49-F238E27FC236}">
                      <a16:creationId xmlns:a16="http://schemas.microsoft.com/office/drawing/2014/main" id="{836FFE73-9527-400F-A1B0-E6605CFAD147}"/>
                    </a:ext>
                  </a:extLst>
                </p:cNvPr>
                <p:cNvSpPr/>
                <p:nvPr/>
              </p:nvSpPr>
              <p:spPr>
                <a:xfrm>
                  <a:off x="6975246" y="3425555"/>
                  <a:ext cx="365125" cy="365125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" name="楕円 13">
                  <a:extLst>
                    <a:ext uri="{FF2B5EF4-FFF2-40B4-BE49-F238E27FC236}">
                      <a16:creationId xmlns:a16="http://schemas.microsoft.com/office/drawing/2014/main" id="{94E2CE74-3BCE-4FED-8E3D-76DBF016DAB0}"/>
                    </a:ext>
                  </a:extLst>
                </p:cNvPr>
                <p:cNvSpPr/>
                <p:nvPr/>
              </p:nvSpPr>
              <p:spPr>
                <a:xfrm>
                  <a:off x="7619488" y="3269609"/>
                  <a:ext cx="365125" cy="365125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" name="楕円 14">
                  <a:extLst>
                    <a:ext uri="{FF2B5EF4-FFF2-40B4-BE49-F238E27FC236}">
                      <a16:creationId xmlns:a16="http://schemas.microsoft.com/office/drawing/2014/main" id="{D14793DD-0B82-4967-880F-8AF735E0F262}"/>
                    </a:ext>
                  </a:extLst>
                </p:cNvPr>
                <p:cNvSpPr/>
                <p:nvPr/>
              </p:nvSpPr>
              <p:spPr>
                <a:xfrm>
                  <a:off x="7802050" y="2765782"/>
                  <a:ext cx="365125" cy="365125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" name="楕円 15">
                  <a:extLst>
                    <a:ext uri="{FF2B5EF4-FFF2-40B4-BE49-F238E27FC236}">
                      <a16:creationId xmlns:a16="http://schemas.microsoft.com/office/drawing/2014/main" id="{CBD5C99D-F788-4BBA-B83A-F519138BF151}"/>
                    </a:ext>
                  </a:extLst>
                </p:cNvPr>
                <p:cNvSpPr/>
                <p:nvPr/>
              </p:nvSpPr>
              <p:spPr>
                <a:xfrm>
                  <a:off x="7340371" y="3745716"/>
                  <a:ext cx="365125" cy="365125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7" name="楕円 16">
                  <a:extLst>
                    <a:ext uri="{FF2B5EF4-FFF2-40B4-BE49-F238E27FC236}">
                      <a16:creationId xmlns:a16="http://schemas.microsoft.com/office/drawing/2014/main" id="{F9C8AEEE-4906-400E-8162-249669548DCF}"/>
                    </a:ext>
                  </a:extLst>
                </p:cNvPr>
                <p:cNvSpPr/>
                <p:nvPr/>
              </p:nvSpPr>
              <p:spPr>
                <a:xfrm>
                  <a:off x="7965551" y="4054931"/>
                  <a:ext cx="365125" cy="365125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8" name="楕円 17">
                  <a:extLst>
                    <a:ext uri="{FF2B5EF4-FFF2-40B4-BE49-F238E27FC236}">
                      <a16:creationId xmlns:a16="http://schemas.microsoft.com/office/drawing/2014/main" id="{59AB5C2E-DFDA-447D-9375-6209F600DE58}"/>
                    </a:ext>
                  </a:extLst>
                </p:cNvPr>
                <p:cNvSpPr/>
                <p:nvPr/>
              </p:nvSpPr>
              <p:spPr>
                <a:xfrm>
                  <a:off x="8229668" y="3616785"/>
                  <a:ext cx="365125" cy="365125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9" name="楕円 18">
                  <a:extLst>
                    <a:ext uri="{FF2B5EF4-FFF2-40B4-BE49-F238E27FC236}">
                      <a16:creationId xmlns:a16="http://schemas.microsoft.com/office/drawing/2014/main" id="{AB2CC6A3-A9F6-4E7B-8F1C-82371973400C}"/>
                    </a:ext>
                  </a:extLst>
                </p:cNvPr>
                <p:cNvSpPr/>
                <p:nvPr/>
              </p:nvSpPr>
              <p:spPr>
                <a:xfrm>
                  <a:off x="8412230" y="2765782"/>
                  <a:ext cx="365125" cy="365125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0" name="楕円 19">
                  <a:extLst>
                    <a:ext uri="{FF2B5EF4-FFF2-40B4-BE49-F238E27FC236}">
                      <a16:creationId xmlns:a16="http://schemas.microsoft.com/office/drawing/2014/main" id="{E007FC40-AF6B-4E51-851B-1C855D64402D}"/>
                    </a:ext>
                  </a:extLst>
                </p:cNvPr>
                <p:cNvSpPr/>
                <p:nvPr/>
              </p:nvSpPr>
              <p:spPr>
                <a:xfrm>
                  <a:off x="8682846" y="3242329"/>
                  <a:ext cx="365125" cy="365125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1" name="楕円 20">
                  <a:extLst>
                    <a:ext uri="{FF2B5EF4-FFF2-40B4-BE49-F238E27FC236}">
                      <a16:creationId xmlns:a16="http://schemas.microsoft.com/office/drawing/2014/main" id="{0B6A99D7-DBDF-4183-B196-872B79A129FE}"/>
                    </a:ext>
                  </a:extLst>
                </p:cNvPr>
                <p:cNvSpPr/>
                <p:nvPr/>
              </p:nvSpPr>
              <p:spPr>
                <a:xfrm>
                  <a:off x="8865408" y="4027651"/>
                  <a:ext cx="365125" cy="365125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cxnSp>
            <p:nvCxnSpPr>
              <p:cNvPr id="10" name="直線コネクタ 9">
                <a:extLst>
                  <a:ext uri="{FF2B5EF4-FFF2-40B4-BE49-F238E27FC236}">
                    <a16:creationId xmlns:a16="http://schemas.microsoft.com/office/drawing/2014/main" id="{1D552467-4955-4C40-9999-D937B090415A}"/>
                  </a:ext>
                </a:extLst>
              </p:cNvPr>
              <p:cNvCxnSpPr>
                <a:stCxn id="6" idx="0"/>
                <a:endCxn id="6" idx="2"/>
              </p:cNvCxnSpPr>
              <p:nvPr/>
            </p:nvCxnSpPr>
            <p:spPr>
              <a:xfrm>
                <a:off x="8199588" y="2647065"/>
                <a:ext cx="0" cy="1922106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コネクタ 24">
                <a:extLst>
                  <a:ext uri="{FF2B5EF4-FFF2-40B4-BE49-F238E27FC236}">
                    <a16:creationId xmlns:a16="http://schemas.microsoft.com/office/drawing/2014/main" id="{2C37D500-A9A8-4913-87CE-14D4D7ED31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37853" y="2647065"/>
                <a:ext cx="1610117" cy="192210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矢印コネクタ 23">
                <a:extLst>
                  <a:ext uri="{FF2B5EF4-FFF2-40B4-BE49-F238E27FC236}">
                    <a16:creationId xmlns:a16="http://schemas.microsoft.com/office/drawing/2014/main" id="{6F7BB9F6-BED2-4EA3-935E-31C6C1B7F5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29499" y="2870382"/>
                <a:ext cx="635909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矢印コネクタ 32">
                <a:extLst>
                  <a:ext uri="{FF2B5EF4-FFF2-40B4-BE49-F238E27FC236}">
                    <a16:creationId xmlns:a16="http://schemas.microsoft.com/office/drawing/2014/main" id="{61BB9959-2885-442F-B796-E1187381F81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63678" y="4392776"/>
                <a:ext cx="635909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矢印コネクタ 34">
                <a:extLst>
                  <a:ext uri="{FF2B5EF4-FFF2-40B4-BE49-F238E27FC236}">
                    <a16:creationId xmlns:a16="http://schemas.microsoft.com/office/drawing/2014/main" id="{617018D9-ECFE-46D9-A2C2-980A278BD9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29498" y="3215278"/>
                <a:ext cx="365294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矢印コネクタ 36">
                <a:extLst>
                  <a:ext uri="{FF2B5EF4-FFF2-40B4-BE49-F238E27FC236}">
                    <a16:creationId xmlns:a16="http://schemas.microsoft.com/office/drawing/2014/main" id="{044D69AA-8307-4F5A-A033-1B7A0AF4D0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34293" y="4110479"/>
                <a:ext cx="365294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00EA4470-F4DA-017B-AD09-EDC6B44379C6}"/>
                </a:ext>
              </a:extLst>
            </p:cNvPr>
            <p:cNvSpPr txBox="1"/>
            <p:nvPr/>
          </p:nvSpPr>
          <p:spPr>
            <a:xfrm>
              <a:off x="9786468" y="104429"/>
              <a:ext cx="1168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/>
                <a:t>shear</a:t>
              </a:r>
              <a:endParaRPr kumimoji="1" lang="ja-JP" altLang="en-US" sz="2800" b="1" dirty="0"/>
            </a:p>
          </p:txBody>
        </p:sp>
      </p:grp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3DFD1D7-4103-0DB6-9A38-CEA26B24B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58BDE2-E8BD-4F1A-B89A-C1BE5D2ACB16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6C6B0BF-390A-6023-F3D4-5B11E5263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748" y="221120"/>
            <a:ext cx="3142594" cy="314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464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1ECCDF-A114-4AE8-CC7D-C990DF2D1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Discussion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BBEE790-3A83-AFAE-F1C8-F0F6F36FA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What is the future directions of this study?</a:t>
            </a:r>
            <a:endParaRPr lang="en-US" altLang="ja-JP" dirty="0"/>
          </a:p>
          <a:p>
            <a:r>
              <a:rPr lang="en-US" altLang="ja-JP" dirty="0"/>
              <a:t>Sheared condition under realistic situations</a:t>
            </a:r>
            <a:br>
              <a:rPr lang="en-US" altLang="ja-JP" dirty="0"/>
            </a:br>
            <a:r>
              <a:rPr lang="en-US" altLang="ja-JP" dirty="0"/>
              <a:t>(like chute flow etc.)</a:t>
            </a:r>
            <a:br>
              <a:rPr lang="en-US" altLang="ja-JP" dirty="0"/>
            </a:br>
            <a:r>
              <a:rPr lang="ja-JP" altLang="en-US" dirty="0"/>
              <a:t>⇒ </a:t>
            </a:r>
            <a:r>
              <a:rPr lang="en-US" altLang="ja-JP" dirty="0"/>
              <a:t>We have been working it </a:t>
            </a:r>
            <a:br>
              <a:rPr lang="en-US" altLang="ja-JP" dirty="0"/>
            </a:br>
            <a:r>
              <a:rPr lang="en-US" altLang="ja-JP" dirty="0"/>
              <a:t>    using Chapman-</a:t>
            </a:r>
            <a:r>
              <a:rPr lang="en-US" altLang="ja-JP" dirty="0" err="1"/>
              <a:t>Enskog</a:t>
            </a:r>
            <a:r>
              <a:rPr lang="en-US" altLang="ja-JP" dirty="0"/>
              <a:t> approach.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Binary</a:t>
            </a:r>
            <a:r>
              <a:rPr lang="ja-JP" altLang="en-US" dirty="0"/>
              <a:t> </a:t>
            </a:r>
            <a:r>
              <a:rPr lang="en-US" altLang="ja-JP" dirty="0"/>
              <a:t>or</a:t>
            </a:r>
            <a:r>
              <a:rPr lang="ja-JP" altLang="en-US" dirty="0"/>
              <a:t> </a:t>
            </a:r>
            <a:r>
              <a:rPr lang="en-US" altLang="ja-JP" dirty="0"/>
              <a:t>polydisperse</a:t>
            </a:r>
            <a:r>
              <a:rPr lang="ja-JP" altLang="en-US" dirty="0"/>
              <a:t> </a:t>
            </a:r>
            <a:r>
              <a:rPr lang="en-US" altLang="ja-JP" dirty="0"/>
              <a:t>systems</a:t>
            </a:r>
            <a:br>
              <a:rPr kumimoji="1" lang="en-US" altLang="ja-JP" dirty="0"/>
            </a:br>
            <a:r>
              <a:rPr kumimoji="1" lang="en-US" altLang="ja-JP" dirty="0"/>
              <a:t>The formulation is done, but the segregation is not added.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A70C91D-91EE-5AE6-3063-43883EC517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58BDE2-E8BD-4F1A-B89A-C1BE5D2ACB16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pic>
        <p:nvPicPr>
          <p:cNvPr id="5" name="Picture 2" descr="Towards a theoretical picture of dense granular flows down inclines |  Nature Materials">
            <a:extLst>
              <a:ext uri="{FF2B5EF4-FFF2-40B4-BE49-F238E27FC236}">
                <a16:creationId xmlns:a16="http://schemas.microsoft.com/office/drawing/2014/main" id="{BCAD4117-CABE-AA5A-813E-0B916777F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877" y="436546"/>
            <a:ext cx="2857923" cy="2819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360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A69948-8817-44CC-A6DA-5AA8032ED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u="sng" dirty="0">
                <a:solidFill>
                  <a:schemeClr val="tx1"/>
                </a:solidFill>
              </a:rPr>
              <a:t>Summary</a:t>
            </a:r>
            <a:endParaRPr kumimoji="1" lang="ja-JP" altLang="en-US" b="1" u="sng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A6B82A6E-F82D-42DC-B3D7-E1F199D55E8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14641"/>
                <a:ext cx="10239021" cy="5624202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b="1" dirty="0">
                    <a:solidFill>
                      <a:schemeClr val="tx1"/>
                    </a:solidFill>
                  </a:rPr>
                  <a:t>We have </a:t>
                </a:r>
                <a:r>
                  <a:rPr lang="en-US" altLang="ja-JP" b="1" dirty="0">
                    <a:solidFill>
                      <a:schemeClr val="tx1"/>
                    </a:solidFill>
                  </a:rPr>
                  <a:t>revisited</a:t>
                </a:r>
                <a:r>
                  <a:rPr kumimoji="1" lang="en-US" altLang="ja-JP" b="1" dirty="0">
                    <a:solidFill>
                      <a:schemeClr val="tx1"/>
                    </a:solidFill>
                  </a:rPr>
                  <a:t> the kinetic theory for sheared granular flows.</a:t>
                </a:r>
              </a:p>
              <a:p>
                <a:pPr lvl="1"/>
                <a:r>
                  <a:rPr lang="en-US" altLang="ja-JP" sz="2800" b="1" dirty="0"/>
                  <a:t>We have constructed the theory using a proper base state.</a:t>
                </a:r>
              </a:p>
              <a:p>
                <a:pPr lvl="1"/>
                <a:r>
                  <a:rPr kumimoji="1" lang="en-US" altLang="ja-JP" sz="2800" b="1" dirty="0">
                    <a:solidFill>
                      <a:schemeClr val="tx1"/>
                    </a:solidFill>
                  </a:rPr>
                  <a:t>Effect of the non-</a:t>
                </a:r>
                <a:r>
                  <a:rPr kumimoji="1" lang="en-US" altLang="ja-JP" sz="2800" b="1" dirty="0" err="1">
                    <a:solidFill>
                      <a:schemeClr val="tx1"/>
                    </a:solidFill>
                  </a:rPr>
                  <a:t>Gaussianity</a:t>
                </a:r>
                <a:r>
                  <a:rPr kumimoji="1" lang="en-US" altLang="ja-JP" sz="2800" b="1" dirty="0">
                    <a:solidFill>
                      <a:schemeClr val="tx1"/>
                    </a:solidFill>
                  </a:rPr>
                  <a:t> is introduced.</a:t>
                </a:r>
              </a:p>
              <a:p>
                <a:r>
                  <a:rPr lang="en-US" altLang="ja-JP" b="1" dirty="0">
                    <a:solidFill>
                      <a:schemeClr val="tx1"/>
                    </a:solidFill>
                  </a:rPr>
                  <a:t>Results</a:t>
                </a:r>
              </a:p>
              <a:p>
                <a:pPr lvl="1"/>
                <a:r>
                  <a:rPr lang="en-US" altLang="ja-JP" sz="2800" b="1" dirty="0">
                    <a:solidFill>
                      <a:schemeClr val="tx1"/>
                    </a:solidFill>
                  </a:rPr>
                  <a:t>Kinetic theory well describes the viscosity </a:t>
                </a:r>
                <a:br>
                  <a:rPr lang="en-US" altLang="ja-JP" sz="2800" b="1" dirty="0">
                    <a:solidFill>
                      <a:schemeClr val="tx1"/>
                    </a:solidFill>
                  </a:rPr>
                </a:br>
                <a:r>
                  <a:rPr lang="en-US" altLang="ja-JP" sz="2800" b="1" dirty="0">
                    <a:solidFill>
                      <a:schemeClr val="tx1"/>
                    </a:solidFill>
                  </a:rPr>
                  <a:t>at least for </a:t>
                </a:r>
                <a14:m>
                  <m:oMath xmlns:m="http://schemas.openxmlformats.org/officeDocument/2006/math">
                    <m:r>
                      <a:rPr lang="en-US" altLang="ja-JP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𝝋</m:t>
                    </m:r>
                    <m:r>
                      <a:rPr lang="en-US" altLang="ja-JP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altLang="ja-JP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altLang="ja-JP" sz="2800" b="1" dirty="0">
                    <a:solidFill>
                      <a:schemeClr val="tx1"/>
                    </a:solidFill>
                  </a:rPr>
                  <a:t>.</a:t>
                </a:r>
              </a:p>
              <a:p>
                <a:pPr lvl="1"/>
                <a:r>
                  <a:rPr lang="en-US" altLang="ja-JP" sz="2800" b="1" dirty="0">
                    <a:solidFill>
                      <a:schemeClr val="tx1"/>
                    </a:solidFill>
                  </a:rPr>
                  <a:t>The behavior of the second normal-stress </a:t>
                </a:r>
                <a:br>
                  <a:rPr lang="en-US" altLang="ja-JP" sz="2800" b="1" dirty="0">
                    <a:solidFill>
                      <a:schemeClr val="tx1"/>
                    </a:solidFill>
                  </a:rPr>
                </a:br>
                <a:r>
                  <a:rPr lang="en-US" altLang="ja-JP" sz="2800" b="1" dirty="0">
                    <a:solidFill>
                      <a:schemeClr val="tx1"/>
                    </a:solidFill>
                  </a:rPr>
                  <a:t>is also captured.</a:t>
                </a:r>
                <a:endParaRPr lang="en-US" altLang="ja-JP" sz="2800" b="1" dirty="0"/>
              </a:p>
              <a:p>
                <a:r>
                  <a:rPr lang="en-US" altLang="ja-JP" b="1" dirty="0"/>
                  <a:t>Future directions</a:t>
                </a:r>
              </a:p>
              <a:p>
                <a:pPr lvl="1"/>
                <a:r>
                  <a:rPr lang="en-US" altLang="ja-JP" b="1" dirty="0"/>
                  <a:t>Realistic sheared condition</a:t>
                </a:r>
              </a:p>
              <a:p>
                <a:pPr lvl="1"/>
                <a:r>
                  <a:rPr lang="en-US" altLang="ja-JP" b="1" dirty="0"/>
                  <a:t>Segregation for binary systems</a:t>
                </a:r>
              </a:p>
              <a:p>
                <a:pPr lvl="1"/>
                <a:endParaRPr lang="en-US" altLang="ja-JP" sz="2800" b="1" dirty="0">
                  <a:solidFill>
                    <a:schemeClr val="tx1"/>
                  </a:solidFill>
                </a:endParaRPr>
              </a:p>
              <a:p>
                <a:pPr lvl="1"/>
                <a:endParaRPr lang="en-US" altLang="ja-JP" b="1" dirty="0"/>
              </a:p>
            </p:txBody>
          </p:sp>
        </mc:Choice>
        <mc:Fallback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A6B82A6E-F82D-42DC-B3D7-E1F199D55E8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14641"/>
                <a:ext cx="10239021" cy="5624202"/>
              </a:xfrm>
              <a:blipFill>
                <a:blip r:embed="rId3"/>
                <a:stretch>
                  <a:fillRect l="-1072" t="-184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C2E141D-2D63-D3AC-4D00-BFC7653AD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58BDE2-E8BD-4F1A-B89A-C1BE5D2ACB16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pic>
        <p:nvPicPr>
          <p:cNvPr id="7" name="図 6" descr="グラフ が含まれている画像&#10;&#10;自動的に生成された説明">
            <a:extLst>
              <a:ext uri="{FF2B5EF4-FFF2-40B4-BE49-F238E27FC236}">
                <a16:creationId xmlns:a16="http://schemas.microsoft.com/office/drawing/2014/main" id="{6A530C10-4AA2-8682-E0BB-EF586592B4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693" y="2580981"/>
            <a:ext cx="3865177" cy="272536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40731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9FE965-DA20-0C01-24CC-58CA790C0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u="sng" dirty="0"/>
              <a:t>Why “gas theory”?</a:t>
            </a:r>
            <a:endParaRPr kumimoji="1" lang="ja-JP" altLang="en-US" b="1" u="sng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AB4E975-3C37-8A5E-00F0-63D9870F7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dirty="0"/>
              <a:t>In this study, we consider the kinetic theory of granular “gases.”</a:t>
            </a:r>
          </a:p>
          <a:p>
            <a:r>
              <a:rPr kumimoji="1" lang="en-US" altLang="ja-JP" b="1" dirty="0"/>
              <a:t>Theory for denser systems is not easy to construct.</a:t>
            </a:r>
          </a:p>
          <a:p>
            <a:r>
              <a:rPr kumimoji="1" lang="en-US" altLang="ja-JP" b="1" dirty="0"/>
              <a:t>Kinetic theory has a long history.</a:t>
            </a:r>
            <a:br>
              <a:rPr kumimoji="1" lang="en-US" altLang="ja-JP" b="1" dirty="0"/>
            </a:br>
            <a:r>
              <a:rPr kumimoji="1" lang="en-US" altLang="ja-JP" b="1" dirty="0"/>
              <a:t>Validity has been checked by many people.</a:t>
            </a:r>
          </a:p>
          <a:p>
            <a:r>
              <a:rPr lang="en-US" altLang="ja-JP" b="1" dirty="0"/>
              <a:t>Lecture course of statistical mechanics starts from gases.</a:t>
            </a:r>
            <a:endParaRPr kumimoji="1" lang="en-US" altLang="ja-JP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CA2ECAE-B350-F0A8-D7A0-724BE628F8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58BDE2-E8BD-4F1A-B89A-C1BE5D2ACB16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01B4B29C-0C08-A805-5752-E4D796B74204}"/>
              </a:ext>
            </a:extLst>
          </p:cNvPr>
          <p:cNvGrpSpPr/>
          <p:nvPr/>
        </p:nvGrpSpPr>
        <p:grpSpPr>
          <a:xfrm>
            <a:off x="510479" y="3716593"/>
            <a:ext cx="10994872" cy="2495006"/>
            <a:chOff x="510479" y="3716593"/>
            <a:chExt cx="10994872" cy="2495006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03376DB2-F1EC-57B2-2F35-4CF54D8FFA2C}"/>
                </a:ext>
              </a:extLst>
            </p:cNvPr>
            <p:cNvGrpSpPr/>
            <p:nvPr/>
          </p:nvGrpSpPr>
          <p:grpSpPr>
            <a:xfrm>
              <a:off x="6709239" y="3716593"/>
              <a:ext cx="4796112" cy="2495006"/>
              <a:chOff x="6380843" y="4113197"/>
              <a:chExt cx="5382694" cy="2800154"/>
            </a:xfrm>
          </p:grpSpPr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67ACB6F9-322C-C85D-BA8C-395F53C8EEAB}"/>
                  </a:ext>
                </a:extLst>
              </p:cNvPr>
              <p:cNvGrpSpPr/>
              <p:nvPr/>
            </p:nvGrpSpPr>
            <p:grpSpPr>
              <a:xfrm>
                <a:off x="6380843" y="4113197"/>
                <a:ext cx="5382694" cy="2739532"/>
                <a:chOff x="6542849" y="3748072"/>
                <a:chExt cx="5382694" cy="2739532"/>
              </a:xfrm>
            </p:grpSpPr>
            <p:grpSp>
              <p:nvGrpSpPr>
                <p:cNvPr id="8" name="object 15">
                  <a:extLst>
                    <a:ext uri="{FF2B5EF4-FFF2-40B4-BE49-F238E27FC236}">
                      <a16:creationId xmlns:a16="http://schemas.microsoft.com/office/drawing/2014/main" id="{22C201B6-ADA2-88BA-92D6-FBC10DF530D2}"/>
                    </a:ext>
                  </a:extLst>
                </p:cNvPr>
                <p:cNvGrpSpPr/>
                <p:nvPr/>
              </p:nvGrpSpPr>
              <p:grpSpPr>
                <a:xfrm>
                  <a:off x="6542849" y="3748072"/>
                  <a:ext cx="5382694" cy="2739532"/>
                  <a:chOff x="2711195" y="1632966"/>
                  <a:chExt cx="7058025" cy="3592195"/>
                </a:xfrm>
              </p:grpSpPr>
              <p:sp>
                <p:nvSpPr>
                  <p:cNvPr id="12" name="object 16">
                    <a:extLst>
                      <a:ext uri="{FF2B5EF4-FFF2-40B4-BE49-F238E27FC236}">
                        <a16:creationId xmlns:a16="http://schemas.microsoft.com/office/drawing/2014/main" id="{434D6A5F-8D81-A3F4-933C-72E5641DA7C4}"/>
                      </a:ext>
                    </a:extLst>
                  </p:cNvPr>
                  <p:cNvSpPr/>
                  <p:nvPr/>
                </p:nvSpPr>
                <p:spPr>
                  <a:xfrm>
                    <a:off x="2711957" y="1633728"/>
                    <a:ext cx="7056120" cy="3590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56120" h="3590925">
                        <a:moveTo>
                          <a:pt x="7056120" y="0"/>
                        </a:moveTo>
                        <a:lnTo>
                          <a:pt x="0" y="0"/>
                        </a:lnTo>
                        <a:lnTo>
                          <a:pt x="0" y="3590544"/>
                        </a:lnTo>
                        <a:lnTo>
                          <a:pt x="7056120" y="3590544"/>
                        </a:lnTo>
                        <a:lnTo>
                          <a:pt x="7056120" y="0"/>
                        </a:lnTo>
                        <a:close/>
                      </a:path>
                    </a:pathLst>
                  </a:custGeom>
                  <a:solidFill>
                    <a:srgbClr val="F1F1F1"/>
                  </a:solidFill>
                </p:spPr>
                <p:txBody>
                  <a:bodyPr wrap="square" lIns="0" tIns="0" rIns="0" bIns="0" rtlCol="0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/>
                  </a:p>
                </p:txBody>
              </p:sp>
              <p:sp>
                <p:nvSpPr>
                  <p:cNvPr id="13" name="object 17">
                    <a:extLst>
                      <a:ext uri="{FF2B5EF4-FFF2-40B4-BE49-F238E27FC236}">
                        <a16:creationId xmlns:a16="http://schemas.microsoft.com/office/drawing/2014/main" id="{C7098AB8-75F7-E18A-B446-99625780CD66}"/>
                      </a:ext>
                    </a:extLst>
                  </p:cNvPr>
                  <p:cNvSpPr/>
                  <p:nvPr/>
                </p:nvSpPr>
                <p:spPr>
                  <a:xfrm>
                    <a:off x="2711195" y="1632966"/>
                    <a:ext cx="7058025" cy="35921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58025" h="3592195">
                        <a:moveTo>
                          <a:pt x="0" y="3557143"/>
                        </a:moveTo>
                        <a:lnTo>
                          <a:pt x="0" y="3592068"/>
                        </a:lnTo>
                        <a:lnTo>
                          <a:pt x="34925" y="3592068"/>
                        </a:lnTo>
                        <a:lnTo>
                          <a:pt x="0" y="3557143"/>
                        </a:lnTo>
                        <a:close/>
                      </a:path>
                      <a:path w="7058025" h="3592195">
                        <a:moveTo>
                          <a:pt x="34925" y="0"/>
                        </a:moveTo>
                        <a:lnTo>
                          <a:pt x="0" y="34924"/>
                        </a:lnTo>
                        <a:lnTo>
                          <a:pt x="0" y="3557143"/>
                        </a:lnTo>
                        <a:lnTo>
                          <a:pt x="34925" y="3592068"/>
                        </a:lnTo>
                        <a:lnTo>
                          <a:pt x="34925" y="0"/>
                        </a:lnTo>
                        <a:close/>
                      </a:path>
                      <a:path w="7058025" h="3592195">
                        <a:moveTo>
                          <a:pt x="7022719" y="3557143"/>
                        </a:moveTo>
                        <a:lnTo>
                          <a:pt x="34925" y="3557143"/>
                        </a:lnTo>
                        <a:lnTo>
                          <a:pt x="34925" y="3592068"/>
                        </a:lnTo>
                        <a:lnTo>
                          <a:pt x="7022719" y="3592068"/>
                        </a:lnTo>
                        <a:lnTo>
                          <a:pt x="7022719" y="3557143"/>
                        </a:lnTo>
                        <a:close/>
                      </a:path>
                      <a:path w="7058025" h="3592195">
                        <a:moveTo>
                          <a:pt x="7022719" y="0"/>
                        </a:moveTo>
                        <a:lnTo>
                          <a:pt x="7022719" y="3592068"/>
                        </a:lnTo>
                        <a:lnTo>
                          <a:pt x="7057644" y="3557143"/>
                        </a:lnTo>
                        <a:lnTo>
                          <a:pt x="7057644" y="34925"/>
                        </a:lnTo>
                        <a:lnTo>
                          <a:pt x="7022719" y="0"/>
                        </a:lnTo>
                        <a:close/>
                      </a:path>
                      <a:path w="7058025" h="3592195">
                        <a:moveTo>
                          <a:pt x="7057644" y="3557143"/>
                        </a:moveTo>
                        <a:lnTo>
                          <a:pt x="7022719" y="3592068"/>
                        </a:lnTo>
                        <a:lnTo>
                          <a:pt x="7057644" y="3592068"/>
                        </a:lnTo>
                        <a:lnTo>
                          <a:pt x="7057644" y="3557143"/>
                        </a:lnTo>
                        <a:close/>
                      </a:path>
                      <a:path w="7058025" h="3592195">
                        <a:moveTo>
                          <a:pt x="34925" y="0"/>
                        </a:moveTo>
                        <a:lnTo>
                          <a:pt x="0" y="0"/>
                        </a:lnTo>
                        <a:lnTo>
                          <a:pt x="0" y="34925"/>
                        </a:lnTo>
                        <a:lnTo>
                          <a:pt x="34925" y="0"/>
                        </a:lnTo>
                        <a:close/>
                      </a:path>
                      <a:path w="7058025" h="3592195">
                        <a:moveTo>
                          <a:pt x="7022719" y="0"/>
                        </a:moveTo>
                        <a:lnTo>
                          <a:pt x="34925" y="0"/>
                        </a:lnTo>
                        <a:lnTo>
                          <a:pt x="34925" y="34925"/>
                        </a:lnTo>
                        <a:lnTo>
                          <a:pt x="7022719" y="34925"/>
                        </a:lnTo>
                        <a:lnTo>
                          <a:pt x="7022719" y="0"/>
                        </a:lnTo>
                        <a:close/>
                      </a:path>
                      <a:path w="7058025" h="3592195">
                        <a:moveTo>
                          <a:pt x="7057644" y="0"/>
                        </a:moveTo>
                        <a:lnTo>
                          <a:pt x="7022719" y="0"/>
                        </a:lnTo>
                        <a:lnTo>
                          <a:pt x="7057644" y="34925"/>
                        </a:lnTo>
                        <a:lnTo>
                          <a:pt x="7057644" y="0"/>
                        </a:lnTo>
                        <a:close/>
                      </a:path>
                    </a:pathLst>
                  </a:custGeom>
                  <a:solidFill>
                    <a:srgbClr val="646660"/>
                  </a:solidFill>
                </p:spPr>
                <p:txBody>
                  <a:bodyPr wrap="square" lIns="0" tIns="0" rIns="0" bIns="0" rtlCol="0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/>
                  </a:p>
                </p:txBody>
              </p:sp>
              <p:sp>
                <p:nvSpPr>
                  <p:cNvPr id="14" name="object 18">
                    <a:extLst>
                      <a:ext uri="{FF2B5EF4-FFF2-40B4-BE49-F238E27FC236}">
                        <a16:creationId xmlns:a16="http://schemas.microsoft.com/office/drawing/2014/main" id="{DDFEDAC1-945E-3436-D76D-665B3C07A70E}"/>
                      </a:ext>
                    </a:extLst>
                  </p:cNvPr>
                  <p:cNvSpPr/>
                  <p:nvPr/>
                </p:nvSpPr>
                <p:spPr>
                  <a:xfrm>
                    <a:off x="2840735" y="4413504"/>
                    <a:ext cx="6840855" cy="3600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40855" h="360045">
                        <a:moveTo>
                          <a:pt x="6194044" y="0"/>
                        </a:moveTo>
                        <a:lnTo>
                          <a:pt x="6194044" y="119761"/>
                        </a:lnTo>
                        <a:lnTo>
                          <a:pt x="0" y="119761"/>
                        </a:lnTo>
                        <a:lnTo>
                          <a:pt x="0" y="239903"/>
                        </a:lnTo>
                        <a:lnTo>
                          <a:pt x="6194044" y="239903"/>
                        </a:lnTo>
                        <a:lnTo>
                          <a:pt x="6194044" y="359664"/>
                        </a:lnTo>
                        <a:lnTo>
                          <a:pt x="6840473" y="179832"/>
                        </a:lnTo>
                        <a:lnTo>
                          <a:pt x="6194044" y="0"/>
                        </a:lnTo>
                        <a:close/>
                      </a:path>
                    </a:pathLst>
                  </a:custGeom>
                  <a:solidFill>
                    <a:srgbClr val="8B8D85"/>
                  </a:solidFill>
                </p:spPr>
                <p:txBody>
                  <a:bodyPr wrap="square" lIns="0" tIns="0" rIns="0" bIns="0" rtlCol="0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dirty="0"/>
                  </a:p>
                </p:txBody>
              </p:sp>
              <p:sp>
                <p:nvSpPr>
                  <p:cNvPr id="15" name="object 19">
                    <a:extLst>
                      <a:ext uri="{FF2B5EF4-FFF2-40B4-BE49-F238E27FC236}">
                        <a16:creationId xmlns:a16="http://schemas.microsoft.com/office/drawing/2014/main" id="{51F0EE28-8A1C-38A3-BFEE-73267B8B4B01}"/>
                      </a:ext>
                    </a:extLst>
                  </p:cNvPr>
                  <p:cNvSpPr/>
                  <p:nvPr/>
                </p:nvSpPr>
                <p:spPr>
                  <a:xfrm>
                    <a:off x="2840735" y="4413504"/>
                    <a:ext cx="6840855" cy="3600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40855" h="360045">
                        <a:moveTo>
                          <a:pt x="6194044" y="333145"/>
                        </a:moveTo>
                        <a:lnTo>
                          <a:pt x="6194044" y="359664"/>
                        </a:lnTo>
                        <a:lnTo>
                          <a:pt x="6219604" y="352553"/>
                        </a:lnTo>
                        <a:lnTo>
                          <a:pt x="6194044" y="333145"/>
                        </a:lnTo>
                        <a:close/>
                      </a:path>
                      <a:path w="6840855" h="360045">
                        <a:moveTo>
                          <a:pt x="6228969" y="349948"/>
                        </a:moveTo>
                        <a:lnTo>
                          <a:pt x="6219604" y="352553"/>
                        </a:lnTo>
                        <a:lnTo>
                          <a:pt x="6228969" y="359664"/>
                        </a:lnTo>
                        <a:lnTo>
                          <a:pt x="6228969" y="349948"/>
                        </a:lnTo>
                        <a:close/>
                      </a:path>
                      <a:path w="6840855" h="360045">
                        <a:moveTo>
                          <a:pt x="6228969" y="313678"/>
                        </a:moveTo>
                        <a:lnTo>
                          <a:pt x="6194044" y="323394"/>
                        </a:lnTo>
                        <a:lnTo>
                          <a:pt x="6194044" y="333145"/>
                        </a:lnTo>
                        <a:lnTo>
                          <a:pt x="6219604" y="352553"/>
                        </a:lnTo>
                        <a:lnTo>
                          <a:pt x="6228969" y="349948"/>
                        </a:lnTo>
                        <a:lnTo>
                          <a:pt x="6228969" y="313678"/>
                        </a:lnTo>
                        <a:close/>
                      </a:path>
                      <a:path w="6840855" h="360045">
                        <a:moveTo>
                          <a:pt x="6710098" y="179832"/>
                        </a:moveTo>
                        <a:lnTo>
                          <a:pt x="6228969" y="313678"/>
                        </a:lnTo>
                        <a:lnTo>
                          <a:pt x="6228969" y="349948"/>
                        </a:lnTo>
                        <a:lnTo>
                          <a:pt x="6775286" y="197966"/>
                        </a:lnTo>
                        <a:lnTo>
                          <a:pt x="6710098" y="179832"/>
                        </a:lnTo>
                        <a:close/>
                      </a:path>
                      <a:path w="6840855" h="360045">
                        <a:moveTo>
                          <a:pt x="6194044" y="323394"/>
                        </a:moveTo>
                        <a:lnTo>
                          <a:pt x="6184645" y="326009"/>
                        </a:lnTo>
                        <a:lnTo>
                          <a:pt x="6194044" y="333145"/>
                        </a:lnTo>
                        <a:lnTo>
                          <a:pt x="6194044" y="323394"/>
                        </a:lnTo>
                        <a:close/>
                      </a:path>
                      <a:path w="6840855" h="360045">
                        <a:moveTo>
                          <a:pt x="6228969" y="204978"/>
                        </a:moveTo>
                        <a:lnTo>
                          <a:pt x="34925" y="204978"/>
                        </a:lnTo>
                        <a:lnTo>
                          <a:pt x="34925" y="239903"/>
                        </a:lnTo>
                        <a:lnTo>
                          <a:pt x="6194044" y="239903"/>
                        </a:lnTo>
                        <a:lnTo>
                          <a:pt x="6194044" y="323394"/>
                        </a:lnTo>
                        <a:lnTo>
                          <a:pt x="6228969" y="313678"/>
                        </a:lnTo>
                        <a:lnTo>
                          <a:pt x="6228969" y="204978"/>
                        </a:lnTo>
                        <a:close/>
                      </a:path>
                      <a:path w="6840855" h="360045">
                        <a:moveTo>
                          <a:pt x="0" y="204978"/>
                        </a:moveTo>
                        <a:lnTo>
                          <a:pt x="0" y="239903"/>
                        </a:lnTo>
                        <a:lnTo>
                          <a:pt x="34925" y="239903"/>
                        </a:lnTo>
                        <a:lnTo>
                          <a:pt x="0" y="204978"/>
                        </a:lnTo>
                        <a:close/>
                      </a:path>
                      <a:path w="6840855" h="360045">
                        <a:moveTo>
                          <a:pt x="34925" y="119761"/>
                        </a:moveTo>
                        <a:lnTo>
                          <a:pt x="0" y="154686"/>
                        </a:lnTo>
                        <a:lnTo>
                          <a:pt x="0" y="204978"/>
                        </a:lnTo>
                        <a:lnTo>
                          <a:pt x="34925" y="239903"/>
                        </a:lnTo>
                        <a:lnTo>
                          <a:pt x="34925" y="119761"/>
                        </a:lnTo>
                        <a:close/>
                      </a:path>
                      <a:path w="6840855" h="360045">
                        <a:moveTo>
                          <a:pt x="6831075" y="182446"/>
                        </a:moveTo>
                        <a:lnTo>
                          <a:pt x="6775286" y="197966"/>
                        </a:lnTo>
                        <a:lnTo>
                          <a:pt x="6831075" y="213487"/>
                        </a:lnTo>
                        <a:lnTo>
                          <a:pt x="6831075" y="182446"/>
                        </a:lnTo>
                        <a:close/>
                      </a:path>
                      <a:path w="6840855" h="360045">
                        <a:moveTo>
                          <a:pt x="6775286" y="161697"/>
                        </a:moveTo>
                        <a:lnTo>
                          <a:pt x="6710098" y="179832"/>
                        </a:lnTo>
                        <a:lnTo>
                          <a:pt x="6775286" y="197966"/>
                        </a:lnTo>
                        <a:lnTo>
                          <a:pt x="6831075" y="182446"/>
                        </a:lnTo>
                        <a:lnTo>
                          <a:pt x="6831075" y="177217"/>
                        </a:lnTo>
                        <a:lnTo>
                          <a:pt x="6775286" y="161697"/>
                        </a:lnTo>
                        <a:close/>
                      </a:path>
                      <a:path w="6840855" h="360045">
                        <a:moveTo>
                          <a:pt x="6831075" y="177217"/>
                        </a:moveTo>
                        <a:lnTo>
                          <a:pt x="6831075" y="182446"/>
                        </a:lnTo>
                        <a:lnTo>
                          <a:pt x="6840473" y="179832"/>
                        </a:lnTo>
                        <a:lnTo>
                          <a:pt x="6831075" y="177217"/>
                        </a:lnTo>
                        <a:close/>
                      </a:path>
                      <a:path w="6840855" h="360045">
                        <a:moveTo>
                          <a:pt x="6228969" y="9715"/>
                        </a:moveTo>
                        <a:lnTo>
                          <a:pt x="6228969" y="45985"/>
                        </a:lnTo>
                        <a:lnTo>
                          <a:pt x="6710098" y="179832"/>
                        </a:lnTo>
                        <a:lnTo>
                          <a:pt x="6775286" y="161697"/>
                        </a:lnTo>
                        <a:lnTo>
                          <a:pt x="6228969" y="9715"/>
                        </a:lnTo>
                        <a:close/>
                      </a:path>
                      <a:path w="6840855" h="360045">
                        <a:moveTo>
                          <a:pt x="6831075" y="146177"/>
                        </a:moveTo>
                        <a:lnTo>
                          <a:pt x="6775286" y="161697"/>
                        </a:lnTo>
                        <a:lnTo>
                          <a:pt x="6831075" y="177217"/>
                        </a:lnTo>
                        <a:lnTo>
                          <a:pt x="6831075" y="146177"/>
                        </a:lnTo>
                        <a:close/>
                      </a:path>
                      <a:path w="6840855" h="360045">
                        <a:moveTo>
                          <a:pt x="34925" y="119761"/>
                        </a:moveTo>
                        <a:lnTo>
                          <a:pt x="0" y="119761"/>
                        </a:lnTo>
                        <a:lnTo>
                          <a:pt x="0" y="154686"/>
                        </a:lnTo>
                        <a:lnTo>
                          <a:pt x="34925" y="119761"/>
                        </a:lnTo>
                        <a:close/>
                      </a:path>
                      <a:path w="6840855" h="360045">
                        <a:moveTo>
                          <a:pt x="6194044" y="36269"/>
                        </a:moveTo>
                        <a:lnTo>
                          <a:pt x="6194044" y="119761"/>
                        </a:lnTo>
                        <a:lnTo>
                          <a:pt x="34925" y="119761"/>
                        </a:lnTo>
                        <a:lnTo>
                          <a:pt x="34925" y="154686"/>
                        </a:lnTo>
                        <a:lnTo>
                          <a:pt x="6228969" y="154686"/>
                        </a:lnTo>
                        <a:lnTo>
                          <a:pt x="6228969" y="45985"/>
                        </a:lnTo>
                        <a:lnTo>
                          <a:pt x="6194044" y="36269"/>
                        </a:lnTo>
                        <a:close/>
                      </a:path>
                      <a:path w="6840855" h="360045">
                        <a:moveTo>
                          <a:pt x="6219604" y="7110"/>
                        </a:moveTo>
                        <a:lnTo>
                          <a:pt x="6194044" y="26518"/>
                        </a:lnTo>
                        <a:lnTo>
                          <a:pt x="6194044" y="36269"/>
                        </a:lnTo>
                        <a:lnTo>
                          <a:pt x="6228969" y="45985"/>
                        </a:lnTo>
                        <a:lnTo>
                          <a:pt x="6228969" y="9715"/>
                        </a:lnTo>
                        <a:lnTo>
                          <a:pt x="6219604" y="7110"/>
                        </a:lnTo>
                        <a:close/>
                      </a:path>
                      <a:path w="6840855" h="360045">
                        <a:moveTo>
                          <a:pt x="6194044" y="26518"/>
                        </a:moveTo>
                        <a:lnTo>
                          <a:pt x="6184645" y="33655"/>
                        </a:lnTo>
                        <a:lnTo>
                          <a:pt x="6194044" y="36269"/>
                        </a:lnTo>
                        <a:lnTo>
                          <a:pt x="6194044" y="26518"/>
                        </a:lnTo>
                        <a:close/>
                      </a:path>
                      <a:path w="6840855" h="360045">
                        <a:moveTo>
                          <a:pt x="6194044" y="0"/>
                        </a:moveTo>
                        <a:lnTo>
                          <a:pt x="6194044" y="26518"/>
                        </a:lnTo>
                        <a:lnTo>
                          <a:pt x="6219604" y="7110"/>
                        </a:lnTo>
                        <a:lnTo>
                          <a:pt x="6194044" y="0"/>
                        </a:lnTo>
                        <a:close/>
                      </a:path>
                      <a:path w="6840855" h="360045">
                        <a:moveTo>
                          <a:pt x="6228969" y="0"/>
                        </a:moveTo>
                        <a:lnTo>
                          <a:pt x="6219604" y="7110"/>
                        </a:lnTo>
                        <a:lnTo>
                          <a:pt x="6228969" y="9715"/>
                        </a:lnTo>
                        <a:lnTo>
                          <a:pt x="6228969" y="0"/>
                        </a:lnTo>
                        <a:close/>
                      </a:path>
                    </a:pathLst>
                  </a:custGeom>
                  <a:solidFill>
                    <a:srgbClr val="646660"/>
                  </a:solidFill>
                </p:spPr>
                <p:txBody>
                  <a:bodyPr wrap="square" lIns="0" tIns="0" rIns="0" bIns="0" rtlCol="0"/>
                  <a:lstStyle>
                    <a:defPPr>
                      <a:defRPr lang="ja-JP"/>
                    </a:defPPr>
                    <a:lvl1pPr marL="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umimoji="1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/>
                  </a:p>
                </p:txBody>
              </p:sp>
              <p:pic>
                <p:nvPicPr>
                  <p:cNvPr id="16" name="object 20">
                    <a:extLst>
                      <a:ext uri="{FF2B5EF4-FFF2-40B4-BE49-F238E27FC236}">
                        <a16:creationId xmlns:a16="http://schemas.microsoft.com/office/drawing/2014/main" id="{51B550F0-2550-D809-5E9E-12AE57A9AC47}"/>
                      </a:ext>
                    </a:extLst>
                  </p:cNvPr>
                  <p:cNvPicPr/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160013" y="2868930"/>
                    <a:ext cx="1441703" cy="1441704"/>
                  </a:xfrm>
                  <a:prstGeom prst="rect">
                    <a:avLst/>
                  </a:prstGeom>
                </p:spPr>
              </p:pic>
              <p:pic>
                <p:nvPicPr>
                  <p:cNvPr id="17" name="object 21">
                    <a:extLst>
                      <a:ext uri="{FF2B5EF4-FFF2-40B4-BE49-F238E27FC236}">
                        <a16:creationId xmlns:a16="http://schemas.microsoft.com/office/drawing/2014/main" id="{01FB4440-1944-99DA-6482-20C9E9E4DE87}"/>
                      </a:ext>
                    </a:extLst>
                  </p:cNvPr>
                  <p:cNvPicPr/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>
                    <a:off x="5269991" y="2868930"/>
                    <a:ext cx="1441704" cy="1441704"/>
                  </a:xfrm>
                  <a:prstGeom prst="rect">
                    <a:avLst/>
                  </a:prstGeom>
                </p:spPr>
              </p:pic>
              <p:pic>
                <p:nvPicPr>
                  <p:cNvPr id="18" name="object 22">
                    <a:extLst>
                      <a:ext uri="{FF2B5EF4-FFF2-40B4-BE49-F238E27FC236}">
                        <a16:creationId xmlns:a16="http://schemas.microsoft.com/office/drawing/2014/main" id="{7C69C1D9-06C7-30BF-923C-DBDC7ED014C0}"/>
                      </a:ext>
                    </a:extLst>
                  </p:cNvPr>
                  <p:cNvPicPr/>
                  <p:nvPr/>
                </p:nvPicPr>
                <p:blipFill>
                  <a:blip r:embed="rId5" cstate="print"/>
                  <a:stretch>
                    <a:fillRect/>
                  </a:stretch>
                </p:blipFill>
                <p:spPr>
                  <a:xfrm>
                    <a:off x="7379207" y="2868168"/>
                    <a:ext cx="1441703" cy="1441704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9" name="矢印: 右 8">
                  <a:extLst>
                    <a:ext uri="{FF2B5EF4-FFF2-40B4-BE49-F238E27FC236}">
                      <a16:creationId xmlns:a16="http://schemas.microsoft.com/office/drawing/2014/main" id="{AB9CDEF0-7CF6-522F-83F5-2C78C6BA39C2}"/>
                    </a:ext>
                  </a:extLst>
                </p:cNvPr>
                <p:cNvSpPr/>
                <p:nvPr/>
              </p:nvSpPr>
              <p:spPr>
                <a:xfrm>
                  <a:off x="7579115" y="4250903"/>
                  <a:ext cx="2367318" cy="400242"/>
                </a:xfrm>
                <a:prstGeom prst="rightArrow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" name="テキスト ボックス 9">
                  <a:extLst>
                    <a:ext uri="{FF2B5EF4-FFF2-40B4-BE49-F238E27FC236}">
                      <a16:creationId xmlns:a16="http://schemas.microsoft.com/office/drawing/2014/main" id="{64B8EB29-0736-6A4D-5D5A-3D3BBFF09423}"/>
                    </a:ext>
                  </a:extLst>
                </p:cNvPr>
                <p:cNvSpPr txBox="1"/>
                <p:nvPr/>
              </p:nvSpPr>
              <p:spPr>
                <a:xfrm>
                  <a:off x="10503836" y="4044844"/>
                  <a:ext cx="47828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800" b="1" dirty="0"/>
                    <a:t>?</a:t>
                  </a:r>
                  <a:endParaRPr kumimoji="1" lang="ja-JP" altLang="en-US" sz="2800" b="1" dirty="0"/>
                </a:p>
              </p:txBody>
            </p:sp>
            <p:sp>
              <p:nvSpPr>
                <p:cNvPr id="11" name="テキスト ボックス 10">
                  <a:extLst>
                    <a:ext uri="{FF2B5EF4-FFF2-40B4-BE49-F238E27FC236}">
                      <a16:creationId xmlns:a16="http://schemas.microsoft.com/office/drawing/2014/main" id="{5567BC87-ECFC-C08A-3189-8697D52D5068}"/>
                    </a:ext>
                  </a:extLst>
                </p:cNvPr>
                <p:cNvSpPr txBox="1"/>
                <p:nvPr/>
              </p:nvSpPr>
              <p:spPr>
                <a:xfrm>
                  <a:off x="7420181" y="3783234"/>
                  <a:ext cx="3082784" cy="5872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800" b="1" dirty="0"/>
                    <a:t>Our approach</a:t>
                  </a:r>
                  <a:endParaRPr kumimoji="1" lang="ja-JP" altLang="en-US" sz="2800" b="1" dirty="0"/>
                </a:p>
              </p:txBody>
            </p:sp>
          </p:grpSp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A4F0BA3D-0BE7-CE03-345D-949D770A5235}"/>
                  </a:ext>
                </a:extLst>
              </p:cNvPr>
              <p:cNvSpPr txBox="1"/>
              <p:nvPr/>
            </p:nvSpPr>
            <p:spPr>
              <a:xfrm>
                <a:off x="6957484" y="6326139"/>
                <a:ext cx="4261372" cy="587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800" b="1" dirty="0"/>
                  <a:t>From </a:t>
                </a:r>
                <a:r>
                  <a:rPr kumimoji="1" lang="en-US" altLang="ja-JP" sz="2800" b="1" dirty="0">
                    <a:solidFill>
                      <a:srgbClr val="0070C0"/>
                    </a:solidFill>
                  </a:rPr>
                  <a:t>dilute</a:t>
                </a:r>
                <a:r>
                  <a:rPr kumimoji="1" lang="en-US" altLang="ja-JP" sz="2800" b="1" dirty="0"/>
                  <a:t> to </a:t>
                </a:r>
                <a:r>
                  <a:rPr kumimoji="1" lang="en-US" altLang="ja-JP" sz="2800" b="1" dirty="0">
                    <a:solidFill>
                      <a:srgbClr val="FF0000"/>
                    </a:solidFill>
                  </a:rPr>
                  <a:t>dense</a:t>
                </a:r>
                <a:endParaRPr kumimoji="1" lang="ja-JP" altLang="en-US" sz="28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FF516BE6-3A0F-25FB-42D5-4F9269F9DD7D}"/>
                </a:ext>
              </a:extLst>
            </p:cNvPr>
            <p:cNvSpPr txBox="1"/>
            <p:nvPr/>
          </p:nvSpPr>
          <p:spPr>
            <a:xfrm>
              <a:off x="510479" y="4342940"/>
              <a:ext cx="609600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altLang="ja-JP" sz="2800" b="1" u="sng" dirty="0">
                  <a:solidFill>
                    <a:schemeClr val="tx1"/>
                  </a:solidFill>
                </a:rPr>
                <a:t>Our approach</a:t>
              </a:r>
              <a:r>
                <a:rPr lang="en-US" altLang="ja-JP" sz="2800" b="1" dirty="0">
                  <a:solidFill>
                    <a:schemeClr val="tx1"/>
                  </a:solidFill>
                </a:rPr>
                <a:t>: </a:t>
              </a:r>
              <a:br>
                <a:rPr lang="en-US" altLang="ja-JP" sz="2800" b="1" dirty="0">
                  <a:solidFill>
                    <a:schemeClr val="tx1"/>
                  </a:solidFill>
                </a:rPr>
              </a:br>
              <a:r>
                <a:rPr lang="en-US" altLang="ja-JP" sz="2800" b="1" dirty="0">
                  <a:solidFill>
                    <a:schemeClr val="tx1"/>
                  </a:solidFill>
                </a:rPr>
                <a:t>“From </a:t>
              </a:r>
              <a:r>
                <a:rPr lang="en-US" altLang="ja-JP" sz="2800" b="1" dirty="0">
                  <a:solidFill>
                    <a:srgbClr val="0070C0"/>
                  </a:solidFill>
                </a:rPr>
                <a:t>dilute</a:t>
              </a:r>
              <a:r>
                <a:rPr lang="en-US" altLang="ja-JP" sz="2800" b="1" dirty="0"/>
                <a:t> </a:t>
              </a:r>
              <a:r>
                <a:rPr lang="en-US" altLang="ja-JP" sz="2800" b="1" dirty="0">
                  <a:solidFill>
                    <a:schemeClr val="tx1"/>
                  </a:solidFill>
                </a:rPr>
                <a:t>to</a:t>
              </a:r>
              <a:r>
                <a:rPr lang="en-US" altLang="ja-JP" sz="2800" b="1" dirty="0"/>
                <a:t> </a:t>
              </a:r>
              <a:r>
                <a:rPr lang="en-US" altLang="ja-JP" sz="2800" b="1" dirty="0">
                  <a:solidFill>
                    <a:srgbClr val="FF0000"/>
                  </a:solidFill>
                </a:rPr>
                <a:t>moderately dense</a:t>
              </a:r>
              <a:r>
                <a:rPr lang="en-US" altLang="ja-JP" sz="2800" b="1" dirty="0"/>
                <a:t>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2107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28B3FA06-BBBF-49B3-A609-92AE875FA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b="1" u="sng" dirty="0"/>
              <a:t>Hydrodynamic description</a:t>
            </a:r>
            <a:endParaRPr lang="ja-JP" altLang="en-US" b="1" u="sng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コンテンツ プレースホルダー 7">
                <a:extLst>
                  <a:ext uri="{FF2B5EF4-FFF2-40B4-BE49-F238E27FC236}">
                    <a16:creationId xmlns:a16="http://schemas.microsoft.com/office/drawing/2014/main" id="{2755E869-90B5-45A9-D7B0-AEFB94B66C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b="1" dirty="0"/>
                  <a:t>Try</a:t>
                </a:r>
                <a:r>
                  <a:rPr lang="en-US" altLang="ja-JP" b="1" dirty="0">
                    <a:solidFill>
                      <a:schemeClr val="tx1"/>
                    </a:solidFill>
                  </a:rPr>
                  <a:t> to derive </a:t>
                </a:r>
                <a:r>
                  <a:rPr lang="en-US" altLang="ja-JP" b="1" dirty="0" err="1">
                    <a:solidFill>
                      <a:schemeClr val="tx1"/>
                    </a:solidFill>
                  </a:rPr>
                  <a:t>hydrodyn</a:t>
                </a:r>
                <a:r>
                  <a:rPr lang="en-US" altLang="ja-JP" b="1" dirty="0">
                    <a:solidFill>
                      <a:schemeClr val="tx1"/>
                    </a:solidFill>
                  </a:rPr>
                  <a:t>. </a:t>
                </a:r>
                <a:r>
                  <a:rPr lang="en-US" altLang="ja-JP" b="1" dirty="0" err="1">
                    <a:solidFill>
                      <a:schemeClr val="tx1"/>
                    </a:solidFill>
                  </a:rPr>
                  <a:t>eqs</a:t>
                </a:r>
                <a:r>
                  <a:rPr lang="en-US" altLang="ja-JP" b="1" dirty="0">
                    <a:solidFill>
                      <a:schemeClr val="tx1"/>
                    </a:solidFill>
                  </a:rPr>
                  <a:t>. </a:t>
                </a:r>
                <a:br>
                  <a:rPr lang="en-US" altLang="ja-JP" b="1" dirty="0">
                    <a:solidFill>
                      <a:schemeClr val="tx1"/>
                    </a:solidFill>
                  </a:rPr>
                </a:br>
                <a:r>
                  <a:rPr lang="en-US" altLang="ja-JP" b="1" dirty="0">
                    <a:solidFill>
                      <a:schemeClr val="tx1"/>
                    </a:solidFill>
                  </a:rPr>
                  <a:t>for granular gas flows</a:t>
                </a:r>
              </a:p>
              <a:p>
                <a:endParaRPr lang="en-US" altLang="ja-JP" b="1" dirty="0">
                  <a:solidFill>
                    <a:srgbClr val="0070C0"/>
                  </a:solidFill>
                </a:endParaRPr>
              </a:p>
              <a:p>
                <a:r>
                  <a:rPr lang="en-US" altLang="ja-JP" b="1" dirty="0">
                    <a:solidFill>
                      <a:srgbClr val="0070C0"/>
                    </a:solidFill>
                  </a:rPr>
                  <a:t>Dilute gases</a:t>
                </a:r>
                <a:r>
                  <a:rPr lang="en-US" altLang="ja-JP" b="1" dirty="0">
                    <a:solidFill>
                      <a:schemeClr val="tx1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US" altLang="ja-JP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𝝋</m:t>
                    </m:r>
                    <m:r>
                      <a:rPr lang="en-US" altLang="ja-JP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≪</m:t>
                    </m:r>
                    <m:r>
                      <a:rPr lang="en-US" altLang="ja-JP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altLang="ja-JP" b="1" dirty="0">
                    <a:solidFill>
                      <a:schemeClr val="tx1"/>
                    </a:solidFill>
                  </a:rPr>
                  <a:t>): </a:t>
                </a:r>
                <a:br>
                  <a:rPr lang="en-US" altLang="ja-JP" b="1" dirty="0">
                    <a:solidFill>
                      <a:schemeClr val="tx1"/>
                    </a:solidFill>
                  </a:rPr>
                </a:br>
                <a:r>
                  <a:rPr lang="en-US" altLang="ja-JP" b="1" dirty="0">
                    <a:solidFill>
                      <a:schemeClr val="tx1"/>
                    </a:solidFill>
                  </a:rPr>
                  <a:t>inelastic Boltzmann equation</a:t>
                </a:r>
              </a:p>
              <a:p>
                <a:r>
                  <a:rPr lang="en-US" altLang="ja-JP" b="1" dirty="0">
                    <a:solidFill>
                      <a:srgbClr val="FF0000"/>
                    </a:solidFill>
                  </a:rPr>
                  <a:t>Moderately dense gases</a:t>
                </a:r>
                <a:r>
                  <a:rPr lang="en-US" altLang="ja-JP" b="1" dirty="0">
                    <a:solidFill>
                      <a:schemeClr val="tx1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US" altLang="ja-JP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𝝋</m:t>
                    </m:r>
                    <m:r>
                      <a:rPr lang="en-US" altLang="ja-JP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r>
                      <a:rPr lang="en-US" altLang="ja-JP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altLang="ja-JP" b="1" dirty="0">
                    <a:solidFill>
                      <a:schemeClr val="tx1"/>
                    </a:solidFill>
                  </a:rPr>
                  <a:t>): </a:t>
                </a:r>
                <a:br>
                  <a:rPr lang="en-US" altLang="ja-JP" b="1" dirty="0">
                    <a:solidFill>
                      <a:schemeClr val="tx1"/>
                    </a:solidFill>
                  </a:rPr>
                </a:br>
                <a:r>
                  <a:rPr lang="en-US" altLang="ja-JP" b="1" dirty="0">
                    <a:solidFill>
                      <a:schemeClr val="tx1"/>
                    </a:solidFill>
                  </a:rPr>
                  <a:t>inelastic </a:t>
                </a:r>
                <a:r>
                  <a:rPr lang="en-US" altLang="ja-JP" b="1" dirty="0" err="1">
                    <a:solidFill>
                      <a:schemeClr val="tx1"/>
                    </a:solidFill>
                  </a:rPr>
                  <a:t>Enskog</a:t>
                </a:r>
                <a:r>
                  <a:rPr lang="en-US" altLang="ja-JP" b="1" dirty="0">
                    <a:solidFill>
                      <a:schemeClr val="tx1"/>
                    </a:solidFill>
                  </a:rPr>
                  <a:t> equation</a:t>
                </a:r>
              </a:p>
              <a:p>
                <a:r>
                  <a:rPr lang="en-US" altLang="ja-JP" b="1" dirty="0">
                    <a:solidFill>
                      <a:schemeClr val="tx1"/>
                    </a:solidFill>
                  </a:rPr>
                  <a:t>“</a:t>
                </a:r>
                <a:r>
                  <a:rPr lang="en-US" altLang="ja-JP" b="1" dirty="0" err="1">
                    <a:solidFill>
                      <a:schemeClr val="tx1"/>
                    </a:solidFill>
                  </a:rPr>
                  <a:t>Garzó</a:t>
                </a:r>
                <a:r>
                  <a:rPr lang="en-US" altLang="ja-JP" b="1" dirty="0">
                    <a:solidFill>
                      <a:schemeClr val="tx1"/>
                    </a:solidFill>
                  </a:rPr>
                  <a:t> and Dufty,</a:t>
                </a:r>
                <a:r>
                  <a:rPr lang="ja-JP" altLang="en-US" b="1" dirty="0">
                    <a:solidFill>
                      <a:schemeClr val="tx1"/>
                    </a:solidFill>
                  </a:rPr>
                  <a:t> </a:t>
                </a:r>
                <a:r>
                  <a:rPr lang="en-US" altLang="ja-JP" b="1" dirty="0">
                    <a:solidFill>
                      <a:schemeClr val="tx1"/>
                    </a:solidFill>
                  </a:rPr>
                  <a:t>PRE (1999)” is </a:t>
                </a:r>
                <a:r>
                  <a:rPr lang="en-US" altLang="ja-JP" b="1" dirty="0"/>
                  <a:t>well-known</a:t>
                </a:r>
                <a:r>
                  <a:rPr lang="en-US" altLang="ja-JP" b="1" dirty="0">
                    <a:solidFill>
                      <a:schemeClr val="tx1"/>
                    </a:solidFill>
                  </a:rPr>
                  <a:t>.</a:t>
                </a:r>
                <a:br>
                  <a:rPr lang="en-US" altLang="ja-JP" b="1" dirty="0">
                    <a:solidFill>
                      <a:schemeClr val="tx1"/>
                    </a:solidFill>
                  </a:rPr>
                </a:br>
                <a:r>
                  <a:rPr lang="ja-JP" altLang="en-US" b="1" dirty="0">
                    <a:solidFill>
                      <a:schemeClr val="tx1"/>
                    </a:solidFill>
                  </a:rPr>
                  <a:t>⇒ </a:t>
                </a:r>
                <a:r>
                  <a:rPr lang="en-US" altLang="ja-JP" b="1" dirty="0">
                    <a:solidFill>
                      <a:schemeClr val="tx1"/>
                    </a:solidFill>
                  </a:rPr>
                  <a:t>Theory for homogeneous cooling state</a:t>
                </a:r>
                <a:br>
                  <a:rPr lang="en-US" altLang="ja-JP" b="1" dirty="0">
                    <a:solidFill>
                      <a:schemeClr val="tx1"/>
                    </a:solidFill>
                  </a:rPr>
                </a:br>
                <a:r>
                  <a:rPr lang="en-US" altLang="ja-JP" b="1" dirty="0">
                    <a:solidFill>
                      <a:schemeClr val="tx1"/>
                    </a:solidFill>
                  </a:rPr>
                  <a:t>    Many people use this theory “</a:t>
                </a:r>
                <a:r>
                  <a:rPr lang="en-US" altLang="ja-JP" b="1" u="sng" dirty="0">
                    <a:solidFill>
                      <a:schemeClr val="tx1"/>
                    </a:solidFill>
                  </a:rPr>
                  <a:t>without doubt</a:t>
                </a:r>
                <a:r>
                  <a:rPr lang="en-US" altLang="ja-JP" b="1" dirty="0">
                    <a:solidFill>
                      <a:schemeClr val="tx1"/>
                    </a:solidFill>
                  </a:rPr>
                  <a:t>.”</a:t>
                </a:r>
                <a:endParaRPr lang="ja-JP" altLang="en-US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" name="コンテンツ プレースホルダー 7">
                <a:extLst>
                  <a:ext uri="{FF2B5EF4-FFF2-40B4-BE49-F238E27FC236}">
                    <a16:creationId xmlns:a16="http://schemas.microsoft.com/office/drawing/2014/main" id="{2755E869-90B5-45A9-D7B0-AEFB94B66C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 t="-20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856E4449-02D5-204E-B7D8-664A777D1098}"/>
              </a:ext>
            </a:extLst>
          </p:cNvPr>
          <p:cNvGrpSpPr/>
          <p:nvPr/>
        </p:nvGrpSpPr>
        <p:grpSpPr>
          <a:xfrm>
            <a:off x="8670207" y="3556121"/>
            <a:ext cx="3307195" cy="2239550"/>
            <a:chOff x="1513739" y="3903489"/>
            <a:chExt cx="3862600" cy="2615656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0F1F012B-0AE0-BD7B-A076-1D7514F8F3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62" y="3903489"/>
              <a:ext cx="1668377" cy="2184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FFF1559F-DBC7-4FDC-555C-E1F3CDA0E0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3739" y="3903489"/>
              <a:ext cx="1780679" cy="218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EE75782A-C3DE-1F36-1274-C95CCDBDA26A}"/>
                </a:ext>
              </a:extLst>
            </p:cNvPr>
            <p:cNvSpPr txBox="1"/>
            <p:nvPr/>
          </p:nvSpPr>
          <p:spPr>
            <a:xfrm>
              <a:off x="1720435" y="6087788"/>
              <a:ext cx="1571244" cy="431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b="1" dirty="0"/>
                <a:t>Boltzmann</a:t>
              </a:r>
              <a:endParaRPr kumimoji="1" lang="ja-JP" altLang="en-US" b="1" dirty="0"/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E330CF10-9B16-5231-7DC7-1FD472A3A3A7}"/>
                </a:ext>
              </a:extLst>
            </p:cNvPr>
            <p:cNvSpPr txBox="1"/>
            <p:nvPr/>
          </p:nvSpPr>
          <p:spPr>
            <a:xfrm>
              <a:off x="3858507" y="6087789"/>
              <a:ext cx="13672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b="1" dirty="0" err="1"/>
                <a:t>Enskog</a:t>
              </a:r>
              <a:endParaRPr kumimoji="1" lang="ja-JP" altLang="en-US" b="1" dirty="0"/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32F81FF-00EA-3DB6-99BF-ADD657AC5FC7}"/>
              </a:ext>
            </a:extLst>
          </p:cNvPr>
          <p:cNvGrpSpPr/>
          <p:nvPr/>
        </p:nvGrpSpPr>
        <p:grpSpPr>
          <a:xfrm>
            <a:off x="7291129" y="855814"/>
            <a:ext cx="4796112" cy="2495006"/>
            <a:chOff x="6380843" y="4113197"/>
            <a:chExt cx="5382694" cy="2800154"/>
          </a:xfrm>
        </p:grpSpPr>
        <p:grpSp>
          <p:nvGrpSpPr>
            <p:cNvPr id="29" name="グループ化 28">
              <a:extLst>
                <a:ext uri="{FF2B5EF4-FFF2-40B4-BE49-F238E27FC236}">
                  <a16:creationId xmlns:a16="http://schemas.microsoft.com/office/drawing/2014/main" id="{AFC5A57B-A4F7-4DDD-A67D-4FB0F146B360}"/>
                </a:ext>
              </a:extLst>
            </p:cNvPr>
            <p:cNvGrpSpPr/>
            <p:nvPr/>
          </p:nvGrpSpPr>
          <p:grpSpPr>
            <a:xfrm>
              <a:off x="6380843" y="4113197"/>
              <a:ext cx="5382694" cy="2739532"/>
              <a:chOff x="6542849" y="3748072"/>
              <a:chExt cx="5382694" cy="2739532"/>
            </a:xfrm>
          </p:grpSpPr>
          <p:grpSp>
            <p:nvGrpSpPr>
              <p:cNvPr id="13" name="object 15">
                <a:extLst>
                  <a:ext uri="{FF2B5EF4-FFF2-40B4-BE49-F238E27FC236}">
                    <a16:creationId xmlns:a16="http://schemas.microsoft.com/office/drawing/2014/main" id="{51CDDF97-C2D3-1A13-FB30-524B3A4B5EAD}"/>
                  </a:ext>
                </a:extLst>
              </p:cNvPr>
              <p:cNvGrpSpPr/>
              <p:nvPr/>
            </p:nvGrpSpPr>
            <p:grpSpPr>
              <a:xfrm>
                <a:off x="6542849" y="3748072"/>
                <a:ext cx="5382694" cy="2739532"/>
                <a:chOff x="2711195" y="1632966"/>
                <a:chExt cx="7058025" cy="3592195"/>
              </a:xfrm>
            </p:grpSpPr>
            <p:sp>
              <p:nvSpPr>
                <p:cNvPr id="14" name="object 16">
                  <a:extLst>
                    <a:ext uri="{FF2B5EF4-FFF2-40B4-BE49-F238E27FC236}">
                      <a16:creationId xmlns:a16="http://schemas.microsoft.com/office/drawing/2014/main" id="{B3E8D56C-2A26-B284-29A7-9F3999A9D4FB}"/>
                    </a:ext>
                  </a:extLst>
                </p:cNvPr>
                <p:cNvSpPr/>
                <p:nvPr/>
              </p:nvSpPr>
              <p:spPr>
                <a:xfrm>
                  <a:off x="2711957" y="1633728"/>
                  <a:ext cx="7056120" cy="359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6120" h="3590925">
                      <a:moveTo>
                        <a:pt x="7056120" y="0"/>
                      </a:moveTo>
                      <a:lnTo>
                        <a:pt x="0" y="0"/>
                      </a:lnTo>
                      <a:lnTo>
                        <a:pt x="0" y="3590544"/>
                      </a:lnTo>
                      <a:lnTo>
                        <a:pt x="7056120" y="3590544"/>
                      </a:lnTo>
                      <a:lnTo>
                        <a:pt x="7056120" y="0"/>
                      </a:lnTo>
                      <a:close/>
                    </a:path>
                  </a:pathLst>
                </a:custGeom>
                <a:solidFill>
                  <a:srgbClr val="F1F1F1"/>
                </a:solidFill>
              </p:spPr>
              <p:txBody>
                <a:bodyPr wrap="square" lIns="0" tIns="0" rIns="0" bIns="0" rtlCol="0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/>
                </a:p>
              </p:txBody>
            </p:sp>
            <p:sp>
              <p:nvSpPr>
                <p:cNvPr id="16" name="object 17">
                  <a:extLst>
                    <a:ext uri="{FF2B5EF4-FFF2-40B4-BE49-F238E27FC236}">
                      <a16:creationId xmlns:a16="http://schemas.microsoft.com/office/drawing/2014/main" id="{3D93B9BE-1A58-75C6-2E5C-4EDE89263F49}"/>
                    </a:ext>
                  </a:extLst>
                </p:cNvPr>
                <p:cNvSpPr/>
                <p:nvPr/>
              </p:nvSpPr>
              <p:spPr>
                <a:xfrm>
                  <a:off x="2711195" y="1632966"/>
                  <a:ext cx="7058025" cy="3592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8025" h="3592195">
                      <a:moveTo>
                        <a:pt x="0" y="3557143"/>
                      </a:moveTo>
                      <a:lnTo>
                        <a:pt x="0" y="3592068"/>
                      </a:lnTo>
                      <a:lnTo>
                        <a:pt x="34925" y="3592068"/>
                      </a:lnTo>
                      <a:lnTo>
                        <a:pt x="0" y="3557143"/>
                      </a:lnTo>
                      <a:close/>
                    </a:path>
                    <a:path w="7058025" h="3592195">
                      <a:moveTo>
                        <a:pt x="34925" y="0"/>
                      </a:moveTo>
                      <a:lnTo>
                        <a:pt x="0" y="34924"/>
                      </a:lnTo>
                      <a:lnTo>
                        <a:pt x="0" y="3557143"/>
                      </a:lnTo>
                      <a:lnTo>
                        <a:pt x="34925" y="3592068"/>
                      </a:lnTo>
                      <a:lnTo>
                        <a:pt x="34925" y="0"/>
                      </a:lnTo>
                      <a:close/>
                    </a:path>
                    <a:path w="7058025" h="3592195">
                      <a:moveTo>
                        <a:pt x="7022719" y="3557143"/>
                      </a:moveTo>
                      <a:lnTo>
                        <a:pt x="34925" y="3557143"/>
                      </a:lnTo>
                      <a:lnTo>
                        <a:pt x="34925" y="3592068"/>
                      </a:lnTo>
                      <a:lnTo>
                        <a:pt x="7022719" y="3592068"/>
                      </a:lnTo>
                      <a:lnTo>
                        <a:pt x="7022719" y="3557143"/>
                      </a:lnTo>
                      <a:close/>
                    </a:path>
                    <a:path w="7058025" h="3592195">
                      <a:moveTo>
                        <a:pt x="7022719" y="0"/>
                      </a:moveTo>
                      <a:lnTo>
                        <a:pt x="7022719" y="3592068"/>
                      </a:lnTo>
                      <a:lnTo>
                        <a:pt x="7057644" y="3557143"/>
                      </a:lnTo>
                      <a:lnTo>
                        <a:pt x="7057644" y="34925"/>
                      </a:lnTo>
                      <a:lnTo>
                        <a:pt x="7022719" y="0"/>
                      </a:lnTo>
                      <a:close/>
                    </a:path>
                    <a:path w="7058025" h="3592195">
                      <a:moveTo>
                        <a:pt x="7057644" y="3557143"/>
                      </a:moveTo>
                      <a:lnTo>
                        <a:pt x="7022719" y="3592068"/>
                      </a:lnTo>
                      <a:lnTo>
                        <a:pt x="7057644" y="3592068"/>
                      </a:lnTo>
                      <a:lnTo>
                        <a:pt x="7057644" y="3557143"/>
                      </a:lnTo>
                      <a:close/>
                    </a:path>
                    <a:path w="7058025" h="3592195">
                      <a:moveTo>
                        <a:pt x="34925" y="0"/>
                      </a:moveTo>
                      <a:lnTo>
                        <a:pt x="0" y="0"/>
                      </a:lnTo>
                      <a:lnTo>
                        <a:pt x="0" y="34925"/>
                      </a:lnTo>
                      <a:lnTo>
                        <a:pt x="34925" y="0"/>
                      </a:lnTo>
                      <a:close/>
                    </a:path>
                    <a:path w="7058025" h="3592195">
                      <a:moveTo>
                        <a:pt x="7022719" y="0"/>
                      </a:moveTo>
                      <a:lnTo>
                        <a:pt x="34925" y="0"/>
                      </a:lnTo>
                      <a:lnTo>
                        <a:pt x="34925" y="34925"/>
                      </a:lnTo>
                      <a:lnTo>
                        <a:pt x="7022719" y="34925"/>
                      </a:lnTo>
                      <a:lnTo>
                        <a:pt x="7022719" y="0"/>
                      </a:lnTo>
                      <a:close/>
                    </a:path>
                    <a:path w="7058025" h="3592195">
                      <a:moveTo>
                        <a:pt x="7057644" y="0"/>
                      </a:moveTo>
                      <a:lnTo>
                        <a:pt x="7022719" y="0"/>
                      </a:lnTo>
                      <a:lnTo>
                        <a:pt x="7057644" y="34925"/>
                      </a:lnTo>
                      <a:lnTo>
                        <a:pt x="7057644" y="0"/>
                      </a:lnTo>
                      <a:close/>
                    </a:path>
                  </a:pathLst>
                </a:custGeom>
                <a:solidFill>
                  <a:srgbClr val="646660"/>
                </a:solidFill>
              </p:spPr>
              <p:txBody>
                <a:bodyPr wrap="square" lIns="0" tIns="0" rIns="0" bIns="0" rtlCol="0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/>
                </a:p>
              </p:txBody>
            </p:sp>
            <p:sp>
              <p:nvSpPr>
                <p:cNvPr id="17" name="object 18">
                  <a:extLst>
                    <a:ext uri="{FF2B5EF4-FFF2-40B4-BE49-F238E27FC236}">
                      <a16:creationId xmlns:a16="http://schemas.microsoft.com/office/drawing/2014/main" id="{5421C94F-08FC-8C0C-7067-95CFD8B8122E}"/>
                    </a:ext>
                  </a:extLst>
                </p:cNvPr>
                <p:cNvSpPr/>
                <p:nvPr/>
              </p:nvSpPr>
              <p:spPr>
                <a:xfrm>
                  <a:off x="2840735" y="4413504"/>
                  <a:ext cx="6840855" cy="360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0855" h="360045">
                      <a:moveTo>
                        <a:pt x="6194044" y="0"/>
                      </a:moveTo>
                      <a:lnTo>
                        <a:pt x="6194044" y="119761"/>
                      </a:lnTo>
                      <a:lnTo>
                        <a:pt x="0" y="119761"/>
                      </a:lnTo>
                      <a:lnTo>
                        <a:pt x="0" y="239903"/>
                      </a:lnTo>
                      <a:lnTo>
                        <a:pt x="6194044" y="239903"/>
                      </a:lnTo>
                      <a:lnTo>
                        <a:pt x="6194044" y="359664"/>
                      </a:lnTo>
                      <a:lnTo>
                        <a:pt x="6840473" y="179832"/>
                      </a:lnTo>
                      <a:lnTo>
                        <a:pt x="6194044" y="0"/>
                      </a:lnTo>
                      <a:close/>
                    </a:path>
                  </a:pathLst>
                </a:custGeom>
                <a:solidFill>
                  <a:srgbClr val="8B8D85"/>
                </a:solidFill>
              </p:spPr>
              <p:txBody>
                <a:bodyPr wrap="square" lIns="0" tIns="0" rIns="0" bIns="0" rtlCol="0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dirty="0"/>
                </a:p>
              </p:txBody>
            </p:sp>
            <p:sp>
              <p:nvSpPr>
                <p:cNvPr id="20" name="object 19">
                  <a:extLst>
                    <a:ext uri="{FF2B5EF4-FFF2-40B4-BE49-F238E27FC236}">
                      <a16:creationId xmlns:a16="http://schemas.microsoft.com/office/drawing/2014/main" id="{89418115-1EE1-B031-C0B6-49288D87E98A}"/>
                    </a:ext>
                  </a:extLst>
                </p:cNvPr>
                <p:cNvSpPr/>
                <p:nvPr/>
              </p:nvSpPr>
              <p:spPr>
                <a:xfrm>
                  <a:off x="2840735" y="4413504"/>
                  <a:ext cx="6840855" cy="360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0855" h="360045">
                      <a:moveTo>
                        <a:pt x="6194044" y="333145"/>
                      </a:moveTo>
                      <a:lnTo>
                        <a:pt x="6194044" y="359664"/>
                      </a:lnTo>
                      <a:lnTo>
                        <a:pt x="6219604" y="352553"/>
                      </a:lnTo>
                      <a:lnTo>
                        <a:pt x="6194044" y="333145"/>
                      </a:lnTo>
                      <a:close/>
                    </a:path>
                    <a:path w="6840855" h="360045">
                      <a:moveTo>
                        <a:pt x="6228969" y="349948"/>
                      </a:moveTo>
                      <a:lnTo>
                        <a:pt x="6219604" y="352553"/>
                      </a:lnTo>
                      <a:lnTo>
                        <a:pt x="6228969" y="359664"/>
                      </a:lnTo>
                      <a:lnTo>
                        <a:pt x="6228969" y="349948"/>
                      </a:lnTo>
                      <a:close/>
                    </a:path>
                    <a:path w="6840855" h="360045">
                      <a:moveTo>
                        <a:pt x="6228969" y="313678"/>
                      </a:moveTo>
                      <a:lnTo>
                        <a:pt x="6194044" y="323394"/>
                      </a:lnTo>
                      <a:lnTo>
                        <a:pt x="6194044" y="333145"/>
                      </a:lnTo>
                      <a:lnTo>
                        <a:pt x="6219604" y="352553"/>
                      </a:lnTo>
                      <a:lnTo>
                        <a:pt x="6228969" y="349948"/>
                      </a:lnTo>
                      <a:lnTo>
                        <a:pt x="6228969" y="313678"/>
                      </a:lnTo>
                      <a:close/>
                    </a:path>
                    <a:path w="6840855" h="360045">
                      <a:moveTo>
                        <a:pt x="6710098" y="179832"/>
                      </a:moveTo>
                      <a:lnTo>
                        <a:pt x="6228969" y="313678"/>
                      </a:lnTo>
                      <a:lnTo>
                        <a:pt x="6228969" y="349948"/>
                      </a:lnTo>
                      <a:lnTo>
                        <a:pt x="6775286" y="197966"/>
                      </a:lnTo>
                      <a:lnTo>
                        <a:pt x="6710098" y="179832"/>
                      </a:lnTo>
                      <a:close/>
                    </a:path>
                    <a:path w="6840855" h="360045">
                      <a:moveTo>
                        <a:pt x="6194044" y="323394"/>
                      </a:moveTo>
                      <a:lnTo>
                        <a:pt x="6184645" y="326009"/>
                      </a:lnTo>
                      <a:lnTo>
                        <a:pt x="6194044" y="333145"/>
                      </a:lnTo>
                      <a:lnTo>
                        <a:pt x="6194044" y="323394"/>
                      </a:lnTo>
                      <a:close/>
                    </a:path>
                    <a:path w="6840855" h="360045">
                      <a:moveTo>
                        <a:pt x="6228969" y="204978"/>
                      </a:moveTo>
                      <a:lnTo>
                        <a:pt x="34925" y="204978"/>
                      </a:lnTo>
                      <a:lnTo>
                        <a:pt x="34925" y="239903"/>
                      </a:lnTo>
                      <a:lnTo>
                        <a:pt x="6194044" y="239903"/>
                      </a:lnTo>
                      <a:lnTo>
                        <a:pt x="6194044" y="323394"/>
                      </a:lnTo>
                      <a:lnTo>
                        <a:pt x="6228969" y="313678"/>
                      </a:lnTo>
                      <a:lnTo>
                        <a:pt x="6228969" y="204978"/>
                      </a:lnTo>
                      <a:close/>
                    </a:path>
                    <a:path w="6840855" h="360045">
                      <a:moveTo>
                        <a:pt x="0" y="204978"/>
                      </a:moveTo>
                      <a:lnTo>
                        <a:pt x="0" y="239903"/>
                      </a:lnTo>
                      <a:lnTo>
                        <a:pt x="34925" y="239903"/>
                      </a:lnTo>
                      <a:lnTo>
                        <a:pt x="0" y="204978"/>
                      </a:lnTo>
                      <a:close/>
                    </a:path>
                    <a:path w="6840855" h="360045">
                      <a:moveTo>
                        <a:pt x="34925" y="119761"/>
                      </a:moveTo>
                      <a:lnTo>
                        <a:pt x="0" y="154686"/>
                      </a:lnTo>
                      <a:lnTo>
                        <a:pt x="0" y="204978"/>
                      </a:lnTo>
                      <a:lnTo>
                        <a:pt x="34925" y="239903"/>
                      </a:lnTo>
                      <a:lnTo>
                        <a:pt x="34925" y="119761"/>
                      </a:lnTo>
                      <a:close/>
                    </a:path>
                    <a:path w="6840855" h="360045">
                      <a:moveTo>
                        <a:pt x="6831075" y="182446"/>
                      </a:moveTo>
                      <a:lnTo>
                        <a:pt x="6775286" y="197966"/>
                      </a:lnTo>
                      <a:lnTo>
                        <a:pt x="6831075" y="213487"/>
                      </a:lnTo>
                      <a:lnTo>
                        <a:pt x="6831075" y="182446"/>
                      </a:lnTo>
                      <a:close/>
                    </a:path>
                    <a:path w="6840855" h="360045">
                      <a:moveTo>
                        <a:pt x="6775286" y="161697"/>
                      </a:moveTo>
                      <a:lnTo>
                        <a:pt x="6710098" y="179832"/>
                      </a:lnTo>
                      <a:lnTo>
                        <a:pt x="6775286" y="197966"/>
                      </a:lnTo>
                      <a:lnTo>
                        <a:pt x="6831075" y="182446"/>
                      </a:lnTo>
                      <a:lnTo>
                        <a:pt x="6831075" y="177217"/>
                      </a:lnTo>
                      <a:lnTo>
                        <a:pt x="6775286" y="161697"/>
                      </a:lnTo>
                      <a:close/>
                    </a:path>
                    <a:path w="6840855" h="360045">
                      <a:moveTo>
                        <a:pt x="6831075" y="177217"/>
                      </a:moveTo>
                      <a:lnTo>
                        <a:pt x="6831075" y="182446"/>
                      </a:lnTo>
                      <a:lnTo>
                        <a:pt x="6840473" y="179832"/>
                      </a:lnTo>
                      <a:lnTo>
                        <a:pt x="6831075" y="177217"/>
                      </a:lnTo>
                      <a:close/>
                    </a:path>
                    <a:path w="6840855" h="360045">
                      <a:moveTo>
                        <a:pt x="6228969" y="9715"/>
                      </a:moveTo>
                      <a:lnTo>
                        <a:pt x="6228969" y="45985"/>
                      </a:lnTo>
                      <a:lnTo>
                        <a:pt x="6710098" y="179832"/>
                      </a:lnTo>
                      <a:lnTo>
                        <a:pt x="6775286" y="161697"/>
                      </a:lnTo>
                      <a:lnTo>
                        <a:pt x="6228969" y="9715"/>
                      </a:lnTo>
                      <a:close/>
                    </a:path>
                    <a:path w="6840855" h="360045">
                      <a:moveTo>
                        <a:pt x="6831075" y="146177"/>
                      </a:moveTo>
                      <a:lnTo>
                        <a:pt x="6775286" y="161697"/>
                      </a:lnTo>
                      <a:lnTo>
                        <a:pt x="6831075" y="177217"/>
                      </a:lnTo>
                      <a:lnTo>
                        <a:pt x="6831075" y="146177"/>
                      </a:lnTo>
                      <a:close/>
                    </a:path>
                    <a:path w="6840855" h="360045">
                      <a:moveTo>
                        <a:pt x="34925" y="119761"/>
                      </a:moveTo>
                      <a:lnTo>
                        <a:pt x="0" y="119761"/>
                      </a:lnTo>
                      <a:lnTo>
                        <a:pt x="0" y="154686"/>
                      </a:lnTo>
                      <a:lnTo>
                        <a:pt x="34925" y="119761"/>
                      </a:lnTo>
                      <a:close/>
                    </a:path>
                    <a:path w="6840855" h="360045">
                      <a:moveTo>
                        <a:pt x="6194044" y="36269"/>
                      </a:moveTo>
                      <a:lnTo>
                        <a:pt x="6194044" y="119761"/>
                      </a:lnTo>
                      <a:lnTo>
                        <a:pt x="34925" y="119761"/>
                      </a:lnTo>
                      <a:lnTo>
                        <a:pt x="34925" y="154686"/>
                      </a:lnTo>
                      <a:lnTo>
                        <a:pt x="6228969" y="154686"/>
                      </a:lnTo>
                      <a:lnTo>
                        <a:pt x="6228969" y="45985"/>
                      </a:lnTo>
                      <a:lnTo>
                        <a:pt x="6194044" y="36269"/>
                      </a:lnTo>
                      <a:close/>
                    </a:path>
                    <a:path w="6840855" h="360045">
                      <a:moveTo>
                        <a:pt x="6219604" y="7110"/>
                      </a:moveTo>
                      <a:lnTo>
                        <a:pt x="6194044" y="26518"/>
                      </a:lnTo>
                      <a:lnTo>
                        <a:pt x="6194044" y="36269"/>
                      </a:lnTo>
                      <a:lnTo>
                        <a:pt x="6228969" y="45985"/>
                      </a:lnTo>
                      <a:lnTo>
                        <a:pt x="6228969" y="9715"/>
                      </a:lnTo>
                      <a:lnTo>
                        <a:pt x="6219604" y="7110"/>
                      </a:lnTo>
                      <a:close/>
                    </a:path>
                    <a:path w="6840855" h="360045">
                      <a:moveTo>
                        <a:pt x="6194044" y="26518"/>
                      </a:moveTo>
                      <a:lnTo>
                        <a:pt x="6184645" y="33655"/>
                      </a:lnTo>
                      <a:lnTo>
                        <a:pt x="6194044" y="36269"/>
                      </a:lnTo>
                      <a:lnTo>
                        <a:pt x="6194044" y="26518"/>
                      </a:lnTo>
                      <a:close/>
                    </a:path>
                    <a:path w="6840855" h="360045">
                      <a:moveTo>
                        <a:pt x="6194044" y="0"/>
                      </a:moveTo>
                      <a:lnTo>
                        <a:pt x="6194044" y="26518"/>
                      </a:lnTo>
                      <a:lnTo>
                        <a:pt x="6219604" y="7110"/>
                      </a:lnTo>
                      <a:lnTo>
                        <a:pt x="6194044" y="0"/>
                      </a:lnTo>
                      <a:close/>
                    </a:path>
                    <a:path w="6840855" h="360045">
                      <a:moveTo>
                        <a:pt x="6228969" y="0"/>
                      </a:moveTo>
                      <a:lnTo>
                        <a:pt x="6219604" y="7110"/>
                      </a:lnTo>
                      <a:lnTo>
                        <a:pt x="6228969" y="9715"/>
                      </a:lnTo>
                      <a:lnTo>
                        <a:pt x="6228969" y="0"/>
                      </a:lnTo>
                      <a:close/>
                    </a:path>
                  </a:pathLst>
                </a:custGeom>
                <a:solidFill>
                  <a:srgbClr val="646660"/>
                </a:solidFill>
              </p:spPr>
              <p:txBody>
                <a:bodyPr wrap="square" lIns="0" tIns="0" rIns="0" bIns="0" rtlCol="0"/>
                <a:lstStyle>
                  <a:defPPr>
                    <a:defRPr lang="ja-JP"/>
                  </a:defPPr>
                  <a:lvl1pPr marL="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umimoji="1"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/>
                </a:p>
              </p:txBody>
            </p:sp>
            <p:pic>
              <p:nvPicPr>
                <p:cNvPr id="21" name="object 20">
                  <a:extLst>
                    <a:ext uri="{FF2B5EF4-FFF2-40B4-BE49-F238E27FC236}">
                      <a16:creationId xmlns:a16="http://schemas.microsoft.com/office/drawing/2014/main" id="{9BEE2993-3F6E-C511-C2EE-AEF770B5E45F}"/>
                    </a:ext>
                  </a:extLst>
                </p:cNvPr>
                <p:cNvPicPr/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3160013" y="2868930"/>
                  <a:ext cx="1441703" cy="1441704"/>
                </a:xfrm>
                <a:prstGeom prst="rect">
                  <a:avLst/>
                </a:prstGeom>
              </p:spPr>
            </p:pic>
            <p:pic>
              <p:nvPicPr>
                <p:cNvPr id="22" name="object 21">
                  <a:extLst>
                    <a:ext uri="{FF2B5EF4-FFF2-40B4-BE49-F238E27FC236}">
                      <a16:creationId xmlns:a16="http://schemas.microsoft.com/office/drawing/2014/main" id="{284D67E8-12CB-D27B-4050-226B2BFF21E9}"/>
                    </a:ext>
                  </a:extLst>
                </p:cNvPr>
                <p:cNvPicPr/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5269991" y="2868930"/>
                  <a:ext cx="1441704" cy="1441704"/>
                </a:xfrm>
                <a:prstGeom prst="rect">
                  <a:avLst/>
                </a:prstGeom>
              </p:spPr>
            </p:pic>
            <p:pic>
              <p:nvPicPr>
                <p:cNvPr id="23" name="object 22">
                  <a:extLst>
                    <a:ext uri="{FF2B5EF4-FFF2-40B4-BE49-F238E27FC236}">
                      <a16:creationId xmlns:a16="http://schemas.microsoft.com/office/drawing/2014/main" id="{4071C0AD-39B3-7237-138B-1229FBBCEE8B}"/>
                    </a:ext>
                  </a:extLst>
                </p:cNvPr>
                <p:cNvPicPr/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7379207" y="2868168"/>
                  <a:ext cx="1441703" cy="1441704"/>
                </a:xfrm>
                <a:prstGeom prst="rect">
                  <a:avLst/>
                </a:prstGeom>
              </p:spPr>
            </p:pic>
          </p:grpSp>
          <p:sp>
            <p:nvSpPr>
              <p:cNvPr id="24" name="矢印: 右 23">
                <a:extLst>
                  <a:ext uri="{FF2B5EF4-FFF2-40B4-BE49-F238E27FC236}">
                    <a16:creationId xmlns:a16="http://schemas.microsoft.com/office/drawing/2014/main" id="{4FED5A07-F3A2-172A-2400-E8A63A3FCFFF}"/>
                  </a:ext>
                </a:extLst>
              </p:cNvPr>
              <p:cNvSpPr/>
              <p:nvPr/>
            </p:nvSpPr>
            <p:spPr>
              <a:xfrm>
                <a:off x="7579115" y="4250903"/>
                <a:ext cx="2367318" cy="400242"/>
              </a:xfrm>
              <a:prstGeom prst="rightArrow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8F566FA3-5B89-6757-8E4F-5D8D2803B181}"/>
                  </a:ext>
                </a:extLst>
              </p:cNvPr>
              <p:cNvSpPr txBox="1"/>
              <p:nvPr/>
            </p:nvSpPr>
            <p:spPr>
              <a:xfrm>
                <a:off x="10503836" y="4044844"/>
                <a:ext cx="4782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800" b="1" dirty="0"/>
                  <a:t>?</a:t>
                </a:r>
                <a:endParaRPr kumimoji="1" lang="ja-JP" altLang="en-US" sz="2800" b="1" dirty="0"/>
              </a:p>
            </p:txBody>
          </p:sp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C3061F0A-FC77-F222-17A5-9252CF052D0F}"/>
                  </a:ext>
                </a:extLst>
              </p:cNvPr>
              <p:cNvSpPr txBox="1"/>
              <p:nvPr/>
            </p:nvSpPr>
            <p:spPr>
              <a:xfrm>
                <a:off x="7420181" y="3783234"/>
                <a:ext cx="3082784" cy="587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800" b="1" dirty="0"/>
                  <a:t>Our approach</a:t>
                </a:r>
                <a:endParaRPr kumimoji="1" lang="ja-JP" altLang="en-US" sz="2800" b="1" dirty="0"/>
              </a:p>
            </p:txBody>
          </p:sp>
        </p:grpSp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A2FA001F-5807-051A-3537-CBD57E5E26C6}"/>
                </a:ext>
              </a:extLst>
            </p:cNvPr>
            <p:cNvSpPr txBox="1"/>
            <p:nvPr/>
          </p:nvSpPr>
          <p:spPr>
            <a:xfrm>
              <a:off x="6957484" y="6326139"/>
              <a:ext cx="4261372" cy="587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/>
                <a:t>From </a:t>
              </a:r>
              <a:r>
                <a:rPr kumimoji="1" lang="en-US" altLang="ja-JP" sz="2800" b="1" dirty="0">
                  <a:solidFill>
                    <a:srgbClr val="0070C0"/>
                  </a:solidFill>
                </a:rPr>
                <a:t>dilute</a:t>
              </a:r>
              <a:r>
                <a:rPr kumimoji="1" lang="en-US" altLang="ja-JP" sz="2800" b="1" dirty="0"/>
                <a:t> to </a:t>
              </a:r>
              <a:r>
                <a:rPr kumimoji="1" lang="en-US" altLang="ja-JP" sz="2800" b="1" dirty="0">
                  <a:solidFill>
                    <a:srgbClr val="FF0000"/>
                  </a:solidFill>
                </a:rPr>
                <a:t>dense</a:t>
              </a:r>
              <a:endParaRPr kumimoji="1" lang="ja-JP" altLang="en-US" sz="2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188B07D-8312-071E-7321-3F2D1562B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58BDE2-E8BD-4F1A-B89A-C1BE5D2ACB16}" type="slidenum">
              <a:rPr lang="ja-JP" altLang="en-US" smtClean="0"/>
              <a:pPr/>
              <a:t>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004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28B3FA06-BBBF-49B3-A609-92AE875FA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b="1" u="sng" dirty="0"/>
              <a:t>Validity of GD theory</a:t>
            </a:r>
            <a:endParaRPr lang="ja-JP" altLang="en-US" b="1" u="sng" dirty="0"/>
          </a:p>
        </p:txBody>
      </p:sp>
      <p:sp>
        <p:nvSpPr>
          <p:cNvPr id="13" name="コンテンツ プレースホルダー 12">
            <a:extLst>
              <a:ext uri="{FF2B5EF4-FFF2-40B4-BE49-F238E27FC236}">
                <a16:creationId xmlns:a16="http://schemas.microsoft.com/office/drawing/2014/main" id="{E65A0CAD-A260-DBB3-8E9E-C5A8CED01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5620"/>
            <a:ext cx="10515600" cy="5626033"/>
          </a:xfrm>
        </p:spPr>
        <p:txBody>
          <a:bodyPr>
            <a:normAutofit/>
          </a:bodyPr>
          <a:lstStyle/>
          <a:p>
            <a:r>
              <a:rPr lang="en-US" altLang="ja-JP" b="1" dirty="0">
                <a:solidFill>
                  <a:schemeClr val="tx1"/>
                </a:solidFill>
              </a:rPr>
              <a:t>Validity of GD theory is examined by simulations.</a:t>
            </a:r>
            <a:br>
              <a:rPr lang="en-US" altLang="ja-JP" b="1" dirty="0">
                <a:solidFill>
                  <a:schemeClr val="tx1"/>
                </a:solidFill>
              </a:rPr>
            </a:br>
            <a:r>
              <a:rPr lang="en-US" altLang="ja-JP" b="1" dirty="0">
                <a:solidFill>
                  <a:schemeClr val="tx1"/>
                </a:solidFill>
              </a:rPr>
              <a:t>(e.g. Mitarai &amp; Nakanishi (2007), </a:t>
            </a:r>
            <a:r>
              <a:rPr lang="en-US" altLang="ja-JP" b="1" dirty="0" err="1">
                <a:solidFill>
                  <a:schemeClr val="tx1"/>
                </a:solidFill>
              </a:rPr>
              <a:t>Chialvo</a:t>
            </a:r>
            <a:r>
              <a:rPr lang="en-US" altLang="ja-JP" b="1" dirty="0">
                <a:solidFill>
                  <a:schemeClr val="tx1"/>
                </a:solidFill>
              </a:rPr>
              <a:t> &amp; Sundaresan (2013))</a:t>
            </a:r>
          </a:p>
          <a:p>
            <a:endParaRPr lang="en-US" altLang="ja-JP" b="1" dirty="0">
              <a:solidFill>
                <a:schemeClr val="tx1"/>
              </a:solidFill>
            </a:endParaRPr>
          </a:p>
          <a:p>
            <a:endParaRPr lang="en-US" altLang="ja-JP" b="1" dirty="0">
              <a:solidFill>
                <a:schemeClr val="tx1"/>
              </a:solidFill>
            </a:endParaRPr>
          </a:p>
          <a:p>
            <a:endParaRPr lang="en-US" altLang="ja-JP" b="1" dirty="0">
              <a:solidFill>
                <a:schemeClr val="tx1"/>
              </a:solidFill>
            </a:endParaRPr>
          </a:p>
          <a:p>
            <a:endParaRPr lang="en-US" altLang="ja-JP" b="1" dirty="0">
              <a:solidFill>
                <a:schemeClr val="tx1"/>
              </a:solidFill>
            </a:endParaRPr>
          </a:p>
          <a:p>
            <a:endParaRPr lang="en-US" altLang="ja-JP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ja-JP" b="1" dirty="0">
              <a:solidFill>
                <a:schemeClr val="tx1"/>
              </a:solidFill>
            </a:endParaRPr>
          </a:p>
          <a:p>
            <a:r>
              <a:rPr lang="en-US" altLang="ja-JP" b="1" dirty="0">
                <a:solidFill>
                  <a:schemeClr val="tx1"/>
                </a:solidFill>
              </a:rPr>
              <a:t>However, this is not true.</a:t>
            </a:r>
            <a:br>
              <a:rPr lang="en-US" altLang="ja-JP" b="1" dirty="0">
                <a:solidFill>
                  <a:schemeClr val="tx1"/>
                </a:solidFill>
              </a:rPr>
            </a:br>
            <a:r>
              <a:rPr lang="en-US" altLang="ja-JP" b="1" dirty="0">
                <a:solidFill>
                  <a:schemeClr val="tx1"/>
                </a:solidFill>
              </a:rPr>
              <a:t>This theory is </a:t>
            </a:r>
            <a:r>
              <a:rPr lang="en-US" altLang="ja-JP" b="1" dirty="0">
                <a:solidFill>
                  <a:srgbClr val="FF0000"/>
                </a:solidFill>
              </a:rPr>
              <a:t>NOT</a:t>
            </a:r>
            <a:r>
              <a:rPr lang="en-US" altLang="ja-JP" b="1" dirty="0">
                <a:solidFill>
                  <a:schemeClr val="tx1"/>
                </a:solidFill>
              </a:rPr>
              <a:t> applicable for sheared flows.</a:t>
            </a:r>
            <a:br>
              <a:rPr lang="en-US" altLang="ja-JP" b="1" dirty="0">
                <a:solidFill>
                  <a:schemeClr val="tx1"/>
                </a:solidFill>
              </a:rPr>
            </a:br>
            <a:r>
              <a:rPr lang="ja-JP" altLang="en-US" b="1" dirty="0">
                <a:solidFill>
                  <a:schemeClr val="tx1"/>
                </a:solidFill>
              </a:rPr>
              <a:t>⇒ </a:t>
            </a:r>
            <a:r>
              <a:rPr lang="en-US" altLang="ja-JP" b="1" dirty="0">
                <a:solidFill>
                  <a:schemeClr val="tx1"/>
                </a:solidFill>
              </a:rPr>
              <a:t>Why?</a:t>
            </a: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DCB7DD0-6DDA-F09B-D05C-64AC14C33048}"/>
              </a:ext>
            </a:extLst>
          </p:cNvPr>
          <p:cNvGrpSpPr/>
          <p:nvPr/>
        </p:nvGrpSpPr>
        <p:grpSpPr>
          <a:xfrm>
            <a:off x="1422479" y="4563342"/>
            <a:ext cx="9289394" cy="461665"/>
            <a:chOff x="1701444" y="4914998"/>
            <a:chExt cx="9289394" cy="4616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E1D60A4E-6E74-986F-0209-22DEBAFEAD12}"/>
                    </a:ext>
                  </a:extLst>
                </p:cNvPr>
                <p:cNvSpPr txBox="1"/>
                <p:nvPr/>
              </p:nvSpPr>
              <p:spPr>
                <a:xfrm>
                  <a:off x="2382519" y="4914998"/>
                  <a:ext cx="860831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400" b="1" dirty="0"/>
                    <a:t>Theory seems to works well for </a:t>
                  </a:r>
                  <a14:m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𝝋</m:t>
                      </m:r>
                      <m:r>
                        <a:rPr lang="en-US" altLang="ja-JP" sz="2400" b="1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𝟒𝟗</m:t>
                      </m:r>
                    </m:oMath>
                  </a14:m>
                  <a:r>
                    <a:rPr kumimoji="1" lang="ja-JP" altLang="en-US" sz="2400" b="1" dirty="0"/>
                    <a:t> </a:t>
                  </a:r>
                  <a:r>
                    <a:rPr kumimoji="1" lang="en-US" altLang="ja-JP" sz="2400" b="1" dirty="0"/>
                    <a:t>(Alder transition).</a:t>
                  </a:r>
                  <a:endParaRPr kumimoji="1" lang="ja-JP" altLang="en-US" sz="2400" b="1" dirty="0"/>
                </a:p>
              </p:txBody>
            </p:sp>
          </mc:Choice>
          <mc:Fallback xmlns="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E1D60A4E-6E74-986F-0209-22DEBAFEAD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82519" y="4914998"/>
                  <a:ext cx="8608319" cy="461665"/>
                </a:xfrm>
                <a:prstGeom prst="rect">
                  <a:avLst/>
                </a:prstGeom>
                <a:blipFill>
                  <a:blip r:embed="rId3"/>
                  <a:stretch>
                    <a:fillRect l="-1133" t="-10526" r="-992" b="-2894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矢印: 右 16">
              <a:extLst>
                <a:ext uri="{FF2B5EF4-FFF2-40B4-BE49-F238E27FC236}">
                  <a16:creationId xmlns:a16="http://schemas.microsoft.com/office/drawing/2014/main" id="{4ED33534-AAD0-5100-6F19-871B8267C3D0}"/>
                </a:ext>
              </a:extLst>
            </p:cNvPr>
            <p:cNvSpPr/>
            <p:nvPr/>
          </p:nvSpPr>
          <p:spPr>
            <a:xfrm>
              <a:off x="1701444" y="4958080"/>
              <a:ext cx="604876" cy="38608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D4FD1FB6-47DA-02C3-D371-D2E37893C45E}"/>
              </a:ext>
            </a:extLst>
          </p:cNvPr>
          <p:cNvGrpSpPr/>
          <p:nvPr/>
        </p:nvGrpSpPr>
        <p:grpSpPr>
          <a:xfrm>
            <a:off x="1295899" y="1947600"/>
            <a:ext cx="9415974" cy="2565141"/>
            <a:chOff x="-2029595" y="2014140"/>
            <a:chExt cx="9415974" cy="2565141"/>
          </a:xfrm>
        </p:grpSpPr>
        <p:pic>
          <p:nvPicPr>
            <p:cNvPr id="11" name="図 10" descr="グラフ&#10;&#10;自動的に生成された説明">
              <a:extLst>
                <a:ext uri="{FF2B5EF4-FFF2-40B4-BE49-F238E27FC236}">
                  <a16:creationId xmlns:a16="http://schemas.microsoft.com/office/drawing/2014/main" id="{622EF950-C99E-15A4-6397-A6C505DCA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3763" y="2014140"/>
              <a:ext cx="6172616" cy="2555427"/>
            </a:xfrm>
            <a:prstGeom prst="rect">
              <a:avLst/>
            </a:prstGeom>
          </p:spPr>
        </p:pic>
        <p:pic>
          <p:nvPicPr>
            <p:cNvPr id="27" name="図 26" descr="グラフ, 散布図&#10;&#10;自動的に生成された説明">
              <a:extLst>
                <a:ext uri="{FF2B5EF4-FFF2-40B4-BE49-F238E27FC236}">
                  <a16:creationId xmlns:a16="http://schemas.microsoft.com/office/drawing/2014/main" id="{49C64FCE-9E44-F26B-ACD2-6B8F08546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29595" y="2023855"/>
              <a:ext cx="2776924" cy="2555426"/>
            </a:xfrm>
            <a:prstGeom prst="rect">
              <a:avLst/>
            </a:prstGeom>
          </p:spPr>
        </p:pic>
        <p:sp>
          <p:nvSpPr>
            <p:cNvPr id="2" name="四角形: 角を丸くする 1">
              <a:extLst>
                <a:ext uri="{FF2B5EF4-FFF2-40B4-BE49-F238E27FC236}">
                  <a16:creationId xmlns:a16="http://schemas.microsoft.com/office/drawing/2014/main" id="{F73EB9EB-AA4E-56AC-20D5-950B5772EBAE}"/>
                </a:ext>
              </a:extLst>
            </p:cNvPr>
            <p:cNvSpPr/>
            <p:nvPr/>
          </p:nvSpPr>
          <p:spPr>
            <a:xfrm>
              <a:off x="1783645" y="2122312"/>
              <a:ext cx="1709368" cy="2062802"/>
            </a:xfrm>
            <a:prstGeom prst="roundRect">
              <a:avLst>
                <a:gd name="adj" fmla="val 8667"/>
              </a:avLst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四角形: 角を丸くする 2">
              <a:extLst>
                <a:ext uri="{FF2B5EF4-FFF2-40B4-BE49-F238E27FC236}">
                  <a16:creationId xmlns:a16="http://schemas.microsoft.com/office/drawing/2014/main" id="{72FCAB07-4425-E2E9-3BE4-F17BA69BC3C6}"/>
                </a:ext>
              </a:extLst>
            </p:cNvPr>
            <p:cNvSpPr/>
            <p:nvPr/>
          </p:nvSpPr>
          <p:spPr>
            <a:xfrm>
              <a:off x="3518217" y="2122312"/>
              <a:ext cx="624804" cy="2062802"/>
            </a:xfrm>
            <a:prstGeom prst="roundRect">
              <a:avLst>
                <a:gd name="adj" fmla="val 8667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B0F278-611A-2B76-6432-12345BC04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58BDE2-E8BD-4F1A-B89A-C1BE5D2ACB16}" type="slidenum">
              <a:rPr lang="ja-JP" altLang="en-US" smtClean="0"/>
              <a:pPr/>
              <a:t>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2096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C4BB345A-1E82-31A9-C60B-181A9FC8CF0E}"/>
              </a:ext>
            </a:extLst>
          </p:cNvPr>
          <p:cNvGrpSpPr/>
          <p:nvPr/>
        </p:nvGrpSpPr>
        <p:grpSpPr>
          <a:xfrm>
            <a:off x="838200" y="4886892"/>
            <a:ext cx="8633772" cy="1463002"/>
            <a:chOff x="838200" y="5090057"/>
            <a:chExt cx="8633772" cy="1463002"/>
          </a:xfrm>
        </p:grpSpPr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C5B9F73D-D855-3C6A-D61F-75976D64A8AE}"/>
                </a:ext>
              </a:extLst>
            </p:cNvPr>
            <p:cNvGrpSpPr/>
            <p:nvPr/>
          </p:nvGrpSpPr>
          <p:grpSpPr>
            <a:xfrm>
              <a:off x="931928" y="5090057"/>
              <a:ext cx="8540044" cy="461665"/>
              <a:chOff x="1685334" y="5599829"/>
              <a:chExt cx="8540044" cy="461665"/>
            </a:xfrm>
          </p:grpSpPr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D57E699B-DA43-5B32-8439-65EFF230DC3B}"/>
                  </a:ext>
                </a:extLst>
              </p:cNvPr>
              <p:cNvSpPr txBox="1"/>
              <p:nvPr/>
            </p:nvSpPr>
            <p:spPr>
              <a:xfrm>
                <a:off x="2420659" y="5599829"/>
                <a:ext cx="78047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b="1" dirty="0"/>
                  <a:t>GD theory is </a:t>
                </a:r>
                <a:r>
                  <a:rPr kumimoji="1" lang="en-US" altLang="ja-JP" sz="2400" b="1" dirty="0">
                    <a:solidFill>
                      <a:srgbClr val="FF0000"/>
                    </a:solidFill>
                  </a:rPr>
                  <a:t>NOT</a:t>
                </a:r>
                <a:r>
                  <a:rPr kumimoji="1" lang="en-US" altLang="ja-JP" sz="2400" b="1" dirty="0"/>
                  <a:t> applicable as it is.</a:t>
                </a:r>
                <a:endParaRPr kumimoji="1" lang="ja-JP" altLang="en-US" sz="2400" b="1" dirty="0"/>
              </a:p>
            </p:txBody>
          </p:sp>
          <p:sp>
            <p:nvSpPr>
              <p:cNvPr id="6" name="矢印: 右 5">
                <a:extLst>
                  <a:ext uri="{FF2B5EF4-FFF2-40B4-BE49-F238E27FC236}">
                    <a16:creationId xmlns:a16="http://schemas.microsoft.com/office/drawing/2014/main" id="{30744F04-B7C1-9C4A-F377-0A3335AEE126}"/>
                  </a:ext>
                </a:extLst>
              </p:cNvPr>
              <p:cNvSpPr/>
              <p:nvPr/>
            </p:nvSpPr>
            <p:spPr>
              <a:xfrm>
                <a:off x="1685334" y="5637622"/>
                <a:ext cx="604876" cy="38608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12DCAF28-6EF1-5DFA-8B3E-A852DF247D92}"/>
                </a:ext>
              </a:extLst>
            </p:cNvPr>
            <p:cNvSpPr txBox="1"/>
            <p:nvPr/>
          </p:nvSpPr>
          <p:spPr>
            <a:xfrm>
              <a:off x="838200" y="5722062"/>
              <a:ext cx="8588052" cy="83099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b="1" u="sng" dirty="0"/>
                <a:t>Our motivation</a:t>
              </a:r>
              <a:r>
                <a:rPr kumimoji="1" lang="en-US" altLang="ja-JP" sz="2400" b="1" dirty="0"/>
                <a:t>: </a:t>
              </a:r>
            </a:p>
            <a:p>
              <a:r>
                <a:rPr kumimoji="1" lang="en-US" altLang="ja-JP" sz="2400" b="1" dirty="0"/>
                <a:t>To construct the theory by considering a proper base state.</a:t>
              </a:r>
              <a:endParaRPr kumimoji="1" lang="ja-JP" altLang="en-US" sz="2400" b="1" dirty="0"/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6EDF0BB-75DE-CB02-A2CA-453EB953AC9B}"/>
              </a:ext>
            </a:extLst>
          </p:cNvPr>
          <p:cNvSpPr txBox="1"/>
          <p:nvPr/>
        </p:nvSpPr>
        <p:spPr>
          <a:xfrm>
            <a:off x="838200" y="196682"/>
            <a:ext cx="10287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However, GD theory is 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NOT</a:t>
            </a:r>
            <a:r>
              <a:rPr kumimoji="1" lang="en-US" altLang="ja-JP" sz="2400" b="1" dirty="0"/>
              <a:t> applicable for sheared flows.</a:t>
            </a:r>
            <a:br>
              <a:rPr kumimoji="1" lang="en-US" altLang="ja-JP" sz="2400" b="1" dirty="0"/>
            </a:br>
            <a:r>
              <a:rPr kumimoji="1" lang="en-US" altLang="ja-JP" sz="2400" b="1" dirty="0"/>
              <a:t>Why? </a:t>
            </a:r>
            <a:r>
              <a:rPr lang="ja-JP" altLang="en-US" sz="2400" b="1" dirty="0"/>
              <a:t>⇒</a:t>
            </a:r>
            <a:r>
              <a:rPr lang="en-US" altLang="ja-JP" sz="2400" b="1" dirty="0"/>
              <a:t> </a:t>
            </a:r>
            <a:r>
              <a:rPr kumimoji="1" lang="en-US" altLang="ja-JP" sz="2400" b="1" dirty="0"/>
              <a:t>Base state is different!</a:t>
            </a:r>
            <a:endParaRPr kumimoji="1" lang="ja-JP" altLang="en-US" sz="2400" b="1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4D3CBE8-B906-0693-5F88-D060B08ADE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58BDE2-E8BD-4F1A-B89A-C1BE5D2ACB16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442E037-9677-43EE-03C1-135728C5F2FE}"/>
              </a:ext>
            </a:extLst>
          </p:cNvPr>
          <p:cNvSpPr txBox="1"/>
          <p:nvPr/>
        </p:nvSpPr>
        <p:spPr>
          <a:xfrm>
            <a:off x="860469" y="1065762"/>
            <a:ext cx="6579419" cy="175432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b="1" dirty="0">
                <a:ea typeface="+mj-ea"/>
              </a:rPr>
              <a:t>GD theory:</a:t>
            </a:r>
            <a:br>
              <a:rPr kumimoji="1" lang="en-US" altLang="ja-JP" sz="2800" b="1" dirty="0">
                <a:ea typeface="+mj-ea"/>
              </a:rPr>
            </a:br>
            <a:r>
              <a:rPr kumimoji="1" lang="en-US" altLang="ja-JP" sz="2000" b="1" dirty="0">
                <a:ea typeface="+mj-ea"/>
              </a:rPr>
              <a:t>= </a:t>
            </a:r>
            <a:r>
              <a:rPr kumimoji="1" lang="en-US" altLang="ja-JP" sz="2000" b="1" dirty="0">
                <a:solidFill>
                  <a:srgbClr val="0070C0"/>
                </a:solidFill>
                <a:ea typeface="+mj-ea"/>
              </a:rPr>
              <a:t>Homogenous cooling state </a:t>
            </a:r>
            <a:r>
              <a:rPr kumimoji="1" lang="en-US" altLang="ja-JP" sz="2000" b="1" dirty="0">
                <a:ea typeface="+mj-ea"/>
              </a:rPr>
              <a:t>(no external force)</a:t>
            </a:r>
            <a:br>
              <a:rPr kumimoji="1" lang="en-US" altLang="ja-JP" sz="2000" b="1" dirty="0">
                <a:ea typeface="+mj-ea"/>
              </a:rPr>
            </a:br>
            <a:r>
              <a:rPr kumimoji="1" lang="en-US" altLang="ja-JP" sz="2000" b="1" dirty="0">
                <a:ea typeface="+mj-ea"/>
              </a:rPr>
              <a:t>Base state is homogeneous and isotropic.</a:t>
            </a:r>
            <a:br>
              <a:rPr kumimoji="1" lang="en-US" altLang="ja-JP" sz="2000" b="1" dirty="0">
                <a:ea typeface="+mj-ea"/>
              </a:rPr>
            </a:br>
            <a:r>
              <a:rPr kumimoji="1" lang="ja-JP" altLang="en-US" sz="2000" b="1" dirty="0">
                <a:ea typeface="+mj-ea"/>
              </a:rPr>
              <a:t>✓ </a:t>
            </a:r>
            <a:r>
              <a:rPr kumimoji="1" lang="en-US" altLang="ja-JP" sz="2000" b="1" dirty="0">
                <a:ea typeface="+mj-ea"/>
              </a:rPr>
              <a:t>Viscosity: determined by the local fluctuation </a:t>
            </a:r>
            <a:br>
              <a:rPr kumimoji="1" lang="en-US" altLang="ja-JP" sz="2000" b="1" dirty="0">
                <a:ea typeface="+mj-ea"/>
              </a:rPr>
            </a:br>
            <a:r>
              <a:rPr kumimoji="1" lang="en-US" altLang="ja-JP" sz="2000" b="1" dirty="0">
                <a:ea typeface="+mj-ea"/>
              </a:rPr>
              <a:t>                     of velocity gradient</a:t>
            </a:r>
            <a:endParaRPr kumimoji="1" lang="en-US" altLang="ja-JP" sz="2800" b="1" dirty="0">
              <a:ea typeface="+mj-ea"/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357C1A07-3546-44D1-63CE-3C1C6A6D4097}"/>
              </a:ext>
            </a:extLst>
          </p:cNvPr>
          <p:cNvGrpSpPr/>
          <p:nvPr/>
        </p:nvGrpSpPr>
        <p:grpSpPr>
          <a:xfrm>
            <a:off x="860469" y="2812714"/>
            <a:ext cx="6579419" cy="2001130"/>
            <a:chOff x="860469" y="2812714"/>
            <a:chExt cx="6579419" cy="2001130"/>
          </a:xfrm>
        </p:grpSpPr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3BE3AD03-CA5D-51BF-1C2E-3669E638EACC}"/>
                </a:ext>
              </a:extLst>
            </p:cNvPr>
            <p:cNvSpPr txBox="1"/>
            <p:nvPr/>
          </p:nvSpPr>
          <p:spPr>
            <a:xfrm>
              <a:off x="860469" y="3367294"/>
              <a:ext cx="6579419" cy="1446550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altLang="ja-JP" sz="2800" b="1" u="sng" dirty="0"/>
                <a:t>Our interest</a:t>
              </a:r>
              <a:r>
                <a:rPr lang="en-US" altLang="ja-JP" sz="2800" b="1" dirty="0"/>
                <a:t> = </a:t>
              </a:r>
              <a:r>
                <a:rPr lang="en-US" altLang="ja-JP" sz="2800" b="1" dirty="0">
                  <a:solidFill>
                    <a:srgbClr val="FF0000"/>
                  </a:solidFill>
                </a:rPr>
                <a:t>sheared flow</a:t>
              </a:r>
              <a:br>
                <a:rPr lang="en-US" altLang="ja-JP" b="1" dirty="0"/>
              </a:br>
              <a:r>
                <a:rPr lang="en-US" altLang="ja-JP" sz="2000" b="1" dirty="0"/>
                <a:t>= </a:t>
              </a:r>
              <a:r>
                <a:rPr lang="en-US" altLang="ja-JP" sz="2000" b="1" u="sng" dirty="0"/>
                <a:t>Base state</a:t>
              </a:r>
              <a:r>
                <a:rPr lang="en-US" altLang="ja-JP" sz="2000" b="1" dirty="0"/>
                <a:t> is homogeneous but </a:t>
              </a:r>
              <a:r>
                <a:rPr lang="en-US" altLang="ja-JP" sz="2000" b="1" dirty="0">
                  <a:solidFill>
                    <a:srgbClr val="FF0000"/>
                  </a:solidFill>
                </a:rPr>
                <a:t>anisotropic</a:t>
              </a:r>
              <a:r>
                <a:rPr lang="en-US" altLang="ja-JP" sz="2000" b="1" dirty="0"/>
                <a:t>.</a:t>
              </a:r>
            </a:p>
            <a:p>
              <a:pPr lvl="1">
                <a:buFont typeface="Wingdings" panose="05000000000000000000" pitchFamily="2" charset="2"/>
                <a:buChar char="ü"/>
              </a:pPr>
              <a:r>
                <a:rPr lang="en-US" altLang="ja-JP" sz="2000" b="1" dirty="0"/>
                <a:t>Viscosity: should be determined </a:t>
              </a:r>
              <a:br>
                <a:rPr lang="en-US" altLang="ja-JP" sz="2000" b="1" dirty="0"/>
              </a:br>
              <a:r>
                <a:rPr lang="en-US" altLang="ja-JP" sz="2000" b="1" dirty="0"/>
                <a:t>                 by homogeneous sheared state</a:t>
              </a:r>
            </a:p>
          </p:txBody>
        </p:sp>
        <p:sp>
          <p:nvSpPr>
            <p:cNvPr id="26" name="等号否定 25">
              <a:extLst>
                <a:ext uri="{FF2B5EF4-FFF2-40B4-BE49-F238E27FC236}">
                  <a16:creationId xmlns:a16="http://schemas.microsoft.com/office/drawing/2014/main" id="{6D83E271-D815-DB64-DDF2-E949B93C81F5}"/>
                </a:ext>
              </a:extLst>
            </p:cNvPr>
            <p:cNvSpPr/>
            <p:nvPr/>
          </p:nvSpPr>
          <p:spPr>
            <a:xfrm rot="16200000">
              <a:off x="3491827" y="2820475"/>
              <a:ext cx="561507" cy="545985"/>
            </a:xfrm>
            <a:prstGeom prst="mathNotEqual">
              <a:avLst>
                <a:gd name="adj1" fmla="val 10492"/>
                <a:gd name="adj2" fmla="val 6600000"/>
                <a:gd name="adj3" fmla="val 1176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A3DE5F6-DE3E-8487-901A-FFE739A8ACED}"/>
              </a:ext>
            </a:extLst>
          </p:cNvPr>
          <p:cNvSpPr txBox="1"/>
          <p:nvPr/>
        </p:nvSpPr>
        <p:spPr>
          <a:xfrm>
            <a:off x="7801030" y="1442822"/>
            <a:ext cx="41208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/>
              <a:t>※ </a:t>
            </a:r>
            <a:r>
              <a:rPr lang="en-US" altLang="ja-JP" b="1" dirty="0">
                <a:solidFill>
                  <a:srgbClr val="FF0000"/>
                </a:solidFill>
              </a:rPr>
              <a:t>Normal stress differences </a:t>
            </a:r>
            <a:r>
              <a:rPr lang="en-US" altLang="ja-JP" b="1" dirty="0"/>
              <a:t>are </a:t>
            </a:r>
          </a:p>
          <a:p>
            <a:r>
              <a:rPr lang="en-US" altLang="ja-JP" b="1" dirty="0"/>
              <a:t>also important for shear flows, </a:t>
            </a:r>
          </a:p>
          <a:p>
            <a:r>
              <a:rPr lang="en-US" altLang="ja-JP" b="1" dirty="0"/>
              <a:t>but GD theory cannot predict them.</a:t>
            </a:r>
          </a:p>
        </p:txBody>
      </p:sp>
    </p:spTree>
    <p:extLst>
      <p:ext uri="{BB962C8B-B14F-4D97-AF65-F5344CB8AC3E}">
        <p14:creationId xmlns:p14="http://schemas.microsoft.com/office/powerpoint/2010/main" val="58090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13FB0A-1234-AC26-9EDA-E256EC0F5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u="sng" dirty="0"/>
              <a:t>Another approach</a:t>
            </a:r>
            <a:endParaRPr kumimoji="1" lang="ja-JP" altLang="en-US" b="1" u="sng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7043494-4DAB-B1D7-D08D-51A1A7781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b="1" dirty="0"/>
              <a:t>Saha &amp; Alam JFM (2016) constructed the kinetic theory </a:t>
            </a:r>
            <a:br>
              <a:rPr lang="en-US" altLang="ja-JP" b="1" dirty="0"/>
            </a:br>
            <a:r>
              <a:rPr lang="en-US" altLang="ja-JP" b="1" dirty="0"/>
              <a:t>in terms of the anisotropic Gaussian model.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6576F72-3903-2EBB-4ED7-2F4B045CF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58BDE2-E8BD-4F1A-B89A-C1BE5D2ACB16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pic>
        <p:nvPicPr>
          <p:cNvPr id="5" name="図 4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87AA4619-3EFB-5938-BF16-F359D650A5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63" y="1936662"/>
            <a:ext cx="4135412" cy="59376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2DFC60C-AFAF-81F0-A25C-FEFF591C5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245" y="2836460"/>
            <a:ext cx="3140315" cy="288174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DE3F99E-E86F-507D-75C3-84C941B0DCA8}"/>
              </a:ext>
            </a:extLst>
          </p:cNvPr>
          <p:cNvSpPr txBox="1"/>
          <p:nvPr/>
        </p:nvSpPr>
        <p:spPr>
          <a:xfrm>
            <a:off x="737779" y="5888879"/>
            <a:ext cx="93429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altLang="ja-JP" sz="2400" b="1" dirty="0"/>
              <a:t>Perfect agreement in the wide range of the volume fraction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FBC42FC3-9ACF-7E70-41CB-8E957E668A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6422" y="2798578"/>
            <a:ext cx="3140315" cy="303122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CA43FEB-3758-69E1-A449-0A93B18660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4434" y="1679104"/>
            <a:ext cx="2627646" cy="42463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1C62E0D-B4A5-DD2F-7043-1543136AA5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8290" y="2373948"/>
            <a:ext cx="2616644" cy="42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81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0B91EC-D007-46C7-9A6C-5B799D5E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u="sng" dirty="0"/>
              <a:t>Model and setup</a:t>
            </a:r>
            <a:endParaRPr kumimoji="1" lang="ja-JP" altLang="en-US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4476857-7595-462C-B752-8E528E8E54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25620"/>
                <a:ext cx="11137490" cy="5151343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b="1" dirty="0"/>
                  <a:t>Particles: </a:t>
                </a:r>
              </a:p>
              <a:p>
                <a:pPr lvl="1">
                  <a:buFont typeface="Wingdings" panose="05000000000000000000" pitchFamily="2" charset="2"/>
                  <a:buChar char="l"/>
                </a:pPr>
                <a:r>
                  <a:rPr kumimoji="1" lang="en-US" altLang="ja-JP" b="1" dirty="0"/>
                  <a:t>monodisperse (mass </a:t>
                </a:r>
                <a14:m>
                  <m:oMath xmlns:m="http://schemas.openxmlformats.org/officeDocument/2006/math">
                    <m:r>
                      <a:rPr kumimoji="1" lang="en-US" altLang="ja-JP" b="1" i="1" dirty="0" smtClean="0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kumimoji="1" lang="en-US" altLang="ja-JP" b="1" dirty="0"/>
                  <a:t>, diameter </a:t>
                </a:r>
                <a14:m>
                  <m:oMath xmlns:m="http://schemas.openxmlformats.org/officeDocument/2006/math">
                    <m:r>
                      <a:rPr kumimoji="1" lang="en-US" altLang="ja-JP" b="1" i="1" dirty="0" smtClean="0"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kumimoji="1" lang="en-US" altLang="ja-JP" b="1" dirty="0"/>
                  <a:t>)</a:t>
                </a:r>
                <a:endParaRPr lang="en-US" altLang="ja-JP" b="1" dirty="0"/>
              </a:p>
              <a:p>
                <a:pPr lvl="1">
                  <a:buFont typeface="Wingdings" panose="05000000000000000000" pitchFamily="2" charset="2"/>
                  <a:buChar char="l"/>
                </a:pPr>
                <a:r>
                  <a:rPr kumimoji="1" lang="en-US" altLang="ja-JP" b="1" dirty="0"/>
                  <a:t>Frictionless, hard-core potential</a:t>
                </a:r>
              </a:p>
              <a:p>
                <a:pPr lvl="1">
                  <a:buFont typeface="Wingdings" panose="05000000000000000000" pitchFamily="2" charset="2"/>
                  <a:buChar char="l"/>
                </a:pPr>
                <a:r>
                  <a:rPr lang="en-US" altLang="ja-JP" b="1" dirty="0"/>
                  <a:t>restitution coefficient </a:t>
                </a:r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(&lt;</m:t>
                    </m:r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b="1" dirty="0"/>
                  <a:t>: constant</a:t>
                </a:r>
              </a:p>
              <a:p>
                <a:r>
                  <a:rPr lang="en-US" altLang="ja-JP" b="1" dirty="0"/>
                  <a:t>Sheared periodic boundary condition (with SLLOD and Lees-Edwards)</a:t>
                </a:r>
                <a:br>
                  <a:rPr lang="en-US" altLang="ja-JP" b="1" dirty="0"/>
                </a:br>
                <a:r>
                  <a:rPr lang="ja-JP" altLang="en-US" b="1" dirty="0"/>
                  <a:t>⇒ </a:t>
                </a:r>
                <a:r>
                  <a:rPr lang="en-US" altLang="ja-JP" b="1" dirty="0"/>
                  <a:t>no physical walls = “</a:t>
                </a:r>
                <a:r>
                  <a:rPr lang="en-US" altLang="ja-JP" b="1" dirty="0">
                    <a:solidFill>
                      <a:srgbClr val="FF0000"/>
                    </a:solidFill>
                  </a:rPr>
                  <a:t>idealistic</a:t>
                </a:r>
                <a:r>
                  <a:rPr lang="en-US" altLang="ja-JP" b="1" dirty="0"/>
                  <a:t>” condition</a:t>
                </a:r>
                <a:br>
                  <a:rPr lang="en-US" altLang="ja-JP" b="1" dirty="0"/>
                </a:br>
                <a:r>
                  <a:rPr lang="en-US" altLang="ja-JP" b="1" dirty="0"/>
                  <a:t>    </a:t>
                </a:r>
                <a:r>
                  <a:rPr lang="ja-JP" altLang="en-US" b="1" dirty="0"/>
                  <a:t>≒ </a:t>
                </a:r>
                <a:r>
                  <a:rPr lang="en-US" altLang="ja-JP" b="1" dirty="0"/>
                  <a:t>in the bulk region of the flow of </a:t>
                </a:r>
                <a:br>
                  <a:rPr lang="en-US" altLang="ja-JP" b="1" dirty="0"/>
                </a:br>
                <a:r>
                  <a:rPr lang="en-US" altLang="ja-JP" b="1" dirty="0"/>
                  <a:t>    inclined planes</a:t>
                </a:r>
              </a:p>
              <a:p>
                <a:r>
                  <a:rPr lang="en-US" altLang="ja-JP" b="1" dirty="0"/>
                  <a:t>Event-driven simulations are also done</a:t>
                </a:r>
                <a:br>
                  <a:rPr lang="en-US" altLang="ja-JP" b="1" dirty="0"/>
                </a:br>
                <a:r>
                  <a:rPr lang="en-US" altLang="ja-JP" b="1" dirty="0"/>
                  <a:t>to validate our theoretical results.</a:t>
                </a: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14476857-7595-462C-B752-8E528E8E54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25620"/>
                <a:ext cx="11137490" cy="5151343"/>
              </a:xfrm>
              <a:blipFill>
                <a:blip r:embed="rId3"/>
                <a:stretch>
                  <a:fillRect l="-985" t="-20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図 16" descr="グラフ&#10;&#10;中程度の精度で自動的に生成された説明">
            <a:extLst>
              <a:ext uri="{FF2B5EF4-FFF2-40B4-BE49-F238E27FC236}">
                <a16:creationId xmlns:a16="http://schemas.microsoft.com/office/drawing/2014/main" id="{57B1DE2F-F908-3E9B-0F1C-8A55A5F424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139" y="3377511"/>
            <a:ext cx="3925077" cy="261740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9DA26304-9C25-22B4-7D8F-4F42AE72F70D}"/>
              </a:ext>
            </a:extLst>
          </p:cNvPr>
          <p:cNvGrpSpPr/>
          <p:nvPr/>
        </p:nvGrpSpPr>
        <p:grpSpPr>
          <a:xfrm>
            <a:off x="8615368" y="454209"/>
            <a:ext cx="2444621" cy="2279661"/>
            <a:chOff x="8612155" y="3234731"/>
            <a:chExt cx="2444621" cy="2279661"/>
          </a:xfrm>
        </p:grpSpPr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A0D789DC-E564-1CE3-D7E3-CF293BC21194}"/>
                </a:ext>
              </a:extLst>
            </p:cNvPr>
            <p:cNvSpPr/>
            <p:nvPr/>
          </p:nvSpPr>
          <p:spPr>
            <a:xfrm>
              <a:off x="8612155" y="3234731"/>
              <a:ext cx="2444621" cy="227966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4" name="グループ化 43">
              <a:extLst>
                <a:ext uri="{FF2B5EF4-FFF2-40B4-BE49-F238E27FC236}">
                  <a16:creationId xmlns:a16="http://schemas.microsoft.com/office/drawing/2014/main" id="{14AD7669-4FC1-7176-D6EB-B98A310E4AB0}"/>
                </a:ext>
              </a:extLst>
            </p:cNvPr>
            <p:cNvGrpSpPr/>
            <p:nvPr/>
          </p:nvGrpSpPr>
          <p:grpSpPr>
            <a:xfrm>
              <a:off x="8821371" y="3234731"/>
              <a:ext cx="2140004" cy="2107768"/>
              <a:chOff x="6852612" y="3262760"/>
              <a:chExt cx="2738514" cy="2697262"/>
            </a:xfrm>
          </p:grpSpPr>
          <p:cxnSp>
            <p:nvCxnSpPr>
              <p:cNvPr id="33" name="直線矢印コネクタ 32">
                <a:extLst>
                  <a:ext uri="{FF2B5EF4-FFF2-40B4-BE49-F238E27FC236}">
                    <a16:creationId xmlns:a16="http://schemas.microsoft.com/office/drawing/2014/main" id="{16095B06-872A-B859-AEEF-B34B9178F5A5}"/>
                  </a:ext>
                </a:extLst>
              </p:cNvPr>
              <p:cNvCxnSpPr/>
              <p:nvPr/>
            </p:nvCxnSpPr>
            <p:spPr>
              <a:xfrm>
                <a:off x="6951306" y="5617029"/>
                <a:ext cx="2174033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矢印コネクタ 33">
                <a:extLst>
                  <a:ext uri="{FF2B5EF4-FFF2-40B4-BE49-F238E27FC236}">
                    <a16:creationId xmlns:a16="http://schemas.microsoft.com/office/drawing/2014/main" id="{DE4A790D-2DFB-650B-C121-667BCF3357F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6179976" y="4873006"/>
                <a:ext cx="2174033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コネクタ 36">
                <a:extLst>
                  <a:ext uri="{FF2B5EF4-FFF2-40B4-BE49-F238E27FC236}">
                    <a16:creationId xmlns:a16="http://schemas.microsoft.com/office/drawing/2014/main" id="{EC5B1F17-1D9A-54B4-C6DF-66BCFCCCDA75}"/>
                  </a:ext>
                </a:extLst>
              </p:cNvPr>
              <p:cNvCxnSpPr/>
              <p:nvPr/>
            </p:nvCxnSpPr>
            <p:spPr>
              <a:xfrm>
                <a:off x="7819053" y="3853542"/>
                <a:ext cx="0" cy="1754156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コネクタ 37">
                <a:extLst>
                  <a:ext uri="{FF2B5EF4-FFF2-40B4-BE49-F238E27FC236}">
                    <a16:creationId xmlns:a16="http://schemas.microsoft.com/office/drawing/2014/main" id="{C2CA1667-8AA9-745B-1D24-781279F6D9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9053" y="5598366"/>
                <a:ext cx="1194318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テキスト ボックス 40">
                    <a:extLst>
                      <a:ext uri="{FF2B5EF4-FFF2-40B4-BE49-F238E27FC236}">
                        <a16:creationId xmlns:a16="http://schemas.microsoft.com/office/drawing/2014/main" id="{C7200966-DAD8-C42E-B802-87C9CD0551A2}"/>
                      </a:ext>
                    </a:extLst>
                  </p:cNvPr>
                  <p:cNvSpPr txBox="1"/>
                  <p:nvPr/>
                </p:nvSpPr>
                <p:spPr>
                  <a:xfrm>
                    <a:off x="9096603" y="5355962"/>
                    <a:ext cx="494523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oMath>
                      </m:oMathPara>
                    </a14:m>
                    <a:endParaRPr kumimoji="1" lang="ja-JP" altLang="en-US" sz="2400" dirty="0"/>
                  </a:p>
                </p:txBody>
              </p:sp>
            </mc:Choice>
            <mc:Fallback xmlns="">
              <p:sp>
                <p:nvSpPr>
                  <p:cNvPr id="41" name="テキスト ボックス 40">
                    <a:extLst>
                      <a:ext uri="{FF2B5EF4-FFF2-40B4-BE49-F238E27FC236}">
                        <a16:creationId xmlns:a16="http://schemas.microsoft.com/office/drawing/2014/main" id="{C7200966-DAD8-C42E-B802-87C9CD0551A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96603" y="5355962"/>
                    <a:ext cx="494523" cy="46166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6949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テキスト ボックス 41">
                    <a:extLst>
                      <a:ext uri="{FF2B5EF4-FFF2-40B4-BE49-F238E27FC236}">
                        <a16:creationId xmlns:a16="http://schemas.microsoft.com/office/drawing/2014/main" id="{7F694DD2-491F-DD65-5844-A27EC3F73BD5}"/>
                      </a:ext>
                    </a:extLst>
                  </p:cNvPr>
                  <p:cNvSpPr txBox="1"/>
                  <p:nvPr/>
                </p:nvSpPr>
                <p:spPr>
                  <a:xfrm>
                    <a:off x="6852612" y="3262760"/>
                    <a:ext cx="966441" cy="59078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240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kumimoji="1" lang="ja-JP" altLang="en-US" sz="2400" i="1" dirty="0"/>
                  </a:p>
                </p:txBody>
              </p:sp>
            </mc:Choice>
            <mc:Fallback xmlns="">
              <p:sp>
                <p:nvSpPr>
                  <p:cNvPr id="42" name="テキスト ボックス 41">
                    <a:extLst>
                      <a:ext uri="{FF2B5EF4-FFF2-40B4-BE49-F238E27FC236}">
                        <a16:creationId xmlns:a16="http://schemas.microsoft.com/office/drawing/2014/main" id="{7F694DD2-491F-DD65-5844-A27EC3F73BD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52612" y="3262760"/>
                    <a:ext cx="966441" cy="59078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439" r="-13821" b="-21333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テキスト ボックス 42">
                    <a:extLst>
                      <a:ext uri="{FF2B5EF4-FFF2-40B4-BE49-F238E27FC236}">
                        <a16:creationId xmlns:a16="http://schemas.microsoft.com/office/drawing/2014/main" id="{62F02603-6154-E507-5291-14B64A472689}"/>
                      </a:ext>
                    </a:extLst>
                  </p:cNvPr>
                  <p:cNvSpPr txBox="1"/>
                  <p:nvPr/>
                </p:nvSpPr>
                <p:spPr>
                  <a:xfrm>
                    <a:off x="7585552" y="5498357"/>
                    <a:ext cx="494524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oMath>
                      </m:oMathPara>
                    </a14:m>
                    <a:endParaRPr kumimoji="1" lang="ja-JP" altLang="en-US" sz="2400" dirty="0"/>
                  </a:p>
                </p:txBody>
              </p:sp>
            </mc:Choice>
            <mc:Fallback xmlns="">
              <p:sp>
                <p:nvSpPr>
                  <p:cNvPr id="43" name="テキスト ボックス 42">
                    <a:extLst>
                      <a:ext uri="{FF2B5EF4-FFF2-40B4-BE49-F238E27FC236}">
                        <a16:creationId xmlns:a16="http://schemas.microsoft.com/office/drawing/2014/main" id="{62F02603-6154-E507-5291-14B64A47268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85552" y="5498357"/>
                    <a:ext cx="494524" cy="46166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6949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6224D4-FD8F-17D8-FFDB-53E037ECA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58BDE2-E8BD-4F1A-B89A-C1BE5D2ACB16}" type="slidenum">
              <a:rPr lang="ja-JP" altLang="en-US" smtClean="0"/>
              <a:pPr/>
              <a:t>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895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0B91EC-D007-46C7-9A6C-5B799D5E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b="1" u="sng" dirty="0"/>
              <a:t>Kinetic theory of sheared granular flows</a:t>
            </a:r>
            <a:endParaRPr kumimoji="1" lang="ja-JP" altLang="en-US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タイトル 1">
                <a:extLst>
                  <a:ext uri="{FF2B5EF4-FFF2-40B4-BE49-F238E27FC236}">
                    <a16:creationId xmlns:a16="http://schemas.microsoft.com/office/drawing/2014/main" id="{1451C0E4-9887-4612-43A5-6D0179BB712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306263" y="1047770"/>
                <a:ext cx="5542810" cy="1168160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200" b="1" u="sng" kern="1200">
                    <a:solidFill>
                      <a:srgbClr val="4D4D4D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kumimoji="1" lang="en-US" altLang="ja-JP" sz="240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Starting equation (kinetic equation):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ja-JP" sz="2000" i="1" u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ja-JP" sz="2000" i="1" u="non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2000" i="1" u="non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ja-JP" sz="2000" i="1" u="non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ja-JP" sz="2000" i="1" u="non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altLang="ja-JP" sz="2000" i="1" u="non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̇"/>
                              <m:ctrlPr>
                                <a:rPr lang="en-US" altLang="ja-JP" sz="2000" i="1" u="non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2000" i="1" u="non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</m:acc>
                          <m:sSub>
                            <m:sSubPr>
                              <m:ctrlPr>
                                <a:rPr lang="en-US" altLang="ja-JP" sz="2000" i="1" u="non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2000" i="1" u="non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ja-JP" sz="2000" i="1" u="non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f>
                            <m:fPr>
                              <m:ctrlPr>
                                <a:rPr lang="en-US" altLang="ja-JP" sz="2000" i="1" u="non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2000" i="1" u="non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ja-JP" sz="2000" i="1" u="none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altLang="ja-JP" sz="20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20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altLang="ja-JP" sz="2000" i="1" u="none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altLang="ja-JP" sz="2000" i="1" u="none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ja-JP" sz="2000" i="1" u="non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000" b="1" i="1" u="non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  <m:r>
                            <a:rPr lang="en-US" altLang="ja-JP" sz="2000" b="1" i="1" u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altLang="ja-JP" sz="2000" i="1" u="non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ja-JP" sz="2000" i="1" u="none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2000" b="0" i="1" u="none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altLang="ja-JP" sz="2000" i="1" u="non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000" b="1" i="1" u="none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e>
                          <m:sSup>
                            <m:sSupPr>
                              <m:ctrlPr>
                                <a:rPr lang="en-US" altLang="ja-JP" sz="2000" b="0" i="1" u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000" b="0" i="1" u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altLang="ja-JP" sz="2000" b="0" i="1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000" b="0" i="1" u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en-US" altLang="ja-JP" sz="2000" u="non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タイトル 1">
                <a:extLst>
                  <a:ext uri="{FF2B5EF4-FFF2-40B4-BE49-F238E27FC236}">
                    <a16:creationId xmlns:a16="http://schemas.microsoft.com/office/drawing/2014/main" id="{1451C0E4-9887-4612-43A5-6D0179BB71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6263" y="1047770"/>
                <a:ext cx="5542810" cy="1168160"/>
              </a:xfrm>
              <a:prstGeom prst="rect">
                <a:avLst/>
              </a:prstGeom>
              <a:blipFill>
                <a:blip r:embed="rId3"/>
                <a:stretch>
                  <a:fillRect l="-1310" t="-1010"/>
                </a:stretch>
              </a:blipFill>
              <a:ln w="38100">
                <a:solidFill>
                  <a:srgbClr val="00B05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2">
            <a:extLst>
              <a:ext uri="{FF2B5EF4-FFF2-40B4-BE49-F238E27FC236}">
                <a16:creationId xmlns:a16="http://schemas.microsoft.com/office/drawing/2014/main" id="{154C9452-26BC-17CA-A104-6F636A456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601" y="596391"/>
            <a:ext cx="1372481" cy="179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CFFF05AE-5668-761B-45F1-6A40BDDB42E5}"/>
              </a:ext>
            </a:extLst>
          </p:cNvPr>
          <p:cNvGrpSpPr/>
          <p:nvPr/>
        </p:nvGrpSpPr>
        <p:grpSpPr>
          <a:xfrm>
            <a:off x="567045" y="1983518"/>
            <a:ext cx="10462142" cy="4126634"/>
            <a:chOff x="1107817" y="2154948"/>
            <a:chExt cx="10462142" cy="4126634"/>
          </a:xfrm>
        </p:grpSpPr>
        <p:sp>
          <p:nvSpPr>
            <p:cNvPr id="34" name="矢印: U ターン 33">
              <a:extLst>
                <a:ext uri="{FF2B5EF4-FFF2-40B4-BE49-F238E27FC236}">
                  <a16:creationId xmlns:a16="http://schemas.microsoft.com/office/drawing/2014/main" id="{413E1BC7-E026-5531-C774-2C5C58D0A807}"/>
                </a:ext>
              </a:extLst>
            </p:cNvPr>
            <p:cNvSpPr/>
            <p:nvPr/>
          </p:nvSpPr>
          <p:spPr>
            <a:xfrm rot="16200000" flipH="1">
              <a:off x="-50291" y="3313056"/>
              <a:ext cx="2911573" cy="595358"/>
            </a:xfrm>
            <a:prstGeom prst="uturnArrow">
              <a:avLst>
                <a:gd name="adj1" fmla="val 25000"/>
                <a:gd name="adj2" fmla="val 25000"/>
                <a:gd name="adj3" fmla="val 25000"/>
                <a:gd name="adj4" fmla="val 43750"/>
                <a:gd name="adj5" fmla="val 100000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テキスト ボックス 35">
                  <a:extLst>
                    <a:ext uri="{FF2B5EF4-FFF2-40B4-BE49-F238E27FC236}">
                      <a16:creationId xmlns:a16="http://schemas.microsoft.com/office/drawing/2014/main" id="{EC62BDF8-91E2-38F6-C976-FF75AD149905}"/>
                    </a:ext>
                  </a:extLst>
                </p:cNvPr>
                <p:cNvSpPr txBox="1"/>
                <p:nvPr/>
              </p:nvSpPr>
              <p:spPr>
                <a:xfrm>
                  <a:off x="1847035" y="4713870"/>
                  <a:ext cx="5273950" cy="5170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1" lang="en-US" altLang="ja-JP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kumimoji="1" lang="en-US" altLang="ja-JP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kumimoji="1" lang="en-US" altLang="ja-JP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kumimoji="1" lang="en-US" altLang="ja-JP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sSub>
                        <m:sSubPr>
                          <m:ctrlP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r>
                        <a:rPr kumimoji="1" lang="en-US" altLang="ja-JP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×(</m:t>
                      </m:r>
                      <m:r>
                        <m:rPr>
                          <m:sty m:val="p"/>
                        </m:rPr>
                        <a:rPr kumimoji="1" lang="en-US" altLang="ja-JP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kinetic</m:t>
                      </m:r>
                      <m:r>
                        <a:rPr kumimoji="1" lang="en-US" altLang="ja-JP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eq</m:t>
                      </m:r>
                      <m:r>
                        <a:rPr kumimoji="1" lang="en-US" altLang="ja-JP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ja-JP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kumimoji="1" lang="en-US" altLang="ja-JP" sz="2400" i="1" dirty="0">
                      <a:solidFill>
                        <a:schemeClr val="tx1"/>
                      </a:solidFill>
                      <a:latin typeface="Cambria Math" panose="020405030504060302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6" name="テキスト ボックス 35">
                  <a:extLst>
                    <a:ext uri="{FF2B5EF4-FFF2-40B4-BE49-F238E27FC236}">
                      <a16:creationId xmlns:a16="http://schemas.microsoft.com/office/drawing/2014/main" id="{EC62BDF8-91E2-38F6-C976-FF75AD1499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7035" y="4713870"/>
                  <a:ext cx="5273950" cy="5170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テキスト ボックス 37">
                  <a:extLst>
                    <a:ext uri="{FF2B5EF4-FFF2-40B4-BE49-F238E27FC236}">
                      <a16:creationId xmlns:a16="http://schemas.microsoft.com/office/drawing/2014/main" id="{0729FCF0-08FD-9A1C-B313-0A5EFA7B7D14}"/>
                    </a:ext>
                  </a:extLst>
                </p:cNvPr>
                <p:cNvSpPr txBox="1"/>
                <p:nvPr/>
              </p:nvSpPr>
              <p:spPr>
                <a:xfrm>
                  <a:off x="1847035" y="5294448"/>
                  <a:ext cx="5173824" cy="910955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kumimoji="1" lang="en-US" altLang="ja-JP" sz="2400" b="1" u="sng" dirty="0">
                      <a:solidFill>
                        <a:schemeClr val="tx1"/>
                      </a:solidFill>
                    </a:rPr>
                    <a:t>Time </a:t>
                  </a:r>
                  <a:r>
                    <a:rPr kumimoji="1" lang="en-US" altLang="ja-JP" sz="2400" b="1" u="sng" dirty="0" err="1">
                      <a:solidFill>
                        <a:schemeClr val="tx1"/>
                      </a:solidFill>
                    </a:rPr>
                    <a:t>evol</a:t>
                  </a:r>
                  <a:r>
                    <a:rPr kumimoji="1" lang="en-US" altLang="ja-JP" sz="2400" b="1" u="sng" dirty="0">
                      <a:solidFill>
                        <a:schemeClr val="tx1"/>
                      </a:solidFill>
                    </a:rPr>
                    <a:t>. of kinetic stress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𝜕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sSubSup>
                          <m:sSubSupPr>
                            <m:ctrlP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𝛼𝛽</m:t>
                            </m:r>
                          </m:sub>
                          <m:sup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bSup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̇"/>
                            <m:ctrlP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</m:acc>
                        <m:d>
                          <m:dPr>
                            <m:ctrlP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  <m:sub>
                                <m: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sub>
                              <m:sup>
                                <m: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bSup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e>
                              <m:sub>
                                <m: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  <m: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sub>
                              <m:sup>
                                <m:r>
                                  <a:rPr kumimoji="1" lang="en-US" altLang="ja-JP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bSup>
                          </m:e>
                        </m:d>
                        <m:r>
                          <a:rPr kumimoji="1"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sSub>
                          <m:sSubPr>
                            <m:ctrlP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1" lang="en-US" altLang="ja-JP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kumimoji="1" lang="en-US" altLang="ja-JP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𝛼𝛽</m:t>
                            </m:r>
                          </m:sub>
                        </m:sSub>
                      </m:oMath>
                    </m:oMathPara>
                  </a14:m>
                  <a:endParaRPr lang="ja-JP" altLang="en-US" sz="28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テキスト ボックス 37">
                  <a:extLst>
                    <a:ext uri="{FF2B5EF4-FFF2-40B4-BE49-F238E27FC236}">
                      <a16:creationId xmlns:a16="http://schemas.microsoft.com/office/drawing/2014/main" id="{0729FCF0-08FD-9A1C-B313-0A5EFA7B7D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7035" y="5294448"/>
                  <a:ext cx="5173824" cy="910955"/>
                </a:xfrm>
                <a:prstGeom prst="rect">
                  <a:avLst/>
                </a:prstGeom>
                <a:blipFill>
                  <a:blip r:embed="rId7"/>
                  <a:stretch>
                    <a:fillRect l="-1520" t="-3226"/>
                  </a:stretch>
                </a:blipFill>
                <a:ln w="3810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テキスト ボックス 39">
                  <a:extLst>
                    <a:ext uri="{FF2B5EF4-FFF2-40B4-BE49-F238E27FC236}">
                      <a16:creationId xmlns:a16="http://schemas.microsoft.com/office/drawing/2014/main" id="{5384D2AD-B35D-250A-3965-338119B1BBA2}"/>
                    </a:ext>
                  </a:extLst>
                </p:cNvPr>
                <p:cNvSpPr txBox="1"/>
                <p:nvPr/>
              </p:nvSpPr>
              <p:spPr>
                <a:xfrm>
                  <a:off x="7973970" y="4845291"/>
                  <a:ext cx="3595989" cy="143629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:r>
                    <a:rPr kumimoji="1" lang="en-US" altLang="ja-JP" sz="2000" b="1" dirty="0">
                      <a:solidFill>
                        <a:schemeClr val="tx1"/>
                      </a:solidFill>
                    </a:rPr>
                    <a:t>Kinetic part of the stress: </a:t>
                  </a:r>
                  <a:br>
                    <a:rPr kumimoji="1" lang="en-US" altLang="ja-JP" sz="2000" b="1" dirty="0">
                      <a:solidFill>
                        <a:schemeClr val="tx1"/>
                      </a:solidFill>
                    </a:rPr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kumimoji="1" lang="en-US" altLang="ja-JP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𝛼𝛽</m:t>
                            </m:r>
                          </m:sub>
                          <m:sup>
                            <m:r>
                              <a:rPr kumimoji="1" lang="en-US" altLang="ja-JP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bSup>
                        <m: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≡</m:t>
                        </m:r>
                        <m: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∫</m:t>
                        </m:r>
                        <m: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kumimoji="1" lang="en-US" altLang="ja-JP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  <m:sSub>
                          <m:sSubPr>
                            <m:ctrlPr>
                              <a:rPr kumimoji="1" lang="en-US" altLang="ja-JP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  <m:sSub>
                          <m:sSubPr>
                            <m:ctrlPr>
                              <a:rPr kumimoji="1" lang="en-US" altLang="ja-JP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b>
                        </m:sSub>
                        <m: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kumimoji="1" lang="en-US" altLang="ja-JP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  <m:r>
                              <a:rPr kumimoji="1" lang="en-US" altLang="ja-JP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kumimoji="1" lang="en-US" altLang="ja-JP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en-US" altLang="ja-JP" sz="2000" dirty="0">
                    <a:solidFill>
                      <a:schemeClr val="tx1"/>
                    </a:solidFill>
                  </a:endParaRPr>
                </a:p>
                <a:p>
                  <a:pPr/>
                  <a:r>
                    <a:rPr lang="en-US" altLang="ja-JP" sz="2000" b="1" dirty="0">
                      <a:solidFill>
                        <a:schemeClr val="tx1"/>
                      </a:solidFill>
                    </a:rPr>
                    <a:t>Collision moment: </a:t>
                  </a:r>
                  <a:br>
                    <a:rPr lang="en-US" altLang="ja-JP" sz="2000" b="1" dirty="0">
                      <a:solidFill>
                        <a:schemeClr val="tx1"/>
                      </a:solidFill>
                    </a:rPr>
                  </a:b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1" lang="en-US" altLang="ja-JP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kumimoji="1" lang="en-US" altLang="ja-JP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𝛼𝛽</m:t>
                            </m:r>
                          </m:sub>
                        </m:sSub>
                        <m: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≡−</m:t>
                        </m:r>
                        <m: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kumimoji="1" lang="en-US" altLang="ja-JP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∫</m:t>
                        </m:r>
                        <m:r>
                          <a:rPr kumimoji="1" lang="en-US" altLang="ja-JP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kumimoji="1" lang="en-US" altLang="ja-JP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  <m:sSub>
                          <m:sSubPr>
                            <m:ctrlPr>
                              <a:rPr kumimoji="1" lang="en-US" altLang="ja-JP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ja-JP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  <m:sSub>
                          <m:sSubPr>
                            <m:ctrlPr>
                              <a:rPr kumimoji="1" lang="en-US" altLang="ja-JP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kumimoji="1" lang="en-US" altLang="ja-JP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b>
                        </m:sSub>
                        <m:r>
                          <a:rPr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altLang="ja-JP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ja-JP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e>
                            <m:sSup>
                              <m:sSupPr>
                                <m:ctrlPr>
                                  <a:rPr lang="en-US" altLang="ja-JP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altLang="ja-JP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oMath>
                    </m:oMathPara>
                  </a14:m>
                  <a:endParaRPr lang="ja-JP" alt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テキスト ボックス 39">
                  <a:extLst>
                    <a:ext uri="{FF2B5EF4-FFF2-40B4-BE49-F238E27FC236}">
                      <a16:creationId xmlns:a16="http://schemas.microsoft.com/office/drawing/2014/main" id="{5384D2AD-B35D-250A-3965-338119B1BB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73970" y="4845291"/>
                  <a:ext cx="3595989" cy="1436291"/>
                </a:xfrm>
                <a:prstGeom prst="rect">
                  <a:avLst/>
                </a:prstGeom>
                <a:blipFill>
                  <a:blip r:embed="rId8"/>
                  <a:stretch>
                    <a:fillRect l="-1695" t="-2128" b="-425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0724B537-FD03-BB47-AA06-4B027212130C}"/>
              </a:ext>
            </a:extLst>
          </p:cNvPr>
          <p:cNvGrpSpPr/>
          <p:nvPr/>
        </p:nvGrpSpPr>
        <p:grpSpPr>
          <a:xfrm>
            <a:off x="1164386" y="1463228"/>
            <a:ext cx="9864801" cy="2908548"/>
            <a:chOff x="1164386" y="1463228"/>
            <a:chExt cx="9864801" cy="2908548"/>
          </a:xfrm>
        </p:grpSpPr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66D9866F-471E-BD81-8100-FEAABFD53BED}"/>
                </a:ext>
              </a:extLst>
            </p:cNvPr>
            <p:cNvCxnSpPr/>
            <p:nvPr/>
          </p:nvCxnSpPr>
          <p:spPr>
            <a:xfrm>
              <a:off x="5752711" y="3606624"/>
              <a:ext cx="199990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B26948D4-5287-9BBE-F056-1153D085D01E}"/>
                </a:ext>
              </a:extLst>
            </p:cNvPr>
            <p:cNvCxnSpPr>
              <a:cxnSpLocks/>
            </p:cNvCxnSpPr>
            <p:nvPr/>
          </p:nvCxnSpPr>
          <p:spPr>
            <a:xfrm>
              <a:off x="7957846" y="3606624"/>
              <a:ext cx="188635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5CD5822F-0E19-861F-D363-0CAFB70ACC8B}"/>
                </a:ext>
              </a:extLst>
            </p:cNvPr>
            <p:cNvGrpSpPr/>
            <p:nvPr/>
          </p:nvGrpSpPr>
          <p:grpSpPr>
            <a:xfrm>
              <a:off x="1164386" y="1463228"/>
              <a:ext cx="9864801" cy="2908548"/>
              <a:chOff x="1164386" y="1463228"/>
              <a:chExt cx="9864801" cy="2908548"/>
            </a:xfrm>
          </p:grpSpPr>
          <p:grpSp>
            <p:nvGrpSpPr>
              <p:cNvPr id="14" name="グループ化 13">
                <a:extLst>
                  <a:ext uri="{FF2B5EF4-FFF2-40B4-BE49-F238E27FC236}">
                    <a16:creationId xmlns:a16="http://schemas.microsoft.com/office/drawing/2014/main" id="{9DC0D980-7390-9A58-B15B-71F383EC3351}"/>
                  </a:ext>
                </a:extLst>
              </p:cNvPr>
              <p:cNvGrpSpPr/>
              <p:nvPr/>
            </p:nvGrpSpPr>
            <p:grpSpPr>
              <a:xfrm>
                <a:off x="2778458" y="1463228"/>
                <a:ext cx="3372921" cy="1157160"/>
                <a:chOff x="1322825" y="1841453"/>
                <a:chExt cx="3372921" cy="1157160"/>
              </a:xfrm>
            </p:grpSpPr>
            <p:grpSp>
              <p:nvGrpSpPr>
                <p:cNvPr id="18" name="グループ化 17">
                  <a:extLst>
                    <a:ext uri="{FF2B5EF4-FFF2-40B4-BE49-F238E27FC236}">
                      <a16:creationId xmlns:a16="http://schemas.microsoft.com/office/drawing/2014/main" id="{BA2DE10B-47AA-AADC-70B9-9BD817ECE4A8}"/>
                    </a:ext>
                  </a:extLst>
                </p:cNvPr>
                <p:cNvGrpSpPr/>
                <p:nvPr/>
              </p:nvGrpSpPr>
              <p:grpSpPr>
                <a:xfrm>
                  <a:off x="1322825" y="1841453"/>
                  <a:ext cx="1052455" cy="1157160"/>
                  <a:chOff x="1024030" y="3451443"/>
                  <a:chExt cx="1052455" cy="1157160"/>
                </a:xfrm>
              </p:grpSpPr>
              <p:sp>
                <p:nvSpPr>
                  <p:cNvPr id="21" name="角丸四角形 17">
                    <a:extLst>
                      <a:ext uri="{FF2B5EF4-FFF2-40B4-BE49-F238E27FC236}">
                        <a16:creationId xmlns:a16="http://schemas.microsoft.com/office/drawing/2014/main" id="{BBD27C0F-D9A8-E271-2A21-A583395E1919}"/>
                      </a:ext>
                    </a:extLst>
                  </p:cNvPr>
                  <p:cNvSpPr/>
                  <p:nvPr/>
                </p:nvSpPr>
                <p:spPr>
                  <a:xfrm>
                    <a:off x="1024030" y="3451443"/>
                    <a:ext cx="1052455" cy="754292"/>
                  </a:xfrm>
                  <a:prstGeom prst="roundRect">
                    <a:avLst/>
                  </a:pr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2" name="正方形/長方形 21">
                    <a:extLst>
                      <a:ext uri="{FF2B5EF4-FFF2-40B4-BE49-F238E27FC236}">
                        <a16:creationId xmlns:a16="http://schemas.microsoft.com/office/drawing/2014/main" id="{A7D7A71C-0751-50C0-3785-B04BABADE81C}"/>
                      </a:ext>
                    </a:extLst>
                  </p:cNvPr>
                  <p:cNvSpPr/>
                  <p:nvPr/>
                </p:nvSpPr>
                <p:spPr>
                  <a:xfrm>
                    <a:off x="1072401" y="4208493"/>
                    <a:ext cx="859531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ja-JP" sz="2000" b="1" dirty="0">
                        <a:solidFill>
                          <a:srgbClr val="4D4D4D"/>
                        </a:solidFill>
                      </a:rPr>
                      <a:t>shear</a:t>
                    </a:r>
                    <a:endParaRPr lang="ja-JP" altLang="en-US" sz="2000" b="1" dirty="0">
                      <a:solidFill>
                        <a:srgbClr val="4D4D4D"/>
                      </a:solidFill>
                    </a:endParaRPr>
                  </a:p>
                </p:txBody>
              </p:sp>
            </p:grpSp>
            <p:sp>
              <p:nvSpPr>
                <p:cNvPr id="19" name="角丸四角形 17">
                  <a:extLst>
                    <a:ext uri="{FF2B5EF4-FFF2-40B4-BE49-F238E27FC236}">
                      <a16:creationId xmlns:a16="http://schemas.microsoft.com/office/drawing/2014/main" id="{E372F2AD-895E-CDC4-C85C-CA953B59CF9D}"/>
                    </a:ext>
                  </a:extLst>
                </p:cNvPr>
                <p:cNvSpPr/>
                <p:nvPr/>
              </p:nvSpPr>
              <p:spPr>
                <a:xfrm>
                  <a:off x="3402562" y="1841453"/>
                  <a:ext cx="1099981" cy="754292"/>
                </a:xfrm>
                <a:prstGeom prst="roundRect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0" name="正方形/長方形 19">
                  <a:extLst>
                    <a:ext uri="{FF2B5EF4-FFF2-40B4-BE49-F238E27FC236}">
                      <a16:creationId xmlns:a16="http://schemas.microsoft.com/office/drawing/2014/main" id="{133D7F96-169E-FC99-E89F-3E6AEE39545E}"/>
                    </a:ext>
                  </a:extLst>
                </p:cNvPr>
                <p:cNvSpPr/>
                <p:nvPr/>
              </p:nvSpPr>
              <p:spPr>
                <a:xfrm>
                  <a:off x="3398596" y="2593915"/>
                  <a:ext cx="1297150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2000" b="1" dirty="0">
                      <a:solidFill>
                        <a:srgbClr val="4D4D4D"/>
                      </a:solidFill>
                    </a:rPr>
                    <a:t>collisions</a:t>
                  </a:r>
                  <a:endParaRPr lang="ja-JP" altLang="en-US" sz="2000" b="1" dirty="0">
                    <a:solidFill>
                      <a:srgbClr val="4D4D4D"/>
                    </a:solidFill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テキスト ボックス 28">
                    <a:extLst>
                      <a:ext uri="{FF2B5EF4-FFF2-40B4-BE49-F238E27FC236}">
                        <a16:creationId xmlns:a16="http://schemas.microsoft.com/office/drawing/2014/main" id="{20537401-C92B-E638-8E1E-EB5306432652}"/>
                      </a:ext>
                    </a:extLst>
                  </p:cNvPr>
                  <p:cNvSpPr txBox="1"/>
                  <p:nvPr/>
                </p:nvSpPr>
                <p:spPr>
                  <a:xfrm>
                    <a:off x="1164386" y="2731139"/>
                    <a:ext cx="9325941" cy="100970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342900" indent="-342900">
                      <a:buFont typeface="Arial" panose="020B0604020202020204" pitchFamily="34" charset="0"/>
                      <a:buChar char="•"/>
                    </a:pPr>
                    <a:r>
                      <a:rPr kumimoji="1" lang="en-US" altLang="ja-JP" sz="2400" b="1" dirty="0">
                        <a:solidFill>
                          <a:schemeClr val="tx1"/>
                        </a:solidFill>
                      </a:rPr>
                      <a:t>Collision integral: effect of binary collisions</a:t>
                    </a:r>
                    <a:br>
                      <a:rPr kumimoji="1" lang="en-US" altLang="ja-JP" sz="24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</a:br>
                    <a14:m>
                      <m:oMath xmlns:m="http://schemas.openxmlformats.org/officeDocument/2006/math">
                        <m:r>
                          <a:rPr kumimoji="1"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ja-JP" sz="1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e>
                            <m:sSup>
                              <m:sSupPr>
                                <m:ctrlPr>
                                  <a:rPr lang="en-US" altLang="ja-JP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ja-JP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a:rPr lang="en-US" altLang="ja-JP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(2)</m:t>
                                </m:r>
                              </m:sup>
                            </m:sSup>
                          </m:e>
                        </m:d>
                        <m:r>
                          <a:rPr kumimoji="1" lang="en-US" altLang="ja-JP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kumimoji="1"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kumimoji="1"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1"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∫</m:t>
                        </m:r>
                        <m:r>
                          <a:rPr kumimoji="1"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kumimoji="1"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kumimoji="1"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kumimoji="1"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∫</m:t>
                        </m:r>
                        <m:r>
                          <a:rPr kumimoji="1" lang="en-US" altLang="ja-JP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̂"/>
                            <m:ctrlPr>
                              <a:rPr kumimoji="1"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  <m:r>
                          <m:rPr>
                            <m:sty m:val="p"/>
                          </m:rPr>
                          <a:rPr kumimoji="1" lang="en-US" altLang="ja-JP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  <m:d>
                          <m:dPr>
                            <m:ctrlPr>
                              <a:rPr kumimoji="1"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ja-JP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kumimoji="1" lang="en-US" altLang="ja-JP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sub>
                            </m:sSub>
                            <m:r>
                              <a:rPr kumimoji="1" lang="en-US" altLang="ja-JP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  <m:acc>
                              <m:accPr>
                                <m:chr m:val="̂"/>
                                <m:ctrlPr>
                                  <a:rPr kumimoji="1" lang="en-US" altLang="ja-JP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ja-JP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acc>
                          </m:e>
                        </m:d>
                        <m:d>
                          <m:dPr>
                            <m:ctrlPr>
                              <a:rPr kumimoji="1"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kumimoji="1"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sub>
                            </m:sSub>
                            <m:r>
                              <a:rPr kumimoji="1"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  <m:acc>
                              <m:accPr>
                                <m:chr m:val="̂"/>
                                <m:ctrlPr>
                                  <a:rPr kumimoji="1" lang="en-US" altLang="ja-JP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ja-JP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acc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kumimoji="1"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kumimoji="1"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kumimoji="1"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kumimoji="1" lang="en-US" altLang="ja-JP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kumimoji="1" lang="en-US" altLang="ja-JP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sSup>
                              <m:sSupPr>
                                <m:ctrlPr>
                                  <a:rPr kumimoji="1"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kumimoji="1" lang="en-US" altLang="ja-JP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ja-JP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sup>
                            </m:sSup>
                            <m:d>
                              <m:dPr>
                                <m:ctrlPr>
                                  <a:rPr kumimoji="1"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kumimoji="1"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kumimoji="1"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kumimoji="1"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kumimoji="1"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  <m:r>
                                  <a:rPr kumimoji="1"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kumimoji="1" lang="en-US" altLang="ja-JP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1" lang="en-US" altLang="ja-JP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kumimoji="1" lang="en-US" altLang="ja-JP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kumimoji="1" lang="en-US" altLang="ja-JP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bSup>
                                <m:r>
                                  <a:rPr kumimoji="1"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Sup>
                                  <m:sSubSupPr>
                                    <m:ctrlPr>
                                      <a:rPr kumimoji="1" lang="en-US" altLang="ja-JP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1" lang="en-US" altLang="ja-JP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kumimoji="1" lang="en-US" altLang="ja-JP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kumimoji="1" lang="en-US" altLang="ja-JP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bSup>
                                <m:r>
                                  <a:rPr kumimoji="1"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kumimoji="1"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kumimoji="1" lang="en-US" altLang="ja-JP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kumimoji="1" lang="en-US" altLang="ja-JP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kumimoji="1" lang="en-US" altLang="ja-JP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kumimoji="1" lang="en-US" altLang="ja-JP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sup>
                            </m:sSup>
                            <m:d>
                              <m:dPr>
                                <m:ctrlPr>
                                  <a:rPr kumimoji="1" lang="en-US" altLang="ja-JP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kumimoji="1" lang="en-US" altLang="ja-JP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kumimoji="1" lang="en-US" altLang="ja-JP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kumimoji="1" lang="en-US" altLang="ja-JP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kumimoji="1" lang="en-US" altLang="ja-JP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  <m:r>
                                  <a:rPr kumimoji="1" lang="en-US" altLang="ja-JP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kumimoji="1" lang="en-US" altLang="ja-JP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kumimoji="1" lang="en-US" altLang="ja-JP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kumimoji="1" lang="en-US" altLang="ja-JP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kumimoji="1" lang="en-US" altLang="ja-JP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1" lang="en-US" altLang="ja-JP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kumimoji="1" lang="en-US" altLang="ja-JP" sz="16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kumimoji="1" lang="en-US" altLang="ja-JP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kumimoji="1" lang="en-US" altLang="ja-JP" sz="1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oMath>
                    </a14:m>
                    <a:br>
                      <a:rPr lang="en-US" altLang="ja-JP" dirty="0">
                        <a:solidFill>
                          <a:schemeClr val="tx1"/>
                        </a:solidFill>
                      </a:rPr>
                    </a:br>
                    <a:endParaRPr lang="ja-JP" altLang="en-US" b="1" dirty="0"/>
                  </a:p>
                </p:txBody>
              </p:sp>
            </mc:Choice>
            <mc:Fallback xmlns="">
              <p:sp>
                <p:nvSpPr>
                  <p:cNvPr id="29" name="テキスト ボックス 28">
                    <a:extLst>
                      <a:ext uri="{FF2B5EF4-FFF2-40B4-BE49-F238E27FC236}">
                        <a16:creationId xmlns:a16="http://schemas.microsoft.com/office/drawing/2014/main" id="{20537401-C92B-E638-8E1E-EB53064326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64386" y="2731139"/>
                    <a:ext cx="9325941" cy="100970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850" t="-4217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テキスト ボックス 3">
                    <a:extLst>
                      <a:ext uri="{FF2B5EF4-FFF2-40B4-BE49-F238E27FC236}">
                        <a16:creationId xmlns:a16="http://schemas.microsoft.com/office/drawing/2014/main" id="{5D0B977A-9992-CD5D-B4DD-F66786530611}"/>
                      </a:ext>
                    </a:extLst>
                  </p:cNvPr>
                  <p:cNvSpPr txBox="1"/>
                  <p:nvPr/>
                </p:nvSpPr>
                <p:spPr>
                  <a:xfrm>
                    <a:off x="5482164" y="3657626"/>
                    <a:ext cx="5547023" cy="38792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ja-JP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d>
                              <m:dPr>
                                <m:ctrlPr>
                                  <a:rPr kumimoji="1" lang="en-US" altLang="ja-JP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ja-JP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d>
                          <m:dPr>
                            <m:ctrlPr>
                              <a:rPr kumimoji="1"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1" lang="en-US" altLang="ja-JP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kumimoji="1" lang="en-US" altLang="ja-JP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kumimoji="1"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kumimoji="1" lang="en-US" altLang="ja-JP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kumimoji="1" lang="en-US" altLang="ja-JP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kumimoji="1"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kumimoji="1" lang="en-US" altLang="ja-JP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kumimoji="1" lang="en-US" altLang="ja-JP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kumimoji="1"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kumimoji="1" lang="en-US" altLang="ja-JP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ja-JP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kumimoji="1" lang="en-US" altLang="ja-JP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kumimoji="1"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kumimoji="1" lang="en-US" altLang="ja-JP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a14:m>
                    <a:r>
                      <a:rPr lang="en-US" altLang="ja-JP" b="1" dirty="0">
                        <a:solidFill>
                          <a:schemeClr val="tx1"/>
                        </a:solidFill>
                      </a:rPr>
                      <a:t>: two-body </a:t>
                    </a:r>
                    <a:r>
                      <a:rPr lang="en-US" altLang="ja-JP" b="1" dirty="0"/>
                      <a:t>distribution function</a:t>
                    </a:r>
                    <a:endParaRPr lang="ja-JP" altLang="en-US" dirty="0"/>
                  </a:p>
                </p:txBody>
              </p:sp>
            </mc:Choice>
            <mc:Fallback xmlns="">
              <p:sp>
                <p:nvSpPr>
                  <p:cNvPr id="4" name="テキスト ボックス 3">
                    <a:extLst>
                      <a:ext uri="{FF2B5EF4-FFF2-40B4-BE49-F238E27FC236}">
                        <a16:creationId xmlns:a16="http://schemas.microsoft.com/office/drawing/2014/main" id="{5D0B977A-9992-CD5D-B4DD-F6678653061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82164" y="3657626"/>
                    <a:ext cx="5547023" cy="38792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330" t="-1563" r="-110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C74DF098-75E2-4893-4FB9-012460D56482}"/>
                  </a:ext>
                </a:extLst>
              </p:cNvPr>
              <p:cNvSpPr txBox="1"/>
              <p:nvPr/>
            </p:nvSpPr>
            <p:spPr>
              <a:xfrm>
                <a:off x="1306263" y="3971666"/>
                <a:ext cx="675220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2000" b="1" dirty="0"/>
                  <a:t>※ Kinetic eq. is not closed for one-body dist. </a:t>
                </a:r>
                <a:r>
                  <a:rPr lang="en-US" altLang="ja-JP" sz="2000" b="1" dirty="0" err="1"/>
                  <a:t>func</a:t>
                </a:r>
                <a:r>
                  <a:rPr lang="en-US" altLang="ja-JP" sz="2000" b="1" dirty="0"/>
                  <a:t>.</a:t>
                </a:r>
                <a:endParaRPr lang="ja-JP" altLang="en-US" sz="2000" b="1" dirty="0"/>
              </a:p>
            </p:txBody>
          </p:sp>
        </p:grpSp>
      </p:grp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2A4364D-112D-F9CD-85B0-B7CF640413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58BDE2-E8BD-4F1A-B89A-C1BE5D2ACB16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9E60B59-E139-4FF7-7E3D-129CE354E9CD}"/>
              </a:ext>
            </a:extLst>
          </p:cNvPr>
          <p:cNvSpPr txBox="1"/>
          <p:nvPr/>
        </p:nvSpPr>
        <p:spPr>
          <a:xfrm>
            <a:off x="7067355" y="1348960"/>
            <a:ext cx="27768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/>
              <a:t>Time </a:t>
            </a:r>
            <a:r>
              <a:rPr lang="en-US" altLang="ja-JP" b="1" dirty="0" err="1"/>
              <a:t>evol</a:t>
            </a:r>
            <a:r>
              <a:rPr lang="en-US" altLang="ja-JP" b="1" dirty="0"/>
              <a:t>. of one-body vel. dist. </a:t>
            </a:r>
            <a:r>
              <a:rPr lang="en-US" altLang="ja-JP" b="1" dirty="0" err="1"/>
              <a:t>func</a:t>
            </a:r>
            <a:r>
              <a:rPr lang="en-US" altLang="ja-JP" b="1" dirty="0"/>
              <a:t>.</a:t>
            </a:r>
            <a:endParaRPr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250334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メイリオ＋Segoe">
      <a:majorFont>
        <a:latin typeface="Segoe UI Semibold"/>
        <a:ea typeface="メイリオ"/>
        <a:cs typeface=""/>
      </a:majorFont>
      <a:minorFont>
        <a:latin typeface="Segoe UI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CEB0EDD61E68D43B486DE83C6D64448" ma:contentTypeVersion="1" ma:contentTypeDescription="新しいドキュメントを作成します。" ma:contentTypeScope="" ma:versionID="8546fae5e3abb29fa362546e40c32876">
  <xsd:schema xmlns:xsd="http://www.w3.org/2001/XMLSchema" xmlns:xs="http://www.w3.org/2001/XMLSchema" xmlns:p="http://schemas.microsoft.com/office/2006/metadata/properties" xmlns:ns3="6c9aaff6-4e6c-4998-b7c2-21696a78b90b" targetNamespace="http://schemas.microsoft.com/office/2006/metadata/properties" ma:root="true" ma:fieldsID="8251db8e6a6d622c995c5bde06a1beb7" ns3:_="">
    <xsd:import namespace="6c9aaff6-4e6c-4998-b7c2-21696a78b90b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9aaff6-4e6c-4998-b7c2-21696a78b90b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63C23C-AF81-499C-8385-6F8A4F389E3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573D5F-F428-4364-8D6E-FF78698FD60A}">
  <ds:schemaRefs>
    <ds:schemaRef ds:uri="6c9aaff6-4e6c-4998-b7c2-21696a78b90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DB14CFC-4D98-4851-B631-D946142D9824}">
  <ds:schemaRefs>
    <ds:schemaRef ds:uri="6c9aaff6-4e6c-4998-b7c2-21696a78b90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飛弾_卒論発表_3</Template>
  <TotalTime>5345</TotalTime>
  <Words>1668</Words>
  <Application>Microsoft Office PowerPoint</Application>
  <PresentationFormat>ワイド画面</PresentationFormat>
  <Paragraphs>219</Paragraphs>
  <Slides>21</Slides>
  <Notes>21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30" baseType="lpstr">
      <vt:lpstr>ＭＳ Ｐゴシック</vt:lpstr>
      <vt:lpstr>游ゴシック</vt:lpstr>
      <vt:lpstr>游明朝</vt:lpstr>
      <vt:lpstr>Arial</vt:lpstr>
      <vt:lpstr>Cambria Math</vt:lpstr>
      <vt:lpstr>Segoe UI</vt:lpstr>
      <vt:lpstr>Segoe UI Semibold</vt:lpstr>
      <vt:lpstr>Wingdings</vt:lpstr>
      <vt:lpstr>Office テーマ</vt:lpstr>
      <vt:lpstr>PowerPoint プレゼンテーション</vt:lpstr>
      <vt:lpstr>Introduction </vt:lpstr>
      <vt:lpstr>Why “gas theory”?</vt:lpstr>
      <vt:lpstr>Hydrodynamic description</vt:lpstr>
      <vt:lpstr>Validity of GD theory</vt:lpstr>
      <vt:lpstr>PowerPoint プレゼンテーション</vt:lpstr>
      <vt:lpstr>Another approach</vt:lpstr>
      <vt:lpstr>Model and setup</vt:lpstr>
      <vt:lpstr>Kinetic theory of sheared granular flows</vt:lpstr>
      <vt:lpstr>Kinetic theory of sheared granular flows</vt:lpstr>
      <vt:lpstr>Two approximations as closure</vt:lpstr>
      <vt:lpstr>Closed equations</vt:lpstr>
      <vt:lpstr>Dynamic equations</vt:lpstr>
      <vt:lpstr>Results: viscosity</vt:lpstr>
      <vt:lpstr>Deviation from GD theory</vt:lpstr>
      <vt:lpstr>Kinetic temperature</vt:lpstr>
      <vt:lpstr>Normal stress differences</vt:lpstr>
      <vt:lpstr>Comparison with other approach</vt:lpstr>
      <vt:lpstr>Comparison with other approach</vt:lpstr>
      <vt:lpstr>Discussion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HIDA Kaishin</dc:creator>
  <cp:lastModifiedBy>TAKADA Satoshi</cp:lastModifiedBy>
  <cp:revision>76</cp:revision>
  <dcterms:created xsi:type="dcterms:W3CDTF">2024-02-13T23:18:46Z</dcterms:created>
  <dcterms:modified xsi:type="dcterms:W3CDTF">2025-07-09T03:49:04Z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0x0101000CEB0EDD61E68D43B486DE83C6D64448</vt:lpwstr>
  </property>
</Properties>
</file>