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80" r:id="rId3"/>
    <p:sldId id="539" r:id="rId4"/>
    <p:sldId id="540" r:id="rId5"/>
    <p:sldId id="488" r:id="rId6"/>
    <p:sldId id="490" r:id="rId7"/>
    <p:sldId id="541" r:id="rId8"/>
    <p:sldId id="491" r:id="rId9"/>
    <p:sldId id="535" r:id="rId10"/>
    <p:sldId id="536" r:id="rId11"/>
    <p:sldId id="518" r:id="rId12"/>
    <p:sldId id="519" r:id="rId13"/>
    <p:sldId id="537" r:id="rId14"/>
    <p:sldId id="538" r:id="rId15"/>
    <p:sldId id="515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8FF19D-67B5-2B54-F999-301AB75AD1AD}" name="萩原　健太" initials="" userId="S::s2420188@u.tsukuba.ac.jp::909148d4-d15d-4b6b-9b03-383dbae88e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DD7EE"/>
    <a:srgbClr val="FFFFFF"/>
    <a:srgbClr val="FF85FF"/>
    <a:srgbClr val="BCC6EA"/>
    <a:srgbClr val="6F8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6"/>
    <p:restoredTop sz="95114"/>
  </p:normalViewPr>
  <p:slideViewPr>
    <p:cSldViewPr snapToGrid="0">
      <p:cViewPr>
        <p:scale>
          <a:sx n="116" d="100"/>
          <a:sy n="116" d="100"/>
        </p:scale>
        <p:origin x="672" y="352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01CFCE1-E829-E3EE-4F33-B060C5E85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C3C2894-324E-9AC4-89CE-2271CDD7D7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2792A-36E9-4C00-965E-288EB3528217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8FD60A-79B8-17DD-2D08-E2483D6AF4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5B6813F-97F4-601D-17F2-266DB78C45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4D61A-B554-497D-8B29-03BD63074B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429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2C90-0AC9-44A4-BB24-A5766CFF6EEC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7B3C4-DDC8-4E3D-95F7-956230D48E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02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" altLang="ja-JP" dirty="0">
                <a:effectLst/>
                <a:latin typeface="Helvetica" pitchFamily="2" charset="0"/>
              </a:rPr>
              <a:t>Toroidal shape in hyper heavy nuclei (via cranking something?)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" altLang="ja-JP" dirty="0">
                <a:effectLst/>
                <a:latin typeface="Helvetica" pitchFamily="2" charset="0"/>
              </a:rPr>
              <a:t>C effects on Bobble shape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" altLang="ja-JP" dirty="0">
                <a:effectLst/>
                <a:latin typeface="Helvetica" pitchFamily="2" charset="0"/>
              </a:rPr>
              <a:t>Electron screening effects in outer crust region (interesting)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" altLang="ja-JP" dirty="0">
                <a:effectLst/>
                <a:latin typeface="Helvetica" pitchFamily="2" charset="0"/>
              </a:rPr>
              <a:t>Fission fragment (daughter nucleus A~52?)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" altLang="ja-JP" dirty="0">
                <a:effectLst/>
                <a:latin typeface="Helvetica" pitchFamily="2" charset="0"/>
              </a:rPr>
              <a:t>Nilsson diagram and the C</a:t>
            </a:r>
          </a:p>
          <a:p>
            <a:pPr>
              <a:buFont typeface="Arial" panose="020B0604020202020204" pitchFamily="34" charset="0"/>
              <a:buChar char="•"/>
            </a:pPr>
            <a:endParaRPr lang="en" altLang="ja-JP" dirty="0">
              <a:effectLst/>
              <a:latin typeface="Helvetica" pitchFamily="2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53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2BA4E-C25E-BD56-3975-5AD99BDAF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DD46CB2-33F7-9BA5-A9CE-FDBE5ED0B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883690-5894-E102-D601-800EA4FE1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ミニマムの位置ではプロレートの方がエネルギー的にお得になるので、多くの原子核はプロレートになりやすい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FA8438-3C9C-3269-E251-293CCE06A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35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2AC55-092C-59AA-85C3-A2DDB8483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7548CB-67E6-ABC7-FAD2-3E5845840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BF3F8EE-F8ED-2F12-7F6E-CD91891C3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C98BED-5087-A820-5866-5BD94B4A6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762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98EEB-75F2-E7E2-3A56-9CA9B836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EAD27AB-AAC4-D824-8C34-204175A14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379626-8039-212E-2EA5-84F417BC8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1i13/2, 3p1/2, 2 f5/2, 3p3/2, 1h9/2, and 2 f7/2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2AE237-EEC4-8C24-70A3-1E679A54C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62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34FA3-05BB-3F85-8EB6-8CCEE143B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F90E7C3-FA87-0EF1-1B76-D8E5C56AA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D607594-E9F7-94D3-60FB-BB88E7945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1i13/2, 3p1/2, 2 f5/2, 3p3/2, 1h9/2, and 2 f7/2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1F5166-F0F2-A2C0-C3E5-7BF34B5E8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784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9BAA5-C02E-6BFD-BDF2-D095A45F9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30D695B-F918-A3B3-A290-865165F7E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A291FC2-D4A2-3812-A60A-088DD782A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9506B7-DBDD-635C-F622-710547567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31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263DD-0CD7-0CBA-C9AA-4B43E1DE4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A415498-5340-BDCA-6A34-56073956A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CCAE93-22ED-98CA-9458-D708D365A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92C8DC-30C4-57B8-6742-BD4B82E00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17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AB05A-DCA0-AB7F-4B9F-5A7F5E8AC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816ED3-7FA8-019B-82A9-BFCD08BC6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1B8F45C-5D4D-2AC9-AFFF-1EDF27D0F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" altLang="ja-JP" dirty="0"/>
              <a:t>Today, I will introduce the role of the Coulomb interaction in atomic nuclei.</a:t>
            </a:r>
          </a:p>
          <a:p>
            <a:pPr>
              <a:buNone/>
            </a:pPr>
            <a:r>
              <a:rPr lang="en" altLang="ja-JP" dirty="0"/>
              <a:t>The Coulomb force between protons is a repulsive force.</a:t>
            </a:r>
            <a:br>
              <a:rPr lang="en" altLang="ja-JP" dirty="0"/>
            </a:br>
            <a:r>
              <a:rPr lang="en" altLang="ja-JP" dirty="0"/>
              <a:t>This means that protons push each other away.</a:t>
            </a:r>
          </a:p>
          <a:p>
            <a:pPr>
              <a:buNone/>
            </a:pPr>
            <a:endParaRPr lang="en" altLang="ja-JP" dirty="0"/>
          </a:p>
          <a:p>
            <a:pPr>
              <a:buNone/>
            </a:pPr>
            <a:r>
              <a:rPr lang="en" altLang="ja-JP" dirty="0"/>
              <a:t>Inside a nucleus, there is also the nuclear force.</a:t>
            </a:r>
            <a:br>
              <a:rPr lang="en" altLang="ja-JP" dirty="0"/>
            </a:br>
            <a:r>
              <a:rPr lang="en" altLang="ja-JP" dirty="0"/>
              <a:t>The nuclear force pulls nucleons together at short distance.</a:t>
            </a:r>
          </a:p>
          <a:p>
            <a:pPr>
              <a:buNone/>
            </a:pPr>
            <a:endParaRPr lang="en" altLang="ja-JP" dirty="0"/>
          </a:p>
          <a:p>
            <a:pPr>
              <a:buNone/>
            </a:pPr>
            <a:r>
              <a:rPr lang="en" altLang="ja-JP" dirty="0"/>
              <a:t>So, there is a competition:</a:t>
            </a:r>
            <a:br>
              <a:rPr lang="en" altLang="ja-JP" dirty="0"/>
            </a:br>
            <a:r>
              <a:rPr lang="en" altLang="ja-JP" dirty="0"/>
              <a:t>the Coulomb force tries to expand the nucleus,</a:t>
            </a:r>
            <a:br>
              <a:rPr lang="en" altLang="ja-JP" dirty="0"/>
            </a:br>
            <a:r>
              <a:rPr lang="en" altLang="ja-JP" dirty="0"/>
              <a:t>and the nuclear force tries to keep it compact.</a:t>
            </a:r>
          </a:p>
          <a:p>
            <a:pPr>
              <a:buNone/>
            </a:pPr>
            <a:r>
              <a:rPr lang="en" altLang="ja-JP" dirty="0"/>
              <a:t>This competition determines the stability and the shape of nuclei.</a:t>
            </a:r>
          </a:p>
          <a:p>
            <a:pPr>
              <a:buNone/>
            </a:pPr>
            <a:endParaRPr lang="en" altLang="ja-JP" dirty="0"/>
          </a:p>
          <a:p>
            <a:pPr>
              <a:buNone/>
            </a:pPr>
            <a:endParaRPr lang="en" altLang="ja-JP" dirty="0"/>
          </a:p>
          <a:p>
            <a:pPr>
              <a:buNone/>
            </a:pPr>
            <a:r>
              <a:rPr lang="en" altLang="ja-JP" dirty="0"/>
              <a:t>Next, I explain nuclear deformation.</a:t>
            </a:r>
          </a:p>
          <a:p>
            <a:pPr>
              <a:buNone/>
            </a:pPr>
            <a:r>
              <a:rPr lang="en" altLang="ja-JP" dirty="0"/>
              <a:t>We introduce a deformation parameter, beta.</a:t>
            </a:r>
            <a:br>
              <a:rPr lang="en" altLang="ja-JP" dirty="0"/>
            </a:br>
            <a:r>
              <a:rPr lang="en" altLang="ja-JP" dirty="0"/>
              <a:t>Beta describes how much the nucleus deviates from a spherical shape.</a:t>
            </a:r>
          </a:p>
          <a:p>
            <a:pPr>
              <a:buNone/>
            </a:pPr>
            <a:r>
              <a:rPr lang="en" altLang="ja-JP" dirty="0"/>
              <a:t>In the liquid drop model, the Coulomb energy and the surface energy can be expanded as functions of beta.</a:t>
            </a:r>
          </a:p>
          <a:p>
            <a:pPr>
              <a:buNone/>
            </a:pPr>
            <a:r>
              <a:rPr lang="en" altLang="ja-JP" dirty="0"/>
              <a:t>The important point is this: </a:t>
            </a:r>
          </a:p>
          <a:p>
            <a:pPr>
              <a:buNone/>
            </a:pPr>
            <a:r>
              <a:rPr lang="en" altLang="ja-JP" dirty="0"/>
              <a:t>When the nucleus deforms, the Coulomb energy decreases, but the surface energy increases.</a:t>
            </a:r>
          </a:p>
          <a:p>
            <a:pPr>
              <a:buNone/>
            </a:pPr>
            <a:r>
              <a:rPr lang="en" altLang="ja-JP" dirty="0"/>
              <a:t>So the total energy of the nucleus is determined by the balance between these two terms.</a:t>
            </a:r>
          </a:p>
          <a:p>
            <a:pPr>
              <a:buNone/>
            </a:pPr>
            <a:r>
              <a:rPr lang="en" altLang="ja-JP" dirty="0"/>
              <a:t>For heavy nuclei, the Coulomb effect becomes large.</a:t>
            </a:r>
            <a:br>
              <a:rPr lang="en" altLang="ja-JP" dirty="0"/>
            </a:br>
            <a:r>
              <a:rPr lang="en" altLang="ja-JP" dirty="0"/>
              <a:t>This is why deformation is often favored in heavy systems.</a:t>
            </a:r>
          </a:p>
          <a:p>
            <a:pPr>
              <a:buNone/>
            </a:pPr>
            <a:endParaRPr lang="en" altLang="ja-JP" dirty="0"/>
          </a:p>
          <a:p>
            <a:pPr>
              <a:buNone/>
            </a:pPr>
            <a:r>
              <a:rPr lang="en" altLang="ja-JP" dirty="0"/>
              <a:t>Spontaneous fission is also related to this competition between Coulomb energy and surface energy.</a:t>
            </a:r>
          </a:p>
          <a:p>
            <a:pPr>
              <a:buNone/>
            </a:pPr>
            <a:endParaRPr lang="en" altLang="ja-JP" dirty="0"/>
          </a:p>
          <a:p>
            <a:pPr>
              <a:buNone/>
            </a:pPr>
            <a:r>
              <a:rPr lang="en" altLang="ja-JP" dirty="0"/>
              <a:t>Now I explain the motivation of this work.</a:t>
            </a:r>
          </a:p>
          <a:p>
            <a:pPr>
              <a:buNone/>
            </a:pPr>
            <a:r>
              <a:rPr lang="en" altLang="ja-JP" dirty="0"/>
              <a:t>Usually, in nuclear structure studies, we focus mainly on the nuclear force.</a:t>
            </a:r>
          </a:p>
          <a:p>
            <a:pPr>
              <a:buNone/>
            </a:pPr>
            <a:r>
              <a:rPr lang="en" altLang="ja-JP" dirty="0"/>
              <a:t>In this study, we try to isolate and evaluate the Coulomb interaction separately.</a:t>
            </a:r>
          </a:p>
          <a:p>
            <a:pPr>
              <a:buNone/>
            </a:pPr>
            <a:r>
              <a:rPr lang="en" altLang="ja-JP" dirty="0"/>
              <a:t>We want to understand:</a:t>
            </a:r>
          </a:p>
          <a:p>
            <a:pPr>
              <a:buNone/>
            </a:pPr>
            <a:r>
              <a:rPr lang="en" altLang="ja-JP" dirty="0"/>
              <a:t>How much does the Coulomb force affect nuclear deformation?</a:t>
            </a:r>
            <a:br>
              <a:rPr lang="en" altLang="ja-JP" dirty="0"/>
            </a:br>
            <a:r>
              <a:rPr lang="en" altLang="ja-JP" dirty="0"/>
              <a:t>How does it influence the position of the drip lines?</a:t>
            </a:r>
            <a:br>
              <a:rPr lang="en" altLang="ja-JP" dirty="0"/>
            </a:br>
            <a:r>
              <a:rPr lang="en" altLang="ja-JP" dirty="0"/>
              <a:t>How does it change physical quantities such as energy and Fermi levels?</a:t>
            </a:r>
          </a:p>
          <a:p>
            <a:pPr>
              <a:buNone/>
            </a:pPr>
            <a:endParaRPr lang="en" altLang="ja-JP" dirty="0"/>
          </a:p>
          <a:p>
            <a:pPr>
              <a:buNone/>
            </a:pPr>
            <a:r>
              <a:rPr lang="en" altLang="ja-JP" dirty="0"/>
              <a:t>In this work, we solve the Hartree–Fock–Bogoliubov equation under the assumption of axial symmetry.</a:t>
            </a:r>
          </a:p>
          <a:p>
            <a:pPr>
              <a:buNone/>
            </a:pPr>
            <a:r>
              <a:rPr lang="en" altLang="ja-JP" dirty="0"/>
              <a:t>We investigate even–even nuclei in their ground states.</a:t>
            </a:r>
          </a:p>
          <a:p>
            <a:pPr>
              <a:buNone/>
            </a:pPr>
            <a:r>
              <a:rPr lang="en" altLang="ja-JP" dirty="0"/>
              <a:t>Then we analyze how changing the Coulomb interaction affects physical quantities of the nucleus.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A9B24E-EF23-9CEC-C6D7-608D7713A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54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6E160-7EDD-B0AB-CEA6-2AE6FA9D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290BBC-DC92-6094-30FF-4AB9113E1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24E4CA2-BBAA-E763-ED69-A1C9541A4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" altLang="ja-JP" dirty="0"/>
              <a:t>An initial density</a:t>
            </a:r>
            <a:r>
              <a:rPr lang="ja-JP" altLang="en-US"/>
              <a:t>は、</a:t>
            </a:r>
            <a:r>
              <a:rPr lang="en-US" altLang="ja-JP" dirty="0"/>
              <a:t>Woods-Saxon potential</a:t>
            </a:r>
            <a:r>
              <a:rPr lang="ja-JP" altLang="en-US"/>
              <a:t>を仮定したシュレディンガー方程式を解くことで得る。</a:t>
            </a:r>
            <a:endParaRPr lang="en-US" altLang="ja-JP" dirty="0"/>
          </a:p>
          <a:p>
            <a:pPr>
              <a:buNone/>
            </a:pPr>
            <a:r>
              <a:rPr lang="ja-JP" altLang="en-US"/>
              <a:t>密度とペアリング密度を使って、エネルギーが定義できる。そのエネルギーを変分することでハミルトニアンが得られる。</a:t>
            </a:r>
            <a:endParaRPr lang="en-US" altLang="ja-JP" dirty="0"/>
          </a:p>
          <a:p>
            <a:pPr>
              <a:buNone/>
            </a:pPr>
            <a:r>
              <a:rPr lang="ja-JP" altLang="en-US"/>
              <a:t>そのハミルトニアンを使って</a:t>
            </a:r>
            <a:r>
              <a:rPr lang="en-US" altLang="ja-JP" dirty="0"/>
              <a:t>HFB</a:t>
            </a:r>
            <a:r>
              <a:rPr lang="ja-JP" altLang="en-US"/>
              <a:t>行列を定義。</a:t>
            </a:r>
            <a:endParaRPr lang="en-US" altLang="ja-JP" dirty="0"/>
          </a:p>
          <a:p>
            <a:pPr>
              <a:buNone/>
            </a:pPr>
            <a:r>
              <a:rPr lang="ja-JP" altLang="en-US"/>
              <a:t>そして対角化することで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018B82-641A-F735-5EF0-A29F8B218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33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DA4DC-FEAB-41AD-4094-F9230F776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59BACB6-95AD-54C8-D171-EA29C27CA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03EA00-0A23-B08C-4D76-E20852BCF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383A2E-914F-9829-EA73-D39300216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47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FD0CE-9E3D-46ED-7928-4B47348EF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80EAFE-D04A-17A5-0E5A-75A481058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EF7BDAB-A35E-6E35-62C4-8ABEC3A50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Beta2</a:t>
            </a:r>
            <a:r>
              <a:rPr lang="ja-JP" altLang="en-US"/>
              <a:t>が何か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6E4527-47E9-C18D-E3D7-925E85840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84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64516-52C5-EEA5-1E28-4FA9C0224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7AE3480-D6FD-0718-93A9-1A9A4BBA9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8D9CC7-086B-A0E6-4907-0B538D009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06566E-3701-E34D-E7BE-F6B288804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01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773D7-7F0A-1606-A819-C53EFDEA3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13173B0-B601-1157-8F62-7BF2CEE64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C92E5A-8736-8518-2B07-CB92B4116D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5C426A-E37E-5E2F-4045-3494BCE7E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25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68AAB-6A09-1DC1-8CFD-FD5F32A06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404317-9141-2D7F-72D7-1EFF75836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55CF5B-70B0-2D70-D10B-5BD0202DA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D0AAF3-C7A0-E11D-58E5-DDF952EEE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27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C703E-827B-3F38-70F9-33344EC6D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9379C3-491F-C99E-3A47-B32931F04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D71CA5-F0AF-9095-ED16-0F0C6E3F2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11BD9B-8DD3-A398-FA39-1AD39C3F2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7B3C4-DDC8-4E3D-95F7-956230D48E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89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0DC69F-9CF0-58FB-F3AA-8AA15534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DB69FE-42B1-1831-8271-96FBA6F39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66AD90-0614-CD2B-A06F-81A8557F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A38-081B-4F33-84DE-D59FD22AF28A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281C1-8CDB-40D0-2802-A295DAD5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44ADB8-40AE-CC4D-F9BF-8BAFF34F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59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CA726B-9D82-2DA5-B705-8DF8BEB6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611265-973A-B299-AE03-B94D68ED6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4D3AA5-0C72-23CD-33D7-2A40A41E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B1BA-4D3E-41EE-B5E4-E62A76BA36B6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26C369-22F6-9992-DD90-D9CECC04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85360B-DBA5-2E5A-F05E-00030644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73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282776-D096-81B9-EA14-C4C37FC86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2CB987E-A992-E910-CEA1-855801292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69F3BF-C300-9963-B8DE-49720BD6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A491-7098-4807-B755-26E8D808FB77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457E6B-9761-09DF-3EBC-78E05B14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020032-5526-EFEE-0EE2-1CA1177C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86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6F1D6F-639E-0906-899E-412FECE1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B36AA8-6A64-72C1-B2DE-9A5461CC3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7FB424-CE32-29FF-D9F8-CB0B9041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6D8B-56E4-4737-9730-B3C96F1D84F0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994283-EC0F-4164-CA1D-878D3DB2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5ED3FC-9C36-CA89-2901-AF9CAE9B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24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894EEA-56ED-D5F3-215A-66F083F8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605597-E7F1-EBA3-9502-2C650F23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CD7E6E-9E23-8DC9-411E-4EBD7537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4284-D065-4BA1-827D-2B319842985F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353053-3A65-6FB2-C29C-68070B23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F2DDEA-5599-87B8-77CC-5CB3A9A6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8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BE1477-07C9-B17A-4FDD-02B0AE86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2BC36B-2938-B4B5-B9BE-A4BCF461F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E240EF-CE0D-0505-BE7A-75B13C94A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E0A0AB-DE42-9377-3FC2-71AC8AAC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EDB2-921B-4354-9DBC-21E7B344FB57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B42822-410D-FCBF-1F0D-896C2AD3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2052A9-2BC2-9A40-40D6-2DCDD8D9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35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310E40-3E4D-7CD7-A82E-CD79D66E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24E1411-F139-EABF-F055-1985733CB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8BF68F-72DF-57CD-F29A-BFAC33173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EBC259-9639-E322-B985-A433CE495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38D3E72-9585-8A3C-A40B-1D97F7B7A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6778B37-4613-99AA-3D70-62036C19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505F-415A-4447-8EFF-87E1EF01420D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E475851-00F0-1DC0-DF6C-AC26E1C1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FD24C8-9D39-9A99-8D70-867264E5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62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296614-6928-1142-A4D8-998A2612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6E7145-7520-AFFE-05A0-3CF5AC03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5975-6D0D-4CA6-93F9-D5EEF52EE78F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7FB711-5B5C-D17E-5864-07D6A5E0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F3A7CD-4F61-ABF4-D9A3-CA1AB1C5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9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7A4124F-1E69-03E2-D8C0-F51B0FDA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E41-1212-4AAA-9B2A-5182FBE828DD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65B37BF-0F9A-E030-EA25-BCACCE8C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6DC5AC-3448-4087-CF91-B1A6C15D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04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3DCB30-5C34-6A56-016D-E92E4879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8242E-06D7-C2E4-1E67-F711AC07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FFC9B9-9006-4504-30DC-E824A2431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484A95-2FCC-411F-DA63-55420A85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C74-32EE-493D-8900-1DC5570B85FF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BDF309-09C3-1F20-8AD8-ED99B6F9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0AA407-4AE6-0CBD-8A31-361AB741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66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960783-9179-D792-4414-3E5FAD73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20452F2-5042-DA42-F5CF-148950892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2B57E61-B8C9-0100-A85C-CAC14F064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1AB10F-B52B-42EA-C532-83200CFF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DA92-42A9-4C44-BBE7-B361C36CC287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895A22-4958-61BB-A67E-27CE3944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2A7683-9D76-26ED-3188-68FB0E35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00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E7FD-3448-81D5-2D24-6761A197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DD2F3E-EE3A-046F-50CD-5B8ABA7D2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627203-3704-3251-9123-984A9C63D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B5D8D-17FF-4CF6-8759-D920BFD17E2E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AB8541-1BAA-62AF-E4F1-0E3B0B710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EEC5CE-6D87-36AB-34AE-C4390E8A0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F1119-564A-45E1-87B4-0753066AC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86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2D4BDE-4A02-603D-EDFD-B7C768ADD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661" y="1079069"/>
            <a:ext cx="10946675" cy="3559292"/>
          </a:xfrm>
          <a:ln w="38100">
            <a:noFill/>
          </a:ln>
        </p:spPr>
        <p:txBody>
          <a:bodyPr anchor="ctr">
            <a:noAutofit/>
          </a:bodyPr>
          <a:lstStyle/>
          <a:p>
            <a:r>
              <a:rPr lang="en-US" altLang="ja-JP" sz="7200" b="1" dirty="0"/>
              <a:t>Investigation of the Coulomb Contribution to Nuclear Structure</a:t>
            </a:r>
            <a:endParaRPr lang="ja-JP" altLang="en-US" sz="7200" b="1"/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716C0662-2151-33BF-86CF-9196E1394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5221"/>
            <a:ext cx="5404927" cy="11127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B468F1-4827-FB16-99F4-1523A1CC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5626100"/>
            <a:ext cx="30607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0E556C-5711-C169-31F4-F79F29D2121A}"/>
              </a:ext>
            </a:extLst>
          </p:cNvPr>
          <p:cNvSpPr txBox="1"/>
          <p:nvPr/>
        </p:nvSpPr>
        <p:spPr>
          <a:xfrm>
            <a:off x="3046926" y="4809065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u="sng" dirty="0">
                <a:solidFill>
                  <a:srgbClr val="FF0000"/>
                </a:solidFill>
              </a:rPr>
              <a:t>Kenta </a:t>
            </a:r>
            <a:r>
              <a:rPr lang="en-US" altLang="ja-JP" b="1" u="sng" dirty="0" err="1">
                <a:solidFill>
                  <a:srgbClr val="FF0000"/>
                </a:solidFill>
              </a:rPr>
              <a:t>Hagihara</a:t>
            </a:r>
            <a:r>
              <a:rPr lang="en-US" altLang="ja-JP" baseline="30000" dirty="0" err="1"/>
              <a:t>A</a:t>
            </a:r>
            <a:r>
              <a:rPr lang="en-US" altLang="ja-JP" dirty="0"/>
              <a:t>, Takashi </a:t>
            </a:r>
            <a:r>
              <a:rPr lang="en-US" altLang="ja-JP" dirty="0" err="1"/>
              <a:t>Nakatsukasa</a:t>
            </a:r>
            <a:r>
              <a:rPr lang="en-US" altLang="ja-JP" baseline="30000" dirty="0" err="1"/>
              <a:t>B,A</a:t>
            </a:r>
            <a:r>
              <a:rPr lang="en-US" altLang="ja-JP" dirty="0"/>
              <a:t>, Nobuo </a:t>
            </a:r>
            <a:r>
              <a:rPr lang="en-US" altLang="ja-JP" dirty="0" err="1"/>
              <a:t>Hinohara</a:t>
            </a:r>
            <a:r>
              <a:rPr lang="en-US" altLang="ja-JP" baseline="30000" dirty="0" err="1"/>
              <a:t>B,A</a:t>
            </a:r>
            <a:endParaRPr lang="en-US" altLang="ja-JP" baseline="30000" dirty="0"/>
          </a:p>
          <a:p>
            <a:r>
              <a:rPr lang="en-US" altLang="ja-JP" dirty="0"/>
              <a:t>Univ. </a:t>
            </a:r>
            <a:r>
              <a:rPr lang="en-US" altLang="ja-JP" dirty="0" err="1"/>
              <a:t>Tsukuba</a:t>
            </a:r>
            <a:r>
              <a:rPr lang="en-US" altLang="ja-JP" baseline="30000" dirty="0" err="1"/>
              <a:t>A</a:t>
            </a:r>
            <a:r>
              <a:rPr lang="en-US" altLang="ja-JP" dirty="0"/>
              <a:t>, Center for Computational </a:t>
            </a:r>
            <a:r>
              <a:rPr lang="en-US" altLang="ja-JP" dirty="0" err="1"/>
              <a:t>Sciences</a:t>
            </a:r>
            <a:r>
              <a:rPr lang="en-US" altLang="ja-JP" baseline="30000" dirty="0" err="1"/>
              <a:t>B</a:t>
            </a:r>
            <a:endParaRPr lang="en-US" altLang="ja-JP" baseline="30000" dirty="0"/>
          </a:p>
        </p:txBody>
      </p:sp>
    </p:spTree>
    <p:extLst>
      <p:ext uri="{BB962C8B-B14F-4D97-AF65-F5344CB8AC3E}">
        <p14:creationId xmlns:p14="http://schemas.microsoft.com/office/powerpoint/2010/main" val="889313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52631-304C-55DA-CF12-DA101A90D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1C6213-F060-A345-901E-5D889184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 interaction in finite nuclei</a:t>
            </a:r>
            <a:endParaRPr lang="ja-JP" altLang="en-US" b="1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A23FDB5F-ACC3-F427-751F-699E5A807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1761DB2-152F-8F4E-CC99-60E94539AD34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EDB5434-FA5B-AA9D-CCAE-3958F28EF9B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6275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A possible mechanism of the prolate dominance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82115C-DBE6-B294-D515-1CC9C6201419}"/>
              </a:ext>
            </a:extLst>
          </p:cNvPr>
          <p:cNvSpPr txBox="1"/>
          <p:nvPr/>
        </p:nvSpPr>
        <p:spPr>
          <a:xfrm>
            <a:off x="0" y="893637"/>
            <a:ext cx="12192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" altLang="ja-JP" sz="2800" dirty="0"/>
              <a:t>Nuclei with prolate ground states often lie in regions of larger deformation than those with oblate ground states.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" altLang="ja-JP" sz="2800" dirty="0"/>
              <a:t>In contrast, oblate ground states are often found in regions of smaller deformation. </a:t>
            </a:r>
          </a:p>
          <a:p>
            <a:endParaRPr lang="en" altLang="ja-JP" sz="2800" dirty="0"/>
          </a:p>
          <a:p>
            <a:pPr marL="342900" indent="-342900">
              <a:buFont typeface="Wingdings" pitchFamily="2" charset="2"/>
              <a:buChar char="p"/>
            </a:pPr>
            <a:r>
              <a:rPr lang="en" altLang="ja-JP" sz="2800" dirty="0"/>
              <a:t>The Coulomb interaction does not differ significantly between prolate and oblate shapes at small deformation. 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" altLang="ja-JP" sz="2800" dirty="0"/>
              <a:t>However, because prolate shapes are typically associated with larger deformation, they gain a larger Coulomb-energy advantage than oblate shapes. </a:t>
            </a:r>
            <a:endParaRPr lang="en" altLang="ja-JP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1DDCEB-5993-6B3A-17F7-A47A3F1D9537}"/>
              </a:ext>
            </a:extLst>
          </p:cNvPr>
          <p:cNvSpPr txBox="1"/>
          <p:nvPr/>
        </p:nvSpPr>
        <p:spPr>
          <a:xfrm>
            <a:off x="0" y="5100880"/>
            <a:ext cx="12192001" cy="1754326"/>
          </a:xfrm>
          <a:prstGeom prst="rect">
            <a:avLst/>
          </a:prstGeom>
          <a:solidFill>
            <a:srgbClr val="FF0000">
              <a:alpha val="10081"/>
            </a:srgbClr>
          </a:solidFill>
        </p:spPr>
        <p:txBody>
          <a:bodyPr wrap="square" rtlCol="0">
            <a:spAutoFit/>
          </a:bodyPr>
          <a:lstStyle/>
          <a:p>
            <a:r>
              <a:rPr lang="en" altLang="ja-JP" sz="3600" b="1" dirty="0"/>
              <a:t>That’s why, prolate shape can be energetically more favored, which may be one of the reasons why many nuclei exhibit the prolate shapes</a:t>
            </a:r>
          </a:p>
        </p:txBody>
      </p:sp>
    </p:spTree>
    <p:extLst>
      <p:ext uri="{BB962C8B-B14F-4D97-AF65-F5344CB8AC3E}">
        <p14:creationId xmlns:p14="http://schemas.microsoft.com/office/powerpoint/2010/main" val="3039328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899E5-5D6D-6623-CC16-A5EE185E2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743789-BC6B-4239-E13E-5317CAB0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change in neutron drip line</a:t>
            </a:r>
            <a:endParaRPr lang="ja-JP" altLang="en-US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52150105-A4A7-C3A3-B5B1-530183022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26F9B6D-9441-8846-E713-449AAFB7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ED4AEF1-DE57-344F-2796-E17D041CF1DD}"/>
              </a:ext>
            </a:extLst>
          </p:cNvPr>
          <p:cNvSpPr txBox="1"/>
          <p:nvPr/>
        </p:nvSpPr>
        <p:spPr>
          <a:xfrm>
            <a:off x="408407" y="4851673"/>
            <a:ext cx="1137518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" altLang="ja-JP" sz="2800" b="1" dirty="0"/>
              <a:t>Some nuclei are bound only when the C is considered</a:t>
            </a:r>
            <a:r>
              <a:rPr lang="en" altLang="ja-JP" sz="2800" dirty="0"/>
              <a:t>.</a:t>
            </a:r>
            <a:r>
              <a:rPr kumimoji="1" lang="ja-JP" altLang="en-US" sz="2800" b="1"/>
              <a:t> </a:t>
            </a:r>
            <a:endParaRPr kumimoji="1" lang="en-US" altLang="ja-JP" sz="2800" b="1" dirty="0"/>
          </a:p>
          <a:p>
            <a:pPr marL="742950" lvl="1" indent="-285750">
              <a:buFont typeface="Wingdings" pitchFamily="2" charset="2"/>
              <a:buChar char="l"/>
            </a:pPr>
            <a:r>
              <a:rPr kumimoji="1" lang="en-US" altLang="ja-JP" sz="2400" b="1" dirty="0">
                <a:solidFill>
                  <a:srgbClr val="00B050"/>
                </a:solidFill>
              </a:rPr>
              <a:t>Deformed nuclei: </a:t>
            </a:r>
            <a:r>
              <a:rPr lang="en-US" altLang="ja-JP" sz="2400" dirty="0"/>
              <a:t>larger deformation can lower the total energy</a:t>
            </a:r>
          </a:p>
          <a:p>
            <a:pPr marL="742950" lvl="1" indent="-285750">
              <a:buFont typeface="Wingdings" pitchFamily="2" charset="2"/>
              <a:buChar char="l"/>
            </a:pPr>
            <a:r>
              <a:rPr kumimoji="1" lang="en-US" altLang="ja-JP" sz="2400" b="1" dirty="0">
                <a:solidFill>
                  <a:schemeClr val="accent1"/>
                </a:solidFill>
              </a:rPr>
              <a:t>Spherical nuclei</a:t>
            </a:r>
            <a:r>
              <a:rPr kumimoji="1" lang="en-US" altLang="ja-JP" sz="2400" dirty="0"/>
              <a:t>: </a:t>
            </a:r>
            <a:r>
              <a:rPr lang="en-US" altLang="ja-JP" sz="2400" dirty="0"/>
              <a:t>C increases the radius </a:t>
            </a:r>
          </a:p>
          <a:p>
            <a:pPr lvl="1"/>
            <a:r>
              <a:rPr lang="en-US" altLang="ja-JP" sz="2400" dirty="0">
                <a:sym typeface="Wingdings" pitchFamily="2" charset="2"/>
              </a:rPr>
              <a:t> Single particle energy lowers around fermi energy</a:t>
            </a:r>
            <a:endParaRPr kumimoji="1" lang="ja-JP" altLang="en-US" sz="24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6634AE-67A5-39BB-2351-B4B3259ED9E5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F3929BC-52C2-0643-3034-CAED2F7B70C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6275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The Change in Neutron Drip-Line</a:t>
            </a: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E9D18D-EF65-324B-C34C-C0D72AA15967}"/>
              </a:ext>
            </a:extLst>
          </p:cNvPr>
          <p:cNvSpPr txBox="1"/>
          <p:nvPr/>
        </p:nvSpPr>
        <p:spPr>
          <a:xfrm>
            <a:off x="8706293" y="1297517"/>
            <a:ext cx="335715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b="1" dirty="0"/>
              <a:t>Bound nuclei in the </a:t>
            </a:r>
            <a:r>
              <a:rPr kumimoji="1" lang="en-US" altLang="ja-JP" sz="2600" b="1" dirty="0">
                <a:solidFill>
                  <a:srgbClr val="FF0000"/>
                </a:solidFill>
              </a:rPr>
              <a:t>PRESENCE</a:t>
            </a:r>
            <a:r>
              <a:rPr kumimoji="1" lang="en-US" altLang="ja-JP" sz="2600" b="1" dirty="0"/>
              <a:t> of Coulomb</a:t>
            </a:r>
          </a:p>
          <a:p>
            <a:endParaRPr lang="en-US" altLang="ja-JP" sz="2600" b="1" dirty="0"/>
          </a:p>
          <a:p>
            <a:r>
              <a:rPr kumimoji="1" lang="en-US" altLang="ja-JP" sz="2600" b="1" dirty="0"/>
              <a:t>C interaction of repulsive force acts to </a:t>
            </a:r>
            <a:r>
              <a:rPr kumimoji="1" lang="en-US" altLang="ja-JP" sz="2600" b="1" dirty="0">
                <a:solidFill>
                  <a:srgbClr val="FF0000"/>
                </a:solidFill>
              </a:rPr>
              <a:t>BIND Nuclei in </a:t>
            </a:r>
            <a:r>
              <a:rPr kumimoji="1" lang="en-US" altLang="ja-JP" sz="2600" b="1" dirty="0"/>
              <a:t>super neutron-rich region</a:t>
            </a:r>
            <a:endParaRPr kumimoji="1" lang="ja-JP" altLang="en-US" sz="26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BBC929E-9194-931A-8379-D89CD012E381}"/>
                  </a:ext>
                </a:extLst>
              </p:cNvPr>
              <p:cNvSpPr txBox="1"/>
              <p:nvPr/>
            </p:nvSpPr>
            <p:spPr>
              <a:xfrm>
                <a:off x="7036844" y="898675"/>
                <a:ext cx="14461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BBC929E-9194-931A-8379-D89CD012E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844" y="898675"/>
                <a:ext cx="1446165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1DA029F5-1E07-88B5-3B74-EA658C7F12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203" r="2572" b="22916"/>
          <a:stretch/>
        </p:blipFill>
        <p:spPr>
          <a:xfrm>
            <a:off x="-1" y="1297517"/>
            <a:ext cx="8389089" cy="34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0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410A3-B1BB-C01D-B857-6BA9FB893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512AA3-D0FF-EA8C-9B4D-F4A2174C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change in neutron drip line</a:t>
            </a:r>
            <a:endParaRPr lang="ja-JP" altLang="en-US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4FDC2B6A-52D8-D3B1-627B-E221C94C6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5843082-60F7-EC42-CD78-D39A23A2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578899-A396-5E8C-2741-E3882F82E89E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A71D8B5-E473-3420-110D-9863C95620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6275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Canonical neutron s.p.e. </a:t>
            </a:r>
            <a:r>
              <a:rPr lang="en-US" altLang="ja-JP" b="1" baseline="30000" dirty="0">
                <a:solidFill>
                  <a:schemeClr val="bg1"/>
                </a:solidFill>
              </a:rPr>
              <a:t>168</a:t>
            </a:r>
            <a:r>
              <a:rPr lang="en-US" altLang="ja-JP" b="1" dirty="0">
                <a:solidFill>
                  <a:schemeClr val="bg1"/>
                </a:solidFill>
              </a:rPr>
              <a:t>Sn</a:t>
            </a:r>
            <a:endParaRPr lang="ja-JP" altLang="en-US" b="1">
              <a:solidFill>
                <a:schemeClr val="bg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66BAE2F-41D2-A4B8-2520-29A845C8F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79955"/>
            <a:ext cx="9735868" cy="5841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312C568-435F-3D28-7A71-5A55B961EF99}"/>
                  </a:ext>
                </a:extLst>
              </p:cNvPr>
              <p:cNvSpPr txBox="1"/>
              <p:nvPr/>
            </p:nvSpPr>
            <p:spPr>
              <a:xfrm>
                <a:off x="7362630" y="1905903"/>
                <a:ext cx="1247970" cy="44504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altLang="ja-JP" sz="3200" b="1" i="1" dirty="0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altLang="ja-JP" sz="3200" b="1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32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ja-JP" sz="3200" b="1" dirty="0"/>
              </a:p>
              <a:p>
                <a:endParaRPr kumimoji="1" lang="en-US" altLang="ja-JP" sz="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 dirty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ja-JP" sz="32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3200" b="1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32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32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3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en-US" altLang="ja-JP" sz="3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 dirty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ja-JP" sz="32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3200" b="1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32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ja-JP" sz="3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en-US" altLang="ja-JP" sz="3200" b="1" dirty="0"/>
              </a:p>
              <a:p>
                <a:endParaRPr lang="en-US" altLang="ja-JP" sz="3200" b="1" dirty="0"/>
              </a:p>
              <a:p>
                <a:endParaRPr kumimoji="1" lang="en-US" altLang="ja-JP" sz="3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3200" b="1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312C568-435F-3D28-7A71-5A55B961E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30" y="1905903"/>
                <a:ext cx="1247970" cy="44504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B49E258-AEF1-12A5-3F56-79A1C90D0FD1}"/>
              </a:ext>
            </a:extLst>
          </p:cNvPr>
          <p:cNvSpPr txBox="1"/>
          <p:nvPr/>
        </p:nvSpPr>
        <p:spPr>
          <a:xfrm>
            <a:off x="8787625" y="1905903"/>
            <a:ext cx="3180130" cy="4524315"/>
          </a:xfrm>
          <a:prstGeom prst="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sz="3200" b="1" dirty="0"/>
              <a:t>The presence of the C. int. </a:t>
            </a:r>
            <a:r>
              <a:rPr lang="en-US" altLang="ja-JP" sz="3200" b="1" dirty="0">
                <a:solidFill>
                  <a:srgbClr val="FF0000"/>
                </a:solidFill>
              </a:rPr>
              <a:t>decreases</a:t>
            </a:r>
            <a:r>
              <a:rPr lang="en-US" altLang="ja-JP" sz="3200" b="1" dirty="0"/>
              <a:t> the s.p.e. </a:t>
            </a:r>
          </a:p>
          <a:p>
            <a:pPr marL="285750" indent="-285750">
              <a:buFont typeface="Wingdings" pitchFamily="2" charset="2"/>
              <a:buChar char="p"/>
            </a:pPr>
            <a:endParaRPr lang="en-US" altLang="ja-JP" sz="3200" b="1" dirty="0"/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ja-JP" sz="3200" b="1" dirty="0"/>
              <a:t>The smaller fermi energy bind the nucleus</a:t>
            </a:r>
            <a:endParaRPr kumimoji="1" lang="ja-JP" altLang="en-US" sz="3200" b="1"/>
          </a:p>
        </p:txBody>
      </p:sp>
    </p:spTree>
    <p:extLst>
      <p:ext uri="{BB962C8B-B14F-4D97-AF65-F5344CB8AC3E}">
        <p14:creationId xmlns:p14="http://schemas.microsoft.com/office/powerpoint/2010/main" val="590661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E468F-26C9-EDE3-F8FB-D22A502CC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3F7F11-3F08-E36F-DDFA-C2096232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change in neutron drip line</a:t>
            </a:r>
            <a:endParaRPr lang="ja-JP" altLang="en-US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9C38BFFC-D127-66E5-3C7B-F171F877E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F56FD76-1A88-D6CF-3E8E-63F9E996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A6B51C-5604-2466-F16A-7D03766B9E29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B0DF5C9-079B-64DC-5448-180CB163E1D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6275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Density distribution</a:t>
            </a:r>
            <a:endParaRPr lang="ja-JP" altLang="en-US" b="1">
              <a:solidFill>
                <a:schemeClr val="bg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22B751B-D0D4-9C71-9445-5B51D3CA4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886" y="866275"/>
            <a:ext cx="9460228" cy="451738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2446E4-7728-555D-B1D0-0D2777136F6F}"/>
              </a:ext>
            </a:extLst>
          </p:cNvPr>
          <p:cNvSpPr txBox="1"/>
          <p:nvPr/>
        </p:nvSpPr>
        <p:spPr>
          <a:xfrm>
            <a:off x="168183" y="5399118"/>
            <a:ext cx="11855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With the Coulomb interaction, both neutron and proton density distributions change to be expanded</a:t>
            </a:r>
            <a:endParaRPr kumimoji="1" lang="ja-JP" altLang="en-US" sz="4000" b="1"/>
          </a:p>
        </p:txBody>
      </p:sp>
    </p:spTree>
    <p:extLst>
      <p:ext uri="{BB962C8B-B14F-4D97-AF65-F5344CB8AC3E}">
        <p14:creationId xmlns:p14="http://schemas.microsoft.com/office/powerpoint/2010/main" val="2930383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E2E0C-2804-C053-62B4-FBAC02F4F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7D6642-7460-D31E-0AE1-46E74423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change in neutron drip line</a:t>
            </a:r>
            <a:endParaRPr lang="ja-JP" altLang="en-US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098BBA50-963D-6DA8-3BB2-EBC25264A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091096C-E120-B963-D6F0-200A6B03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D3853E-25A3-050E-6CD7-424C0FDED091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>
                <a:extLst>
                  <a:ext uri="{FF2B5EF4-FFF2-40B4-BE49-F238E27FC236}">
                    <a16:creationId xmlns:a16="http://schemas.microsoft.com/office/drawing/2014/main" id="{74ADFF6A-C8B3-A26D-360A-57A46E625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66275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ja-JP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ja-JP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𝐫𝐦𝐬</m:t>
                    </m:r>
                    <m:r>
                      <a:rPr lang="en-US" altLang="ja-JP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ja-JP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𝐫𝐦𝐬</m:t>
                    </m:r>
                    <m:d>
                      <m:dPr>
                        <m:ctrlPr>
                          <a:rPr lang="en-US" altLang="ja-JP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 altLang="ja-JP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𝐫𝐦𝐬</m:t>
                    </m:r>
                    <m:d>
                      <m:dPr>
                        <m:ctrlPr>
                          <a:rPr lang="en-US" altLang="ja-JP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</m:d>
                    <m:r>
                      <a:rPr lang="en-US" altLang="ja-JP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𝐟𝐦</m:t>
                    </m:r>
                    <m:r>
                      <a:rPr lang="en-US" altLang="ja-JP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b="1" dirty="0">
                    <a:solidFill>
                      <a:schemeClr val="bg1"/>
                    </a:solidFill>
                  </a:rPr>
                  <a:t> </a:t>
                </a:r>
                <a:endParaRPr lang="ja-JP" alt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タイトル 1">
                <a:extLst>
                  <a:ext uri="{FF2B5EF4-FFF2-40B4-BE49-F238E27FC236}">
                    <a16:creationId xmlns:a16="http://schemas.microsoft.com/office/drawing/2014/main" id="{74ADFF6A-C8B3-A26D-360A-57A46E625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66275"/>
              </a:xfrm>
              <a:prstGeom prst="rect">
                <a:avLst/>
              </a:prstGeom>
              <a:blipFill>
                <a:blip r:embed="rId4"/>
                <a:stretch>
                  <a:fillRect l="-937" b="-217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79E6C7-674E-E1A7-4406-CE4E9050B249}"/>
              </a:ext>
            </a:extLst>
          </p:cNvPr>
          <p:cNvSpPr txBox="1"/>
          <p:nvPr/>
        </p:nvSpPr>
        <p:spPr>
          <a:xfrm>
            <a:off x="168183" y="5399118"/>
            <a:ext cx="11855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With the Coulomb interaction, root mean square radius (rms) systematically gets larger </a:t>
            </a:r>
            <a:endParaRPr kumimoji="1" lang="ja-JP" altLang="en-US" sz="4000" b="1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D38B4E5-7FB1-E9E0-E714-E68EB1AC0F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056" b="20000"/>
          <a:stretch/>
        </p:blipFill>
        <p:spPr>
          <a:xfrm>
            <a:off x="792478" y="893637"/>
            <a:ext cx="10607041" cy="45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1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2200F-E4FF-BC4C-32C2-04D8BC098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BE4560-72BA-A27D-3CCB-A08C3B54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 interaction in finite nuclei</a:t>
            </a:r>
            <a:endParaRPr lang="ja-JP" altLang="en-US" b="1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5A426FFC-EBBE-509C-2D4D-D8B9DB459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D537D8-50AF-410E-DC90-D88214A6F68B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321E89-8E15-CE79-E41B-A6F73A90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63E62C55-0CED-3924-72AD-919DBB9BBCE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6275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Conclusion, Work in progress &amp; Next plan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C3164B-D2BF-CEB4-2739-D1FA35CC3045}"/>
              </a:ext>
            </a:extLst>
          </p:cNvPr>
          <p:cNvSpPr txBox="1"/>
          <p:nvPr/>
        </p:nvSpPr>
        <p:spPr>
          <a:xfrm>
            <a:off x="-1" y="1039941"/>
            <a:ext cx="6096001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Conclusion</a:t>
            </a:r>
          </a:p>
          <a:p>
            <a:r>
              <a:rPr lang="en-US" altLang="ja-JP" sz="2800" b="1" dirty="0"/>
              <a:t>The Coulomb interaction 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800" dirty="0"/>
              <a:t>Enhances the quadrupole deformation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800" dirty="0"/>
              <a:t>Promotes the prolate dominance</a:t>
            </a:r>
          </a:p>
          <a:p>
            <a:pPr marL="342900" indent="-342900">
              <a:buFont typeface="Wingdings" pitchFamily="2" charset="2"/>
              <a:buChar char="p"/>
            </a:pPr>
            <a:endParaRPr lang="en-US" altLang="ja-JP" sz="2800" dirty="0"/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800" dirty="0"/>
              <a:t>Also affects the single-particle energies to lower them, which results in the change in neutron drip line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9F52D87-351B-6E2F-3B00-F42B06C9294F}"/>
              </a:ext>
            </a:extLst>
          </p:cNvPr>
          <p:cNvSpPr/>
          <p:nvPr/>
        </p:nvSpPr>
        <p:spPr>
          <a:xfrm>
            <a:off x="112122" y="1371243"/>
            <a:ext cx="2021478" cy="166254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7FFF51-8EED-1280-410D-B0B8AE56E683}"/>
              </a:ext>
            </a:extLst>
          </p:cNvPr>
          <p:cNvSpPr txBox="1"/>
          <p:nvPr/>
        </p:nvSpPr>
        <p:spPr>
          <a:xfrm>
            <a:off x="6058444" y="1039941"/>
            <a:ext cx="5909311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Work in progress</a:t>
            </a:r>
            <a:r>
              <a:rPr lang="en-US" altLang="ja-JP" sz="2400" b="1" dirty="0"/>
              <a:t> 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400" dirty="0"/>
              <a:t>Analysis for octupole deformation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400" dirty="0"/>
              <a:t>Single-particle description</a:t>
            </a:r>
          </a:p>
          <a:p>
            <a:pPr marL="342900" indent="-342900">
              <a:buFont typeface="Wingdings" pitchFamily="2" charset="2"/>
              <a:buChar char="p"/>
            </a:pPr>
            <a:endParaRPr lang="en-US" altLang="ja-JP" sz="2400" dirty="0"/>
          </a:p>
          <a:p>
            <a:r>
              <a:rPr lang="en-US" altLang="ja-JP" sz="3200" b="1" dirty="0"/>
              <a:t>Upcoming</a:t>
            </a:r>
            <a:endParaRPr lang="en-US" altLang="ja-JP" sz="2400" b="1" dirty="0"/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400" dirty="0"/>
              <a:t>Shapes of nuclei in outer crust of the neutron stars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400" dirty="0"/>
              <a:t>Searching the bubble shapes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400" dirty="0"/>
              <a:t>Spontaneous fission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400" dirty="0"/>
              <a:t>Mass asymmetry of fission fragments</a:t>
            </a:r>
          </a:p>
          <a:p>
            <a:pPr marL="342900" indent="-342900"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400" dirty="0">
                <a:solidFill>
                  <a:schemeClr val="bg2">
                    <a:lumMod val="90000"/>
                  </a:schemeClr>
                </a:solidFill>
              </a:rPr>
              <a:t>(Excited states, time-dependent theory, reaction and the deformation, hyper-nuclei, etc.)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FD822A9-3DC5-67FA-7616-ACB4E3F61E79}"/>
              </a:ext>
            </a:extLst>
          </p:cNvPr>
          <p:cNvSpPr/>
          <p:nvPr/>
        </p:nvSpPr>
        <p:spPr>
          <a:xfrm>
            <a:off x="5909310" y="1371243"/>
            <a:ext cx="2852398" cy="166254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BACBCDD-4977-9525-DB8B-FC983C1F2F2F}"/>
              </a:ext>
            </a:extLst>
          </p:cNvPr>
          <p:cNvSpPr/>
          <p:nvPr/>
        </p:nvSpPr>
        <p:spPr>
          <a:xfrm>
            <a:off x="6147707" y="2920401"/>
            <a:ext cx="1922780" cy="166254"/>
          </a:xfrm>
          <a:prstGeom prst="rect">
            <a:avLst/>
          </a:prstGeom>
          <a:solidFill>
            <a:srgbClr val="0000FF">
              <a:alpha val="1970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00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36128-70D2-BBA0-8A21-B29C7CCEE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CEA016-D000-923F-1541-7D8B2220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 interaction in finite nuclei</a:t>
            </a:r>
            <a:endParaRPr lang="ja-JP" altLang="en-US" b="1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88A245FB-7144-CECC-7108-4E32BA584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8FAD68-E7C5-59D5-695C-D5647B8E6FFB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3C04408-48EB-2104-4033-BD42E436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E2F81CB3-61AD-A63B-369A-C22D05DCFE2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6275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Introduction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C1A6405-17BA-37FD-B5ED-DECD5F61DC9E}"/>
                  </a:ext>
                </a:extLst>
              </p:cNvPr>
              <p:cNvSpPr txBox="1"/>
              <p:nvPr/>
            </p:nvSpPr>
            <p:spPr>
              <a:xfrm>
                <a:off x="-1" y="893637"/>
                <a:ext cx="6005689" cy="55139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/>
                  <a:t>The Coulomb interaction in nucleus</a:t>
                </a:r>
              </a:p>
              <a:p>
                <a:pPr marL="342900" indent="-342900">
                  <a:buFont typeface="Wingdings" pitchFamily="2" charset="2"/>
                  <a:buChar char="p"/>
                </a:pPr>
                <a:r>
                  <a:rPr kumimoji="1" lang="en-US" altLang="ja-JP" sz="2000" dirty="0"/>
                  <a:t>Repulsive force</a:t>
                </a:r>
              </a:p>
              <a:p>
                <a:pPr marL="342900" indent="-342900">
                  <a:buFont typeface="Wingdings" pitchFamily="2" charset="2"/>
                  <a:buChar char="p"/>
                </a:pPr>
                <a:r>
                  <a:rPr lang="en-US" altLang="ja-JP" sz="2000" dirty="0"/>
                  <a:t>Competing with surface term to determine the stability</a:t>
                </a:r>
              </a:p>
              <a:p>
                <a:endParaRPr lang="en-US" altLang="ja-JP" dirty="0"/>
              </a:p>
              <a:p>
                <a:r>
                  <a:rPr lang="en-US" altLang="ja-JP" sz="2400" b="1" dirty="0"/>
                  <a:t>Nuclear deformation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ja-JP" sz="2000" dirty="0"/>
                  <a:t>quadrupole parameter</a:t>
                </a:r>
              </a:p>
              <a:p>
                <a:r>
                  <a:rPr lang="en-US" altLang="ja-JP" sz="2000" dirty="0"/>
                  <a:t>In the context of deformed liquid model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𝒄𝒐𝒖𝒍</m:t>
                        </m:r>
                      </m:sub>
                    </m:sSub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sSup>
                      <m:sSupPr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f>
                          <m:fPr>
                            <m:ctrlP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sSup>
                      <m:sSupPr>
                        <m:ctrlPr>
                          <a:rPr lang="en-US" altLang="ja-JP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𝟏𝟎𝟓</m:t>
                        </m:r>
                      </m:den>
                    </m:f>
                    <m:sSup>
                      <m:sSupPr>
                        <m:ctrlPr>
                          <a:rPr lang="en-US" altLang="ja-JP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sz="2000" b="1" dirty="0"/>
                  <a:t>  </a:t>
                </a:r>
                <a14:m>
                  <m:oMath xmlns:m="http://schemas.openxmlformats.org/officeDocument/2006/math">
                    <m:r>
                      <a:rPr lang="en-US" altLang="ja-JP" sz="2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altLang="ja-JP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ja-JP" altLang="en-US" sz="2000" b="1">
                    <a:solidFill>
                      <a:srgbClr val="7030A0"/>
                    </a:solidFill>
                  </a:rPr>
                  <a:t>↑</a:t>
                </a:r>
                <a:r>
                  <a:rPr lang="ja-JP" altLang="en-US" sz="2000"/>
                  <a:t>ー</a:t>
                </a:r>
                <a:r>
                  <a:rPr lang="en-US" altLang="ja-JP" sz="2000" b="1" dirty="0">
                    <a:solidFill>
                      <a:srgbClr val="00B050"/>
                    </a:solidFill>
                  </a:rPr>
                  <a:t>E</a:t>
                </a:r>
                <a:r>
                  <a:rPr lang="ja-JP" altLang="en-US" sz="2000" b="1">
                    <a:solidFill>
                      <a:srgbClr val="00B050"/>
                    </a:solidFill>
                  </a:rPr>
                  <a:t>↓</a:t>
                </a:r>
                <a:endParaRPr lang="en-US" altLang="ja-JP" sz="2000" b="1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𝒔𝒖𝒓𝒇</m:t>
                        </m:r>
                      </m:sub>
                    </m:sSub>
                    <m:r>
                      <a:rPr lang="en-US" altLang="ja-JP" sz="2000" b="1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sSup>
                      <m:sSupPr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f>
                          <m:fPr>
                            <m:ctrlP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sSup>
                          <m:sSupPr>
                            <m:ctrlP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  <m:t>𝟏𝟎𝟓</m:t>
                            </m:r>
                          </m:den>
                        </m:f>
                        <m:sSup>
                          <m:sSupPr>
                            <m:ctrlP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b="1" dirty="0"/>
                  <a:t>  </a:t>
                </a:r>
                <a14:m>
                  <m:oMath xmlns:m="http://schemas.openxmlformats.org/officeDocument/2006/math">
                    <m:r>
                      <a:rPr lang="en-US" altLang="ja-JP" sz="2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altLang="ja-JP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ja-JP" altLang="en-US" sz="2000" b="1">
                    <a:solidFill>
                      <a:srgbClr val="7030A0"/>
                    </a:solidFill>
                  </a:rPr>
                  <a:t>↑</a:t>
                </a:r>
                <a:r>
                  <a:rPr lang="ja-JP" altLang="en-US" sz="2000"/>
                  <a:t>ー</a:t>
                </a:r>
                <a:r>
                  <a:rPr lang="en-US" altLang="ja-JP" sz="2000" b="1" dirty="0">
                    <a:solidFill>
                      <a:srgbClr val="00B050"/>
                    </a:solidFill>
                  </a:rPr>
                  <a:t>E</a:t>
                </a:r>
                <a:r>
                  <a:rPr lang="ja-JP" altLang="en-US" sz="2000" b="1">
                    <a:solidFill>
                      <a:srgbClr val="00B050"/>
                    </a:solidFill>
                  </a:rPr>
                  <a:t>↑</a:t>
                </a:r>
                <a:endParaRPr lang="en-US" altLang="ja-JP" sz="2000" b="1" dirty="0">
                  <a:solidFill>
                    <a:srgbClr val="00B050"/>
                  </a:solidFill>
                </a:endParaRPr>
              </a:p>
              <a:p>
                <a:endParaRPr lang="ja-JP" altLang="en-US" sz="2000" b="1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altLang="ja-JP" sz="2000" b="1" dirty="0">
                    <a:solidFill>
                      <a:srgbClr val="FF0000"/>
                    </a:solidFill>
                  </a:rPr>
                  <a:t>The total energy of nucleus is determined by the competition between the Coulomb term and the surface term.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altLang="ja-JP" sz="2000" b="1" dirty="0">
                    <a:solidFill>
                      <a:srgbClr val="FF0000"/>
                    </a:solidFill>
                  </a:rPr>
                  <a:t>Spontaneous fission is also related to the Coulomb term and nuclear deformation.</a:t>
                </a:r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C1A6405-17BA-37FD-B5ED-DECD5F61D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893637"/>
                <a:ext cx="6005689" cy="5513945"/>
              </a:xfrm>
              <a:prstGeom prst="rect">
                <a:avLst/>
              </a:prstGeom>
              <a:blipFill>
                <a:blip r:embed="rId4"/>
                <a:stretch>
                  <a:fillRect l="-1691" t="-920" b="-9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A20FED-41D1-C275-32ED-54B174304231}"/>
              </a:ext>
            </a:extLst>
          </p:cNvPr>
          <p:cNvSpPr txBox="1"/>
          <p:nvPr/>
        </p:nvSpPr>
        <p:spPr>
          <a:xfrm>
            <a:off x="6186311" y="893637"/>
            <a:ext cx="60056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Motivation</a:t>
            </a:r>
          </a:p>
          <a:p>
            <a:pPr marL="457200" indent="-457200">
              <a:buFont typeface="Wingdings" pitchFamily="2" charset="2"/>
              <a:buChar char="p"/>
            </a:pPr>
            <a:r>
              <a:rPr lang="en" altLang="ja-JP" sz="2000" dirty="0"/>
              <a:t>We can isolate and evaluate contributions </a:t>
            </a:r>
            <a:r>
              <a:rPr lang="en" altLang="ja-JP" sz="2000" b="1" dirty="0">
                <a:solidFill>
                  <a:srgbClr val="0000FF"/>
                </a:solidFill>
              </a:rPr>
              <a:t>beyond the nuclear force</a:t>
            </a:r>
            <a:r>
              <a:rPr lang="en" altLang="ja-JP" sz="2000" dirty="0"/>
              <a:t> that influence nuclear deformation and the location of the drip lines.</a:t>
            </a:r>
            <a:endParaRPr lang="en-US" altLang="ja-JP" sz="2000" dirty="0"/>
          </a:p>
          <a:p>
            <a:pPr marL="457200" indent="-457200">
              <a:buFont typeface="Wingdings" pitchFamily="2" charset="2"/>
              <a:buChar char="p"/>
            </a:pPr>
            <a:r>
              <a:rPr lang="en" altLang="ja-JP" sz="2000" dirty="0"/>
              <a:t>It provides insight into </a:t>
            </a:r>
            <a:r>
              <a:rPr lang="en" altLang="ja-JP" sz="2000" b="1" dirty="0">
                <a:solidFill>
                  <a:srgbClr val="0000FF"/>
                </a:solidFill>
              </a:rPr>
              <a:t>nuclear deformation and spontaneous fission</a:t>
            </a:r>
            <a:r>
              <a:rPr lang="en" altLang="ja-JP" sz="2000" dirty="0"/>
              <a:t>.</a:t>
            </a:r>
          </a:p>
          <a:p>
            <a:pPr marL="457200" indent="-457200">
              <a:buFont typeface="Wingdings" pitchFamily="2" charset="2"/>
              <a:buChar char="p"/>
            </a:pPr>
            <a:r>
              <a:rPr lang="en" altLang="ja-JP" sz="2000" dirty="0"/>
              <a:t>It may allow us to discuss previously unexplored or unknown phenomena.</a:t>
            </a:r>
            <a:endParaRPr lang="en-US" altLang="ja-JP" sz="2000" dirty="0"/>
          </a:p>
          <a:p>
            <a:pPr marL="457200" indent="-457200">
              <a:buAutoNum type="arabicPeriod"/>
            </a:pPr>
            <a:endParaRPr lang="en-US" altLang="ja-JP" sz="2000" dirty="0"/>
          </a:p>
          <a:p>
            <a:r>
              <a:rPr lang="en-US" altLang="ja-JP" sz="2400" b="1" dirty="0"/>
              <a:t>Content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000" dirty="0"/>
              <a:t>Solving the HFB equation under the assumption of </a:t>
            </a:r>
            <a:r>
              <a:rPr lang="en-US" altLang="ja-JP" sz="2000" b="1" dirty="0">
                <a:solidFill>
                  <a:srgbClr val="FF0000"/>
                </a:solidFill>
              </a:rPr>
              <a:t>axial symmetry</a:t>
            </a:r>
            <a:r>
              <a:rPr lang="en-US" altLang="ja-JP" sz="2000" dirty="0"/>
              <a:t>, we investigate the ground-state properties of even-even nuclei.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000" b="1" dirty="0">
                <a:solidFill>
                  <a:srgbClr val="FF0000"/>
                </a:solidFill>
              </a:rPr>
              <a:t>How the Coulomb interaction affects the expectation values.</a:t>
            </a:r>
          </a:p>
        </p:txBody>
      </p:sp>
    </p:spTree>
    <p:extLst>
      <p:ext uri="{BB962C8B-B14F-4D97-AF65-F5344CB8AC3E}">
        <p14:creationId xmlns:p14="http://schemas.microsoft.com/office/powerpoint/2010/main" val="2918567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A0151-09D7-A596-674A-E654B96DA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FD302-0729-F64A-535C-1670DA70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 interaction in finite nuclei</a:t>
            </a:r>
            <a:endParaRPr lang="ja-JP" altLang="en-US" b="1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F688BFBA-7737-8782-162C-7F5DE89BC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B727F6-3A4D-D230-3C92-F59DBFB7337C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81C8AF6-C290-A194-C27F-8CAC7067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693700A7-31D9-1632-769B-A6A9BFB516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6275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HFB theory and HFBTHO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BB41A8-2762-4B95-89C6-50A234D5A612}"/>
              </a:ext>
            </a:extLst>
          </p:cNvPr>
          <p:cNvSpPr txBox="1"/>
          <p:nvPr/>
        </p:nvSpPr>
        <p:spPr>
          <a:xfrm>
            <a:off x="6186311" y="866275"/>
            <a:ext cx="6005689" cy="53707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u="sng" dirty="0"/>
              <a:t>HFBTHO</a:t>
            </a:r>
            <a:endParaRPr kumimoji="1" lang="ja-JP" altLang="en-US" sz="2800" b="1" u="sng"/>
          </a:p>
          <a:p>
            <a:pPr algn="l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altLang="ja-JP" sz="2800" b="1" i="0" dirty="0">
                <a:effectLst/>
                <a:latin typeface="Noto Sans JP"/>
              </a:rPr>
              <a:t>Hartree-Fock-Bogoliubov equation solver</a:t>
            </a:r>
            <a:endParaRPr lang="ja-JP" altLang="en-US" sz="2800" b="0" i="0">
              <a:solidFill>
                <a:srgbClr val="FF0000"/>
              </a:solidFill>
              <a:effectLst/>
              <a:latin typeface="Noto Sans JP"/>
            </a:endParaRPr>
          </a:p>
          <a:p>
            <a:pPr algn="l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altLang="ja-JP" sz="2800" b="0" i="0" dirty="0">
                <a:effectLst/>
                <a:latin typeface="Noto Sans JP"/>
              </a:rPr>
              <a:t>self-consistent calculation assuming the </a:t>
            </a:r>
            <a:r>
              <a:rPr lang="en-US" altLang="ja-JP" sz="2800" b="1" i="0" dirty="0">
                <a:solidFill>
                  <a:srgbClr val="FF0000"/>
                </a:solidFill>
                <a:effectLst/>
                <a:latin typeface="Noto Sans JP"/>
              </a:rPr>
              <a:t>axial</a:t>
            </a:r>
            <a:r>
              <a:rPr lang="en-US" altLang="ja-JP" sz="2800" b="1" i="0" dirty="0">
                <a:effectLst/>
                <a:latin typeface="Noto Sans JP"/>
              </a:rPr>
              <a:t> symmetry and the </a:t>
            </a:r>
            <a:r>
              <a:rPr lang="en-US" altLang="ja-JP" sz="2800" b="1" i="0" dirty="0">
                <a:solidFill>
                  <a:srgbClr val="FF0000"/>
                </a:solidFill>
                <a:effectLst/>
                <a:latin typeface="Noto Sans JP"/>
              </a:rPr>
              <a:t>time-reversal</a:t>
            </a:r>
            <a:r>
              <a:rPr lang="en-US" altLang="ja-JP" sz="2800" b="1" i="0" dirty="0">
                <a:effectLst/>
                <a:latin typeface="Noto Sans JP"/>
              </a:rPr>
              <a:t> symmetry</a:t>
            </a:r>
            <a:endParaRPr lang="ja-JP" altLang="en-US" sz="2800" b="1" i="0">
              <a:effectLst/>
              <a:latin typeface="Noto Sans JP"/>
            </a:endParaRPr>
          </a:p>
          <a:p>
            <a:pPr algn="l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Noto Sans JP"/>
              </a:rPr>
              <a:t>Quasi-particle wave functions are constructed by the deformed </a:t>
            </a:r>
            <a:r>
              <a:rPr lang="en-US" altLang="ja-JP" sz="2800" b="1" dirty="0">
                <a:latin typeface="Noto Sans JP"/>
              </a:rPr>
              <a:t>harmonic oscillator basis in the cylindrical coordinates</a:t>
            </a:r>
          </a:p>
          <a:p>
            <a:pPr algn="l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Noto Sans JP"/>
              </a:rPr>
              <a:t>Deformed nuclei, weakly bound nuclei</a:t>
            </a:r>
            <a:endParaRPr lang="ja-JP" altLang="en-US" sz="2800" b="0" i="0">
              <a:effectLst/>
              <a:latin typeface="Noto Sans JP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BCADC0-6CFE-580B-3B27-2CF20998A289}"/>
                  </a:ext>
                </a:extLst>
              </p:cNvPr>
              <p:cNvSpPr txBox="1"/>
              <p:nvPr/>
            </p:nvSpPr>
            <p:spPr>
              <a:xfrm>
                <a:off x="0" y="879956"/>
                <a:ext cx="6393180" cy="5280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b="1" u="sng" dirty="0"/>
                  <a:t>HFB Theory</a:t>
                </a:r>
                <a:endParaRPr kumimoji="1" lang="ja-JP" altLang="en-US" sz="3200" b="1" u="sng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𝒏𝒏</m:t>
                        </m:r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𝜱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𝜱</m:t>
                        </m:r>
                      </m:e>
                    </m:d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𝒏𝒏</m:t>
                        </m:r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ja-JP" sz="2800" b="1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𝒏𝒏</m:t>
                        </m:r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𝜱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𝜱</m:t>
                        </m:r>
                      </m:e>
                    </m:d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p>
                                <m:r>
                                  <a:rPr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𝒏𝒏</m:t>
                        </m:r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ja-JP" sz="2800" b="1" dirty="0"/>
                  <a:t> </a:t>
                </a:r>
                <a:endParaRPr lang="ja-JP" altLang="en-US" sz="2800" b="1"/>
              </a:p>
              <a:p>
                <a:endParaRPr kumimoji="1" lang="en-US" altLang="ja-JP" sz="2400" dirty="0"/>
              </a:p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400" b="1" i="0" smtClean="0"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e>
                              <m:r>
                                <a:rPr kumimoji="1" lang="en-US" altLang="ja-JP" sz="2400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1" i="0" smtClean="0"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p>
                                  <m:r>
                                    <a:rPr kumimoji="1"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  <m:r>
                                        <a:rPr kumimoji="1"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400" b="1" i="0" smtClean="0">
                                          <a:latin typeface="Cambria Math" panose="02040503050406030204" pitchFamily="18" charset="0"/>
                                        </a:rPr>
                                        <m:t>𝚪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en-US" altLang="ja-JP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kumimoji="1"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" altLang="ja-JP" sz="2400" dirty="0"/>
                  <a:t>Start from an initial density.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" altLang="ja-JP" sz="2400" dirty="0"/>
                  <a:t>Construct the HFB matrix from that density.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" altLang="ja-JP" sz="2400" dirty="0"/>
                  <a:t>Diagonalization of the HFB matrix yields the quasiparticle energies and wave functions.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" altLang="ja-JP" sz="2400" dirty="0"/>
                  <a:t>The components of the wave functions are then used to redefine the density.</a:t>
                </a:r>
                <a:endParaRPr lang="en" altLang="ja-JP" sz="1400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BCADC0-6CFE-580B-3B27-2CF20998A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79956"/>
                <a:ext cx="6393180" cy="5280163"/>
              </a:xfrm>
              <a:prstGeom prst="rect">
                <a:avLst/>
              </a:prstGeom>
              <a:blipFill>
                <a:blip r:embed="rId4"/>
                <a:stretch>
                  <a:fillRect l="-2381" t="-1439" b="-14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230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A1E9A-F0B6-65AA-4F75-3D2B8A0E9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5951E-9D5E-0427-9FC6-81641752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 interaction in finite nuclei</a:t>
            </a:r>
            <a:endParaRPr lang="ja-JP" altLang="en-US" b="1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807A6552-4142-7D04-BC8D-7B07CCCC4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419C17-582C-7ED2-DAAE-C42DB24332F4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7D664-6716-9E37-A032-85812E23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E3C81C9-628D-8A74-7E44-89C04C01C5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6275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Nuclear quadrupole deformation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8A47386-6156-0EF6-9FA7-5EA10062E1F1}"/>
                  </a:ext>
                </a:extLst>
              </p:cNvPr>
              <p:cNvSpPr txBox="1"/>
              <p:nvPr/>
            </p:nvSpPr>
            <p:spPr>
              <a:xfrm>
                <a:off x="1" y="1028015"/>
                <a:ext cx="6257580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dirty="0"/>
                  <a:t>Shape coexistence</a:t>
                </a:r>
                <a:endParaRPr lang="en-US" altLang="ja-JP" sz="2800" b="1" dirty="0"/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lang="en-US" altLang="ja-JP" sz="2000" dirty="0"/>
                  <a:t>A phenomenon in which multiple quantum states with different shapes can exist in a single nucleus at nearly the same energy</a:t>
                </a: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lang="en-US" altLang="ja-JP" sz="2000" dirty="0"/>
                  <a:t>It has been predicted for some nuclei with mass number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≈100</m:t>
                    </m:r>
                  </m:oMath>
                </a14:m>
                <a:endParaRPr lang="en-US" altLang="ja-JP" sz="20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lang="en-US" altLang="ja-JP" sz="2000" dirty="0"/>
                  <a:t>There exist multiple minima in the potential energy surface, and the energy differences between them are small</a:t>
                </a:r>
              </a:p>
              <a:p>
                <a:pPr marL="285750" indent="-285750">
                  <a:buFont typeface="Wingdings" pitchFamily="2" charset="2"/>
                  <a:buChar char="p"/>
                </a:pPr>
                <a:endParaRPr lang="en-US" altLang="ja-JP" sz="2000" dirty="0"/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8A47386-6156-0EF6-9FA7-5EA10062E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28015"/>
                <a:ext cx="6257580" cy="3262432"/>
              </a:xfrm>
              <a:prstGeom prst="rect">
                <a:avLst/>
              </a:prstGeom>
              <a:blipFill>
                <a:blip r:embed="rId4"/>
                <a:stretch>
                  <a:fillRect l="-2231" t="-23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23773A4-023D-5CCE-7FC5-CC42239D515F}"/>
              </a:ext>
            </a:extLst>
          </p:cNvPr>
          <p:cNvSpPr txBox="1"/>
          <p:nvPr/>
        </p:nvSpPr>
        <p:spPr>
          <a:xfrm>
            <a:off x="6257581" y="1028015"/>
            <a:ext cx="571017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Prolate dominance </a:t>
            </a:r>
            <a:endParaRPr lang="en-US" altLang="ja-JP" sz="2000" dirty="0"/>
          </a:p>
          <a:p>
            <a:pPr marL="285750" indent="-285750">
              <a:buFont typeface="Wingdings" pitchFamily="2" charset="2"/>
              <a:buChar char="p"/>
            </a:pPr>
            <a:r>
              <a:rPr lang="en" altLang="ja-JP" sz="2400" dirty="0"/>
              <a:t>In the harmonic-oscillator model, particle-hole symmetry suggests a symmetric behavior of nuclear deformation.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" altLang="ja-JP" sz="2400" dirty="0"/>
              <a:t>However, both experiments and theoretical calculations show that </a:t>
            </a:r>
            <a:r>
              <a:rPr lang="en" altLang="ja-JP" sz="2400" b="1" dirty="0">
                <a:solidFill>
                  <a:srgbClr val="FF0000"/>
                </a:solidFill>
              </a:rPr>
              <a:t>many even-even nuclei are prolate deformed in their ground states</a:t>
            </a:r>
            <a:r>
              <a:rPr lang="en" altLang="ja-JP" sz="2400" dirty="0"/>
              <a:t>.</a:t>
            </a:r>
          </a:p>
          <a:p>
            <a:endParaRPr lang="en" altLang="ja-JP" sz="2400" dirty="0"/>
          </a:p>
          <a:p>
            <a:r>
              <a:rPr lang="en" altLang="ja-JP" sz="2800" b="1" dirty="0"/>
              <a:t>Possible mechanism</a:t>
            </a:r>
            <a:br>
              <a:rPr lang="en" altLang="ja-JP" sz="2400" dirty="0"/>
            </a:br>
            <a:r>
              <a:rPr lang="en" altLang="ja-JP" sz="2400" dirty="0"/>
              <a:t>One of the explanations is that, when high-j orbitals split, the change is larger on the prolate side, which may favor prolate deformation.</a:t>
            </a:r>
          </a:p>
          <a:p>
            <a:endParaRPr lang="en-US" altLang="ja-JP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2391530-26F0-0CA1-239A-221BB6031566}"/>
              </a:ext>
            </a:extLst>
          </p:cNvPr>
          <p:cNvGrpSpPr/>
          <p:nvPr/>
        </p:nvGrpSpPr>
        <p:grpSpPr>
          <a:xfrm>
            <a:off x="838200" y="3999239"/>
            <a:ext cx="4913677" cy="2722238"/>
            <a:chOff x="271129" y="3429000"/>
            <a:chExt cx="3852374" cy="2134263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AD982D95-6F89-88CA-1356-AC6516F2A713}"/>
                </a:ext>
              </a:extLst>
            </p:cNvPr>
            <p:cNvGrpSpPr/>
            <p:nvPr/>
          </p:nvGrpSpPr>
          <p:grpSpPr>
            <a:xfrm>
              <a:off x="271129" y="3429000"/>
              <a:ext cx="3852374" cy="1538514"/>
              <a:chOff x="224246" y="4680000"/>
              <a:chExt cx="3852374" cy="1538514"/>
            </a:xfrm>
          </p:grpSpPr>
          <p:sp>
            <p:nvSpPr>
              <p:cNvPr id="7" name="円/楕円 6">
                <a:extLst>
                  <a:ext uri="{FF2B5EF4-FFF2-40B4-BE49-F238E27FC236}">
                    <a16:creationId xmlns:a16="http://schemas.microsoft.com/office/drawing/2014/main" id="{44C72901-DE8A-0A38-792D-9B1ACE5EAB23}"/>
                  </a:ext>
                </a:extLst>
              </p:cNvPr>
              <p:cNvSpPr/>
              <p:nvPr/>
            </p:nvSpPr>
            <p:spPr>
              <a:xfrm>
                <a:off x="1839686" y="5029200"/>
                <a:ext cx="914400" cy="914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円/楕円 8">
                <a:extLst>
                  <a:ext uri="{FF2B5EF4-FFF2-40B4-BE49-F238E27FC236}">
                    <a16:creationId xmlns:a16="http://schemas.microsoft.com/office/drawing/2014/main" id="{D6F1F62B-682D-3387-0D7E-BD2766A78B0C}"/>
                  </a:ext>
                </a:extLst>
              </p:cNvPr>
              <p:cNvSpPr/>
              <p:nvPr/>
            </p:nvSpPr>
            <p:spPr>
              <a:xfrm>
                <a:off x="3162220" y="4882381"/>
                <a:ext cx="914400" cy="120730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>
                <a:extLst>
                  <a:ext uri="{FF2B5EF4-FFF2-40B4-BE49-F238E27FC236}">
                    <a16:creationId xmlns:a16="http://schemas.microsoft.com/office/drawing/2014/main" id="{5CC429D8-D5D0-DC8C-8B3C-3AD45ABD44AE}"/>
                  </a:ext>
                </a:extLst>
              </p:cNvPr>
              <p:cNvSpPr/>
              <p:nvPr/>
            </p:nvSpPr>
            <p:spPr>
              <a:xfrm rot="5400000">
                <a:off x="370699" y="4882747"/>
                <a:ext cx="914400" cy="1207306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9A7A841E-8FF3-A134-39A3-5A05683EF9E4}"/>
                  </a:ext>
                </a:extLst>
              </p:cNvPr>
              <p:cNvCxnSpPr/>
              <p:nvPr/>
            </p:nvCxnSpPr>
            <p:spPr>
              <a:xfrm>
                <a:off x="827899" y="4680000"/>
                <a:ext cx="0" cy="153851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33182C11-AD9B-1CBE-3690-6594E4342DCA}"/>
                  </a:ext>
                </a:extLst>
              </p:cNvPr>
              <p:cNvCxnSpPr/>
              <p:nvPr/>
            </p:nvCxnSpPr>
            <p:spPr>
              <a:xfrm>
                <a:off x="3619420" y="4680000"/>
                <a:ext cx="0" cy="153851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B4037095-E13D-EA5F-8653-F559925DB033}"/>
                  </a:ext>
                </a:extLst>
              </p:cNvPr>
              <p:cNvCxnSpPr/>
              <p:nvPr/>
            </p:nvCxnSpPr>
            <p:spPr>
              <a:xfrm>
                <a:off x="2296886" y="4680000"/>
                <a:ext cx="0" cy="153851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9C9C22D2-12EB-4BA3-F8DF-505C19B35057}"/>
                    </a:ext>
                  </a:extLst>
                </p:cNvPr>
                <p:cNvSpPr txBox="1"/>
                <p:nvPr/>
              </p:nvSpPr>
              <p:spPr>
                <a:xfrm>
                  <a:off x="533039" y="5040043"/>
                  <a:ext cx="685764" cy="523220"/>
                </a:xfrm>
                <a:prstGeom prst="rect">
                  <a:avLst/>
                </a:prstGeom>
                <a:noFill/>
                <a:ln w="31750">
                  <a:solidFill>
                    <a:srgbClr val="0000FF"/>
                  </a:solidFill>
                </a:ln>
              </p:spPr>
              <p:txBody>
                <a:bodyPr wrap="none" rtlCol="0" anchor="b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kumimoji="1" lang="en-US" altLang="ja-JP" sz="1400" b="1" dirty="0"/>
                </a:p>
                <a:p>
                  <a:pPr algn="ctr"/>
                  <a:r>
                    <a:rPr kumimoji="1" lang="en-US" altLang="ja-JP" sz="1400" b="1" dirty="0"/>
                    <a:t>oblate</a:t>
                  </a:r>
                  <a:endParaRPr kumimoji="1" lang="ja-JP" altLang="en-US" sz="1400" b="1"/>
                </a:p>
              </p:txBody>
            </p:sp>
          </mc:Choice>
          <mc:Fallback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9C9C22D2-12EB-4BA3-F8DF-505C19B35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039" y="5040043"/>
                  <a:ext cx="685764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7143"/>
                  </a:stretch>
                </a:blipFill>
                <a:ln w="3175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DF452748-E891-AA5F-7E37-CBA09E937101}"/>
                    </a:ext>
                  </a:extLst>
                </p:cNvPr>
                <p:cNvSpPr txBox="1"/>
                <p:nvPr/>
              </p:nvSpPr>
              <p:spPr>
                <a:xfrm>
                  <a:off x="1916119" y="5040043"/>
                  <a:ext cx="855299" cy="523220"/>
                </a:xfrm>
                <a:prstGeom prst="rect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txBody>
                <a:bodyPr wrap="none" rtlCol="0" anchor="b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en-US" altLang="ja-JP" sz="1400" dirty="0"/>
                </a:p>
                <a:p>
                  <a:pPr algn="ctr"/>
                  <a:r>
                    <a:rPr kumimoji="1" lang="en-US" altLang="ja-JP" sz="1400" b="1" dirty="0"/>
                    <a:t>spherical</a:t>
                  </a:r>
                  <a:endParaRPr kumimoji="1" lang="ja-JP" altLang="en-US" sz="1400" b="1"/>
                </a:p>
              </p:txBody>
            </p:sp>
          </mc:Choice>
          <mc:Fallback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DF452748-E891-AA5F-7E37-CBA09E937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119" y="5040043"/>
                  <a:ext cx="85529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7143"/>
                  </a:stretch>
                </a:blipFill>
                <a:ln w="317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8A0F0E2A-191F-E19B-061E-5694B254C0AB}"/>
                    </a:ext>
                  </a:extLst>
                </p:cNvPr>
                <p:cNvSpPr txBox="1"/>
                <p:nvPr/>
              </p:nvSpPr>
              <p:spPr>
                <a:xfrm>
                  <a:off x="3306076" y="5040043"/>
                  <a:ext cx="720454" cy="523220"/>
                </a:xfrm>
                <a:prstGeom prst="rect">
                  <a:avLst/>
                </a:prstGeom>
                <a:noFill/>
                <a:ln w="31750">
                  <a:solidFill>
                    <a:srgbClr val="00B050"/>
                  </a:solidFill>
                </a:ln>
              </p:spPr>
              <p:txBody>
                <a:bodyPr wrap="none" rtlCol="0" anchor="b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kumimoji="1" lang="en-US" altLang="ja-JP" sz="1400" b="1" dirty="0"/>
                </a:p>
                <a:p>
                  <a:pPr algn="ctr"/>
                  <a:r>
                    <a:rPr kumimoji="1" lang="en-US" altLang="ja-JP" sz="1400" b="1" dirty="0"/>
                    <a:t>prolate</a:t>
                  </a:r>
                  <a:endParaRPr kumimoji="1" lang="ja-JP" altLang="en-US" sz="1400" b="1"/>
                </a:p>
              </p:txBody>
            </p:sp>
          </mc:Choice>
          <mc:Fallback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8A0F0E2A-191F-E19B-061E-5694B254C0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6076" y="5040043"/>
                  <a:ext cx="72045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7143"/>
                  </a:stretch>
                </a:blipFill>
                <a:ln w="317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020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98071-92D6-7B95-2865-DFA126122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4368525-84C1-AA2A-A7AC-8B30B551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877"/>
          <a:stretch/>
        </p:blipFill>
        <p:spPr>
          <a:xfrm>
            <a:off x="0" y="-669088"/>
            <a:ext cx="7866341" cy="45312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BFFC530-0D07-B1A2-BE59-18622542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 interaction in finite nuclei</a:t>
            </a:r>
            <a:endParaRPr lang="ja-JP" altLang="en-US" b="1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2AEFCDEF-EFFC-5D95-6262-65055BC4E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4A504E-C714-216D-60D1-5CF47A38DA87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0FCB805-3AE4-5335-2E14-CDBB43AE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>
                <a:extLst>
                  <a:ext uri="{FF2B5EF4-FFF2-40B4-BE49-F238E27FC236}">
                    <a16:creationId xmlns:a16="http://schemas.microsoft.com/office/drawing/2014/main" id="{3D3F2AE2-38FF-98FB-BE5A-83AA5BED98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66275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ja-JP" b="1" dirty="0">
                    <a:solidFill>
                      <a:schemeClr val="bg1"/>
                    </a:solidFill>
                  </a:rPr>
                  <a:t> SLY4</a:t>
                </a:r>
              </a:p>
            </p:txBody>
          </p:sp>
        </mc:Choice>
        <mc:Fallback xmlns="">
          <p:sp>
            <p:nvSpPr>
              <p:cNvPr id="8" name="タイトル 1">
                <a:extLst>
                  <a:ext uri="{FF2B5EF4-FFF2-40B4-BE49-F238E27FC236}">
                    <a16:creationId xmlns:a16="http://schemas.microsoft.com/office/drawing/2014/main" id="{3D3F2AE2-38FF-98FB-BE5A-83AA5BED9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66275"/>
              </a:xfrm>
              <a:prstGeom prst="rect">
                <a:avLst/>
              </a:prstGeom>
              <a:blipFill>
                <a:blip r:embed="rId5"/>
                <a:stretch>
                  <a:fillRect l="-1353" t="-2899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53EF832-0999-4CA3-6F27-AA8550E549DF}"/>
              </a:ext>
            </a:extLst>
          </p:cNvPr>
          <p:cNvCxnSpPr/>
          <p:nvPr/>
        </p:nvCxnSpPr>
        <p:spPr>
          <a:xfrm>
            <a:off x="7866345" y="866275"/>
            <a:ext cx="0" cy="5991724"/>
          </a:xfrm>
          <a:prstGeom prst="line">
            <a:avLst/>
          </a:prstGeom>
          <a:ln w="508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0E141A-FD1B-4260-AEC6-473ED2767AE6}"/>
              </a:ext>
            </a:extLst>
          </p:cNvPr>
          <p:cNvSpPr txBox="1"/>
          <p:nvPr/>
        </p:nvSpPr>
        <p:spPr>
          <a:xfrm>
            <a:off x="7964269" y="1014608"/>
            <a:ext cx="42277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b="1" dirty="0"/>
              <a:t>BLUE</a:t>
            </a:r>
            <a:r>
              <a:rPr lang="en-US" altLang="ja-JP" sz="2400" dirty="0"/>
              <a:t>: oblate shape</a:t>
            </a:r>
          </a:p>
          <a:p>
            <a:pPr marL="342900" indent="-342900">
              <a:buFontTx/>
              <a:buChar char="-"/>
            </a:pPr>
            <a:r>
              <a:rPr lang="en-US" altLang="ja-JP" sz="2400" b="1" dirty="0"/>
              <a:t>YELLOW</a:t>
            </a:r>
            <a:r>
              <a:rPr lang="en-US" altLang="ja-JP" sz="2400" dirty="0"/>
              <a:t>: spherical</a:t>
            </a:r>
          </a:p>
          <a:p>
            <a:pPr marL="342900" indent="-342900">
              <a:buFontTx/>
              <a:buChar char="-"/>
            </a:pPr>
            <a:r>
              <a:rPr lang="en-US" altLang="ja-JP" sz="2400" b="1" dirty="0"/>
              <a:t>RED</a:t>
            </a:r>
            <a:r>
              <a:rPr lang="en-US" altLang="ja-JP" sz="2400" dirty="0"/>
              <a:t>: prolate</a:t>
            </a:r>
          </a:p>
          <a:p>
            <a:pPr marL="342900" indent="-342900">
              <a:buFontTx/>
              <a:buChar char="-"/>
            </a:pPr>
            <a:r>
              <a:rPr lang="en-US" altLang="ja-JP" sz="2400" b="1" dirty="0"/>
              <a:t>BLACK</a:t>
            </a:r>
            <a:r>
              <a:rPr lang="en-US" altLang="ja-JP" sz="2400" dirty="0"/>
              <a:t>: very prolate</a:t>
            </a:r>
          </a:p>
          <a:p>
            <a:pPr marL="342900" indent="-342900">
              <a:buFontTx/>
              <a:buChar char="-"/>
            </a:pPr>
            <a:endParaRPr lang="en-US" altLang="ja-JP" sz="2400" dirty="0"/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400" dirty="0"/>
              <a:t>Magic numbers are not affected by the Coulomb interaction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400" dirty="0"/>
              <a:t>Proton-rich nuclei become unbound due to the repulsive force (natural)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400" dirty="0"/>
              <a:t>Neutron drip-line is shifted to neutron-rich region (</a:t>
            </a:r>
            <a:r>
              <a:rPr lang="en-US" altLang="ja-JP" sz="2400" b="1" dirty="0">
                <a:solidFill>
                  <a:srgbClr val="FF0000"/>
                </a:solidFill>
              </a:rPr>
              <a:t>new!!</a:t>
            </a:r>
            <a:r>
              <a:rPr lang="en-US" altLang="ja-JP" sz="2400" dirty="0"/>
              <a:t>)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altLang="ja-JP" sz="2400" dirty="0"/>
              <a:t>Deformation becomes larger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9D6C0BD-8751-914B-127F-82ABC8A686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0099"/>
          <a:stretch/>
        </p:blipFill>
        <p:spPr>
          <a:xfrm>
            <a:off x="-1" y="3862137"/>
            <a:ext cx="7866341" cy="458217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38D6C1E-3F8D-8601-B27A-3760B4B4B103}"/>
              </a:ext>
            </a:extLst>
          </p:cNvPr>
          <p:cNvSpPr txBox="1"/>
          <p:nvPr/>
        </p:nvSpPr>
        <p:spPr>
          <a:xfrm>
            <a:off x="3933169" y="2676601"/>
            <a:ext cx="256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No Coulomb</a:t>
            </a:r>
            <a:endParaRPr kumimoji="1" lang="ja-JP" altLang="en-US" sz="3600" b="1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A54A491-CABE-7D4A-D4E5-1E51BDA2C7FF}"/>
              </a:ext>
            </a:extLst>
          </p:cNvPr>
          <p:cNvSpPr txBox="1"/>
          <p:nvPr/>
        </p:nvSpPr>
        <p:spPr>
          <a:xfrm>
            <a:off x="4261784" y="5266016"/>
            <a:ext cx="191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Coulomb</a:t>
            </a:r>
            <a:endParaRPr kumimoji="1" lang="ja-JP" altLang="en-US" sz="3600" b="1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C5F7E04-F39C-5A59-074A-74D8CB3BE03A}"/>
              </a:ext>
            </a:extLst>
          </p:cNvPr>
          <p:cNvSpPr/>
          <p:nvPr/>
        </p:nvSpPr>
        <p:spPr>
          <a:xfrm>
            <a:off x="8340965" y="1473607"/>
            <a:ext cx="1158411" cy="245833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386D234-C47E-E56E-66B9-A1D376759C51}"/>
              </a:ext>
            </a:extLst>
          </p:cNvPr>
          <p:cNvSpPr/>
          <p:nvPr/>
        </p:nvSpPr>
        <p:spPr>
          <a:xfrm>
            <a:off x="8340966" y="1112099"/>
            <a:ext cx="764534" cy="245833"/>
          </a:xfrm>
          <a:prstGeom prst="rect">
            <a:avLst/>
          </a:prstGeom>
          <a:solidFill>
            <a:srgbClr val="000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1AE87A-842A-7792-309E-FE840F020A00}"/>
              </a:ext>
            </a:extLst>
          </p:cNvPr>
          <p:cNvSpPr/>
          <p:nvPr/>
        </p:nvSpPr>
        <p:spPr>
          <a:xfrm>
            <a:off x="8340965" y="1867773"/>
            <a:ext cx="644218" cy="245833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456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FBFEA-627C-6194-95BA-6FCA3972A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E782DB-55CF-0DCD-EC6B-5E9CCA3B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 interaction in finite nuclei</a:t>
            </a:r>
            <a:endParaRPr lang="ja-JP" altLang="en-US" b="1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81F42AC2-3246-24F7-B7FC-BC97E3FAA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AA8E6C-2B26-6274-1842-4E05BD5483CA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BA0E427-7979-38F7-BD51-51B311E1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608D156-A713-8FB9-83FC-81084D28CA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6275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How many nuclei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3">
                <a:extLst>
                  <a:ext uri="{FF2B5EF4-FFF2-40B4-BE49-F238E27FC236}">
                    <a16:creationId xmlns:a16="http://schemas.microsoft.com/office/drawing/2014/main" id="{BAB37F67-DBA3-9F9C-3B2C-AFD4755023B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8184" y="1055377"/>
              <a:ext cx="11799570" cy="3233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0470">
                      <a:extLst>
                        <a:ext uri="{9D8B030D-6E8A-4147-A177-3AD203B41FA5}">
                          <a16:colId xmlns:a16="http://schemas.microsoft.com/office/drawing/2014/main" val="3292903796"/>
                        </a:ext>
                      </a:extLst>
                    </a:gridCol>
                    <a:gridCol w="1094697">
                      <a:extLst>
                        <a:ext uri="{9D8B030D-6E8A-4147-A177-3AD203B41FA5}">
                          <a16:colId xmlns:a16="http://schemas.microsoft.com/office/drawing/2014/main" val="2151474836"/>
                        </a:ext>
                      </a:extLst>
                    </a:gridCol>
                    <a:gridCol w="2390915">
                      <a:extLst>
                        <a:ext uri="{9D8B030D-6E8A-4147-A177-3AD203B41FA5}">
                          <a16:colId xmlns:a16="http://schemas.microsoft.com/office/drawing/2014/main" val="202296668"/>
                        </a:ext>
                      </a:extLst>
                    </a:gridCol>
                    <a:gridCol w="2671536">
                      <a:extLst>
                        <a:ext uri="{9D8B030D-6E8A-4147-A177-3AD203B41FA5}">
                          <a16:colId xmlns:a16="http://schemas.microsoft.com/office/drawing/2014/main" val="772418331"/>
                        </a:ext>
                      </a:extLst>
                    </a:gridCol>
                    <a:gridCol w="2060976">
                      <a:extLst>
                        <a:ext uri="{9D8B030D-6E8A-4147-A177-3AD203B41FA5}">
                          <a16:colId xmlns:a16="http://schemas.microsoft.com/office/drawing/2014/main" val="2525105638"/>
                        </a:ext>
                      </a:extLst>
                    </a:gridCol>
                    <a:gridCol w="2060976">
                      <a:extLst>
                        <a:ext uri="{9D8B030D-6E8A-4147-A177-3AD203B41FA5}">
                          <a16:colId xmlns:a16="http://schemas.microsoft.com/office/drawing/2014/main" val="661223846"/>
                        </a:ext>
                      </a:extLst>
                    </a:gridCol>
                  </a:tblGrid>
                  <a:tr h="531052">
                    <a:tc>
                      <a:txBody>
                        <a:bodyPr/>
                        <a:lstStyle/>
                        <a:p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bound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≤−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Prolate/oblate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Def./bound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6460486"/>
                      </a:ext>
                    </a:extLst>
                  </a:tr>
                  <a:tr h="67572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SLY4(C)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1946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1279</a:t>
                          </a:r>
                          <a:r>
                            <a:rPr kumimoji="1" lang="en-US" altLang="ja-JP" sz="2400" b="1" dirty="0"/>
                            <a:t>(</a:t>
                          </a:r>
                          <a:r>
                            <a:rPr kumimoji="1" lang="en-US" altLang="ja-JP" sz="2400" b="1" dirty="0">
                              <a:solidFill>
                                <a:srgbClr val="FF0000"/>
                              </a:solidFill>
                            </a:rPr>
                            <a:t>65.7%</a:t>
                          </a:r>
                          <a:r>
                            <a:rPr kumimoji="1" lang="en-US" altLang="ja-JP" sz="2400" b="1" dirty="0"/>
                            <a:t>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301</a:t>
                          </a:r>
                          <a:r>
                            <a:rPr kumimoji="1" lang="en-US" altLang="ja-JP" sz="2400" b="1" dirty="0"/>
                            <a:t>(</a:t>
                          </a:r>
                          <a:r>
                            <a:rPr kumimoji="1" lang="en-US" altLang="ja-JP" sz="2400" b="1" dirty="0">
                              <a:solidFill>
                                <a:srgbClr val="FF0000"/>
                              </a:solidFill>
                            </a:rPr>
                            <a:t>15.5%</a:t>
                          </a:r>
                          <a:r>
                            <a:rPr kumimoji="1" lang="en-US" altLang="ja-JP" sz="2400" b="1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rgbClr val="FF0000"/>
                              </a:solidFill>
                            </a:rPr>
                            <a:t>4.25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游ゴシック" panose="020B0400000000000000" pitchFamily="34" charset="-128"/>
                            </a:rPr>
                            <a:t>81.2%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91829933"/>
                      </a:ext>
                    </a:extLst>
                  </a:tr>
                  <a:tr h="67572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SLY4(NC)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3045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1889</a:t>
                          </a:r>
                          <a:r>
                            <a:rPr kumimoji="1" lang="en-US" altLang="ja-JP" sz="2400" b="1" dirty="0"/>
                            <a:t>(62.0%)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501</a:t>
                          </a:r>
                          <a:r>
                            <a:rPr kumimoji="1" lang="en-US" altLang="ja-JP" sz="2400" b="1" dirty="0"/>
                            <a:t>(16.5%)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3.77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游ゴシック" panose="020B0400000000000000" pitchFamily="34" charset="-128"/>
                            </a:rPr>
                            <a:t>78.5%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557778882"/>
                      </a:ext>
                    </a:extLst>
                  </a:tr>
                  <a:tr h="67572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SKM*(C)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2316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1494</a:t>
                          </a:r>
                          <a:r>
                            <a:rPr kumimoji="1" lang="en-US" altLang="ja-JP" sz="2400" b="1" dirty="0"/>
                            <a:t>(</a:t>
                          </a:r>
                          <a:r>
                            <a:rPr kumimoji="1" lang="en-US" altLang="ja-JP" sz="2400" b="1" dirty="0">
                              <a:solidFill>
                                <a:srgbClr val="FF0000"/>
                              </a:solidFill>
                            </a:rPr>
                            <a:t>64.5%</a:t>
                          </a:r>
                          <a:r>
                            <a:rPr kumimoji="1" lang="en-US" altLang="ja-JP" sz="2400" b="1" dirty="0"/>
                            <a:t>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246</a:t>
                          </a:r>
                          <a:r>
                            <a:rPr kumimoji="1" lang="en-US" altLang="ja-JP" sz="2400" b="1" dirty="0"/>
                            <a:t>(</a:t>
                          </a:r>
                          <a:r>
                            <a:rPr kumimoji="1" lang="en-US" altLang="ja-JP" sz="2400" b="1" dirty="0">
                              <a:solidFill>
                                <a:srgbClr val="FF0000"/>
                              </a:solidFill>
                            </a:rPr>
                            <a:t>10.6%</a:t>
                          </a:r>
                          <a:r>
                            <a:rPr kumimoji="1" lang="en-US" altLang="ja-JP" sz="2400" b="1" dirty="0"/>
                            <a:t>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rgbClr val="FF0000"/>
                              </a:solidFill>
                            </a:rPr>
                            <a:t>6.07</a:t>
                          </a:r>
                          <a:endParaRPr kumimoji="1" lang="ja-JP" altLang="en-US" sz="2400" b="1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游ゴシック" panose="020B0400000000000000" pitchFamily="34" charset="-128"/>
                            </a:rPr>
                            <a:t>75.1%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528408255"/>
                      </a:ext>
                    </a:extLst>
                  </a:tr>
                  <a:tr h="67572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SKM*(NC)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3433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1877</a:t>
                          </a:r>
                          <a:r>
                            <a:rPr kumimoji="1" lang="en-US" altLang="ja-JP" sz="2400" b="1" dirty="0"/>
                            <a:t>(54.7%)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422</a:t>
                          </a:r>
                          <a:r>
                            <a:rPr kumimoji="1" lang="en-US" altLang="ja-JP" sz="2400" b="1" dirty="0"/>
                            <a:t>(12.3%)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4.45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游ゴシック" panose="020B0400000000000000" pitchFamily="34" charset="-128"/>
                            </a:rPr>
                            <a:t>67.0%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552523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3">
                <a:extLst>
                  <a:ext uri="{FF2B5EF4-FFF2-40B4-BE49-F238E27FC236}">
                    <a16:creationId xmlns:a16="http://schemas.microsoft.com/office/drawing/2014/main" id="{BAB37F67-DBA3-9F9C-3B2C-AFD4755023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112323"/>
                  </p:ext>
                </p:extLst>
              </p:nvPr>
            </p:nvGraphicFramePr>
            <p:xfrm>
              <a:off x="168184" y="1055377"/>
              <a:ext cx="11799570" cy="32339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0470">
                      <a:extLst>
                        <a:ext uri="{9D8B030D-6E8A-4147-A177-3AD203B41FA5}">
                          <a16:colId xmlns:a16="http://schemas.microsoft.com/office/drawing/2014/main" val="3292903796"/>
                        </a:ext>
                      </a:extLst>
                    </a:gridCol>
                    <a:gridCol w="1094697">
                      <a:extLst>
                        <a:ext uri="{9D8B030D-6E8A-4147-A177-3AD203B41FA5}">
                          <a16:colId xmlns:a16="http://schemas.microsoft.com/office/drawing/2014/main" val="2151474836"/>
                        </a:ext>
                      </a:extLst>
                    </a:gridCol>
                    <a:gridCol w="2390915">
                      <a:extLst>
                        <a:ext uri="{9D8B030D-6E8A-4147-A177-3AD203B41FA5}">
                          <a16:colId xmlns:a16="http://schemas.microsoft.com/office/drawing/2014/main" val="202296668"/>
                        </a:ext>
                      </a:extLst>
                    </a:gridCol>
                    <a:gridCol w="2671536">
                      <a:extLst>
                        <a:ext uri="{9D8B030D-6E8A-4147-A177-3AD203B41FA5}">
                          <a16:colId xmlns:a16="http://schemas.microsoft.com/office/drawing/2014/main" val="772418331"/>
                        </a:ext>
                      </a:extLst>
                    </a:gridCol>
                    <a:gridCol w="2060976">
                      <a:extLst>
                        <a:ext uri="{9D8B030D-6E8A-4147-A177-3AD203B41FA5}">
                          <a16:colId xmlns:a16="http://schemas.microsoft.com/office/drawing/2014/main" val="2525105638"/>
                        </a:ext>
                      </a:extLst>
                    </a:gridCol>
                    <a:gridCol w="2060976">
                      <a:extLst>
                        <a:ext uri="{9D8B030D-6E8A-4147-A177-3AD203B41FA5}">
                          <a16:colId xmlns:a16="http://schemas.microsoft.com/office/drawing/2014/main" val="661223846"/>
                        </a:ext>
                      </a:extLst>
                    </a:gridCol>
                  </a:tblGrid>
                  <a:tr h="531052">
                    <a:tc>
                      <a:txBody>
                        <a:bodyPr/>
                        <a:lstStyle/>
                        <a:p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bound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9524" t="-2381" r="-284127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8571" t="-2381" r="-155714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Prolate/oblate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Def./bound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6460486"/>
                      </a:ext>
                    </a:extLst>
                  </a:tr>
                  <a:tr h="67572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SLY4(C)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1946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1279</a:t>
                          </a:r>
                          <a:r>
                            <a:rPr kumimoji="1" lang="en-US" altLang="ja-JP" sz="2400" b="1" dirty="0"/>
                            <a:t>(</a:t>
                          </a:r>
                          <a:r>
                            <a:rPr kumimoji="1" lang="en-US" altLang="ja-JP" sz="2400" b="1" dirty="0">
                              <a:solidFill>
                                <a:srgbClr val="FF0000"/>
                              </a:solidFill>
                            </a:rPr>
                            <a:t>65.7%</a:t>
                          </a:r>
                          <a:r>
                            <a:rPr kumimoji="1" lang="en-US" altLang="ja-JP" sz="2400" b="1" dirty="0"/>
                            <a:t>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301</a:t>
                          </a:r>
                          <a:r>
                            <a:rPr kumimoji="1" lang="en-US" altLang="ja-JP" sz="2400" b="1" dirty="0"/>
                            <a:t>(</a:t>
                          </a:r>
                          <a:r>
                            <a:rPr kumimoji="1" lang="en-US" altLang="ja-JP" sz="2400" b="1" dirty="0">
                              <a:solidFill>
                                <a:srgbClr val="FF0000"/>
                              </a:solidFill>
                            </a:rPr>
                            <a:t>15.5%</a:t>
                          </a:r>
                          <a:r>
                            <a:rPr kumimoji="1" lang="en-US" altLang="ja-JP" sz="2400" b="1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rgbClr val="FF0000"/>
                              </a:solidFill>
                            </a:rPr>
                            <a:t>4.25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游ゴシック" panose="020B0400000000000000" pitchFamily="34" charset="-128"/>
                            </a:rPr>
                            <a:t>81.2%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91829933"/>
                      </a:ext>
                    </a:extLst>
                  </a:tr>
                  <a:tr h="67572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SLY4(NC)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3045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1889</a:t>
                          </a:r>
                          <a:r>
                            <a:rPr kumimoji="1" lang="en-US" altLang="ja-JP" sz="2400" b="1" dirty="0"/>
                            <a:t>(62.0%)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501</a:t>
                          </a:r>
                          <a:r>
                            <a:rPr kumimoji="1" lang="en-US" altLang="ja-JP" sz="2400" b="1" dirty="0"/>
                            <a:t>(16.5%)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3.77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游ゴシック" panose="020B0400000000000000" pitchFamily="34" charset="-128"/>
                            </a:rPr>
                            <a:t>78.5%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557778882"/>
                      </a:ext>
                    </a:extLst>
                  </a:tr>
                  <a:tr h="67572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SKM*(C)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2316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1494</a:t>
                          </a:r>
                          <a:r>
                            <a:rPr kumimoji="1" lang="en-US" altLang="ja-JP" sz="2400" b="1" dirty="0"/>
                            <a:t>(</a:t>
                          </a:r>
                          <a:r>
                            <a:rPr kumimoji="1" lang="en-US" altLang="ja-JP" sz="2400" b="1" dirty="0">
                              <a:solidFill>
                                <a:srgbClr val="FF0000"/>
                              </a:solidFill>
                            </a:rPr>
                            <a:t>64.5%</a:t>
                          </a:r>
                          <a:r>
                            <a:rPr kumimoji="1" lang="en-US" altLang="ja-JP" sz="2400" b="1" dirty="0"/>
                            <a:t>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246</a:t>
                          </a:r>
                          <a:r>
                            <a:rPr kumimoji="1" lang="en-US" altLang="ja-JP" sz="2400" b="1" dirty="0"/>
                            <a:t>(</a:t>
                          </a:r>
                          <a:r>
                            <a:rPr kumimoji="1" lang="en-US" altLang="ja-JP" sz="2400" b="1" dirty="0">
                              <a:solidFill>
                                <a:srgbClr val="FF0000"/>
                              </a:solidFill>
                            </a:rPr>
                            <a:t>10.6%</a:t>
                          </a:r>
                          <a:r>
                            <a:rPr kumimoji="1" lang="en-US" altLang="ja-JP" sz="2400" b="1" dirty="0"/>
                            <a:t>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>
                              <a:solidFill>
                                <a:srgbClr val="FF0000"/>
                              </a:solidFill>
                            </a:rPr>
                            <a:t>6.07</a:t>
                          </a:r>
                          <a:endParaRPr kumimoji="1" lang="ja-JP" altLang="en-US" sz="2400" b="1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游ゴシック" panose="020B0400000000000000" pitchFamily="34" charset="-128"/>
                            </a:rPr>
                            <a:t>75.1%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528408255"/>
                      </a:ext>
                    </a:extLst>
                  </a:tr>
                  <a:tr h="67572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1" dirty="0"/>
                            <a:t>SKM*(NC)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3433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1877</a:t>
                          </a:r>
                          <a:r>
                            <a:rPr kumimoji="1" lang="en-US" altLang="ja-JP" sz="2400" b="1" dirty="0"/>
                            <a:t>(54.7%)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/>
                            <a:t>422</a:t>
                          </a:r>
                          <a:r>
                            <a:rPr kumimoji="1" lang="en-US" altLang="ja-JP" sz="2400" b="1" dirty="0"/>
                            <a:t>(12.3%)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1" dirty="0"/>
                            <a:t>4.45</a:t>
                          </a:r>
                          <a:endParaRPr kumimoji="1" lang="ja-JP" alt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游ゴシック" panose="020B0400000000000000" pitchFamily="34" charset="-128"/>
                            </a:rPr>
                            <a:t>67.0%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552523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C0B92B-4F5E-9D75-86A8-DA686F12579C}"/>
              </a:ext>
            </a:extLst>
          </p:cNvPr>
          <p:cNvSpPr txBox="1"/>
          <p:nvPr/>
        </p:nvSpPr>
        <p:spPr>
          <a:xfrm>
            <a:off x="168184" y="4720281"/>
            <a:ext cx="11799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/>
              <a:t>Systematic Trend</a:t>
            </a:r>
          </a:p>
          <a:p>
            <a:pPr marL="342900" indent="-342900">
              <a:buFontTx/>
              <a:buChar char="-"/>
            </a:pPr>
            <a:r>
              <a:rPr lang="en-US" altLang="ja-JP" sz="2800" dirty="0"/>
              <a:t>The Coulomb interaction </a:t>
            </a:r>
            <a:r>
              <a:rPr lang="en-US" altLang="ja-JP" sz="2800" b="1" dirty="0">
                <a:solidFill>
                  <a:srgbClr val="FF0000"/>
                </a:solidFill>
              </a:rPr>
              <a:t>enhances the prolate</a:t>
            </a:r>
            <a:r>
              <a:rPr lang="en-US" altLang="ja-JP" sz="2800" dirty="0"/>
              <a:t> shape, </a:t>
            </a:r>
            <a:r>
              <a:rPr lang="en-US" altLang="ja-JP" sz="2800" b="1" dirty="0">
                <a:solidFill>
                  <a:srgbClr val="FF0000"/>
                </a:solidFill>
              </a:rPr>
              <a:t>reduces the oblate</a:t>
            </a:r>
            <a:r>
              <a:rPr lang="en-US" altLang="ja-JP" sz="2800" dirty="0"/>
              <a:t> shape</a:t>
            </a:r>
          </a:p>
          <a:p>
            <a:pPr marL="342900" indent="-342900">
              <a:buFontTx/>
              <a:buChar char="-"/>
            </a:pPr>
            <a:r>
              <a:rPr kumimoji="1" lang="en-US" altLang="ja-JP" sz="2800" dirty="0"/>
              <a:t>It </a:t>
            </a:r>
            <a:r>
              <a:rPr lang="en-US" altLang="ja-JP" sz="2800" dirty="0"/>
              <a:t>makes </a:t>
            </a:r>
            <a:r>
              <a:rPr lang="en-US" altLang="ja-JP" sz="2800" b="1" dirty="0">
                <a:solidFill>
                  <a:srgbClr val="00B050"/>
                </a:solidFill>
              </a:rPr>
              <a:t>spherical become deformed</a:t>
            </a:r>
            <a:endParaRPr kumimoji="1" lang="en-US" altLang="ja-JP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9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BC95B-947A-BD29-72D4-8214B3D50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3F45FCE-51A3-D25E-07C1-013AE6EE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66275"/>
            <a:ext cx="11863938" cy="581630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836DD6D-341A-8E54-C930-A462367F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 interaction in finite nuclei</a:t>
            </a:r>
            <a:endParaRPr lang="ja-JP" altLang="en-US" b="1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F4ED78E6-F106-0E90-8D93-C2AD46B0D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C33B48-956F-656D-78D3-37507802DDB5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723870E-C955-CF63-D297-86BB13E5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5C5C1A04-4A77-235E-280C-20A29475F1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6275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Oblate to prolate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BA978F0-880E-D364-210C-2C3BF707F4FD}"/>
                  </a:ext>
                </a:extLst>
              </p:cNvPr>
              <p:cNvSpPr txBox="1"/>
              <p:nvPr/>
            </p:nvSpPr>
            <p:spPr>
              <a:xfrm>
                <a:off x="4189256" y="4107601"/>
                <a:ext cx="3485424" cy="13849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b="1" dirty="0">
                    <a:solidFill>
                      <a:srgbClr val="00B050"/>
                    </a:solidFill>
                  </a:rPr>
                  <a:t>Significant!</a:t>
                </a:r>
              </a:p>
              <a:p>
                <a:pPr marL="457200" indent="-457200"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≥184 </m:t>
                    </m:r>
                  </m:oMath>
                </a14:m>
                <a:r>
                  <a:rPr lang="en-US" altLang="ja-JP" sz="2800" b="0" dirty="0"/>
                  <a:t> </a:t>
                </a:r>
              </a:p>
              <a:p>
                <a:pPr marL="457200" indent="-457200"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≈100(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≈60)</m:t>
                    </m:r>
                  </m:oMath>
                </a14:m>
                <a:endParaRPr lang="en-US" altLang="ja-JP" sz="2800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BA978F0-880E-D364-210C-2C3BF707F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256" y="4107601"/>
                <a:ext cx="3485424" cy="1384995"/>
              </a:xfrm>
              <a:prstGeom prst="rect">
                <a:avLst/>
              </a:prstGeom>
              <a:blipFill>
                <a:blip r:embed="rId5"/>
                <a:stretch>
                  <a:fillRect l="-3237" t="-3571" b="-7143"/>
                </a:stretch>
              </a:blipFill>
              <a:ln w="25400">
                <a:solidFill>
                  <a:schemeClr val="tx1"/>
                </a:solidFill>
                <a:prstDash val="dashDot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/楕円 10">
            <a:extLst>
              <a:ext uri="{FF2B5EF4-FFF2-40B4-BE49-F238E27FC236}">
                <a16:creationId xmlns:a16="http://schemas.microsoft.com/office/drawing/2014/main" id="{64FB41BD-6F7A-6FE6-C896-9821C39EB633}"/>
              </a:ext>
            </a:extLst>
          </p:cNvPr>
          <p:cNvSpPr/>
          <p:nvPr/>
        </p:nvSpPr>
        <p:spPr>
          <a:xfrm>
            <a:off x="2815771" y="3730171"/>
            <a:ext cx="1045029" cy="1030515"/>
          </a:xfrm>
          <a:prstGeom prst="ellipse">
            <a:avLst/>
          </a:prstGeom>
          <a:noFill/>
          <a:ln w="635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329971D9-5A99-F573-DF01-377708502023}"/>
              </a:ext>
            </a:extLst>
          </p:cNvPr>
          <p:cNvSpPr/>
          <p:nvPr/>
        </p:nvSpPr>
        <p:spPr>
          <a:xfrm>
            <a:off x="6291942" y="1589314"/>
            <a:ext cx="1045029" cy="1839686"/>
          </a:xfrm>
          <a:prstGeom prst="ellipse">
            <a:avLst/>
          </a:prstGeom>
          <a:noFill/>
          <a:ln w="635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407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70EC3-AD55-5416-EA6A-E5E62246C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E5456-EC53-AE66-EFE2-5FE534E6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 interaction in finite nuclei</a:t>
            </a:r>
            <a:endParaRPr lang="ja-JP" altLang="en-US" b="1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78D4CD67-8CB3-0B31-AE9A-BA11B9355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45676D-0FE4-F74E-7D7D-AB2D9E4A6D5C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8332C7C-BE11-0759-4B4D-A7CD597E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>
                <a:extLst>
                  <a:ext uri="{FF2B5EF4-FFF2-40B4-BE49-F238E27FC236}">
                    <a16:creationId xmlns:a16="http://schemas.microsoft.com/office/drawing/2014/main" id="{79D8BE20-FBDD-674A-4AAF-9EEDFD9C1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66275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altLang="ja-JP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|≡</m:t>
                    </m:r>
                    <m:sSubSup>
                      <m:sSubSupPr>
                        <m:ctrlP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p>
                    </m:sSubSup>
                    <m:r>
                      <a:rPr lang="en-US" altLang="ja-JP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 −|</m:t>
                    </m:r>
                    <m:sSubSup>
                      <m:sSubSupPr>
                        <m:ctrlP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ja-JP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𝑵𝑪</m:t>
                        </m:r>
                      </m:sup>
                    </m:sSubSup>
                    <m:r>
                      <a:rPr lang="en-US" altLang="ja-JP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b="1" dirty="0">
                    <a:solidFill>
                      <a:schemeClr val="bg1"/>
                    </a:solidFill>
                  </a:rPr>
                  <a:t> (SLY4)</a:t>
                </a:r>
              </a:p>
            </p:txBody>
          </p:sp>
        </mc:Choice>
        <mc:Fallback xmlns="">
          <p:sp>
            <p:nvSpPr>
              <p:cNvPr id="8" name="タイトル 1">
                <a:extLst>
                  <a:ext uri="{FF2B5EF4-FFF2-40B4-BE49-F238E27FC236}">
                    <a16:creationId xmlns:a16="http://schemas.microsoft.com/office/drawing/2014/main" id="{79D8BE20-FBDD-674A-4AAF-9EEDFD9C1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66275"/>
              </a:xfrm>
              <a:prstGeom prst="rect">
                <a:avLst/>
              </a:prstGeom>
              <a:blipFill>
                <a:blip r:embed="rId4"/>
                <a:stretch>
                  <a:fillRect l="-937" t="-2899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E2BCCAB1-1570-D76A-F4B5-2E6DCF863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20" y="1071005"/>
            <a:ext cx="12785864" cy="5611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3D9537D-B711-944E-9D88-D5BC4077C715}"/>
                  </a:ext>
                </a:extLst>
              </p:cNvPr>
              <p:cNvSpPr txBox="1"/>
              <p:nvPr/>
            </p:nvSpPr>
            <p:spPr>
              <a:xfrm>
                <a:off x="4952949" y="4006001"/>
                <a:ext cx="3485424" cy="138499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b="1" dirty="0">
                    <a:solidFill>
                      <a:srgbClr val="00B050"/>
                    </a:solidFill>
                  </a:rPr>
                  <a:t>Significant!</a:t>
                </a:r>
              </a:p>
              <a:p>
                <a:pPr marL="457200" indent="-457200"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≥184 </m:t>
                    </m:r>
                  </m:oMath>
                </a14:m>
                <a:r>
                  <a:rPr lang="en-US" altLang="ja-JP" sz="2800" b="0" dirty="0"/>
                  <a:t> </a:t>
                </a:r>
              </a:p>
              <a:p>
                <a:pPr marL="457200" indent="-457200"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≈100(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≈60)</m:t>
                    </m:r>
                  </m:oMath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3D9537D-B711-944E-9D88-D5BC4077C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49" y="4006001"/>
                <a:ext cx="3485424" cy="1384995"/>
              </a:xfrm>
              <a:prstGeom prst="rect">
                <a:avLst/>
              </a:prstGeom>
              <a:blipFill>
                <a:blip r:embed="rId6"/>
                <a:stretch>
                  <a:fillRect l="-2878" t="-3571" b="-7143"/>
                </a:stretch>
              </a:blipFill>
              <a:ln w="25400">
                <a:solidFill>
                  <a:schemeClr val="tx1"/>
                </a:solidFill>
                <a:prstDash val="dashDot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143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48F92-8C03-4027-D47D-9856BE33E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D045BB-84DC-E698-0005-CC4FB5F8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3681"/>
            <a:ext cx="11109960" cy="866275"/>
          </a:xfrm>
        </p:spPr>
        <p:txBody>
          <a:bodyPr anchor="ctr"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The C interaction in finite nuclei</a:t>
            </a:r>
            <a:endParaRPr lang="ja-JP" altLang="en-US" b="1">
              <a:solidFill>
                <a:srgbClr val="0070C0"/>
              </a:solidFill>
            </a:endParaRPr>
          </a:p>
        </p:txBody>
      </p:sp>
      <p:pic>
        <p:nvPicPr>
          <p:cNvPr id="5" name="コンテンツ プレースホルダー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3FEB4CCF-0BDD-B0F8-F57A-41151AC09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12" y="175421"/>
            <a:ext cx="2296443" cy="334657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E6FADC-FD8B-0C66-043D-43700234C762}"/>
              </a:ext>
            </a:extLst>
          </p:cNvPr>
          <p:cNvSpPr/>
          <p:nvPr/>
        </p:nvSpPr>
        <p:spPr>
          <a:xfrm>
            <a:off x="-1" y="1"/>
            <a:ext cx="224247" cy="86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B2174D2-F10A-26C6-5DC5-0E639F6E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1119-564A-45E1-87B4-0753066AC23F}" type="slidenum">
              <a:rPr kumimoji="1" lang="ja-JP" altLang="en-US" smtClean="0"/>
              <a:t>9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タイトル 1">
                <a:extLst>
                  <a:ext uri="{FF2B5EF4-FFF2-40B4-BE49-F238E27FC236}">
                    <a16:creationId xmlns:a16="http://schemas.microsoft.com/office/drawing/2014/main" id="{A817778E-9D16-FFD2-7477-5C488EBEA7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866275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b="1" dirty="0">
                    <a:solidFill>
                      <a:schemeClr val="bg1"/>
                    </a:solidFill>
                  </a:rPr>
                  <a:t>Constrained HFB for </a:t>
                </a:r>
                <a:r>
                  <a:rPr lang="en-US" altLang="ja-JP" b="1" baseline="30000" dirty="0">
                    <a:solidFill>
                      <a:schemeClr val="bg1"/>
                    </a:solidFill>
                  </a:rPr>
                  <a:t>100</a:t>
                </a:r>
                <a:r>
                  <a:rPr lang="en-US" altLang="ja-JP" b="1" dirty="0">
                    <a:solidFill>
                      <a:schemeClr val="bg1"/>
                    </a:solidFill>
                  </a:rPr>
                  <a:t>Sr </a:t>
                </a:r>
                <a14:m>
                  <m:oMath xmlns:m="http://schemas.openxmlformats.org/officeDocument/2006/math">
                    <m:r>
                      <a:rPr lang="en-US" altLang="ja-JP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  <m:r>
                              <a:rPr lang="en-US" altLang="ja-JP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ja-JP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𝜿</m:t>
                            </m:r>
                          </m:e>
                        </m:d>
                        <m:r>
                          <a:rPr lang="en-US" altLang="ja-JP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ja-JP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acc>
                          </m:e>
                        </m:d>
                        <m:r>
                          <a:rPr lang="en-US" altLang="ja-JP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ja-JP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sub>
                        </m:sSub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ja-JP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ja-JP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" altLang="ja-JP" sz="4400" b="1" i="1" dirty="0"/>
              </a:p>
            </p:txBody>
          </p:sp>
        </mc:Choice>
        <mc:Fallback>
          <p:sp>
            <p:nvSpPr>
              <p:cNvPr id="8" name="タイトル 1">
                <a:extLst>
                  <a:ext uri="{FF2B5EF4-FFF2-40B4-BE49-F238E27FC236}">
                    <a16:creationId xmlns:a16="http://schemas.microsoft.com/office/drawing/2014/main" id="{A817778E-9D16-FFD2-7477-5C488EBEA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66275"/>
              </a:xfrm>
              <a:prstGeom prst="rect">
                <a:avLst/>
              </a:prstGeom>
              <a:blipFill>
                <a:blip r:embed="rId4"/>
                <a:stretch>
                  <a:fillRect l="-2081" t="-2899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:a16="http://schemas.microsoft.com/office/drawing/2014/main" id="{C2B01FA0-DDBC-6E6A-7F9A-75AA10235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866275"/>
            <a:ext cx="7259054" cy="5978044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906DD9D-859F-89B2-16F3-13DB014A8172}"/>
              </a:ext>
            </a:extLst>
          </p:cNvPr>
          <p:cNvSpPr txBox="1"/>
          <p:nvPr/>
        </p:nvSpPr>
        <p:spPr>
          <a:xfrm>
            <a:off x="7259053" y="1362672"/>
            <a:ext cx="4831347" cy="4832092"/>
          </a:xfrm>
          <a:prstGeom prst="rect">
            <a:avLst/>
          </a:prstGeom>
          <a:noFill/>
          <a:ln w="25400">
            <a:solidFill>
              <a:schemeClr val="tx1">
                <a:alpha val="40394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ja-JP" sz="2800" b="1" dirty="0"/>
              <a:t> The potential </a:t>
            </a:r>
            <a:r>
              <a:rPr kumimoji="1" lang="en-US" altLang="ja-JP" sz="2800" b="1" dirty="0"/>
              <a:t>energy surface (PES) changes due to the Coulomb interaction</a:t>
            </a:r>
          </a:p>
          <a:p>
            <a:endParaRPr lang="en-US" altLang="ja-JP" sz="2800" b="1" dirty="0"/>
          </a:p>
          <a:p>
            <a:r>
              <a:rPr kumimoji="1" lang="en-US" altLang="ja-JP" sz="2800" b="1" u="sng" dirty="0">
                <a:solidFill>
                  <a:srgbClr val="00B050"/>
                </a:solidFill>
              </a:rPr>
              <a:t>At the large deformed area, </a:t>
            </a:r>
            <a:r>
              <a:rPr kumimoji="1" lang="en-US" altLang="ja-JP" sz="2800" b="1" dirty="0"/>
              <a:t>the Coulomb energy itself favors the oblate deformation</a:t>
            </a:r>
          </a:p>
          <a:p>
            <a:endParaRPr lang="en-US" altLang="ja-JP" sz="2800" b="1" dirty="0"/>
          </a:p>
          <a:p>
            <a:r>
              <a:rPr kumimoji="1" lang="en-US" altLang="ja-JP" sz="2800" b="1" u="sng" dirty="0">
                <a:solidFill>
                  <a:srgbClr val="7030A0"/>
                </a:solidFill>
              </a:rPr>
              <a:t>At the medium deformed area, </a:t>
            </a:r>
            <a:r>
              <a:rPr kumimoji="1" lang="en-US" altLang="ja-JP" sz="2800" b="1" dirty="0"/>
              <a:t>there are no significan</a:t>
            </a:r>
            <a:r>
              <a:rPr lang="en-US" altLang="ja-JP" sz="2800" b="1" dirty="0"/>
              <a:t>t change in the Coulomb energy</a:t>
            </a:r>
            <a:endParaRPr kumimoji="1"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1457643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23336</TotalTime>
  <Words>1604</Words>
  <Application>Microsoft Macintosh PowerPoint</Application>
  <PresentationFormat>ワイド画面</PresentationFormat>
  <Paragraphs>249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Noto Sans JP</vt:lpstr>
      <vt:lpstr>游ゴシック</vt:lpstr>
      <vt:lpstr>Arial</vt:lpstr>
      <vt:lpstr>Calibri</vt:lpstr>
      <vt:lpstr>Cambria Math</vt:lpstr>
      <vt:lpstr>Helvetica</vt:lpstr>
      <vt:lpstr>Wingdings</vt:lpstr>
      <vt:lpstr>Office テーマ</vt:lpstr>
      <vt:lpstr>Investigation of the Coulomb Contribution to Nuclear Structure</vt:lpstr>
      <vt:lpstr>The C interaction in finite nuclei</vt:lpstr>
      <vt:lpstr>The C interaction in finite nuclei</vt:lpstr>
      <vt:lpstr>The C interaction in finite nuclei</vt:lpstr>
      <vt:lpstr>The C interaction in finite nuclei</vt:lpstr>
      <vt:lpstr>The C interaction in finite nuclei</vt:lpstr>
      <vt:lpstr>The C interaction in finite nuclei</vt:lpstr>
      <vt:lpstr>The C interaction in finite nuclei</vt:lpstr>
      <vt:lpstr>The C interaction in finite nuclei</vt:lpstr>
      <vt:lpstr>The C interaction in finite nuclei</vt:lpstr>
      <vt:lpstr>The change in neutron drip line</vt:lpstr>
      <vt:lpstr>The change in neutron drip line</vt:lpstr>
      <vt:lpstr>The change in neutron drip line</vt:lpstr>
      <vt:lpstr>The change in neutron drip line</vt:lpstr>
      <vt:lpstr>The C interaction in finite nuclei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萩原健太</dc:creator>
  <cp:lastModifiedBy>萩原　健太</cp:lastModifiedBy>
  <cp:revision>53</cp:revision>
  <cp:lastPrinted>2024-09-18T03:43:14Z</cp:lastPrinted>
  <dcterms:created xsi:type="dcterms:W3CDTF">2022-11-01T10:58:38Z</dcterms:created>
  <dcterms:modified xsi:type="dcterms:W3CDTF">2026-04-13T05:49:08Z</dcterms:modified>
</cp:coreProperties>
</file>