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2"/>
  </p:notesMasterIdLst>
  <p:sldIdLst>
    <p:sldId id="815" r:id="rId2"/>
    <p:sldId id="778" r:id="rId3"/>
    <p:sldId id="856" r:id="rId4"/>
    <p:sldId id="1167" r:id="rId5"/>
    <p:sldId id="1088" r:id="rId6"/>
    <p:sldId id="1077" r:id="rId7"/>
    <p:sldId id="1078" r:id="rId8"/>
    <p:sldId id="1092" r:id="rId9"/>
    <p:sldId id="1093" r:id="rId10"/>
    <p:sldId id="1096" r:id="rId11"/>
    <p:sldId id="1094" r:id="rId12"/>
    <p:sldId id="1089" r:id="rId13"/>
    <p:sldId id="1168" r:id="rId14"/>
    <p:sldId id="1140" r:id="rId15"/>
    <p:sldId id="1048" r:id="rId16"/>
    <p:sldId id="1169" r:id="rId17"/>
    <p:sldId id="257" r:id="rId18"/>
    <p:sldId id="1141" r:id="rId19"/>
    <p:sldId id="1170" r:id="rId20"/>
    <p:sldId id="1143" r:id="rId21"/>
    <p:sldId id="1171" r:id="rId22"/>
    <p:sldId id="1145" r:id="rId23"/>
    <p:sldId id="1172" r:id="rId24"/>
    <p:sldId id="1146" r:id="rId25"/>
    <p:sldId id="1147" r:id="rId26"/>
    <p:sldId id="1148" r:id="rId27"/>
    <p:sldId id="1173" r:id="rId28"/>
    <p:sldId id="1149" r:id="rId29"/>
    <p:sldId id="1159" r:id="rId30"/>
    <p:sldId id="1156" r:id="rId31"/>
    <p:sldId id="1157" r:id="rId32"/>
    <p:sldId id="1174" r:id="rId33"/>
    <p:sldId id="1150" r:id="rId34"/>
    <p:sldId id="1175" r:id="rId35"/>
    <p:sldId id="1158" r:id="rId36"/>
    <p:sldId id="1161" r:id="rId37"/>
    <p:sldId id="1176" r:id="rId38"/>
    <p:sldId id="1160" r:id="rId39"/>
    <p:sldId id="1162" r:id="rId40"/>
    <p:sldId id="1163" r:id="rId41"/>
    <p:sldId id="1177" r:id="rId42"/>
    <p:sldId id="1152" r:id="rId43"/>
    <p:sldId id="1164" r:id="rId44"/>
    <p:sldId id="1154" r:id="rId45"/>
    <p:sldId id="1165" r:id="rId46"/>
    <p:sldId id="1166" r:id="rId47"/>
    <p:sldId id="1090" r:id="rId48"/>
    <p:sldId id="1151" r:id="rId49"/>
    <p:sldId id="1116" r:id="rId50"/>
    <p:sldId id="1117" r:id="rId51"/>
  </p:sldIdLst>
  <p:sldSz cx="13004800" cy="9753600"/>
  <p:notesSz cx="6858000" cy="9144000"/>
  <p:defaultTextStyle>
    <a:lvl1pPr algn="ctr" defTabSz="584200">
      <a:defRPr sz="4200">
        <a:latin typeface="+mn-lt"/>
        <a:ea typeface="+mn-ea"/>
        <a:cs typeface="+mn-cs"/>
        <a:sym typeface="Helvetica Neue Light"/>
      </a:defRPr>
    </a:lvl1pPr>
    <a:lvl2pPr indent="342900" algn="ctr" defTabSz="584200">
      <a:defRPr sz="4200">
        <a:latin typeface="+mn-lt"/>
        <a:ea typeface="+mn-ea"/>
        <a:cs typeface="+mn-cs"/>
        <a:sym typeface="Helvetica Neue Light"/>
      </a:defRPr>
    </a:lvl2pPr>
    <a:lvl3pPr indent="685800" algn="ctr" defTabSz="584200">
      <a:defRPr sz="4200">
        <a:latin typeface="+mn-lt"/>
        <a:ea typeface="+mn-ea"/>
        <a:cs typeface="+mn-cs"/>
        <a:sym typeface="Helvetica Neue Light"/>
      </a:defRPr>
    </a:lvl3pPr>
    <a:lvl4pPr indent="1028700" algn="ctr" defTabSz="584200">
      <a:defRPr sz="4200">
        <a:latin typeface="+mn-lt"/>
        <a:ea typeface="+mn-ea"/>
        <a:cs typeface="+mn-cs"/>
        <a:sym typeface="Helvetica Neue Light"/>
      </a:defRPr>
    </a:lvl4pPr>
    <a:lvl5pPr indent="1371600" algn="ctr" defTabSz="584200">
      <a:defRPr sz="4200">
        <a:latin typeface="+mn-lt"/>
        <a:ea typeface="+mn-ea"/>
        <a:cs typeface="+mn-cs"/>
        <a:sym typeface="Helvetica Neue Light"/>
      </a:defRPr>
    </a:lvl5pPr>
    <a:lvl6pPr indent="1714500" algn="ctr" defTabSz="584200">
      <a:defRPr sz="4200">
        <a:latin typeface="+mn-lt"/>
        <a:ea typeface="+mn-ea"/>
        <a:cs typeface="+mn-cs"/>
        <a:sym typeface="Helvetica Neue Light"/>
      </a:defRPr>
    </a:lvl6pPr>
    <a:lvl7pPr indent="2057400" algn="ctr" defTabSz="584200">
      <a:defRPr sz="4200">
        <a:latin typeface="+mn-lt"/>
        <a:ea typeface="+mn-ea"/>
        <a:cs typeface="+mn-cs"/>
        <a:sym typeface="Helvetica Neue Light"/>
      </a:defRPr>
    </a:lvl7pPr>
    <a:lvl8pPr indent="2400300" algn="ctr" defTabSz="584200">
      <a:defRPr sz="4200">
        <a:latin typeface="+mn-lt"/>
        <a:ea typeface="+mn-ea"/>
        <a:cs typeface="+mn-cs"/>
        <a:sym typeface="Helvetica Neue Light"/>
      </a:defRPr>
    </a:lvl8pPr>
    <a:lvl9pPr indent="2743200" algn="ctr" defTabSz="584200">
      <a:defRPr sz="4200">
        <a:latin typeface="+mn-lt"/>
        <a:ea typeface="+mn-ea"/>
        <a:cs typeface="+mn-cs"/>
        <a:sym typeface="Helvetica Neue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43DE"/>
    <a:srgbClr val="0033CC"/>
    <a:srgbClr val="FF99FF"/>
    <a:srgbClr val="009900"/>
    <a:srgbClr val="FF9900"/>
    <a:srgbClr val="FED8FB"/>
    <a:srgbClr val="FEE5D8"/>
    <a:srgbClr val="E4F3E3"/>
    <a:srgbClr val="CCECFF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25D6B"/>
          </a:solidFill>
        </a:fill>
      </a:tcStyle>
    </a:firstRow>
  </a:tblStyle>
  <a:tblStyle styleId="{C7B018BB-80A7-4F77-B60F-C8B233D01FF8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8FA"/>
          </a:solidFill>
        </a:fill>
      </a:tcStyle>
    </a:band2H>
    <a:firstCol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A9A584"/>
              </a:solidFill>
              <a:prstDash val="solid"/>
              <a:miter lim="400000"/>
            </a:ln>
          </a:top>
          <a:bottom>
            <a:ln w="127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solidFill>
                <a:srgbClr val="A9A584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9A584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/>
      <a:tcStyle>
        <a:tcBdr/>
        <a:fill>
          <a:solidFill>
            <a:srgbClr val="E4E4E0"/>
          </a:solidFill>
        </a:fill>
      </a:tcStyle>
    </a:band2H>
    <a:firstCol>
      <a:tcTxStyle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>
        <a:fontRef idx="major">
          <a:srgbClr val="777777"/>
        </a:fontRef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18" autoAdjust="0"/>
    <p:restoredTop sz="93690" autoAdjust="0"/>
  </p:normalViewPr>
  <p:slideViewPr>
    <p:cSldViewPr snapToGrid="0">
      <p:cViewPr varScale="1">
        <p:scale>
          <a:sx n="46" d="100"/>
          <a:sy n="46" d="100"/>
        </p:scale>
        <p:origin x="280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99773027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9226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2770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8769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9629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971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59309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2 Up Portrait &amp;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 flipH="1">
            <a:off x="4432299" y="1778000"/>
            <a:ext cx="1" cy="5054600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2 Up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 flipH="1">
            <a:off x="6489699" y="508000"/>
            <a:ext cx="1" cy="801373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 flipH="1">
            <a:off x="4444998" y="1777968"/>
            <a:ext cx="1" cy="506738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5" name="Shape 45"/>
          <p:cNvSpPr/>
          <p:nvPr/>
        </p:nvSpPr>
        <p:spPr>
          <a:xfrm flipH="1">
            <a:off x="8547098" y="1777968"/>
            <a:ext cx="1" cy="506738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 flipH="1">
            <a:off x="6489698" y="520668"/>
            <a:ext cx="1" cy="7962963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1" name="Shape 51"/>
          <p:cNvSpPr/>
          <p:nvPr/>
        </p:nvSpPr>
        <p:spPr>
          <a:xfrm>
            <a:off x="6489696" y="4476750"/>
            <a:ext cx="5994408" cy="127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4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 flipH="1">
            <a:off x="9067798" y="520668"/>
            <a:ext cx="1" cy="7962963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" name="Shape 55"/>
          <p:cNvSpPr/>
          <p:nvPr/>
        </p:nvSpPr>
        <p:spPr>
          <a:xfrm>
            <a:off x="9067796" y="3092450"/>
            <a:ext cx="3429023" cy="127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" name="Shape 56"/>
          <p:cNvSpPr/>
          <p:nvPr/>
        </p:nvSpPr>
        <p:spPr>
          <a:xfrm>
            <a:off x="9067796" y="5873750"/>
            <a:ext cx="3429023" cy="127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60" name="Shape 60"/>
          <p:cNvSpPr>
            <a:spLocks noGrp="1"/>
          </p:cNvSpPr>
          <p:nvPr>
            <p:ph type="body" idx="1"/>
          </p:nvPr>
        </p:nvSpPr>
        <p:spPr>
          <a:xfrm>
            <a:off x="571500" y="2324100"/>
            <a:ext cx="5080000" cy="6565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idx="1"/>
          </p:nvPr>
        </p:nvSpPr>
        <p:spPr>
          <a:xfrm>
            <a:off x="8369300" y="2324100"/>
            <a:ext cx="4064000" cy="6565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571500" y="863600"/>
            <a:ext cx="11861800" cy="8026400"/>
          </a:xfrm>
          <a:prstGeom prst="rect">
            <a:avLst/>
          </a:prstGeom>
        </p:spPr>
        <p:txBody>
          <a:bodyPr/>
          <a:lstStyle>
            <a:lvl1pPr>
              <a:spcBef>
                <a:spcPts val="7200"/>
              </a:spcBef>
            </a:lvl1pPr>
            <a:lvl2pPr>
              <a:spcBef>
                <a:spcPts val="7200"/>
              </a:spcBef>
            </a:lvl2pPr>
            <a:lvl3pPr>
              <a:spcBef>
                <a:spcPts val="7200"/>
              </a:spcBef>
            </a:lvl3pPr>
            <a:lvl4pPr>
              <a:spcBef>
                <a:spcPts val="7200"/>
              </a:spcBef>
            </a:lvl4pPr>
            <a:lvl5pPr>
              <a:spcBef>
                <a:spcPts val="7200"/>
              </a:spcBef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571500" y="3708400"/>
            <a:ext cx="11861800" cy="2336800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7543800" y="7975599"/>
            <a:ext cx="1" cy="14225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647700" y="4749800"/>
            <a:ext cx="4882122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571500" y="1320800"/>
            <a:ext cx="5080000" cy="3175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571500" y="5016500"/>
            <a:ext cx="50800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647700" y="1968500"/>
            <a:ext cx="4876867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71500" y="2324100"/>
            <a:ext cx="5080000" cy="6565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2 Up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 flipH="1">
            <a:off x="6502399" y="1803400"/>
            <a:ext cx="1" cy="4318000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647700" y="1968500"/>
            <a:ext cx="11709400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571500" y="2324100"/>
            <a:ext cx="11861800" cy="656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</p:sldLayoutIdLst>
  <p:transition spd="med"/>
  <p:txStyles>
    <p:titleStyle>
      <a:lvl1pPr defTabSz="584200">
        <a:defRPr sz="4200">
          <a:latin typeface="+mn-lt"/>
          <a:ea typeface="+mn-ea"/>
          <a:cs typeface="+mn-cs"/>
          <a:sym typeface="Helvetica Neue Light"/>
        </a:defRPr>
      </a:lvl1pPr>
      <a:lvl2pPr indent="228600" defTabSz="584200">
        <a:defRPr sz="4200">
          <a:latin typeface="+mn-lt"/>
          <a:ea typeface="+mn-ea"/>
          <a:cs typeface="+mn-cs"/>
          <a:sym typeface="Helvetica Neue Light"/>
        </a:defRPr>
      </a:lvl2pPr>
      <a:lvl3pPr indent="457200" defTabSz="584200">
        <a:defRPr sz="4200">
          <a:latin typeface="+mn-lt"/>
          <a:ea typeface="+mn-ea"/>
          <a:cs typeface="+mn-cs"/>
          <a:sym typeface="Helvetica Neue Light"/>
        </a:defRPr>
      </a:lvl3pPr>
      <a:lvl4pPr indent="685800" defTabSz="584200">
        <a:defRPr sz="4200">
          <a:latin typeface="+mn-lt"/>
          <a:ea typeface="+mn-ea"/>
          <a:cs typeface="+mn-cs"/>
          <a:sym typeface="Helvetica Neue Light"/>
        </a:defRPr>
      </a:lvl4pPr>
      <a:lvl5pPr indent="914400" defTabSz="584200">
        <a:defRPr sz="4200">
          <a:latin typeface="+mn-lt"/>
          <a:ea typeface="+mn-ea"/>
          <a:cs typeface="+mn-cs"/>
          <a:sym typeface="Helvetica Neue Light"/>
        </a:defRPr>
      </a:lvl5pPr>
      <a:lvl6pPr indent="1143000" defTabSz="584200">
        <a:defRPr sz="4200">
          <a:latin typeface="+mn-lt"/>
          <a:ea typeface="+mn-ea"/>
          <a:cs typeface="+mn-cs"/>
          <a:sym typeface="Helvetica Neue Light"/>
        </a:defRPr>
      </a:lvl6pPr>
      <a:lvl7pPr indent="1371600" defTabSz="584200">
        <a:defRPr sz="4200">
          <a:latin typeface="+mn-lt"/>
          <a:ea typeface="+mn-ea"/>
          <a:cs typeface="+mn-cs"/>
          <a:sym typeface="Helvetica Neue Light"/>
        </a:defRPr>
      </a:lvl7pPr>
      <a:lvl8pPr indent="1600200" defTabSz="584200">
        <a:defRPr sz="4200">
          <a:latin typeface="+mn-lt"/>
          <a:ea typeface="+mn-ea"/>
          <a:cs typeface="+mn-cs"/>
          <a:sym typeface="Helvetica Neue Light"/>
        </a:defRPr>
      </a:lvl8pPr>
      <a:lvl9pPr indent="1828800" defTabSz="584200">
        <a:defRPr sz="4200">
          <a:latin typeface="+mn-lt"/>
          <a:ea typeface="+mn-ea"/>
          <a:cs typeface="+mn-cs"/>
          <a:sym typeface="Helvetica Neue Light"/>
        </a:defRPr>
      </a:lvl9pPr>
    </p:titleStyle>
    <p:bodyStyle>
      <a:lvl1pPr marL="266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1pPr>
      <a:lvl2pPr marL="7112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2pPr>
      <a:lvl3pPr marL="1155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3pPr>
      <a:lvl4pPr marL="16002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4pPr>
      <a:lvl5pPr marL="2044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5pPr>
      <a:lvl6pPr marL="24892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6pPr>
      <a:lvl7pPr marL="2933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7pPr>
      <a:lvl8pPr marL="33782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8pPr>
      <a:lvl9pPr marL="3822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9pPr>
    </p:bodyStyle>
    <p:otherStyle>
      <a:lvl1pPr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1pPr>
      <a:lvl2pPr indent="228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2pPr>
      <a:lvl3pPr indent="457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3pPr>
      <a:lvl4pPr indent="685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4pPr>
      <a:lvl5pPr indent="9144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5pPr>
      <a:lvl6pPr indent="11430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6pPr>
      <a:lvl7pPr indent="1371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7pPr>
      <a:lvl8pPr indent="1600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8pPr>
      <a:lvl9pPr indent="1828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13" Type="http://schemas.openxmlformats.org/officeDocument/2006/relationships/image" Target="../media/image60.emf"/><Relationship Id="rId3" Type="http://schemas.openxmlformats.org/officeDocument/2006/relationships/image" Target="../media/image51.emf"/><Relationship Id="rId7" Type="http://schemas.openxmlformats.org/officeDocument/2006/relationships/image" Target="../media/image55.emf"/><Relationship Id="rId12" Type="http://schemas.openxmlformats.org/officeDocument/2006/relationships/image" Target="../media/image32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emf"/><Relationship Id="rId11" Type="http://schemas.openxmlformats.org/officeDocument/2006/relationships/image" Target="../media/image59.emf"/><Relationship Id="rId5" Type="http://schemas.openxmlformats.org/officeDocument/2006/relationships/image" Target="../media/image53.emf"/><Relationship Id="rId10" Type="http://schemas.openxmlformats.org/officeDocument/2006/relationships/image" Target="../media/image58.emf"/><Relationship Id="rId4" Type="http://schemas.openxmlformats.org/officeDocument/2006/relationships/image" Target="../media/image52.emf"/><Relationship Id="rId9" Type="http://schemas.openxmlformats.org/officeDocument/2006/relationships/image" Target="../media/image57.emf"/><Relationship Id="rId14" Type="http://schemas.openxmlformats.org/officeDocument/2006/relationships/image" Target="../media/image3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13" Type="http://schemas.openxmlformats.org/officeDocument/2006/relationships/image" Target="../media/image54.emf"/><Relationship Id="rId3" Type="http://schemas.openxmlformats.org/officeDocument/2006/relationships/image" Target="../media/image55.emf"/><Relationship Id="rId7" Type="http://schemas.openxmlformats.org/officeDocument/2006/relationships/image" Target="../media/image64.emf"/><Relationship Id="rId12" Type="http://schemas.openxmlformats.org/officeDocument/2006/relationships/image" Target="../media/image53.emf"/><Relationship Id="rId17" Type="http://schemas.openxmlformats.org/officeDocument/2006/relationships/image" Target="../media/image32.emf"/><Relationship Id="rId2" Type="http://schemas.openxmlformats.org/officeDocument/2006/relationships/image" Target="../media/image60.emf"/><Relationship Id="rId16" Type="http://schemas.openxmlformats.org/officeDocument/2006/relationships/image" Target="../media/image58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emf"/><Relationship Id="rId11" Type="http://schemas.openxmlformats.org/officeDocument/2006/relationships/image" Target="../media/image52.emf"/><Relationship Id="rId5" Type="http://schemas.openxmlformats.org/officeDocument/2006/relationships/image" Target="../media/image62.emf"/><Relationship Id="rId15" Type="http://schemas.openxmlformats.org/officeDocument/2006/relationships/image" Target="../media/image57.emf"/><Relationship Id="rId10" Type="http://schemas.openxmlformats.org/officeDocument/2006/relationships/image" Target="../media/image51.emf"/><Relationship Id="rId4" Type="http://schemas.openxmlformats.org/officeDocument/2006/relationships/image" Target="../media/image61.png"/><Relationship Id="rId9" Type="http://schemas.openxmlformats.org/officeDocument/2006/relationships/image" Target="../media/image50.emf"/><Relationship Id="rId14" Type="http://schemas.openxmlformats.org/officeDocument/2006/relationships/image" Target="../media/image56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18" Type="http://schemas.openxmlformats.org/officeDocument/2006/relationships/image" Target="../media/image77.png"/><Relationship Id="rId3" Type="http://schemas.openxmlformats.org/officeDocument/2006/relationships/image" Target="../media/image67.emf"/><Relationship Id="rId21" Type="http://schemas.openxmlformats.org/officeDocument/2006/relationships/image" Target="../media/image76.png"/><Relationship Id="rId7" Type="http://schemas.openxmlformats.org/officeDocument/2006/relationships/image" Target="../media/image71.emf"/><Relationship Id="rId12" Type="http://schemas.openxmlformats.org/officeDocument/2006/relationships/image" Target="../media/image71.png"/><Relationship Id="rId17" Type="http://schemas.openxmlformats.org/officeDocument/2006/relationships/image" Target="../media/image760.png"/><Relationship Id="rId2" Type="http://schemas.openxmlformats.org/officeDocument/2006/relationships/image" Target="../media/image66.emf"/><Relationship Id="rId16" Type="http://schemas.openxmlformats.org/officeDocument/2006/relationships/image" Target="../media/image750.png"/><Relationship Id="rId20" Type="http://schemas.openxmlformats.org/officeDocument/2006/relationships/image" Target="../media/image7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emf"/><Relationship Id="rId11" Type="http://schemas.openxmlformats.org/officeDocument/2006/relationships/image" Target="../media/image70.png"/><Relationship Id="rId5" Type="http://schemas.openxmlformats.org/officeDocument/2006/relationships/image" Target="../media/image69.emf"/><Relationship Id="rId23" Type="http://schemas.openxmlformats.org/officeDocument/2006/relationships/image" Target="../media/image79.png"/><Relationship Id="rId10" Type="http://schemas.openxmlformats.org/officeDocument/2006/relationships/image" Target="../media/image69.png"/><Relationship Id="rId19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22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13" Type="http://schemas.openxmlformats.org/officeDocument/2006/relationships/image" Target="../media/image90.emf"/><Relationship Id="rId18" Type="http://schemas.openxmlformats.org/officeDocument/2006/relationships/image" Target="../media/image95.emf"/><Relationship Id="rId3" Type="http://schemas.openxmlformats.org/officeDocument/2006/relationships/image" Target="../media/image80.emf"/><Relationship Id="rId21" Type="http://schemas.openxmlformats.org/officeDocument/2006/relationships/image" Target="../media/image98.emf"/><Relationship Id="rId7" Type="http://schemas.openxmlformats.org/officeDocument/2006/relationships/image" Target="../media/image84.emf"/><Relationship Id="rId12" Type="http://schemas.openxmlformats.org/officeDocument/2006/relationships/image" Target="../media/image89.emf"/><Relationship Id="rId17" Type="http://schemas.openxmlformats.org/officeDocument/2006/relationships/image" Target="../media/image94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3.emf"/><Relationship Id="rId20" Type="http://schemas.openxmlformats.org/officeDocument/2006/relationships/image" Target="../media/image97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emf"/><Relationship Id="rId11" Type="http://schemas.openxmlformats.org/officeDocument/2006/relationships/image" Target="../media/image88.emf"/><Relationship Id="rId5" Type="http://schemas.openxmlformats.org/officeDocument/2006/relationships/image" Target="../media/image82.wmf"/><Relationship Id="rId15" Type="http://schemas.openxmlformats.org/officeDocument/2006/relationships/image" Target="../media/image92.emf"/><Relationship Id="rId10" Type="http://schemas.openxmlformats.org/officeDocument/2006/relationships/image" Target="../media/image87.emf"/><Relationship Id="rId19" Type="http://schemas.openxmlformats.org/officeDocument/2006/relationships/image" Target="../media/image96.emf"/><Relationship Id="rId4" Type="http://schemas.openxmlformats.org/officeDocument/2006/relationships/image" Target="../media/image81.emf"/><Relationship Id="rId9" Type="http://schemas.openxmlformats.org/officeDocument/2006/relationships/image" Target="../media/image86.jpeg"/><Relationship Id="rId14" Type="http://schemas.openxmlformats.org/officeDocument/2006/relationships/image" Target="../media/image91.jpg"/><Relationship Id="rId22" Type="http://schemas.openxmlformats.org/officeDocument/2006/relationships/image" Target="../media/image99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emf"/><Relationship Id="rId3" Type="http://schemas.openxmlformats.org/officeDocument/2006/relationships/image" Target="../media/image101.emf"/><Relationship Id="rId7" Type="http://schemas.openxmlformats.org/officeDocument/2006/relationships/image" Target="../media/image105.emf"/><Relationship Id="rId12" Type="http://schemas.openxmlformats.org/officeDocument/2006/relationships/image" Target="../media/image110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emf"/><Relationship Id="rId11" Type="http://schemas.openxmlformats.org/officeDocument/2006/relationships/image" Target="../media/image109.emf"/><Relationship Id="rId5" Type="http://schemas.openxmlformats.org/officeDocument/2006/relationships/image" Target="../media/image103.emf"/><Relationship Id="rId10" Type="http://schemas.openxmlformats.org/officeDocument/2006/relationships/image" Target="../media/image108.emf"/><Relationship Id="rId4" Type="http://schemas.openxmlformats.org/officeDocument/2006/relationships/image" Target="../media/image102.emf"/><Relationship Id="rId9" Type="http://schemas.openxmlformats.org/officeDocument/2006/relationships/image" Target="../media/image10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gif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emf"/><Relationship Id="rId13" Type="http://schemas.openxmlformats.org/officeDocument/2006/relationships/image" Target="../media/image121.emf"/><Relationship Id="rId18" Type="http://schemas.openxmlformats.org/officeDocument/2006/relationships/image" Target="../media/image126.emf"/><Relationship Id="rId3" Type="http://schemas.openxmlformats.org/officeDocument/2006/relationships/image" Target="../media/image111.emf"/><Relationship Id="rId21" Type="http://schemas.openxmlformats.org/officeDocument/2006/relationships/image" Target="../media/image129.emf"/><Relationship Id="rId7" Type="http://schemas.openxmlformats.org/officeDocument/2006/relationships/image" Target="../media/image115.emf"/><Relationship Id="rId12" Type="http://schemas.openxmlformats.org/officeDocument/2006/relationships/image" Target="../media/image120.emf"/><Relationship Id="rId17" Type="http://schemas.openxmlformats.org/officeDocument/2006/relationships/image" Target="../media/image125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24.emf"/><Relationship Id="rId20" Type="http://schemas.openxmlformats.org/officeDocument/2006/relationships/image" Target="../media/image128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4.emf"/><Relationship Id="rId11" Type="http://schemas.openxmlformats.org/officeDocument/2006/relationships/image" Target="../media/image119.emf"/><Relationship Id="rId5" Type="http://schemas.openxmlformats.org/officeDocument/2006/relationships/image" Target="../media/image113.emf"/><Relationship Id="rId15" Type="http://schemas.openxmlformats.org/officeDocument/2006/relationships/image" Target="../media/image123.emf"/><Relationship Id="rId23" Type="http://schemas.openxmlformats.org/officeDocument/2006/relationships/image" Target="../media/image131.emf"/><Relationship Id="rId10" Type="http://schemas.openxmlformats.org/officeDocument/2006/relationships/image" Target="../media/image118.emf"/><Relationship Id="rId19" Type="http://schemas.openxmlformats.org/officeDocument/2006/relationships/image" Target="../media/image127.emf"/><Relationship Id="rId4" Type="http://schemas.openxmlformats.org/officeDocument/2006/relationships/image" Target="../media/image112.emf"/><Relationship Id="rId9" Type="http://schemas.openxmlformats.org/officeDocument/2006/relationships/image" Target="../media/image117.emf"/><Relationship Id="rId14" Type="http://schemas.openxmlformats.org/officeDocument/2006/relationships/image" Target="../media/image122.emf"/><Relationship Id="rId22" Type="http://schemas.openxmlformats.org/officeDocument/2006/relationships/image" Target="../media/image13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emf"/><Relationship Id="rId3" Type="http://schemas.openxmlformats.org/officeDocument/2006/relationships/image" Target="../media/image133.emf"/><Relationship Id="rId7" Type="http://schemas.openxmlformats.org/officeDocument/2006/relationships/image" Target="../media/image137.emf"/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6.jpg"/><Relationship Id="rId11" Type="http://schemas.openxmlformats.org/officeDocument/2006/relationships/image" Target="../media/image141.emf"/><Relationship Id="rId5" Type="http://schemas.openxmlformats.org/officeDocument/2006/relationships/image" Target="../media/image135.emf"/><Relationship Id="rId10" Type="http://schemas.openxmlformats.org/officeDocument/2006/relationships/image" Target="../media/image140.emf"/><Relationship Id="rId4" Type="http://schemas.openxmlformats.org/officeDocument/2006/relationships/image" Target="../media/image134.emf"/><Relationship Id="rId9" Type="http://schemas.openxmlformats.org/officeDocument/2006/relationships/image" Target="../media/image13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emf"/><Relationship Id="rId3" Type="http://schemas.openxmlformats.org/officeDocument/2006/relationships/image" Target="../media/image143.emf"/><Relationship Id="rId7" Type="http://schemas.openxmlformats.org/officeDocument/2006/relationships/image" Target="../media/image147.emf"/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6.emf"/><Relationship Id="rId11" Type="http://schemas.openxmlformats.org/officeDocument/2006/relationships/image" Target="../media/image151.emf"/><Relationship Id="rId5" Type="http://schemas.openxmlformats.org/officeDocument/2006/relationships/image" Target="../media/image145.emf"/><Relationship Id="rId10" Type="http://schemas.openxmlformats.org/officeDocument/2006/relationships/image" Target="../media/image150.emf"/><Relationship Id="rId4" Type="http://schemas.openxmlformats.org/officeDocument/2006/relationships/image" Target="../media/image144.emf"/><Relationship Id="rId9" Type="http://schemas.openxmlformats.org/officeDocument/2006/relationships/image" Target="../media/image14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emf"/><Relationship Id="rId7" Type="http://schemas.openxmlformats.org/officeDocument/2006/relationships/image" Target="../media/image157.emf"/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6.emf"/><Relationship Id="rId5" Type="http://schemas.openxmlformats.org/officeDocument/2006/relationships/image" Target="../media/image155.emf"/><Relationship Id="rId4" Type="http://schemas.openxmlformats.org/officeDocument/2006/relationships/image" Target="../media/image154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emf"/><Relationship Id="rId3" Type="http://schemas.openxmlformats.org/officeDocument/2006/relationships/image" Target="../media/image159.emf"/><Relationship Id="rId7" Type="http://schemas.openxmlformats.org/officeDocument/2006/relationships/image" Target="../media/image163.emf"/><Relationship Id="rId12" Type="http://schemas.openxmlformats.org/officeDocument/2006/relationships/image" Target="../media/image168.emf"/><Relationship Id="rId2" Type="http://schemas.openxmlformats.org/officeDocument/2006/relationships/image" Target="../media/image158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2.emf"/><Relationship Id="rId11" Type="http://schemas.openxmlformats.org/officeDocument/2006/relationships/image" Target="../media/image167.emf"/><Relationship Id="rId5" Type="http://schemas.openxmlformats.org/officeDocument/2006/relationships/image" Target="../media/image161.emf"/><Relationship Id="rId10" Type="http://schemas.openxmlformats.org/officeDocument/2006/relationships/image" Target="../media/image166.emf"/><Relationship Id="rId4" Type="http://schemas.openxmlformats.org/officeDocument/2006/relationships/image" Target="../media/image160.emf"/><Relationship Id="rId9" Type="http://schemas.openxmlformats.org/officeDocument/2006/relationships/image" Target="../media/image16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7" Type="http://schemas.openxmlformats.org/officeDocument/2006/relationships/image" Target="../media/image1720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70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image" Target="../media/image172.emf"/><Relationship Id="rId7" Type="http://schemas.openxmlformats.org/officeDocument/2006/relationships/image" Target="../media/image72.emf"/><Relationship Id="rId2" Type="http://schemas.openxmlformats.org/officeDocument/2006/relationships/image" Target="../media/image17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emf"/><Relationship Id="rId5" Type="http://schemas.openxmlformats.org/officeDocument/2006/relationships/image" Target="../media/image174.emf"/><Relationship Id="rId4" Type="http://schemas.openxmlformats.org/officeDocument/2006/relationships/image" Target="../media/image17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image" Target="../media/image173.emf"/><Relationship Id="rId7" Type="http://schemas.openxmlformats.org/officeDocument/2006/relationships/image" Target="../media/image72.emf"/><Relationship Id="rId2" Type="http://schemas.openxmlformats.org/officeDocument/2006/relationships/image" Target="../media/image17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emf"/><Relationship Id="rId5" Type="http://schemas.openxmlformats.org/officeDocument/2006/relationships/image" Target="../media/image172.emf"/><Relationship Id="rId4" Type="http://schemas.openxmlformats.org/officeDocument/2006/relationships/image" Target="../media/image17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emf"/><Relationship Id="rId2" Type="http://schemas.openxmlformats.org/officeDocument/2006/relationships/image" Target="../media/image176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emf"/><Relationship Id="rId5" Type="http://schemas.openxmlformats.org/officeDocument/2006/relationships/image" Target="../media/image72.emf"/><Relationship Id="rId4" Type="http://schemas.openxmlformats.org/officeDocument/2006/relationships/image" Target="../media/image67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emf"/><Relationship Id="rId3" Type="http://schemas.openxmlformats.org/officeDocument/2006/relationships/image" Target="../media/image179.emf"/><Relationship Id="rId7" Type="http://schemas.openxmlformats.org/officeDocument/2006/relationships/image" Target="../media/image183.emf"/><Relationship Id="rId2" Type="http://schemas.openxmlformats.org/officeDocument/2006/relationships/image" Target="../media/image178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2.emf"/><Relationship Id="rId11" Type="http://schemas.openxmlformats.org/officeDocument/2006/relationships/image" Target="../media/image187.emf"/><Relationship Id="rId5" Type="http://schemas.openxmlformats.org/officeDocument/2006/relationships/image" Target="../media/image181.emf"/><Relationship Id="rId10" Type="http://schemas.openxmlformats.org/officeDocument/2006/relationships/image" Target="../media/image186.emf"/><Relationship Id="rId4" Type="http://schemas.openxmlformats.org/officeDocument/2006/relationships/image" Target="../media/image180.emf"/><Relationship Id="rId9" Type="http://schemas.openxmlformats.org/officeDocument/2006/relationships/image" Target="../media/image185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emf"/><Relationship Id="rId13" Type="http://schemas.openxmlformats.org/officeDocument/2006/relationships/image" Target="../media/image194.emf"/><Relationship Id="rId18" Type="http://schemas.openxmlformats.org/officeDocument/2006/relationships/image" Target="../media/image199.emf"/><Relationship Id="rId3" Type="http://schemas.openxmlformats.org/officeDocument/2006/relationships/image" Target="../media/image189.png"/><Relationship Id="rId7" Type="http://schemas.openxmlformats.org/officeDocument/2006/relationships/image" Target="../media/image70.emf"/><Relationship Id="rId12" Type="http://schemas.openxmlformats.org/officeDocument/2006/relationships/image" Target="../media/image193.emf"/><Relationship Id="rId17" Type="http://schemas.openxmlformats.org/officeDocument/2006/relationships/image" Target="../media/image198.emf"/><Relationship Id="rId2" Type="http://schemas.openxmlformats.org/officeDocument/2006/relationships/image" Target="../media/image188.png"/><Relationship Id="rId16" Type="http://schemas.openxmlformats.org/officeDocument/2006/relationships/image" Target="../media/image197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emf"/><Relationship Id="rId11" Type="http://schemas.openxmlformats.org/officeDocument/2006/relationships/image" Target="../media/image192.emf"/><Relationship Id="rId5" Type="http://schemas.openxmlformats.org/officeDocument/2006/relationships/image" Target="../media/image67.emf"/><Relationship Id="rId15" Type="http://schemas.openxmlformats.org/officeDocument/2006/relationships/image" Target="../media/image196.emf"/><Relationship Id="rId10" Type="http://schemas.openxmlformats.org/officeDocument/2006/relationships/image" Target="../media/image191.emf"/><Relationship Id="rId19" Type="http://schemas.openxmlformats.org/officeDocument/2006/relationships/image" Target="../media/image200.emf"/><Relationship Id="rId4" Type="http://schemas.openxmlformats.org/officeDocument/2006/relationships/image" Target="../media/image190.emf"/><Relationship Id="rId9" Type="http://schemas.openxmlformats.org/officeDocument/2006/relationships/image" Target="../media/image119.emf"/><Relationship Id="rId14" Type="http://schemas.openxmlformats.org/officeDocument/2006/relationships/image" Target="../media/image195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emf"/><Relationship Id="rId13" Type="http://schemas.openxmlformats.org/officeDocument/2006/relationships/image" Target="../media/image199.emf"/><Relationship Id="rId3" Type="http://schemas.openxmlformats.org/officeDocument/2006/relationships/image" Target="../media/image67.emf"/><Relationship Id="rId7" Type="http://schemas.openxmlformats.org/officeDocument/2006/relationships/image" Target="../media/image119.emf"/><Relationship Id="rId12" Type="http://schemas.openxmlformats.org/officeDocument/2006/relationships/image" Target="../media/image198.emf"/><Relationship Id="rId2" Type="http://schemas.openxmlformats.org/officeDocument/2006/relationships/image" Target="../media/image20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7.emf"/><Relationship Id="rId11" Type="http://schemas.openxmlformats.org/officeDocument/2006/relationships/image" Target="../media/image197.emf"/><Relationship Id="rId5" Type="http://schemas.openxmlformats.org/officeDocument/2006/relationships/image" Target="../media/image70.emf"/><Relationship Id="rId10" Type="http://schemas.openxmlformats.org/officeDocument/2006/relationships/image" Target="../media/image196.emf"/><Relationship Id="rId4" Type="http://schemas.openxmlformats.org/officeDocument/2006/relationships/image" Target="../media/image72.emf"/><Relationship Id="rId9" Type="http://schemas.openxmlformats.org/officeDocument/2006/relationships/image" Target="../media/image195.emf"/><Relationship Id="rId14" Type="http://schemas.openxmlformats.org/officeDocument/2006/relationships/image" Target="../media/image200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image" Target="../media/image170.png"/><Relationship Id="rId7" Type="http://schemas.openxmlformats.org/officeDocument/2006/relationships/image" Target="../media/image71.emf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205.png"/><Relationship Id="rId9" Type="http://schemas.openxmlformats.org/officeDocument/2006/relationships/image" Target="../media/image202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image" Target="../media/image204.emf"/><Relationship Id="rId7" Type="http://schemas.openxmlformats.org/officeDocument/2006/relationships/image" Target="../media/image71.emf"/><Relationship Id="rId2" Type="http://schemas.openxmlformats.org/officeDocument/2006/relationships/image" Target="../media/image20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20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13" Type="http://schemas.openxmlformats.org/officeDocument/2006/relationships/image" Target="../media/image216.png"/><Relationship Id="rId18" Type="http://schemas.openxmlformats.org/officeDocument/2006/relationships/image" Target="../media/image214.emf"/><Relationship Id="rId3" Type="http://schemas.openxmlformats.org/officeDocument/2006/relationships/image" Target="../media/image69.emf"/><Relationship Id="rId7" Type="http://schemas.openxmlformats.org/officeDocument/2006/relationships/image" Target="../media/image207.png"/><Relationship Id="rId12" Type="http://schemas.openxmlformats.org/officeDocument/2006/relationships/image" Target="../media/image215.png"/><Relationship Id="rId17" Type="http://schemas.openxmlformats.org/officeDocument/2006/relationships/image" Target="../media/image213.emf"/><Relationship Id="rId2" Type="http://schemas.openxmlformats.org/officeDocument/2006/relationships/image" Target="../media/image206.png"/><Relationship Id="rId16" Type="http://schemas.openxmlformats.org/officeDocument/2006/relationships/image" Target="../media/image212.png"/><Relationship Id="rId20" Type="http://schemas.openxmlformats.org/officeDocument/2006/relationships/image" Target="../media/image216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emf"/><Relationship Id="rId11" Type="http://schemas.openxmlformats.org/officeDocument/2006/relationships/image" Target="../media/image214.png"/><Relationship Id="rId5" Type="http://schemas.openxmlformats.org/officeDocument/2006/relationships/image" Target="../media/image71.emf"/><Relationship Id="rId15" Type="http://schemas.openxmlformats.org/officeDocument/2006/relationships/image" Target="../media/image211.png"/><Relationship Id="rId10" Type="http://schemas.openxmlformats.org/officeDocument/2006/relationships/image" Target="../media/image213.png"/><Relationship Id="rId19" Type="http://schemas.openxmlformats.org/officeDocument/2006/relationships/image" Target="../media/image215.emf"/><Relationship Id="rId4" Type="http://schemas.openxmlformats.org/officeDocument/2006/relationships/image" Target="../media/image70.emf"/><Relationship Id="rId9" Type="http://schemas.openxmlformats.org/officeDocument/2006/relationships/image" Target="../media/image209.png"/><Relationship Id="rId14" Type="http://schemas.openxmlformats.org/officeDocument/2006/relationships/image" Target="../media/image21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emf"/><Relationship Id="rId13" Type="http://schemas.openxmlformats.org/officeDocument/2006/relationships/image" Target="../media/image228.emf"/><Relationship Id="rId3" Type="http://schemas.openxmlformats.org/officeDocument/2006/relationships/image" Target="../media/image218.emf"/><Relationship Id="rId7" Type="http://schemas.openxmlformats.org/officeDocument/2006/relationships/image" Target="../media/image222.emf"/><Relationship Id="rId12" Type="http://schemas.openxmlformats.org/officeDocument/2006/relationships/image" Target="../media/image227.emf"/><Relationship Id="rId2" Type="http://schemas.openxmlformats.org/officeDocument/2006/relationships/image" Target="../media/image217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1.emf"/><Relationship Id="rId11" Type="http://schemas.openxmlformats.org/officeDocument/2006/relationships/image" Target="../media/image226.emf"/><Relationship Id="rId5" Type="http://schemas.openxmlformats.org/officeDocument/2006/relationships/image" Target="../media/image220.emf"/><Relationship Id="rId15" Type="http://schemas.openxmlformats.org/officeDocument/2006/relationships/image" Target="../media/image230.emf"/><Relationship Id="rId10" Type="http://schemas.openxmlformats.org/officeDocument/2006/relationships/image" Target="../media/image225.emf"/><Relationship Id="rId4" Type="http://schemas.openxmlformats.org/officeDocument/2006/relationships/image" Target="../media/image219.emf"/><Relationship Id="rId9" Type="http://schemas.openxmlformats.org/officeDocument/2006/relationships/image" Target="../media/image224.emf"/><Relationship Id="rId14" Type="http://schemas.openxmlformats.org/officeDocument/2006/relationships/image" Target="../media/image229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emf"/><Relationship Id="rId13" Type="http://schemas.openxmlformats.org/officeDocument/2006/relationships/image" Target="../media/image241.emf"/><Relationship Id="rId3" Type="http://schemas.openxmlformats.org/officeDocument/2006/relationships/image" Target="../media/image232.emf"/><Relationship Id="rId7" Type="http://schemas.openxmlformats.org/officeDocument/2006/relationships/image" Target="../media/image236.emf"/><Relationship Id="rId12" Type="http://schemas.openxmlformats.org/officeDocument/2006/relationships/image" Target="../media/image240.emf"/><Relationship Id="rId17" Type="http://schemas.openxmlformats.org/officeDocument/2006/relationships/image" Target="../media/image245.emf"/><Relationship Id="rId2" Type="http://schemas.openxmlformats.org/officeDocument/2006/relationships/image" Target="../media/image231.emf"/><Relationship Id="rId16" Type="http://schemas.openxmlformats.org/officeDocument/2006/relationships/image" Target="../media/image244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5.emf"/><Relationship Id="rId11" Type="http://schemas.openxmlformats.org/officeDocument/2006/relationships/image" Target="../media/image239.emf"/><Relationship Id="rId5" Type="http://schemas.openxmlformats.org/officeDocument/2006/relationships/image" Target="../media/image234.emf"/><Relationship Id="rId15" Type="http://schemas.openxmlformats.org/officeDocument/2006/relationships/image" Target="../media/image243.emf"/><Relationship Id="rId10" Type="http://schemas.openxmlformats.org/officeDocument/2006/relationships/image" Target="../media/image238.emf"/><Relationship Id="rId4" Type="http://schemas.openxmlformats.org/officeDocument/2006/relationships/image" Target="../media/image233.emf"/><Relationship Id="rId9" Type="http://schemas.openxmlformats.org/officeDocument/2006/relationships/image" Target="../media/image237.emf"/><Relationship Id="rId14" Type="http://schemas.openxmlformats.org/officeDocument/2006/relationships/image" Target="../media/image242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emf"/><Relationship Id="rId13" Type="http://schemas.openxmlformats.org/officeDocument/2006/relationships/image" Target="../media/image257.emf"/><Relationship Id="rId3" Type="http://schemas.openxmlformats.org/officeDocument/2006/relationships/image" Target="../media/image247.emf"/><Relationship Id="rId7" Type="http://schemas.openxmlformats.org/officeDocument/2006/relationships/image" Target="../media/image251.emf"/><Relationship Id="rId12" Type="http://schemas.openxmlformats.org/officeDocument/2006/relationships/image" Target="../media/image256.emf"/><Relationship Id="rId2" Type="http://schemas.openxmlformats.org/officeDocument/2006/relationships/image" Target="../media/image246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0.emf"/><Relationship Id="rId11" Type="http://schemas.openxmlformats.org/officeDocument/2006/relationships/image" Target="../media/image255.emf"/><Relationship Id="rId5" Type="http://schemas.openxmlformats.org/officeDocument/2006/relationships/image" Target="../media/image249.emf"/><Relationship Id="rId10" Type="http://schemas.openxmlformats.org/officeDocument/2006/relationships/image" Target="../media/image254.emf"/><Relationship Id="rId4" Type="http://schemas.openxmlformats.org/officeDocument/2006/relationships/image" Target="../media/image248.emf"/><Relationship Id="rId9" Type="http://schemas.openxmlformats.org/officeDocument/2006/relationships/image" Target="../media/image253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emf"/><Relationship Id="rId2" Type="http://schemas.openxmlformats.org/officeDocument/2006/relationships/image" Target="../media/image258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1.emf"/><Relationship Id="rId5" Type="http://schemas.openxmlformats.org/officeDocument/2006/relationships/image" Target="../media/image260.emf"/><Relationship Id="rId4" Type="http://schemas.openxmlformats.org/officeDocument/2006/relationships/image" Target="../media/image231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13" Type="http://schemas.openxmlformats.org/officeDocument/2006/relationships/image" Target="../media/image32.emf"/><Relationship Id="rId18" Type="http://schemas.openxmlformats.org/officeDocument/2006/relationships/image" Target="../media/image500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3.png"/><Relationship Id="rId7" Type="http://schemas.openxmlformats.org/officeDocument/2006/relationships/image" Target="../media/image53.emf"/><Relationship Id="rId12" Type="http://schemas.openxmlformats.org/officeDocument/2006/relationships/image" Target="../media/image58.emf"/><Relationship Id="rId17" Type="http://schemas.openxmlformats.org/officeDocument/2006/relationships/image" Target="../media/image49.png"/><Relationship Id="rId2" Type="http://schemas.openxmlformats.org/officeDocument/2006/relationships/tags" Target="../tags/tag5.xml"/><Relationship Id="rId16" Type="http://schemas.openxmlformats.org/officeDocument/2006/relationships/image" Target="../media/image263.png"/><Relationship Id="rId20" Type="http://schemas.openxmlformats.org/officeDocument/2006/relationships/image" Target="../media/image52.png"/><Relationship Id="rId1" Type="http://schemas.openxmlformats.org/officeDocument/2006/relationships/tags" Target="../tags/tag4.xml"/><Relationship Id="rId6" Type="http://schemas.openxmlformats.org/officeDocument/2006/relationships/image" Target="../media/image52.emf"/><Relationship Id="rId11" Type="http://schemas.openxmlformats.org/officeDocument/2006/relationships/image" Target="../media/image57.emf"/><Relationship Id="rId5" Type="http://schemas.openxmlformats.org/officeDocument/2006/relationships/image" Target="../media/image51.emf"/><Relationship Id="rId15" Type="http://schemas.openxmlformats.org/officeDocument/2006/relationships/image" Target="../media/image262.png"/><Relationship Id="rId23" Type="http://schemas.openxmlformats.org/officeDocument/2006/relationships/image" Target="../media/image55.png"/><Relationship Id="rId10" Type="http://schemas.openxmlformats.org/officeDocument/2006/relationships/image" Target="../media/image56.emf"/><Relationship Id="rId19" Type="http://schemas.openxmlformats.org/officeDocument/2006/relationships/image" Target="../media/image510.png"/><Relationship Id="rId4" Type="http://schemas.openxmlformats.org/officeDocument/2006/relationships/image" Target="../media/image50.emf"/><Relationship Id="rId9" Type="http://schemas.openxmlformats.org/officeDocument/2006/relationships/image" Target="../media/image55.emf"/><Relationship Id="rId14" Type="http://schemas.openxmlformats.org/officeDocument/2006/relationships/image" Target="../media/image60.emf"/><Relationship Id="rId22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3.emf"/><Relationship Id="rId4" Type="http://schemas.openxmlformats.org/officeDocument/2006/relationships/image" Target="../media/image175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3" Type="http://schemas.openxmlformats.org/officeDocument/2006/relationships/image" Target="../media/image266.emf"/><Relationship Id="rId7" Type="http://schemas.openxmlformats.org/officeDocument/2006/relationships/image" Target="../media/image27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9.emf"/><Relationship Id="rId11" Type="http://schemas.openxmlformats.org/officeDocument/2006/relationships/image" Target="../media/image274.emf"/><Relationship Id="rId5" Type="http://schemas.openxmlformats.org/officeDocument/2006/relationships/image" Target="../media/image268.emf"/><Relationship Id="rId10" Type="http://schemas.openxmlformats.org/officeDocument/2006/relationships/image" Target="../media/image273.emf"/><Relationship Id="rId4" Type="http://schemas.openxmlformats.org/officeDocument/2006/relationships/image" Target="../media/image267.emf"/><Relationship Id="rId9" Type="http://schemas.openxmlformats.org/officeDocument/2006/relationships/image" Target="../media/image27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jpe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wmf"/><Relationship Id="rId14" Type="http://schemas.openxmlformats.org/officeDocument/2006/relationships/image" Target="../media/image2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6.emf"/><Relationship Id="rId4" Type="http://schemas.openxmlformats.org/officeDocument/2006/relationships/image" Target="../media/image275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30.png"/><Relationship Id="rId7" Type="http://schemas.openxmlformats.org/officeDocument/2006/relationships/image" Target="../media/image33.e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13" Type="http://schemas.openxmlformats.org/officeDocument/2006/relationships/image" Target="../media/image39.svg"/><Relationship Id="rId3" Type="http://schemas.openxmlformats.org/officeDocument/2006/relationships/slideLayout" Target="../slideLayouts/slideLayout3.xml"/><Relationship Id="rId7" Type="http://schemas.microsoft.com/office/2007/relationships/hdphoto" Target="../media/hdphoto2.wdp"/><Relationship Id="rId12" Type="http://schemas.openxmlformats.org/officeDocument/2006/relationships/image" Target="../media/image3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5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34.emf"/><Relationship Id="rId10" Type="http://schemas.openxmlformats.org/officeDocument/2006/relationships/image" Target="../media/image37.png"/><Relationship Id="rId4" Type="http://schemas.openxmlformats.org/officeDocument/2006/relationships/image" Target="../media/image30.png"/><Relationship Id="rId9" Type="http://schemas.openxmlformats.org/officeDocument/2006/relationships/image" Target="../media/image31.emf"/><Relationship Id="rId14" Type="http://schemas.openxmlformats.org/officeDocument/2006/relationships/image" Target="../media/image3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3.emf"/><Relationship Id="rId7" Type="http://schemas.openxmlformats.org/officeDocument/2006/relationships/image" Target="../media/image47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Relationship Id="rId9" Type="http://schemas.openxmlformats.org/officeDocument/2006/relationships/image" Target="../media/image4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4275E360-FDA2-47EF-BE5C-5EA4F67E8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56" y="1773651"/>
            <a:ext cx="12438946" cy="5862420"/>
          </a:xfrm>
          <a:prstGeom prst="rect">
            <a:avLst/>
          </a:prstGeom>
        </p:spPr>
      </p:pic>
      <p:sp>
        <p:nvSpPr>
          <p:cNvPr id="71" name="Shape 71"/>
          <p:cNvSpPr/>
          <p:nvPr/>
        </p:nvSpPr>
        <p:spPr>
          <a:xfrm flipV="1">
            <a:off x="633277" y="1212207"/>
            <a:ext cx="11738247" cy="1"/>
          </a:xfrm>
          <a:prstGeom prst="line">
            <a:avLst/>
          </a:prstGeom>
          <a:ln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14" name="Shape 73"/>
          <p:cNvSpPr/>
          <p:nvPr/>
        </p:nvSpPr>
        <p:spPr>
          <a:xfrm flipV="1">
            <a:off x="159264" y="8493866"/>
            <a:ext cx="8322128" cy="43795"/>
          </a:xfrm>
          <a:prstGeom prst="line">
            <a:avLst/>
          </a:prstGeom>
          <a:ln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69" name="Shape 69"/>
          <p:cNvSpPr/>
          <p:nvPr/>
        </p:nvSpPr>
        <p:spPr>
          <a:xfrm>
            <a:off x="447205" y="8780583"/>
            <a:ext cx="6556818" cy="80021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>
              <a:defRPr sz="1800"/>
            </a:pPr>
            <a:r>
              <a:rPr sz="2800" b="1" dirty="0">
                <a:solidFill>
                  <a:srgbClr val="363636"/>
                </a:solidFill>
                <a:latin typeface="Palatino"/>
                <a:ea typeface="Palatino"/>
                <a:cs typeface="Palatino"/>
                <a:sym typeface="Palatino"/>
              </a:rPr>
              <a:t>Thomas </a:t>
            </a:r>
            <a:r>
              <a:rPr lang="fr-FR" sz="2800" b="1" dirty="0">
                <a:solidFill>
                  <a:srgbClr val="363636"/>
                </a:solidFill>
                <a:latin typeface="Palatino"/>
                <a:ea typeface="Palatino"/>
                <a:cs typeface="Palatino"/>
                <a:sym typeface="Palatino"/>
              </a:rPr>
              <a:t>DUGUET</a:t>
            </a:r>
          </a:p>
          <a:p>
            <a:pPr lvl="0">
              <a:defRPr sz="1800"/>
            </a:pPr>
            <a:r>
              <a:rPr lang="fr-FR" sz="2400" b="1" dirty="0" err="1">
                <a:solidFill>
                  <a:srgbClr val="363636"/>
                </a:solidFill>
                <a:latin typeface="Palatino"/>
                <a:ea typeface="Palatino"/>
                <a:cs typeface="Palatino"/>
                <a:sym typeface="Palatino"/>
              </a:rPr>
              <a:t>DPhN</a:t>
            </a:r>
            <a:r>
              <a:rPr lang="fr-FR" sz="2400" b="1" dirty="0">
                <a:solidFill>
                  <a:srgbClr val="363636"/>
                </a:solidFill>
                <a:latin typeface="Palatino"/>
                <a:ea typeface="Palatino"/>
                <a:cs typeface="Palatino"/>
                <a:sym typeface="Palatino"/>
              </a:rPr>
              <a:t>, CEA-Saclay, France</a:t>
            </a:r>
          </a:p>
        </p:txBody>
      </p:sp>
      <p:sp>
        <p:nvSpPr>
          <p:cNvPr id="27" name="[Figure: B. Bally]"/>
          <p:cNvSpPr txBox="1"/>
          <p:nvPr/>
        </p:nvSpPr>
        <p:spPr>
          <a:xfrm>
            <a:off x="5547582" y="5663446"/>
            <a:ext cx="190963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>
              <a:defRPr sz="1500">
                <a:latin typeface="Palatino"/>
                <a:ea typeface="Palatino"/>
                <a:cs typeface="Palatino"/>
                <a:sym typeface="Palatino"/>
              </a:defRPr>
            </a:pPr>
            <a:r>
              <a:rPr sz="1600" b="1" i="1" dirty="0"/>
              <a:t>Figure</a:t>
            </a:r>
            <a:r>
              <a:rPr sz="1600" b="1" dirty="0"/>
              <a:t>: B. Bally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71" y="8637225"/>
            <a:ext cx="1086936" cy="1086936"/>
          </a:xfrm>
          <a:prstGeom prst="rect">
            <a:avLst/>
          </a:prstGeom>
        </p:spPr>
      </p:pic>
      <p:sp>
        <p:nvSpPr>
          <p:cNvPr id="18" name="Shape 68"/>
          <p:cNvSpPr/>
          <p:nvPr/>
        </p:nvSpPr>
        <p:spPr>
          <a:xfrm>
            <a:off x="96082" y="7707750"/>
            <a:ext cx="11083029" cy="36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l">
              <a:defRPr sz="1800"/>
            </a:pPr>
            <a:r>
              <a:rPr lang="en-US" sz="2500" b="1" i="1" dirty="0">
                <a:solidFill>
                  <a:srgbClr val="5F5F5F"/>
                </a:solidFill>
                <a:latin typeface="Palatino"/>
                <a:ea typeface="Palatino"/>
                <a:cs typeface="Palatino"/>
                <a:sym typeface="Palatino"/>
              </a:rPr>
              <a:t>Intersection of nuclear structure and high-energy nuclear collisions 2026</a:t>
            </a:r>
          </a:p>
          <a:p>
            <a:pPr lvl="0" algn="l">
              <a:defRPr sz="1800"/>
            </a:pPr>
            <a:r>
              <a:rPr lang="en-US" sz="2500" b="1" dirty="0">
                <a:solidFill>
                  <a:srgbClr val="5F5F5F"/>
                </a:solidFill>
                <a:latin typeface="Palatino"/>
                <a:ea typeface="Palatino"/>
                <a:cs typeface="Palatino"/>
                <a:sym typeface="Palatino"/>
              </a:rPr>
              <a:t>Yukawa Institute for Theoretical Physics, 13–24 </a:t>
            </a:r>
            <a:r>
              <a:rPr lang="en-US" sz="2500" b="1" dirty="0" err="1">
                <a:solidFill>
                  <a:srgbClr val="5F5F5F"/>
                </a:solidFill>
                <a:latin typeface="Palatino"/>
                <a:ea typeface="Palatino"/>
                <a:cs typeface="Palatino"/>
                <a:sym typeface="Palatino"/>
              </a:rPr>
              <a:t>avr</a:t>
            </a:r>
            <a:r>
              <a:rPr lang="en-US" sz="2500" b="1" dirty="0">
                <a:solidFill>
                  <a:srgbClr val="5F5F5F"/>
                </a:solidFill>
                <a:latin typeface="Palatino"/>
                <a:ea typeface="Palatino"/>
                <a:cs typeface="Palatino"/>
                <a:sym typeface="Palatino"/>
              </a:rPr>
              <a:t>. 2026, Kyoto, Japan </a:t>
            </a:r>
            <a:endParaRPr lang="fr-FR" sz="2500" b="1" dirty="0">
              <a:solidFill>
                <a:srgbClr val="5F5F5F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0" name="Shape 67"/>
          <p:cNvSpPr/>
          <p:nvPr/>
        </p:nvSpPr>
        <p:spPr>
          <a:xfrm>
            <a:off x="0" y="530089"/>
            <a:ext cx="13004800" cy="651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/>
          <a:lstStyle>
            <a:lvl1pPr defTabSz="457200">
              <a:defRPr sz="4000">
                <a:solidFill>
                  <a:srgbClr val="063C9E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3600" b="1" dirty="0">
                <a:solidFill>
                  <a:srgbClr val="0033CC"/>
                </a:solidFill>
              </a:rPr>
              <a:t>Imaging (two-body) correlations in atomic nuclei </a:t>
            </a: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2400" dirty="0">
                <a:solidFill>
                  <a:srgbClr val="0033CC"/>
                </a:solidFill>
              </a:rPr>
              <a:t>Employing low- and high-energy processes</a:t>
            </a:r>
            <a:endParaRPr lang="en-US" sz="1600" dirty="0">
              <a:solidFill>
                <a:srgbClr val="0033CC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5081E53-0CD0-4C90-A5B2-27C71B4920E3}"/>
              </a:ext>
            </a:extLst>
          </p:cNvPr>
          <p:cNvSpPr/>
          <p:nvPr/>
        </p:nvSpPr>
        <p:spPr>
          <a:xfrm>
            <a:off x="1886330" y="2263080"/>
            <a:ext cx="6460087" cy="2368412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A778757-09C4-4F6A-84FB-C98F209C6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766" y="2445809"/>
            <a:ext cx="2360881" cy="196561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89F4630-4D1A-441F-AB43-FEBC37D08E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180" y="1944483"/>
            <a:ext cx="2686870" cy="2687009"/>
          </a:xfrm>
          <a:prstGeom prst="rect">
            <a:avLst/>
          </a:prstGeom>
        </p:spPr>
      </p:pic>
      <p:sp>
        <p:nvSpPr>
          <p:cNvPr id="3" name="Flèche : double flèche horizontale 2">
            <a:extLst>
              <a:ext uri="{FF2B5EF4-FFF2-40B4-BE49-F238E27FC236}">
                <a16:creationId xmlns:a16="http://schemas.microsoft.com/office/drawing/2014/main" id="{15817DC8-2C9F-42A1-8BCC-3DC5C8930E55}"/>
              </a:ext>
            </a:extLst>
          </p:cNvPr>
          <p:cNvSpPr/>
          <p:nvPr/>
        </p:nvSpPr>
        <p:spPr>
          <a:xfrm>
            <a:off x="4561484" y="2941328"/>
            <a:ext cx="1018914" cy="785550"/>
          </a:xfrm>
          <a:prstGeom prst="leftRightArrow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462314D-2BB3-4628-8126-434720D6CBEA}"/>
              </a:ext>
            </a:extLst>
          </p:cNvPr>
          <p:cNvSpPr/>
          <p:nvPr/>
        </p:nvSpPr>
        <p:spPr>
          <a:xfrm>
            <a:off x="1776560" y="2217682"/>
            <a:ext cx="6569857" cy="2413810"/>
          </a:xfrm>
          <a:prstGeom prst="roundRect">
            <a:avLst/>
          </a:prstGeom>
          <a:noFill/>
          <a:ln w="762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CC84EC-AF94-458C-8643-E42890883B39}"/>
              </a:ext>
            </a:extLst>
          </p:cNvPr>
          <p:cNvSpPr/>
          <p:nvPr/>
        </p:nvSpPr>
        <p:spPr>
          <a:xfrm>
            <a:off x="1704949" y="1773651"/>
            <a:ext cx="2575490" cy="397158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6" name="2023"/>
          <p:cNvSpPr txBox="1"/>
          <p:nvPr/>
        </p:nvSpPr>
        <p:spPr>
          <a:xfrm>
            <a:off x="1776020" y="1687266"/>
            <a:ext cx="3518592" cy="47192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8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400" i="1" dirty="0"/>
              <a:t>Ab initio </a:t>
            </a:r>
            <a:r>
              <a:rPr lang="fr-FR" sz="2400" dirty="0" err="1"/>
              <a:t>nuclear</a:t>
            </a:r>
            <a:r>
              <a:rPr lang="fr-FR" sz="2400" dirty="0"/>
              <a:t> </a:t>
            </a:r>
            <a:r>
              <a:rPr lang="fr-FR" sz="2400" dirty="0" err="1"/>
              <a:t>theory</a:t>
            </a:r>
            <a:r>
              <a:rPr lang="fr-FR" sz="2400" dirty="0"/>
              <a:t> </a:t>
            </a:r>
            <a:endParaRPr sz="2400" dirty="0"/>
          </a:p>
        </p:txBody>
      </p:sp>
      <p:sp>
        <p:nvSpPr>
          <p:cNvPr id="21" name="2023">
            <a:extLst>
              <a:ext uri="{FF2B5EF4-FFF2-40B4-BE49-F238E27FC236}">
                <a16:creationId xmlns:a16="http://schemas.microsoft.com/office/drawing/2014/main" id="{22329B66-EEB5-4A7D-9332-61784EA11E91}"/>
              </a:ext>
            </a:extLst>
          </p:cNvPr>
          <p:cNvSpPr txBox="1"/>
          <p:nvPr/>
        </p:nvSpPr>
        <p:spPr>
          <a:xfrm>
            <a:off x="6816781" y="4669729"/>
            <a:ext cx="4998163" cy="47192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8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400" i="1" dirty="0"/>
              <a:t>Ultra-</a:t>
            </a:r>
            <a:r>
              <a:rPr lang="fr-FR" sz="2400" i="1" dirty="0" err="1"/>
              <a:t>relativistic</a:t>
            </a:r>
            <a:r>
              <a:rPr lang="fr-FR" sz="2400" i="1" dirty="0"/>
              <a:t> ion-ion collisions</a:t>
            </a:r>
            <a:endParaRPr sz="2400" dirty="0"/>
          </a:p>
        </p:txBody>
      </p:sp>
      <p:sp>
        <p:nvSpPr>
          <p:cNvPr id="22" name="2023">
            <a:extLst>
              <a:ext uri="{FF2B5EF4-FFF2-40B4-BE49-F238E27FC236}">
                <a16:creationId xmlns:a16="http://schemas.microsoft.com/office/drawing/2014/main" id="{2FB3805D-C850-4DA1-B4FB-3588C4F26CBD}"/>
              </a:ext>
            </a:extLst>
          </p:cNvPr>
          <p:cNvSpPr txBox="1"/>
          <p:nvPr/>
        </p:nvSpPr>
        <p:spPr>
          <a:xfrm>
            <a:off x="4583628" y="3907531"/>
            <a:ext cx="974626" cy="47192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8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400" i="1" dirty="0"/>
              <a:t>versus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43364453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8581343" y="1594202"/>
            <a:ext cx="4913787" cy="6622145"/>
            <a:chOff x="404266" y="1736035"/>
            <a:chExt cx="4605469" cy="6896400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76" y="1739946"/>
              <a:ext cx="4514593" cy="6776255"/>
            </a:xfrm>
            <a:prstGeom prst="rect">
              <a:avLst/>
            </a:prstGeom>
          </p:spPr>
        </p:pic>
        <p:cxnSp>
          <p:nvCxnSpPr>
            <p:cNvPr id="55" name="Connecteur droit 54"/>
            <p:cNvCxnSpPr/>
            <p:nvPr/>
          </p:nvCxnSpPr>
          <p:spPr>
            <a:xfrm>
              <a:off x="469900" y="3785601"/>
              <a:ext cx="4514471" cy="17826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/>
            <p:cNvSpPr/>
            <p:nvPr/>
          </p:nvSpPr>
          <p:spPr>
            <a:xfrm>
              <a:off x="3143639" y="1736035"/>
              <a:ext cx="1866096" cy="6780166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476276" y="6144876"/>
              <a:ext cx="2667363" cy="248755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04266" y="1736035"/>
              <a:ext cx="417369" cy="4475101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  <p:sp>
        <p:nvSpPr>
          <p:cNvPr id="31" name="Q"/>
          <p:cNvSpPr txBox="1"/>
          <p:nvPr/>
        </p:nvSpPr>
        <p:spPr>
          <a:xfrm>
            <a:off x="11952480" y="2929588"/>
            <a:ext cx="9618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9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1800" dirty="0"/>
              <a:t>800MeV</a:t>
            </a:r>
            <a:endParaRPr sz="1800" dirty="0"/>
          </a:p>
        </p:txBody>
      </p:sp>
      <p:cxnSp>
        <p:nvCxnSpPr>
          <p:cNvPr id="10" name="Connecteur droit avec flèche 9"/>
          <p:cNvCxnSpPr/>
          <p:nvPr/>
        </p:nvCxnSpPr>
        <p:spPr>
          <a:xfrm flipH="1" flipV="1">
            <a:off x="11733076" y="1579570"/>
            <a:ext cx="53009" cy="4233511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6" name="Rectangle"/>
          <p:cNvSpPr/>
          <p:nvPr/>
        </p:nvSpPr>
        <p:spPr>
          <a:xfrm>
            <a:off x="11607193" y="3075527"/>
            <a:ext cx="281954" cy="87716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67" name="Q"/>
          <p:cNvSpPr txBox="1"/>
          <p:nvPr/>
        </p:nvSpPr>
        <p:spPr>
          <a:xfrm>
            <a:off x="11934127" y="3796990"/>
            <a:ext cx="9618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9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1800" dirty="0"/>
              <a:t>150MeV</a:t>
            </a:r>
            <a:endParaRPr sz="1800" dirty="0"/>
          </a:p>
        </p:txBody>
      </p:sp>
      <p:sp>
        <p:nvSpPr>
          <p:cNvPr id="11" name="Accolade ouvrante 10"/>
          <p:cNvSpPr/>
          <p:nvPr/>
        </p:nvSpPr>
        <p:spPr>
          <a:xfrm>
            <a:off x="8667229" y="1643949"/>
            <a:ext cx="309044" cy="1781551"/>
          </a:xfrm>
          <a:prstGeom prst="leftBrace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8" name="Rectangle"/>
          <p:cNvSpPr/>
          <p:nvPr/>
        </p:nvSpPr>
        <p:spPr>
          <a:xfrm>
            <a:off x="11618603" y="3942928"/>
            <a:ext cx="281954" cy="87716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69" name="Q"/>
          <p:cNvSpPr txBox="1"/>
          <p:nvPr/>
        </p:nvSpPr>
        <p:spPr>
          <a:xfrm rot="16200000">
            <a:off x="7078229" y="2234738"/>
            <a:ext cx="2151230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9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algn="ctr"/>
            <a:r>
              <a:rPr lang="fr-FR" b="1" dirty="0" err="1"/>
              <a:t>Hadronic</a:t>
            </a:r>
            <a:r>
              <a:rPr lang="fr-FR" b="1" dirty="0"/>
              <a:t> </a:t>
            </a:r>
            <a:r>
              <a:rPr lang="fr-FR" b="1" dirty="0" err="1"/>
              <a:t>Physics</a:t>
            </a:r>
            <a:endParaRPr lang="fr-FR" b="1" dirty="0"/>
          </a:p>
          <a:p>
            <a:pPr algn="ctr"/>
            <a:r>
              <a:rPr lang="fr-FR" b="1" dirty="0"/>
              <a:t>QCD</a:t>
            </a:r>
            <a:endParaRPr b="1" dirty="0"/>
          </a:p>
        </p:txBody>
      </p:sp>
      <p:sp>
        <p:nvSpPr>
          <p:cNvPr id="70" name="Q"/>
          <p:cNvSpPr txBox="1"/>
          <p:nvPr/>
        </p:nvSpPr>
        <p:spPr>
          <a:xfrm rot="16200000">
            <a:off x="7105481" y="4428342"/>
            <a:ext cx="2096728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9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algn="ctr"/>
            <a:r>
              <a:rPr lang="fr-FR" b="1" dirty="0" err="1"/>
              <a:t>Physics</a:t>
            </a:r>
            <a:r>
              <a:rPr lang="fr-FR" b="1" dirty="0"/>
              <a:t> of </a:t>
            </a:r>
            <a:r>
              <a:rPr lang="fr-FR" b="1" dirty="0" err="1"/>
              <a:t>nuclei</a:t>
            </a:r>
            <a:endParaRPr lang="fr-FR" b="1" dirty="0"/>
          </a:p>
          <a:p>
            <a:pPr algn="ctr"/>
            <a:r>
              <a:rPr lang="fr-FR" b="1" dirty="0" err="1">
                <a:latin typeface="Symbol" panose="05050102010706020507" pitchFamily="18" charset="2"/>
              </a:rPr>
              <a:t>c</a:t>
            </a:r>
            <a:r>
              <a:rPr lang="fr-FR" b="1" dirty="0" err="1"/>
              <a:t>EFT</a:t>
            </a:r>
            <a:endParaRPr b="1" dirty="0"/>
          </a:p>
        </p:txBody>
      </p:sp>
      <p:sp>
        <p:nvSpPr>
          <p:cNvPr id="71" name="Accolade ouvrante 70"/>
          <p:cNvSpPr/>
          <p:nvPr/>
        </p:nvSpPr>
        <p:spPr>
          <a:xfrm>
            <a:off x="8653977" y="3598286"/>
            <a:ext cx="322295" cy="2229427"/>
          </a:xfrm>
          <a:prstGeom prst="leftBrace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75" name="Rectangle à coins arrondis 74"/>
          <p:cNvSpPr/>
          <p:nvPr/>
        </p:nvSpPr>
        <p:spPr>
          <a:xfrm flipH="1">
            <a:off x="2809242" y="4188364"/>
            <a:ext cx="4652065" cy="567825"/>
          </a:xfrm>
          <a:prstGeom prst="wedgeRoundRectCallout">
            <a:avLst>
              <a:gd name="adj1" fmla="val -80350"/>
              <a:gd name="adj2" fmla="val -303975"/>
              <a:gd name="adj3" fmla="val 16667"/>
            </a:avLst>
          </a:prstGeom>
          <a:gradFill flip="none" rotWithShape="1">
            <a:gsLst>
              <a:gs pos="23000">
                <a:srgbClr val="0033CC">
                  <a:tint val="66000"/>
                  <a:satMod val="160000"/>
                  <a:alpha val="0"/>
                </a:srgbClr>
              </a:gs>
              <a:gs pos="97000">
                <a:srgbClr val="0033CC">
                  <a:tint val="44500"/>
                  <a:satMod val="160000"/>
                </a:srgbClr>
              </a:gs>
              <a:gs pos="100000">
                <a:srgbClr val="0033CC">
                  <a:tint val="23500"/>
                  <a:satMod val="160000"/>
                  <a:alpha val="0"/>
                  <a:lumMod val="72000"/>
                </a:srgbClr>
              </a:gs>
            </a:gsLst>
            <a:lin ang="8100000" scaled="1"/>
            <a:tileRect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5" name="Shape 105"/>
          <p:cNvSpPr/>
          <p:nvPr/>
        </p:nvSpPr>
        <p:spPr>
          <a:xfrm flipV="1">
            <a:off x="469900" y="1426638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" name="Chiral EFT"/>
          <p:cNvSpPr txBox="1"/>
          <p:nvPr/>
        </p:nvSpPr>
        <p:spPr>
          <a:xfrm>
            <a:off x="485919" y="1661856"/>
            <a:ext cx="7311297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b="0"/>
            </a:pPr>
            <a:r>
              <a:rPr lang="fr-FR" b="1" dirty="0"/>
              <a:t>Ab </a:t>
            </a:r>
            <a:r>
              <a:rPr lang="fr-FR" b="1" dirty="0" err="1"/>
              <a:t>initio</a:t>
            </a:r>
            <a:r>
              <a:rPr lang="fr-FR" b="1" dirty="0"/>
              <a:t> = </a:t>
            </a:r>
            <a:r>
              <a:rPr b="1" dirty="0"/>
              <a:t>Chiral EFT</a:t>
            </a:r>
            <a:r>
              <a:rPr lang="fr-FR" b="1" dirty="0"/>
              <a:t> = </a:t>
            </a:r>
            <a:r>
              <a:rPr lang="fr-FR" b="1" dirty="0" err="1"/>
              <a:t>low-energy</a:t>
            </a:r>
            <a:r>
              <a:rPr lang="fr-FR" b="1" dirty="0"/>
              <a:t> </a:t>
            </a:r>
            <a:r>
              <a:rPr lang="fr-FR" b="1" dirty="0" err="1"/>
              <a:t>realization</a:t>
            </a:r>
            <a:r>
              <a:rPr lang="fr-FR" b="1" dirty="0"/>
              <a:t> of QCD</a:t>
            </a:r>
            <a:endParaRPr b="1" dirty="0"/>
          </a:p>
        </p:txBody>
      </p:sp>
      <p:sp>
        <p:nvSpPr>
          <p:cNvPr id="35" name="➪ Expand around Q ~ m𝜋"/>
          <p:cNvSpPr txBox="1"/>
          <p:nvPr/>
        </p:nvSpPr>
        <p:spPr>
          <a:xfrm>
            <a:off x="2904468" y="2349207"/>
            <a:ext cx="1676405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err="1">
                <a:latin typeface="ＭＳ Ｐ明朝"/>
                <a:ea typeface="ＭＳ Ｐ明朝"/>
                <a:cs typeface="ＭＳ Ｐ明朝"/>
                <a:sym typeface="ＭＳ Ｐ明朝"/>
              </a:rPr>
              <a:t>Nucleons</a:t>
            </a:r>
            <a:endParaRPr baseline="-5999" dirty="0"/>
          </a:p>
        </p:txBody>
      </p:sp>
      <p:sp>
        <p:nvSpPr>
          <p:cNvPr id="37" name="High-energy via contact interactions"/>
          <p:cNvSpPr txBox="1"/>
          <p:nvPr/>
        </p:nvSpPr>
        <p:spPr>
          <a:xfrm>
            <a:off x="2905091" y="4241074"/>
            <a:ext cx="460816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High-energy via contact interactions</a:t>
            </a:r>
          </a:p>
        </p:txBody>
      </p:sp>
      <p:sp>
        <p:nvSpPr>
          <p:cNvPr id="38" name="Line"/>
          <p:cNvSpPr/>
          <p:nvPr/>
        </p:nvSpPr>
        <p:spPr>
          <a:xfrm flipV="1">
            <a:off x="1002855" y="6191049"/>
            <a:ext cx="1" cy="9906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39" name="Line"/>
          <p:cNvSpPr/>
          <p:nvPr/>
        </p:nvSpPr>
        <p:spPr>
          <a:xfrm flipV="1">
            <a:off x="1576881" y="6191049"/>
            <a:ext cx="1" cy="9906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0" name="Line"/>
          <p:cNvSpPr/>
          <p:nvPr/>
        </p:nvSpPr>
        <p:spPr>
          <a:xfrm>
            <a:off x="992048" y="6686349"/>
            <a:ext cx="587944" cy="1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1" name="N"/>
          <p:cNvSpPr txBox="1"/>
          <p:nvPr/>
        </p:nvSpPr>
        <p:spPr>
          <a:xfrm>
            <a:off x="840161" y="7155521"/>
            <a:ext cx="32538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</a:t>
            </a:r>
          </a:p>
        </p:txBody>
      </p:sp>
      <p:sp>
        <p:nvSpPr>
          <p:cNvPr id="42" name="N"/>
          <p:cNvSpPr txBox="1"/>
          <p:nvPr/>
        </p:nvSpPr>
        <p:spPr>
          <a:xfrm>
            <a:off x="1414187" y="7155521"/>
            <a:ext cx="32538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</a:t>
            </a:r>
          </a:p>
        </p:txBody>
      </p:sp>
      <p:sp>
        <p:nvSpPr>
          <p:cNvPr id="43" name="𝜋"/>
          <p:cNvSpPr txBox="1"/>
          <p:nvPr/>
        </p:nvSpPr>
        <p:spPr>
          <a:xfrm>
            <a:off x="1164679" y="6311699"/>
            <a:ext cx="264865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𝜋</a:t>
            </a:r>
          </a:p>
        </p:txBody>
      </p:sp>
      <p:sp>
        <p:nvSpPr>
          <p:cNvPr id="44" name="Line"/>
          <p:cNvSpPr/>
          <p:nvPr/>
        </p:nvSpPr>
        <p:spPr>
          <a:xfrm flipV="1">
            <a:off x="1042446" y="3980724"/>
            <a:ext cx="574027" cy="99060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5" name="Line"/>
          <p:cNvSpPr/>
          <p:nvPr/>
        </p:nvSpPr>
        <p:spPr>
          <a:xfrm flipH="1" flipV="1">
            <a:off x="1042446" y="3980725"/>
            <a:ext cx="574027" cy="9906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6" name="N"/>
          <p:cNvSpPr txBox="1"/>
          <p:nvPr/>
        </p:nvSpPr>
        <p:spPr>
          <a:xfrm>
            <a:off x="879752" y="4945198"/>
            <a:ext cx="32538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</a:t>
            </a:r>
          </a:p>
        </p:txBody>
      </p:sp>
      <p:sp>
        <p:nvSpPr>
          <p:cNvPr id="47" name="N"/>
          <p:cNvSpPr txBox="1"/>
          <p:nvPr/>
        </p:nvSpPr>
        <p:spPr>
          <a:xfrm>
            <a:off x="1453778" y="4945198"/>
            <a:ext cx="32538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</a:t>
            </a:r>
          </a:p>
        </p:txBody>
      </p:sp>
      <p:sp>
        <p:nvSpPr>
          <p:cNvPr id="48" name="Circle"/>
          <p:cNvSpPr/>
          <p:nvPr/>
        </p:nvSpPr>
        <p:spPr>
          <a:xfrm>
            <a:off x="1274894" y="4420877"/>
            <a:ext cx="109131" cy="11029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59" name="[Weinberg, van Kolck, ..]"/>
          <p:cNvSpPr txBox="1"/>
          <p:nvPr/>
        </p:nvSpPr>
        <p:spPr>
          <a:xfrm rot="16200000">
            <a:off x="-2041590" y="3944387"/>
            <a:ext cx="4432079" cy="364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>
              <a:defRPr sz="1700" i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i="0" dirty="0"/>
              <a:t>[Weinberg, </a:t>
            </a:r>
            <a:r>
              <a:rPr lang="fr-FR" i="0" dirty="0"/>
              <a:t>Gasser, </a:t>
            </a:r>
            <a:r>
              <a:rPr lang="fr-FR" i="0" dirty="0" err="1"/>
              <a:t>Leutwyler</a:t>
            </a:r>
            <a:r>
              <a:rPr lang="fr-FR" i="0" dirty="0"/>
              <a:t>, </a:t>
            </a:r>
            <a:r>
              <a:rPr i="0" dirty="0"/>
              <a:t>van Kolck, ..]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1691355" y="6191048"/>
            <a:ext cx="939360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+</a:t>
            </a:r>
            <a:r>
              <a:rPr kumimoji="0" lang="fr-FR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 …</a:t>
            </a:r>
          </a:p>
        </p:txBody>
      </p:sp>
      <p:sp>
        <p:nvSpPr>
          <p:cNvPr id="63" name="ZoneTexte 62"/>
          <p:cNvSpPr txBox="1"/>
          <p:nvPr/>
        </p:nvSpPr>
        <p:spPr>
          <a:xfrm>
            <a:off x="1693304" y="4027081"/>
            <a:ext cx="939360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+</a:t>
            </a:r>
            <a:r>
              <a:rPr kumimoji="0" lang="fr-FR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 …</a:t>
            </a:r>
          </a:p>
        </p:txBody>
      </p:sp>
      <p:sp>
        <p:nvSpPr>
          <p:cNvPr id="72" name="➪ Expand around Q ~ m𝜋"/>
          <p:cNvSpPr txBox="1"/>
          <p:nvPr/>
        </p:nvSpPr>
        <p:spPr>
          <a:xfrm>
            <a:off x="2988124" y="2927830"/>
            <a:ext cx="136379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>
                <a:latin typeface="ＭＳ Ｐ明朝"/>
                <a:ea typeface="ＭＳ Ｐ明朝"/>
                <a:cs typeface="ＭＳ Ｐ明朝"/>
                <a:sym typeface="ＭＳ Ｐ明朝"/>
              </a:rPr>
              <a:t>Pions</a:t>
            </a:r>
            <a:endParaRPr baseline="-5999" dirty="0"/>
          </a:p>
        </p:txBody>
      </p:sp>
      <p:sp>
        <p:nvSpPr>
          <p:cNvPr id="73" name="➪ Expand around Q ~ m𝜋"/>
          <p:cNvSpPr txBox="1"/>
          <p:nvPr/>
        </p:nvSpPr>
        <p:spPr>
          <a:xfrm>
            <a:off x="794326" y="2369389"/>
            <a:ext cx="15643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>
                <a:latin typeface="ＭＳ Ｐ明朝"/>
                <a:ea typeface="ＭＳ Ｐ明朝"/>
                <a:cs typeface="ＭＳ Ｐ明朝"/>
                <a:sym typeface="ＭＳ Ｐ明朝"/>
              </a:rPr>
              <a:t>Effective </a:t>
            </a:r>
            <a:r>
              <a:rPr lang="fr-FR" dirty="0" err="1">
                <a:latin typeface="ＭＳ Ｐ明朝"/>
                <a:ea typeface="ＭＳ Ｐ明朝"/>
                <a:cs typeface="ＭＳ Ｐ明朝"/>
                <a:sym typeface="ＭＳ Ｐ明朝"/>
              </a:rPr>
              <a:t>degrees</a:t>
            </a:r>
            <a:r>
              <a:rPr lang="fr-FR" dirty="0">
                <a:latin typeface="ＭＳ Ｐ明朝"/>
                <a:ea typeface="ＭＳ Ｐ明朝"/>
                <a:cs typeface="ＭＳ Ｐ明朝"/>
                <a:sym typeface="ＭＳ Ｐ明朝"/>
              </a:rPr>
              <a:t> of </a:t>
            </a:r>
            <a:r>
              <a:rPr lang="fr-FR" dirty="0" err="1">
                <a:latin typeface="ＭＳ Ｐ明朝"/>
                <a:ea typeface="ＭＳ Ｐ明朝"/>
                <a:cs typeface="ＭＳ Ｐ明朝"/>
                <a:sym typeface="ＭＳ Ｐ明朝"/>
              </a:rPr>
              <a:t>freedom</a:t>
            </a:r>
            <a:endParaRPr baseline="-5999" dirty="0"/>
          </a:p>
        </p:txBody>
      </p:sp>
      <p:sp>
        <p:nvSpPr>
          <p:cNvPr id="12" name="Accolade fermante 11"/>
          <p:cNvSpPr/>
          <p:nvPr/>
        </p:nvSpPr>
        <p:spPr>
          <a:xfrm>
            <a:off x="2277386" y="2382921"/>
            <a:ext cx="326825" cy="1129612"/>
          </a:xfrm>
          <a:prstGeom prst="rightBrace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3210594" y="3425500"/>
            <a:ext cx="850867" cy="0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4" name="➪ Expand around Q ~ m𝜋"/>
          <p:cNvSpPr txBox="1"/>
          <p:nvPr/>
        </p:nvSpPr>
        <p:spPr>
          <a:xfrm>
            <a:off x="1346140" y="3500434"/>
            <a:ext cx="5293272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1600" dirty="0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Manifestation of chiral </a:t>
            </a:r>
            <a:r>
              <a:rPr lang="fr-FR" sz="1600" dirty="0" err="1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symmetry</a:t>
            </a:r>
            <a:r>
              <a:rPr lang="fr-FR" sz="1600" dirty="0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 </a:t>
            </a:r>
            <a:r>
              <a:rPr lang="fr-FR" sz="1600" dirty="0" err="1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breaking</a:t>
            </a:r>
            <a:r>
              <a:rPr lang="fr-FR" sz="1600" dirty="0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 at </a:t>
            </a:r>
            <a:r>
              <a:rPr lang="fr-FR" sz="1600" dirty="0" err="1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low</a:t>
            </a:r>
            <a:r>
              <a:rPr lang="fr-FR" sz="1600" dirty="0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 </a:t>
            </a:r>
            <a:r>
              <a:rPr lang="fr-FR" sz="1600" dirty="0" err="1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energy</a:t>
            </a:r>
            <a:endParaRPr sz="1600" baseline="-5999" dirty="0">
              <a:solidFill>
                <a:srgbClr val="FF0000"/>
              </a:solidFill>
            </a:endParaRPr>
          </a:p>
        </p:txBody>
      </p:sp>
      <p:sp>
        <p:nvSpPr>
          <p:cNvPr id="77" name="Line"/>
          <p:cNvSpPr/>
          <p:nvPr/>
        </p:nvSpPr>
        <p:spPr>
          <a:xfrm flipH="1" flipV="1">
            <a:off x="4587676" y="2278149"/>
            <a:ext cx="3278" cy="638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cxnSp>
        <p:nvCxnSpPr>
          <p:cNvPr id="17" name="Connecteur droit 16"/>
          <p:cNvCxnSpPr/>
          <p:nvPr/>
        </p:nvCxnSpPr>
        <p:spPr>
          <a:xfrm>
            <a:off x="4271434" y="3174907"/>
            <a:ext cx="674278" cy="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ysDash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0" name="Q"/>
          <p:cNvSpPr txBox="1"/>
          <p:nvPr/>
        </p:nvSpPr>
        <p:spPr>
          <a:xfrm>
            <a:off x="5167588" y="2951461"/>
            <a:ext cx="1348126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9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1600" dirty="0" err="1"/>
              <a:t>m</a:t>
            </a:r>
            <a:r>
              <a:rPr lang="fr-FR" sz="1600" baseline="-25000" dirty="0" err="1">
                <a:latin typeface="Symbol" panose="05050102010706020507" pitchFamily="18" charset="2"/>
              </a:rPr>
              <a:t>p</a:t>
            </a:r>
            <a:r>
              <a:rPr lang="fr-FR" sz="1600" dirty="0"/>
              <a:t> = 150MeV</a:t>
            </a:r>
            <a:endParaRPr sz="1600" dirty="0"/>
          </a:p>
        </p:txBody>
      </p:sp>
      <p:sp>
        <p:nvSpPr>
          <p:cNvPr id="81" name="Rectangle à coins arrondis 80"/>
          <p:cNvSpPr/>
          <p:nvPr/>
        </p:nvSpPr>
        <p:spPr>
          <a:xfrm flipH="1">
            <a:off x="2736292" y="6356816"/>
            <a:ext cx="4125281" cy="567825"/>
          </a:xfrm>
          <a:prstGeom prst="wedgeRoundRectCallout">
            <a:avLst>
              <a:gd name="adj1" fmla="val -98982"/>
              <a:gd name="adj2" fmla="val -369323"/>
              <a:gd name="adj3" fmla="val 16667"/>
            </a:avLst>
          </a:prstGeom>
          <a:gradFill flip="none" rotWithShape="1">
            <a:gsLst>
              <a:gs pos="23000">
                <a:srgbClr val="0033CC">
                  <a:tint val="66000"/>
                  <a:satMod val="160000"/>
                  <a:alpha val="0"/>
                </a:srgbClr>
              </a:gs>
              <a:gs pos="97000">
                <a:srgbClr val="0033CC">
                  <a:tint val="44500"/>
                  <a:satMod val="160000"/>
                </a:srgbClr>
              </a:gs>
              <a:gs pos="100000">
                <a:srgbClr val="0033CC">
                  <a:tint val="23500"/>
                  <a:satMod val="160000"/>
                  <a:alpha val="0"/>
                  <a:lumMod val="72000"/>
                </a:srgbClr>
              </a:gs>
            </a:gsLst>
            <a:lin ang="8100000" scaled="1"/>
            <a:tileRect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4" name="Keep pion dynamic explicit"/>
          <p:cNvSpPr txBox="1"/>
          <p:nvPr/>
        </p:nvSpPr>
        <p:spPr>
          <a:xfrm>
            <a:off x="2809242" y="6453891"/>
            <a:ext cx="4073231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/>
              <a:t>P</a:t>
            </a:r>
            <a:r>
              <a:rPr dirty="0"/>
              <a:t>ion</a:t>
            </a:r>
            <a:r>
              <a:rPr lang="fr-FR" dirty="0"/>
              <a:t>-</a:t>
            </a:r>
            <a:r>
              <a:rPr lang="fr-FR" dirty="0" err="1"/>
              <a:t>driven</a:t>
            </a:r>
            <a:r>
              <a:rPr lang="fr-FR" dirty="0"/>
              <a:t> interactions explicit </a:t>
            </a:r>
            <a:endParaRPr dirty="0"/>
          </a:p>
        </p:txBody>
      </p:sp>
      <p:sp>
        <p:nvSpPr>
          <p:cNvPr id="82" name="High-energy via contact interactions"/>
          <p:cNvSpPr txBox="1"/>
          <p:nvPr/>
        </p:nvSpPr>
        <p:spPr>
          <a:xfrm>
            <a:off x="807665" y="5390992"/>
            <a:ext cx="6549870" cy="59503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3200" dirty="0"/>
              <a:t>∞</a:t>
            </a:r>
            <a:r>
              <a:rPr lang="fr-FR" dirty="0"/>
              <a:t> # </a:t>
            </a:r>
            <a:r>
              <a:rPr lang="fr-FR" dirty="0" err="1"/>
              <a:t>operators</a:t>
            </a:r>
            <a:r>
              <a:rPr lang="fr-FR" dirty="0"/>
              <a:t> compatible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symmetries</a:t>
            </a:r>
            <a:r>
              <a:rPr lang="fr-FR" dirty="0"/>
              <a:t> of QCD </a:t>
            </a:r>
            <a:endParaRPr dirty="0"/>
          </a:p>
        </p:txBody>
      </p:sp>
      <p:sp>
        <p:nvSpPr>
          <p:cNvPr id="85" name="High-energy via contact interactions"/>
          <p:cNvSpPr txBox="1"/>
          <p:nvPr/>
        </p:nvSpPr>
        <p:spPr>
          <a:xfrm>
            <a:off x="110589" y="8506899"/>
            <a:ext cx="6876883" cy="41036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dirty="0"/>
              <a:t>2) </a:t>
            </a:r>
            <a:r>
              <a:rPr lang="fr-FR" sz="2000" dirty="0" err="1"/>
              <a:t>Truncate</a:t>
            </a:r>
            <a:r>
              <a:rPr lang="fr-FR" sz="2000" dirty="0"/>
              <a:t> at </a:t>
            </a:r>
            <a:r>
              <a:rPr lang="fr-FR" sz="2000" dirty="0" err="1"/>
              <a:t>working</a:t>
            </a:r>
            <a:r>
              <a:rPr lang="fr-FR" sz="2000" dirty="0"/>
              <a:t> </a:t>
            </a:r>
            <a:r>
              <a:rPr lang="fr-FR" sz="2000" dirty="0" err="1"/>
              <a:t>order</a:t>
            </a:r>
            <a:r>
              <a:rPr lang="fr-FR" sz="2000" dirty="0"/>
              <a:t> k </a:t>
            </a:r>
            <a:r>
              <a:rPr lang="fr-FR" sz="2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→ </a:t>
            </a:r>
            <a:r>
              <a:rPr lang="fr-FR" sz="20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Systematic</a:t>
            </a:r>
            <a:r>
              <a:rPr lang="fr-FR" sz="2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uncertainty</a:t>
            </a:r>
            <a:r>
              <a:rPr lang="fr-FR" sz="2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(1)</a:t>
            </a:r>
            <a:endParaRPr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6" name="High-energy via contact interactions"/>
          <p:cNvSpPr txBox="1"/>
          <p:nvPr/>
        </p:nvSpPr>
        <p:spPr>
          <a:xfrm>
            <a:off x="119257" y="9189290"/>
            <a:ext cx="6955430" cy="41036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dirty="0"/>
              <a:t>3) </a:t>
            </a:r>
            <a:r>
              <a:rPr lang="fr-FR" sz="2000" dirty="0" err="1"/>
              <a:t>Adjust</a:t>
            </a:r>
            <a:r>
              <a:rPr lang="fr-FR" sz="2000" dirty="0"/>
              <a:t> </a:t>
            </a:r>
            <a:r>
              <a:rPr lang="fr-FR" sz="2000" dirty="0" err="1"/>
              <a:t>Low</a:t>
            </a:r>
            <a:r>
              <a:rPr lang="fr-FR" sz="2000" dirty="0"/>
              <a:t> </a:t>
            </a:r>
            <a:r>
              <a:rPr lang="fr-FR" sz="2000" dirty="0" err="1"/>
              <a:t>Energy</a:t>
            </a:r>
            <a:r>
              <a:rPr lang="fr-FR" sz="2000" dirty="0"/>
              <a:t> </a:t>
            </a:r>
            <a:r>
              <a:rPr lang="fr-FR" sz="2000" dirty="0" err="1"/>
              <a:t>Couplings</a:t>
            </a:r>
            <a:r>
              <a:rPr lang="fr-FR" sz="2000" dirty="0"/>
              <a:t> </a:t>
            </a:r>
            <a:r>
              <a:rPr lang="fr-FR" sz="2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→ </a:t>
            </a:r>
            <a:r>
              <a:rPr lang="fr-FR" sz="20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Statistical</a:t>
            </a:r>
            <a:r>
              <a:rPr lang="fr-FR" sz="2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uncertainty</a:t>
            </a:r>
            <a:r>
              <a:rPr lang="fr-FR" sz="2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(2)</a:t>
            </a:r>
            <a:endParaRPr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2" name="Shape 1495">
            <a:extLst>
              <a:ext uri="{FF2B5EF4-FFF2-40B4-BE49-F238E27FC236}">
                <a16:creationId xmlns:a16="http://schemas.microsoft.com/office/drawing/2014/main" id="{501E5521-8DFA-4241-AEAB-4F6DE43AE1AE}"/>
              </a:ext>
            </a:extLst>
          </p:cNvPr>
          <p:cNvSpPr/>
          <p:nvPr/>
        </p:nvSpPr>
        <p:spPr>
          <a:xfrm>
            <a:off x="444500" y="254784"/>
            <a:ext cx="12115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3600" dirty="0">
                <a:solidFill>
                  <a:srgbClr val="0033CC"/>
                </a:solidFill>
              </a:rPr>
              <a:t>Ab initio </a:t>
            </a:r>
            <a:r>
              <a:rPr lang="fr-FR" sz="3600" dirty="0" err="1">
                <a:solidFill>
                  <a:srgbClr val="0033CC"/>
                </a:solidFill>
              </a:rPr>
              <a:t>theoretical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scheme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sz="3600" dirty="0">
                <a:solidFill>
                  <a:srgbClr val="0033CC"/>
                </a:solidFill>
              </a:rPr>
              <a:t>: 1) expansion of H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58" name="➪ Expand around Q ~ m𝜋">
            <a:extLst>
              <a:ext uri="{FF2B5EF4-FFF2-40B4-BE49-F238E27FC236}">
                <a16:creationId xmlns:a16="http://schemas.microsoft.com/office/drawing/2014/main" id="{43318069-C3D6-4876-B5A9-D8A592D6F53F}"/>
              </a:ext>
            </a:extLst>
          </p:cNvPr>
          <p:cNvSpPr txBox="1"/>
          <p:nvPr/>
        </p:nvSpPr>
        <p:spPr>
          <a:xfrm>
            <a:off x="7191183" y="9198088"/>
            <a:ext cx="6955430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en-US" sz="2000" b="1" dirty="0">
                <a:solidFill>
                  <a:schemeClr val="tx1"/>
                </a:solidFill>
                <a:ea typeface="ＭＳ Ｐ明朝"/>
                <a:cs typeface="ＭＳ Ｐ明朝"/>
                <a:sym typeface="ＭＳ Ｐ明朝"/>
              </a:rPr>
              <a:t>∼(15−30) LECS to be inferred from data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4368177-6D2D-4963-9746-A3B35BECC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3078" y="4141722"/>
            <a:ext cx="374573" cy="40762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FFB6F20-5BC0-48E3-B44C-E07346BD8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4590" y="2517037"/>
            <a:ext cx="418641" cy="446183"/>
          </a:xfrm>
          <a:prstGeom prst="rect">
            <a:avLst/>
          </a:prstGeom>
        </p:spPr>
      </p:pic>
      <p:sp>
        <p:nvSpPr>
          <p:cNvPr id="83" name="High-energy via contact interactions">
            <a:extLst>
              <a:ext uri="{FF2B5EF4-FFF2-40B4-BE49-F238E27FC236}">
                <a16:creationId xmlns:a16="http://schemas.microsoft.com/office/drawing/2014/main" id="{4D08F0F5-1CC3-4818-862B-9C844096D4C5}"/>
              </a:ext>
            </a:extLst>
          </p:cNvPr>
          <p:cNvSpPr txBox="1"/>
          <p:nvPr/>
        </p:nvSpPr>
        <p:spPr>
          <a:xfrm>
            <a:off x="112867" y="7845943"/>
            <a:ext cx="7507134" cy="41036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dirty="0"/>
              <a:t>1) </a:t>
            </a:r>
            <a:r>
              <a:rPr lang="fr-FR" sz="2000" dirty="0" err="1"/>
              <a:t>Organize</a:t>
            </a:r>
            <a:r>
              <a:rPr lang="fr-FR" sz="2000" dirty="0"/>
              <a:t> via </a:t>
            </a:r>
            <a:r>
              <a:rPr lang="fr-FR" sz="2000" dirty="0" err="1"/>
              <a:t>expected</a:t>
            </a:r>
            <a:r>
              <a:rPr lang="fr-FR" sz="2000" dirty="0"/>
              <a:t> importance in (Q/</a:t>
            </a:r>
            <a:r>
              <a:rPr lang="fr-FR" sz="2000" dirty="0" err="1">
                <a:latin typeface="Symbol" panose="05050102010706020507" pitchFamily="18" charset="2"/>
              </a:rPr>
              <a:t>L</a:t>
            </a:r>
            <a:r>
              <a:rPr lang="fr-FR" sz="2000" baseline="-25000" dirty="0" err="1">
                <a:latin typeface="Symbol" panose="05050102010706020507" pitchFamily="18" charset="2"/>
              </a:rPr>
              <a:t>c</a:t>
            </a:r>
            <a:r>
              <a:rPr lang="fr-FR" sz="2000" dirty="0"/>
              <a:t>)</a:t>
            </a:r>
            <a:r>
              <a:rPr lang="fr-FR" sz="2000" baseline="30000" dirty="0">
                <a:latin typeface="Symbol" panose="05050102010706020507" pitchFamily="18" charset="2"/>
              </a:rPr>
              <a:t>n</a:t>
            </a:r>
            <a:r>
              <a:rPr lang="fr-FR" sz="2000" dirty="0"/>
              <a:t> = Power </a:t>
            </a:r>
            <a:r>
              <a:rPr lang="fr-FR" sz="2000" dirty="0" err="1"/>
              <a:t>Counting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41319366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5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8581343" y="1594202"/>
            <a:ext cx="4913787" cy="6622145"/>
            <a:chOff x="404266" y="1736035"/>
            <a:chExt cx="4605469" cy="6896400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76" y="1739946"/>
              <a:ext cx="4514593" cy="6776255"/>
            </a:xfrm>
            <a:prstGeom prst="rect">
              <a:avLst/>
            </a:prstGeom>
          </p:spPr>
        </p:pic>
        <p:cxnSp>
          <p:nvCxnSpPr>
            <p:cNvPr id="55" name="Connecteur droit 54"/>
            <p:cNvCxnSpPr/>
            <p:nvPr/>
          </p:nvCxnSpPr>
          <p:spPr>
            <a:xfrm>
              <a:off x="469900" y="3785601"/>
              <a:ext cx="4514471" cy="17826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/>
            <p:cNvSpPr/>
            <p:nvPr/>
          </p:nvSpPr>
          <p:spPr>
            <a:xfrm>
              <a:off x="3143639" y="1736035"/>
              <a:ext cx="1866096" cy="6780166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476276" y="6144876"/>
              <a:ext cx="2667363" cy="248755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04266" y="1736035"/>
              <a:ext cx="417369" cy="4475101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  <p:cxnSp>
        <p:nvCxnSpPr>
          <p:cNvPr id="10" name="Connecteur droit avec flèche 9"/>
          <p:cNvCxnSpPr/>
          <p:nvPr/>
        </p:nvCxnSpPr>
        <p:spPr>
          <a:xfrm flipH="1" flipV="1">
            <a:off x="11733076" y="1579570"/>
            <a:ext cx="53009" cy="4233511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Accolade ouvrante 10"/>
          <p:cNvSpPr/>
          <p:nvPr/>
        </p:nvSpPr>
        <p:spPr>
          <a:xfrm>
            <a:off x="8667229" y="1643949"/>
            <a:ext cx="309044" cy="1781551"/>
          </a:xfrm>
          <a:prstGeom prst="leftBrace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9" name="Q"/>
          <p:cNvSpPr txBox="1"/>
          <p:nvPr/>
        </p:nvSpPr>
        <p:spPr>
          <a:xfrm rot="16200000">
            <a:off x="7078229" y="2234738"/>
            <a:ext cx="2151230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9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algn="ctr"/>
            <a:r>
              <a:rPr lang="fr-FR" b="1" dirty="0" err="1"/>
              <a:t>Hadronic</a:t>
            </a:r>
            <a:r>
              <a:rPr lang="fr-FR" b="1" dirty="0"/>
              <a:t> </a:t>
            </a:r>
            <a:r>
              <a:rPr lang="fr-FR" b="1" dirty="0" err="1"/>
              <a:t>Physics</a:t>
            </a:r>
            <a:endParaRPr lang="fr-FR" b="1" dirty="0"/>
          </a:p>
          <a:p>
            <a:pPr algn="ctr"/>
            <a:r>
              <a:rPr lang="fr-FR" b="1" dirty="0"/>
              <a:t>QCD</a:t>
            </a:r>
            <a:endParaRPr b="1" dirty="0"/>
          </a:p>
        </p:txBody>
      </p:sp>
      <p:sp>
        <p:nvSpPr>
          <p:cNvPr id="71" name="Accolade ouvrante 70"/>
          <p:cNvSpPr/>
          <p:nvPr/>
        </p:nvSpPr>
        <p:spPr>
          <a:xfrm>
            <a:off x="8653977" y="3598286"/>
            <a:ext cx="322295" cy="2229427"/>
          </a:xfrm>
          <a:prstGeom prst="leftBrace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75" name="Rectangle à coins arrondis 74"/>
          <p:cNvSpPr/>
          <p:nvPr/>
        </p:nvSpPr>
        <p:spPr>
          <a:xfrm flipH="1">
            <a:off x="2809242" y="4188364"/>
            <a:ext cx="4652065" cy="567825"/>
          </a:xfrm>
          <a:prstGeom prst="wedgeRoundRectCallout">
            <a:avLst>
              <a:gd name="adj1" fmla="val -80350"/>
              <a:gd name="adj2" fmla="val -303975"/>
              <a:gd name="adj3" fmla="val 16667"/>
            </a:avLst>
          </a:prstGeom>
          <a:gradFill flip="none" rotWithShape="1">
            <a:gsLst>
              <a:gs pos="23000">
                <a:srgbClr val="0033CC">
                  <a:tint val="66000"/>
                  <a:satMod val="160000"/>
                  <a:alpha val="0"/>
                </a:srgbClr>
              </a:gs>
              <a:gs pos="97000">
                <a:srgbClr val="0033CC">
                  <a:tint val="44500"/>
                  <a:satMod val="160000"/>
                </a:srgbClr>
              </a:gs>
              <a:gs pos="100000">
                <a:srgbClr val="0033CC">
                  <a:tint val="23500"/>
                  <a:satMod val="160000"/>
                  <a:alpha val="0"/>
                  <a:lumMod val="72000"/>
                </a:srgbClr>
              </a:gs>
            </a:gsLst>
            <a:lin ang="8100000" scaled="1"/>
            <a:tileRect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5" name="Shape 105"/>
          <p:cNvSpPr/>
          <p:nvPr/>
        </p:nvSpPr>
        <p:spPr>
          <a:xfrm flipV="1">
            <a:off x="469900" y="1426638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5" name="➪ Expand around Q ~ m𝜋"/>
          <p:cNvSpPr txBox="1"/>
          <p:nvPr/>
        </p:nvSpPr>
        <p:spPr>
          <a:xfrm>
            <a:off x="2904468" y="2349207"/>
            <a:ext cx="1676405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err="1">
                <a:latin typeface="ＭＳ Ｐ明朝"/>
                <a:ea typeface="ＭＳ Ｐ明朝"/>
                <a:cs typeface="ＭＳ Ｐ明朝"/>
                <a:sym typeface="ＭＳ Ｐ明朝"/>
              </a:rPr>
              <a:t>Nucleons</a:t>
            </a:r>
            <a:endParaRPr baseline="-5999" dirty="0"/>
          </a:p>
        </p:txBody>
      </p:sp>
      <p:sp>
        <p:nvSpPr>
          <p:cNvPr id="37" name="High-energy via contact interactions"/>
          <p:cNvSpPr txBox="1"/>
          <p:nvPr/>
        </p:nvSpPr>
        <p:spPr>
          <a:xfrm>
            <a:off x="2905091" y="4241074"/>
            <a:ext cx="460816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High-energy via contact interactions</a:t>
            </a:r>
          </a:p>
        </p:txBody>
      </p:sp>
      <p:sp>
        <p:nvSpPr>
          <p:cNvPr id="38" name="Line"/>
          <p:cNvSpPr/>
          <p:nvPr/>
        </p:nvSpPr>
        <p:spPr>
          <a:xfrm flipV="1">
            <a:off x="1002855" y="6191049"/>
            <a:ext cx="1" cy="9906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39" name="Line"/>
          <p:cNvSpPr/>
          <p:nvPr/>
        </p:nvSpPr>
        <p:spPr>
          <a:xfrm flipV="1">
            <a:off x="1576881" y="6191049"/>
            <a:ext cx="1" cy="9906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0" name="Line"/>
          <p:cNvSpPr/>
          <p:nvPr/>
        </p:nvSpPr>
        <p:spPr>
          <a:xfrm>
            <a:off x="992048" y="6686349"/>
            <a:ext cx="587944" cy="1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1" name="N"/>
          <p:cNvSpPr txBox="1"/>
          <p:nvPr/>
        </p:nvSpPr>
        <p:spPr>
          <a:xfrm>
            <a:off x="840161" y="7155521"/>
            <a:ext cx="32538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</a:t>
            </a:r>
          </a:p>
        </p:txBody>
      </p:sp>
      <p:sp>
        <p:nvSpPr>
          <p:cNvPr id="42" name="N"/>
          <p:cNvSpPr txBox="1"/>
          <p:nvPr/>
        </p:nvSpPr>
        <p:spPr>
          <a:xfrm>
            <a:off x="1414187" y="7155521"/>
            <a:ext cx="32538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</a:t>
            </a:r>
          </a:p>
        </p:txBody>
      </p:sp>
      <p:sp>
        <p:nvSpPr>
          <p:cNvPr id="43" name="𝜋"/>
          <p:cNvSpPr txBox="1"/>
          <p:nvPr/>
        </p:nvSpPr>
        <p:spPr>
          <a:xfrm>
            <a:off x="1164679" y="6311699"/>
            <a:ext cx="264865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𝜋</a:t>
            </a:r>
          </a:p>
        </p:txBody>
      </p:sp>
      <p:sp>
        <p:nvSpPr>
          <p:cNvPr id="44" name="Line"/>
          <p:cNvSpPr/>
          <p:nvPr/>
        </p:nvSpPr>
        <p:spPr>
          <a:xfrm flipV="1">
            <a:off x="1042446" y="3980724"/>
            <a:ext cx="574027" cy="99060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5" name="Line"/>
          <p:cNvSpPr/>
          <p:nvPr/>
        </p:nvSpPr>
        <p:spPr>
          <a:xfrm flipH="1" flipV="1">
            <a:off x="1042446" y="3980725"/>
            <a:ext cx="574027" cy="9906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6" name="N"/>
          <p:cNvSpPr txBox="1"/>
          <p:nvPr/>
        </p:nvSpPr>
        <p:spPr>
          <a:xfrm>
            <a:off x="879752" y="4945198"/>
            <a:ext cx="32538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</a:t>
            </a:r>
          </a:p>
        </p:txBody>
      </p:sp>
      <p:sp>
        <p:nvSpPr>
          <p:cNvPr id="47" name="N"/>
          <p:cNvSpPr txBox="1"/>
          <p:nvPr/>
        </p:nvSpPr>
        <p:spPr>
          <a:xfrm>
            <a:off x="1453778" y="4945198"/>
            <a:ext cx="32538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</a:t>
            </a:r>
          </a:p>
        </p:txBody>
      </p:sp>
      <p:sp>
        <p:nvSpPr>
          <p:cNvPr id="48" name="Circle"/>
          <p:cNvSpPr/>
          <p:nvPr/>
        </p:nvSpPr>
        <p:spPr>
          <a:xfrm>
            <a:off x="1274894" y="4420877"/>
            <a:ext cx="109131" cy="11029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62" name="ZoneTexte 61"/>
          <p:cNvSpPr txBox="1"/>
          <p:nvPr/>
        </p:nvSpPr>
        <p:spPr>
          <a:xfrm>
            <a:off x="1691355" y="6191048"/>
            <a:ext cx="939360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+</a:t>
            </a:r>
            <a:r>
              <a:rPr kumimoji="0" lang="fr-FR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 …</a:t>
            </a:r>
          </a:p>
        </p:txBody>
      </p:sp>
      <p:sp>
        <p:nvSpPr>
          <p:cNvPr id="63" name="ZoneTexte 62"/>
          <p:cNvSpPr txBox="1"/>
          <p:nvPr/>
        </p:nvSpPr>
        <p:spPr>
          <a:xfrm>
            <a:off x="1693304" y="4027081"/>
            <a:ext cx="939360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+</a:t>
            </a:r>
            <a:r>
              <a:rPr kumimoji="0" lang="fr-FR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 …</a:t>
            </a:r>
          </a:p>
        </p:txBody>
      </p:sp>
      <p:sp>
        <p:nvSpPr>
          <p:cNvPr id="72" name="➪ Expand around Q ~ m𝜋"/>
          <p:cNvSpPr txBox="1"/>
          <p:nvPr/>
        </p:nvSpPr>
        <p:spPr>
          <a:xfrm>
            <a:off x="2988124" y="2927830"/>
            <a:ext cx="136379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>
                <a:latin typeface="ＭＳ Ｐ明朝"/>
                <a:ea typeface="ＭＳ Ｐ明朝"/>
                <a:cs typeface="ＭＳ Ｐ明朝"/>
                <a:sym typeface="ＭＳ Ｐ明朝"/>
              </a:rPr>
              <a:t>Pions</a:t>
            </a:r>
            <a:endParaRPr baseline="-5999" dirty="0"/>
          </a:p>
        </p:txBody>
      </p:sp>
      <p:sp>
        <p:nvSpPr>
          <p:cNvPr id="73" name="➪ Expand around Q ~ m𝜋"/>
          <p:cNvSpPr txBox="1"/>
          <p:nvPr/>
        </p:nvSpPr>
        <p:spPr>
          <a:xfrm>
            <a:off x="794326" y="2369389"/>
            <a:ext cx="15643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>
                <a:latin typeface="ＭＳ Ｐ明朝"/>
                <a:ea typeface="ＭＳ Ｐ明朝"/>
                <a:cs typeface="ＭＳ Ｐ明朝"/>
                <a:sym typeface="ＭＳ Ｐ明朝"/>
              </a:rPr>
              <a:t>Effective </a:t>
            </a:r>
            <a:r>
              <a:rPr lang="fr-FR" dirty="0" err="1">
                <a:latin typeface="ＭＳ Ｐ明朝"/>
                <a:ea typeface="ＭＳ Ｐ明朝"/>
                <a:cs typeface="ＭＳ Ｐ明朝"/>
                <a:sym typeface="ＭＳ Ｐ明朝"/>
              </a:rPr>
              <a:t>degrees</a:t>
            </a:r>
            <a:r>
              <a:rPr lang="fr-FR" dirty="0">
                <a:latin typeface="ＭＳ Ｐ明朝"/>
                <a:ea typeface="ＭＳ Ｐ明朝"/>
                <a:cs typeface="ＭＳ Ｐ明朝"/>
                <a:sym typeface="ＭＳ Ｐ明朝"/>
              </a:rPr>
              <a:t> of </a:t>
            </a:r>
            <a:r>
              <a:rPr lang="fr-FR" dirty="0" err="1">
                <a:latin typeface="ＭＳ Ｐ明朝"/>
                <a:ea typeface="ＭＳ Ｐ明朝"/>
                <a:cs typeface="ＭＳ Ｐ明朝"/>
                <a:sym typeface="ＭＳ Ｐ明朝"/>
              </a:rPr>
              <a:t>freedom</a:t>
            </a:r>
            <a:endParaRPr baseline="-5999" dirty="0"/>
          </a:p>
        </p:txBody>
      </p:sp>
      <p:sp>
        <p:nvSpPr>
          <p:cNvPr id="12" name="Accolade fermante 11"/>
          <p:cNvSpPr/>
          <p:nvPr/>
        </p:nvSpPr>
        <p:spPr>
          <a:xfrm>
            <a:off x="2277386" y="2382921"/>
            <a:ext cx="326825" cy="1129612"/>
          </a:xfrm>
          <a:prstGeom prst="rightBrace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3210594" y="3425500"/>
            <a:ext cx="850867" cy="0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4" name="➪ Expand around Q ~ m𝜋"/>
          <p:cNvSpPr txBox="1"/>
          <p:nvPr/>
        </p:nvSpPr>
        <p:spPr>
          <a:xfrm>
            <a:off x="1346140" y="3500434"/>
            <a:ext cx="5293272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1600" dirty="0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Manifestation of chiral </a:t>
            </a:r>
            <a:r>
              <a:rPr lang="fr-FR" sz="1600" dirty="0" err="1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symmetry</a:t>
            </a:r>
            <a:r>
              <a:rPr lang="fr-FR" sz="1600" dirty="0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 </a:t>
            </a:r>
            <a:r>
              <a:rPr lang="fr-FR" sz="1600" dirty="0" err="1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breaking</a:t>
            </a:r>
            <a:r>
              <a:rPr lang="fr-FR" sz="1600" dirty="0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 at </a:t>
            </a:r>
            <a:r>
              <a:rPr lang="fr-FR" sz="1600" dirty="0" err="1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low</a:t>
            </a:r>
            <a:r>
              <a:rPr lang="fr-FR" sz="1600" dirty="0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 </a:t>
            </a:r>
            <a:r>
              <a:rPr lang="fr-FR" sz="1600" dirty="0" err="1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energy</a:t>
            </a:r>
            <a:endParaRPr sz="1600" baseline="-5999" dirty="0">
              <a:solidFill>
                <a:srgbClr val="FF0000"/>
              </a:solidFill>
            </a:endParaRPr>
          </a:p>
        </p:txBody>
      </p:sp>
      <p:sp>
        <p:nvSpPr>
          <p:cNvPr id="77" name="Line"/>
          <p:cNvSpPr/>
          <p:nvPr/>
        </p:nvSpPr>
        <p:spPr>
          <a:xfrm flipH="1" flipV="1">
            <a:off x="4587676" y="2278149"/>
            <a:ext cx="3278" cy="638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cxnSp>
        <p:nvCxnSpPr>
          <p:cNvPr id="17" name="Connecteur droit 16"/>
          <p:cNvCxnSpPr/>
          <p:nvPr/>
        </p:nvCxnSpPr>
        <p:spPr>
          <a:xfrm>
            <a:off x="4271434" y="3174907"/>
            <a:ext cx="674278" cy="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ysDash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0" name="Q"/>
          <p:cNvSpPr txBox="1"/>
          <p:nvPr/>
        </p:nvSpPr>
        <p:spPr>
          <a:xfrm>
            <a:off x="5167588" y="2951461"/>
            <a:ext cx="1348126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9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1600" dirty="0" err="1"/>
              <a:t>m</a:t>
            </a:r>
            <a:r>
              <a:rPr lang="fr-FR" sz="1600" baseline="-25000" dirty="0" err="1">
                <a:latin typeface="Symbol" panose="05050102010706020507" pitchFamily="18" charset="2"/>
              </a:rPr>
              <a:t>p</a:t>
            </a:r>
            <a:r>
              <a:rPr lang="fr-FR" sz="1600" dirty="0"/>
              <a:t> = 150MeV</a:t>
            </a:r>
            <a:endParaRPr sz="1600" dirty="0"/>
          </a:p>
        </p:txBody>
      </p:sp>
      <p:sp>
        <p:nvSpPr>
          <p:cNvPr id="81" name="Rectangle à coins arrondis 80"/>
          <p:cNvSpPr/>
          <p:nvPr/>
        </p:nvSpPr>
        <p:spPr>
          <a:xfrm flipH="1">
            <a:off x="2736292" y="6356816"/>
            <a:ext cx="4125281" cy="567825"/>
          </a:xfrm>
          <a:prstGeom prst="wedgeRoundRectCallout">
            <a:avLst>
              <a:gd name="adj1" fmla="val -98982"/>
              <a:gd name="adj2" fmla="val -369323"/>
              <a:gd name="adj3" fmla="val 16667"/>
            </a:avLst>
          </a:prstGeom>
          <a:gradFill flip="none" rotWithShape="1">
            <a:gsLst>
              <a:gs pos="23000">
                <a:srgbClr val="0033CC">
                  <a:tint val="66000"/>
                  <a:satMod val="160000"/>
                  <a:alpha val="0"/>
                </a:srgbClr>
              </a:gs>
              <a:gs pos="97000">
                <a:srgbClr val="0033CC">
                  <a:tint val="44500"/>
                  <a:satMod val="160000"/>
                </a:srgbClr>
              </a:gs>
              <a:gs pos="100000">
                <a:srgbClr val="0033CC">
                  <a:tint val="23500"/>
                  <a:satMod val="160000"/>
                  <a:alpha val="0"/>
                  <a:lumMod val="72000"/>
                </a:srgbClr>
              </a:gs>
            </a:gsLst>
            <a:lin ang="8100000" scaled="1"/>
            <a:tileRect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4" name="Keep pion dynamic explicit"/>
          <p:cNvSpPr txBox="1"/>
          <p:nvPr/>
        </p:nvSpPr>
        <p:spPr>
          <a:xfrm>
            <a:off x="2809242" y="6453891"/>
            <a:ext cx="4073231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/>
              <a:t>P</a:t>
            </a:r>
            <a:r>
              <a:rPr dirty="0"/>
              <a:t>ion</a:t>
            </a:r>
            <a:r>
              <a:rPr lang="fr-FR" dirty="0"/>
              <a:t>-</a:t>
            </a:r>
            <a:r>
              <a:rPr lang="fr-FR" dirty="0" err="1"/>
              <a:t>driven</a:t>
            </a:r>
            <a:r>
              <a:rPr lang="fr-FR" dirty="0"/>
              <a:t> interactions explicit </a:t>
            </a:r>
            <a:endParaRPr dirty="0"/>
          </a:p>
        </p:txBody>
      </p:sp>
      <p:sp>
        <p:nvSpPr>
          <p:cNvPr id="82" name="High-energy via contact interactions"/>
          <p:cNvSpPr txBox="1"/>
          <p:nvPr/>
        </p:nvSpPr>
        <p:spPr>
          <a:xfrm>
            <a:off x="807665" y="5390992"/>
            <a:ext cx="6549870" cy="59503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3200" dirty="0"/>
              <a:t>∞</a:t>
            </a:r>
            <a:r>
              <a:rPr lang="fr-FR" dirty="0"/>
              <a:t> # </a:t>
            </a:r>
            <a:r>
              <a:rPr lang="fr-FR" dirty="0" err="1"/>
              <a:t>operators</a:t>
            </a:r>
            <a:r>
              <a:rPr lang="fr-FR" dirty="0"/>
              <a:t> compatible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symmetries</a:t>
            </a:r>
            <a:r>
              <a:rPr lang="fr-FR" dirty="0"/>
              <a:t> of QCD </a:t>
            </a:r>
            <a:endParaRPr dirty="0"/>
          </a:p>
        </p:txBody>
      </p:sp>
      <p:sp>
        <p:nvSpPr>
          <p:cNvPr id="60" name="Shape 1495">
            <a:extLst>
              <a:ext uri="{FF2B5EF4-FFF2-40B4-BE49-F238E27FC236}">
                <a16:creationId xmlns:a16="http://schemas.microsoft.com/office/drawing/2014/main" id="{6A4CCA1F-E3A4-4D3D-AD84-7A257757E0A0}"/>
              </a:ext>
            </a:extLst>
          </p:cNvPr>
          <p:cNvSpPr/>
          <p:nvPr/>
        </p:nvSpPr>
        <p:spPr>
          <a:xfrm>
            <a:off x="444500" y="254784"/>
            <a:ext cx="12115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3600" dirty="0">
                <a:solidFill>
                  <a:srgbClr val="0033CC"/>
                </a:solidFill>
              </a:rPr>
              <a:t>Ab initio </a:t>
            </a:r>
            <a:r>
              <a:rPr lang="fr-FR" sz="3600" dirty="0" err="1">
                <a:solidFill>
                  <a:srgbClr val="0033CC"/>
                </a:solidFill>
              </a:rPr>
              <a:t>theoretical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scheme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sz="3600" dirty="0">
                <a:solidFill>
                  <a:srgbClr val="0033CC"/>
                </a:solidFill>
              </a:rPr>
              <a:t>: 1) expansion of H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61" name="Rectangle à coins arrondis 28">
            <a:extLst>
              <a:ext uri="{FF2B5EF4-FFF2-40B4-BE49-F238E27FC236}">
                <a16:creationId xmlns:a16="http://schemas.microsoft.com/office/drawing/2014/main" id="{A260BA03-CEE1-40C9-9479-AE816D213DB9}"/>
              </a:ext>
            </a:extLst>
          </p:cNvPr>
          <p:cNvSpPr/>
          <p:nvPr/>
        </p:nvSpPr>
        <p:spPr>
          <a:xfrm>
            <a:off x="7733959" y="6767778"/>
            <a:ext cx="5186989" cy="2893836"/>
          </a:xfrm>
          <a:prstGeom prst="wedgeRoundRectCallout">
            <a:avLst>
              <a:gd name="adj1" fmla="val -49486"/>
              <a:gd name="adj2" fmla="val 22297"/>
              <a:gd name="adj3" fmla="val 16667"/>
            </a:avLst>
          </a:prstGeom>
          <a:gradFill flip="none" rotWithShape="1">
            <a:gsLst>
              <a:gs pos="23000">
                <a:srgbClr val="0033CC">
                  <a:tint val="66000"/>
                  <a:satMod val="160000"/>
                  <a:alpha val="0"/>
                </a:srgbClr>
              </a:gs>
              <a:gs pos="97000">
                <a:srgbClr val="0033CC">
                  <a:tint val="44500"/>
                  <a:satMod val="160000"/>
                </a:srgbClr>
              </a:gs>
              <a:gs pos="100000">
                <a:srgbClr val="0033CC">
                  <a:tint val="23500"/>
                  <a:satMod val="160000"/>
                  <a:alpha val="0"/>
                  <a:lumMod val="72000"/>
                </a:srgbClr>
              </a:gs>
            </a:gsLst>
            <a:lin ang="8100000" scaled="1"/>
            <a:tileRect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6" name="⦿  Is the chiral expansion converging quickly enough?">
            <a:extLst>
              <a:ext uri="{FF2B5EF4-FFF2-40B4-BE49-F238E27FC236}">
                <a16:creationId xmlns:a16="http://schemas.microsoft.com/office/drawing/2014/main" id="{B2969A71-105A-4E7B-ADC7-D215C351B16F}"/>
              </a:ext>
            </a:extLst>
          </p:cNvPr>
          <p:cNvSpPr txBox="1"/>
          <p:nvPr/>
        </p:nvSpPr>
        <p:spPr>
          <a:xfrm>
            <a:off x="7798958" y="6805780"/>
            <a:ext cx="5351317" cy="2811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k-body, k&gt;3,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omitted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A&gt;&gt;3?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→Few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calc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4-body in light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nuclei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3/4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 2N for high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precision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3N? 4N?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→Under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scarcely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Non-renormalizability of WPC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→RG-invariant variants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exist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but not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Error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estimation&amp;propagation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body currents and S≠0 sector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High-energy via contact interactions"/>
          <p:cNvSpPr txBox="1"/>
          <p:nvPr/>
        </p:nvSpPr>
        <p:spPr>
          <a:xfrm>
            <a:off x="7753920" y="6200140"/>
            <a:ext cx="2117567" cy="41036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en-US" sz="2000" b="1" dirty="0">
                <a:solidFill>
                  <a:schemeClr val="tx1"/>
                </a:solidFill>
              </a:rPr>
              <a:t>Major challenges</a:t>
            </a:r>
          </a:p>
        </p:txBody>
      </p:sp>
      <p:sp>
        <p:nvSpPr>
          <p:cNvPr id="78" name="[Weinberg, van Kolck, ..]">
            <a:extLst>
              <a:ext uri="{FF2B5EF4-FFF2-40B4-BE49-F238E27FC236}">
                <a16:creationId xmlns:a16="http://schemas.microsoft.com/office/drawing/2014/main" id="{321F7BD8-44B2-49D4-B47F-48CC8B1F8B05}"/>
              </a:ext>
            </a:extLst>
          </p:cNvPr>
          <p:cNvSpPr txBox="1"/>
          <p:nvPr/>
        </p:nvSpPr>
        <p:spPr>
          <a:xfrm rot="16200000">
            <a:off x="-2041590" y="3944387"/>
            <a:ext cx="4432079" cy="364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>
              <a:defRPr sz="1700" i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i="0" dirty="0"/>
              <a:t>[Weinberg, </a:t>
            </a:r>
            <a:r>
              <a:rPr lang="fr-FR" i="0" dirty="0"/>
              <a:t>Gasser, </a:t>
            </a:r>
            <a:r>
              <a:rPr lang="fr-FR" i="0" dirty="0" err="1"/>
              <a:t>Leutwyler</a:t>
            </a:r>
            <a:r>
              <a:rPr lang="fr-FR" i="0" dirty="0"/>
              <a:t>, </a:t>
            </a:r>
            <a:r>
              <a:rPr i="0" dirty="0"/>
              <a:t>van Kolck, ..]</a:t>
            </a:r>
          </a:p>
        </p:txBody>
      </p:sp>
      <p:sp>
        <p:nvSpPr>
          <p:cNvPr id="79" name="High-energy via contact interactions">
            <a:extLst>
              <a:ext uri="{FF2B5EF4-FFF2-40B4-BE49-F238E27FC236}">
                <a16:creationId xmlns:a16="http://schemas.microsoft.com/office/drawing/2014/main" id="{611B33CC-5ACA-4AD8-A1B5-A15738DEB519}"/>
              </a:ext>
            </a:extLst>
          </p:cNvPr>
          <p:cNvSpPr txBox="1"/>
          <p:nvPr/>
        </p:nvSpPr>
        <p:spPr>
          <a:xfrm>
            <a:off x="110589" y="8506899"/>
            <a:ext cx="6876883" cy="41036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dirty="0"/>
              <a:t>2) </a:t>
            </a:r>
            <a:r>
              <a:rPr lang="fr-FR" sz="2000" dirty="0" err="1"/>
              <a:t>Truncate</a:t>
            </a:r>
            <a:r>
              <a:rPr lang="fr-FR" sz="2000" dirty="0"/>
              <a:t> at </a:t>
            </a:r>
            <a:r>
              <a:rPr lang="fr-FR" sz="2000" dirty="0" err="1"/>
              <a:t>working</a:t>
            </a:r>
            <a:r>
              <a:rPr lang="fr-FR" sz="2000" dirty="0"/>
              <a:t> </a:t>
            </a:r>
            <a:r>
              <a:rPr lang="fr-FR" sz="2000" dirty="0" err="1"/>
              <a:t>order</a:t>
            </a:r>
            <a:r>
              <a:rPr lang="fr-FR" sz="2000" dirty="0"/>
              <a:t> k </a:t>
            </a:r>
            <a:r>
              <a:rPr lang="fr-FR" sz="2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→ </a:t>
            </a:r>
            <a:r>
              <a:rPr lang="fr-FR" sz="20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Systematic</a:t>
            </a:r>
            <a:r>
              <a:rPr lang="fr-FR" sz="2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uncertainty</a:t>
            </a:r>
            <a:r>
              <a:rPr lang="fr-FR" sz="2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(1)</a:t>
            </a:r>
            <a:endParaRPr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3" name="High-energy via contact interactions">
            <a:extLst>
              <a:ext uri="{FF2B5EF4-FFF2-40B4-BE49-F238E27FC236}">
                <a16:creationId xmlns:a16="http://schemas.microsoft.com/office/drawing/2014/main" id="{6FE92A73-5E2F-47C3-ACBB-97436848B345}"/>
              </a:ext>
            </a:extLst>
          </p:cNvPr>
          <p:cNvSpPr txBox="1"/>
          <p:nvPr/>
        </p:nvSpPr>
        <p:spPr>
          <a:xfrm>
            <a:off x="119257" y="9189290"/>
            <a:ext cx="6955430" cy="41036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dirty="0"/>
              <a:t>3) </a:t>
            </a:r>
            <a:r>
              <a:rPr lang="fr-FR" sz="2000" dirty="0" err="1"/>
              <a:t>Adjust</a:t>
            </a:r>
            <a:r>
              <a:rPr lang="fr-FR" sz="2000" dirty="0"/>
              <a:t> </a:t>
            </a:r>
            <a:r>
              <a:rPr lang="fr-FR" sz="2000" dirty="0" err="1"/>
              <a:t>Low</a:t>
            </a:r>
            <a:r>
              <a:rPr lang="fr-FR" sz="2000" dirty="0"/>
              <a:t> </a:t>
            </a:r>
            <a:r>
              <a:rPr lang="fr-FR" sz="2000" dirty="0" err="1"/>
              <a:t>Energy</a:t>
            </a:r>
            <a:r>
              <a:rPr lang="fr-FR" sz="2000" dirty="0"/>
              <a:t> </a:t>
            </a:r>
            <a:r>
              <a:rPr lang="fr-FR" sz="2000" dirty="0" err="1"/>
              <a:t>Couplings</a:t>
            </a:r>
            <a:r>
              <a:rPr lang="fr-FR" sz="2000" dirty="0"/>
              <a:t> </a:t>
            </a:r>
            <a:r>
              <a:rPr lang="fr-FR" sz="2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→ </a:t>
            </a:r>
            <a:r>
              <a:rPr lang="fr-FR" sz="20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Statistical</a:t>
            </a:r>
            <a:r>
              <a:rPr lang="fr-FR" sz="2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uncertainty</a:t>
            </a:r>
            <a:r>
              <a:rPr lang="fr-FR" sz="2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(2)</a:t>
            </a:r>
            <a:endParaRPr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7" name="Chiral EFT">
            <a:extLst>
              <a:ext uri="{FF2B5EF4-FFF2-40B4-BE49-F238E27FC236}">
                <a16:creationId xmlns:a16="http://schemas.microsoft.com/office/drawing/2014/main" id="{B6C6A50B-7A48-4926-BA7A-051E52450FCD}"/>
              </a:ext>
            </a:extLst>
          </p:cNvPr>
          <p:cNvSpPr txBox="1"/>
          <p:nvPr/>
        </p:nvSpPr>
        <p:spPr>
          <a:xfrm>
            <a:off x="485919" y="1661856"/>
            <a:ext cx="7311297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b="0"/>
            </a:pPr>
            <a:r>
              <a:rPr lang="fr-FR" b="1" dirty="0"/>
              <a:t>Ab </a:t>
            </a:r>
            <a:r>
              <a:rPr lang="fr-FR" b="1" dirty="0" err="1"/>
              <a:t>initio</a:t>
            </a:r>
            <a:r>
              <a:rPr lang="fr-FR" b="1" dirty="0"/>
              <a:t> = </a:t>
            </a:r>
            <a:r>
              <a:rPr b="1" dirty="0"/>
              <a:t>Chiral EFT</a:t>
            </a:r>
            <a:r>
              <a:rPr lang="fr-FR" b="1" dirty="0"/>
              <a:t> = </a:t>
            </a:r>
            <a:r>
              <a:rPr lang="fr-FR" b="1" dirty="0" err="1"/>
              <a:t>low-energy</a:t>
            </a:r>
            <a:r>
              <a:rPr lang="fr-FR" b="1" dirty="0"/>
              <a:t> </a:t>
            </a:r>
            <a:r>
              <a:rPr lang="fr-FR" b="1" dirty="0" err="1"/>
              <a:t>realization</a:t>
            </a:r>
            <a:r>
              <a:rPr lang="fr-FR" b="1" dirty="0"/>
              <a:t> of QCD</a:t>
            </a:r>
            <a:endParaRPr b="1" dirty="0"/>
          </a:p>
        </p:txBody>
      </p:sp>
      <p:sp>
        <p:nvSpPr>
          <p:cNvPr id="88" name="Q">
            <a:extLst>
              <a:ext uri="{FF2B5EF4-FFF2-40B4-BE49-F238E27FC236}">
                <a16:creationId xmlns:a16="http://schemas.microsoft.com/office/drawing/2014/main" id="{E177C39D-10E9-4D0F-9E7B-68245EAC5D0A}"/>
              </a:ext>
            </a:extLst>
          </p:cNvPr>
          <p:cNvSpPr txBox="1"/>
          <p:nvPr/>
        </p:nvSpPr>
        <p:spPr>
          <a:xfrm rot="16200000">
            <a:off x="7105481" y="4428342"/>
            <a:ext cx="2096728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9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algn="ctr"/>
            <a:r>
              <a:rPr lang="fr-FR" b="1" dirty="0" err="1"/>
              <a:t>Physics</a:t>
            </a:r>
            <a:r>
              <a:rPr lang="fr-FR" b="1" dirty="0"/>
              <a:t> of </a:t>
            </a:r>
            <a:r>
              <a:rPr lang="fr-FR" b="1" dirty="0" err="1"/>
              <a:t>nuclei</a:t>
            </a:r>
            <a:endParaRPr lang="fr-FR" b="1" dirty="0"/>
          </a:p>
          <a:p>
            <a:pPr algn="ctr"/>
            <a:r>
              <a:rPr lang="fr-FR" b="1" dirty="0" err="1">
                <a:latin typeface="Symbol" panose="05050102010706020507" pitchFamily="18" charset="2"/>
              </a:rPr>
              <a:t>c</a:t>
            </a:r>
            <a:r>
              <a:rPr lang="fr-FR" b="1" dirty="0" err="1"/>
              <a:t>EFT</a:t>
            </a:r>
            <a:endParaRPr b="1" dirty="0"/>
          </a:p>
        </p:txBody>
      </p:sp>
      <p:sp>
        <p:nvSpPr>
          <p:cNvPr id="56" name="Q">
            <a:extLst>
              <a:ext uri="{FF2B5EF4-FFF2-40B4-BE49-F238E27FC236}">
                <a16:creationId xmlns:a16="http://schemas.microsoft.com/office/drawing/2014/main" id="{5E65BA9C-575D-4B23-996D-009076A5F487}"/>
              </a:ext>
            </a:extLst>
          </p:cNvPr>
          <p:cNvSpPr txBox="1"/>
          <p:nvPr/>
        </p:nvSpPr>
        <p:spPr>
          <a:xfrm>
            <a:off x="11952480" y="2929588"/>
            <a:ext cx="9618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9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1800" dirty="0"/>
              <a:t>800MeV</a:t>
            </a:r>
            <a:endParaRPr sz="1800" dirty="0"/>
          </a:p>
        </p:txBody>
      </p:sp>
      <p:sp>
        <p:nvSpPr>
          <p:cNvPr id="57" name="Rectangle">
            <a:extLst>
              <a:ext uri="{FF2B5EF4-FFF2-40B4-BE49-F238E27FC236}">
                <a16:creationId xmlns:a16="http://schemas.microsoft.com/office/drawing/2014/main" id="{D7FA4C50-075C-4FBD-91A0-8E933DBECF27}"/>
              </a:ext>
            </a:extLst>
          </p:cNvPr>
          <p:cNvSpPr/>
          <p:nvPr/>
        </p:nvSpPr>
        <p:spPr>
          <a:xfrm>
            <a:off x="11607193" y="3075527"/>
            <a:ext cx="281954" cy="87716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58" name="Q">
            <a:extLst>
              <a:ext uri="{FF2B5EF4-FFF2-40B4-BE49-F238E27FC236}">
                <a16:creationId xmlns:a16="http://schemas.microsoft.com/office/drawing/2014/main" id="{AF7A4F5B-05CB-487D-9222-C4C3F9D1E3BD}"/>
              </a:ext>
            </a:extLst>
          </p:cNvPr>
          <p:cNvSpPr txBox="1"/>
          <p:nvPr/>
        </p:nvSpPr>
        <p:spPr>
          <a:xfrm>
            <a:off x="11934127" y="3796990"/>
            <a:ext cx="9618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9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1800" dirty="0"/>
              <a:t>150MeV</a:t>
            </a:r>
            <a:endParaRPr sz="1800" dirty="0"/>
          </a:p>
        </p:txBody>
      </p:sp>
      <p:sp>
        <p:nvSpPr>
          <p:cNvPr id="59" name="Rectangle">
            <a:extLst>
              <a:ext uri="{FF2B5EF4-FFF2-40B4-BE49-F238E27FC236}">
                <a16:creationId xmlns:a16="http://schemas.microsoft.com/office/drawing/2014/main" id="{F7F56E3A-214C-4EC4-A7E8-57F015A85CC7}"/>
              </a:ext>
            </a:extLst>
          </p:cNvPr>
          <p:cNvSpPr/>
          <p:nvPr/>
        </p:nvSpPr>
        <p:spPr>
          <a:xfrm>
            <a:off x="11618603" y="3942928"/>
            <a:ext cx="281954" cy="87716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pic>
        <p:nvPicPr>
          <p:cNvPr id="64" name="Image 63">
            <a:extLst>
              <a:ext uri="{FF2B5EF4-FFF2-40B4-BE49-F238E27FC236}">
                <a16:creationId xmlns:a16="http://schemas.microsoft.com/office/drawing/2014/main" id="{495B8E06-96D4-484D-A297-E6976DC59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3078" y="4141722"/>
            <a:ext cx="374573" cy="407624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A6F4ED14-2E55-4BEE-8B18-D96DC8326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4590" y="2517037"/>
            <a:ext cx="418641" cy="446183"/>
          </a:xfrm>
          <a:prstGeom prst="rect">
            <a:avLst/>
          </a:prstGeom>
        </p:spPr>
      </p:pic>
      <p:sp>
        <p:nvSpPr>
          <p:cNvPr id="85" name="High-energy via contact interactions">
            <a:extLst>
              <a:ext uri="{FF2B5EF4-FFF2-40B4-BE49-F238E27FC236}">
                <a16:creationId xmlns:a16="http://schemas.microsoft.com/office/drawing/2014/main" id="{B6A427A3-4310-4CC9-9AC2-CDA712840B43}"/>
              </a:ext>
            </a:extLst>
          </p:cNvPr>
          <p:cNvSpPr txBox="1"/>
          <p:nvPr/>
        </p:nvSpPr>
        <p:spPr>
          <a:xfrm>
            <a:off x="112867" y="7845943"/>
            <a:ext cx="7507134" cy="41036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dirty="0"/>
              <a:t>1) </a:t>
            </a:r>
            <a:r>
              <a:rPr lang="fr-FR" sz="2000" dirty="0" err="1"/>
              <a:t>Organize</a:t>
            </a:r>
            <a:r>
              <a:rPr lang="fr-FR" sz="2000" dirty="0"/>
              <a:t> via </a:t>
            </a:r>
            <a:r>
              <a:rPr lang="fr-FR" sz="2000" dirty="0" err="1"/>
              <a:t>expected</a:t>
            </a:r>
            <a:r>
              <a:rPr lang="fr-FR" sz="2000" dirty="0"/>
              <a:t> importance in (Q/</a:t>
            </a:r>
            <a:r>
              <a:rPr lang="fr-FR" sz="2000" dirty="0" err="1">
                <a:latin typeface="Symbol" panose="05050102010706020507" pitchFamily="18" charset="2"/>
              </a:rPr>
              <a:t>L</a:t>
            </a:r>
            <a:r>
              <a:rPr lang="fr-FR" sz="2000" baseline="-25000" dirty="0" err="1">
                <a:latin typeface="Symbol" panose="05050102010706020507" pitchFamily="18" charset="2"/>
              </a:rPr>
              <a:t>c</a:t>
            </a:r>
            <a:r>
              <a:rPr lang="fr-FR" sz="2000" dirty="0"/>
              <a:t>)</a:t>
            </a:r>
            <a:r>
              <a:rPr lang="fr-FR" sz="2000" baseline="30000" dirty="0">
                <a:latin typeface="Symbol" panose="05050102010706020507" pitchFamily="18" charset="2"/>
              </a:rPr>
              <a:t>n</a:t>
            </a:r>
            <a:r>
              <a:rPr lang="fr-FR" sz="2000" dirty="0"/>
              <a:t> = Power </a:t>
            </a:r>
            <a:r>
              <a:rPr lang="fr-FR" sz="2000" dirty="0" err="1"/>
              <a:t>Counting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38283493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Image 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860" y="4923109"/>
            <a:ext cx="1850834" cy="402116"/>
          </a:xfrm>
          <a:prstGeom prst="rect">
            <a:avLst/>
          </a:prstGeom>
        </p:spPr>
      </p:pic>
      <p:sp>
        <p:nvSpPr>
          <p:cNvPr id="1200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6375" y="2637798"/>
            <a:ext cx="2423711" cy="523301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1622899" y="2526219"/>
            <a:ext cx="10265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842336" y="3095201"/>
            <a:ext cx="2580835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>
                <a:solidFill>
                  <a:srgbClr val="C00000"/>
                </a:solidFill>
              </a:rPr>
              <a:t>One-body basis size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Helvetica Neue Light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1120" y="2090122"/>
            <a:ext cx="3429634" cy="399694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5311" y="2095389"/>
            <a:ext cx="762250" cy="368806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3949" y="2621858"/>
            <a:ext cx="2357610" cy="446183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5786232" y="1551054"/>
            <a:ext cx="2693045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>
                <a:solidFill>
                  <a:schemeClr val="tx1"/>
                </a:solidFill>
              </a:rPr>
              <a:t>One-body Hilbert </a:t>
            </a:r>
            <a:r>
              <a:rPr lang="fr-FR" sz="1800" b="1" dirty="0" err="1">
                <a:solidFill>
                  <a:schemeClr val="tx1"/>
                </a:solidFill>
              </a:rPr>
              <a:t>space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9847361" y="1551054"/>
            <a:ext cx="241091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>
                <a:solidFill>
                  <a:schemeClr val="tx1"/>
                </a:solidFill>
              </a:rPr>
              <a:t>A-body Hilbert </a:t>
            </a:r>
            <a:r>
              <a:rPr lang="fr-FR" sz="1800" b="1" dirty="0" err="1">
                <a:solidFill>
                  <a:schemeClr val="tx1"/>
                </a:solidFill>
              </a:rPr>
              <a:t>space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27" name="Flèche droite 26"/>
          <p:cNvSpPr/>
          <p:nvPr/>
        </p:nvSpPr>
        <p:spPr>
          <a:xfrm>
            <a:off x="8752178" y="2015940"/>
            <a:ext cx="438727" cy="860125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5744667" y="1551054"/>
            <a:ext cx="2813820" cy="1516987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5" name="Rectangle à coins arrondis 44"/>
          <p:cNvSpPr/>
          <p:nvPr/>
        </p:nvSpPr>
        <p:spPr>
          <a:xfrm>
            <a:off x="9394114" y="1521298"/>
            <a:ext cx="3416640" cy="1626540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97334" y="3536270"/>
            <a:ext cx="704519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>
                <a:solidFill>
                  <a:schemeClr val="tx1"/>
                </a:solidFill>
              </a:rPr>
              <a:t>Expansion </a:t>
            </a:r>
            <a:r>
              <a:rPr lang="fr-FR" sz="2000" b="1" dirty="0" err="1">
                <a:solidFill>
                  <a:schemeClr val="tx1"/>
                </a:solidFill>
              </a:rPr>
              <a:t>many</a:t>
            </a:r>
            <a:r>
              <a:rPr lang="fr-FR" sz="2000" b="1" dirty="0">
                <a:solidFill>
                  <a:schemeClr val="tx1"/>
                </a:solidFill>
              </a:rPr>
              <a:t>-body </a:t>
            </a:r>
            <a:r>
              <a:rPr lang="fr-FR" sz="2000" b="1" dirty="0" err="1">
                <a:solidFill>
                  <a:schemeClr val="tx1"/>
                </a:solidFill>
              </a:rPr>
              <a:t>methods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>
                <a:solidFill>
                  <a:srgbClr val="C00000"/>
                </a:solidFill>
              </a:rPr>
              <a:t>= </a:t>
            </a:r>
            <a:r>
              <a:rPr lang="fr-FR" sz="2000" b="1" dirty="0" err="1">
                <a:solidFill>
                  <a:srgbClr val="C00000"/>
                </a:solidFill>
              </a:rPr>
              <a:t>polynomially</a:t>
            </a:r>
            <a:r>
              <a:rPr lang="fr-FR" sz="2000" b="1" dirty="0">
                <a:solidFill>
                  <a:srgbClr val="C00000"/>
                </a:solidFill>
              </a:rPr>
              <a:t> </a:t>
            </a:r>
            <a:r>
              <a:rPr lang="fr-FR" sz="2000" b="1" dirty="0" err="1">
                <a:solidFill>
                  <a:srgbClr val="C00000"/>
                </a:solidFill>
              </a:rPr>
              <a:t>scaling</a:t>
            </a:r>
            <a:r>
              <a:rPr lang="fr-FR" sz="2000" b="1" dirty="0">
                <a:solidFill>
                  <a:srgbClr val="C00000"/>
                </a:solidFill>
              </a:rPr>
              <a:t> </a:t>
            </a:r>
            <a:r>
              <a:rPr lang="fr-FR" sz="2000" b="1" dirty="0" err="1">
                <a:solidFill>
                  <a:srgbClr val="C00000"/>
                </a:solidFill>
              </a:rPr>
              <a:t>methods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43" name="Shape 111"/>
          <p:cNvSpPr/>
          <p:nvPr/>
        </p:nvSpPr>
        <p:spPr>
          <a:xfrm>
            <a:off x="292100" y="4138306"/>
            <a:ext cx="311510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Hamiltonian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partitioning</a:t>
            </a:r>
            <a:endParaRPr sz="2200" b="1" dirty="0">
              <a:solidFill>
                <a:schemeClr val="tx1"/>
              </a:solidFill>
            </a:endParaRPr>
          </a:p>
        </p:txBody>
      </p:sp>
      <p:cxnSp>
        <p:nvCxnSpPr>
          <p:cNvPr id="44" name="Connecteur droit avec flèche 43"/>
          <p:cNvCxnSpPr/>
          <p:nvPr/>
        </p:nvCxnSpPr>
        <p:spPr>
          <a:xfrm>
            <a:off x="2575630" y="5124167"/>
            <a:ext cx="2362840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47" name="Groupe 46"/>
          <p:cNvGrpSpPr/>
          <p:nvPr/>
        </p:nvGrpSpPr>
        <p:grpSpPr>
          <a:xfrm>
            <a:off x="2786386" y="4646949"/>
            <a:ext cx="1925782" cy="954436"/>
            <a:chOff x="5583382" y="3424683"/>
            <a:chExt cx="1925782" cy="954436"/>
          </a:xfrm>
        </p:grpSpPr>
        <p:sp>
          <p:nvSpPr>
            <p:cNvPr id="48" name="Ellipse 47"/>
            <p:cNvSpPr/>
            <p:nvPr/>
          </p:nvSpPr>
          <p:spPr>
            <a:xfrm>
              <a:off x="5583382" y="3424683"/>
              <a:ext cx="1925782" cy="954436"/>
            </a:xfrm>
            <a:prstGeom prst="ellipse">
              <a:avLst/>
            </a:prstGeom>
            <a:solidFill>
              <a:schemeClr val="bg1"/>
            </a:solidFill>
            <a:ln w="38100" cap="flat">
              <a:solidFill>
                <a:srgbClr val="00000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49" name="Shape 111"/>
            <p:cNvSpPr/>
            <p:nvPr/>
          </p:nvSpPr>
          <p:spPr>
            <a:xfrm>
              <a:off x="5680120" y="3523042"/>
              <a:ext cx="1732306" cy="6155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b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lvl="0" algn="ctr">
                <a:defRPr sz="1800"/>
              </a:pPr>
              <a:r>
                <a:rPr lang="fr-FR" sz="2000" b="1" dirty="0">
                  <a:solidFill>
                    <a:schemeClr val="tx1"/>
                  </a:solidFill>
                </a:rPr>
                <a:t>« </a:t>
              </a:r>
              <a:r>
                <a:rPr lang="fr-FR" sz="2000" b="1" dirty="0" err="1">
                  <a:solidFill>
                    <a:schemeClr val="tx1"/>
                  </a:solidFill>
                </a:rPr>
                <a:t>Easy</a:t>
              </a:r>
              <a:r>
                <a:rPr lang="fr-FR" sz="2000" b="1" dirty="0">
                  <a:solidFill>
                    <a:schemeClr val="tx1"/>
                  </a:solidFill>
                </a:rPr>
                <a:t> »</a:t>
              </a:r>
            </a:p>
            <a:p>
              <a:pPr lvl="0" algn="ctr">
                <a:defRPr sz="1800"/>
              </a:pPr>
              <a:r>
                <a:rPr lang="fr-FR" sz="2000" b="1" dirty="0">
                  <a:solidFill>
                    <a:schemeClr val="tx1"/>
                  </a:solidFill>
                </a:rPr>
                <a:t>to </a:t>
              </a:r>
              <a:r>
                <a:rPr lang="fr-FR" sz="2000" b="1" dirty="0" err="1">
                  <a:solidFill>
                    <a:schemeClr val="tx1"/>
                  </a:solidFill>
                </a:rPr>
                <a:t>solve</a:t>
              </a:r>
              <a:endParaRPr lang="fr-FR" sz="2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50" name="Shape 111"/>
          <p:cNvSpPr/>
          <p:nvPr/>
        </p:nvSpPr>
        <p:spPr>
          <a:xfrm>
            <a:off x="5101252" y="4136407"/>
            <a:ext cx="248825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Unperturbed</a:t>
            </a:r>
            <a:r>
              <a:rPr lang="fr-FR" b="1" dirty="0">
                <a:solidFill>
                  <a:schemeClr val="tx1"/>
                </a:solidFill>
              </a:rPr>
              <a:t> state</a:t>
            </a:r>
            <a:endParaRPr sz="2200" b="1" dirty="0">
              <a:solidFill>
                <a:schemeClr val="tx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6877" y="4799030"/>
            <a:ext cx="2758955" cy="59639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2314" y="1675738"/>
            <a:ext cx="2432612" cy="30647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8699" y="2277250"/>
            <a:ext cx="3106757" cy="429658"/>
          </a:xfrm>
          <a:prstGeom prst="rect">
            <a:avLst/>
          </a:prstGeom>
        </p:spPr>
      </p:pic>
      <p:sp>
        <p:nvSpPr>
          <p:cNvPr id="77" name="Shape 111"/>
          <p:cNvSpPr/>
          <p:nvPr/>
        </p:nvSpPr>
        <p:spPr>
          <a:xfrm>
            <a:off x="2507203" y="1654958"/>
            <a:ext cx="55348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with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78" name="Shape 111"/>
          <p:cNvSpPr/>
          <p:nvPr/>
        </p:nvSpPr>
        <p:spPr>
          <a:xfrm>
            <a:off x="1924338" y="2322961"/>
            <a:ext cx="55348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with</a:t>
            </a:r>
            <a:endParaRPr sz="2200" b="1" dirty="0">
              <a:solidFill>
                <a:schemeClr val="tx1"/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24" y="2330646"/>
            <a:ext cx="1806766" cy="352540"/>
          </a:xfrm>
          <a:prstGeom prst="rect">
            <a:avLst/>
          </a:prstGeom>
        </p:spPr>
      </p:pic>
      <p:sp>
        <p:nvSpPr>
          <p:cNvPr id="5" name="Rectangle à coins arrondis 4"/>
          <p:cNvSpPr/>
          <p:nvPr/>
        </p:nvSpPr>
        <p:spPr>
          <a:xfrm>
            <a:off x="2431951" y="4540317"/>
            <a:ext cx="2684926" cy="1179443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9" name="Shape 111"/>
          <p:cNvSpPr/>
          <p:nvPr/>
        </p:nvSpPr>
        <p:spPr>
          <a:xfrm>
            <a:off x="2477821" y="5940103"/>
            <a:ext cx="198986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Mean-field-like</a:t>
            </a:r>
            <a:r>
              <a:rPr lang="fr-FR" b="1" dirty="0">
                <a:solidFill>
                  <a:schemeClr val="tx1"/>
                </a:solidFill>
              </a:rPr>
              <a:t> =</a:t>
            </a:r>
            <a:endParaRPr sz="2200" b="1" dirty="0">
              <a:solidFill>
                <a:schemeClr val="tx1"/>
              </a:solidFill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08661" y="5881557"/>
            <a:ext cx="919138" cy="422053"/>
          </a:xfrm>
          <a:prstGeom prst="rect">
            <a:avLst/>
          </a:prstGeom>
        </p:spPr>
      </p:pic>
      <p:sp>
        <p:nvSpPr>
          <p:cNvPr id="81" name="Rectangle à coins arrondis 80"/>
          <p:cNvSpPr/>
          <p:nvPr/>
        </p:nvSpPr>
        <p:spPr>
          <a:xfrm>
            <a:off x="7066306" y="4799030"/>
            <a:ext cx="809526" cy="596391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cxnSp>
        <p:nvCxnSpPr>
          <p:cNvPr id="30" name="Connecteur droit avec flèche 29"/>
          <p:cNvCxnSpPr>
            <a:stCxn id="81" idx="2"/>
          </p:cNvCxnSpPr>
          <p:nvPr/>
        </p:nvCxnSpPr>
        <p:spPr>
          <a:xfrm>
            <a:off x="7471069" y="5395421"/>
            <a:ext cx="0" cy="1119923"/>
          </a:xfrm>
          <a:prstGeom prst="straightConnector1">
            <a:avLst/>
          </a:prstGeom>
          <a:noFill/>
          <a:ln w="38100" cap="flat">
            <a:solidFill>
              <a:srgbClr val="C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3" name="Shape 111"/>
          <p:cNvSpPr/>
          <p:nvPr/>
        </p:nvSpPr>
        <p:spPr>
          <a:xfrm>
            <a:off x="6221620" y="6616286"/>
            <a:ext cx="273577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b="1" dirty="0">
                <a:solidFill>
                  <a:srgbClr val="C00000"/>
                </a:solidFill>
              </a:rPr>
              <a:t>Nature of the state</a:t>
            </a:r>
            <a:endParaRPr sz="2200" b="1" dirty="0">
              <a:solidFill>
                <a:srgbClr val="C00000"/>
              </a:solidFill>
            </a:endParaRPr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0211" y="1566596"/>
            <a:ext cx="2357610" cy="495759"/>
          </a:xfrm>
          <a:prstGeom prst="rect">
            <a:avLst/>
          </a:prstGeom>
        </p:spPr>
      </p:pic>
      <p:sp>
        <p:nvSpPr>
          <p:cNvPr id="41" name="ZoneTexte 40"/>
          <p:cNvSpPr txBox="1"/>
          <p:nvPr/>
        </p:nvSpPr>
        <p:spPr>
          <a:xfrm>
            <a:off x="451942" y="2793062"/>
            <a:ext cx="455252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err="1">
                <a:solidFill>
                  <a:srgbClr val="C00000"/>
                </a:solidFill>
              </a:rPr>
              <a:t>Symmetry</a:t>
            </a:r>
            <a:r>
              <a:rPr lang="fr-FR" sz="2000" b="1" dirty="0">
                <a:solidFill>
                  <a:srgbClr val="C00000"/>
                </a:solidFill>
              </a:rPr>
              <a:t> group: U(1)</a:t>
            </a:r>
            <a:r>
              <a:rPr lang="fr-FR" sz="2000" b="1" baseline="-25000" dirty="0" err="1">
                <a:solidFill>
                  <a:srgbClr val="C00000"/>
                </a:solidFill>
              </a:rPr>
              <a:t>N</a:t>
            </a:r>
            <a:r>
              <a:rPr lang="fr-FR" sz="2000" b="1" dirty="0" err="1">
                <a:solidFill>
                  <a:srgbClr val="C00000"/>
                </a:solidFill>
              </a:rPr>
              <a:t>xU</a:t>
            </a:r>
            <a:r>
              <a:rPr lang="fr-FR" sz="2000" b="1" baseline="-25000" dirty="0" err="1">
                <a:solidFill>
                  <a:srgbClr val="C00000"/>
                </a:solidFill>
              </a:rPr>
              <a:t>Z</a:t>
            </a:r>
            <a:r>
              <a:rPr lang="fr-FR" sz="2000" b="1" dirty="0">
                <a:solidFill>
                  <a:srgbClr val="C00000"/>
                </a:solidFill>
              </a:rPr>
              <a:t>(1)</a:t>
            </a:r>
            <a:r>
              <a:rPr lang="fr-FR" sz="2000" b="1" dirty="0" err="1">
                <a:solidFill>
                  <a:srgbClr val="C00000"/>
                </a:solidFill>
              </a:rPr>
              <a:t>xSU</a:t>
            </a:r>
            <a:r>
              <a:rPr lang="fr-FR" sz="2000" b="1" dirty="0">
                <a:solidFill>
                  <a:srgbClr val="C00000"/>
                </a:solidFill>
              </a:rPr>
              <a:t>(2)</a:t>
            </a:r>
            <a:r>
              <a:rPr lang="fr-FR" sz="2000" b="1" baseline="-25000" dirty="0" err="1">
                <a:solidFill>
                  <a:srgbClr val="C00000"/>
                </a:solidFill>
              </a:rPr>
              <a:t>J</a:t>
            </a:r>
            <a:r>
              <a:rPr lang="fr-FR" sz="2000" b="1" dirty="0" err="1">
                <a:solidFill>
                  <a:srgbClr val="C00000"/>
                </a:solidFill>
              </a:rPr>
              <a:t>xI</a:t>
            </a:r>
            <a:r>
              <a:rPr lang="fr-FR" sz="2000" b="1" baseline="-25000" dirty="0" err="1">
                <a:solidFill>
                  <a:srgbClr val="C00000"/>
                </a:solidFill>
                <a:latin typeface="Symbol" panose="05050102010706020507" pitchFamily="18" charset="2"/>
              </a:rPr>
              <a:t>P</a:t>
            </a:r>
            <a:endParaRPr kumimoji="0" lang="fr-FR" sz="2000" b="1" i="0" u="none" strike="noStrike" cap="none" spc="0" normalizeH="0" baseline="-25000" dirty="0">
              <a:ln>
                <a:noFill/>
              </a:ln>
              <a:solidFill>
                <a:srgbClr val="C00000"/>
              </a:solidFill>
              <a:effectLst/>
              <a:uFillTx/>
              <a:latin typeface="Symbol" panose="05050102010706020507" pitchFamily="18" charset="2"/>
              <a:sym typeface="Helvetica Neue Light"/>
            </a:endParaRPr>
          </a:p>
        </p:txBody>
      </p:sp>
      <p:sp>
        <p:nvSpPr>
          <p:cNvPr id="51" name="Rectangle à coins arrondis 50"/>
          <p:cNvSpPr/>
          <p:nvPr/>
        </p:nvSpPr>
        <p:spPr>
          <a:xfrm>
            <a:off x="1233167" y="4869498"/>
            <a:ext cx="489616" cy="455727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cxnSp>
        <p:nvCxnSpPr>
          <p:cNvPr id="52" name="Connecteur droit avec flèche 51"/>
          <p:cNvCxnSpPr/>
          <p:nvPr/>
        </p:nvCxnSpPr>
        <p:spPr>
          <a:xfrm>
            <a:off x="1477975" y="5325225"/>
            <a:ext cx="12105" cy="1222742"/>
          </a:xfrm>
          <a:prstGeom prst="straightConnector1">
            <a:avLst/>
          </a:prstGeom>
          <a:noFill/>
          <a:ln w="38100" cap="flat">
            <a:solidFill>
              <a:srgbClr val="C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3" name="Shape 111"/>
          <p:cNvSpPr/>
          <p:nvPr/>
        </p:nvSpPr>
        <p:spPr>
          <a:xfrm>
            <a:off x="844357" y="6616286"/>
            <a:ext cx="19898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b="1" dirty="0" err="1">
                <a:solidFill>
                  <a:srgbClr val="C00000"/>
                </a:solidFill>
              </a:rPr>
              <a:t>Symmetry</a:t>
            </a:r>
            <a:endParaRPr sz="2200" b="1" dirty="0">
              <a:solidFill>
                <a:srgbClr val="C00000"/>
              </a:solidFill>
            </a:endParaRPr>
          </a:p>
        </p:txBody>
      </p:sp>
      <p:pic>
        <p:nvPicPr>
          <p:cNvPr id="58" name="Image 5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23869" y="4783693"/>
            <a:ext cx="2203373" cy="572877"/>
          </a:xfrm>
          <a:prstGeom prst="rect">
            <a:avLst/>
          </a:prstGeom>
        </p:spPr>
      </p:pic>
      <p:cxnSp>
        <p:nvCxnSpPr>
          <p:cNvPr id="59" name="Connecteur droit avec flèche 58"/>
          <p:cNvCxnSpPr/>
          <p:nvPr/>
        </p:nvCxnSpPr>
        <p:spPr>
          <a:xfrm>
            <a:off x="8065756" y="5124167"/>
            <a:ext cx="2362840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60" name="Groupe 59"/>
          <p:cNvGrpSpPr/>
          <p:nvPr/>
        </p:nvGrpSpPr>
        <p:grpSpPr>
          <a:xfrm>
            <a:off x="8228865" y="4644909"/>
            <a:ext cx="1925782" cy="954436"/>
            <a:chOff x="6774873" y="6735539"/>
            <a:chExt cx="1925782" cy="954436"/>
          </a:xfrm>
        </p:grpSpPr>
        <p:sp>
          <p:nvSpPr>
            <p:cNvPr id="61" name="Ellipse 60"/>
            <p:cNvSpPr/>
            <p:nvPr/>
          </p:nvSpPr>
          <p:spPr>
            <a:xfrm>
              <a:off x="6774873" y="6735539"/>
              <a:ext cx="1925782" cy="954436"/>
            </a:xfrm>
            <a:prstGeom prst="ellipse">
              <a:avLst/>
            </a:prstGeom>
            <a:solidFill>
              <a:schemeClr val="bg1"/>
            </a:solidFill>
            <a:ln w="38100" cap="flat">
              <a:solidFill>
                <a:srgbClr val="00000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62" name="Shape 111"/>
            <p:cNvSpPr/>
            <p:nvPr/>
          </p:nvSpPr>
          <p:spPr>
            <a:xfrm>
              <a:off x="6885466" y="6903173"/>
              <a:ext cx="1732306" cy="6155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b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lvl="0" algn="ctr">
                <a:defRPr sz="1800"/>
              </a:pPr>
              <a:r>
                <a:rPr lang="fr-FR" sz="2000" b="1" dirty="0">
                  <a:solidFill>
                    <a:schemeClr val="tx1"/>
                  </a:solidFill>
                </a:rPr>
                <a:t>Expansion </a:t>
              </a:r>
              <a:r>
                <a:rPr lang="fr-FR" sz="2000" b="1" dirty="0" err="1">
                  <a:solidFill>
                    <a:schemeClr val="tx1"/>
                  </a:solidFill>
                </a:rPr>
                <a:t>series</a:t>
              </a:r>
              <a:endParaRPr lang="fr-FR" sz="2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63" name="Shape 111"/>
          <p:cNvSpPr/>
          <p:nvPr/>
        </p:nvSpPr>
        <p:spPr>
          <a:xfrm>
            <a:off x="10593331" y="4106905"/>
            <a:ext cx="231928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Fully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correlated</a:t>
            </a:r>
            <a:r>
              <a:rPr lang="fr-FR" b="1" dirty="0">
                <a:solidFill>
                  <a:schemeClr val="tx1"/>
                </a:solidFill>
              </a:rPr>
              <a:t> state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64" name="Rectangle à coins arrondis 63"/>
          <p:cNvSpPr/>
          <p:nvPr/>
        </p:nvSpPr>
        <p:spPr>
          <a:xfrm>
            <a:off x="11593375" y="4895149"/>
            <a:ext cx="460080" cy="416386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90" name="Shape 111"/>
          <p:cNvSpPr/>
          <p:nvPr/>
        </p:nvSpPr>
        <p:spPr>
          <a:xfrm>
            <a:off x="9774478" y="6621505"/>
            <a:ext cx="344323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b="1" dirty="0">
                <a:solidFill>
                  <a:srgbClr val="C00000"/>
                </a:solidFill>
              </a:rPr>
              <a:t>Nature of the expansion</a:t>
            </a:r>
            <a:endParaRPr sz="2200" b="1" dirty="0">
              <a:solidFill>
                <a:srgbClr val="C00000"/>
              </a:solidFill>
            </a:endParaRPr>
          </a:p>
        </p:txBody>
      </p:sp>
      <p:sp>
        <p:nvSpPr>
          <p:cNvPr id="91" name="Shape 111"/>
          <p:cNvSpPr/>
          <p:nvPr/>
        </p:nvSpPr>
        <p:spPr>
          <a:xfrm>
            <a:off x="9774478" y="7164441"/>
            <a:ext cx="3235120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800" b="1" dirty="0">
                <a:solidFill>
                  <a:schemeClr val="tx1"/>
                </a:solidFill>
              </a:rPr>
              <a:t>Pert.: MBPT</a:t>
            </a:r>
          </a:p>
          <a:p>
            <a:pPr lvl="0">
              <a:defRPr sz="1800"/>
            </a:pPr>
            <a:r>
              <a:rPr lang="fr-FR" b="1" dirty="0">
                <a:solidFill>
                  <a:schemeClr val="tx1"/>
                </a:solidFill>
              </a:rPr>
              <a:t>Non </a:t>
            </a:r>
            <a:r>
              <a:rPr lang="fr-FR" b="1" dirty="0" err="1">
                <a:solidFill>
                  <a:schemeClr val="tx1"/>
                </a:solidFill>
              </a:rPr>
              <a:t>pert</a:t>
            </a:r>
            <a:r>
              <a:rPr lang="fr-FR" b="1" dirty="0">
                <a:solidFill>
                  <a:schemeClr val="tx1"/>
                </a:solidFill>
              </a:rPr>
              <a:t>.: CC, SCGF, IM-SRG </a:t>
            </a:r>
            <a:endParaRPr sz="2200" b="1" dirty="0">
              <a:solidFill>
                <a:schemeClr val="tx1"/>
              </a:solidFill>
            </a:endParaRPr>
          </a:p>
        </p:txBody>
      </p:sp>
      <p:cxnSp>
        <p:nvCxnSpPr>
          <p:cNvPr id="92" name="Connecteur droit avec flèche 91"/>
          <p:cNvCxnSpPr/>
          <p:nvPr/>
        </p:nvCxnSpPr>
        <p:spPr>
          <a:xfrm>
            <a:off x="11823415" y="5311535"/>
            <a:ext cx="0" cy="1119923"/>
          </a:xfrm>
          <a:prstGeom prst="straightConnector1">
            <a:avLst/>
          </a:prstGeom>
          <a:noFill/>
          <a:ln w="38100" cap="flat">
            <a:solidFill>
              <a:srgbClr val="C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3" name="Shape 111"/>
          <p:cNvSpPr/>
          <p:nvPr/>
        </p:nvSpPr>
        <p:spPr>
          <a:xfrm>
            <a:off x="815339" y="7101858"/>
            <a:ext cx="4957037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800" b="1" dirty="0" err="1">
                <a:solidFill>
                  <a:schemeClr val="tx1"/>
                </a:solidFill>
              </a:rPr>
              <a:t>Symm</a:t>
            </a:r>
            <a:r>
              <a:rPr lang="fr-FR" sz="1800" b="1" dirty="0">
                <a:solidFill>
                  <a:schemeClr val="tx1"/>
                </a:solidFill>
              </a:rPr>
              <a:t>. </a:t>
            </a:r>
            <a:r>
              <a:rPr lang="fr-FR" sz="1800" b="1" dirty="0" err="1">
                <a:solidFill>
                  <a:schemeClr val="tx1"/>
                </a:solidFill>
              </a:rPr>
              <a:t>conserving</a:t>
            </a:r>
            <a:r>
              <a:rPr lang="fr-FR" sz="1800" b="1" dirty="0">
                <a:solidFill>
                  <a:schemeClr val="tx1"/>
                </a:solidFill>
              </a:rPr>
              <a:t>: </a:t>
            </a:r>
            <a:r>
              <a:rPr lang="fr-FR" sz="1800" b="1" dirty="0" err="1">
                <a:solidFill>
                  <a:schemeClr val="tx1"/>
                </a:solidFill>
              </a:rPr>
              <a:t>closed</a:t>
            </a:r>
            <a:r>
              <a:rPr lang="fr-FR" sz="1800" b="1" dirty="0">
                <a:solidFill>
                  <a:schemeClr val="tx1"/>
                </a:solidFill>
              </a:rPr>
              <a:t> </a:t>
            </a:r>
            <a:r>
              <a:rPr lang="fr-FR" sz="1800" b="1" dirty="0" err="1">
                <a:solidFill>
                  <a:schemeClr val="tx1"/>
                </a:solidFill>
              </a:rPr>
              <a:t>shell</a:t>
            </a:r>
            <a:endParaRPr lang="fr-FR" sz="1800" b="1" dirty="0">
              <a:solidFill>
                <a:schemeClr val="tx1"/>
              </a:solidFill>
            </a:endParaRPr>
          </a:p>
          <a:p>
            <a:pPr lvl="0">
              <a:defRPr sz="1800"/>
            </a:pPr>
            <a:r>
              <a:rPr lang="fr-FR" sz="1800" b="1" dirty="0" err="1">
                <a:solidFill>
                  <a:schemeClr val="tx1"/>
                </a:solidFill>
              </a:rPr>
              <a:t>Symm</a:t>
            </a:r>
            <a:r>
              <a:rPr lang="fr-FR" sz="1800" b="1" dirty="0">
                <a:solidFill>
                  <a:schemeClr val="tx1"/>
                </a:solidFill>
              </a:rPr>
              <a:t>. </a:t>
            </a:r>
            <a:r>
              <a:rPr lang="fr-FR" sz="1800" b="1" dirty="0" err="1">
                <a:solidFill>
                  <a:schemeClr val="tx1"/>
                </a:solidFill>
              </a:rPr>
              <a:t>breaking</a:t>
            </a:r>
            <a:r>
              <a:rPr lang="fr-FR" sz="1800" b="1" dirty="0">
                <a:solidFill>
                  <a:schemeClr val="tx1"/>
                </a:solidFill>
              </a:rPr>
              <a:t>: open </a:t>
            </a:r>
            <a:r>
              <a:rPr lang="fr-FR" sz="1800" b="1" dirty="0" err="1">
                <a:solidFill>
                  <a:schemeClr val="tx1"/>
                </a:solidFill>
              </a:rPr>
              <a:t>shell</a:t>
            </a:r>
            <a:r>
              <a:rPr lang="fr-FR" sz="1800" b="1" dirty="0">
                <a:solidFill>
                  <a:schemeClr val="tx1"/>
                </a:solidFill>
              </a:rPr>
              <a:t>(s)</a:t>
            </a:r>
          </a:p>
          <a:p>
            <a:pPr>
              <a:defRPr sz="1800"/>
            </a:pPr>
            <a:r>
              <a:rPr lang="en-US" sz="1800" b="1" dirty="0" err="1">
                <a:solidFill>
                  <a:schemeClr val="tx1"/>
                </a:solidFill>
              </a:rPr>
              <a:t>Symm</a:t>
            </a:r>
            <a:r>
              <a:rPr lang="en-US" sz="1800" b="1" dirty="0">
                <a:solidFill>
                  <a:schemeClr val="tx1"/>
                </a:solidFill>
              </a:rPr>
              <a:t>. breaking + restoration: open shell(s)</a:t>
            </a:r>
          </a:p>
        </p:txBody>
      </p:sp>
      <p:sp>
        <p:nvSpPr>
          <p:cNvPr id="94" name="Shape 111"/>
          <p:cNvSpPr/>
          <p:nvPr/>
        </p:nvSpPr>
        <p:spPr>
          <a:xfrm>
            <a:off x="6204927" y="7140040"/>
            <a:ext cx="3121761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800" b="1" dirty="0">
                <a:solidFill>
                  <a:schemeClr val="tx1"/>
                </a:solidFill>
              </a:rPr>
              <a:t>SC-SR: </a:t>
            </a:r>
            <a:r>
              <a:rPr lang="fr-FR" sz="1800" b="1" dirty="0" err="1">
                <a:solidFill>
                  <a:schemeClr val="tx1"/>
                </a:solidFill>
              </a:rPr>
              <a:t>spherical</a:t>
            </a:r>
            <a:r>
              <a:rPr lang="fr-FR" sz="1800" b="1" dirty="0">
                <a:solidFill>
                  <a:schemeClr val="tx1"/>
                </a:solidFill>
              </a:rPr>
              <a:t> HF</a:t>
            </a:r>
          </a:p>
          <a:p>
            <a:pPr lvl="0">
              <a:defRPr sz="1800"/>
            </a:pPr>
            <a:r>
              <a:rPr lang="fr-FR" sz="1800" b="1" dirty="0">
                <a:solidFill>
                  <a:schemeClr val="tx1"/>
                </a:solidFill>
              </a:rPr>
              <a:t>SB-SR: </a:t>
            </a:r>
            <a:r>
              <a:rPr lang="fr-FR" sz="1800" b="1" dirty="0" err="1">
                <a:solidFill>
                  <a:schemeClr val="tx1"/>
                </a:solidFill>
              </a:rPr>
              <a:t>deformed</a:t>
            </a:r>
            <a:r>
              <a:rPr lang="fr-FR" sz="1800" b="1" dirty="0">
                <a:solidFill>
                  <a:schemeClr val="tx1"/>
                </a:solidFill>
              </a:rPr>
              <a:t> HF(B)</a:t>
            </a:r>
          </a:p>
          <a:p>
            <a:pPr lvl="0">
              <a:defRPr sz="1800"/>
            </a:pPr>
            <a:r>
              <a:rPr lang="fr-FR" sz="1800" b="1" dirty="0">
                <a:solidFill>
                  <a:schemeClr val="tx1"/>
                </a:solidFill>
              </a:rPr>
              <a:t>SC-MR: PGCM</a:t>
            </a:r>
            <a:endParaRPr sz="1800" b="1" dirty="0">
              <a:solidFill>
                <a:schemeClr val="tx1"/>
              </a:solidFill>
            </a:endParaRPr>
          </a:p>
        </p:txBody>
      </p:sp>
      <p:sp>
        <p:nvSpPr>
          <p:cNvPr id="65" name="Shape 111"/>
          <p:cNvSpPr/>
          <p:nvPr/>
        </p:nvSpPr>
        <p:spPr>
          <a:xfrm>
            <a:off x="10613946" y="4428103"/>
            <a:ext cx="2319283" cy="27699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 err="1">
                <a:solidFill>
                  <a:srgbClr val="C00000"/>
                </a:solidFill>
              </a:rPr>
              <a:t>Wave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err="1">
                <a:solidFill>
                  <a:srgbClr val="C00000"/>
                </a:solidFill>
              </a:rPr>
              <a:t>operator</a:t>
            </a:r>
            <a:endParaRPr sz="2200" b="1" dirty="0">
              <a:solidFill>
                <a:srgbClr val="C00000"/>
              </a:solidFill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5981442" y="2600629"/>
            <a:ext cx="2288988" cy="434289"/>
          </a:xfrm>
          <a:prstGeom prst="round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DF87F367-634B-41B1-A085-506E639AF496}"/>
              </a:ext>
            </a:extLst>
          </p:cNvPr>
          <p:cNvSpPr txBox="1"/>
          <p:nvPr/>
        </p:nvSpPr>
        <p:spPr>
          <a:xfrm>
            <a:off x="9428016" y="3177826"/>
            <a:ext cx="351538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>
                <a:solidFill>
                  <a:srgbClr val="C00000"/>
                </a:solidFill>
              </a:rPr>
              <a:t>« The </a:t>
            </a:r>
            <a:r>
              <a:rPr lang="fr-FR" sz="2000" b="1" dirty="0" err="1">
                <a:solidFill>
                  <a:srgbClr val="C00000"/>
                </a:solidFill>
              </a:rPr>
              <a:t>curse</a:t>
            </a:r>
            <a:r>
              <a:rPr lang="fr-FR" sz="2000" b="1" dirty="0">
                <a:solidFill>
                  <a:srgbClr val="C00000"/>
                </a:solidFill>
              </a:rPr>
              <a:t> of </a:t>
            </a:r>
            <a:r>
              <a:rPr lang="fr-FR" sz="2000" b="1" dirty="0" err="1">
                <a:solidFill>
                  <a:srgbClr val="C00000"/>
                </a:solidFill>
              </a:rPr>
              <a:t>dimensionality</a:t>
            </a:r>
            <a:r>
              <a:rPr lang="fr-FR" sz="2000" b="1" dirty="0">
                <a:solidFill>
                  <a:srgbClr val="C00000"/>
                </a:solidFill>
              </a:rPr>
              <a:t> »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66" name="Rectangle à coins arrondis 14">
            <a:extLst>
              <a:ext uri="{FF2B5EF4-FFF2-40B4-BE49-F238E27FC236}">
                <a16:creationId xmlns:a16="http://schemas.microsoft.com/office/drawing/2014/main" id="{188EDF59-39E7-4AC9-BEAB-977F3968DFDA}"/>
              </a:ext>
            </a:extLst>
          </p:cNvPr>
          <p:cNvSpPr/>
          <p:nvPr/>
        </p:nvSpPr>
        <p:spPr>
          <a:xfrm>
            <a:off x="9777831" y="2613755"/>
            <a:ext cx="2480446" cy="518335"/>
          </a:xfrm>
          <a:prstGeom prst="round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7" name="Flèche courbée vers la droite 44">
            <a:extLst>
              <a:ext uri="{FF2B5EF4-FFF2-40B4-BE49-F238E27FC236}">
                <a16:creationId xmlns:a16="http://schemas.microsoft.com/office/drawing/2014/main" id="{A6B2FDF5-88F9-4F53-BE31-357DA92B853B}"/>
              </a:ext>
            </a:extLst>
          </p:cNvPr>
          <p:cNvSpPr/>
          <p:nvPr/>
        </p:nvSpPr>
        <p:spPr>
          <a:xfrm>
            <a:off x="187524" y="7606779"/>
            <a:ext cx="353473" cy="737385"/>
          </a:xfrm>
          <a:prstGeom prst="curvedRightArrow">
            <a:avLst/>
          </a:prstGeom>
          <a:solidFill>
            <a:srgbClr val="C00000"/>
          </a:solidFill>
          <a:ln w="127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29E195DE-6F17-4D47-82CA-0C5A336ACF68}"/>
              </a:ext>
            </a:extLst>
          </p:cNvPr>
          <p:cNvSpPr txBox="1"/>
          <p:nvPr/>
        </p:nvSpPr>
        <p:spPr>
          <a:xfrm>
            <a:off x="630997" y="8063176"/>
            <a:ext cx="3122650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err="1">
                <a:solidFill>
                  <a:srgbClr val="C00000"/>
                </a:solidFill>
              </a:rPr>
              <a:t>Many</a:t>
            </a:r>
            <a:r>
              <a:rPr lang="fr-FR" sz="2000" b="1" dirty="0">
                <a:solidFill>
                  <a:srgbClr val="C00000"/>
                </a:solidFill>
              </a:rPr>
              <a:t> more </a:t>
            </a:r>
            <a:r>
              <a:rPr lang="fr-FR" sz="2000" b="1" dirty="0" err="1">
                <a:solidFill>
                  <a:srgbClr val="C00000"/>
                </a:solidFill>
              </a:rPr>
              <a:t>nuclei</a:t>
            </a:r>
            <a:r>
              <a:rPr lang="fr-FR" sz="2000" b="1" dirty="0">
                <a:solidFill>
                  <a:srgbClr val="C00000"/>
                </a:solidFill>
              </a:rPr>
              <a:t> (2012</a:t>
            </a:r>
            <a:r>
              <a:rPr lang="fr-FR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fr-FR" sz="2000" b="1" dirty="0">
                <a:solidFill>
                  <a:srgbClr val="C00000"/>
                </a:solidFill>
              </a:rPr>
              <a:t>)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111" name="Flèche courbée vers la droite 44">
            <a:extLst>
              <a:ext uri="{FF2B5EF4-FFF2-40B4-BE49-F238E27FC236}">
                <a16:creationId xmlns:a16="http://schemas.microsoft.com/office/drawing/2014/main" id="{7DF87A56-EF45-47A1-A540-5D05F52D667E}"/>
              </a:ext>
            </a:extLst>
          </p:cNvPr>
          <p:cNvSpPr/>
          <p:nvPr/>
        </p:nvSpPr>
        <p:spPr>
          <a:xfrm>
            <a:off x="9223826" y="7565425"/>
            <a:ext cx="399692" cy="550139"/>
          </a:xfrm>
          <a:prstGeom prst="curvedRightArrow">
            <a:avLst/>
          </a:prstGeom>
          <a:solidFill>
            <a:srgbClr val="C00000"/>
          </a:solidFill>
          <a:ln w="127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12" name="ZoneTexte 111">
            <a:extLst>
              <a:ext uri="{FF2B5EF4-FFF2-40B4-BE49-F238E27FC236}">
                <a16:creationId xmlns:a16="http://schemas.microsoft.com/office/drawing/2014/main" id="{EBB7C92A-36C7-4276-97AF-B72F812AA834}"/>
              </a:ext>
            </a:extLst>
          </p:cNvPr>
          <p:cNvSpPr txBox="1"/>
          <p:nvPr/>
        </p:nvSpPr>
        <p:spPr>
          <a:xfrm>
            <a:off x="9809104" y="7849816"/>
            <a:ext cx="2893421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>
                <a:solidFill>
                  <a:srgbClr val="C00000"/>
                </a:solidFill>
              </a:rPr>
              <a:t>More </a:t>
            </a:r>
            <a:r>
              <a:rPr lang="fr-FR" sz="2000" b="1" dirty="0" err="1">
                <a:solidFill>
                  <a:srgbClr val="C00000"/>
                </a:solidFill>
              </a:rPr>
              <a:t>accurate</a:t>
            </a:r>
            <a:r>
              <a:rPr lang="fr-FR" sz="2000" b="1" dirty="0">
                <a:solidFill>
                  <a:srgbClr val="C00000"/>
                </a:solidFill>
              </a:rPr>
              <a:t>/</a:t>
            </a:r>
            <a:r>
              <a:rPr lang="fr-FR" sz="2000" b="1" dirty="0" err="1">
                <a:solidFill>
                  <a:srgbClr val="C00000"/>
                </a:solidFill>
              </a:rPr>
              <a:t>expensive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114" name="[Barbieri, Bogner, Hagen, Hergert, …]">
            <a:extLst>
              <a:ext uri="{FF2B5EF4-FFF2-40B4-BE49-F238E27FC236}">
                <a16:creationId xmlns:a16="http://schemas.microsoft.com/office/drawing/2014/main" id="{4A501CE0-CD84-4620-92E9-637686A730BC}"/>
              </a:ext>
            </a:extLst>
          </p:cNvPr>
          <p:cNvSpPr txBox="1"/>
          <p:nvPr/>
        </p:nvSpPr>
        <p:spPr>
          <a:xfrm>
            <a:off x="43851" y="9363080"/>
            <a:ext cx="12783391" cy="37959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r" defTabSz="457200">
              <a:defRPr sz="2800">
                <a:solidFill>
                  <a:srgbClr val="51504D"/>
                </a:solidFill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pPr algn="l"/>
            <a:r>
              <a:rPr sz="1800" dirty="0">
                <a:solidFill>
                  <a:schemeClr val="tx1"/>
                </a:solidFill>
                <a:latin typeface="+mn-lt"/>
              </a:rPr>
              <a:t>[</a:t>
            </a:r>
            <a:r>
              <a:rPr lang="fr-FR" sz="1800" dirty="0">
                <a:solidFill>
                  <a:schemeClr val="tx1"/>
                </a:solidFill>
                <a:latin typeface="+mn-lt"/>
              </a:rPr>
              <a:t>Arthuis, </a:t>
            </a:r>
            <a:r>
              <a:rPr sz="1800" dirty="0">
                <a:solidFill>
                  <a:schemeClr val="tx1"/>
                </a:solidFill>
                <a:latin typeface="+mn-lt"/>
              </a:rPr>
              <a:t>Barbieri, </a:t>
            </a:r>
            <a:r>
              <a:rPr lang="fr-FR" sz="1800" dirty="0">
                <a:solidFill>
                  <a:schemeClr val="tx1"/>
                </a:solidFill>
                <a:latin typeface="+mn-lt"/>
              </a:rPr>
              <a:t>Binder, </a:t>
            </a:r>
            <a:r>
              <a:rPr sz="1800" dirty="0">
                <a:solidFill>
                  <a:schemeClr val="tx1"/>
                </a:solidFill>
                <a:latin typeface="+mn-lt"/>
              </a:rPr>
              <a:t>Bogner, </a:t>
            </a:r>
            <a:r>
              <a:rPr lang="fr-FR" sz="1800" dirty="0">
                <a:solidFill>
                  <a:schemeClr val="tx1"/>
                </a:solidFill>
                <a:latin typeface="+mn-lt"/>
              </a:rPr>
              <a:t>Demol, Duguet, Frosini, </a:t>
            </a:r>
            <a:r>
              <a:rPr sz="1800" dirty="0">
                <a:solidFill>
                  <a:schemeClr val="tx1"/>
                </a:solidFill>
                <a:latin typeface="+mn-lt"/>
              </a:rPr>
              <a:t>Hagen, </a:t>
            </a:r>
            <a:r>
              <a:rPr lang="fr-FR" sz="1800" dirty="0">
                <a:solidFill>
                  <a:schemeClr val="tx1"/>
                </a:solidFill>
                <a:latin typeface="+mn-lt"/>
              </a:rPr>
              <a:t>Heinz, </a:t>
            </a:r>
            <a:r>
              <a:rPr sz="1800" dirty="0">
                <a:solidFill>
                  <a:schemeClr val="tx1"/>
                </a:solidFill>
                <a:latin typeface="+mn-lt"/>
              </a:rPr>
              <a:t>Hergert, </a:t>
            </a:r>
            <a:r>
              <a:rPr lang="fr-FR" sz="1800" dirty="0">
                <a:solidFill>
                  <a:schemeClr val="tx1"/>
                </a:solidFill>
                <a:latin typeface="+mn-lt"/>
              </a:rPr>
              <a:t>Roth, </a:t>
            </a:r>
            <a:r>
              <a:rPr lang="fr-FR" sz="1800" dirty="0" err="1">
                <a:solidFill>
                  <a:schemeClr val="tx1"/>
                </a:solidFill>
                <a:latin typeface="+mn-lt"/>
              </a:rPr>
              <a:t>Papenbrock</a:t>
            </a:r>
            <a:r>
              <a:rPr lang="fr-FR" sz="1800" dirty="0">
                <a:solidFill>
                  <a:schemeClr val="tx1"/>
                </a:solidFill>
                <a:latin typeface="+mn-lt"/>
              </a:rPr>
              <a:t>, </a:t>
            </a:r>
            <a:r>
              <a:rPr lang="fr-FR" sz="1800" dirty="0" err="1">
                <a:solidFill>
                  <a:schemeClr val="tx1"/>
                </a:solidFill>
                <a:latin typeface="+mn-lt"/>
              </a:rPr>
              <a:t>Somà</a:t>
            </a:r>
            <a:r>
              <a:rPr lang="fr-FR" sz="1800" dirty="0">
                <a:solidFill>
                  <a:schemeClr val="tx1"/>
                </a:solidFill>
                <a:latin typeface="+mn-lt"/>
              </a:rPr>
              <a:t>, </a:t>
            </a:r>
            <a:r>
              <a:rPr lang="fr-FR" sz="1800" dirty="0" err="1">
                <a:solidFill>
                  <a:schemeClr val="tx1"/>
                </a:solidFill>
                <a:latin typeface="+mn-lt"/>
              </a:rPr>
              <a:t>Schwenk</a:t>
            </a:r>
            <a:r>
              <a:rPr lang="fr-FR" sz="1800" dirty="0">
                <a:solidFill>
                  <a:schemeClr val="tx1"/>
                </a:solidFill>
                <a:latin typeface="+mn-lt"/>
              </a:rPr>
              <a:t>, Tichai</a:t>
            </a:r>
            <a:r>
              <a:rPr sz="1800" dirty="0">
                <a:solidFill>
                  <a:schemeClr val="tx1"/>
                </a:solidFill>
                <a:latin typeface="+mn-lt"/>
              </a:rPr>
              <a:t>…]</a:t>
            </a:r>
          </a:p>
        </p:txBody>
      </p:sp>
      <p:sp>
        <p:nvSpPr>
          <p:cNvPr id="115" name="Shape 1495">
            <a:extLst>
              <a:ext uri="{FF2B5EF4-FFF2-40B4-BE49-F238E27FC236}">
                <a16:creationId xmlns:a16="http://schemas.microsoft.com/office/drawing/2014/main" id="{5892404E-B54B-4799-A3D8-AF4FF75BD14C}"/>
              </a:ext>
            </a:extLst>
          </p:cNvPr>
          <p:cNvSpPr/>
          <p:nvPr/>
        </p:nvSpPr>
        <p:spPr>
          <a:xfrm>
            <a:off x="444500" y="254784"/>
            <a:ext cx="12115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3600" dirty="0">
                <a:solidFill>
                  <a:srgbClr val="0033CC"/>
                </a:solidFill>
              </a:rPr>
              <a:t>Ab initio </a:t>
            </a:r>
            <a:r>
              <a:rPr lang="fr-FR" sz="3600" dirty="0" err="1">
                <a:solidFill>
                  <a:srgbClr val="0033CC"/>
                </a:solidFill>
              </a:rPr>
              <a:t>theoretical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scheme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sz="3600" dirty="0">
                <a:solidFill>
                  <a:srgbClr val="0033CC"/>
                </a:solidFill>
              </a:rPr>
              <a:t>: 2) expansion of |</a:t>
            </a:r>
            <a:r>
              <a:rPr lang="fr-FR" sz="3600" dirty="0">
                <a:solidFill>
                  <a:srgbClr val="0033CC"/>
                </a:solidFill>
                <a:latin typeface="Symbol" panose="05050102010706020507" pitchFamily="18" charset="2"/>
              </a:rPr>
              <a:t>Y &gt;</a:t>
            </a:r>
            <a:endParaRPr sz="3600" dirty="0">
              <a:solidFill>
                <a:srgbClr val="0033CC"/>
              </a:solidFill>
              <a:latin typeface="Symbol" panose="05050102010706020507" pitchFamily="18" charset="2"/>
            </a:endParaRPr>
          </a:p>
        </p:txBody>
      </p:sp>
      <p:pic>
        <p:nvPicPr>
          <p:cNvPr id="116" name="Image 93">
            <a:extLst>
              <a:ext uri="{FF2B5EF4-FFF2-40B4-BE49-F238E27FC236}">
                <a16:creationId xmlns:a16="http://schemas.microsoft.com/office/drawing/2014/main" id="{A596CC02-A881-445A-B471-C84AA22AB53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9311" y="8770882"/>
            <a:ext cx="4729560" cy="419835"/>
          </a:xfrm>
          <a:prstGeom prst="rect">
            <a:avLst/>
          </a:prstGeom>
        </p:spPr>
      </p:pic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2D7734CC-E245-4B71-9321-7089E5DC2CA9}"/>
              </a:ext>
            </a:extLst>
          </p:cNvPr>
          <p:cNvSpPr/>
          <p:nvPr/>
        </p:nvSpPr>
        <p:spPr>
          <a:xfrm>
            <a:off x="118481" y="8757693"/>
            <a:ext cx="542068" cy="426857"/>
          </a:xfrm>
          <a:prstGeom prst="rightArrow">
            <a:avLst/>
          </a:prstGeom>
          <a:solidFill>
            <a:srgbClr val="C00000"/>
          </a:solidFill>
          <a:ln w="127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17" name="High-energy via contact interactions">
            <a:extLst>
              <a:ext uri="{FF2B5EF4-FFF2-40B4-BE49-F238E27FC236}">
                <a16:creationId xmlns:a16="http://schemas.microsoft.com/office/drawing/2014/main" id="{772A0A17-D5DE-4EAD-AE3D-00108DD7AB93}"/>
              </a:ext>
            </a:extLst>
          </p:cNvPr>
          <p:cNvSpPr txBox="1"/>
          <p:nvPr/>
        </p:nvSpPr>
        <p:spPr>
          <a:xfrm>
            <a:off x="5641018" y="8501499"/>
            <a:ext cx="6593152" cy="71814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dirty="0" err="1"/>
              <a:t>Truncate</a:t>
            </a:r>
            <a:r>
              <a:rPr lang="fr-FR" sz="2000" dirty="0"/>
              <a:t> at </a:t>
            </a:r>
            <a:r>
              <a:rPr lang="fr-FR" sz="2000" dirty="0" err="1"/>
              <a:t>working</a:t>
            </a:r>
            <a:r>
              <a:rPr lang="fr-FR" sz="2000" dirty="0"/>
              <a:t> </a:t>
            </a:r>
            <a:r>
              <a:rPr lang="fr-FR" sz="2000" dirty="0" err="1"/>
              <a:t>order</a:t>
            </a:r>
            <a:r>
              <a:rPr lang="fr-FR" sz="2000" dirty="0"/>
              <a:t> n </a:t>
            </a:r>
            <a:r>
              <a:rPr lang="fr-FR" sz="2000" dirty="0">
                <a:solidFill>
                  <a:schemeClr val="tx1"/>
                </a:solidFill>
                <a:cs typeface="Times New Roman" panose="02020603050405020304" pitchFamily="18" charset="0"/>
              </a:rPr>
              <a:t>→ </a:t>
            </a:r>
            <a:r>
              <a:rPr lang="fr-FR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Cost</a:t>
            </a:r>
            <a:r>
              <a:rPr lang="fr-FR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O(</a:t>
            </a:r>
            <a:r>
              <a:rPr lang="fr-FR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r>
              <a:rPr lang="fr-FR" sz="2000" baseline="-25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dim</a:t>
            </a:r>
            <a:r>
              <a:rPr lang="fr-FR" sz="2000" baseline="30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q</a:t>
            </a:r>
            <a:r>
              <a:rPr lang="fr-FR" sz="2000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(n) </a:t>
            </a:r>
            <a:r>
              <a:rPr lang="fr-FR" sz="2000" dirty="0">
                <a:solidFill>
                  <a:schemeClr val="tx1"/>
                </a:solidFill>
                <a:cs typeface="Times New Roman" panose="02020603050405020304" pitchFamily="18" charset="0"/>
              </a:rPr>
              <a:t>)</a:t>
            </a:r>
            <a:endParaRPr lang="fr-FR" sz="2000" dirty="0">
              <a:solidFill>
                <a:schemeClr val="tx1"/>
              </a:solidFill>
            </a:endParaRPr>
          </a:p>
          <a:p>
            <a:r>
              <a:rPr lang="fr-FR" sz="2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					     → </a:t>
            </a:r>
            <a:r>
              <a:rPr lang="fr-FR" sz="20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Systematic</a:t>
            </a:r>
            <a:r>
              <a:rPr lang="fr-FR" sz="2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uncertainty</a:t>
            </a:r>
            <a:r>
              <a:rPr lang="fr-FR" sz="2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(3)</a:t>
            </a:r>
            <a:endParaRPr sz="20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69C31967-DCDD-4794-9B8D-A8F224C9F803}"/>
              </a:ext>
            </a:extLst>
          </p:cNvPr>
          <p:cNvCxnSpPr/>
          <p:nvPr/>
        </p:nvCxnSpPr>
        <p:spPr>
          <a:xfrm>
            <a:off x="693569" y="7439288"/>
            <a:ext cx="0" cy="497342"/>
          </a:xfrm>
          <a:prstGeom prst="line">
            <a:avLst/>
          </a:prstGeom>
          <a:noFill/>
          <a:ln w="57150" cap="flat">
            <a:solidFill>
              <a:srgbClr val="C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9" name="Shape 111">
            <a:extLst>
              <a:ext uri="{FF2B5EF4-FFF2-40B4-BE49-F238E27FC236}">
                <a16:creationId xmlns:a16="http://schemas.microsoft.com/office/drawing/2014/main" id="{90BFE1B7-B870-44EC-9545-D1C8496A395C}"/>
              </a:ext>
            </a:extLst>
          </p:cNvPr>
          <p:cNvSpPr/>
          <p:nvPr/>
        </p:nvSpPr>
        <p:spPr>
          <a:xfrm>
            <a:off x="5895931" y="5643719"/>
            <a:ext cx="3150276" cy="55399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 err="1">
                <a:solidFill>
                  <a:srgbClr val="C00000"/>
                </a:solidFill>
              </a:rPr>
              <a:t>Static</a:t>
            </a:r>
            <a:r>
              <a:rPr lang="fr-FR" b="1" dirty="0">
                <a:solidFill>
                  <a:srgbClr val="C00000"/>
                </a:solidFill>
              </a:rPr>
              <a:t> (collective) </a:t>
            </a:r>
            <a:r>
              <a:rPr lang="fr-FR" b="1" dirty="0" err="1">
                <a:solidFill>
                  <a:srgbClr val="C00000"/>
                </a:solidFill>
              </a:rPr>
              <a:t>correlations</a:t>
            </a:r>
            <a:endParaRPr lang="fr-FR" b="1" dirty="0">
              <a:solidFill>
                <a:srgbClr val="C00000"/>
              </a:solidFill>
            </a:endParaRPr>
          </a:p>
          <a:p>
            <a:pPr lvl="0" algn="ctr">
              <a:defRPr sz="1800"/>
            </a:pPr>
            <a:r>
              <a:rPr lang="fr-FR" b="1" dirty="0" err="1">
                <a:solidFill>
                  <a:srgbClr val="C00000"/>
                </a:solidFill>
              </a:rPr>
              <a:t>Vary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err="1">
                <a:solidFill>
                  <a:srgbClr val="C00000"/>
                </a:solidFill>
              </a:rPr>
              <a:t>quickly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err="1">
                <a:solidFill>
                  <a:srgbClr val="C00000"/>
                </a:solidFill>
              </a:rPr>
              <a:t>with</a:t>
            </a:r>
            <a:r>
              <a:rPr lang="fr-FR" b="1" dirty="0">
                <a:solidFill>
                  <a:srgbClr val="C00000"/>
                </a:solidFill>
              </a:rPr>
              <a:t> N&amp;Z</a:t>
            </a:r>
            <a:endParaRPr sz="2200" b="1" dirty="0">
              <a:solidFill>
                <a:srgbClr val="C00000"/>
              </a:solidFill>
            </a:endParaRPr>
          </a:p>
        </p:txBody>
      </p:sp>
      <p:sp>
        <p:nvSpPr>
          <p:cNvPr id="70" name="Shape 111">
            <a:extLst>
              <a:ext uri="{FF2B5EF4-FFF2-40B4-BE49-F238E27FC236}">
                <a16:creationId xmlns:a16="http://schemas.microsoft.com/office/drawing/2014/main" id="{24BFA715-9C65-42C7-A6D1-12CCBA9DDEF4}"/>
              </a:ext>
            </a:extLst>
          </p:cNvPr>
          <p:cNvSpPr/>
          <p:nvPr/>
        </p:nvSpPr>
        <p:spPr>
          <a:xfrm>
            <a:off x="10099089" y="5643719"/>
            <a:ext cx="3150276" cy="55399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1800" b="1" dirty="0" err="1">
                <a:solidFill>
                  <a:srgbClr val="C00000"/>
                </a:solidFill>
              </a:rPr>
              <a:t>Dynamical</a:t>
            </a:r>
            <a:r>
              <a:rPr lang="fr-FR" sz="1800" b="1" dirty="0">
                <a:solidFill>
                  <a:srgbClr val="C00000"/>
                </a:solidFill>
              </a:rPr>
              <a:t> </a:t>
            </a:r>
            <a:r>
              <a:rPr lang="fr-FR" sz="1800" b="1" dirty="0" err="1">
                <a:solidFill>
                  <a:srgbClr val="C00000"/>
                </a:solidFill>
              </a:rPr>
              <a:t>correlations</a:t>
            </a:r>
            <a:endParaRPr lang="fr-FR" sz="1800" b="1" dirty="0">
              <a:solidFill>
                <a:srgbClr val="C00000"/>
              </a:solidFill>
            </a:endParaRPr>
          </a:p>
          <a:p>
            <a:pPr lvl="0" algn="ctr">
              <a:defRPr sz="1800"/>
            </a:pPr>
            <a:r>
              <a:rPr lang="fr-FR" sz="1800" b="1" dirty="0">
                <a:solidFill>
                  <a:srgbClr val="C00000"/>
                </a:solidFill>
              </a:rPr>
              <a:t>~Independent of N&amp;Z</a:t>
            </a:r>
            <a:endParaRPr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1863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5" grpId="0"/>
      <p:bldP spid="26" grpId="0"/>
      <p:bldP spid="27" grpId="0" animBg="1"/>
      <p:bldP spid="2" grpId="0" animBg="1"/>
      <p:bldP spid="45" grpId="0" animBg="1"/>
      <p:bldP spid="39" grpId="0"/>
      <p:bldP spid="43" grpId="0" animBg="1"/>
      <p:bldP spid="50" grpId="0" animBg="1"/>
      <p:bldP spid="78" grpId="0" animBg="1"/>
      <p:bldP spid="5" grpId="0" animBg="1"/>
      <p:bldP spid="79" grpId="0" animBg="1"/>
      <p:bldP spid="81" grpId="0" animBg="1"/>
      <p:bldP spid="83" grpId="0" animBg="1"/>
      <p:bldP spid="41" grpId="0"/>
      <p:bldP spid="51" grpId="0" animBg="1"/>
      <p:bldP spid="53" grpId="0" animBg="1"/>
      <p:bldP spid="63" grpId="0" animBg="1"/>
      <p:bldP spid="64" grpId="0" animBg="1"/>
      <p:bldP spid="90" grpId="0" animBg="1"/>
      <p:bldP spid="91" grpId="0" animBg="1"/>
      <p:bldP spid="93" grpId="0" animBg="1"/>
      <p:bldP spid="94" grpId="0" animBg="1"/>
      <p:bldP spid="65" grpId="0" animBg="1"/>
      <p:bldP spid="15" grpId="0" animBg="1"/>
      <p:bldP spid="56" grpId="0"/>
      <p:bldP spid="66" grpId="0" animBg="1"/>
      <p:bldP spid="67" grpId="0" animBg="1"/>
      <p:bldP spid="68" grpId="0"/>
      <p:bldP spid="111" grpId="0" animBg="1"/>
      <p:bldP spid="112" grpId="0"/>
      <p:bldP spid="9" grpId="0" animBg="1"/>
      <p:bldP spid="117" grpId="0" animBg="1"/>
      <p:bldP spid="69" grpId="0" animBg="1"/>
      <p:bldP spid="7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BD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33CC"/>
                </a:solidFill>
              </a:rPr>
              <a:t>Contents</a:t>
            </a:r>
          </a:p>
        </p:txBody>
      </p:sp>
      <p:sp>
        <p:nvSpPr>
          <p:cNvPr id="81" name="Shape 81"/>
          <p:cNvSpPr/>
          <p:nvPr/>
        </p:nvSpPr>
        <p:spPr>
          <a:xfrm>
            <a:off x="481799" y="4957752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latin typeface="Palatino"/>
                <a:ea typeface="Palatino"/>
                <a:cs typeface="Palatino"/>
                <a:sym typeface="Palatino"/>
              </a:rPr>
              <a:t>Interface between low- and high-energy physics</a:t>
            </a:r>
          </a:p>
        </p:txBody>
      </p:sp>
      <p:sp>
        <p:nvSpPr>
          <p:cNvPr id="12" name="Shape 81"/>
          <p:cNvSpPr/>
          <p:nvPr/>
        </p:nvSpPr>
        <p:spPr>
          <a:xfrm>
            <a:off x="1516125" y="6948730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From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the quantum to the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classical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rotor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3" name="Shape 81"/>
          <p:cNvSpPr/>
          <p:nvPr/>
        </p:nvSpPr>
        <p:spPr>
          <a:xfrm>
            <a:off x="481800" y="1551355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 Introduction</a:t>
            </a:r>
            <a:endParaRPr sz="2200" dirty="0">
              <a:solidFill>
                <a:srgbClr val="1243DE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5" name="Shape 81">
            <a:extLst>
              <a:ext uri="{FF2B5EF4-FFF2-40B4-BE49-F238E27FC236}">
                <a16:creationId xmlns:a16="http://schemas.microsoft.com/office/drawing/2014/main" id="{0C7ED7B8-22D2-4557-9A48-EFE98FD2E05B}"/>
              </a:ext>
            </a:extLst>
          </p:cNvPr>
          <p:cNvSpPr/>
          <p:nvPr/>
        </p:nvSpPr>
        <p:spPr>
          <a:xfrm>
            <a:off x="1516125" y="623814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latin typeface="Palatino"/>
                <a:ea typeface="Palatino"/>
                <a:cs typeface="Palatino"/>
                <a:sym typeface="Palatino"/>
              </a:rPr>
              <a:t>Imaging two-body correlations from ab initio quantum rotor in 8 ≤ Z ≤ 28 nuclei </a:t>
            </a:r>
          </a:p>
        </p:txBody>
      </p:sp>
      <p:sp>
        <p:nvSpPr>
          <p:cNvPr id="18" name="Shape 81">
            <a:extLst>
              <a:ext uri="{FF2B5EF4-FFF2-40B4-BE49-F238E27FC236}">
                <a16:creationId xmlns:a16="http://schemas.microsoft.com/office/drawing/2014/main" id="{0ECECA3C-5CF8-4DE7-90E2-C6C741A6BF68}"/>
              </a:ext>
            </a:extLst>
          </p:cNvPr>
          <p:cNvSpPr/>
          <p:nvPr/>
        </p:nvSpPr>
        <p:spPr>
          <a:xfrm>
            <a:off x="1516126" y="5524440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Azimuthal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flow versus quantum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correlations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in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nuclei</a:t>
            </a:r>
            <a:endParaRPr lang="fr-FR"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9" name="Shape 81">
            <a:extLst>
              <a:ext uri="{FF2B5EF4-FFF2-40B4-BE49-F238E27FC236}">
                <a16:creationId xmlns:a16="http://schemas.microsoft.com/office/drawing/2014/main" id="{D4443E47-1A25-4915-BB5F-69FB59AB2F43}"/>
              </a:ext>
            </a:extLst>
          </p:cNvPr>
          <p:cNvSpPr/>
          <p:nvPr/>
        </p:nvSpPr>
        <p:spPr>
          <a:xfrm>
            <a:off x="1516129" y="2123387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The ab initio nuclear many-body problem and many-body expansion methods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0" name="Shape 81">
            <a:extLst>
              <a:ext uri="{FF2B5EF4-FFF2-40B4-BE49-F238E27FC236}">
                <a16:creationId xmlns:a16="http://schemas.microsoft.com/office/drawing/2014/main" id="{BE9965E6-12EF-4AE9-908F-B32DB40D5307}"/>
              </a:ext>
            </a:extLst>
          </p:cNvPr>
          <p:cNvSpPr/>
          <p:nvPr/>
        </p:nvSpPr>
        <p:spPr>
          <a:xfrm>
            <a:off x="1516129" y="283709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The projected generator coordinate method</a:t>
            </a:r>
            <a:endParaRPr sz="2200" dirty="0">
              <a:solidFill>
                <a:srgbClr val="1243DE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1" name="Shape 81">
            <a:extLst>
              <a:ext uri="{FF2B5EF4-FFF2-40B4-BE49-F238E27FC236}">
                <a16:creationId xmlns:a16="http://schemas.microsoft.com/office/drawing/2014/main" id="{4417C10E-201E-405C-9A56-48FE5DA52DA0}"/>
              </a:ext>
            </a:extLst>
          </p:cNvPr>
          <p:cNvSpPr/>
          <p:nvPr/>
        </p:nvSpPr>
        <p:spPr>
          <a:xfrm>
            <a:off x="1516128" y="3542333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Rotational properties, deformation and correlations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2" name="Shape 81">
            <a:extLst>
              <a:ext uri="{FF2B5EF4-FFF2-40B4-BE49-F238E27FC236}">
                <a16:creationId xmlns:a16="http://schemas.microsoft.com/office/drawing/2014/main" id="{54FC1D5B-57CD-4549-A5CD-EE2858E6885D}"/>
              </a:ext>
            </a:extLst>
          </p:cNvPr>
          <p:cNvSpPr/>
          <p:nvPr/>
        </p:nvSpPr>
        <p:spPr>
          <a:xfrm>
            <a:off x="1516127" y="4247571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Kumar invariant operators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3" name="Shape 81">
            <a:extLst>
              <a:ext uri="{FF2B5EF4-FFF2-40B4-BE49-F238E27FC236}">
                <a16:creationId xmlns:a16="http://schemas.microsoft.com/office/drawing/2014/main" id="{038DCD14-D2B8-4DE9-94B5-8DBF46BAB30D}"/>
              </a:ext>
            </a:extLst>
          </p:cNvPr>
          <p:cNvSpPr/>
          <p:nvPr/>
        </p:nvSpPr>
        <p:spPr>
          <a:xfrm>
            <a:off x="1516124" y="7653567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Connection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with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Kumar invariant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4" name="Shape 81">
            <a:extLst>
              <a:ext uri="{FF2B5EF4-FFF2-40B4-BE49-F238E27FC236}">
                <a16:creationId xmlns:a16="http://schemas.microsoft.com/office/drawing/2014/main" id="{AAF04176-1BBA-488E-A4FE-02B4850BAF4C}"/>
              </a:ext>
            </a:extLst>
          </p:cNvPr>
          <p:cNvSpPr/>
          <p:nvPr/>
        </p:nvSpPr>
        <p:spPr>
          <a:xfrm>
            <a:off x="1516123" y="836727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Adding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shape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fluctuations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5" name="Shape 81">
            <a:extLst>
              <a:ext uri="{FF2B5EF4-FFF2-40B4-BE49-F238E27FC236}">
                <a16:creationId xmlns:a16="http://schemas.microsoft.com/office/drawing/2014/main" id="{50D43FF5-5C9F-4314-A4F0-14663976F6B2}"/>
              </a:ext>
            </a:extLst>
          </p:cNvPr>
          <p:cNvSpPr/>
          <p:nvPr/>
        </p:nvSpPr>
        <p:spPr>
          <a:xfrm>
            <a:off x="1516123" y="906868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Dependence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of the interface on the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intrinsic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and apparent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theoretical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resolution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scale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423052376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age 203">
            <a:extLst>
              <a:ext uri="{FF2B5EF4-FFF2-40B4-BE49-F238E27FC236}">
                <a16:creationId xmlns:a16="http://schemas.microsoft.com/office/drawing/2014/main" id="{BA9228F5-5E04-4A96-B908-36E0B6DE2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3869" y="4783693"/>
            <a:ext cx="2203373" cy="572877"/>
          </a:xfrm>
          <a:prstGeom prst="rect">
            <a:avLst/>
          </a:prstGeom>
        </p:spPr>
      </p:pic>
      <p:pic>
        <p:nvPicPr>
          <p:cNvPr id="197" name="Image 196">
            <a:extLst>
              <a:ext uri="{FF2B5EF4-FFF2-40B4-BE49-F238E27FC236}">
                <a16:creationId xmlns:a16="http://schemas.microsoft.com/office/drawing/2014/main" id="{160D1FA1-C8BF-4BE3-849E-3806C5347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877" y="4799030"/>
            <a:ext cx="2758955" cy="596391"/>
          </a:xfrm>
          <a:prstGeom prst="rect">
            <a:avLst/>
          </a:prstGeom>
        </p:spPr>
      </p:pic>
      <p:sp>
        <p:nvSpPr>
          <p:cNvPr id="1200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7" name="Shape 1495">
            <a:extLst>
              <a:ext uri="{FF2B5EF4-FFF2-40B4-BE49-F238E27FC236}">
                <a16:creationId xmlns:a16="http://schemas.microsoft.com/office/drawing/2014/main" id="{74FA1DAE-A97A-4C0E-A3F2-4FE5E9D2F0FC}"/>
              </a:ext>
            </a:extLst>
          </p:cNvPr>
          <p:cNvSpPr/>
          <p:nvPr/>
        </p:nvSpPr>
        <p:spPr>
          <a:xfrm>
            <a:off x="0" y="254784"/>
            <a:ext cx="13004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3600" dirty="0" err="1">
                <a:solidFill>
                  <a:srgbClr val="0033CC"/>
                </a:solidFill>
              </a:rPr>
              <a:t>Projected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generator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coordinate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method</a:t>
            </a:r>
            <a:r>
              <a:rPr lang="fr-FR" sz="3600" dirty="0">
                <a:solidFill>
                  <a:srgbClr val="0033CC"/>
                </a:solidFill>
              </a:rPr>
              <a:t> + perturbation </a:t>
            </a:r>
            <a:r>
              <a:rPr lang="fr-FR" sz="3600" dirty="0" err="1">
                <a:solidFill>
                  <a:srgbClr val="0033CC"/>
                </a:solidFill>
              </a:rPr>
              <a:t>theory</a:t>
            </a:r>
            <a:endParaRPr sz="3600" dirty="0">
              <a:solidFill>
                <a:srgbClr val="0033CC"/>
              </a:solidFill>
              <a:latin typeface="Symbol" panose="05050102010706020507" pitchFamily="18" charset="2"/>
            </a:endParaRPr>
          </a:p>
        </p:txBody>
      </p:sp>
      <p:pic>
        <p:nvPicPr>
          <p:cNvPr id="81" name="Google Shape;761;p28">
            <a:extLst>
              <a:ext uri="{FF2B5EF4-FFF2-40B4-BE49-F238E27FC236}">
                <a16:creationId xmlns:a16="http://schemas.microsoft.com/office/drawing/2014/main" id="{BB63D86E-2D45-459E-8015-C02EB0439D3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7312" t="18231" r="123" b="20874"/>
          <a:stretch/>
        </p:blipFill>
        <p:spPr>
          <a:xfrm>
            <a:off x="-178115" y="6767304"/>
            <a:ext cx="3553214" cy="342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Image 82">
            <a:extLst>
              <a:ext uri="{FF2B5EF4-FFF2-40B4-BE49-F238E27FC236}">
                <a16:creationId xmlns:a16="http://schemas.microsoft.com/office/drawing/2014/main" id="{62F38267-1BA4-4460-82C6-D75C6CAE6F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9601" y="6530105"/>
            <a:ext cx="3593441" cy="1092742"/>
          </a:xfrm>
          <a:prstGeom prst="rect">
            <a:avLst/>
          </a:prstGeom>
        </p:spPr>
      </p:pic>
      <p:sp>
        <p:nvSpPr>
          <p:cNvPr id="150" name="Google Shape;762;p28">
            <a:extLst>
              <a:ext uri="{FF2B5EF4-FFF2-40B4-BE49-F238E27FC236}">
                <a16:creationId xmlns:a16="http://schemas.microsoft.com/office/drawing/2014/main" id="{F5684D3F-FE83-482F-A2FA-569DD0EDE399}"/>
              </a:ext>
            </a:extLst>
          </p:cNvPr>
          <p:cNvSpPr/>
          <p:nvPr/>
        </p:nvSpPr>
        <p:spPr>
          <a:xfrm>
            <a:off x="1598492" y="7999942"/>
            <a:ext cx="851454" cy="876542"/>
          </a:xfrm>
          <a:custGeom>
            <a:avLst/>
            <a:gdLst/>
            <a:ahLst/>
            <a:cxnLst/>
            <a:rect l="l" t="t" r="r" b="b"/>
            <a:pathLst>
              <a:path w="10537" h="12041" extrusionOk="0">
                <a:moveTo>
                  <a:pt x="0" y="1505"/>
                </a:moveTo>
                <a:lnTo>
                  <a:pt x="5268" y="12041"/>
                </a:lnTo>
                <a:lnTo>
                  <a:pt x="10537" y="0"/>
                </a:ln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151" name="Google Shape;763;p28">
            <a:extLst>
              <a:ext uri="{FF2B5EF4-FFF2-40B4-BE49-F238E27FC236}">
                <a16:creationId xmlns:a16="http://schemas.microsoft.com/office/drawing/2014/main" id="{9AFA76ED-A890-42F8-BAD3-8F8668D39CF0}"/>
              </a:ext>
            </a:extLst>
          </p:cNvPr>
          <p:cNvSpPr/>
          <p:nvPr/>
        </p:nvSpPr>
        <p:spPr>
          <a:xfrm rot="1735526">
            <a:off x="1072650" y="7855315"/>
            <a:ext cx="1390869" cy="905332"/>
          </a:xfrm>
          <a:prstGeom prst="arc">
            <a:avLst>
              <a:gd name="adj1" fmla="val 11985432"/>
              <a:gd name="adj2" fmla="val 19614391"/>
            </a:avLst>
          </a:prstGeom>
          <a:noFill/>
          <a:ln w="57150" cap="flat" cmpd="sng">
            <a:solidFill>
              <a:srgbClr val="0000FF"/>
            </a:solidFill>
            <a:prstDash val="solid"/>
            <a:round/>
            <a:headEnd type="triangle" w="sm" len="sm"/>
            <a:tailEnd type="none" w="sm" len="sm"/>
          </a:ln>
        </p:spPr>
        <p:txBody>
          <a:bodyPr spcFirstLastPara="1" wrap="square" lIns="97520" tIns="97520" rIns="97520" bIns="97520" anchor="ctr" anchorCtr="0">
            <a:noAutofit/>
          </a:bodyPr>
          <a:lstStyle/>
          <a:p>
            <a:pPr algn="l" rtl="0"/>
            <a:endParaRPr sz="4480"/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8F0A01A4-ADF3-4C57-B5A5-0D4FD1428567}"/>
              </a:ext>
            </a:extLst>
          </p:cNvPr>
          <p:cNvSpPr/>
          <p:nvPr/>
        </p:nvSpPr>
        <p:spPr>
          <a:xfrm>
            <a:off x="277848" y="6772515"/>
            <a:ext cx="585763" cy="447872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C3D4D606-174C-44EA-AE2B-D9760EA813D5}"/>
              </a:ext>
            </a:extLst>
          </p:cNvPr>
          <p:cNvSpPr/>
          <p:nvPr/>
        </p:nvSpPr>
        <p:spPr>
          <a:xfrm>
            <a:off x="169591" y="9428553"/>
            <a:ext cx="2832291" cy="667788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34F55175-D4D1-4ACA-9FCC-1C8771283D23}"/>
              </a:ext>
            </a:extLst>
          </p:cNvPr>
          <p:cNvSpPr/>
          <p:nvPr/>
        </p:nvSpPr>
        <p:spPr>
          <a:xfrm>
            <a:off x="1827095" y="8659706"/>
            <a:ext cx="394247" cy="276160"/>
          </a:xfrm>
          <a:prstGeom prst="ellipse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55" name="TextBox 10">
            <a:extLst>
              <a:ext uri="{FF2B5EF4-FFF2-40B4-BE49-F238E27FC236}">
                <a16:creationId xmlns:a16="http://schemas.microsoft.com/office/drawing/2014/main" id="{6A5768C4-C61F-47F0-9AFA-43F68E8212A6}"/>
              </a:ext>
            </a:extLst>
          </p:cNvPr>
          <p:cNvSpPr txBox="1"/>
          <p:nvPr/>
        </p:nvSpPr>
        <p:spPr>
          <a:xfrm>
            <a:off x="119823" y="9376480"/>
            <a:ext cx="301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>
                <a:solidFill>
                  <a:srgbClr val="C00000"/>
                </a:solidFill>
              </a:rPr>
              <a:t>SB </a:t>
            </a:r>
            <a:r>
              <a:rPr lang="en-US" sz="1800" b="1" dirty="0" err="1">
                <a:solidFill>
                  <a:srgbClr val="C00000"/>
                </a:solidFill>
              </a:rPr>
              <a:t>dHFB</a:t>
            </a:r>
            <a:r>
              <a:rPr lang="en-US" sz="1800" b="1" dirty="0">
                <a:solidFill>
                  <a:srgbClr val="C00000"/>
                </a:solidFill>
              </a:rPr>
              <a:t> unperturbed state</a:t>
            </a:r>
          </a:p>
        </p:txBody>
      </p:sp>
      <p:sp>
        <p:nvSpPr>
          <p:cNvPr id="156" name="Shape 111">
            <a:extLst>
              <a:ext uri="{FF2B5EF4-FFF2-40B4-BE49-F238E27FC236}">
                <a16:creationId xmlns:a16="http://schemas.microsoft.com/office/drawing/2014/main" id="{FDFEC36E-44D0-4935-ACCA-E73AE96316A4}"/>
              </a:ext>
            </a:extLst>
          </p:cNvPr>
          <p:cNvSpPr/>
          <p:nvPr/>
        </p:nvSpPr>
        <p:spPr>
          <a:xfrm>
            <a:off x="900189" y="5737040"/>
            <a:ext cx="872755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>
                <a:solidFill>
                  <a:srgbClr val="C00000"/>
                </a:solidFill>
              </a:rPr>
              <a:t>SC-MR state </a:t>
            </a:r>
            <a:r>
              <a:rPr lang="fr-FR" b="1" dirty="0" err="1">
                <a:solidFill>
                  <a:srgbClr val="C00000"/>
                </a:solidFill>
              </a:rPr>
              <a:t>from</a:t>
            </a:r>
            <a:r>
              <a:rPr lang="fr-FR" b="1" dirty="0">
                <a:solidFill>
                  <a:srgbClr val="C00000"/>
                </a:solidFill>
              </a:rPr>
              <a:t> the </a:t>
            </a:r>
            <a:r>
              <a:rPr lang="fr-FR" b="1" dirty="0" err="1">
                <a:solidFill>
                  <a:srgbClr val="C00000"/>
                </a:solidFill>
              </a:rPr>
              <a:t>projected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err="1">
                <a:solidFill>
                  <a:srgbClr val="C00000"/>
                </a:solidFill>
              </a:rPr>
              <a:t>generator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err="1">
                <a:solidFill>
                  <a:srgbClr val="C00000"/>
                </a:solidFill>
              </a:rPr>
              <a:t>coordinate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err="1">
                <a:solidFill>
                  <a:srgbClr val="C00000"/>
                </a:solidFill>
              </a:rPr>
              <a:t>method</a:t>
            </a:r>
            <a:r>
              <a:rPr lang="fr-FR" b="1" dirty="0">
                <a:solidFill>
                  <a:srgbClr val="C00000"/>
                </a:solidFill>
              </a:rPr>
              <a:t> (PGCM)</a:t>
            </a:r>
            <a:endParaRPr sz="2200" b="1" dirty="0">
              <a:solidFill>
                <a:srgbClr val="C00000"/>
              </a:solidFill>
            </a:endParaRPr>
          </a:p>
        </p:txBody>
      </p:sp>
      <p:sp>
        <p:nvSpPr>
          <p:cNvPr id="157" name="Shape 111">
            <a:extLst>
              <a:ext uri="{FF2B5EF4-FFF2-40B4-BE49-F238E27FC236}">
                <a16:creationId xmlns:a16="http://schemas.microsoft.com/office/drawing/2014/main" id="{3CA76591-6BDD-44F6-BDA9-AB0BBB1FCC31}"/>
              </a:ext>
            </a:extLst>
          </p:cNvPr>
          <p:cNvSpPr/>
          <p:nvPr/>
        </p:nvSpPr>
        <p:spPr>
          <a:xfrm>
            <a:off x="3328686" y="8480568"/>
            <a:ext cx="542349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dirty="0">
                <a:solidFill>
                  <a:schemeClr val="tx1"/>
                </a:solidFill>
              </a:rPr>
              <a:t>q = collective « </a:t>
            </a:r>
            <a:r>
              <a:rPr lang="fr-FR" dirty="0" err="1">
                <a:solidFill>
                  <a:schemeClr val="tx1"/>
                </a:solidFill>
              </a:rPr>
              <a:t>deformations</a:t>
            </a:r>
            <a:r>
              <a:rPr lang="fr-FR" dirty="0">
                <a:solidFill>
                  <a:schemeClr val="tx1"/>
                </a:solidFill>
              </a:rPr>
              <a:t> »: </a:t>
            </a:r>
            <a:r>
              <a:rPr lang="fr-FR" dirty="0">
                <a:solidFill>
                  <a:schemeClr val="tx1"/>
                </a:solidFill>
                <a:latin typeface="Symbol" panose="05050102010706020507" pitchFamily="18" charset="2"/>
              </a:rPr>
              <a:t>b</a:t>
            </a:r>
            <a:r>
              <a:rPr lang="fr-FR" baseline="-25000" dirty="0">
                <a:solidFill>
                  <a:schemeClr val="tx1"/>
                </a:solidFill>
              </a:rPr>
              <a:t>20</a:t>
            </a:r>
            <a:r>
              <a:rPr lang="fr-FR" dirty="0">
                <a:solidFill>
                  <a:schemeClr val="tx1"/>
                </a:solidFill>
              </a:rPr>
              <a:t> and </a:t>
            </a:r>
            <a:r>
              <a:rPr lang="fr-FR" dirty="0">
                <a:solidFill>
                  <a:schemeClr val="tx1"/>
                </a:solidFill>
                <a:latin typeface="Symbol" panose="05050102010706020507" pitchFamily="18" charset="2"/>
              </a:rPr>
              <a:t>b</a:t>
            </a:r>
            <a:r>
              <a:rPr lang="fr-FR" baseline="-25000" dirty="0">
                <a:solidFill>
                  <a:schemeClr val="tx1"/>
                </a:solidFill>
              </a:rPr>
              <a:t>30</a:t>
            </a:r>
            <a:r>
              <a:rPr lang="fr-FR" dirty="0">
                <a:solidFill>
                  <a:schemeClr val="tx1"/>
                </a:solidFill>
              </a:rPr>
              <a:t> for </a:t>
            </a:r>
            <a:r>
              <a:rPr lang="fr-FR" dirty="0" err="1">
                <a:solidFill>
                  <a:schemeClr val="tx1"/>
                </a:solidFill>
              </a:rPr>
              <a:t>today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58" name="Shape 111">
            <a:extLst>
              <a:ext uri="{FF2B5EF4-FFF2-40B4-BE49-F238E27FC236}">
                <a16:creationId xmlns:a16="http://schemas.microsoft.com/office/drawing/2014/main" id="{43DD17FF-8949-465C-B797-E1905A502C41}"/>
              </a:ext>
            </a:extLst>
          </p:cNvPr>
          <p:cNvSpPr/>
          <p:nvPr/>
        </p:nvSpPr>
        <p:spPr>
          <a:xfrm>
            <a:off x="3328687" y="8818894"/>
            <a:ext cx="606542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dirty="0">
                <a:solidFill>
                  <a:schemeClr val="tx1"/>
                </a:solidFill>
                <a:latin typeface="Symbol" panose="05050102010706020507" pitchFamily="18" charset="2"/>
              </a:rPr>
              <a:t>q</a:t>
            </a:r>
            <a:r>
              <a:rPr lang="fr-FR" dirty="0">
                <a:solidFill>
                  <a:schemeClr val="tx1"/>
                </a:solidFill>
              </a:rPr>
              <a:t> = collective rotation angles: Restore </a:t>
            </a:r>
            <a:r>
              <a:rPr lang="fr-FR" dirty="0" err="1">
                <a:solidFill>
                  <a:schemeClr val="tx1"/>
                </a:solidFill>
              </a:rPr>
              <a:t>J</a:t>
            </a:r>
            <a:r>
              <a:rPr lang="fr-FR" baseline="30000" dirty="0" err="1">
                <a:solidFill>
                  <a:schemeClr val="tx1"/>
                </a:solidFill>
                <a:latin typeface="Symbol" panose="05050102010706020507" pitchFamily="18" charset="2"/>
              </a:rPr>
              <a:t>p</a:t>
            </a:r>
            <a:r>
              <a:rPr lang="fr-FR" dirty="0">
                <a:solidFill>
                  <a:schemeClr val="tx1"/>
                </a:solidFill>
              </a:rPr>
              <a:t>, N and Z for </a:t>
            </a:r>
            <a:r>
              <a:rPr lang="fr-FR" dirty="0" err="1">
                <a:solidFill>
                  <a:schemeClr val="tx1"/>
                </a:solidFill>
              </a:rPr>
              <a:t>today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59" name="TextBox 10">
            <a:extLst>
              <a:ext uri="{FF2B5EF4-FFF2-40B4-BE49-F238E27FC236}">
                <a16:creationId xmlns:a16="http://schemas.microsoft.com/office/drawing/2014/main" id="{E1A8BC02-475C-4E2A-B86B-12BE41AA22D6}"/>
              </a:ext>
            </a:extLst>
          </p:cNvPr>
          <p:cNvSpPr txBox="1"/>
          <p:nvPr/>
        </p:nvSpPr>
        <p:spPr>
          <a:xfrm>
            <a:off x="2439415" y="9196568"/>
            <a:ext cx="7035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PGCM = adds/accesses collective fluctuations/excitations</a:t>
            </a:r>
          </a:p>
        </p:txBody>
      </p:sp>
      <p:sp>
        <p:nvSpPr>
          <p:cNvPr id="160" name="Shape 76">
            <a:extLst>
              <a:ext uri="{FF2B5EF4-FFF2-40B4-BE49-F238E27FC236}">
                <a16:creationId xmlns:a16="http://schemas.microsoft.com/office/drawing/2014/main" id="{D73F6404-A5DE-4969-AE26-F96D89A54E7A}"/>
              </a:ext>
            </a:extLst>
          </p:cNvPr>
          <p:cNvSpPr/>
          <p:nvPr/>
        </p:nvSpPr>
        <p:spPr>
          <a:xfrm>
            <a:off x="1959616" y="6124701"/>
            <a:ext cx="673139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800" b="1" dirty="0" err="1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Mixing</a:t>
            </a:r>
            <a:r>
              <a:rPr lang="fr-FR" sz="1800" b="1" dirty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of </a:t>
            </a:r>
            <a:r>
              <a:rPr lang="fr-FR" sz="1800" b="1" dirty="0" err="1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dHFB</a:t>
            </a:r>
            <a:r>
              <a:rPr lang="fr-FR" sz="1800" b="1" dirty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states </a:t>
            </a:r>
            <a:r>
              <a:rPr lang="fr-FR" sz="1800" b="1" dirty="0" err="1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constrained</a:t>
            </a:r>
            <a:r>
              <a:rPr lang="fr-FR" sz="1800" b="1" dirty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to </a:t>
            </a:r>
            <a:r>
              <a:rPr lang="fr-FR" sz="1800" b="1" dirty="0" err="1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different</a:t>
            </a:r>
            <a:r>
              <a:rPr lang="fr-FR" sz="1800" b="1" dirty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q values</a:t>
            </a:r>
          </a:p>
        </p:txBody>
      </p:sp>
      <p:sp>
        <p:nvSpPr>
          <p:cNvPr id="161" name="Rectangle à coins arrondis 105">
            <a:extLst>
              <a:ext uri="{FF2B5EF4-FFF2-40B4-BE49-F238E27FC236}">
                <a16:creationId xmlns:a16="http://schemas.microsoft.com/office/drawing/2014/main" id="{998FA44D-0694-4D55-8920-087C9E0FDB15}"/>
              </a:ext>
            </a:extLst>
          </p:cNvPr>
          <p:cNvSpPr/>
          <p:nvPr/>
        </p:nvSpPr>
        <p:spPr>
          <a:xfrm>
            <a:off x="3941248" y="6501494"/>
            <a:ext cx="1391636" cy="1021604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62" name="Shape 76">
            <a:extLst>
              <a:ext uri="{FF2B5EF4-FFF2-40B4-BE49-F238E27FC236}">
                <a16:creationId xmlns:a16="http://schemas.microsoft.com/office/drawing/2014/main" id="{74AC771C-061D-4809-A310-814B011164D8}"/>
              </a:ext>
            </a:extLst>
          </p:cNvPr>
          <p:cNvSpPr/>
          <p:nvPr/>
        </p:nvSpPr>
        <p:spPr>
          <a:xfrm>
            <a:off x="3445266" y="7575583"/>
            <a:ext cx="265934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800" b="1" dirty="0" err="1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Symmetry</a:t>
            </a:r>
            <a:r>
              <a:rPr lang="fr-FR" sz="1800" b="1" dirty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restoration</a:t>
            </a:r>
            <a:r>
              <a:rPr lang="fr-FR" sz="1800" b="1" dirty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</a:p>
        </p:txBody>
      </p:sp>
      <p:sp>
        <p:nvSpPr>
          <p:cNvPr id="163" name="Shape 111">
            <a:extLst>
              <a:ext uri="{FF2B5EF4-FFF2-40B4-BE49-F238E27FC236}">
                <a16:creationId xmlns:a16="http://schemas.microsoft.com/office/drawing/2014/main" id="{A32EA289-0FB7-4D02-AE18-8D515D95DC7E}"/>
              </a:ext>
            </a:extLst>
          </p:cNvPr>
          <p:cNvSpPr/>
          <p:nvPr/>
        </p:nvSpPr>
        <p:spPr>
          <a:xfrm>
            <a:off x="8682011" y="5826817"/>
            <a:ext cx="437306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>
                <a:solidFill>
                  <a:schemeClr val="tx1"/>
                </a:solidFill>
              </a:rPr>
              <a:t>State-</a:t>
            </a:r>
            <a:r>
              <a:rPr lang="fr-FR" b="1" dirty="0" err="1">
                <a:solidFill>
                  <a:schemeClr val="tx1"/>
                </a:solidFill>
              </a:rPr>
              <a:t>specific</a:t>
            </a:r>
            <a:r>
              <a:rPr lang="fr-FR" b="1" dirty="0">
                <a:solidFill>
                  <a:schemeClr val="tx1"/>
                </a:solidFill>
              </a:rPr>
              <a:t> MR PGCM-PT</a:t>
            </a:r>
            <a:endParaRPr sz="2200" b="1" dirty="0">
              <a:solidFill>
                <a:schemeClr val="tx1"/>
              </a:solidFill>
            </a:endParaRPr>
          </a:p>
        </p:txBody>
      </p:sp>
      <p:pic>
        <p:nvPicPr>
          <p:cNvPr id="164" name="Image 163">
            <a:extLst>
              <a:ext uri="{FF2B5EF4-FFF2-40B4-BE49-F238E27FC236}">
                <a16:creationId xmlns:a16="http://schemas.microsoft.com/office/drawing/2014/main" id="{009D45BC-7C05-4860-B185-A1D35DBFA3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4114" y="6347388"/>
            <a:ext cx="3128790" cy="556352"/>
          </a:xfrm>
          <a:prstGeom prst="rect">
            <a:avLst/>
          </a:prstGeom>
        </p:spPr>
      </p:pic>
      <p:sp>
        <p:nvSpPr>
          <p:cNvPr id="166" name="TextBox 59">
            <a:extLst>
              <a:ext uri="{FF2B5EF4-FFF2-40B4-BE49-F238E27FC236}">
                <a16:creationId xmlns:a16="http://schemas.microsoft.com/office/drawing/2014/main" id="{516C2D12-6F6D-4187-8345-EB9459EF0C84}"/>
              </a:ext>
            </a:extLst>
          </p:cNvPr>
          <p:cNvSpPr txBox="1"/>
          <p:nvPr/>
        </p:nvSpPr>
        <p:spPr>
          <a:xfrm>
            <a:off x="9545345" y="6954760"/>
            <a:ext cx="282632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Frosini </a:t>
            </a:r>
            <a:r>
              <a:rPr lang="it-IT" sz="1700" i="1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</a:t>
            </a:r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., EPJA (2022</a:t>
            </a:r>
            <a:r>
              <a:rPr lang="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)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sp>
        <p:nvSpPr>
          <p:cNvPr id="169" name="Rectangle à coins arrondis 103">
            <a:extLst>
              <a:ext uri="{FF2B5EF4-FFF2-40B4-BE49-F238E27FC236}">
                <a16:creationId xmlns:a16="http://schemas.microsoft.com/office/drawing/2014/main" id="{8CFC6B91-A063-4DF5-9C34-D2C0D84AF972}"/>
              </a:ext>
            </a:extLst>
          </p:cNvPr>
          <p:cNvSpPr/>
          <p:nvPr/>
        </p:nvSpPr>
        <p:spPr>
          <a:xfrm>
            <a:off x="5771687" y="6879668"/>
            <a:ext cx="839732" cy="357869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70" name="Flèche droite 12">
            <a:extLst>
              <a:ext uri="{FF2B5EF4-FFF2-40B4-BE49-F238E27FC236}">
                <a16:creationId xmlns:a16="http://schemas.microsoft.com/office/drawing/2014/main" id="{342E287C-27E7-4704-99D5-9E8F82A9767E}"/>
              </a:ext>
            </a:extLst>
          </p:cNvPr>
          <p:cNvSpPr/>
          <p:nvPr/>
        </p:nvSpPr>
        <p:spPr>
          <a:xfrm>
            <a:off x="4372548" y="8050142"/>
            <a:ext cx="270209" cy="388738"/>
          </a:xfrm>
          <a:prstGeom prst="rightArrow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71" name="Shape 111">
            <a:extLst>
              <a:ext uri="{FF2B5EF4-FFF2-40B4-BE49-F238E27FC236}">
                <a16:creationId xmlns:a16="http://schemas.microsoft.com/office/drawing/2014/main" id="{D14FDABC-A8A5-4D4F-807C-FB6B72196085}"/>
              </a:ext>
            </a:extLst>
          </p:cNvPr>
          <p:cNvSpPr/>
          <p:nvPr/>
        </p:nvSpPr>
        <p:spPr>
          <a:xfrm>
            <a:off x="2024218" y="8926264"/>
            <a:ext cx="63737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rgbClr val="C00000"/>
                </a:solidFill>
              </a:rPr>
              <a:t>q</a:t>
            </a:r>
            <a:r>
              <a:rPr lang="fr-FR" b="1" baseline="-25000" dirty="0" err="1">
                <a:solidFill>
                  <a:srgbClr val="C00000"/>
                </a:solidFill>
              </a:rPr>
              <a:t>min</a:t>
            </a:r>
            <a:endParaRPr sz="2200" b="1" baseline="-25000" dirty="0">
              <a:solidFill>
                <a:srgbClr val="C00000"/>
              </a:solidFill>
            </a:endParaRPr>
          </a:p>
        </p:txBody>
      </p:sp>
      <p:sp>
        <p:nvSpPr>
          <p:cNvPr id="172" name="Rectangle à coins arrondis 104">
            <a:extLst>
              <a:ext uri="{FF2B5EF4-FFF2-40B4-BE49-F238E27FC236}">
                <a16:creationId xmlns:a16="http://schemas.microsoft.com/office/drawing/2014/main" id="{537B5787-426E-4A5B-916D-2D517B194338}"/>
              </a:ext>
            </a:extLst>
          </p:cNvPr>
          <p:cNvSpPr/>
          <p:nvPr/>
        </p:nvSpPr>
        <p:spPr>
          <a:xfrm>
            <a:off x="5334492" y="6588043"/>
            <a:ext cx="448597" cy="934557"/>
          </a:xfrm>
          <a:prstGeom prst="roundRect">
            <a:avLst/>
          </a:prstGeom>
          <a:noFill/>
          <a:ln w="5715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173" name="Image 172">
            <a:extLst>
              <a:ext uri="{FF2B5EF4-FFF2-40B4-BE49-F238E27FC236}">
                <a16:creationId xmlns:a16="http://schemas.microsoft.com/office/drawing/2014/main" id="{5422BD39-AAE1-4219-9EE2-B67EB01749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0388" y="8131798"/>
            <a:ext cx="683046" cy="407624"/>
          </a:xfrm>
          <a:prstGeom prst="rect">
            <a:avLst/>
          </a:prstGeom>
        </p:spPr>
      </p:pic>
      <p:pic>
        <p:nvPicPr>
          <p:cNvPr id="174" name="Image 173">
            <a:extLst>
              <a:ext uri="{FF2B5EF4-FFF2-40B4-BE49-F238E27FC236}">
                <a16:creationId xmlns:a16="http://schemas.microsoft.com/office/drawing/2014/main" id="{96BF0209-68A9-467C-8162-641FBF65BE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4986" y="8073776"/>
            <a:ext cx="1767414" cy="351474"/>
          </a:xfrm>
          <a:prstGeom prst="rect">
            <a:avLst/>
          </a:prstGeom>
        </p:spPr>
      </p:pic>
      <p:sp>
        <p:nvSpPr>
          <p:cNvPr id="175" name="Rectangle à coins arrondis 115">
            <a:extLst>
              <a:ext uri="{FF2B5EF4-FFF2-40B4-BE49-F238E27FC236}">
                <a16:creationId xmlns:a16="http://schemas.microsoft.com/office/drawing/2014/main" id="{03FDEFAB-0EAA-48C5-9C73-9718B1440013}"/>
              </a:ext>
            </a:extLst>
          </p:cNvPr>
          <p:cNvSpPr/>
          <p:nvPr/>
        </p:nvSpPr>
        <p:spPr>
          <a:xfrm>
            <a:off x="7032581" y="4800854"/>
            <a:ext cx="824047" cy="597288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76" name="Rectangle à coins arrondis 116">
            <a:extLst>
              <a:ext uri="{FF2B5EF4-FFF2-40B4-BE49-F238E27FC236}">
                <a16:creationId xmlns:a16="http://schemas.microsoft.com/office/drawing/2014/main" id="{9DFF95AD-27A8-4854-9A66-5E5DF00B8CB5}"/>
              </a:ext>
            </a:extLst>
          </p:cNvPr>
          <p:cNvSpPr/>
          <p:nvPr/>
        </p:nvSpPr>
        <p:spPr>
          <a:xfrm>
            <a:off x="11599663" y="4830795"/>
            <a:ext cx="473068" cy="523197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77" name="Shape 111">
            <a:extLst>
              <a:ext uri="{FF2B5EF4-FFF2-40B4-BE49-F238E27FC236}">
                <a16:creationId xmlns:a16="http://schemas.microsoft.com/office/drawing/2014/main" id="{FBC4278C-C868-481F-BD8F-1F5F2F68838C}"/>
              </a:ext>
            </a:extLst>
          </p:cNvPr>
          <p:cNvSpPr/>
          <p:nvPr/>
        </p:nvSpPr>
        <p:spPr>
          <a:xfrm>
            <a:off x="9276619" y="7497496"/>
            <a:ext cx="318385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800" dirty="0">
                <a:solidFill>
                  <a:schemeClr val="tx1"/>
                </a:solidFill>
              </a:rPr>
              <a:t>PGCM-PT(2) (n</a:t>
            </a:r>
            <a:r>
              <a:rPr lang="fr-FR" sz="1800" baseline="-25000" dirty="0">
                <a:solidFill>
                  <a:schemeClr val="tx1"/>
                </a:solidFill>
              </a:rPr>
              <a:t>dim</a:t>
            </a:r>
            <a:r>
              <a:rPr lang="fr-FR" sz="1800" baseline="30000" dirty="0">
                <a:solidFill>
                  <a:schemeClr val="tx1"/>
                </a:solidFill>
              </a:rPr>
              <a:t>8</a:t>
            </a:r>
            <a:r>
              <a:rPr lang="fr-FR" sz="1800" dirty="0">
                <a:solidFill>
                  <a:schemeClr val="tx1"/>
                </a:solidFill>
              </a:rPr>
              <a:t>): </a:t>
            </a:r>
            <a:r>
              <a:rPr lang="fr-FR" sz="1800" b="1" dirty="0">
                <a:solidFill>
                  <a:schemeClr val="tx1"/>
                </a:solidFill>
              </a:rPr>
              <a:t>Not </a:t>
            </a:r>
            <a:r>
              <a:rPr lang="fr-FR" sz="1800" b="1" dirty="0" err="1">
                <a:solidFill>
                  <a:schemeClr val="tx1"/>
                </a:solidFill>
              </a:rPr>
              <a:t>today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178" name="TextBox 10">
            <a:extLst>
              <a:ext uri="{FF2B5EF4-FFF2-40B4-BE49-F238E27FC236}">
                <a16:creationId xmlns:a16="http://schemas.microsoft.com/office/drawing/2014/main" id="{2A0008DE-F7BC-440C-B41F-56FDB0269BB5}"/>
              </a:ext>
            </a:extLst>
          </p:cNvPr>
          <p:cNvSpPr txBox="1"/>
          <p:nvPr/>
        </p:nvSpPr>
        <p:spPr>
          <a:xfrm>
            <a:off x="9205611" y="7917723"/>
            <a:ext cx="4373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⸙</a:t>
            </a:r>
            <a:r>
              <a:rPr lang="en-US" sz="1800" b="1" dirty="0">
                <a:solidFill>
                  <a:srgbClr val="C00000"/>
                </a:solidFill>
              </a:rPr>
              <a:t>Collective correlations only </a:t>
            </a:r>
          </a:p>
          <a:p>
            <a:pPr algn="l"/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→</a:t>
            </a:r>
            <a:r>
              <a:rPr lang="en-US" sz="1800" b="1" dirty="0">
                <a:solidFill>
                  <a:srgbClr val="C00000"/>
                </a:solidFill>
              </a:rPr>
              <a:t>Dominant for present purpose</a:t>
            </a:r>
          </a:p>
          <a:p>
            <a:pPr algn="l"/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⸙ </a:t>
            </a:r>
            <a:r>
              <a:rPr lang="en-US" sz="1800" b="1" dirty="0">
                <a:solidFill>
                  <a:srgbClr val="C00000"/>
                </a:solidFill>
              </a:rPr>
              <a:t>Dynamical correlations to be added</a:t>
            </a:r>
          </a:p>
        </p:txBody>
      </p:sp>
      <p:pic>
        <p:nvPicPr>
          <p:cNvPr id="179" name="Image 178">
            <a:extLst>
              <a:ext uri="{FF2B5EF4-FFF2-40B4-BE49-F238E27FC236}">
                <a16:creationId xmlns:a16="http://schemas.microsoft.com/office/drawing/2014/main" id="{E69C5F51-2285-4679-9B83-C27EE49F4B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7860" y="4923109"/>
            <a:ext cx="1850834" cy="402116"/>
          </a:xfrm>
          <a:prstGeom prst="rect">
            <a:avLst/>
          </a:prstGeom>
        </p:spPr>
      </p:pic>
      <p:pic>
        <p:nvPicPr>
          <p:cNvPr id="180" name="Image 179">
            <a:extLst>
              <a:ext uri="{FF2B5EF4-FFF2-40B4-BE49-F238E27FC236}">
                <a16:creationId xmlns:a16="http://schemas.microsoft.com/office/drawing/2014/main" id="{E8547AC2-02BA-4CB6-8B35-E54DA07053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6375" y="2637798"/>
            <a:ext cx="2423711" cy="523301"/>
          </a:xfrm>
          <a:prstGeom prst="rect">
            <a:avLst/>
          </a:prstGeom>
        </p:spPr>
      </p:pic>
      <p:sp>
        <p:nvSpPr>
          <p:cNvPr id="181" name="ZoneTexte 180">
            <a:extLst>
              <a:ext uri="{FF2B5EF4-FFF2-40B4-BE49-F238E27FC236}">
                <a16:creationId xmlns:a16="http://schemas.microsoft.com/office/drawing/2014/main" id="{76B3677E-7216-48A8-94A1-23EEB55F7EF5}"/>
              </a:ext>
            </a:extLst>
          </p:cNvPr>
          <p:cNvSpPr txBox="1"/>
          <p:nvPr/>
        </p:nvSpPr>
        <p:spPr>
          <a:xfrm>
            <a:off x="11622899" y="2526219"/>
            <a:ext cx="10265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  <p:pic>
        <p:nvPicPr>
          <p:cNvPr id="182" name="Image 181">
            <a:extLst>
              <a:ext uri="{FF2B5EF4-FFF2-40B4-BE49-F238E27FC236}">
                <a16:creationId xmlns:a16="http://schemas.microsoft.com/office/drawing/2014/main" id="{44A3E65A-61FA-47C5-A45C-AD04AE5B80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81120" y="2090122"/>
            <a:ext cx="3429634" cy="399694"/>
          </a:xfrm>
          <a:prstGeom prst="rect">
            <a:avLst/>
          </a:prstGeom>
        </p:spPr>
      </p:pic>
      <p:pic>
        <p:nvPicPr>
          <p:cNvPr id="183" name="Image 182">
            <a:extLst>
              <a:ext uri="{FF2B5EF4-FFF2-40B4-BE49-F238E27FC236}">
                <a16:creationId xmlns:a16="http://schemas.microsoft.com/office/drawing/2014/main" id="{0B165A31-F9EE-487D-A4DE-B824DE8801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65311" y="2095389"/>
            <a:ext cx="762250" cy="368806"/>
          </a:xfrm>
          <a:prstGeom prst="rect">
            <a:avLst/>
          </a:prstGeom>
        </p:spPr>
      </p:pic>
      <p:pic>
        <p:nvPicPr>
          <p:cNvPr id="184" name="Image 183">
            <a:extLst>
              <a:ext uri="{FF2B5EF4-FFF2-40B4-BE49-F238E27FC236}">
                <a16:creationId xmlns:a16="http://schemas.microsoft.com/office/drawing/2014/main" id="{D22E46B4-8628-41C1-AF6E-FC08E12405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53949" y="2621858"/>
            <a:ext cx="2357610" cy="446183"/>
          </a:xfrm>
          <a:prstGeom prst="rect">
            <a:avLst/>
          </a:prstGeom>
        </p:spPr>
      </p:pic>
      <p:sp>
        <p:nvSpPr>
          <p:cNvPr id="185" name="ZoneTexte 184">
            <a:extLst>
              <a:ext uri="{FF2B5EF4-FFF2-40B4-BE49-F238E27FC236}">
                <a16:creationId xmlns:a16="http://schemas.microsoft.com/office/drawing/2014/main" id="{28A059E9-24F6-4F16-99E3-14EAD7A175AC}"/>
              </a:ext>
            </a:extLst>
          </p:cNvPr>
          <p:cNvSpPr txBox="1"/>
          <p:nvPr/>
        </p:nvSpPr>
        <p:spPr>
          <a:xfrm>
            <a:off x="5786232" y="1551054"/>
            <a:ext cx="2693045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>
                <a:solidFill>
                  <a:schemeClr val="tx1"/>
                </a:solidFill>
              </a:rPr>
              <a:t>One-body Hilbert </a:t>
            </a:r>
            <a:r>
              <a:rPr lang="fr-FR" sz="1800" b="1" dirty="0" err="1">
                <a:solidFill>
                  <a:schemeClr val="tx1"/>
                </a:solidFill>
              </a:rPr>
              <a:t>space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186" name="ZoneTexte 185">
            <a:extLst>
              <a:ext uri="{FF2B5EF4-FFF2-40B4-BE49-F238E27FC236}">
                <a16:creationId xmlns:a16="http://schemas.microsoft.com/office/drawing/2014/main" id="{072EA16F-0132-4448-87CF-E047FE73FE5D}"/>
              </a:ext>
            </a:extLst>
          </p:cNvPr>
          <p:cNvSpPr txBox="1"/>
          <p:nvPr/>
        </p:nvSpPr>
        <p:spPr>
          <a:xfrm>
            <a:off x="9847361" y="1551054"/>
            <a:ext cx="241091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>
                <a:solidFill>
                  <a:schemeClr val="tx1"/>
                </a:solidFill>
              </a:rPr>
              <a:t>A-body Hilbert </a:t>
            </a:r>
            <a:r>
              <a:rPr lang="fr-FR" sz="1800" b="1" dirty="0" err="1">
                <a:solidFill>
                  <a:schemeClr val="tx1"/>
                </a:solidFill>
              </a:rPr>
              <a:t>space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187" name="Flèche droite 26">
            <a:extLst>
              <a:ext uri="{FF2B5EF4-FFF2-40B4-BE49-F238E27FC236}">
                <a16:creationId xmlns:a16="http://schemas.microsoft.com/office/drawing/2014/main" id="{FBAA1031-B10E-481C-B13A-1F8C8EF13E46}"/>
              </a:ext>
            </a:extLst>
          </p:cNvPr>
          <p:cNvSpPr/>
          <p:nvPr/>
        </p:nvSpPr>
        <p:spPr>
          <a:xfrm>
            <a:off x="8752178" y="2015940"/>
            <a:ext cx="438727" cy="860125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88" name="Rectangle à coins arrondis 1">
            <a:extLst>
              <a:ext uri="{FF2B5EF4-FFF2-40B4-BE49-F238E27FC236}">
                <a16:creationId xmlns:a16="http://schemas.microsoft.com/office/drawing/2014/main" id="{0CC6214A-6DE0-42DC-9E2B-B69715434E28}"/>
              </a:ext>
            </a:extLst>
          </p:cNvPr>
          <p:cNvSpPr/>
          <p:nvPr/>
        </p:nvSpPr>
        <p:spPr>
          <a:xfrm>
            <a:off x="5744667" y="1551054"/>
            <a:ext cx="2813820" cy="1516987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89" name="Rectangle à coins arrondis 44">
            <a:extLst>
              <a:ext uri="{FF2B5EF4-FFF2-40B4-BE49-F238E27FC236}">
                <a16:creationId xmlns:a16="http://schemas.microsoft.com/office/drawing/2014/main" id="{B8313FCB-5D70-42DE-A938-D7B3974B64E1}"/>
              </a:ext>
            </a:extLst>
          </p:cNvPr>
          <p:cNvSpPr/>
          <p:nvPr/>
        </p:nvSpPr>
        <p:spPr>
          <a:xfrm>
            <a:off x="9394114" y="1521298"/>
            <a:ext cx="3416640" cy="1626540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90" name="ZoneTexte 189">
            <a:extLst>
              <a:ext uri="{FF2B5EF4-FFF2-40B4-BE49-F238E27FC236}">
                <a16:creationId xmlns:a16="http://schemas.microsoft.com/office/drawing/2014/main" id="{E01A3E5E-F661-4ADF-95B3-18F79ADD7202}"/>
              </a:ext>
            </a:extLst>
          </p:cNvPr>
          <p:cNvSpPr txBox="1"/>
          <p:nvPr/>
        </p:nvSpPr>
        <p:spPr>
          <a:xfrm>
            <a:off x="97334" y="3536270"/>
            <a:ext cx="704519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>
                <a:solidFill>
                  <a:schemeClr val="tx1"/>
                </a:solidFill>
              </a:rPr>
              <a:t>Expansion </a:t>
            </a:r>
            <a:r>
              <a:rPr lang="fr-FR" sz="2000" b="1" dirty="0" err="1">
                <a:solidFill>
                  <a:schemeClr val="tx1"/>
                </a:solidFill>
              </a:rPr>
              <a:t>many</a:t>
            </a:r>
            <a:r>
              <a:rPr lang="fr-FR" sz="2000" b="1" dirty="0">
                <a:solidFill>
                  <a:schemeClr val="tx1"/>
                </a:solidFill>
              </a:rPr>
              <a:t>-body </a:t>
            </a:r>
            <a:r>
              <a:rPr lang="fr-FR" sz="2000" b="1" dirty="0" err="1">
                <a:solidFill>
                  <a:schemeClr val="tx1"/>
                </a:solidFill>
              </a:rPr>
              <a:t>methods</a:t>
            </a:r>
            <a:r>
              <a:rPr lang="fr-FR" sz="2000" b="1" dirty="0">
                <a:solidFill>
                  <a:schemeClr val="tx1"/>
                </a:solidFill>
              </a:rPr>
              <a:t> = </a:t>
            </a:r>
            <a:r>
              <a:rPr lang="fr-FR" sz="2000" b="1" dirty="0" err="1">
                <a:solidFill>
                  <a:schemeClr val="tx1"/>
                </a:solidFill>
              </a:rPr>
              <a:t>polynomially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scaling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methods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191" name="Shape 111">
            <a:extLst>
              <a:ext uri="{FF2B5EF4-FFF2-40B4-BE49-F238E27FC236}">
                <a16:creationId xmlns:a16="http://schemas.microsoft.com/office/drawing/2014/main" id="{D2925BE0-C463-45CA-B275-AFBA94B1F4C1}"/>
              </a:ext>
            </a:extLst>
          </p:cNvPr>
          <p:cNvSpPr/>
          <p:nvPr/>
        </p:nvSpPr>
        <p:spPr>
          <a:xfrm>
            <a:off x="292100" y="4138306"/>
            <a:ext cx="311510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Hamiltonian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partitioning</a:t>
            </a:r>
            <a:endParaRPr sz="2200" b="1" dirty="0">
              <a:solidFill>
                <a:schemeClr val="tx1"/>
              </a:solidFill>
            </a:endParaRPr>
          </a:p>
        </p:txBody>
      </p:sp>
      <p:cxnSp>
        <p:nvCxnSpPr>
          <p:cNvPr id="192" name="Connecteur droit avec flèche 191">
            <a:extLst>
              <a:ext uri="{FF2B5EF4-FFF2-40B4-BE49-F238E27FC236}">
                <a16:creationId xmlns:a16="http://schemas.microsoft.com/office/drawing/2014/main" id="{4E537ECC-C189-4BB7-8A69-0CC7CFBFC046}"/>
              </a:ext>
            </a:extLst>
          </p:cNvPr>
          <p:cNvCxnSpPr/>
          <p:nvPr/>
        </p:nvCxnSpPr>
        <p:spPr>
          <a:xfrm>
            <a:off x="2575630" y="5124167"/>
            <a:ext cx="2362840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93" name="Groupe 192">
            <a:extLst>
              <a:ext uri="{FF2B5EF4-FFF2-40B4-BE49-F238E27FC236}">
                <a16:creationId xmlns:a16="http://schemas.microsoft.com/office/drawing/2014/main" id="{6C88601A-4E17-4DBE-950F-1436CCBDF42D}"/>
              </a:ext>
            </a:extLst>
          </p:cNvPr>
          <p:cNvGrpSpPr/>
          <p:nvPr/>
        </p:nvGrpSpPr>
        <p:grpSpPr>
          <a:xfrm>
            <a:off x="2786386" y="4646949"/>
            <a:ext cx="1925782" cy="954436"/>
            <a:chOff x="5583382" y="3424683"/>
            <a:chExt cx="1925782" cy="954436"/>
          </a:xfrm>
        </p:grpSpPr>
        <p:sp>
          <p:nvSpPr>
            <p:cNvPr id="194" name="Ellipse 193">
              <a:extLst>
                <a:ext uri="{FF2B5EF4-FFF2-40B4-BE49-F238E27FC236}">
                  <a16:creationId xmlns:a16="http://schemas.microsoft.com/office/drawing/2014/main" id="{9CD85745-3189-49E5-9200-5DBCDD4FF2D6}"/>
                </a:ext>
              </a:extLst>
            </p:cNvPr>
            <p:cNvSpPr/>
            <p:nvPr/>
          </p:nvSpPr>
          <p:spPr>
            <a:xfrm>
              <a:off x="5583382" y="3424683"/>
              <a:ext cx="1925782" cy="954436"/>
            </a:xfrm>
            <a:prstGeom prst="ellipse">
              <a:avLst/>
            </a:prstGeom>
            <a:solidFill>
              <a:schemeClr val="bg1"/>
            </a:solidFill>
            <a:ln w="38100" cap="flat">
              <a:solidFill>
                <a:srgbClr val="00000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195" name="Shape 111">
              <a:extLst>
                <a:ext uri="{FF2B5EF4-FFF2-40B4-BE49-F238E27FC236}">
                  <a16:creationId xmlns:a16="http://schemas.microsoft.com/office/drawing/2014/main" id="{6E986816-CB60-4393-974C-F9D0484BD3AD}"/>
                </a:ext>
              </a:extLst>
            </p:cNvPr>
            <p:cNvSpPr/>
            <p:nvPr/>
          </p:nvSpPr>
          <p:spPr>
            <a:xfrm>
              <a:off x="5680120" y="3523042"/>
              <a:ext cx="1732306" cy="6155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b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lvl="0" algn="ctr">
                <a:defRPr sz="1800"/>
              </a:pPr>
              <a:r>
                <a:rPr lang="fr-FR" sz="2000" b="1" dirty="0">
                  <a:solidFill>
                    <a:schemeClr val="tx1"/>
                  </a:solidFill>
                </a:rPr>
                <a:t>« </a:t>
              </a:r>
              <a:r>
                <a:rPr lang="fr-FR" sz="2000" b="1" dirty="0" err="1">
                  <a:solidFill>
                    <a:schemeClr val="tx1"/>
                  </a:solidFill>
                </a:rPr>
                <a:t>Easy</a:t>
              </a:r>
              <a:r>
                <a:rPr lang="fr-FR" sz="2000" b="1" dirty="0">
                  <a:solidFill>
                    <a:schemeClr val="tx1"/>
                  </a:solidFill>
                </a:rPr>
                <a:t> »</a:t>
              </a:r>
            </a:p>
            <a:p>
              <a:pPr lvl="0" algn="ctr">
                <a:defRPr sz="1800"/>
              </a:pPr>
              <a:r>
                <a:rPr lang="fr-FR" sz="2000" b="1" dirty="0">
                  <a:solidFill>
                    <a:schemeClr val="tx1"/>
                  </a:solidFill>
                </a:rPr>
                <a:t>to </a:t>
              </a:r>
              <a:r>
                <a:rPr lang="fr-FR" sz="2000" b="1" dirty="0" err="1">
                  <a:solidFill>
                    <a:schemeClr val="tx1"/>
                  </a:solidFill>
                </a:rPr>
                <a:t>solve</a:t>
              </a:r>
              <a:endParaRPr lang="fr-FR" sz="2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96" name="Shape 111">
            <a:extLst>
              <a:ext uri="{FF2B5EF4-FFF2-40B4-BE49-F238E27FC236}">
                <a16:creationId xmlns:a16="http://schemas.microsoft.com/office/drawing/2014/main" id="{B9CE0678-A8D2-4021-8DF3-93F89302E0A4}"/>
              </a:ext>
            </a:extLst>
          </p:cNvPr>
          <p:cNvSpPr/>
          <p:nvPr/>
        </p:nvSpPr>
        <p:spPr>
          <a:xfrm>
            <a:off x="5101252" y="4136407"/>
            <a:ext cx="248825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Unperturbed</a:t>
            </a:r>
            <a:r>
              <a:rPr lang="fr-FR" b="1" dirty="0">
                <a:solidFill>
                  <a:schemeClr val="tx1"/>
                </a:solidFill>
              </a:rPr>
              <a:t> state</a:t>
            </a:r>
            <a:endParaRPr sz="2200" b="1" dirty="0">
              <a:solidFill>
                <a:schemeClr val="tx1"/>
              </a:solidFill>
            </a:endParaRPr>
          </a:p>
        </p:txBody>
      </p:sp>
      <p:pic>
        <p:nvPicPr>
          <p:cNvPr id="198" name="Image 197">
            <a:extLst>
              <a:ext uri="{FF2B5EF4-FFF2-40B4-BE49-F238E27FC236}">
                <a16:creationId xmlns:a16="http://schemas.microsoft.com/office/drawing/2014/main" id="{C6744943-7C03-4C8E-ACA5-51202E2B154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82314" y="1675738"/>
            <a:ext cx="2432612" cy="306471"/>
          </a:xfrm>
          <a:prstGeom prst="rect">
            <a:avLst/>
          </a:prstGeom>
        </p:spPr>
      </p:pic>
      <p:pic>
        <p:nvPicPr>
          <p:cNvPr id="199" name="Image 198">
            <a:extLst>
              <a:ext uri="{FF2B5EF4-FFF2-40B4-BE49-F238E27FC236}">
                <a16:creationId xmlns:a16="http://schemas.microsoft.com/office/drawing/2014/main" id="{4F2635AC-B3D4-451E-B1C3-1195A4D67C6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18699" y="2277250"/>
            <a:ext cx="3106757" cy="429658"/>
          </a:xfrm>
          <a:prstGeom prst="rect">
            <a:avLst/>
          </a:prstGeom>
        </p:spPr>
      </p:pic>
      <p:sp>
        <p:nvSpPr>
          <p:cNvPr id="200" name="Shape 111">
            <a:extLst>
              <a:ext uri="{FF2B5EF4-FFF2-40B4-BE49-F238E27FC236}">
                <a16:creationId xmlns:a16="http://schemas.microsoft.com/office/drawing/2014/main" id="{F21556A7-7EF4-42C7-8DD5-423BA4AE874A}"/>
              </a:ext>
            </a:extLst>
          </p:cNvPr>
          <p:cNvSpPr/>
          <p:nvPr/>
        </p:nvSpPr>
        <p:spPr>
          <a:xfrm>
            <a:off x="2507203" y="1654958"/>
            <a:ext cx="55348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with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201" name="Shape 111">
            <a:extLst>
              <a:ext uri="{FF2B5EF4-FFF2-40B4-BE49-F238E27FC236}">
                <a16:creationId xmlns:a16="http://schemas.microsoft.com/office/drawing/2014/main" id="{3A77766D-CB21-450B-9735-7BED530CB9FB}"/>
              </a:ext>
            </a:extLst>
          </p:cNvPr>
          <p:cNvSpPr/>
          <p:nvPr/>
        </p:nvSpPr>
        <p:spPr>
          <a:xfrm>
            <a:off x="1924338" y="2322961"/>
            <a:ext cx="55348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with</a:t>
            </a:r>
            <a:endParaRPr sz="2200" b="1" dirty="0">
              <a:solidFill>
                <a:schemeClr val="tx1"/>
              </a:solidFill>
            </a:endParaRPr>
          </a:p>
        </p:txBody>
      </p:sp>
      <p:pic>
        <p:nvPicPr>
          <p:cNvPr id="202" name="Image 201">
            <a:extLst>
              <a:ext uri="{FF2B5EF4-FFF2-40B4-BE49-F238E27FC236}">
                <a16:creationId xmlns:a16="http://schemas.microsoft.com/office/drawing/2014/main" id="{B9ADB904-BE35-4EA4-81B9-AB1597E01F0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524" y="2330646"/>
            <a:ext cx="1806766" cy="352540"/>
          </a:xfrm>
          <a:prstGeom prst="rect">
            <a:avLst/>
          </a:prstGeom>
        </p:spPr>
      </p:pic>
      <p:pic>
        <p:nvPicPr>
          <p:cNvPr id="203" name="Image 202">
            <a:extLst>
              <a:ext uri="{FF2B5EF4-FFF2-40B4-BE49-F238E27FC236}">
                <a16:creationId xmlns:a16="http://schemas.microsoft.com/office/drawing/2014/main" id="{D0CADB2F-34A9-4629-9446-C38F32C334D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0211" y="1566596"/>
            <a:ext cx="2357610" cy="495759"/>
          </a:xfrm>
          <a:prstGeom prst="rect">
            <a:avLst/>
          </a:prstGeom>
        </p:spPr>
      </p:pic>
      <p:cxnSp>
        <p:nvCxnSpPr>
          <p:cNvPr id="205" name="Connecteur droit avec flèche 204">
            <a:extLst>
              <a:ext uri="{FF2B5EF4-FFF2-40B4-BE49-F238E27FC236}">
                <a16:creationId xmlns:a16="http://schemas.microsoft.com/office/drawing/2014/main" id="{8AF3F8E8-A49C-4847-97BC-35D17800F247}"/>
              </a:ext>
            </a:extLst>
          </p:cNvPr>
          <p:cNvCxnSpPr/>
          <p:nvPr/>
        </p:nvCxnSpPr>
        <p:spPr>
          <a:xfrm>
            <a:off x="8065756" y="5124167"/>
            <a:ext cx="2362840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206" name="Groupe 205">
            <a:extLst>
              <a:ext uri="{FF2B5EF4-FFF2-40B4-BE49-F238E27FC236}">
                <a16:creationId xmlns:a16="http://schemas.microsoft.com/office/drawing/2014/main" id="{AAB5E6F0-75C8-4F9B-BBBC-90CD91DD97F7}"/>
              </a:ext>
            </a:extLst>
          </p:cNvPr>
          <p:cNvGrpSpPr/>
          <p:nvPr/>
        </p:nvGrpSpPr>
        <p:grpSpPr>
          <a:xfrm>
            <a:off x="8228865" y="4644909"/>
            <a:ext cx="1925782" cy="954436"/>
            <a:chOff x="6774873" y="6735539"/>
            <a:chExt cx="1925782" cy="954436"/>
          </a:xfrm>
        </p:grpSpPr>
        <p:sp>
          <p:nvSpPr>
            <p:cNvPr id="207" name="Ellipse 206">
              <a:extLst>
                <a:ext uri="{FF2B5EF4-FFF2-40B4-BE49-F238E27FC236}">
                  <a16:creationId xmlns:a16="http://schemas.microsoft.com/office/drawing/2014/main" id="{D68A9830-E7DA-43C0-ADCD-D3E3E2E110E9}"/>
                </a:ext>
              </a:extLst>
            </p:cNvPr>
            <p:cNvSpPr/>
            <p:nvPr/>
          </p:nvSpPr>
          <p:spPr>
            <a:xfrm>
              <a:off x="6774873" y="6735539"/>
              <a:ext cx="1925782" cy="954436"/>
            </a:xfrm>
            <a:prstGeom prst="ellipse">
              <a:avLst/>
            </a:prstGeom>
            <a:solidFill>
              <a:schemeClr val="bg1"/>
            </a:solidFill>
            <a:ln w="38100" cap="flat">
              <a:solidFill>
                <a:srgbClr val="00000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208" name="Shape 111">
              <a:extLst>
                <a:ext uri="{FF2B5EF4-FFF2-40B4-BE49-F238E27FC236}">
                  <a16:creationId xmlns:a16="http://schemas.microsoft.com/office/drawing/2014/main" id="{B533D2D0-1A0E-4586-9E1D-5EB7DF35AB08}"/>
                </a:ext>
              </a:extLst>
            </p:cNvPr>
            <p:cNvSpPr/>
            <p:nvPr/>
          </p:nvSpPr>
          <p:spPr>
            <a:xfrm>
              <a:off x="6885466" y="6903173"/>
              <a:ext cx="1732306" cy="6155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b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lvl="0" algn="ctr">
                <a:defRPr sz="1800"/>
              </a:pPr>
              <a:r>
                <a:rPr lang="fr-FR" sz="2000" b="1" dirty="0">
                  <a:solidFill>
                    <a:schemeClr val="tx1"/>
                  </a:solidFill>
                </a:rPr>
                <a:t>Expansion </a:t>
              </a:r>
              <a:r>
                <a:rPr lang="fr-FR" sz="2000" b="1" dirty="0" err="1">
                  <a:solidFill>
                    <a:schemeClr val="tx1"/>
                  </a:solidFill>
                </a:rPr>
                <a:t>series</a:t>
              </a:r>
              <a:endParaRPr lang="fr-FR" sz="2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09" name="Shape 111">
            <a:extLst>
              <a:ext uri="{FF2B5EF4-FFF2-40B4-BE49-F238E27FC236}">
                <a16:creationId xmlns:a16="http://schemas.microsoft.com/office/drawing/2014/main" id="{106663B6-7F71-4D40-BB84-1D01BFA3CD1C}"/>
              </a:ext>
            </a:extLst>
          </p:cNvPr>
          <p:cNvSpPr/>
          <p:nvPr/>
        </p:nvSpPr>
        <p:spPr>
          <a:xfrm>
            <a:off x="10593331" y="4106905"/>
            <a:ext cx="231928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Fully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correlated</a:t>
            </a:r>
            <a:r>
              <a:rPr lang="fr-FR" b="1" dirty="0">
                <a:solidFill>
                  <a:schemeClr val="tx1"/>
                </a:solidFill>
              </a:rPr>
              <a:t> state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210" name="ZoneTexte 209">
            <a:extLst>
              <a:ext uri="{FF2B5EF4-FFF2-40B4-BE49-F238E27FC236}">
                <a16:creationId xmlns:a16="http://schemas.microsoft.com/office/drawing/2014/main" id="{5933EABF-E07C-4B31-9415-92FD0441D6EE}"/>
              </a:ext>
            </a:extLst>
          </p:cNvPr>
          <p:cNvSpPr txBox="1"/>
          <p:nvPr/>
        </p:nvSpPr>
        <p:spPr>
          <a:xfrm>
            <a:off x="451942" y="2793062"/>
            <a:ext cx="455252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err="1">
                <a:solidFill>
                  <a:srgbClr val="C00000"/>
                </a:solidFill>
              </a:rPr>
              <a:t>Symmetry</a:t>
            </a:r>
            <a:r>
              <a:rPr lang="fr-FR" sz="2000" b="1" dirty="0">
                <a:solidFill>
                  <a:srgbClr val="C00000"/>
                </a:solidFill>
              </a:rPr>
              <a:t> group: U(1)</a:t>
            </a:r>
            <a:r>
              <a:rPr lang="fr-FR" sz="2000" b="1" baseline="-25000" dirty="0" err="1">
                <a:solidFill>
                  <a:srgbClr val="C00000"/>
                </a:solidFill>
              </a:rPr>
              <a:t>N</a:t>
            </a:r>
            <a:r>
              <a:rPr lang="fr-FR" sz="2000" b="1" dirty="0" err="1">
                <a:solidFill>
                  <a:srgbClr val="C00000"/>
                </a:solidFill>
              </a:rPr>
              <a:t>xU</a:t>
            </a:r>
            <a:r>
              <a:rPr lang="fr-FR" sz="2000" b="1" baseline="-25000" dirty="0" err="1">
                <a:solidFill>
                  <a:srgbClr val="C00000"/>
                </a:solidFill>
              </a:rPr>
              <a:t>Z</a:t>
            </a:r>
            <a:r>
              <a:rPr lang="fr-FR" sz="2000" b="1" dirty="0">
                <a:solidFill>
                  <a:srgbClr val="C00000"/>
                </a:solidFill>
              </a:rPr>
              <a:t>(1)</a:t>
            </a:r>
            <a:r>
              <a:rPr lang="fr-FR" sz="2000" b="1" dirty="0" err="1">
                <a:solidFill>
                  <a:srgbClr val="C00000"/>
                </a:solidFill>
              </a:rPr>
              <a:t>xSU</a:t>
            </a:r>
            <a:r>
              <a:rPr lang="fr-FR" sz="2000" b="1" dirty="0">
                <a:solidFill>
                  <a:srgbClr val="C00000"/>
                </a:solidFill>
              </a:rPr>
              <a:t>(2)</a:t>
            </a:r>
            <a:r>
              <a:rPr lang="fr-FR" sz="2000" b="1" baseline="-25000" dirty="0" err="1">
                <a:solidFill>
                  <a:srgbClr val="C00000"/>
                </a:solidFill>
              </a:rPr>
              <a:t>J</a:t>
            </a:r>
            <a:r>
              <a:rPr lang="fr-FR" sz="2000" b="1" dirty="0" err="1">
                <a:solidFill>
                  <a:srgbClr val="C00000"/>
                </a:solidFill>
              </a:rPr>
              <a:t>xI</a:t>
            </a:r>
            <a:r>
              <a:rPr lang="fr-FR" sz="2000" b="1" baseline="-25000" dirty="0" err="1">
                <a:solidFill>
                  <a:srgbClr val="C00000"/>
                </a:solidFill>
                <a:latin typeface="Symbol" panose="05050102010706020507" pitchFamily="18" charset="2"/>
              </a:rPr>
              <a:t>P</a:t>
            </a:r>
            <a:endParaRPr kumimoji="0" lang="fr-FR" sz="2000" b="1" i="0" u="none" strike="noStrike" cap="none" spc="0" normalizeH="0" baseline="-25000" dirty="0">
              <a:ln>
                <a:noFill/>
              </a:ln>
              <a:solidFill>
                <a:srgbClr val="C00000"/>
              </a:solidFill>
              <a:effectLst/>
              <a:uFillTx/>
              <a:latin typeface="Symbol" panose="05050102010706020507" pitchFamily="18" charset="2"/>
              <a:sym typeface="Helvetica Neue Light"/>
            </a:endParaRP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8E409A6F-BEE7-438B-9C84-3B000374C23E}"/>
              </a:ext>
            </a:extLst>
          </p:cNvPr>
          <p:cNvCxnSpPr/>
          <p:nvPr/>
        </p:nvCxnSpPr>
        <p:spPr>
          <a:xfrm>
            <a:off x="3375099" y="8799488"/>
            <a:ext cx="5183388" cy="0"/>
          </a:xfrm>
          <a:prstGeom prst="line">
            <a:avLst/>
          </a:prstGeom>
          <a:noFill/>
          <a:ln w="28575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89ECCF7B-A963-4B4E-8D67-989A2A2B1778}"/>
              </a:ext>
            </a:extLst>
          </p:cNvPr>
          <p:cNvCxnSpPr>
            <a:cxnSpLocks/>
          </p:cNvCxnSpPr>
          <p:nvPr/>
        </p:nvCxnSpPr>
        <p:spPr>
          <a:xfrm>
            <a:off x="3375099" y="9139407"/>
            <a:ext cx="5815806" cy="0"/>
          </a:xfrm>
          <a:prstGeom prst="line">
            <a:avLst/>
          </a:prstGeom>
          <a:noFill/>
          <a:ln w="28575" cap="flat">
            <a:solidFill>
              <a:srgbClr val="1243DE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2495532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154" grpId="0" animBg="1"/>
      <p:bldP spid="155" grpId="0"/>
      <p:bldP spid="157" grpId="0" animBg="1"/>
      <p:bldP spid="158" grpId="0" animBg="1"/>
      <p:bldP spid="159" grpId="0"/>
      <p:bldP spid="160" grpId="0" animBg="1"/>
      <p:bldP spid="161" grpId="0" animBg="1"/>
      <p:bldP spid="162" grpId="0" animBg="1"/>
      <p:bldP spid="163" grpId="0" animBg="1"/>
      <p:bldP spid="166" grpId="0"/>
      <p:bldP spid="169" grpId="0" animBg="1"/>
      <p:bldP spid="170" grpId="0" animBg="1"/>
      <p:bldP spid="171" grpId="0" animBg="1"/>
      <p:bldP spid="172" grpId="0" animBg="1"/>
      <p:bldP spid="176" grpId="0" animBg="1"/>
      <p:bldP spid="177" grpId="0" animBg="1"/>
      <p:bldP spid="17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Flèche : courbe vers la droite 140">
            <a:extLst>
              <a:ext uri="{FF2B5EF4-FFF2-40B4-BE49-F238E27FC236}">
                <a16:creationId xmlns:a16="http://schemas.microsoft.com/office/drawing/2014/main" id="{E36FF9B7-C2F7-40AB-B7FB-5B682B294C91}"/>
              </a:ext>
            </a:extLst>
          </p:cNvPr>
          <p:cNvSpPr/>
          <p:nvPr/>
        </p:nvSpPr>
        <p:spPr>
          <a:xfrm rot="19457830" flipV="1">
            <a:off x="6339800" y="2355180"/>
            <a:ext cx="865178" cy="4839222"/>
          </a:xfrm>
          <a:prstGeom prst="curvedRightArrow">
            <a:avLst/>
          </a:prstGeom>
          <a:solidFill>
            <a:srgbClr val="FF9900"/>
          </a:solidFill>
          <a:ln w="12700" cap="flat">
            <a:solidFill>
              <a:srgbClr val="FF99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7C4B28E7-924F-455D-B312-2346317B226B}"/>
              </a:ext>
            </a:extLst>
          </p:cNvPr>
          <p:cNvSpPr/>
          <p:nvPr/>
        </p:nvSpPr>
        <p:spPr>
          <a:xfrm>
            <a:off x="4077017" y="3567686"/>
            <a:ext cx="4583336" cy="1706969"/>
          </a:xfrm>
          <a:prstGeom prst="ellipse">
            <a:avLst/>
          </a:prstGeom>
          <a:solidFill>
            <a:schemeClr val="bg1"/>
          </a:solidFill>
          <a:ln w="57150" cap="flat">
            <a:solidFill>
              <a:srgbClr val="FF99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B03BB3CA-7FEA-40C4-AFD2-31D546E0F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312" y="4057277"/>
            <a:ext cx="3879560" cy="74643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FDF7BE1-CE51-44CB-AF74-9CF6D7D18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548" y="9073273"/>
            <a:ext cx="2401677" cy="440675"/>
          </a:xfrm>
          <a:prstGeom prst="rect">
            <a:avLst/>
          </a:prstGeom>
        </p:spPr>
      </p:pic>
      <p:sp>
        <p:nvSpPr>
          <p:cNvPr id="165" name="Rectangle : coins arrondis 164">
            <a:extLst>
              <a:ext uri="{FF2B5EF4-FFF2-40B4-BE49-F238E27FC236}">
                <a16:creationId xmlns:a16="http://schemas.microsoft.com/office/drawing/2014/main" id="{DCDB5F6C-FAE4-439E-B1FC-021062990EFE}"/>
              </a:ext>
            </a:extLst>
          </p:cNvPr>
          <p:cNvSpPr/>
          <p:nvPr/>
        </p:nvSpPr>
        <p:spPr>
          <a:xfrm>
            <a:off x="3762201" y="8959296"/>
            <a:ext cx="2563952" cy="669636"/>
          </a:xfrm>
          <a:prstGeom prst="roundRect">
            <a:avLst/>
          </a:prstGeom>
          <a:solidFill>
            <a:srgbClr val="5A6FA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53600" tIns="115200" rIns="153600" bIns="153600" rtlCol="0" anchor="ctr">
            <a:spAutoFit/>
          </a:bodyPr>
          <a:lstStyle/>
          <a:p>
            <a:pPr algn="ctr"/>
            <a:endParaRPr lang="en-US" sz="4480" dirty="0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5641F39C-67B0-4081-8A23-83BDC7F61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78" y="3509146"/>
            <a:ext cx="3808900" cy="99246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1135771-6343-447D-BE8F-D1646D1561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9786" y="1945301"/>
            <a:ext cx="1784733" cy="561860"/>
          </a:xfrm>
          <a:prstGeom prst="rect">
            <a:avLst/>
          </a:prstGeom>
        </p:spPr>
      </p:pic>
      <p:sp>
        <p:nvSpPr>
          <p:cNvPr id="26" name="Flèche : courbe vers la droite 25">
            <a:extLst>
              <a:ext uri="{FF2B5EF4-FFF2-40B4-BE49-F238E27FC236}">
                <a16:creationId xmlns:a16="http://schemas.microsoft.com/office/drawing/2014/main" id="{4CF4F787-6FC8-4041-A6F5-74CD15C9E910}"/>
              </a:ext>
            </a:extLst>
          </p:cNvPr>
          <p:cNvSpPr/>
          <p:nvPr/>
        </p:nvSpPr>
        <p:spPr>
          <a:xfrm rot="18619913" flipV="1">
            <a:off x="7754342" y="2365802"/>
            <a:ext cx="415765" cy="1693275"/>
          </a:xfrm>
          <a:prstGeom prst="curvedRightArrow">
            <a:avLst/>
          </a:prstGeom>
          <a:solidFill>
            <a:srgbClr val="1243DE"/>
          </a:solidFill>
          <a:ln w="12700" cap="flat">
            <a:solidFill>
              <a:srgbClr val="1243DE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908" name="Shape 1908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0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7" name="Shape 1909"/>
          <p:cNvSpPr/>
          <p:nvPr/>
        </p:nvSpPr>
        <p:spPr>
          <a:xfrm>
            <a:off x="389908" y="254000"/>
            <a:ext cx="1244833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>
                <a:solidFill>
                  <a:srgbClr val="0033CC"/>
                </a:solidFill>
              </a:rPr>
              <a:t>The </a:t>
            </a:r>
            <a:r>
              <a:rPr lang="fr-FR" sz="3600" dirty="0" err="1">
                <a:solidFill>
                  <a:srgbClr val="0033CC"/>
                </a:solidFill>
              </a:rPr>
              <a:t>projected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generator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coordinate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method</a:t>
            </a:r>
            <a:endParaRPr sz="2000" baseline="-25000" dirty="0">
              <a:solidFill>
                <a:srgbClr val="0033CC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E9CD757-E94E-4BF3-98D5-ED7E27E8C1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5773" y="1879477"/>
            <a:ext cx="1079653" cy="72160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E0A5278-82C7-43FC-BC92-13D56A04C1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5426" y="1842937"/>
            <a:ext cx="2622014" cy="100804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8486B4A-36DA-4AA8-8A39-7DBFD9FE05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1748" y="1953840"/>
            <a:ext cx="1322024" cy="572877"/>
          </a:xfrm>
          <a:prstGeom prst="rect">
            <a:avLst/>
          </a:prstGeom>
        </p:spPr>
      </p:pic>
      <p:pic>
        <p:nvPicPr>
          <p:cNvPr id="78" name="Image 77">
            <a:extLst>
              <a:ext uri="{FF2B5EF4-FFF2-40B4-BE49-F238E27FC236}">
                <a16:creationId xmlns:a16="http://schemas.microsoft.com/office/drawing/2014/main" id="{EEC5E2D7-BAE1-4A0C-AE4B-4AA71DE219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1343" y="8997073"/>
            <a:ext cx="1322024" cy="572877"/>
          </a:xfrm>
          <a:prstGeom prst="rect">
            <a:avLst/>
          </a:prstGeom>
        </p:spPr>
      </p:pic>
      <p:sp>
        <p:nvSpPr>
          <p:cNvPr id="79" name="ZoneTexte 78">
            <a:extLst>
              <a:ext uri="{FF2B5EF4-FFF2-40B4-BE49-F238E27FC236}">
                <a16:creationId xmlns:a16="http://schemas.microsoft.com/office/drawing/2014/main" id="{0DDF77CE-9F73-4EB1-ACE0-F919A7B503DA}"/>
              </a:ext>
            </a:extLst>
          </p:cNvPr>
          <p:cNvSpPr txBox="1"/>
          <p:nvPr/>
        </p:nvSpPr>
        <p:spPr>
          <a:xfrm>
            <a:off x="47508" y="2035093"/>
            <a:ext cx="844783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>
                <a:solidFill>
                  <a:srgbClr val="C00000"/>
                </a:solidFill>
              </a:rPr>
              <a:t>PGCM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80" name="Rectangle : coins arrondis 79">
            <a:extLst>
              <a:ext uri="{FF2B5EF4-FFF2-40B4-BE49-F238E27FC236}">
                <a16:creationId xmlns:a16="http://schemas.microsoft.com/office/drawing/2014/main" id="{F2BF85B6-8CB6-43BF-B691-58B3265F2593}"/>
              </a:ext>
            </a:extLst>
          </p:cNvPr>
          <p:cNvSpPr/>
          <p:nvPr/>
        </p:nvSpPr>
        <p:spPr>
          <a:xfrm>
            <a:off x="2131315" y="1787918"/>
            <a:ext cx="2704541" cy="995233"/>
          </a:xfrm>
          <a:prstGeom prst="roundRect">
            <a:avLst/>
          </a:prstGeom>
          <a:solidFill>
            <a:srgbClr val="7A9E7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53600" tIns="115200" rIns="153600" bIns="153600" rtlCol="0" anchor="ctr">
            <a:spAutoFit/>
          </a:bodyPr>
          <a:lstStyle/>
          <a:p>
            <a:pPr algn="ctr"/>
            <a:endParaRPr lang="en-US" sz="4480" dirty="0"/>
          </a:p>
        </p:txBody>
      </p:sp>
      <p:sp>
        <p:nvSpPr>
          <p:cNvPr id="81" name="Rectangle : coins arrondis 80">
            <a:extLst>
              <a:ext uri="{FF2B5EF4-FFF2-40B4-BE49-F238E27FC236}">
                <a16:creationId xmlns:a16="http://schemas.microsoft.com/office/drawing/2014/main" id="{0CF39DBC-3BD6-45EC-88EC-B4255E1801F4}"/>
              </a:ext>
            </a:extLst>
          </p:cNvPr>
          <p:cNvSpPr/>
          <p:nvPr/>
        </p:nvSpPr>
        <p:spPr>
          <a:xfrm>
            <a:off x="4808193" y="1842937"/>
            <a:ext cx="1493130" cy="749605"/>
          </a:xfrm>
          <a:prstGeom prst="roundRect">
            <a:avLst/>
          </a:prstGeom>
          <a:solidFill>
            <a:srgbClr val="D4A373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53600" tIns="115200" rIns="153600" bIns="153600" rtlCol="0" anchor="ctr">
            <a:spAutoFit/>
          </a:bodyPr>
          <a:lstStyle/>
          <a:p>
            <a:pPr algn="ctr"/>
            <a:endParaRPr lang="en-US" sz="4480" dirty="0"/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519ED324-B273-4D46-B3A9-1FBF18C16ECA}"/>
              </a:ext>
            </a:extLst>
          </p:cNvPr>
          <p:cNvSpPr/>
          <p:nvPr/>
        </p:nvSpPr>
        <p:spPr>
          <a:xfrm>
            <a:off x="6301323" y="1914537"/>
            <a:ext cx="1712958" cy="624509"/>
          </a:xfrm>
          <a:prstGeom prst="roundRect">
            <a:avLst/>
          </a:prstGeom>
          <a:solidFill>
            <a:srgbClr val="5A6FA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53600" tIns="115200" rIns="153600" bIns="153600" rtlCol="0" anchor="ctr">
            <a:spAutoFit/>
          </a:bodyPr>
          <a:lstStyle/>
          <a:p>
            <a:pPr algn="ctr"/>
            <a:endParaRPr lang="en-US" sz="4480" dirty="0"/>
          </a:p>
        </p:txBody>
      </p:sp>
      <p:pic>
        <p:nvPicPr>
          <p:cNvPr id="83" name="Picture 2" descr="The Nucleus | SpringerLink">
            <a:extLst>
              <a:ext uri="{FF2B5EF4-FFF2-40B4-BE49-F238E27FC236}">
                <a16:creationId xmlns:a16="http://schemas.microsoft.com/office/drawing/2014/main" id="{AE8D86AC-8022-4189-B4B1-2E15BA29B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799" y="2073101"/>
            <a:ext cx="3879242" cy="169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4" name="ZoneTexte 60">
                <a:extLst>
                  <a:ext uri="{FF2B5EF4-FFF2-40B4-BE49-F238E27FC236}">
                    <a16:creationId xmlns:a16="http://schemas.microsoft.com/office/drawing/2014/main" id="{B786EE04-BBCA-4A10-8649-8CA677B4C0E6}"/>
                  </a:ext>
                </a:extLst>
              </p:cNvPr>
              <p:cNvSpPr txBox="1"/>
              <p:nvPr/>
            </p:nvSpPr>
            <p:spPr>
              <a:xfrm>
                <a:off x="11686979" y="3508764"/>
                <a:ext cx="75751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6386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1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kumimoji="0" lang="fr-FR" sz="14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𝚽</m:t>
                      </m:r>
                      <m:d>
                        <m:dPr>
                          <m:ctrlPr>
                            <a:rPr kumimoji="0" lang="fr-FR" sz="1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3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fr-FR" sz="14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3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fr-FR" sz="14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3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kumimoji="0" lang="en-US" sz="14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3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b>
                          </m:sSub>
                        </m:e>
                      </m:d>
                      <m:r>
                        <a:rPr kumimoji="0" lang="fr-FR" sz="1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84" name="ZoneTexte 60">
                <a:extLst>
                  <a:ext uri="{FF2B5EF4-FFF2-40B4-BE49-F238E27FC236}">
                    <a16:creationId xmlns:a16="http://schemas.microsoft.com/office/drawing/2014/main" id="{B786EE04-BBCA-4A10-8649-8CA677B4C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86979" y="3508764"/>
                <a:ext cx="757516" cy="215444"/>
              </a:xfrm>
              <a:prstGeom prst="rect">
                <a:avLst/>
              </a:prstGeom>
              <a:blipFill>
                <a:blip r:embed="rId10"/>
                <a:stretch>
                  <a:fillRect l="-806" r="-2419" b="-3428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ZoneTexte 60">
                <a:extLst>
                  <a:ext uri="{FF2B5EF4-FFF2-40B4-BE49-F238E27FC236}">
                    <a16:creationId xmlns:a16="http://schemas.microsoft.com/office/drawing/2014/main" id="{7337C020-BCAE-40DB-B988-9DEC56867A30}"/>
                  </a:ext>
                </a:extLst>
              </p:cNvPr>
              <p:cNvSpPr txBox="1"/>
              <p:nvPr/>
            </p:nvSpPr>
            <p:spPr>
              <a:xfrm>
                <a:off x="10140079" y="3565004"/>
                <a:ext cx="743633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6386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1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kumimoji="0" lang="fr-FR" sz="14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𝚽</m:t>
                      </m:r>
                      <m:d>
                        <m:dPr>
                          <m:ctrlPr>
                            <a:rPr kumimoji="0" lang="fr-FR" sz="1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3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fr-FR" sz="14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3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fr-FR" sz="14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3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kumimoji="0" lang="en-US" sz="14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3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d>
                      <m:r>
                        <a:rPr kumimoji="0" lang="fr-FR" sz="1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85" name="ZoneTexte 60">
                <a:extLst>
                  <a:ext uri="{FF2B5EF4-FFF2-40B4-BE49-F238E27FC236}">
                    <a16:creationId xmlns:a16="http://schemas.microsoft.com/office/drawing/2014/main" id="{7337C020-BCAE-40DB-B988-9DEC56867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0079" y="3565004"/>
                <a:ext cx="743633" cy="215444"/>
              </a:xfrm>
              <a:prstGeom prst="rect">
                <a:avLst/>
              </a:prstGeom>
              <a:blipFill>
                <a:blip r:embed="rId11"/>
                <a:stretch>
                  <a:fillRect l="-1639" r="-2459" b="-3428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ZoneTexte 60">
                <a:extLst>
                  <a:ext uri="{FF2B5EF4-FFF2-40B4-BE49-F238E27FC236}">
                    <a16:creationId xmlns:a16="http://schemas.microsoft.com/office/drawing/2014/main" id="{CB87E33D-599A-4F27-A054-434E3ABF1515}"/>
                  </a:ext>
                </a:extLst>
              </p:cNvPr>
              <p:cNvSpPr txBox="1"/>
              <p:nvPr/>
            </p:nvSpPr>
            <p:spPr>
              <a:xfrm>
                <a:off x="8830799" y="3565004"/>
                <a:ext cx="73875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6386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1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kumimoji="0" lang="fr-FR" sz="14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𝚽</m:t>
                      </m:r>
                      <m:d>
                        <m:dPr>
                          <m:ctrlPr>
                            <a:rPr kumimoji="0" lang="fr-FR" sz="1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3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fr-FR" sz="14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3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fr-FR" sz="14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3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kumimoji="0" lang="fr-FR" sz="14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3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d>
                      <m:r>
                        <a:rPr kumimoji="0" lang="fr-FR" sz="1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86" name="ZoneTexte 60">
                <a:extLst>
                  <a:ext uri="{FF2B5EF4-FFF2-40B4-BE49-F238E27FC236}">
                    <a16:creationId xmlns:a16="http://schemas.microsoft.com/office/drawing/2014/main" id="{CB87E33D-599A-4F27-A054-434E3ABF15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0799" y="3565004"/>
                <a:ext cx="738756" cy="215444"/>
              </a:xfrm>
              <a:prstGeom prst="rect">
                <a:avLst/>
              </a:prstGeom>
              <a:blipFill>
                <a:blip r:embed="rId12"/>
                <a:stretch>
                  <a:fillRect l="-3306" r="-2479" b="-3428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ZoneTexte 60">
                <a:extLst>
                  <a:ext uri="{FF2B5EF4-FFF2-40B4-BE49-F238E27FC236}">
                    <a16:creationId xmlns:a16="http://schemas.microsoft.com/office/drawing/2014/main" id="{51975144-B84A-44E8-9181-FC25FC1308FE}"/>
                  </a:ext>
                </a:extLst>
              </p:cNvPr>
              <p:cNvSpPr txBox="1"/>
              <p:nvPr/>
            </p:nvSpPr>
            <p:spPr>
              <a:xfrm>
                <a:off x="8899310" y="6915632"/>
                <a:ext cx="848374" cy="2192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defTabSz="638617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b="1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1" i="1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p>
                          <m:r>
                            <a:rPr lang="fr-FR" sz="1400" b="1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</m:sup>
                      </m:sSup>
                      <m:r>
                        <a:rPr kumimoji="0" lang="fr-FR" sz="1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kumimoji="0" lang="fr-FR" sz="14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𝚽</m:t>
                      </m:r>
                      <m:d>
                        <m:dPr>
                          <m:ctrlPr>
                            <a:rPr kumimoji="0" lang="fr-FR" sz="1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3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fr-FR" sz="14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3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fr-FR" sz="14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3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kumimoji="0" lang="fr-FR" sz="14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3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d>
                      <m:r>
                        <a:rPr kumimoji="0" lang="fr-FR" sz="1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93" name="ZoneTexte 60">
                <a:extLst>
                  <a:ext uri="{FF2B5EF4-FFF2-40B4-BE49-F238E27FC236}">
                    <a16:creationId xmlns:a16="http://schemas.microsoft.com/office/drawing/2014/main" id="{51975144-B84A-44E8-9181-FC25FC1308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9310" y="6915632"/>
                <a:ext cx="848374" cy="219227"/>
              </a:xfrm>
              <a:prstGeom prst="rect">
                <a:avLst/>
              </a:prstGeom>
              <a:blipFill>
                <a:blip r:embed="rId16"/>
                <a:stretch>
                  <a:fillRect l="-4317" t="-2778" r="-6475" b="-361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ZoneTexte 60">
                <a:extLst>
                  <a:ext uri="{FF2B5EF4-FFF2-40B4-BE49-F238E27FC236}">
                    <a16:creationId xmlns:a16="http://schemas.microsoft.com/office/drawing/2014/main" id="{CBAC7848-443F-444F-B4CF-30A5AF27E9F1}"/>
                  </a:ext>
                </a:extLst>
              </p:cNvPr>
              <p:cNvSpPr txBox="1"/>
              <p:nvPr/>
            </p:nvSpPr>
            <p:spPr>
              <a:xfrm>
                <a:off x="10204135" y="6923479"/>
                <a:ext cx="848373" cy="2192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defTabSz="638617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b="1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1" i="1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p>
                          <m:r>
                            <a:rPr lang="fr-FR" sz="1400" b="1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</m:sup>
                      </m:sSup>
                      <m:r>
                        <a:rPr kumimoji="0" lang="fr-FR" sz="1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kumimoji="0" lang="fr-FR" sz="14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𝚽</m:t>
                      </m:r>
                      <m:d>
                        <m:dPr>
                          <m:ctrlPr>
                            <a:rPr kumimoji="0" lang="fr-FR" sz="1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3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fr-FR" sz="14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3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fr-FR" sz="14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3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kumimoji="0" lang="en-US" sz="14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3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d>
                      <m:r>
                        <a:rPr kumimoji="0" lang="fr-FR" sz="1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94" name="ZoneTexte 60">
                <a:extLst>
                  <a:ext uri="{FF2B5EF4-FFF2-40B4-BE49-F238E27FC236}">
                    <a16:creationId xmlns:a16="http://schemas.microsoft.com/office/drawing/2014/main" id="{CBAC7848-443F-444F-B4CF-30A5AF27E9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4135" y="6923479"/>
                <a:ext cx="848373" cy="219227"/>
              </a:xfrm>
              <a:prstGeom prst="rect">
                <a:avLst/>
              </a:prstGeom>
              <a:blipFill>
                <a:blip r:embed="rId17"/>
                <a:stretch>
                  <a:fillRect l="-4317" t="-2778" r="-6475" b="-3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ZoneTexte 60">
                <a:extLst>
                  <a:ext uri="{FF2B5EF4-FFF2-40B4-BE49-F238E27FC236}">
                    <a16:creationId xmlns:a16="http://schemas.microsoft.com/office/drawing/2014/main" id="{C7A6A16B-EF2A-42B1-BDB6-8F46F51A3F5F}"/>
                  </a:ext>
                </a:extLst>
              </p:cNvPr>
              <p:cNvSpPr txBox="1"/>
              <p:nvPr/>
            </p:nvSpPr>
            <p:spPr>
              <a:xfrm>
                <a:off x="11533807" y="6913842"/>
                <a:ext cx="854785" cy="2192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defTabSz="638617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b="1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1" i="1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p>
                          <m:r>
                            <a:rPr lang="fr-FR" sz="1400" b="1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</m:sup>
                      </m:sSup>
                      <m:r>
                        <a:rPr kumimoji="0" lang="fr-FR" sz="1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kumimoji="0" lang="fr-FR" sz="14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𝚽</m:t>
                      </m:r>
                      <m:d>
                        <m:dPr>
                          <m:ctrlPr>
                            <a:rPr kumimoji="0" lang="fr-FR" sz="1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3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fr-FR" sz="14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3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fr-FR" sz="14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3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kumimoji="0" lang="en-US" sz="14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3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b>
                          </m:sSub>
                        </m:e>
                      </m:d>
                      <m:r>
                        <a:rPr kumimoji="0" lang="fr-FR" sz="1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96" name="ZoneTexte 60">
                <a:extLst>
                  <a:ext uri="{FF2B5EF4-FFF2-40B4-BE49-F238E27FC236}">
                    <a16:creationId xmlns:a16="http://schemas.microsoft.com/office/drawing/2014/main" id="{C7A6A16B-EF2A-42B1-BDB6-8F46F51A3F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33807" y="6913842"/>
                <a:ext cx="854785" cy="219227"/>
              </a:xfrm>
              <a:prstGeom prst="rect">
                <a:avLst/>
              </a:prstGeom>
              <a:blipFill>
                <a:blip r:embed="rId18"/>
                <a:stretch>
                  <a:fillRect l="-4286" t="-2778" r="-7143" b="-361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Shape 111">
            <a:extLst>
              <a:ext uri="{FF2B5EF4-FFF2-40B4-BE49-F238E27FC236}">
                <a16:creationId xmlns:a16="http://schemas.microsoft.com/office/drawing/2014/main" id="{89F77C78-6D42-4C90-8B55-AE621AE07F25}"/>
              </a:ext>
            </a:extLst>
          </p:cNvPr>
          <p:cNvSpPr/>
          <p:nvPr/>
        </p:nvSpPr>
        <p:spPr>
          <a:xfrm>
            <a:off x="9277452" y="4028210"/>
            <a:ext cx="3744177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>
                <a:solidFill>
                  <a:srgbClr val="00B050"/>
                </a:solidFill>
              </a:rPr>
              <a:t>Shape fluctuations</a:t>
            </a:r>
            <a:r>
              <a:rPr lang="fr-FR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defRPr sz="1800"/>
            </a:pPr>
            <a:r>
              <a:rPr lang="fr-FR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►Collective (</a:t>
            </a:r>
            <a:r>
              <a:rPr lang="fr-FR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static</a:t>
            </a:r>
            <a:r>
              <a:rPr lang="fr-FR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GS </a:t>
            </a:r>
            <a:r>
              <a:rPr lang="fr-FR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correlations</a:t>
            </a:r>
            <a:endParaRPr lang="fr-FR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 sz="1800"/>
            </a:pPr>
            <a:r>
              <a:rPr lang="fr-FR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fr-FR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Vibrational</a:t>
            </a:r>
            <a:r>
              <a:rPr lang="fr-FR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excitations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137" name="Shape 111">
            <a:extLst>
              <a:ext uri="{FF2B5EF4-FFF2-40B4-BE49-F238E27FC236}">
                <a16:creationId xmlns:a16="http://schemas.microsoft.com/office/drawing/2014/main" id="{98A09332-B2D1-43F6-98A8-AA5A8D266BC3}"/>
              </a:ext>
            </a:extLst>
          </p:cNvPr>
          <p:cNvSpPr/>
          <p:nvPr/>
        </p:nvSpPr>
        <p:spPr>
          <a:xfrm>
            <a:off x="8736924" y="1665849"/>
            <a:ext cx="434054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rgbClr val="0033CC"/>
                </a:solidFill>
              </a:rPr>
              <a:t>Constrained</a:t>
            </a:r>
            <a:r>
              <a:rPr lang="fr-FR" b="1" dirty="0">
                <a:solidFill>
                  <a:srgbClr val="0033CC"/>
                </a:solidFill>
              </a:rPr>
              <a:t> SB </a:t>
            </a:r>
            <a:r>
              <a:rPr lang="fr-FR" b="1" dirty="0" err="1">
                <a:solidFill>
                  <a:srgbClr val="0033CC"/>
                </a:solidFill>
              </a:rPr>
              <a:t>dHFB</a:t>
            </a:r>
            <a:r>
              <a:rPr lang="fr-FR" b="1" dirty="0">
                <a:solidFill>
                  <a:srgbClr val="0033CC"/>
                </a:solidFill>
              </a:rPr>
              <a:t> </a:t>
            </a:r>
            <a:r>
              <a:rPr lang="fr-FR" b="1" dirty="0" err="1">
                <a:solidFill>
                  <a:srgbClr val="0033CC"/>
                </a:solidFill>
              </a:rPr>
              <a:t>mean-field</a:t>
            </a:r>
            <a:r>
              <a:rPr lang="fr-FR" b="1" dirty="0">
                <a:solidFill>
                  <a:srgbClr val="0033CC"/>
                </a:solidFill>
              </a:rPr>
              <a:t> states</a:t>
            </a:r>
            <a:endParaRPr sz="2200" b="1" baseline="-25000" dirty="0">
              <a:solidFill>
                <a:srgbClr val="0033CC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A56B4BF-6B67-47D6-A9F3-FB1BEE9D4D6A}"/>
              </a:ext>
            </a:extLst>
          </p:cNvPr>
          <p:cNvSpPr/>
          <p:nvPr/>
        </p:nvSpPr>
        <p:spPr>
          <a:xfrm>
            <a:off x="6810933" y="2808298"/>
            <a:ext cx="1931235" cy="718013"/>
          </a:xfrm>
          <a:prstGeom prst="ellipse">
            <a:avLst/>
          </a:prstGeom>
          <a:solidFill>
            <a:schemeClr val="bg1"/>
          </a:solidFill>
          <a:ln w="57150" cap="flat">
            <a:solidFill>
              <a:srgbClr val="1243DE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38" name="Shape 111">
            <a:extLst>
              <a:ext uri="{FF2B5EF4-FFF2-40B4-BE49-F238E27FC236}">
                <a16:creationId xmlns:a16="http://schemas.microsoft.com/office/drawing/2014/main" id="{44D023A6-6394-4839-BF76-39E83C020FC3}"/>
              </a:ext>
            </a:extLst>
          </p:cNvPr>
          <p:cNvSpPr/>
          <p:nvPr/>
        </p:nvSpPr>
        <p:spPr>
          <a:xfrm>
            <a:off x="6991813" y="2989405"/>
            <a:ext cx="171131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dirty="0">
                <a:solidFill>
                  <a:schemeClr val="tx1"/>
                </a:solidFill>
              </a:rPr>
              <a:t>q = </a:t>
            </a:r>
            <a:r>
              <a:rPr lang="fr-FR" dirty="0">
                <a:solidFill>
                  <a:schemeClr val="tx1"/>
                </a:solidFill>
                <a:latin typeface="Symbol" panose="05050102010706020507" pitchFamily="18" charset="2"/>
              </a:rPr>
              <a:t>b</a:t>
            </a:r>
            <a:r>
              <a:rPr lang="fr-FR" baseline="-25000" dirty="0">
                <a:solidFill>
                  <a:schemeClr val="tx1"/>
                </a:solidFill>
              </a:rPr>
              <a:t>20</a:t>
            </a:r>
            <a:r>
              <a:rPr lang="fr-FR" dirty="0">
                <a:solidFill>
                  <a:schemeClr val="tx1"/>
                </a:solidFill>
              </a:rPr>
              <a:t> and </a:t>
            </a:r>
            <a:r>
              <a:rPr lang="fr-FR" dirty="0">
                <a:solidFill>
                  <a:schemeClr val="tx1"/>
                </a:solidFill>
                <a:latin typeface="Symbol" panose="05050102010706020507" pitchFamily="18" charset="2"/>
              </a:rPr>
              <a:t>b</a:t>
            </a:r>
            <a:r>
              <a:rPr lang="fr-FR" baseline="-25000" dirty="0">
                <a:solidFill>
                  <a:schemeClr val="tx1"/>
                </a:solidFill>
              </a:rPr>
              <a:t>30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39" name="ZoneTexte 138">
            <a:extLst>
              <a:ext uri="{FF2B5EF4-FFF2-40B4-BE49-F238E27FC236}">
                <a16:creationId xmlns:a16="http://schemas.microsoft.com/office/drawing/2014/main" id="{0DC20B59-E16E-44DF-96A0-3C0C12915A10}"/>
              </a:ext>
            </a:extLst>
          </p:cNvPr>
          <p:cNvSpPr txBox="1"/>
          <p:nvPr/>
        </p:nvSpPr>
        <p:spPr>
          <a:xfrm>
            <a:off x="179628" y="9051663"/>
            <a:ext cx="738985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>
                <a:solidFill>
                  <a:srgbClr val="C00000"/>
                </a:solidFill>
              </a:rPr>
              <a:t>PHFB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Helvetica Neue Light"/>
            </a:endParaRPr>
          </a:p>
        </p:txBody>
      </p:sp>
      <p:pic>
        <p:nvPicPr>
          <p:cNvPr id="140" name="Image 139">
            <a:extLst>
              <a:ext uri="{FF2B5EF4-FFF2-40B4-BE49-F238E27FC236}">
                <a16:creationId xmlns:a16="http://schemas.microsoft.com/office/drawing/2014/main" id="{25075EC6-96A6-4774-9E37-66DC289801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7894" y="8907327"/>
            <a:ext cx="1079653" cy="721605"/>
          </a:xfrm>
          <a:prstGeom prst="rect">
            <a:avLst/>
          </a:prstGeom>
        </p:spPr>
      </p:pic>
      <p:sp>
        <p:nvSpPr>
          <p:cNvPr id="143" name="Shape 111">
            <a:extLst>
              <a:ext uri="{FF2B5EF4-FFF2-40B4-BE49-F238E27FC236}">
                <a16:creationId xmlns:a16="http://schemas.microsoft.com/office/drawing/2014/main" id="{5503F94F-2DF4-413C-8BBA-0E00A9FDBE91}"/>
              </a:ext>
            </a:extLst>
          </p:cNvPr>
          <p:cNvSpPr/>
          <p:nvPr/>
        </p:nvSpPr>
        <p:spPr>
          <a:xfrm>
            <a:off x="9323497" y="7501650"/>
            <a:ext cx="3681303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>
                <a:solidFill>
                  <a:srgbClr val="FF9900"/>
                </a:solidFill>
              </a:rPr>
              <a:t>Shape rotation</a:t>
            </a:r>
            <a:r>
              <a:rPr lang="fr-FR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defRPr sz="1800"/>
            </a:pPr>
            <a:r>
              <a:rPr lang="fr-FR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►Collective (</a:t>
            </a:r>
            <a:r>
              <a:rPr lang="fr-FR" b="1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static</a:t>
            </a:r>
            <a:r>
              <a:rPr lang="fr-FR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GS </a:t>
            </a:r>
            <a:r>
              <a:rPr lang="fr-FR" b="1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correlations</a:t>
            </a:r>
            <a:endParaRPr lang="fr-FR" b="1" dirty="0">
              <a:solidFill>
                <a:srgbClr val="FF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 sz="1800"/>
            </a:pPr>
            <a:r>
              <a:rPr lang="fr-FR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fr-FR" b="1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Rotational</a:t>
            </a:r>
            <a:r>
              <a:rPr lang="fr-FR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excitations</a:t>
            </a:r>
            <a:endParaRPr lang="fr-FR" b="1" dirty="0">
              <a:solidFill>
                <a:srgbClr val="FF9900"/>
              </a:solidFill>
            </a:endParaRPr>
          </a:p>
        </p:txBody>
      </p:sp>
      <p:sp>
        <p:nvSpPr>
          <p:cNvPr id="144" name="Shape 111">
            <a:extLst>
              <a:ext uri="{FF2B5EF4-FFF2-40B4-BE49-F238E27FC236}">
                <a16:creationId xmlns:a16="http://schemas.microsoft.com/office/drawing/2014/main" id="{5B3B1D7F-DAE3-4C12-A16D-39795C1834DF}"/>
              </a:ext>
            </a:extLst>
          </p:cNvPr>
          <p:cNvSpPr/>
          <p:nvPr/>
        </p:nvSpPr>
        <p:spPr>
          <a:xfrm>
            <a:off x="6508447" y="1620940"/>
            <a:ext cx="1846738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600" dirty="0">
                <a:solidFill>
                  <a:srgbClr val="1243DE"/>
                </a:solidFill>
              </a:rPr>
              <a:t>Breaks J, </a:t>
            </a:r>
            <a:r>
              <a:rPr lang="fr-FR" sz="1600" dirty="0">
                <a:solidFill>
                  <a:srgbClr val="1243DE"/>
                </a:solidFill>
                <a:latin typeface="Symbol" panose="05050102010706020507" pitchFamily="18" charset="2"/>
              </a:rPr>
              <a:t>p</a:t>
            </a:r>
            <a:r>
              <a:rPr lang="fr-FR" sz="1600" dirty="0">
                <a:solidFill>
                  <a:srgbClr val="1243DE"/>
                </a:solidFill>
              </a:rPr>
              <a:t>, N, Z</a:t>
            </a:r>
            <a:endParaRPr sz="2000" baseline="-25000" dirty="0">
              <a:solidFill>
                <a:srgbClr val="1243DE"/>
              </a:solidFill>
            </a:endParaRPr>
          </a:p>
        </p:txBody>
      </p:sp>
      <p:sp>
        <p:nvSpPr>
          <p:cNvPr id="145" name="Shape 111">
            <a:extLst>
              <a:ext uri="{FF2B5EF4-FFF2-40B4-BE49-F238E27FC236}">
                <a16:creationId xmlns:a16="http://schemas.microsoft.com/office/drawing/2014/main" id="{EB3D5F75-A055-4E60-A7AA-0585AD48BA7F}"/>
              </a:ext>
            </a:extLst>
          </p:cNvPr>
          <p:cNvSpPr/>
          <p:nvPr/>
        </p:nvSpPr>
        <p:spPr>
          <a:xfrm>
            <a:off x="4767338" y="1536984"/>
            <a:ext cx="1846738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600" dirty="0">
                <a:solidFill>
                  <a:srgbClr val="FF9900"/>
                </a:solidFill>
              </a:rPr>
              <a:t>Restore J, </a:t>
            </a:r>
            <a:r>
              <a:rPr lang="fr-FR" sz="1600" dirty="0">
                <a:solidFill>
                  <a:srgbClr val="FF9900"/>
                </a:solidFill>
                <a:latin typeface="Symbol" panose="05050102010706020507" pitchFamily="18" charset="2"/>
              </a:rPr>
              <a:t>p</a:t>
            </a:r>
            <a:r>
              <a:rPr lang="fr-FR" sz="1600" dirty="0">
                <a:solidFill>
                  <a:srgbClr val="FF9900"/>
                </a:solidFill>
              </a:rPr>
              <a:t>, N, Z</a:t>
            </a:r>
            <a:endParaRPr sz="2000" baseline="-25000" dirty="0">
              <a:solidFill>
                <a:srgbClr val="FF9900"/>
              </a:solidFill>
            </a:endParaRPr>
          </a:p>
        </p:txBody>
      </p:sp>
      <p:sp>
        <p:nvSpPr>
          <p:cNvPr id="146" name="Shape 111">
            <a:extLst>
              <a:ext uri="{FF2B5EF4-FFF2-40B4-BE49-F238E27FC236}">
                <a16:creationId xmlns:a16="http://schemas.microsoft.com/office/drawing/2014/main" id="{FB50860F-AE43-44D0-AE4B-47E16A0A6B41}"/>
              </a:ext>
            </a:extLst>
          </p:cNvPr>
          <p:cNvSpPr/>
          <p:nvPr/>
        </p:nvSpPr>
        <p:spPr>
          <a:xfrm>
            <a:off x="2619398" y="1487723"/>
            <a:ext cx="1846738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600" dirty="0">
                <a:solidFill>
                  <a:srgbClr val="00B050"/>
                </a:solidFill>
              </a:rPr>
              <a:t>Mixes </a:t>
            </a:r>
            <a:r>
              <a:rPr lang="fr-FR" sz="1600" dirty="0">
                <a:solidFill>
                  <a:srgbClr val="00B050"/>
                </a:solidFill>
                <a:latin typeface="Symbol" panose="05050102010706020507" pitchFamily="18" charset="2"/>
              </a:rPr>
              <a:t>b</a:t>
            </a:r>
            <a:r>
              <a:rPr lang="fr-FR" sz="1600" baseline="-25000" dirty="0">
                <a:solidFill>
                  <a:srgbClr val="00B050"/>
                </a:solidFill>
              </a:rPr>
              <a:t>20</a:t>
            </a:r>
            <a:r>
              <a:rPr lang="fr-FR" sz="1600" dirty="0">
                <a:solidFill>
                  <a:srgbClr val="00B050"/>
                </a:solidFill>
              </a:rPr>
              <a:t> and </a:t>
            </a:r>
            <a:r>
              <a:rPr lang="fr-FR" sz="1600" dirty="0">
                <a:solidFill>
                  <a:srgbClr val="00B050"/>
                </a:solidFill>
                <a:latin typeface="Symbol" panose="05050102010706020507" pitchFamily="18" charset="2"/>
              </a:rPr>
              <a:t>b</a:t>
            </a:r>
            <a:r>
              <a:rPr lang="fr-FR" sz="1600" baseline="-25000" dirty="0">
                <a:solidFill>
                  <a:srgbClr val="00B050"/>
                </a:solidFill>
              </a:rPr>
              <a:t>30</a:t>
            </a:r>
            <a:endParaRPr sz="2000" baseline="-25000" dirty="0">
              <a:solidFill>
                <a:srgbClr val="00B050"/>
              </a:solidFill>
            </a:endParaRPr>
          </a:p>
        </p:txBody>
      </p:sp>
      <p:sp>
        <p:nvSpPr>
          <p:cNvPr id="148" name="Rectangle : coins arrondis 147">
            <a:extLst>
              <a:ext uri="{FF2B5EF4-FFF2-40B4-BE49-F238E27FC236}">
                <a16:creationId xmlns:a16="http://schemas.microsoft.com/office/drawing/2014/main" id="{5E72804E-5308-48CB-9B06-1276A7D78E0E}"/>
              </a:ext>
            </a:extLst>
          </p:cNvPr>
          <p:cNvSpPr/>
          <p:nvPr/>
        </p:nvSpPr>
        <p:spPr>
          <a:xfrm>
            <a:off x="5767546" y="4061480"/>
            <a:ext cx="840395" cy="858948"/>
          </a:xfrm>
          <a:prstGeom prst="roundRect">
            <a:avLst/>
          </a:prstGeom>
          <a:solidFill>
            <a:srgbClr val="D4A373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53600" tIns="115200" rIns="153600" bIns="153600" rtlCol="0" anchor="ctr">
            <a:spAutoFit/>
          </a:bodyPr>
          <a:lstStyle/>
          <a:p>
            <a:pPr algn="ctr"/>
            <a:endParaRPr lang="en-US" sz="4480" dirty="0"/>
          </a:p>
        </p:txBody>
      </p:sp>
      <p:sp>
        <p:nvSpPr>
          <p:cNvPr id="149" name="Rectangle : coins arrondis 148">
            <a:extLst>
              <a:ext uri="{FF2B5EF4-FFF2-40B4-BE49-F238E27FC236}">
                <a16:creationId xmlns:a16="http://schemas.microsoft.com/office/drawing/2014/main" id="{1C954A3D-6CE6-4488-83F9-31E928B2AD61}"/>
              </a:ext>
            </a:extLst>
          </p:cNvPr>
          <p:cNvSpPr/>
          <p:nvPr/>
        </p:nvSpPr>
        <p:spPr>
          <a:xfrm>
            <a:off x="7495898" y="4139342"/>
            <a:ext cx="638622" cy="537795"/>
          </a:xfrm>
          <a:prstGeom prst="roundRect">
            <a:avLst/>
          </a:prstGeom>
          <a:solidFill>
            <a:srgbClr val="D4A373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53600" tIns="115200" rIns="153600" bIns="153600" rtlCol="0" anchor="ctr">
            <a:spAutoFit/>
          </a:bodyPr>
          <a:lstStyle/>
          <a:p>
            <a:pPr algn="ctr"/>
            <a:endParaRPr lang="en-US" sz="4480" dirty="0"/>
          </a:p>
        </p:txBody>
      </p:sp>
      <p:sp>
        <p:nvSpPr>
          <p:cNvPr id="150" name="Rectangle : coins arrondis 149">
            <a:extLst>
              <a:ext uri="{FF2B5EF4-FFF2-40B4-BE49-F238E27FC236}">
                <a16:creationId xmlns:a16="http://schemas.microsoft.com/office/drawing/2014/main" id="{13E67724-1D2C-4E9E-ABA5-3E4FFA656BAC}"/>
              </a:ext>
            </a:extLst>
          </p:cNvPr>
          <p:cNvSpPr/>
          <p:nvPr/>
        </p:nvSpPr>
        <p:spPr>
          <a:xfrm>
            <a:off x="6618151" y="4139342"/>
            <a:ext cx="863892" cy="557644"/>
          </a:xfrm>
          <a:prstGeom prst="roundRect">
            <a:avLst/>
          </a:prstGeom>
          <a:solidFill>
            <a:srgbClr val="D4A373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53600" tIns="115200" rIns="153600" bIns="153600" rtlCol="0" anchor="ctr">
            <a:spAutoFit/>
          </a:bodyPr>
          <a:lstStyle/>
          <a:p>
            <a:pPr algn="ctr"/>
            <a:endParaRPr lang="en-US" sz="4480" dirty="0"/>
          </a:p>
        </p:txBody>
      </p:sp>
      <p:sp>
        <p:nvSpPr>
          <p:cNvPr id="151" name="Shape 111">
            <a:extLst>
              <a:ext uri="{FF2B5EF4-FFF2-40B4-BE49-F238E27FC236}">
                <a16:creationId xmlns:a16="http://schemas.microsoft.com/office/drawing/2014/main" id="{596761A4-B5A7-4C7C-896A-574C6FA9EA9C}"/>
              </a:ext>
            </a:extLst>
          </p:cNvPr>
          <p:cNvSpPr/>
          <p:nvPr/>
        </p:nvSpPr>
        <p:spPr>
          <a:xfrm>
            <a:off x="5624398" y="3780448"/>
            <a:ext cx="1147584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600" dirty="0">
                <a:solidFill>
                  <a:srgbClr val="FF9900"/>
                </a:solidFill>
              </a:rPr>
              <a:t>Euler angles</a:t>
            </a:r>
            <a:endParaRPr sz="2000" baseline="-25000" dirty="0">
              <a:solidFill>
                <a:srgbClr val="FF9900"/>
              </a:solidFill>
            </a:endParaRPr>
          </a:p>
        </p:txBody>
      </p:sp>
      <p:sp>
        <p:nvSpPr>
          <p:cNvPr id="152" name="Shape 111">
            <a:extLst>
              <a:ext uri="{FF2B5EF4-FFF2-40B4-BE49-F238E27FC236}">
                <a16:creationId xmlns:a16="http://schemas.microsoft.com/office/drawing/2014/main" id="{C2F1B575-C37F-4633-966E-54646A222ACD}"/>
              </a:ext>
            </a:extLst>
          </p:cNvPr>
          <p:cNvSpPr/>
          <p:nvPr/>
        </p:nvSpPr>
        <p:spPr>
          <a:xfrm>
            <a:off x="6586209" y="4760499"/>
            <a:ext cx="1680803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600" dirty="0">
                <a:solidFill>
                  <a:srgbClr val="FF9900"/>
                </a:solidFill>
              </a:rPr>
              <a:t>Wigner </a:t>
            </a:r>
            <a:r>
              <a:rPr lang="fr-FR" sz="1600" dirty="0" err="1">
                <a:solidFill>
                  <a:srgbClr val="FF9900"/>
                </a:solidFill>
              </a:rPr>
              <a:t>function</a:t>
            </a:r>
            <a:endParaRPr sz="2000" baseline="-25000" dirty="0">
              <a:solidFill>
                <a:srgbClr val="FF9900"/>
              </a:solidFill>
            </a:endParaRPr>
          </a:p>
        </p:txBody>
      </p:sp>
      <p:sp>
        <p:nvSpPr>
          <p:cNvPr id="153" name="Shape 111">
            <a:extLst>
              <a:ext uri="{FF2B5EF4-FFF2-40B4-BE49-F238E27FC236}">
                <a16:creationId xmlns:a16="http://schemas.microsoft.com/office/drawing/2014/main" id="{FFF8E773-923F-4058-AF34-F9BFB894644D}"/>
              </a:ext>
            </a:extLst>
          </p:cNvPr>
          <p:cNvSpPr/>
          <p:nvPr/>
        </p:nvSpPr>
        <p:spPr>
          <a:xfrm>
            <a:off x="7432555" y="3851512"/>
            <a:ext cx="877543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600" dirty="0" err="1">
                <a:solidFill>
                  <a:srgbClr val="FF9900"/>
                </a:solidFill>
              </a:rPr>
              <a:t>Rotator</a:t>
            </a:r>
            <a:endParaRPr sz="2000" baseline="-25000" dirty="0">
              <a:solidFill>
                <a:srgbClr val="FF9900"/>
              </a:solidFill>
            </a:endParaRPr>
          </a:p>
        </p:txBody>
      </p:sp>
      <p:sp>
        <p:nvSpPr>
          <p:cNvPr id="154" name="Shape 111">
            <a:extLst>
              <a:ext uri="{FF2B5EF4-FFF2-40B4-BE49-F238E27FC236}">
                <a16:creationId xmlns:a16="http://schemas.microsoft.com/office/drawing/2014/main" id="{D8010446-2BC0-4FA9-93F2-57D89969965B}"/>
              </a:ext>
            </a:extLst>
          </p:cNvPr>
          <p:cNvSpPr/>
          <p:nvPr/>
        </p:nvSpPr>
        <p:spPr>
          <a:xfrm>
            <a:off x="424497" y="3130841"/>
            <a:ext cx="220220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Mixing</a:t>
            </a:r>
            <a:r>
              <a:rPr lang="fr-FR" b="1" dirty="0">
                <a:solidFill>
                  <a:schemeClr val="tx1"/>
                </a:solidFill>
              </a:rPr>
              <a:t> coefficients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159" name="TextBox 59">
            <a:extLst>
              <a:ext uri="{FF2B5EF4-FFF2-40B4-BE49-F238E27FC236}">
                <a16:creationId xmlns:a16="http://schemas.microsoft.com/office/drawing/2014/main" id="{D8123B1B-2CF9-498C-B257-FBB221239025}"/>
              </a:ext>
            </a:extLst>
          </p:cNvPr>
          <p:cNvSpPr txBox="1"/>
          <p:nvPr/>
        </p:nvSpPr>
        <p:spPr>
          <a:xfrm>
            <a:off x="299124" y="4613029"/>
            <a:ext cx="282632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Hill, Wheeler, PR (1953</a:t>
            </a:r>
            <a:r>
              <a:rPr lang="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)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sp>
        <p:nvSpPr>
          <p:cNvPr id="164" name="Flèche : courbe vers la droite 163">
            <a:extLst>
              <a:ext uri="{FF2B5EF4-FFF2-40B4-BE49-F238E27FC236}">
                <a16:creationId xmlns:a16="http://schemas.microsoft.com/office/drawing/2014/main" id="{230CA7E6-C858-4361-B7B1-23CF724F8510}"/>
              </a:ext>
            </a:extLst>
          </p:cNvPr>
          <p:cNvSpPr/>
          <p:nvPr/>
        </p:nvSpPr>
        <p:spPr>
          <a:xfrm rot="1099900" flipH="1" flipV="1">
            <a:off x="4113179" y="2776628"/>
            <a:ext cx="441507" cy="1312769"/>
          </a:xfrm>
          <a:prstGeom prst="curvedRightArrow">
            <a:avLst/>
          </a:prstGeom>
          <a:solidFill>
            <a:srgbClr val="009900"/>
          </a:solidFill>
          <a:ln w="12700" cap="flat">
            <a:solidFill>
              <a:srgbClr val="0099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66" name="Shape 111">
            <a:extLst>
              <a:ext uri="{FF2B5EF4-FFF2-40B4-BE49-F238E27FC236}">
                <a16:creationId xmlns:a16="http://schemas.microsoft.com/office/drawing/2014/main" id="{6133EE75-32EC-4B15-AE09-A1BBC92D78EE}"/>
              </a:ext>
            </a:extLst>
          </p:cNvPr>
          <p:cNvSpPr/>
          <p:nvPr/>
        </p:nvSpPr>
        <p:spPr>
          <a:xfrm>
            <a:off x="161993" y="8505719"/>
            <a:ext cx="371307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>
                <a:solidFill>
                  <a:schemeClr val="tx1"/>
                </a:solidFill>
              </a:rPr>
              <a:t>Reduction to pure (quantum) rotor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167" name="Shape 111">
            <a:extLst>
              <a:ext uri="{FF2B5EF4-FFF2-40B4-BE49-F238E27FC236}">
                <a16:creationId xmlns:a16="http://schemas.microsoft.com/office/drawing/2014/main" id="{8E36A9D1-D2A5-4191-9613-B5CF0496BE9C}"/>
              </a:ext>
            </a:extLst>
          </p:cNvPr>
          <p:cNvSpPr/>
          <p:nvPr/>
        </p:nvSpPr>
        <p:spPr>
          <a:xfrm>
            <a:off x="3861009" y="8663742"/>
            <a:ext cx="2617576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600" dirty="0">
                <a:solidFill>
                  <a:srgbClr val="1243DE"/>
                </a:solidFill>
              </a:rPr>
              <a:t>Minimum of </a:t>
            </a:r>
            <a:r>
              <a:rPr lang="fr-FR" sz="1600" dirty="0" err="1">
                <a:solidFill>
                  <a:srgbClr val="1243DE"/>
                </a:solidFill>
              </a:rPr>
              <a:t>dHFB</a:t>
            </a:r>
            <a:r>
              <a:rPr lang="fr-FR" sz="1600" dirty="0">
                <a:solidFill>
                  <a:srgbClr val="1243DE"/>
                </a:solidFill>
              </a:rPr>
              <a:t> </a:t>
            </a:r>
            <a:r>
              <a:rPr lang="fr-FR" sz="1600" dirty="0" err="1">
                <a:solidFill>
                  <a:srgbClr val="1243DE"/>
                </a:solidFill>
              </a:rPr>
              <a:t>energy</a:t>
            </a:r>
            <a:endParaRPr sz="2000" baseline="-25000" dirty="0">
              <a:solidFill>
                <a:srgbClr val="1243DE"/>
              </a:solidFill>
            </a:endParaRPr>
          </a:p>
        </p:txBody>
      </p:sp>
      <p:sp>
        <p:nvSpPr>
          <p:cNvPr id="169" name="Shape 111">
            <a:extLst>
              <a:ext uri="{FF2B5EF4-FFF2-40B4-BE49-F238E27FC236}">
                <a16:creationId xmlns:a16="http://schemas.microsoft.com/office/drawing/2014/main" id="{40A67B30-07C1-4808-902A-2CF6DE65CF9B}"/>
              </a:ext>
            </a:extLst>
          </p:cNvPr>
          <p:cNvSpPr/>
          <p:nvPr/>
        </p:nvSpPr>
        <p:spPr>
          <a:xfrm>
            <a:off x="6496355" y="8926227"/>
            <a:ext cx="5190624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1800"/>
            </a:pPr>
            <a:r>
              <a:rPr lang="fr-FR" sz="1600" dirty="0" err="1">
                <a:solidFill>
                  <a:srgbClr val="0033CC"/>
                </a:solidFill>
              </a:rPr>
              <a:t>Intrinsic</a:t>
            </a:r>
            <a:r>
              <a:rPr lang="fr-FR" sz="1600" dirty="0">
                <a:solidFill>
                  <a:srgbClr val="0033CC"/>
                </a:solidFill>
              </a:rPr>
              <a:t> axial </a:t>
            </a:r>
            <a:r>
              <a:rPr lang="fr-FR" sz="1600" dirty="0" err="1">
                <a:solidFill>
                  <a:srgbClr val="0033CC"/>
                </a:solidFill>
              </a:rPr>
              <a:t>deformations</a:t>
            </a:r>
            <a:r>
              <a:rPr lang="fr-FR" sz="1600" dirty="0">
                <a:solidFill>
                  <a:srgbClr val="0033CC"/>
                </a:solidFill>
              </a:rPr>
              <a:t> </a:t>
            </a:r>
            <a:r>
              <a:rPr lang="fr-FR" sz="1600" dirty="0">
                <a:solidFill>
                  <a:srgbClr val="0033CC"/>
                </a:solidFill>
                <a:latin typeface="Symbol" panose="05050102010706020507" pitchFamily="18" charset="2"/>
              </a:rPr>
              <a:t>b</a:t>
            </a:r>
            <a:r>
              <a:rPr lang="fr-FR" sz="1600" baseline="-25000" dirty="0">
                <a:solidFill>
                  <a:srgbClr val="0033CC"/>
                </a:solidFill>
              </a:rPr>
              <a:t>20</a:t>
            </a:r>
            <a:r>
              <a:rPr lang="fr-FR" sz="1600" dirty="0">
                <a:solidFill>
                  <a:srgbClr val="0033CC"/>
                </a:solidFill>
              </a:rPr>
              <a:t>(</a:t>
            </a:r>
            <a:r>
              <a:rPr lang="fr-FR" sz="1600" dirty="0" err="1">
                <a:solidFill>
                  <a:srgbClr val="0033CC"/>
                </a:solidFill>
              </a:rPr>
              <a:t>dHFB</a:t>
            </a:r>
            <a:r>
              <a:rPr lang="fr-FR" sz="1600" dirty="0">
                <a:solidFill>
                  <a:srgbClr val="0033CC"/>
                </a:solidFill>
              </a:rPr>
              <a:t>) and </a:t>
            </a:r>
            <a:r>
              <a:rPr lang="fr-FR" sz="1600" dirty="0">
                <a:solidFill>
                  <a:srgbClr val="0033CC"/>
                </a:solidFill>
                <a:latin typeface="Symbol" panose="05050102010706020507" pitchFamily="18" charset="2"/>
              </a:rPr>
              <a:t>b</a:t>
            </a:r>
            <a:r>
              <a:rPr lang="fr-FR" sz="1600" baseline="-25000" dirty="0">
                <a:solidFill>
                  <a:srgbClr val="0033CC"/>
                </a:solidFill>
              </a:rPr>
              <a:t>30</a:t>
            </a:r>
            <a:r>
              <a:rPr lang="fr-FR" sz="1600" dirty="0">
                <a:solidFill>
                  <a:srgbClr val="0033CC"/>
                </a:solidFill>
              </a:rPr>
              <a:t>(</a:t>
            </a:r>
            <a:r>
              <a:rPr lang="fr-FR" sz="1600" dirty="0" err="1">
                <a:solidFill>
                  <a:srgbClr val="0033CC"/>
                </a:solidFill>
              </a:rPr>
              <a:t>dHFB</a:t>
            </a:r>
            <a:r>
              <a:rPr lang="fr-FR" sz="1600" dirty="0">
                <a:solidFill>
                  <a:srgbClr val="0033CC"/>
                </a:solidFill>
              </a:rPr>
              <a:t>)</a:t>
            </a:r>
            <a:endParaRPr sz="2000" baseline="-25000" dirty="0">
              <a:solidFill>
                <a:srgbClr val="0033CC"/>
              </a:solidFill>
            </a:endParaRPr>
          </a:p>
        </p:txBody>
      </p:sp>
      <p:sp>
        <p:nvSpPr>
          <p:cNvPr id="170" name="Shape 111">
            <a:extLst>
              <a:ext uri="{FF2B5EF4-FFF2-40B4-BE49-F238E27FC236}">
                <a16:creationId xmlns:a16="http://schemas.microsoft.com/office/drawing/2014/main" id="{E2D50077-EE12-483F-9BFD-A86AA0229EF6}"/>
              </a:ext>
            </a:extLst>
          </p:cNvPr>
          <p:cNvSpPr/>
          <p:nvPr/>
        </p:nvSpPr>
        <p:spPr>
          <a:xfrm>
            <a:off x="6498585" y="9293610"/>
            <a:ext cx="459963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1800"/>
            </a:pPr>
            <a:r>
              <a:rPr lang="fr-FR" sz="1600" dirty="0">
                <a:solidFill>
                  <a:srgbClr val="009900"/>
                </a:solidFill>
              </a:rPr>
              <a:t>No </a:t>
            </a:r>
            <a:r>
              <a:rPr lang="fr-FR" sz="1600" dirty="0" err="1">
                <a:solidFill>
                  <a:srgbClr val="009900"/>
                </a:solidFill>
              </a:rPr>
              <a:t>shape</a:t>
            </a:r>
            <a:r>
              <a:rPr lang="fr-FR" sz="1600" dirty="0">
                <a:solidFill>
                  <a:srgbClr val="009900"/>
                </a:solidFill>
              </a:rPr>
              <a:t> fluctuation and </a:t>
            </a:r>
            <a:r>
              <a:rPr lang="fr-FR" sz="1600" dirty="0" err="1">
                <a:solidFill>
                  <a:srgbClr val="009900"/>
                </a:solidFill>
              </a:rPr>
              <a:t>associated</a:t>
            </a:r>
            <a:r>
              <a:rPr lang="fr-FR" sz="1600" dirty="0">
                <a:solidFill>
                  <a:srgbClr val="009900"/>
                </a:solidFill>
              </a:rPr>
              <a:t> </a:t>
            </a:r>
            <a:r>
              <a:rPr lang="fr-FR" sz="1600" dirty="0" err="1">
                <a:solidFill>
                  <a:srgbClr val="009900"/>
                </a:solidFill>
              </a:rPr>
              <a:t>correlations</a:t>
            </a:r>
            <a:endParaRPr sz="2000" baseline="-25000" dirty="0">
              <a:solidFill>
                <a:srgbClr val="009900"/>
              </a:solidFill>
            </a:endParaRPr>
          </a:p>
        </p:txBody>
      </p:sp>
      <p:pic>
        <p:nvPicPr>
          <p:cNvPr id="171" name="Image 170">
            <a:extLst>
              <a:ext uri="{FF2B5EF4-FFF2-40B4-BE49-F238E27FC236}">
                <a16:creationId xmlns:a16="http://schemas.microsoft.com/office/drawing/2014/main" id="{4F7F2E3B-82D2-4739-8223-D89F9909528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7" y="5525922"/>
            <a:ext cx="4935862" cy="2453907"/>
          </a:xfrm>
          <a:prstGeom prst="rect">
            <a:avLst/>
          </a:prstGeom>
        </p:spPr>
      </p:pic>
      <p:sp>
        <p:nvSpPr>
          <p:cNvPr id="172" name="Shape 111">
            <a:extLst>
              <a:ext uri="{FF2B5EF4-FFF2-40B4-BE49-F238E27FC236}">
                <a16:creationId xmlns:a16="http://schemas.microsoft.com/office/drawing/2014/main" id="{78288B58-23D8-4A4C-B8B2-9BBAD93CB46A}"/>
              </a:ext>
            </a:extLst>
          </p:cNvPr>
          <p:cNvSpPr/>
          <p:nvPr/>
        </p:nvSpPr>
        <p:spPr>
          <a:xfrm>
            <a:off x="424497" y="5159967"/>
            <a:ext cx="27090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>
                <a:solidFill>
                  <a:schemeClr val="tx1"/>
                </a:solidFill>
              </a:rPr>
              <a:t>Collective </a:t>
            </a:r>
            <a:r>
              <a:rPr lang="fr-FR" b="1" dirty="0" err="1">
                <a:solidFill>
                  <a:schemeClr val="tx1"/>
                </a:solidFill>
              </a:rPr>
              <a:t>spectroscopy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173" name="TextBox 59">
            <a:extLst>
              <a:ext uri="{FF2B5EF4-FFF2-40B4-BE49-F238E27FC236}">
                <a16:creationId xmlns:a16="http://schemas.microsoft.com/office/drawing/2014/main" id="{A34125FC-4A00-4FED-81BE-8F66ED370F9C}"/>
              </a:ext>
            </a:extLst>
          </p:cNvPr>
          <p:cNvSpPr txBox="1"/>
          <p:nvPr/>
        </p:nvSpPr>
        <p:spPr>
          <a:xfrm>
            <a:off x="344556" y="7990606"/>
            <a:ext cx="282632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Frosini </a:t>
            </a:r>
            <a:r>
              <a:rPr lang="it-IT" sz="1700" i="1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</a:t>
            </a:r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. EPJA (2022)</a:t>
            </a:r>
          </a:p>
        </p:txBody>
      </p:sp>
      <p:sp>
        <p:nvSpPr>
          <p:cNvPr id="174" name="Shape 111">
            <a:extLst>
              <a:ext uri="{FF2B5EF4-FFF2-40B4-BE49-F238E27FC236}">
                <a16:creationId xmlns:a16="http://schemas.microsoft.com/office/drawing/2014/main" id="{281EC827-F1A5-48DA-9472-84D0503D97DE}"/>
              </a:ext>
            </a:extLst>
          </p:cNvPr>
          <p:cNvSpPr/>
          <p:nvPr/>
        </p:nvSpPr>
        <p:spPr>
          <a:xfrm>
            <a:off x="5065982" y="6623687"/>
            <a:ext cx="3394059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Missing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dynamical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correlations</a:t>
            </a:r>
            <a:endParaRPr lang="fr-FR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 sz="1800"/>
            </a:pP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►Little affect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spectroscopy</a:t>
            </a:r>
            <a:endParaRPr lang="fr-FR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 sz="1800"/>
            </a:pP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►Charge radius</a:t>
            </a:r>
          </a:p>
          <a:p>
            <a:pPr lvl="0">
              <a:defRPr sz="1800"/>
            </a:pPr>
            <a:r>
              <a:rPr lang="fr-FR" b="1" dirty="0">
                <a:solidFill>
                  <a:schemeClr val="tx1"/>
                </a:solidFill>
              </a:rPr>
              <a:t>►</a:t>
            </a:r>
            <a:r>
              <a:rPr lang="fr-FR" b="1" dirty="0" err="1">
                <a:solidFill>
                  <a:schemeClr val="tx1"/>
                </a:solidFill>
              </a:rPr>
              <a:t>Two</a:t>
            </a:r>
            <a:r>
              <a:rPr lang="fr-FR" b="1" dirty="0">
                <a:solidFill>
                  <a:schemeClr val="tx1"/>
                </a:solidFill>
              </a:rPr>
              <a:t>-body </a:t>
            </a:r>
            <a:r>
              <a:rPr lang="fr-FR" b="1" dirty="0" err="1">
                <a:solidFill>
                  <a:schemeClr val="tx1"/>
                </a:solidFill>
              </a:rPr>
              <a:t>correlations</a:t>
            </a:r>
            <a:r>
              <a:rPr lang="fr-FR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75" name="Shape 111">
            <a:extLst>
              <a:ext uri="{FF2B5EF4-FFF2-40B4-BE49-F238E27FC236}">
                <a16:creationId xmlns:a16="http://schemas.microsoft.com/office/drawing/2014/main" id="{6F8E9D80-2D86-49F4-BA8D-A4F8358D5331}"/>
              </a:ext>
            </a:extLst>
          </p:cNvPr>
          <p:cNvSpPr/>
          <p:nvPr/>
        </p:nvSpPr>
        <p:spPr>
          <a:xfrm>
            <a:off x="4492446" y="8129689"/>
            <a:ext cx="5387706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>
                <a:solidFill>
                  <a:schemeClr val="tx1"/>
                </a:solidFill>
              </a:rPr>
              <a:t>Ground-state                    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fr-FR" b="1" dirty="0">
                <a:solidFill>
                  <a:schemeClr val="tx1"/>
                </a:solidFill>
              </a:rPr>
              <a:t> J=0 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Spherical</a:t>
            </a:r>
            <a:endParaRPr sz="2200" b="1" dirty="0">
              <a:solidFill>
                <a:schemeClr val="tx1"/>
              </a:solidFill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C114DD09-6275-47A4-AE4F-C7408E33A5D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50011" y="8049791"/>
            <a:ext cx="984351" cy="442958"/>
          </a:xfrm>
          <a:prstGeom prst="rect">
            <a:avLst/>
          </a:prstGeom>
        </p:spPr>
      </p:pic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51019AB9-3F0C-4E18-B53E-B03925475400}"/>
              </a:ext>
            </a:extLst>
          </p:cNvPr>
          <p:cNvSpPr/>
          <p:nvPr/>
        </p:nvSpPr>
        <p:spPr>
          <a:xfrm>
            <a:off x="4336488" y="8016447"/>
            <a:ext cx="4782281" cy="532311"/>
          </a:xfrm>
          <a:prstGeom prst="roundRect">
            <a:avLst/>
          </a:prstGeom>
          <a:noFill/>
          <a:ln w="762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76" name="Shape 111">
            <a:extLst>
              <a:ext uri="{FF2B5EF4-FFF2-40B4-BE49-F238E27FC236}">
                <a16:creationId xmlns:a16="http://schemas.microsoft.com/office/drawing/2014/main" id="{E5880C96-8754-4D66-9835-CC8F129A7275}"/>
              </a:ext>
            </a:extLst>
          </p:cNvPr>
          <p:cNvSpPr/>
          <p:nvPr/>
        </p:nvSpPr>
        <p:spPr>
          <a:xfrm>
            <a:off x="8757338" y="5031916"/>
            <a:ext cx="434054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rgbClr val="FF9900"/>
                </a:solidFill>
              </a:rPr>
              <a:t>Symmetry</a:t>
            </a:r>
            <a:r>
              <a:rPr lang="fr-FR" b="1" dirty="0">
                <a:solidFill>
                  <a:srgbClr val="FF9900"/>
                </a:solidFill>
              </a:rPr>
              <a:t> projection</a:t>
            </a:r>
            <a:endParaRPr sz="2200" b="1" baseline="-25000" dirty="0">
              <a:solidFill>
                <a:srgbClr val="FF9900"/>
              </a:solidFill>
            </a:endParaRPr>
          </a:p>
        </p:txBody>
      </p:sp>
      <p:sp>
        <p:nvSpPr>
          <p:cNvPr id="34" name="Interdiction 33">
            <a:extLst>
              <a:ext uri="{FF2B5EF4-FFF2-40B4-BE49-F238E27FC236}">
                <a16:creationId xmlns:a16="http://schemas.microsoft.com/office/drawing/2014/main" id="{090B224D-8B6B-44D4-9F68-E57177E2F322}"/>
              </a:ext>
            </a:extLst>
          </p:cNvPr>
          <p:cNvSpPr/>
          <p:nvPr/>
        </p:nvSpPr>
        <p:spPr>
          <a:xfrm>
            <a:off x="2833722" y="1870508"/>
            <a:ext cx="1173100" cy="789352"/>
          </a:xfrm>
          <a:prstGeom prst="noSmoking">
            <a:avLst/>
          </a:prstGeom>
          <a:solidFill>
            <a:srgbClr val="009900"/>
          </a:solidFill>
          <a:ln w="12700" cap="flat">
            <a:solidFill>
              <a:srgbClr val="0099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71" name="Image 70">
            <a:extLst>
              <a:ext uri="{FF2B5EF4-FFF2-40B4-BE49-F238E27FC236}">
                <a16:creationId xmlns:a16="http://schemas.microsoft.com/office/drawing/2014/main" id="{54AF3B04-9054-4A79-9247-A0F101EE94D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004365" y="5587811"/>
            <a:ext cx="1186365" cy="1111349"/>
          </a:xfrm>
          <a:prstGeom prst="rect">
            <a:avLst/>
          </a:prstGeom>
        </p:spPr>
      </p:pic>
      <p:sp>
        <p:nvSpPr>
          <p:cNvPr id="72" name="Ellipse 71">
            <a:extLst>
              <a:ext uri="{FF2B5EF4-FFF2-40B4-BE49-F238E27FC236}">
                <a16:creationId xmlns:a16="http://schemas.microsoft.com/office/drawing/2014/main" id="{D406B3DA-3415-464A-A76D-23D80586DF8C}"/>
              </a:ext>
            </a:extLst>
          </p:cNvPr>
          <p:cNvSpPr/>
          <p:nvPr/>
        </p:nvSpPr>
        <p:spPr>
          <a:xfrm>
            <a:off x="11141566" y="5428063"/>
            <a:ext cx="1639257" cy="1392822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US" dirty="0"/>
          </a:p>
        </p:txBody>
      </p:sp>
      <p:pic>
        <p:nvPicPr>
          <p:cNvPr id="73" name="Image 72">
            <a:extLst>
              <a:ext uri="{FF2B5EF4-FFF2-40B4-BE49-F238E27FC236}">
                <a16:creationId xmlns:a16="http://schemas.microsoft.com/office/drawing/2014/main" id="{93A45EC4-EBE9-45A7-8396-E50DB5F1825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58173" y="5744089"/>
            <a:ext cx="1752256" cy="743415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74" name="Ellipse 73">
            <a:extLst>
              <a:ext uri="{FF2B5EF4-FFF2-40B4-BE49-F238E27FC236}">
                <a16:creationId xmlns:a16="http://schemas.microsoft.com/office/drawing/2014/main" id="{84FD5CE1-4D3C-43C8-AED6-A13D4A84DEF0}"/>
              </a:ext>
            </a:extLst>
          </p:cNvPr>
          <p:cNvSpPr/>
          <p:nvPr/>
        </p:nvSpPr>
        <p:spPr>
          <a:xfrm>
            <a:off x="8596216" y="5401507"/>
            <a:ext cx="1483647" cy="1397217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US" dirty="0"/>
          </a:p>
        </p:txBody>
      </p:sp>
      <p:pic>
        <p:nvPicPr>
          <p:cNvPr id="75" name="Image 74">
            <a:extLst>
              <a:ext uri="{FF2B5EF4-FFF2-40B4-BE49-F238E27FC236}">
                <a16:creationId xmlns:a16="http://schemas.microsoft.com/office/drawing/2014/main" id="{20D91A7F-6B1C-46CA-935B-1BB73934B23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974" y="5423668"/>
            <a:ext cx="830297" cy="1413749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76" name="Image 75">
            <a:extLst>
              <a:ext uri="{FF2B5EF4-FFF2-40B4-BE49-F238E27FC236}">
                <a16:creationId xmlns:a16="http://schemas.microsoft.com/office/drawing/2014/main" id="{2035A9BF-BEA4-4826-A00C-C4B6857B83B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530" y="5360837"/>
            <a:ext cx="896517" cy="1526501"/>
          </a:xfrm>
          <a:prstGeom prst="rect">
            <a:avLst/>
          </a:prstGeom>
          <a:scene3d>
            <a:camera prst="orthographicFront">
              <a:rot lat="0" lon="0" rev="2700000"/>
            </a:camera>
            <a:lightRig rig="threePt" dir="t"/>
          </a:scene3d>
        </p:spPr>
      </p:pic>
      <p:pic>
        <p:nvPicPr>
          <p:cNvPr id="77" name="Image 76">
            <a:extLst>
              <a:ext uri="{FF2B5EF4-FFF2-40B4-BE49-F238E27FC236}">
                <a16:creationId xmlns:a16="http://schemas.microsoft.com/office/drawing/2014/main" id="{3CAFC053-6836-4DBE-9585-1BFE59EE4F5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492" y="5324186"/>
            <a:ext cx="918592" cy="1564088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88" name="Image 87">
            <a:extLst>
              <a:ext uri="{FF2B5EF4-FFF2-40B4-BE49-F238E27FC236}">
                <a16:creationId xmlns:a16="http://schemas.microsoft.com/office/drawing/2014/main" id="{6BE9A08C-A79B-4AA5-8D0B-61AC1AF6005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888484" y="5322174"/>
            <a:ext cx="876868" cy="1493046"/>
          </a:xfrm>
          <a:prstGeom prst="rect">
            <a:avLst/>
          </a:prstGeom>
          <a:scene3d>
            <a:camera prst="orthographicFront">
              <a:rot lat="0" lon="0" rev="18900000"/>
            </a:camera>
            <a:lightRig rig="threePt" dir="t"/>
          </a:scene3d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FCC2A261-472A-42A4-A0A4-8102EA64F1F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566" y="5824360"/>
            <a:ext cx="1599910" cy="660425"/>
          </a:xfrm>
          <a:prstGeom prst="rect">
            <a:avLst/>
          </a:prstGeom>
          <a:scene3d>
            <a:camera prst="orthographicFront">
              <a:rot lat="0" lon="0" rev="2700000"/>
            </a:camera>
            <a:lightRig rig="threePt" dir="t"/>
          </a:scene3d>
        </p:spPr>
      </p:pic>
      <p:pic>
        <p:nvPicPr>
          <p:cNvPr id="103" name="Image 102">
            <a:extLst>
              <a:ext uri="{FF2B5EF4-FFF2-40B4-BE49-F238E27FC236}">
                <a16:creationId xmlns:a16="http://schemas.microsoft.com/office/drawing/2014/main" id="{91EB1C28-C2A3-40F9-998A-F7055DD2980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578" y="5847045"/>
            <a:ext cx="1482898" cy="612123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104" name="Image 103">
            <a:extLst>
              <a:ext uri="{FF2B5EF4-FFF2-40B4-BE49-F238E27FC236}">
                <a16:creationId xmlns:a16="http://schemas.microsoft.com/office/drawing/2014/main" id="{34DCC429-E62F-45C1-A75B-BA7C637BC9C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239894" y="5787325"/>
            <a:ext cx="1591988" cy="657155"/>
          </a:xfrm>
          <a:prstGeom prst="rect">
            <a:avLst/>
          </a:prstGeom>
          <a:scene3d>
            <a:camera prst="orthographicFront">
              <a:rot lat="0" lon="0" rev="189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8066512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animBg="1"/>
      <p:bldP spid="147" grpId="0" animBg="1"/>
      <p:bldP spid="165" grpId="0" animBg="1"/>
      <p:bldP spid="26" grpId="0" animBg="1"/>
      <p:bldP spid="80" grpId="0" animBg="1"/>
      <p:bldP spid="81" grpId="0" animBg="1"/>
      <p:bldP spid="82" grpId="0" animBg="1"/>
      <p:bldP spid="84" grpId="0" animBg="1"/>
      <p:bldP spid="85" grpId="0" animBg="1"/>
      <p:bldP spid="86" grpId="0" animBg="1"/>
      <p:bldP spid="93" grpId="0"/>
      <p:bldP spid="94" grpId="0"/>
      <p:bldP spid="96" grpId="0"/>
      <p:bldP spid="128" grpId="0" animBg="1"/>
      <p:bldP spid="137" grpId="0" animBg="1"/>
      <p:bldP spid="25" grpId="0" animBg="1"/>
      <p:bldP spid="138" grpId="0" animBg="1"/>
      <p:bldP spid="139" grpId="0"/>
      <p:bldP spid="143" grpId="0" animBg="1"/>
      <p:bldP spid="144" grpId="0" animBg="1"/>
      <p:bldP spid="145" grpId="0" animBg="1"/>
      <p:bldP spid="146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9" grpId="0"/>
      <p:bldP spid="164" grpId="0" animBg="1"/>
      <p:bldP spid="166" grpId="0" animBg="1"/>
      <p:bldP spid="167" grpId="0" animBg="1"/>
      <p:bldP spid="169" grpId="0" animBg="1"/>
      <p:bldP spid="170" grpId="0" animBg="1"/>
      <p:bldP spid="172" grpId="0" animBg="1"/>
      <p:bldP spid="173" grpId="0"/>
      <p:bldP spid="174" grpId="0" animBg="1"/>
      <p:bldP spid="175" grpId="0" animBg="1"/>
      <p:bldP spid="33" grpId="0" animBg="1"/>
      <p:bldP spid="176" grpId="0" animBg="1"/>
      <p:bldP spid="34" grpId="0" animBg="1"/>
      <p:bldP spid="72" grpId="0" animBg="1"/>
      <p:bldP spid="7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BD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33CC"/>
                </a:solidFill>
              </a:rPr>
              <a:t>Contents</a:t>
            </a:r>
          </a:p>
        </p:txBody>
      </p:sp>
      <p:sp>
        <p:nvSpPr>
          <p:cNvPr id="81" name="Shape 81"/>
          <p:cNvSpPr/>
          <p:nvPr/>
        </p:nvSpPr>
        <p:spPr>
          <a:xfrm>
            <a:off x="481799" y="4957752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latin typeface="Palatino"/>
                <a:ea typeface="Palatino"/>
                <a:cs typeface="Palatino"/>
                <a:sym typeface="Palatino"/>
              </a:rPr>
              <a:t>Interface between low- and high-energy physics</a:t>
            </a:r>
          </a:p>
        </p:txBody>
      </p:sp>
      <p:sp>
        <p:nvSpPr>
          <p:cNvPr id="12" name="Shape 81"/>
          <p:cNvSpPr/>
          <p:nvPr/>
        </p:nvSpPr>
        <p:spPr>
          <a:xfrm>
            <a:off x="1516125" y="6948730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From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the quantum to the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classical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rotor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3" name="Shape 81"/>
          <p:cNvSpPr/>
          <p:nvPr/>
        </p:nvSpPr>
        <p:spPr>
          <a:xfrm>
            <a:off x="481800" y="1551355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 Introduction</a:t>
            </a:r>
            <a:endParaRPr sz="2200" dirty="0">
              <a:solidFill>
                <a:srgbClr val="1243DE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5" name="Shape 81">
            <a:extLst>
              <a:ext uri="{FF2B5EF4-FFF2-40B4-BE49-F238E27FC236}">
                <a16:creationId xmlns:a16="http://schemas.microsoft.com/office/drawing/2014/main" id="{0C7ED7B8-22D2-4557-9A48-EFE98FD2E05B}"/>
              </a:ext>
            </a:extLst>
          </p:cNvPr>
          <p:cNvSpPr/>
          <p:nvPr/>
        </p:nvSpPr>
        <p:spPr>
          <a:xfrm>
            <a:off x="1516125" y="623814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latin typeface="Palatino"/>
                <a:ea typeface="Palatino"/>
                <a:cs typeface="Palatino"/>
                <a:sym typeface="Palatino"/>
              </a:rPr>
              <a:t>Imaging two-body correlations from ab initio quantum rotor in 8 ≤ Z ≤ 28 nuclei </a:t>
            </a:r>
          </a:p>
        </p:txBody>
      </p:sp>
      <p:sp>
        <p:nvSpPr>
          <p:cNvPr id="18" name="Shape 81">
            <a:extLst>
              <a:ext uri="{FF2B5EF4-FFF2-40B4-BE49-F238E27FC236}">
                <a16:creationId xmlns:a16="http://schemas.microsoft.com/office/drawing/2014/main" id="{0ECECA3C-5CF8-4DE7-90E2-C6C741A6BF68}"/>
              </a:ext>
            </a:extLst>
          </p:cNvPr>
          <p:cNvSpPr/>
          <p:nvPr/>
        </p:nvSpPr>
        <p:spPr>
          <a:xfrm>
            <a:off x="1516126" y="5524440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Azimuthal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flow versus quantum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correlations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in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nuclei</a:t>
            </a:r>
            <a:endParaRPr lang="fr-FR"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9" name="Shape 81">
            <a:extLst>
              <a:ext uri="{FF2B5EF4-FFF2-40B4-BE49-F238E27FC236}">
                <a16:creationId xmlns:a16="http://schemas.microsoft.com/office/drawing/2014/main" id="{D4443E47-1A25-4915-BB5F-69FB59AB2F43}"/>
              </a:ext>
            </a:extLst>
          </p:cNvPr>
          <p:cNvSpPr/>
          <p:nvPr/>
        </p:nvSpPr>
        <p:spPr>
          <a:xfrm>
            <a:off x="1516129" y="2123387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The ab initio nuclear many-body problem and many-body expansion methods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0" name="Shape 81">
            <a:extLst>
              <a:ext uri="{FF2B5EF4-FFF2-40B4-BE49-F238E27FC236}">
                <a16:creationId xmlns:a16="http://schemas.microsoft.com/office/drawing/2014/main" id="{BE9965E6-12EF-4AE9-908F-B32DB40D5307}"/>
              </a:ext>
            </a:extLst>
          </p:cNvPr>
          <p:cNvSpPr/>
          <p:nvPr/>
        </p:nvSpPr>
        <p:spPr>
          <a:xfrm>
            <a:off x="1516129" y="283709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The projected generator coordinate method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1" name="Shape 81">
            <a:extLst>
              <a:ext uri="{FF2B5EF4-FFF2-40B4-BE49-F238E27FC236}">
                <a16:creationId xmlns:a16="http://schemas.microsoft.com/office/drawing/2014/main" id="{4417C10E-201E-405C-9A56-48FE5DA52DA0}"/>
              </a:ext>
            </a:extLst>
          </p:cNvPr>
          <p:cNvSpPr/>
          <p:nvPr/>
        </p:nvSpPr>
        <p:spPr>
          <a:xfrm>
            <a:off x="1516128" y="3542333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Rotational properties, deformation and correlations</a:t>
            </a:r>
            <a:endParaRPr sz="2200" dirty="0">
              <a:solidFill>
                <a:srgbClr val="1243DE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2" name="Shape 81">
            <a:extLst>
              <a:ext uri="{FF2B5EF4-FFF2-40B4-BE49-F238E27FC236}">
                <a16:creationId xmlns:a16="http://schemas.microsoft.com/office/drawing/2014/main" id="{54FC1D5B-57CD-4549-A5CD-EE2858E6885D}"/>
              </a:ext>
            </a:extLst>
          </p:cNvPr>
          <p:cNvSpPr/>
          <p:nvPr/>
        </p:nvSpPr>
        <p:spPr>
          <a:xfrm>
            <a:off x="1516127" y="4247571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Kumar invariant operators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3" name="Shape 81">
            <a:extLst>
              <a:ext uri="{FF2B5EF4-FFF2-40B4-BE49-F238E27FC236}">
                <a16:creationId xmlns:a16="http://schemas.microsoft.com/office/drawing/2014/main" id="{038DCD14-D2B8-4DE9-94B5-8DBF46BAB30D}"/>
              </a:ext>
            </a:extLst>
          </p:cNvPr>
          <p:cNvSpPr/>
          <p:nvPr/>
        </p:nvSpPr>
        <p:spPr>
          <a:xfrm>
            <a:off x="1516124" y="7653567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Connection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with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Kumar invariant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4" name="Shape 81">
            <a:extLst>
              <a:ext uri="{FF2B5EF4-FFF2-40B4-BE49-F238E27FC236}">
                <a16:creationId xmlns:a16="http://schemas.microsoft.com/office/drawing/2014/main" id="{AAF04176-1BBA-488E-A4FE-02B4850BAF4C}"/>
              </a:ext>
            </a:extLst>
          </p:cNvPr>
          <p:cNvSpPr/>
          <p:nvPr/>
        </p:nvSpPr>
        <p:spPr>
          <a:xfrm>
            <a:off x="1516123" y="836727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Adding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shape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fluctuations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5" name="Shape 81">
            <a:extLst>
              <a:ext uri="{FF2B5EF4-FFF2-40B4-BE49-F238E27FC236}">
                <a16:creationId xmlns:a16="http://schemas.microsoft.com/office/drawing/2014/main" id="{50D43FF5-5C9F-4314-A4F0-14663976F6B2}"/>
              </a:ext>
            </a:extLst>
          </p:cNvPr>
          <p:cNvSpPr/>
          <p:nvPr/>
        </p:nvSpPr>
        <p:spPr>
          <a:xfrm>
            <a:off x="1516123" y="906868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Dependence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of the interface on the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intrinsic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and apparent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theoretical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resolution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scale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401153019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382A34D8-3172-4735-9E30-F2042A29A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662" y="7185549"/>
            <a:ext cx="3775727" cy="111947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025839D-081D-4CAB-8CFC-40479C0A6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6283" y="4412502"/>
            <a:ext cx="1692658" cy="268676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336" y="6028928"/>
            <a:ext cx="3098496" cy="3047214"/>
          </a:xfrm>
          <a:prstGeom prst="rect">
            <a:avLst/>
          </a:prstGeom>
        </p:spPr>
      </p:pic>
      <p:cxnSp>
        <p:nvCxnSpPr>
          <p:cNvPr id="87" name="Connecteur droit avec flèche 86"/>
          <p:cNvCxnSpPr/>
          <p:nvPr/>
        </p:nvCxnSpPr>
        <p:spPr>
          <a:xfrm flipH="1">
            <a:off x="9793089" y="5884912"/>
            <a:ext cx="3763" cy="348766"/>
          </a:xfrm>
          <a:prstGeom prst="straightConnector1">
            <a:avLst/>
          </a:prstGeom>
          <a:noFill/>
          <a:ln w="57150" cap="flat">
            <a:solidFill>
              <a:srgbClr val="09BA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9" name="Imag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438" y="2574807"/>
            <a:ext cx="4805942" cy="83670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0456" y="1771414"/>
            <a:ext cx="1735194" cy="33854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699" y="5985861"/>
            <a:ext cx="5967669" cy="584301"/>
          </a:xfrm>
          <a:prstGeom prst="rect">
            <a:avLst/>
          </a:prstGeom>
        </p:spPr>
      </p:pic>
      <p:sp>
        <p:nvSpPr>
          <p:cNvPr id="116" name="Shape 121"/>
          <p:cNvSpPr/>
          <p:nvPr/>
        </p:nvSpPr>
        <p:spPr>
          <a:xfrm>
            <a:off x="309712" y="8401599"/>
            <a:ext cx="5316193" cy="1246793"/>
          </a:xfrm>
          <a:prstGeom prst="roundRect">
            <a:avLst>
              <a:gd name="adj" fmla="val 17493"/>
            </a:avLst>
          </a:prstGeom>
          <a:solidFill>
            <a:srgbClr val="0433FF">
              <a:alpha val="2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098" y="1356829"/>
            <a:ext cx="1178220" cy="1331389"/>
          </a:xfrm>
          <a:prstGeom prst="rect">
            <a:avLst/>
          </a:prstGeom>
        </p:spPr>
      </p:pic>
      <p:sp>
        <p:nvSpPr>
          <p:cNvPr id="49" name="Flèche courbée vers la droite 48"/>
          <p:cNvSpPr/>
          <p:nvPr/>
        </p:nvSpPr>
        <p:spPr>
          <a:xfrm rot="19610252" flipH="1">
            <a:off x="7805940" y="6846477"/>
            <a:ext cx="775985" cy="1312632"/>
          </a:xfrm>
          <a:prstGeom prst="curvedRightArrow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51" name="Connecteur droit avec flèche 50"/>
          <p:cNvCxnSpPr>
            <a:endCxn id="48" idx="0"/>
          </p:cNvCxnSpPr>
          <p:nvPr/>
        </p:nvCxnSpPr>
        <p:spPr>
          <a:xfrm flipV="1">
            <a:off x="7475584" y="6028928"/>
            <a:ext cx="0" cy="20532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 flipV="1">
            <a:off x="7472974" y="8082228"/>
            <a:ext cx="2610" cy="123245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Ellipse 55"/>
          <p:cNvSpPr/>
          <p:nvPr/>
        </p:nvSpPr>
        <p:spPr>
          <a:xfrm>
            <a:off x="7393691" y="7271197"/>
            <a:ext cx="163786" cy="119266"/>
          </a:xfrm>
          <a:prstGeom prst="ellipse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/>
          <p:cNvSpPr/>
          <p:nvPr/>
        </p:nvSpPr>
        <p:spPr>
          <a:xfrm>
            <a:off x="7981497" y="8145182"/>
            <a:ext cx="163786" cy="119266"/>
          </a:xfrm>
          <a:prstGeom prst="ellipse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/>
          <p:cNvSpPr/>
          <p:nvPr/>
        </p:nvSpPr>
        <p:spPr>
          <a:xfrm>
            <a:off x="7397005" y="9066689"/>
            <a:ext cx="163786" cy="119266"/>
          </a:xfrm>
          <a:prstGeom prst="ellipse">
            <a:avLst/>
          </a:prstGeom>
          <a:solidFill>
            <a:srgbClr val="9999FF"/>
          </a:solidFill>
          <a:ln w="28575">
            <a:solidFill>
              <a:srgbClr val="9999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Shape 81"/>
          <p:cNvSpPr/>
          <p:nvPr/>
        </p:nvSpPr>
        <p:spPr>
          <a:xfrm flipV="1">
            <a:off x="469900" y="1056106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2" name="Shape 82"/>
          <p:cNvSpPr/>
          <p:nvPr/>
        </p:nvSpPr>
        <p:spPr>
          <a:xfrm>
            <a:off x="444500" y="-19744"/>
            <a:ext cx="12115800" cy="879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/>
          <a:p>
            <a:pPr lvl="0" defTabSz="457200">
              <a:defRPr sz="1800"/>
            </a:pPr>
            <a:r>
              <a:rPr lang="en-US" sz="3600" dirty="0">
                <a:solidFill>
                  <a:srgbClr val="9999FF"/>
                </a:solidFill>
                <a:latin typeface="Palatino"/>
                <a:ea typeface="Palatino"/>
                <a:cs typeface="Palatino"/>
                <a:sym typeface="Palatino"/>
              </a:rPr>
              <a:t>Rotational properties: from experiment to theory</a:t>
            </a:r>
          </a:p>
        </p:txBody>
      </p:sp>
      <p:cxnSp>
        <p:nvCxnSpPr>
          <p:cNvPr id="39" name="Connecteur droit 38"/>
          <p:cNvCxnSpPr/>
          <p:nvPr/>
        </p:nvCxnSpPr>
        <p:spPr>
          <a:xfrm flipV="1">
            <a:off x="93688" y="5308848"/>
            <a:ext cx="12673408" cy="72008"/>
          </a:xfrm>
          <a:prstGeom prst="line">
            <a:avLst/>
          </a:prstGeom>
          <a:noFill/>
          <a:ln w="5715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2" name="Shape 122"/>
          <p:cNvSpPr/>
          <p:nvPr/>
        </p:nvSpPr>
        <p:spPr>
          <a:xfrm>
            <a:off x="88599" y="1204392"/>
            <a:ext cx="334653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800" i="1" dirty="0"/>
              <a:t>I. </a:t>
            </a:r>
            <a:r>
              <a:rPr lang="fr-FR" sz="2200" i="1" dirty="0"/>
              <a:t>The </a:t>
            </a:r>
            <a:r>
              <a:rPr lang="fr-FR" sz="2200" i="1" dirty="0" err="1"/>
              <a:t>symmetry</a:t>
            </a:r>
            <a:r>
              <a:rPr lang="fr-FR" sz="2200" i="1" dirty="0"/>
              <a:t> </a:t>
            </a:r>
            <a:endParaRPr sz="2200" i="1" dirty="0"/>
          </a:p>
        </p:txBody>
      </p:sp>
      <p:sp>
        <p:nvSpPr>
          <p:cNvPr id="43" name="Shape 122"/>
          <p:cNvSpPr/>
          <p:nvPr/>
        </p:nvSpPr>
        <p:spPr>
          <a:xfrm>
            <a:off x="93689" y="5524872"/>
            <a:ext cx="1944216" cy="336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800" i="1" dirty="0"/>
              <a:t>III. </a:t>
            </a:r>
            <a:r>
              <a:rPr lang="fr-FR" sz="2200" i="1" dirty="0"/>
              <a:t>The model</a:t>
            </a:r>
            <a:endParaRPr sz="2200" i="1" dirty="0"/>
          </a:p>
        </p:txBody>
      </p:sp>
      <p:sp>
        <p:nvSpPr>
          <p:cNvPr id="44" name="Shape 122"/>
          <p:cNvSpPr/>
          <p:nvPr/>
        </p:nvSpPr>
        <p:spPr>
          <a:xfrm>
            <a:off x="6446557" y="5515669"/>
            <a:ext cx="272013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800" i="1" dirty="0"/>
              <a:t>IV. </a:t>
            </a:r>
            <a:r>
              <a:rPr lang="fr-FR" sz="2200" i="1" dirty="0"/>
              <a:t>The </a:t>
            </a:r>
            <a:r>
              <a:rPr lang="fr-FR" sz="2200" i="1" dirty="0" err="1"/>
              <a:t>interpretation</a:t>
            </a:r>
            <a:endParaRPr sz="2200" i="1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6264697" y="1348408"/>
            <a:ext cx="72008" cy="8208912"/>
          </a:xfrm>
          <a:prstGeom prst="line">
            <a:avLst/>
          </a:prstGeom>
          <a:noFill/>
          <a:ln w="5715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9" name="Shape 145"/>
          <p:cNvSpPr/>
          <p:nvPr/>
        </p:nvSpPr>
        <p:spPr>
          <a:xfrm>
            <a:off x="12992" y="6657449"/>
            <a:ext cx="119103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7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800" b="1" dirty="0" err="1"/>
              <a:t>Eigenstate</a:t>
            </a:r>
            <a:endParaRPr sz="1800" b="1" dirty="0"/>
          </a:p>
        </p:txBody>
      </p:sp>
      <p:sp>
        <p:nvSpPr>
          <p:cNvPr id="70" name="Shape 145"/>
          <p:cNvSpPr/>
          <p:nvPr/>
        </p:nvSpPr>
        <p:spPr>
          <a:xfrm>
            <a:off x="1380670" y="6657449"/>
            <a:ext cx="2667397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7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800" b="1" dirty="0" err="1"/>
              <a:t>Deformed</a:t>
            </a:r>
            <a:r>
              <a:rPr lang="fr-FR" sz="1800" b="1" dirty="0"/>
              <a:t> </a:t>
            </a:r>
            <a:r>
              <a:rPr lang="fr-FR" sz="1800" b="1" dirty="0" err="1"/>
              <a:t>intrinsic</a:t>
            </a:r>
            <a:r>
              <a:rPr lang="fr-FR" sz="1800" b="1" dirty="0"/>
              <a:t> state</a:t>
            </a:r>
            <a:endParaRPr sz="1800" b="1" dirty="0"/>
          </a:p>
        </p:txBody>
      </p:sp>
      <p:cxnSp>
        <p:nvCxnSpPr>
          <p:cNvPr id="11" name="Connecteur droit avec flèche 10"/>
          <p:cNvCxnSpPr/>
          <p:nvPr/>
        </p:nvCxnSpPr>
        <p:spPr>
          <a:xfrm flipH="1" flipV="1">
            <a:off x="444500" y="6475962"/>
            <a:ext cx="9228" cy="245625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1" name="Shape 145"/>
          <p:cNvSpPr/>
          <p:nvPr/>
        </p:nvSpPr>
        <p:spPr>
          <a:xfrm>
            <a:off x="9102886" y="6318894"/>
            <a:ext cx="3767057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7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marL="342900" lvl="0" indent="-342900">
              <a:buFont typeface="+mj-lt"/>
              <a:buAutoNum type="arabicPeriod"/>
              <a:defRPr sz="1800"/>
            </a:pPr>
            <a:r>
              <a:rPr lang="fr-FR" sz="1600" b="1" dirty="0" err="1">
                <a:solidFill>
                  <a:srgbClr val="09BA00"/>
                </a:solidFill>
              </a:rPr>
              <a:t>Cannot</a:t>
            </a:r>
            <a:r>
              <a:rPr lang="fr-FR" sz="1600" b="1" dirty="0">
                <a:solidFill>
                  <a:srgbClr val="09BA00"/>
                </a:solidFill>
              </a:rPr>
              <a:t> </a:t>
            </a:r>
            <a:r>
              <a:rPr lang="fr-FR" sz="1600" b="1" dirty="0" err="1">
                <a:solidFill>
                  <a:srgbClr val="09BA00"/>
                </a:solidFill>
              </a:rPr>
              <a:t>be</a:t>
            </a:r>
            <a:r>
              <a:rPr lang="fr-FR" sz="1600" b="1" dirty="0">
                <a:solidFill>
                  <a:srgbClr val="09BA00"/>
                </a:solidFill>
              </a:rPr>
              <a:t> </a:t>
            </a:r>
            <a:r>
              <a:rPr lang="fr-FR" sz="1600" b="1" dirty="0" err="1">
                <a:solidFill>
                  <a:srgbClr val="09BA00"/>
                </a:solidFill>
              </a:rPr>
              <a:t>anticipated</a:t>
            </a:r>
            <a:r>
              <a:rPr lang="fr-FR" sz="1600" b="1" dirty="0">
                <a:solidFill>
                  <a:srgbClr val="09BA00"/>
                </a:solidFill>
              </a:rPr>
              <a:t> </a:t>
            </a:r>
            <a:r>
              <a:rPr lang="fr-FR" sz="1600" b="1" dirty="0" err="1">
                <a:solidFill>
                  <a:srgbClr val="09BA00"/>
                </a:solidFill>
              </a:rPr>
              <a:t>from</a:t>
            </a:r>
            <a:r>
              <a:rPr lang="fr-FR" sz="1600" b="1" dirty="0">
                <a:solidFill>
                  <a:srgbClr val="09BA00"/>
                </a:solidFill>
              </a:rPr>
              <a:t> </a:t>
            </a:r>
            <a:r>
              <a:rPr lang="fr-FR" sz="1600" b="1" dirty="0" err="1">
                <a:solidFill>
                  <a:srgbClr val="09BA00"/>
                </a:solidFill>
              </a:rPr>
              <a:t>dof</a:t>
            </a:r>
            <a:r>
              <a:rPr lang="fr-FR" sz="1600" b="1" dirty="0">
                <a:solidFill>
                  <a:srgbClr val="09BA00"/>
                </a:solidFill>
              </a:rPr>
              <a:t> + H</a:t>
            </a:r>
          </a:p>
          <a:p>
            <a:pPr marL="342900" lvl="0" indent="-342900">
              <a:buFont typeface="+mj-lt"/>
              <a:buAutoNum type="arabicPeriod"/>
              <a:defRPr sz="1800"/>
            </a:pPr>
            <a:r>
              <a:rPr lang="fr-FR" sz="1600" b="1" dirty="0">
                <a:solidFill>
                  <a:srgbClr val="09BA00"/>
                </a:solidFill>
              </a:rPr>
              <a:t>Is not </a:t>
            </a:r>
            <a:r>
              <a:rPr lang="fr-FR" sz="1600" b="1" dirty="0" err="1">
                <a:solidFill>
                  <a:srgbClr val="09BA00"/>
                </a:solidFill>
              </a:rPr>
              <a:t>fully</a:t>
            </a:r>
            <a:r>
              <a:rPr lang="fr-FR" sz="1600" b="1" dirty="0">
                <a:solidFill>
                  <a:srgbClr val="09BA00"/>
                </a:solidFill>
              </a:rPr>
              <a:t> </a:t>
            </a:r>
            <a:r>
              <a:rPr lang="fr-FR" sz="1600" b="1" dirty="0" err="1">
                <a:solidFill>
                  <a:srgbClr val="09BA00"/>
                </a:solidFill>
              </a:rPr>
              <a:t>realized</a:t>
            </a:r>
            <a:endParaRPr lang="fr-FR" sz="1600" b="1" dirty="0">
              <a:solidFill>
                <a:srgbClr val="09BA00"/>
              </a:solidFill>
            </a:endParaRPr>
          </a:p>
        </p:txBody>
      </p:sp>
      <p:sp>
        <p:nvSpPr>
          <p:cNvPr id="114" name="Shape 112"/>
          <p:cNvSpPr/>
          <p:nvPr/>
        </p:nvSpPr>
        <p:spPr>
          <a:xfrm>
            <a:off x="8928548" y="7163422"/>
            <a:ext cx="3666272" cy="1281245"/>
          </a:xfrm>
          <a:prstGeom prst="roundRect">
            <a:avLst>
              <a:gd name="adj" fmla="val 17493"/>
            </a:avLst>
          </a:prstGeom>
          <a:solidFill>
            <a:srgbClr val="09BA00">
              <a:alpha val="50000"/>
            </a:srgbClr>
          </a:solidFill>
          <a:ln w="12700">
            <a:solidFill>
              <a:srgbClr val="09BA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113" name="Shape 145"/>
          <p:cNvSpPr/>
          <p:nvPr/>
        </p:nvSpPr>
        <p:spPr>
          <a:xfrm>
            <a:off x="309713" y="8367638"/>
            <a:ext cx="5327030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7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600" b="1" dirty="0" err="1"/>
              <a:t>Lessons</a:t>
            </a:r>
            <a:endParaRPr lang="fr-FR" sz="1600" b="1" dirty="0"/>
          </a:p>
          <a:p>
            <a:pPr marL="285750" lvl="0" indent="-285750">
              <a:buFont typeface="Courier New" panose="02070309020205020404" pitchFamily="49" charset="0"/>
              <a:buChar char="o"/>
              <a:defRPr sz="1800"/>
            </a:pPr>
            <a:r>
              <a:rPr lang="fr-FR" sz="1600" b="1" dirty="0"/>
              <a:t>Links a </a:t>
            </a:r>
            <a:r>
              <a:rPr lang="fr-FR" sz="1600" b="1" dirty="0" err="1"/>
              <a:t>specific</a:t>
            </a:r>
            <a:r>
              <a:rPr lang="fr-FR" sz="1600" b="1" dirty="0"/>
              <a:t> </a:t>
            </a:r>
            <a:r>
              <a:rPr lang="fr-FR" sz="1600" b="1" dirty="0" err="1"/>
              <a:t>subset</a:t>
            </a:r>
            <a:r>
              <a:rPr lang="fr-FR" sz="1600" b="1" dirty="0"/>
              <a:t> of states </a:t>
            </a:r>
            <a:r>
              <a:rPr lang="fr-FR" sz="1600" b="1" dirty="0" err="1"/>
              <a:t>together</a:t>
            </a:r>
            <a:endParaRPr lang="fr-FR" sz="1600" b="1" dirty="0"/>
          </a:p>
          <a:p>
            <a:pPr marL="285750" lvl="0" indent="-285750">
              <a:buFont typeface="Courier New" panose="02070309020205020404" pitchFamily="49" charset="0"/>
              <a:buChar char="o"/>
              <a:defRPr sz="1800"/>
            </a:pPr>
            <a:r>
              <a:rPr lang="en-US" sz="1600" b="1" dirty="0"/>
              <a:t>Excellent account of idealized patterns</a:t>
            </a:r>
          </a:p>
          <a:p>
            <a:pPr marL="285750" lvl="0" indent="-285750">
              <a:buFont typeface="Courier New" panose="02070309020205020404" pitchFamily="49" charset="0"/>
              <a:buChar char="o"/>
              <a:defRPr sz="1800"/>
            </a:pPr>
            <a:r>
              <a:rPr lang="en-US" sz="1600" b="1" dirty="0"/>
              <a:t>Built in separation of rotational degrees of freedom</a:t>
            </a:r>
          </a:p>
          <a:p>
            <a:pPr marL="285750" lvl="0" indent="-285750">
              <a:buFont typeface="Courier New" panose="02070309020205020404" pitchFamily="49" charset="0"/>
              <a:buChar char="o"/>
              <a:defRPr sz="1800"/>
            </a:pPr>
            <a:r>
              <a:rPr lang="en-US" sz="1600" b="1" dirty="0"/>
              <a:t>Disturbed by coupling to </a:t>
            </a:r>
            <a:r>
              <a:rPr lang="en-US" sz="1600" b="1" dirty="0" err="1"/>
              <a:t>vib</a:t>
            </a:r>
            <a:r>
              <a:rPr lang="en-US" sz="1600" b="1" dirty="0"/>
              <a:t>. and </a:t>
            </a:r>
            <a:r>
              <a:rPr lang="en-US" sz="1600" b="1" dirty="0" err="1"/>
              <a:t>ind.</a:t>
            </a:r>
            <a:r>
              <a:rPr lang="en-US" sz="1600" b="1" dirty="0"/>
              <a:t> dynamics </a:t>
            </a:r>
          </a:p>
        </p:txBody>
      </p:sp>
      <p:sp>
        <p:nvSpPr>
          <p:cNvPr id="108" name="Shape 145"/>
          <p:cNvSpPr/>
          <p:nvPr/>
        </p:nvSpPr>
        <p:spPr>
          <a:xfrm>
            <a:off x="8941444" y="7143502"/>
            <a:ext cx="3681636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7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600" b="1" dirty="0"/>
              <a:t>1) </a:t>
            </a:r>
            <a:r>
              <a:rPr lang="fr-FR" sz="1600" b="1" dirty="0" err="1"/>
              <a:t>Spontaneous</a:t>
            </a:r>
            <a:r>
              <a:rPr lang="fr-FR" sz="1600" b="1" dirty="0"/>
              <a:t> </a:t>
            </a:r>
            <a:r>
              <a:rPr lang="fr-FR" sz="1600" b="1" dirty="0" err="1"/>
              <a:t>breaking</a:t>
            </a:r>
            <a:r>
              <a:rPr lang="fr-FR" sz="1600" b="1" dirty="0"/>
              <a:t> of SU(2)</a:t>
            </a:r>
          </a:p>
          <a:p>
            <a:pPr marL="285750" lvl="0" indent="-285750">
              <a:buFont typeface="Courier New" panose="02070309020205020404" pitchFamily="49" charset="0"/>
              <a:buChar char="o"/>
              <a:defRPr sz="1800"/>
            </a:pPr>
            <a:r>
              <a:rPr lang="fr-FR" sz="1600" b="1" dirty="0"/>
              <a:t>GS has </a:t>
            </a:r>
            <a:r>
              <a:rPr lang="fr-FR" sz="1600" b="1" dirty="0" err="1"/>
              <a:t>lower</a:t>
            </a:r>
            <a:r>
              <a:rPr lang="fr-FR" sz="1600" b="1" dirty="0"/>
              <a:t> </a:t>
            </a:r>
            <a:r>
              <a:rPr lang="fr-FR" sz="1600" b="1" dirty="0" err="1"/>
              <a:t>symmetry</a:t>
            </a:r>
            <a:r>
              <a:rPr lang="fr-FR" sz="1600" b="1" dirty="0"/>
              <a:t> </a:t>
            </a:r>
            <a:r>
              <a:rPr lang="fr-FR" sz="1600" b="1" dirty="0" err="1"/>
              <a:t>than</a:t>
            </a:r>
            <a:r>
              <a:rPr lang="fr-FR" sz="1600" b="1" dirty="0"/>
              <a:t> H </a:t>
            </a:r>
          </a:p>
          <a:p>
            <a:pPr marL="285750" lvl="0" indent="-285750">
              <a:buFont typeface="Courier New" panose="02070309020205020404" pitchFamily="49" charset="0"/>
              <a:buChar char="o"/>
              <a:defRPr sz="1800"/>
            </a:pPr>
            <a:r>
              <a:rPr lang="fr-FR" sz="1600" b="1" dirty="0"/>
              <a:t>GS = </a:t>
            </a:r>
            <a:r>
              <a:rPr lang="fr-FR" sz="1600" b="1" dirty="0" err="1"/>
              <a:t>wave</a:t>
            </a:r>
            <a:r>
              <a:rPr lang="fr-FR" sz="1600" b="1" dirty="0"/>
              <a:t> </a:t>
            </a:r>
            <a:r>
              <a:rPr lang="fr-FR" sz="1600" b="1" dirty="0" err="1"/>
              <a:t>packet</a:t>
            </a:r>
            <a:r>
              <a:rPr lang="fr-FR" sz="1600" b="1" dirty="0"/>
              <a:t> </a:t>
            </a:r>
            <a:r>
              <a:rPr lang="fr-FR" sz="1600" b="1" dirty="0" err="1"/>
              <a:t>mixing</a:t>
            </a:r>
            <a:r>
              <a:rPr lang="fr-FR" sz="1600" b="1" dirty="0"/>
              <a:t> </a:t>
            </a:r>
            <a:r>
              <a:rPr lang="fr-FR" sz="1600" b="1" dirty="0" err="1"/>
              <a:t>IRREPs</a:t>
            </a:r>
            <a:endParaRPr lang="fr-FR" sz="1600" b="1" dirty="0"/>
          </a:p>
          <a:p>
            <a:pPr marL="285750" lvl="0" indent="-285750">
              <a:buFont typeface="Courier New" panose="02070309020205020404" pitchFamily="49" charset="0"/>
              <a:buChar char="o"/>
              <a:defRPr sz="1800"/>
            </a:pPr>
            <a:r>
              <a:rPr lang="fr-FR" sz="1600" b="1" dirty="0"/>
              <a:t>Goldstone boson = rotation</a:t>
            </a:r>
          </a:p>
          <a:p>
            <a:pPr marL="285750" lvl="0" indent="-285750">
              <a:buFont typeface="Courier New" panose="02070309020205020404" pitchFamily="49" charset="0"/>
              <a:buChar char="o"/>
              <a:defRPr sz="1800"/>
            </a:pPr>
            <a:r>
              <a:rPr lang="fr-FR" sz="1600" b="1" dirty="0"/>
              <a:t>Higgs mode = vibration</a:t>
            </a:r>
            <a:endParaRPr sz="1600" b="1" dirty="0"/>
          </a:p>
        </p:txBody>
      </p:sp>
      <p:sp>
        <p:nvSpPr>
          <p:cNvPr id="117" name="Shape 145"/>
          <p:cNvSpPr/>
          <p:nvPr/>
        </p:nvSpPr>
        <p:spPr>
          <a:xfrm>
            <a:off x="7670024" y="8059562"/>
            <a:ext cx="382028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7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800" b="1" dirty="0">
                <a:solidFill>
                  <a:srgbClr val="FF99FF"/>
                </a:solidFill>
              </a:rPr>
              <a:t>1)</a:t>
            </a:r>
            <a:endParaRPr sz="1800" b="1" dirty="0">
              <a:solidFill>
                <a:srgbClr val="FF99FF"/>
              </a:solidFill>
            </a:endParaRPr>
          </a:p>
        </p:txBody>
      </p:sp>
      <p:sp>
        <p:nvSpPr>
          <p:cNvPr id="118" name="Shape 145"/>
          <p:cNvSpPr/>
          <p:nvPr/>
        </p:nvSpPr>
        <p:spPr>
          <a:xfrm>
            <a:off x="7089335" y="8936526"/>
            <a:ext cx="382028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7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800" b="1" dirty="0">
                <a:solidFill>
                  <a:srgbClr val="9999FF"/>
                </a:solidFill>
              </a:rPr>
              <a:t>2)</a:t>
            </a:r>
            <a:endParaRPr sz="1800" b="1" dirty="0">
              <a:solidFill>
                <a:srgbClr val="9999FF"/>
              </a:solidFill>
            </a:endParaRPr>
          </a:p>
        </p:txBody>
      </p:sp>
      <p:sp>
        <p:nvSpPr>
          <p:cNvPr id="119" name="Shape 145"/>
          <p:cNvSpPr/>
          <p:nvPr/>
        </p:nvSpPr>
        <p:spPr>
          <a:xfrm>
            <a:off x="4077692" y="6637898"/>
            <a:ext cx="2064668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7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800" b="1" dirty="0" err="1"/>
              <a:t>Rotational</a:t>
            </a:r>
            <a:r>
              <a:rPr lang="fr-FR" sz="1800" b="1" dirty="0"/>
              <a:t> motion</a:t>
            </a:r>
            <a:endParaRPr sz="1800" b="1" dirty="0"/>
          </a:p>
        </p:txBody>
      </p:sp>
      <p:cxnSp>
        <p:nvCxnSpPr>
          <p:cNvPr id="121" name="Connecteur droit avec flèche 120"/>
          <p:cNvCxnSpPr/>
          <p:nvPr/>
        </p:nvCxnSpPr>
        <p:spPr>
          <a:xfrm flipH="1" flipV="1">
            <a:off x="2748756" y="6483832"/>
            <a:ext cx="9228" cy="245625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2" name="Connecteur droit avec flèche 121"/>
          <p:cNvCxnSpPr/>
          <p:nvPr/>
        </p:nvCxnSpPr>
        <p:spPr>
          <a:xfrm flipH="1" flipV="1">
            <a:off x="4836988" y="6483832"/>
            <a:ext cx="9228" cy="245625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3" name="Shape 121"/>
          <p:cNvSpPr/>
          <p:nvPr/>
        </p:nvSpPr>
        <p:spPr>
          <a:xfrm>
            <a:off x="8706477" y="8605091"/>
            <a:ext cx="4204635" cy="1080855"/>
          </a:xfrm>
          <a:prstGeom prst="roundRect">
            <a:avLst>
              <a:gd name="adj" fmla="val 17493"/>
            </a:avLst>
          </a:prstGeom>
          <a:solidFill>
            <a:srgbClr val="0433FF">
              <a:alpha val="2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109" name="Shape 145"/>
          <p:cNvSpPr/>
          <p:nvPr/>
        </p:nvSpPr>
        <p:spPr>
          <a:xfrm>
            <a:off x="8667377" y="8613859"/>
            <a:ext cx="4337424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7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600" b="1" dirty="0"/>
              <a:t>2) </a:t>
            </a:r>
            <a:r>
              <a:rPr lang="fr-FR" sz="1600" b="1" dirty="0" err="1"/>
              <a:t>Finite</a:t>
            </a:r>
            <a:r>
              <a:rPr lang="fr-FR" sz="1600" b="1" dirty="0"/>
              <a:t> system = </a:t>
            </a:r>
            <a:r>
              <a:rPr lang="fr-FR" sz="1600" b="1" dirty="0" err="1"/>
              <a:t>breaking</a:t>
            </a:r>
            <a:r>
              <a:rPr lang="fr-FR" sz="1600" b="1" dirty="0"/>
              <a:t> </a:t>
            </a:r>
            <a:r>
              <a:rPr lang="fr-FR" sz="1600" b="1" dirty="0" err="1"/>
              <a:t>only</a:t>
            </a:r>
            <a:r>
              <a:rPr lang="fr-FR" sz="1600" b="1" dirty="0"/>
              <a:t> </a:t>
            </a:r>
            <a:r>
              <a:rPr lang="fr-FR" sz="1600" b="1" dirty="0" err="1"/>
              <a:t>emergent</a:t>
            </a:r>
            <a:endParaRPr lang="fr-FR" sz="1600" b="1" dirty="0"/>
          </a:p>
          <a:p>
            <a:pPr marL="285750" lvl="0" indent="-285750">
              <a:buFont typeface="Courier New" panose="02070309020205020404" pitchFamily="49" charset="0"/>
              <a:buChar char="o"/>
              <a:defRPr sz="1800"/>
            </a:pPr>
            <a:r>
              <a:rPr lang="fr-FR" sz="1600" b="1" dirty="0" err="1"/>
              <a:t>Symmetry</a:t>
            </a:r>
            <a:r>
              <a:rPr lang="fr-FR" sz="1600" b="1" dirty="0"/>
              <a:t> </a:t>
            </a:r>
            <a:r>
              <a:rPr lang="fr-FR" sz="1600" b="1" dirty="0" err="1"/>
              <a:t>is</a:t>
            </a:r>
            <a:r>
              <a:rPr lang="fr-FR" sz="1600" b="1" dirty="0"/>
              <a:t> </a:t>
            </a:r>
            <a:r>
              <a:rPr lang="fr-FR" sz="1600" b="1" dirty="0" err="1"/>
              <a:t>actually</a:t>
            </a:r>
            <a:r>
              <a:rPr lang="fr-FR" sz="1600" b="1" dirty="0"/>
              <a:t> </a:t>
            </a:r>
            <a:r>
              <a:rPr lang="fr-FR" sz="1600" b="1" dirty="0" err="1"/>
              <a:t>enforced</a:t>
            </a:r>
            <a:endParaRPr lang="fr-FR" sz="1600" b="1" dirty="0"/>
          </a:p>
          <a:p>
            <a:pPr marL="285750" lvl="0" indent="-285750">
              <a:buFont typeface="Courier New" panose="02070309020205020404" pitchFamily="49" charset="0"/>
              <a:buChar char="o"/>
              <a:defRPr sz="1800"/>
            </a:pPr>
            <a:r>
              <a:rPr lang="fr-FR" sz="1600" b="1" dirty="0" err="1"/>
              <a:t>Lower</a:t>
            </a:r>
            <a:r>
              <a:rPr lang="fr-FR" sz="1600" b="1" dirty="0"/>
              <a:t> </a:t>
            </a:r>
            <a:r>
              <a:rPr lang="fr-FR" sz="1600" b="1" dirty="0" err="1"/>
              <a:t>symmetry</a:t>
            </a:r>
            <a:r>
              <a:rPr lang="fr-FR" sz="1600" b="1" dirty="0"/>
              <a:t> </a:t>
            </a:r>
            <a:r>
              <a:rPr lang="fr-FR" sz="1600" b="1" dirty="0" err="1"/>
              <a:t>imprints</a:t>
            </a:r>
            <a:r>
              <a:rPr lang="fr-FR" sz="1600" b="1" dirty="0"/>
              <a:t> excitations</a:t>
            </a:r>
          </a:p>
          <a:p>
            <a:pPr marL="285750" lvl="0" indent="-285750">
              <a:buFont typeface="Courier New" panose="02070309020205020404" pitchFamily="49" charset="0"/>
              <a:buChar char="o"/>
              <a:defRPr sz="1800"/>
            </a:pPr>
            <a:r>
              <a:rPr lang="fr-FR" sz="1600" b="1" dirty="0" err="1"/>
              <a:t>Rotational</a:t>
            </a:r>
            <a:r>
              <a:rPr lang="fr-FR" sz="1600" b="1" dirty="0"/>
              <a:t> bands and transitions</a:t>
            </a:r>
            <a:endParaRPr sz="1600" b="1" dirty="0"/>
          </a:p>
        </p:txBody>
      </p:sp>
      <p:sp>
        <p:nvSpPr>
          <p:cNvPr id="125" name="Shape 112"/>
          <p:cNvSpPr/>
          <p:nvPr/>
        </p:nvSpPr>
        <p:spPr>
          <a:xfrm>
            <a:off x="224090" y="3612676"/>
            <a:ext cx="5332461" cy="915108"/>
          </a:xfrm>
          <a:prstGeom prst="roundRect">
            <a:avLst>
              <a:gd name="adj" fmla="val 17493"/>
            </a:avLst>
          </a:prstGeom>
          <a:noFill/>
          <a:ln w="38100">
            <a:solidFill>
              <a:srgbClr val="09BA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126" name="Shape 145"/>
          <p:cNvSpPr/>
          <p:nvPr/>
        </p:nvSpPr>
        <p:spPr>
          <a:xfrm>
            <a:off x="403888" y="3648390"/>
            <a:ext cx="5332461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7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600" b="1" dirty="0"/>
              <a:t>Observable patterns </a:t>
            </a:r>
            <a:r>
              <a:rPr lang="fr-FR" sz="1600" b="1" dirty="0" err="1"/>
              <a:t>dictated</a:t>
            </a:r>
            <a:r>
              <a:rPr lang="fr-FR" sz="1600" b="1" dirty="0"/>
              <a:t> by SU(2) </a:t>
            </a:r>
            <a:r>
              <a:rPr lang="fr-FR" sz="1600" b="1" dirty="0" err="1"/>
              <a:t>symmetry</a:t>
            </a:r>
            <a:endParaRPr lang="fr-FR" sz="1600" b="1" dirty="0"/>
          </a:p>
          <a:p>
            <a:pPr marL="285750" lvl="0" indent="-285750">
              <a:buFont typeface="Courier New" panose="02070309020205020404" pitchFamily="49" charset="0"/>
              <a:buChar char="o"/>
              <a:defRPr sz="1800"/>
            </a:pPr>
            <a:r>
              <a:rPr lang="fr-FR" sz="1600" b="1" dirty="0"/>
              <a:t>Energies </a:t>
            </a:r>
            <a:r>
              <a:rPr lang="fr-FR" sz="1600" b="1" dirty="0" err="1"/>
              <a:t>labeled</a:t>
            </a:r>
            <a:r>
              <a:rPr lang="fr-FR" sz="1600" b="1" dirty="0"/>
              <a:t> by J and </a:t>
            </a:r>
            <a:r>
              <a:rPr lang="fr-FR" sz="1600" b="1" dirty="0" err="1"/>
              <a:t>independent</a:t>
            </a:r>
            <a:r>
              <a:rPr lang="fr-FR" sz="1600" b="1" dirty="0"/>
              <a:t> of M</a:t>
            </a:r>
          </a:p>
          <a:p>
            <a:pPr marL="285750" lvl="0" indent="-285750">
              <a:buFont typeface="Courier New" panose="02070309020205020404" pitchFamily="49" charset="0"/>
              <a:buChar char="o"/>
              <a:defRPr sz="1800"/>
            </a:pPr>
            <a:r>
              <a:rPr lang="fr-FR" sz="1600" b="1" dirty="0" err="1"/>
              <a:t>Selection</a:t>
            </a:r>
            <a:r>
              <a:rPr lang="fr-FR" sz="1600" b="1" dirty="0"/>
              <a:t> </a:t>
            </a:r>
            <a:r>
              <a:rPr lang="fr-FR" sz="1600" b="1" dirty="0" err="1"/>
              <a:t>rules</a:t>
            </a:r>
            <a:r>
              <a:rPr lang="fr-FR" sz="1600" b="1" dirty="0"/>
              <a:t> for EM(</a:t>
            </a:r>
            <a:r>
              <a:rPr lang="fr-FR" sz="1600" b="1" dirty="0">
                <a:latin typeface="Symbol" panose="05050102010706020507" pitchFamily="18" charset="2"/>
              </a:rPr>
              <a:t>l)</a:t>
            </a:r>
            <a:r>
              <a:rPr lang="fr-FR" sz="1600" b="1" dirty="0"/>
              <a:t> transitions</a:t>
            </a:r>
          </a:p>
        </p:txBody>
      </p:sp>
      <p:sp>
        <p:nvSpPr>
          <p:cNvPr id="124" name="Shape 112"/>
          <p:cNvSpPr/>
          <p:nvPr/>
        </p:nvSpPr>
        <p:spPr>
          <a:xfrm>
            <a:off x="294324" y="7181056"/>
            <a:ext cx="5185631" cy="1092979"/>
          </a:xfrm>
          <a:prstGeom prst="roundRect">
            <a:avLst>
              <a:gd name="adj" fmla="val 17493"/>
            </a:avLst>
          </a:prstGeom>
          <a:noFill/>
          <a:ln w="38100">
            <a:solidFill>
              <a:srgbClr val="09BA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112" name="Shape 145"/>
          <p:cNvSpPr/>
          <p:nvPr/>
        </p:nvSpPr>
        <p:spPr>
          <a:xfrm>
            <a:off x="394909" y="7195139"/>
            <a:ext cx="956993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7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600" b="1" dirty="0" err="1"/>
              <a:t>Features</a:t>
            </a:r>
            <a:endParaRPr sz="1600" b="1" dirty="0"/>
          </a:p>
        </p:txBody>
      </p:sp>
      <p:pic>
        <p:nvPicPr>
          <p:cNvPr id="131" name="Image 1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11849" y="4208634"/>
            <a:ext cx="1230669" cy="243849"/>
          </a:xfrm>
          <a:prstGeom prst="rect">
            <a:avLst/>
          </a:prstGeom>
        </p:spPr>
      </p:pic>
      <p:sp>
        <p:nvSpPr>
          <p:cNvPr id="37" name="Flèche droite 36"/>
          <p:cNvSpPr/>
          <p:nvPr/>
        </p:nvSpPr>
        <p:spPr>
          <a:xfrm rot="5400000">
            <a:off x="2685882" y="2020840"/>
            <a:ext cx="338550" cy="648072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cxnSp>
        <p:nvCxnSpPr>
          <p:cNvPr id="132" name="Connecteur droit avec flèche 131"/>
          <p:cNvCxnSpPr>
            <a:cxnSpLocks/>
          </p:cNvCxnSpPr>
          <p:nvPr/>
        </p:nvCxnSpPr>
        <p:spPr>
          <a:xfrm>
            <a:off x="1299613" y="1918467"/>
            <a:ext cx="924501" cy="0"/>
          </a:xfrm>
          <a:prstGeom prst="straightConnector1">
            <a:avLst/>
          </a:prstGeom>
          <a:noFill/>
          <a:ln w="57150" cap="flat">
            <a:solidFill>
              <a:srgbClr val="09BA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3" name="Shape 145"/>
          <p:cNvSpPr/>
          <p:nvPr/>
        </p:nvSpPr>
        <p:spPr>
          <a:xfrm>
            <a:off x="39070" y="1705814"/>
            <a:ext cx="121828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7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800" b="1" dirty="0" err="1">
                <a:solidFill>
                  <a:srgbClr val="09BA00"/>
                </a:solidFill>
              </a:rPr>
              <a:t>Symmetry</a:t>
            </a:r>
            <a:endParaRPr sz="1800" b="1" dirty="0">
              <a:solidFill>
                <a:srgbClr val="09BA00"/>
              </a:solidFill>
            </a:endParaRPr>
          </a:p>
        </p:txBody>
      </p:sp>
      <p:sp>
        <p:nvSpPr>
          <p:cNvPr id="46" name="Ellipse 45"/>
          <p:cNvSpPr/>
          <p:nvPr/>
        </p:nvSpPr>
        <p:spPr>
          <a:xfrm>
            <a:off x="5055047" y="7563940"/>
            <a:ext cx="344182" cy="320597"/>
          </a:xfrm>
          <a:prstGeom prst="ellipse">
            <a:avLst/>
          </a:prstGeom>
          <a:noFill/>
          <a:ln w="28575" cap="flat">
            <a:solidFill>
              <a:srgbClr val="09BA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34" name="Flèche courbée vers la gauche 133"/>
          <p:cNvSpPr/>
          <p:nvPr/>
        </p:nvSpPr>
        <p:spPr>
          <a:xfrm rot="17015648">
            <a:off x="3590569" y="5297975"/>
            <a:ext cx="428961" cy="3246813"/>
          </a:xfrm>
          <a:prstGeom prst="curvedLeftArrow">
            <a:avLst/>
          </a:prstGeom>
          <a:solidFill>
            <a:srgbClr val="09BA00"/>
          </a:solidFill>
          <a:ln w="12700" cap="flat">
            <a:solidFill>
              <a:srgbClr val="09BA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83" name="Shape 122"/>
          <p:cNvSpPr/>
          <p:nvPr/>
        </p:nvSpPr>
        <p:spPr>
          <a:xfrm>
            <a:off x="1710411" y="5539160"/>
            <a:ext cx="3836880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i="1" dirty="0"/>
              <a:t>= </a:t>
            </a:r>
            <a:r>
              <a:rPr lang="fr-FR" sz="2200" i="1" dirty="0" err="1"/>
              <a:t>adiabatic</a:t>
            </a:r>
            <a:r>
              <a:rPr lang="fr-FR" sz="2200" i="1" dirty="0"/>
              <a:t> rotor model </a:t>
            </a:r>
            <a:endParaRPr sz="2200" i="1" dirty="0"/>
          </a:p>
        </p:txBody>
      </p:sp>
      <p:sp>
        <p:nvSpPr>
          <p:cNvPr id="84" name="Shape 122"/>
          <p:cNvSpPr/>
          <p:nvPr/>
        </p:nvSpPr>
        <p:spPr>
          <a:xfrm>
            <a:off x="9061163" y="5521186"/>
            <a:ext cx="387535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i="1" dirty="0"/>
              <a:t>= </a:t>
            </a:r>
            <a:r>
              <a:rPr lang="fr-FR" sz="2200" i="1" dirty="0" err="1"/>
              <a:t>emergent</a:t>
            </a:r>
            <a:r>
              <a:rPr lang="fr-FR" sz="2200" i="1" dirty="0"/>
              <a:t> </a:t>
            </a:r>
            <a:r>
              <a:rPr lang="fr-FR" sz="2200" i="1" dirty="0" err="1"/>
              <a:t>symmetry</a:t>
            </a:r>
            <a:r>
              <a:rPr lang="fr-FR" sz="2200" i="1" dirty="0"/>
              <a:t> </a:t>
            </a:r>
            <a:r>
              <a:rPr lang="fr-FR" sz="2200" i="1" dirty="0" err="1"/>
              <a:t>breaking</a:t>
            </a:r>
            <a:r>
              <a:rPr lang="fr-FR" sz="2200" i="1" dirty="0"/>
              <a:t> </a:t>
            </a:r>
            <a:endParaRPr sz="2200" i="1" dirty="0"/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42560" y="6025028"/>
            <a:ext cx="292945" cy="24869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55009" y="1246440"/>
            <a:ext cx="3368171" cy="366671"/>
          </a:xfrm>
          <a:prstGeom prst="rect">
            <a:avLst/>
          </a:prstGeom>
        </p:spPr>
      </p:pic>
      <p:pic>
        <p:nvPicPr>
          <p:cNvPr id="88" name="Image 8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82429" y="8448568"/>
            <a:ext cx="436195" cy="370310"/>
          </a:xfrm>
          <a:prstGeom prst="rect">
            <a:avLst/>
          </a:prstGeom>
        </p:spPr>
      </p:pic>
      <p:sp>
        <p:nvSpPr>
          <p:cNvPr id="54" name="Flèche courbée vers la droite 53"/>
          <p:cNvSpPr/>
          <p:nvPr/>
        </p:nvSpPr>
        <p:spPr>
          <a:xfrm rot="2010611" flipH="1">
            <a:off x="7802914" y="8277139"/>
            <a:ext cx="684780" cy="1367300"/>
          </a:xfrm>
          <a:prstGeom prst="curvedRightArrow">
            <a:avLst/>
          </a:prstGeom>
          <a:noFill/>
          <a:ln w="38100">
            <a:solidFill>
              <a:srgbClr val="9999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56A0DD78-0A02-49F5-A413-B94F0149C3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3728" y="7658379"/>
            <a:ext cx="892461" cy="251512"/>
          </a:xfrm>
          <a:prstGeom prst="rect">
            <a:avLst/>
          </a:prstGeom>
        </p:spPr>
      </p:pic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4E02275A-3822-4A36-8135-24504DED4A8C}"/>
              </a:ext>
            </a:extLst>
          </p:cNvPr>
          <p:cNvSpPr/>
          <p:nvPr/>
        </p:nvSpPr>
        <p:spPr>
          <a:xfrm>
            <a:off x="380621" y="7576881"/>
            <a:ext cx="1029512" cy="392723"/>
          </a:xfrm>
          <a:prstGeom prst="roundRect">
            <a:avLst/>
          </a:prstGeom>
          <a:noFill/>
          <a:ln w="38100" cap="flat">
            <a:solidFill>
              <a:srgbClr val="0099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89" name="Image 88">
            <a:extLst>
              <a:ext uri="{FF2B5EF4-FFF2-40B4-BE49-F238E27FC236}">
                <a16:creationId xmlns:a16="http://schemas.microsoft.com/office/drawing/2014/main" id="{85066A20-D651-4E0A-A78D-58FFBD85357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883" y="1636440"/>
            <a:ext cx="3162793" cy="2399085"/>
          </a:xfrm>
          <a:prstGeom prst="rect">
            <a:avLst/>
          </a:prstGeom>
        </p:spPr>
      </p:pic>
      <p:grpSp>
        <p:nvGrpSpPr>
          <p:cNvPr id="90" name="Groupe 89">
            <a:extLst>
              <a:ext uri="{FF2B5EF4-FFF2-40B4-BE49-F238E27FC236}">
                <a16:creationId xmlns:a16="http://schemas.microsoft.com/office/drawing/2014/main" id="{3AC9BF4E-4303-4080-8299-DA1B429E762C}"/>
              </a:ext>
            </a:extLst>
          </p:cNvPr>
          <p:cNvGrpSpPr/>
          <p:nvPr/>
        </p:nvGrpSpPr>
        <p:grpSpPr>
          <a:xfrm>
            <a:off x="10277519" y="1385591"/>
            <a:ext cx="1508068" cy="2598465"/>
            <a:chOff x="3506601" y="1200828"/>
            <a:chExt cx="1508068" cy="2598465"/>
          </a:xfrm>
        </p:grpSpPr>
        <p:grpSp>
          <p:nvGrpSpPr>
            <p:cNvPr id="91" name="Groupe 90">
              <a:extLst>
                <a:ext uri="{FF2B5EF4-FFF2-40B4-BE49-F238E27FC236}">
                  <a16:creationId xmlns:a16="http://schemas.microsoft.com/office/drawing/2014/main" id="{2A479344-D567-4525-B351-2984DD9F2B1C}"/>
                </a:ext>
              </a:extLst>
            </p:cNvPr>
            <p:cNvGrpSpPr/>
            <p:nvPr/>
          </p:nvGrpSpPr>
          <p:grpSpPr>
            <a:xfrm>
              <a:off x="3506601" y="1200828"/>
              <a:ext cx="1508068" cy="2598465"/>
              <a:chOff x="3506601" y="1200828"/>
              <a:chExt cx="1508068" cy="2598465"/>
            </a:xfrm>
          </p:grpSpPr>
          <p:pic>
            <p:nvPicPr>
              <p:cNvPr id="96" name="Image 95">
                <a:extLst>
                  <a:ext uri="{FF2B5EF4-FFF2-40B4-BE49-F238E27FC236}">
                    <a16:creationId xmlns:a16="http://schemas.microsoft.com/office/drawing/2014/main" id="{BC94F00B-55A8-44F2-A1B4-800817DF8E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45266" y="1506924"/>
                <a:ext cx="1350139" cy="2083784"/>
              </a:xfrm>
              <a:prstGeom prst="rect">
                <a:avLst/>
              </a:prstGeom>
            </p:spPr>
          </p:pic>
          <p:pic>
            <p:nvPicPr>
              <p:cNvPr id="97" name="Image 96">
                <a:extLst>
                  <a:ext uri="{FF2B5EF4-FFF2-40B4-BE49-F238E27FC236}">
                    <a16:creationId xmlns:a16="http://schemas.microsoft.com/office/drawing/2014/main" id="{AEDC75CF-DCE8-40B9-9F92-BBDA2EBD45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506601" y="1200828"/>
                <a:ext cx="590955" cy="249536"/>
              </a:xfrm>
              <a:prstGeom prst="rect">
                <a:avLst/>
              </a:prstGeom>
            </p:spPr>
          </p:pic>
          <p:pic>
            <p:nvPicPr>
              <p:cNvPr id="98" name="Image 97">
                <a:extLst>
                  <a:ext uri="{FF2B5EF4-FFF2-40B4-BE49-F238E27FC236}">
                    <a16:creationId xmlns:a16="http://schemas.microsoft.com/office/drawing/2014/main" id="{4A1F4A1B-4FF9-43D9-80EB-E12AC42E2E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134019" y="1375089"/>
                <a:ext cx="880650" cy="547833"/>
              </a:xfrm>
              <a:prstGeom prst="rect">
                <a:avLst/>
              </a:prstGeom>
            </p:spPr>
          </p:pic>
          <p:pic>
            <p:nvPicPr>
              <p:cNvPr id="99" name="Image 98">
                <a:extLst>
                  <a:ext uri="{FF2B5EF4-FFF2-40B4-BE49-F238E27FC236}">
                    <a16:creationId xmlns:a16="http://schemas.microsoft.com/office/drawing/2014/main" id="{461E8575-14F0-4618-943A-0C09767A1D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683529" y="3615110"/>
                <a:ext cx="234695" cy="184183"/>
              </a:xfrm>
              <a:prstGeom prst="rect">
                <a:avLst/>
              </a:prstGeom>
            </p:spPr>
          </p:pic>
        </p:grpSp>
        <p:sp>
          <p:nvSpPr>
            <p:cNvPr id="92" name="Flèche vers le bas 20">
              <a:extLst>
                <a:ext uri="{FF2B5EF4-FFF2-40B4-BE49-F238E27FC236}">
                  <a16:creationId xmlns:a16="http://schemas.microsoft.com/office/drawing/2014/main" id="{F5964CA1-46FC-4F38-8323-22D8393DA8AC}"/>
                </a:ext>
              </a:extLst>
            </p:cNvPr>
            <p:cNvSpPr/>
            <p:nvPr/>
          </p:nvSpPr>
          <p:spPr>
            <a:xfrm>
              <a:off x="4198144" y="2225912"/>
              <a:ext cx="244674" cy="446322"/>
            </a:xfrm>
            <a:prstGeom prst="downArrow">
              <a:avLst/>
            </a:prstGeom>
            <a:solidFill>
              <a:schemeClr val="tx1"/>
            </a:solidFill>
            <a:ln w="12700" cap="flat">
              <a:solidFill>
                <a:schemeClr val="tx1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93" name="Flèche vers le bas 76">
              <a:extLst>
                <a:ext uri="{FF2B5EF4-FFF2-40B4-BE49-F238E27FC236}">
                  <a16:creationId xmlns:a16="http://schemas.microsoft.com/office/drawing/2014/main" id="{6A646D46-8AE1-4C0F-A383-A0B528683D22}"/>
                </a:ext>
              </a:extLst>
            </p:cNvPr>
            <p:cNvSpPr/>
            <p:nvPr/>
          </p:nvSpPr>
          <p:spPr>
            <a:xfrm>
              <a:off x="4198144" y="2759674"/>
              <a:ext cx="265625" cy="321810"/>
            </a:xfrm>
            <a:prstGeom prst="downArrow">
              <a:avLst/>
            </a:prstGeom>
            <a:solidFill>
              <a:schemeClr val="tx1"/>
            </a:solidFill>
            <a:ln w="12700" cap="flat">
              <a:solidFill>
                <a:schemeClr val="tx1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94" name="Flèche vers le bas 77">
              <a:extLst>
                <a:ext uri="{FF2B5EF4-FFF2-40B4-BE49-F238E27FC236}">
                  <a16:creationId xmlns:a16="http://schemas.microsoft.com/office/drawing/2014/main" id="{A3C73D47-38D2-4A54-B990-0F661FFA133C}"/>
                </a:ext>
              </a:extLst>
            </p:cNvPr>
            <p:cNvSpPr/>
            <p:nvPr/>
          </p:nvSpPr>
          <p:spPr>
            <a:xfrm>
              <a:off x="4198144" y="3145127"/>
              <a:ext cx="272596" cy="219505"/>
            </a:xfrm>
            <a:prstGeom prst="downArrow">
              <a:avLst/>
            </a:prstGeom>
            <a:solidFill>
              <a:schemeClr val="tx1"/>
            </a:solidFill>
            <a:ln w="12700" cap="flat">
              <a:solidFill>
                <a:schemeClr val="tx1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95" name="Flèche vers le bas 78">
              <a:extLst>
                <a:ext uri="{FF2B5EF4-FFF2-40B4-BE49-F238E27FC236}">
                  <a16:creationId xmlns:a16="http://schemas.microsoft.com/office/drawing/2014/main" id="{08F2FD9E-9BF8-4293-96CB-BDEF8F4FF560}"/>
                </a:ext>
              </a:extLst>
            </p:cNvPr>
            <p:cNvSpPr/>
            <p:nvPr/>
          </p:nvSpPr>
          <p:spPr>
            <a:xfrm>
              <a:off x="4198144" y="3390904"/>
              <a:ext cx="298636" cy="117744"/>
            </a:xfrm>
            <a:prstGeom prst="downArrow">
              <a:avLst/>
            </a:prstGeom>
            <a:solidFill>
              <a:schemeClr val="tx1"/>
            </a:solidFill>
            <a:ln w="12700" cap="flat">
              <a:solidFill>
                <a:schemeClr val="tx1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  <p:sp>
        <p:nvSpPr>
          <p:cNvPr id="101" name="Shape 145">
            <a:extLst>
              <a:ext uri="{FF2B5EF4-FFF2-40B4-BE49-F238E27FC236}">
                <a16:creationId xmlns:a16="http://schemas.microsoft.com/office/drawing/2014/main" id="{385E5BED-879D-464F-9CAA-D4C4A23B7D78}"/>
              </a:ext>
            </a:extLst>
          </p:cNvPr>
          <p:cNvSpPr/>
          <p:nvPr/>
        </p:nvSpPr>
        <p:spPr>
          <a:xfrm>
            <a:off x="6451637" y="4135075"/>
            <a:ext cx="6243345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7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600" b="1" dirty="0"/>
              <a:t>Observable patterns</a:t>
            </a:r>
          </a:p>
          <a:p>
            <a:pPr marL="285750" lvl="0" indent="-285750">
              <a:buFont typeface="Courier New" panose="02070309020205020404" pitchFamily="49" charset="0"/>
              <a:buChar char="o"/>
              <a:defRPr sz="1800"/>
            </a:pPr>
            <a:r>
              <a:rPr lang="fr-FR" sz="1600" b="1" dirty="0"/>
              <a:t>Set of states </a:t>
            </a:r>
            <a:r>
              <a:rPr lang="fr-FR" sz="1600" b="1" dirty="0" err="1"/>
              <a:t>organized</a:t>
            </a:r>
            <a:r>
              <a:rPr lang="fr-FR" sz="1600" b="1" dirty="0"/>
              <a:t> </a:t>
            </a:r>
            <a:r>
              <a:rPr lang="fr-FR" sz="1600" b="1" dirty="0" err="1"/>
              <a:t>according</a:t>
            </a:r>
            <a:r>
              <a:rPr lang="fr-FR" sz="1600" b="1" dirty="0"/>
              <a:t> to</a:t>
            </a:r>
          </a:p>
          <a:p>
            <a:pPr marL="285750" lvl="0" indent="-285750">
              <a:buFont typeface="Courier New" panose="02070309020205020404" pitchFamily="49" charset="0"/>
              <a:buChar char="o"/>
              <a:defRPr sz="1800"/>
            </a:pPr>
            <a:r>
              <a:rPr lang="fr-FR" sz="1600" b="1" dirty="0" err="1"/>
              <a:t>Strong</a:t>
            </a:r>
            <a:r>
              <a:rPr lang="fr-FR" sz="1600" b="1" dirty="0"/>
              <a:t> E2 transitions in the set </a:t>
            </a:r>
            <a:r>
              <a:rPr lang="fr-FR" sz="1600" b="1" dirty="0" err="1"/>
              <a:t>scaling</a:t>
            </a:r>
            <a:r>
              <a:rPr lang="fr-FR" sz="1600" b="1" dirty="0"/>
              <a:t> </a:t>
            </a:r>
            <a:r>
              <a:rPr lang="fr-FR" sz="1600" b="1" dirty="0" err="1"/>
              <a:t>with</a:t>
            </a:r>
            <a:endParaRPr lang="fr-FR" sz="1600" b="1" dirty="0"/>
          </a:p>
          <a:p>
            <a:pPr marL="285750" lvl="0" indent="-285750">
              <a:buFont typeface="Courier New" panose="02070309020205020404" pitchFamily="49" charset="0"/>
              <a:buChar char="o"/>
              <a:defRPr sz="1800"/>
            </a:pPr>
            <a:r>
              <a:rPr lang="fr-FR" sz="1600" b="1" dirty="0" err="1"/>
              <a:t>Concerns</a:t>
            </a:r>
            <a:r>
              <a:rPr lang="fr-FR" sz="1600" b="1" dirty="0"/>
              <a:t> </a:t>
            </a:r>
            <a:r>
              <a:rPr lang="fr-FR" sz="1600" b="1" dirty="0" err="1"/>
              <a:t>nuclear</a:t>
            </a:r>
            <a:r>
              <a:rPr lang="fr-FR" sz="1600" b="1" dirty="0"/>
              <a:t> </a:t>
            </a:r>
            <a:r>
              <a:rPr lang="fr-FR" sz="1600" b="1" dirty="0" err="1"/>
              <a:t>ground</a:t>
            </a:r>
            <a:r>
              <a:rPr lang="fr-FR" sz="1600" b="1" dirty="0"/>
              <a:t> states  in </a:t>
            </a:r>
            <a:r>
              <a:rPr lang="fr-FR" sz="1600" b="1" dirty="0" err="1"/>
              <a:t>between</a:t>
            </a:r>
            <a:r>
              <a:rPr lang="fr-FR" sz="1600" b="1" dirty="0"/>
              <a:t> </a:t>
            </a:r>
            <a:r>
              <a:rPr lang="fr-FR" sz="1600" b="1" dirty="0" err="1"/>
              <a:t>doubly</a:t>
            </a:r>
            <a:r>
              <a:rPr lang="fr-FR" sz="1600" b="1" dirty="0"/>
              <a:t> </a:t>
            </a:r>
            <a:r>
              <a:rPr lang="fr-FR" sz="1600" b="1" dirty="0" err="1"/>
              <a:t>magic</a:t>
            </a:r>
            <a:r>
              <a:rPr lang="fr-FR" sz="1600" b="1" dirty="0"/>
              <a:t> </a:t>
            </a:r>
            <a:r>
              <a:rPr lang="fr-FR" sz="1600" b="1" dirty="0" err="1"/>
              <a:t>ones</a:t>
            </a:r>
            <a:endParaRPr sz="1600" b="1" dirty="0"/>
          </a:p>
        </p:txBody>
      </p:sp>
      <p:sp>
        <p:nvSpPr>
          <p:cNvPr id="103" name="Shape 112">
            <a:extLst>
              <a:ext uri="{FF2B5EF4-FFF2-40B4-BE49-F238E27FC236}">
                <a16:creationId xmlns:a16="http://schemas.microsoft.com/office/drawing/2014/main" id="{0958552D-F3EC-42A8-8FE9-4E25ACFFF49F}"/>
              </a:ext>
            </a:extLst>
          </p:cNvPr>
          <p:cNvSpPr/>
          <p:nvPr/>
        </p:nvSpPr>
        <p:spPr>
          <a:xfrm>
            <a:off x="6451638" y="4142431"/>
            <a:ext cx="6229730" cy="1094204"/>
          </a:xfrm>
          <a:prstGeom prst="roundRect">
            <a:avLst>
              <a:gd name="adj" fmla="val 17493"/>
            </a:avLst>
          </a:prstGeom>
          <a:noFill/>
          <a:ln w="38100">
            <a:solidFill>
              <a:srgbClr val="09BA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pic>
        <p:nvPicPr>
          <p:cNvPr id="104" name="Image 103">
            <a:extLst>
              <a:ext uri="{FF2B5EF4-FFF2-40B4-BE49-F238E27FC236}">
                <a16:creationId xmlns:a16="http://schemas.microsoft.com/office/drawing/2014/main" id="{2AC0869D-D661-4283-8D48-0E12A323018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960134" y="4718496"/>
            <a:ext cx="1114447" cy="218109"/>
          </a:xfrm>
          <a:prstGeom prst="rect">
            <a:avLst/>
          </a:prstGeom>
        </p:spPr>
      </p:pic>
      <p:sp>
        <p:nvSpPr>
          <p:cNvPr id="105" name="Shape 122">
            <a:extLst>
              <a:ext uri="{FF2B5EF4-FFF2-40B4-BE49-F238E27FC236}">
                <a16:creationId xmlns:a16="http://schemas.microsoft.com/office/drawing/2014/main" id="{01546F29-A3FA-4680-A66D-737C73F545CE}"/>
              </a:ext>
            </a:extLst>
          </p:cNvPr>
          <p:cNvSpPr/>
          <p:nvPr/>
        </p:nvSpPr>
        <p:spPr>
          <a:xfrm>
            <a:off x="6537365" y="1204392"/>
            <a:ext cx="439248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800" i="1" dirty="0"/>
              <a:t>II. </a:t>
            </a:r>
            <a:r>
              <a:rPr lang="fr-FR" sz="2200" i="1" dirty="0"/>
              <a:t>The </a:t>
            </a:r>
            <a:r>
              <a:rPr lang="fr-FR" sz="2200" i="1" dirty="0" err="1"/>
              <a:t>phenomenology</a:t>
            </a:r>
            <a:endParaRPr sz="2200" i="1" dirty="0"/>
          </a:p>
        </p:txBody>
      </p:sp>
      <p:grpSp>
        <p:nvGrpSpPr>
          <p:cNvPr id="110" name="Groupe 109">
            <a:extLst>
              <a:ext uri="{FF2B5EF4-FFF2-40B4-BE49-F238E27FC236}">
                <a16:creationId xmlns:a16="http://schemas.microsoft.com/office/drawing/2014/main" id="{582CC625-886C-445A-A241-CDD2A34BE9A4}"/>
              </a:ext>
            </a:extLst>
          </p:cNvPr>
          <p:cNvGrpSpPr/>
          <p:nvPr/>
        </p:nvGrpSpPr>
        <p:grpSpPr>
          <a:xfrm>
            <a:off x="11760365" y="2282916"/>
            <a:ext cx="362918" cy="1692307"/>
            <a:chOff x="4989447" y="2098153"/>
            <a:chExt cx="362918" cy="1692307"/>
          </a:xfrm>
        </p:grpSpPr>
        <p:pic>
          <p:nvPicPr>
            <p:cNvPr id="115" name="Image 114">
              <a:extLst>
                <a:ext uri="{FF2B5EF4-FFF2-40B4-BE49-F238E27FC236}">
                  <a16:creationId xmlns:a16="http://schemas.microsoft.com/office/drawing/2014/main" id="{CC4673FF-52EE-445B-B2BC-AF06B669C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989447" y="2098153"/>
              <a:ext cx="362918" cy="1453097"/>
            </a:xfrm>
            <a:prstGeom prst="rect">
              <a:avLst/>
            </a:prstGeom>
          </p:spPr>
        </p:pic>
        <p:pic>
          <p:nvPicPr>
            <p:cNvPr id="120" name="Image 119">
              <a:extLst>
                <a:ext uri="{FF2B5EF4-FFF2-40B4-BE49-F238E27FC236}">
                  <a16:creationId xmlns:a16="http://schemas.microsoft.com/office/drawing/2014/main" id="{49EA14EF-8E48-4975-AE36-60B0B0183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098022" y="3662079"/>
              <a:ext cx="200642" cy="128381"/>
            </a:xfrm>
            <a:prstGeom prst="rect">
              <a:avLst/>
            </a:prstGeom>
          </p:spPr>
        </p:pic>
      </p:grpSp>
      <p:sp>
        <p:nvSpPr>
          <p:cNvPr id="127" name="Shape 121">
            <a:extLst>
              <a:ext uri="{FF2B5EF4-FFF2-40B4-BE49-F238E27FC236}">
                <a16:creationId xmlns:a16="http://schemas.microsoft.com/office/drawing/2014/main" id="{12C4DE6A-87A3-412A-B49D-92499476A53E}"/>
              </a:ext>
            </a:extLst>
          </p:cNvPr>
          <p:cNvSpPr/>
          <p:nvPr/>
        </p:nvSpPr>
        <p:spPr>
          <a:xfrm>
            <a:off x="11306694" y="2200793"/>
            <a:ext cx="847295" cy="1826767"/>
          </a:xfrm>
          <a:prstGeom prst="roundRect">
            <a:avLst>
              <a:gd name="adj" fmla="val 17493"/>
            </a:avLst>
          </a:prstGeom>
          <a:noFill/>
          <a:ln w="38100">
            <a:solidFill>
              <a:srgbClr val="9999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FA78EAC9-EBED-45CB-B97F-1F577912F83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04024" y="4667042"/>
            <a:ext cx="2682990" cy="616945"/>
          </a:xfrm>
          <a:prstGeom prst="rect">
            <a:avLst/>
          </a:prstGeom>
        </p:spPr>
      </p:pic>
      <p:sp>
        <p:nvSpPr>
          <p:cNvPr id="128" name="Shape 145">
            <a:extLst>
              <a:ext uri="{FF2B5EF4-FFF2-40B4-BE49-F238E27FC236}">
                <a16:creationId xmlns:a16="http://schemas.microsoft.com/office/drawing/2014/main" id="{8B0B351D-8233-4953-912A-0D3768AA5115}"/>
              </a:ext>
            </a:extLst>
          </p:cNvPr>
          <p:cNvSpPr/>
          <p:nvPr/>
        </p:nvSpPr>
        <p:spPr>
          <a:xfrm>
            <a:off x="555570" y="4828510"/>
            <a:ext cx="230832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7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dirty="0"/>
              <a:t>+</a:t>
            </a:r>
            <a:endParaRPr sz="2000" b="1" dirty="0"/>
          </a:p>
        </p:txBody>
      </p:sp>
      <p:pic>
        <p:nvPicPr>
          <p:cNvPr id="137" name="Image 136">
            <a:extLst>
              <a:ext uri="{FF2B5EF4-FFF2-40B4-BE49-F238E27FC236}">
                <a16:creationId xmlns:a16="http://schemas.microsoft.com/office/drawing/2014/main" id="{F51641DA-7BF2-4B3C-99E4-FFE4DC7E064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11391" y="4851687"/>
            <a:ext cx="892461" cy="251512"/>
          </a:xfrm>
          <a:prstGeom prst="rect">
            <a:avLst/>
          </a:prstGeom>
        </p:spPr>
      </p:pic>
      <p:sp>
        <p:nvSpPr>
          <p:cNvPr id="138" name="Rectangle : coins arrondis 137">
            <a:extLst>
              <a:ext uri="{FF2B5EF4-FFF2-40B4-BE49-F238E27FC236}">
                <a16:creationId xmlns:a16="http://schemas.microsoft.com/office/drawing/2014/main" id="{E672FD88-A14C-4B0B-9FC8-BF2CFF9C6582}"/>
              </a:ext>
            </a:extLst>
          </p:cNvPr>
          <p:cNvSpPr/>
          <p:nvPr/>
        </p:nvSpPr>
        <p:spPr>
          <a:xfrm>
            <a:off x="4138284" y="4770189"/>
            <a:ext cx="1029512" cy="392723"/>
          </a:xfrm>
          <a:prstGeom prst="roundRect">
            <a:avLst/>
          </a:prstGeom>
          <a:noFill/>
          <a:ln w="38100" cap="flat">
            <a:solidFill>
              <a:srgbClr val="0099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3" name="Flèche : droite 32">
            <a:extLst>
              <a:ext uri="{FF2B5EF4-FFF2-40B4-BE49-F238E27FC236}">
                <a16:creationId xmlns:a16="http://schemas.microsoft.com/office/drawing/2014/main" id="{A760B762-EF47-4AF1-AE98-0C955FC7DE2A}"/>
              </a:ext>
            </a:extLst>
          </p:cNvPr>
          <p:cNvSpPr/>
          <p:nvPr/>
        </p:nvSpPr>
        <p:spPr>
          <a:xfrm>
            <a:off x="3724995" y="4733217"/>
            <a:ext cx="262525" cy="483061"/>
          </a:xfrm>
          <a:prstGeom prst="rightArrow">
            <a:avLst/>
          </a:prstGeom>
          <a:solidFill>
            <a:srgbClr val="00B050"/>
          </a:solidFill>
          <a:ln w="12700" cap="flat">
            <a:solidFill>
              <a:srgbClr val="00B05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6B30D668-C1F2-454F-8865-8856BABFC0CC}"/>
              </a:ext>
            </a:extLst>
          </p:cNvPr>
          <p:cNvSpPr/>
          <p:nvPr/>
        </p:nvSpPr>
        <p:spPr>
          <a:xfrm>
            <a:off x="4863980" y="7943853"/>
            <a:ext cx="344182" cy="320596"/>
          </a:xfrm>
          <a:prstGeom prst="ellipse">
            <a:avLst/>
          </a:prstGeom>
          <a:noFill/>
          <a:ln w="28575" cap="flat">
            <a:solidFill>
              <a:srgbClr val="09BA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36" name="Shape 153"/>
          <p:cNvSpPr/>
          <p:nvPr/>
        </p:nvSpPr>
        <p:spPr>
          <a:xfrm>
            <a:off x="351820" y="3690430"/>
            <a:ext cx="11984295" cy="2889863"/>
          </a:xfrm>
          <a:prstGeom prst="roundRect">
            <a:avLst>
              <a:gd name="adj" fmla="val 14695"/>
            </a:avLst>
          </a:prstGeom>
          <a:solidFill>
            <a:srgbClr val="0070C0"/>
          </a:solidFill>
          <a:ln w="12700">
            <a:solidFill>
              <a:srgbClr val="0070C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135" name="ZoneTexte 134"/>
          <p:cNvSpPr txBox="1"/>
          <p:nvPr/>
        </p:nvSpPr>
        <p:spPr>
          <a:xfrm>
            <a:off x="464214" y="3684959"/>
            <a:ext cx="12052911" cy="28007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i="1" dirty="0">
                <a:solidFill>
                  <a:schemeClr val="bg1"/>
                </a:solidFill>
              </a:rPr>
              <a:t>Ab initio </a:t>
            </a:r>
            <a:r>
              <a:rPr lang="en-US" sz="2400" b="1" dirty="0">
                <a:solidFill>
                  <a:schemeClr val="bg1"/>
                </a:solidFill>
              </a:rPr>
              <a:t>nuclear A-body problem viewpoint</a:t>
            </a:r>
          </a:p>
          <a:p>
            <a:pPr lvl="0" algn="ctr"/>
            <a:endParaRPr lang="en-US" sz="1200" b="1" dirty="0">
              <a:solidFill>
                <a:schemeClr val="bg1"/>
              </a:solidFill>
            </a:endParaRPr>
          </a:p>
          <a:p>
            <a:pPr lvl="0" algn="l"/>
            <a:r>
              <a:rPr lang="en-US" sz="2000" b="1" dirty="0">
                <a:solidFill>
                  <a:schemeClr val="bg1"/>
                </a:solidFill>
              </a:rPr>
              <a:t>Do rotational properties emerge from basic interactions between the nucleons?</a:t>
            </a:r>
          </a:p>
          <a:p>
            <a:pPr lvl="0" algn="l"/>
            <a:r>
              <a:rPr 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   ►</a:t>
            </a:r>
            <a:r>
              <a:rPr lang="en-US" sz="2000" b="1" dirty="0">
                <a:solidFill>
                  <a:schemeClr val="bg1"/>
                </a:solidFill>
              </a:rPr>
              <a:t>Non-trivial as 𝑩 ≪ energy scale of elementary excitations</a:t>
            </a:r>
          </a:p>
          <a:p>
            <a:pPr lvl="0" algn="l"/>
            <a:r>
              <a:rPr lang="en-US" sz="2000" b="1" dirty="0">
                <a:solidFill>
                  <a:schemeClr val="bg1"/>
                </a:solidFill>
              </a:rPr>
              <a:t>    </a:t>
            </a:r>
            <a:r>
              <a:rPr 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►2N+3N interactions are adjusted on 2-body+3-body systems</a:t>
            </a:r>
            <a:endParaRPr lang="en-US" sz="2000" b="1" dirty="0">
              <a:solidFill>
                <a:schemeClr val="bg1"/>
              </a:solidFill>
            </a:endParaRPr>
          </a:p>
          <a:p>
            <a:pPr lvl="0" algn="l"/>
            <a:r>
              <a:rPr lang="en-US" sz="2000" b="1" dirty="0">
                <a:solidFill>
                  <a:schemeClr val="bg1"/>
                </a:solidFill>
              </a:rPr>
              <a:t>Eigenstates within ab initio theoretical scheme are a priori very different from pure rotor model</a:t>
            </a:r>
          </a:p>
          <a:p>
            <a:pPr lvl="0" algn="l"/>
            <a:r>
              <a:rPr 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   ►</a:t>
            </a:r>
            <a:r>
              <a:rPr lang="en-US" sz="2000" b="1" dirty="0">
                <a:solidFill>
                  <a:schemeClr val="bg1"/>
                </a:solidFill>
              </a:rPr>
              <a:t>How much coupling to vibrations and non-collective correlations amend the rotational picture?</a:t>
            </a:r>
          </a:p>
          <a:p>
            <a:pPr lvl="0" algn="l"/>
            <a:r>
              <a:rPr 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   ►</a:t>
            </a:r>
            <a:r>
              <a:rPr lang="en-US" sz="2000" b="1" dirty="0">
                <a:solidFill>
                  <a:schemeClr val="bg1"/>
                </a:solidFill>
              </a:rPr>
              <a:t>Can spatial nucleonic correlations be characterized more directly and quantitatively?</a:t>
            </a:r>
          </a:p>
          <a:p>
            <a:pPr lvl="0" algn="l"/>
            <a:r>
              <a:rPr lang="en-US" sz="2000" b="1" dirty="0">
                <a:solidFill>
                  <a:schemeClr val="bg1"/>
                </a:solidFill>
              </a:rPr>
              <a:t>    </a:t>
            </a:r>
            <a:r>
              <a:rPr 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►While varying N&amp;Z to modulate the dominance of collective (</a:t>
            </a:r>
            <a:r>
              <a:rPr lang="en-US" sz="2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rotational&amp;vibrational</a:t>
            </a:r>
            <a:r>
              <a:rPr 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) and non collective?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49" grpId="0" animBg="1"/>
      <p:bldP spid="56" grpId="0" animBg="1"/>
      <p:bldP spid="64" grpId="0" animBg="1"/>
      <p:bldP spid="67" grpId="0" animBg="1"/>
      <p:bldP spid="69" grpId="0" animBg="1"/>
      <p:bldP spid="70" grpId="0" animBg="1"/>
      <p:bldP spid="111" grpId="0" animBg="1"/>
      <p:bldP spid="114" grpId="0" animBg="1"/>
      <p:bldP spid="113" grpId="0" animBg="1"/>
      <p:bldP spid="108" grpId="0" animBg="1"/>
      <p:bldP spid="117" grpId="0" animBg="1"/>
      <p:bldP spid="118" grpId="0" animBg="1"/>
      <p:bldP spid="119" grpId="0" animBg="1"/>
      <p:bldP spid="123" grpId="0" animBg="1"/>
      <p:bldP spid="109" grpId="0" animBg="1"/>
      <p:bldP spid="125" grpId="0" animBg="1"/>
      <p:bldP spid="126" grpId="0" animBg="1"/>
      <p:bldP spid="124" grpId="0" animBg="1"/>
      <p:bldP spid="112" grpId="0" animBg="1"/>
      <p:bldP spid="37" grpId="0" animBg="1"/>
      <p:bldP spid="133" grpId="0" animBg="1"/>
      <p:bldP spid="46" grpId="0" animBg="1"/>
      <p:bldP spid="134" grpId="0" animBg="1"/>
      <p:bldP spid="84" grpId="0" animBg="1"/>
      <p:bldP spid="54" grpId="0" animBg="1"/>
      <p:bldP spid="26" grpId="0" animBg="1"/>
      <p:bldP spid="101" grpId="0" animBg="1"/>
      <p:bldP spid="103" grpId="0" animBg="1"/>
      <p:bldP spid="127" grpId="0" animBg="1"/>
      <p:bldP spid="128" grpId="0" animBg="1"/>
      <p:bldP spid="138" grpId="0" animBg="1"/>
      <p:bldP spid="33" grpId="0" animBg="1"/>
      <p:bldP spid="139" grpId="0" animBg="1"/>
      <p:bldP spid="1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 48">
            <a:extLst>
              <a:ext uri="{FF2B5EF4-FFF2-40B4-BE49-F238E27FC236}">
                <a16:creationId xmlns:a16="http://schemas.microsoft.com/office/drawing/2014/main" id="{DEBD62BA-D21B-4334-8CD3-529D8883E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4556" y="5662448"/>
            <a:ext cx="4502054" cy="3317303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3E0E7D95-BC26-4F62-90E2-88757C688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93" y="8543991"/>
            <a:ext cx="5656114" cy="738739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72908F7A-F8BE-42CA-BD6F-901BB1701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048" y="7695089"/>
            <a:ext cx="3337351" cy="779627"/>
          </a:xfrm>
          <a:prstGeom prst="rect">
            <a:avLst/>
          </a:prstGeom>
        </p:spPr>
      </p:pic>
      <p:sp>
        <p:nvSpPr>
          <p:cNvPr id="1908" name="Shape 1908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0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7" name="Shape 1909"/>
          <p:cNvSpPr/>
          <p:nvPr/>
        </p:nvSpPr>
        <p:spPr>
          <a:xfrm>
            <a:off x="389908" y="254000"/>
            <a:ext cx="1244833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err="1">
                <a:solidFill>
                  <a:srgbClr val="0033CC"/>
                </a:solidFill>
              </a:rPr>
              <a:t>Deformation</a:t>
            </a:r>
            <a:r>
              <a:rPr lang="fr-FR" sz="3600" dirty="0">
                <a:solidFill>
                  <a:srgbClr val="0033CC"/>
                </a:solidFill>
              </a:rPr>
              <a:t>,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sz="3600" dirty="0">
                <a:solidFill>
                  <a:srgbClr val="0033CC"/>
                </a:solidFill>
              </a:rPr>
              <a:t>rotation and </a:t>
            </a:r>
            <a:r>
              <a:rPr lang="fr-FR" sz="3600" dirty="0" err="1">
                <a:solidFill>
                  <a:srgbClr val="0033CC"/>
                </a:solidFill>
              </a:rPr>
              <a:t>two</a:t>
            </a:r>
            <a:r>
              <a:rPr lang="fr-FR" sz="3600" dirty="0">
                <a:solidFill>
                  <a:srgbClr val="0033CC"/>
                </a:solidFill>
              </a:rPr>
              <a:t>-body </a:t>
            </a:r>
            <a:r>
              <a:rPr lang="fr-FR" sz="3600" dirty="0" err="1">
                <a:solidFill>
                  <a:srgbClr val="0033CC"/>
                </a:solidFill>
              </a:rPr>
              <a:t>correlations</a:t>
            </a:r>
            <a:endParaRPr sz="2000" baseline="-25000" dirty="0">
              <a:solidFill>
                <a:srgbClr val="0033CC"/>
              </a:solidFill>
            </a:endParaRPr>
          </a:p>
        </p:txBody>
      </p:sp>
      <p:sp>
        <p:nvSpPr>
          <p:cNvPr id="70" name="Shape 111">
            <a:extLst>
              <a:ext uri="{FF2B5EF4-FFF2-40B4-BE49-F238E27FC236}">
                <a16:creationId xmlns:a16="http://schemas.microsoft.com/office/drawing/2014/main" id="{AA535D7E-B1C8-49F6-90E1-F2EC934F4980}"/>
              </a:ext>
            </a:extLst>
          </p:cNvPr>
          <p:cNvSpPr/>
          <p:nvPr/>
        </p:nvSpPr>
        <p:spPr>
          <a:xfrm>
            <a:off x="195938" y="1536387"/>
            <a:ext cx="1278576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Deformation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fr-F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fr-FR" dirty="0" err="1">
                <a:solidFill>
                  <a:schemeClr val="tx1"/>
                </a:solidFill>
              </a:rPr>
              <a:t>owerful</a:t>
            </a:r>
            <a:r>
              <a:rPr lang="fr-FR" dirty="0">
                <a:solidFill>
                  <a:schemeClr val="tx1"/>
                </a:solidFill>
              </a:rPr>
              <a:t> notion to </a:t>
            </a:r>
            <a:r>
              <a:rPr lang="fr-FR" dirty="0" err="1">
                <a:solidFill>
                  <a:schemeClr val="tx1"/>
                </a:solidFill>
              </a:rPr>
              <a:t>manipulate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with</a:t>
            </a:r>
            <a:r>
              <a:rPr lang="fr-FR" dirty="0">
                <a:solidFill>
                  <a:schemeClr val="tx1"/>
                </a:solidFill>
              </a:rPr>
              <a:t> care </a:t>
            </a:r>
            <a:r>
              <a:rPr lang="fr-FR" dirty="0" err="1">
                <a:solidFill>
                  <a:schemeClr val="tx1"/>
                </a:solidFill>
              </a:rPr>
              <a:t>leading</a:t>
            </a:r>
            <a:r>
              <a:rPr lang="fr-FR" dirty="0">
                <a:solidFill>
                  <a:schemeClr val="tx1"/>
                </a:solidFill>
              </a:rPr>
              <a:t> to </a:t>
            </a:r>
            <a:r>
              <a:rPr lang="fr-FR" dirty="0" err="1">
                <a:solidFill>
                  <a:schemeClr val="tx1"/>
                </a:solidFill>
              </a:rPr>
              <a:t>many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imprecise</a:t>
            </a:r>
            <a:r>
              <a:rPr lang="fr-FR" dirty="0">
                <a:solidFill>
                  <a:schemeClr val="tx1"/>
                </a:solidFill>
              </a:rPr>
              <a:t>/incorrect/</a:t>
            </a:r>
            <a:r>
              <a:rPr lang="fr-FR" dirty="0" err="1">
                <a:solidFill>
                  <a:schemeClr val="tx1"/>
                </a:solidFill>
              </a:rPr>
              <a:t>meaningless</a:t>
            </a:r>
            <a:r>
              <a:rPr lang="fr-FR" dirty="0">
                <a:solidFill>
                  <a:schemeClr val="tx1"/>
                </a:solidFill>
              </a:rPr>
              <a:t>… </a:t>
            </a:r>
            <a:r>
              <a:rPr lang="fr-FR" dirty="0" err="1">
                <a:solidFill>
                  <a:schemeClr val="tx1"/>
                </a:solidFill>
              </a:rPr>
              <a:t>statements</a:t>
            </a:r>
            <a:r>
              <a:rPr lang="fr-FR" dirty="0">
                <a:solidFill>
                  <a:schemeClr val="tx1"/>
                </a:solidFill>
              </a:rPr>
              <a:t> 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71" name="Shape 111">
            <a:extLst>
              <a:ext uri="{FF2B5EF4-FFF2-40B4-BE49-F238E27FC236}">
                <a16:creationId xmlns:a16="http://schemas.microsoft.com/office/drawing/2014/main" id="{0516FD54-65A4-4E27-B372-51D3044EFF6F}"/>
              </a:ext>
            </a:extLst>
          </p:cNvPr>
          <p:cNvSpPr/>
          <p:nvPr/>
        </p:nvSpPr>
        <p:spPr>
          <a:xfrm>
            <a:off x="195938" y="2082435"/>
            <a:ext cx="3787228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fr-FR" b="1" dirty="0">
                <a:solidFill>
                  <a:schemeClr val="tx1"/>
                </a:solidFill>
              </a:rPr>
              <a:t>For an excellent </a:t>
            </a:r>
            <a:r>
              <a:rPr lang="fr-FR" b="1" dirty="0" err="1">
                <a:solidFill>
                  <a:schemeClr val="tx1"/>
                </a:solidFill>
              </a:rPr>
              <a:t>historical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review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72" name="Shape 111">
            <a:extLst>
              <a:ext uri="{FF2B5EF4-FFF2-40B4-BE49-F238E27FC236}">
                <a16:creationId xmlns:a16="http://schemas.microsoft.com/office/drawing/2014/main" id="{7E183A0F-0128-4F2A-A750-718088E8652C}"/>
              </a:ext>
            </a:extLst>
          </p:cNvPr>
          <p:cNvSpPr/>
          <p:nvPr/>
        </p:nvSpPr>
        <p:spPr>
          <a:xfrm>
            <a:off x="195938" y="3066459"/>
            <a:ext cx="1152500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fr-FR" b="1" dirty="0">
                <a:solidFill>
                  <a:schemeClr val="tx1"/>
                </a:solidFill>
              </a:rPr>
              <a:t>To </a:t>
            </a:r>
            <a:r>
              <a:rPr lang="fr-FR" b="1" dirty="0" err="1">
                <a:solidFill>
                  <a:schemeClr val="tx1"/>
                </a:solidFill>
              </a:rPr>
              <a:t>summarize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73" name="TextBox 18">
            <a:extLst>
              <a:ext uri="{FF2B5EF4-FFF2-40B4-BE49-F238E27FC236}">
                <a16:creationId xmlns:a16="http://schemas.microsoft.com/office/drawing/2014/main" id="{9562ADA6-AAD5-42A5-9DD9-D1A06B3CE110}"/>
              </a:ext>
            </a:extLst>
          </p:cNvPr>
          <p:cNvSpPr txBox="1"/>
          <p:nvPr/>
        </p:nvSpPr>
        <p:spPr>
          <a:xfrm>
            <a:off x="3921967" y="2055529"/>
            <a:ext cx="89259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i="1" dirty="0">
                <a:solidFill>
                  <a:srgbClr val="0033CC"/>
                </a:solidFill>
              </a:rPr>
              <a:t>History of the concept of nuclear shape</a:t>
            </a:r>
          </a:p>
          <a:p>
            <a:pPr algn="l"/>
            <a:r>
              <a:rPr lang="en-US" sz="1800" dirty="0">
                <a:solidFill>
                  <a:srgbClr val="0033CC"/>
                </a:solidFill>
              </a:rPr>
              <a:t>D. Verney, Eur. Phys. J. A (2025) 61</a:t>
            </a:r>
          </a:p>
          <a:p>
            <a:pPr algn="l"/>
            <a:r>
              <a:rPr lang="en-US" sz="1800" dirty="0">
                <a:solidFill>
                  <a:srgbClr val="0033CC"/>
                </a:solidFill>
              </a:rPr>
              <a:t>In “The intersection of low-energy nuclear structure and high-energy nuclear collisions” Eds. T. Duguet, </a:t>
            </a:r>
            <a:r>
              <a:rPr lang="it-IT" sz="1800" dirty="0">
                <a:solidFill>
                  <a:srgbClr val="0033CC"/>
                </a:solidFill>
              </a:rPr>
              <a:t>G. Giacalone, V. Somà, Y. Zhou</a:t>
            </a:r>
            <a:endParaRPr lang="en-US" sz="1800" dirty="0">
              <a:solidFill>
                <a:srgbClr val="0033CC"/>
              </a:solidFill>
            </a:endParaRPr>
          </a:p>
        </p:txBody>
      </p:sp>
      <p:sp>
        <p:nvSpPr>
          <p:cNvPr id="74" name="Shape 111">
            <a:extLst>
              <a:ext uri="{FF2B5EF4-FFF2-40B4-BE49-F238E27FC236}">
                <a16:creationId xmlns:a16="http://schemas.microsoft.com/office/drawing/2014/main" id="{E43791A6-CF61-45D0-9471-A086B57E9E5B}"/>
              </a:ext>
            </a:extLst>
          </p:cNvPr>
          <p:cNvSpPr/>
          <p:nvPr/>
        </p:nvSpPr>
        <p:spPr>
          <a:xfrm>
            <a:off x="469899" y="3567344"/>
            <a:ext cx="12368345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marL="342900" lvl="0" indent="-342900">
              <a:buFont typeface="+mj-lt"/>
              <a:buAutoNum type="arabicParenR"/>
              <a:defRPr sz="1800"/>
            </a:pPr>
            <a:r>
              <a:rPr lang="fr-FR" sz="1800" dirty="0">
                <a:solidFill>
                  <a:schemeClr val="tx1"/>
                </a:solidFill>
              </a:rPr>
              <a:t>The </a:t>
            </a:r>
            <a:r>
              <a:rPr lang="fr-FR" sz="1800" b="1" dirty="0">
                <a:solidFill>
                  <a:schemeClr val="tx1"/>
                </a:solidFill>
              </a:rPr>
              <a:t>J=0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ground</a:t>
            </a:r>
            <a:r>
              <a:rPr lang="fr-FR" sz="1800" dirty="0">
                <a:solidFill>
                  <a:schemeClr val="tx1"/>
                </a:solidFill>
              </a:rPr>
              <a:t> state of </a:t>
            </a:r>
            <a:r>
              <a:rPr lang="fr-FR" sz="1800" dirty="0" err="1">
                <a:solidFill>
                  <a:schemeClr val="tx1"/>
                </a:solidFill>
              </a:rPr>
              <a:t>even-even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nuclei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is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b="1" dirty="0" err="1">
                <a:solidFill>
                  <a:schemeClr val="tx1"/>
                </a:solidFill>
              </a:rPr>
              <a:t>never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deformed</a:t>
            </a:r>
            <a:r>
              <a:rPr lang="fr-FR" sz="1800" dirty="0">
                <a:solidFill>
                  <a:schemeClr val="tx1"/>
                </a:solidFill>
              </a:rPr>
              <a:t>: </a:t>
            </a:r>
            <a:r>
              <a:rPr lang="fr-FR" sz="1800" b="1" dirty="0">
                <a:solidFill>
                  <a:schemeClr val="tx1"/>
                </a:solidFill>
              </a:rPr>
              <a:t>the 1-body local </a:t>
            </a:r>
            <a:r>
              <a:rPr lang="fr-FR" sz="1800" b="1" dirty="0" err="1">
                <a:solidFill>
                  <a:schemeClr val="tx1"/>
                </a:solidFill>
              </a:rPr>
              <a:t>density</a:t>
            </a:r>
            <a:r>
              <a:rPr lang="fr-FR" sz="1800" b="1" dirty="0">
                <a:solidFill>
                  <a:schemeClr val="tx1"/>
                </a:solidFill>
              </a:rPr>
              <a:t> distribution </a:t>
            </a:r>
            <a:r>
              <a:rPr lang="fr-FR" sz="1800" b="1" dirty="0" err="1">
                <a:solidFill>
                  <a:schemeClr val="tx1"/>
                </a:solidFill>
              </a:rPr>
              <a:t>is</a:t>
            </a:r>
            <a:r>
              <a:rPr lang="fr-FR" sz="1800" b="1" dirty="0">
                <a:solidFill>
                  <a:schemeClr val="tx1"/>
                </a:solidFill>
              </a:rPr>
              <a:t> </a:t>
            </a:r>
            <a:r>
              <a:rPr lang="fr-FR" sz="1800" b="1" dirty="0" err="1">
                <a:solidFill>
                  <a:schemeClr val="tx1"/>
                </a:solidFill>
              </a:rPr>
              <a:t>spherical</a:t>
            </a:r>
            <a:endParaRPr lang="fr-FR" sz="1800" b="1" dirty="0">
              <a:solidFill>
                <a:schemeClr val="tx1"/>
              </a:solidFill>
            </a:endParaRPr>
          </a:p>
          <a:p>
            <a:pPr marL="342900" lvl="0" indent="-342900">
              <a:buFont typeface="+mj-lt"/>
              <a:buAutoNum type="arabicParenR"/>
              <a:defRPr sz="1800"/>
            </a:pPr>
            <a:r>
              <a:rPr lang="en-US" sz="1800" dirty="0">
                <a:solidFill>
                  <a:schemeClr val="tx1"/>
                </a:solidFill>
              </a:rPr>
              <a:t>Symmetry breaking </a:t>
            </a:r>
            <a:r>
              <a:rPr lang="en-US" sz="1800" b="1" dirty="0">
                <a:solidFill>
                  <a:schemeClr val="tx1"/>
                </a:solidFill>
              </a:rPr>
              <a:t>cannot</a:t>
            </a:r>
            <a:r>
              <a:rPr lang="en-US" sz="1800" dirty="0">
                <a:solidFill>
                  <a:schemeClr val="tx1"/>
                </a:solidFill>
              </a:rPr>
              <a:t> be realized in a finite system</a:t>
            </a:r>
          </a:p>
          <a:p>
            <a:pPr marL="342900" lvl="0" indent="-342900">
              <a:buFont typeface="+mj-lt"/>
              <a:buAutoNum type="arabicParenR"/>
              <a:defRPr sz="1800"/>
            </a:pPr>
            <a:r>
              <a:rPr lang="en-US" sz="1800" dirty="0">
                <a:solidFill>
                  <a:schemeClr val="tx1"/>
                </a:solidFill>
              </a:rPr>
              <a:t>Its </a:t>
            </a:r>
            <a:r>
              <a:rPr lang="en-US" sz="1800" b="1" dirty="0">
                <a:solidFill>
                  <a:schemeClr val="tx1"/>
                </a:solidFill>
              </a:rPr>
              <a:t>emergent</a:t>
            </a:r>
            <a:r>
              <a:rPr lang="en-US" sz="1800" dirty="0">
                <a:solidFill>
                  <a:schemeClr val="tx1"/>
                </a:solidFill>
              </a:rPr>
              <a:t> character manifests itself</a:t>
            </a:r>
          </a:p>
          <a:p>
            <a:pPr lvl="0">
              <a:defRPr sz="1800"/>
            </a:pPr>
            <a:r>
              <a:rPr lang="en-US" sz="1800" dirty="0">
                <a:solidFill>
                  <a:schemeClr val="tx1"/>
                </a:solidFill>
                <a:cs typeface="Times New Roman" panose="02020603050405020304" pitchFamily="18" charset="0"/>
              </a:rPr>
              <a:t>	►</a:t>
            </a:r>
            <a:r>
              <a:rPr lang="en-US" sz="1800" dirty="0">
                <a:solidFill>
                  <a:schemeClr val="tx1"/>
                </a:solidFill>
              </a:rPr>
              <a:t>Into the way the system excites</a:t>
            </a:r>
          </a:p>
          <a:p>
            <a:pPr lvl="0">
              <a:defRPr sz="1800"/>
            </a:pPr>
            <a:r>
              <a:rPr lang="en-US" sz="1800" dirty="0">
                <a:solidFill>
                  <a:schemeClr val="tx1"/>
                </a:solidFill>
                <a:cs typeface="Times New Roman" panose="02020603050405020304" pitchFamily="18" charset="0"/>
              </a:rPr>
              <a:t>	►</a:t>
            </a:r>
            <a:r>
              <a:rPr lang="en-US" sz="1800" b="1" dirty="0">
                <a:solidFill>
                  <a:schemeClr val="tx1"/>
                </a:solidFill>
              </a:rPr>
              <a:t>Via patterns left onto the k-body density matrix with k&gt;1</a:t>
            </a:r>
            <a:r>
              <a:rPr lang="en-US" sz="1800" dirty="0">
                <a:solidFill>
                  <a:schemeClr val="tx1"/>
                </a:solidFill>
              </a:rPr>
              <a:t>, e.g. 2-body density matrix (in the transverse plane)</a:t>
            </a:r>
            <a:endParaRPr lang="fr-FR" sz="1800" dirty="0">
              <a:solidFill>
                <a:schemeClr val="tx1"/>
              </a:solidFill>
            </a:endParaRPr>
          </a:p>
        </p:txBody>
      </p:sp>
      <p:sp>
        <p:nvSpPr>
          <p:cNvPr id="75" name="TextBox 59">
            <a:extLst>
              <a:ext uri="{FF2B5EF4-FFF2-40B4-BE49-F238E27FC236}">
                <a16:creationId xmlns:a16="http://schemas.microsoft.com/office/drawing/2014/main" id="{97BDB970-ED58-48B1-A9DB-FFB1BC69ED88}"/>
              </a:ext>
            </a:extLst>
          </p:cNvPr>
          <p:cNvSpPr txBox="1"/>
          <p:nvPr/>
        </p:nvSpPr>
        <p:spPr>
          <a:xfrm>
            <a:off x="9181127" y="5285623"/>
            <a:ext cx="3292899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Blaizot, Giacalone, EPJA (2025</a:t>
            </a:r>
            <a:r>
              <a:rPr lang="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)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sp>
        <p:nvSpPr>
          <p:cNvPr id="95" name="Shape 111">
            <a:extLst>
              <a:ext uri="{FF2B5EF4-FFF2-40B4-BE49-F238E27FC236}">
                <a16:creationId xmlns:a16="http://schemas.microsoft.com/office/drawing/2014/main" id="{A43154DB-6488-4283-AF7E-C081E682F367}"/>
              </a:ext>
            </a:extLst>
          </p:cNvPr>
          <p:cNvSpPr/>
          <p:nvPr/>
        </p:nvSpPr>
        <p:spPr>
          <a:xfrm>
            <a:off x="195937" y="9328603"/>
            <a:ext cx="1276526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1800"/>
            </a:pP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►Ok… but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FR" b="1" dirty="0" err="1">
                <a:solidFill>
                  <a:schemeClr val="tx1"/>
                </a:solidFill>
              </a:rPr>
              <a:t>raditional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way</a:t>
            </a:r>
            <a:r>
              <a:rPr lang="fr-FR" b="1" dirty="0">
                <a:solidFill>
                  <a:schemeClr val="tx1"/>
                </a:solidFill>
              </a:rPr>
              <a:t> to </a:t>
            </a:r>
            <a:r>
              <a:rPr lang="fr-FR" b="1" dirty="0" err="1">
                <a:solidFill>
                  <a:schemeClr val="tx1"/>
                </a:solidFill>
              </a:rPr>
              <a:t>access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ground</a:t>
            </a:r>
            <a:r>
              <a:rPr lang="fr-FR" b="1" dirty="0">
                <a:solidFill>
                  <a:schemeClr val="tx1"/>
                </a:solidFill>
              </a:rPr>
              <a:t>-state </a:t>
            </a:r>
            <a:r>
              <a:rPr lang="fr-FR" b="1" dirty="0" err="1">
                <a:solidFill>
                  <a:schemeClr val="tx1"/>
                </a:solidFill>
              </a:rPr>
              <a:t>two</a:t>
            </a:r>
            <a:r>
              <a:rPr lang="fr-FR" b="1" dirty="0">
                <a:solidFill>
                  <a:schemeClr val="tx1"/>
                </a:solidFill>
              </a:rPr>
              <a:t>-body </a:t>
            </a:r>
            <a:r>
              <a:rPr lang="fr-FR" b="1" dirty="0" err="1">
                <a:solidFill>
                  <a:schemeClr val="tx1"/>
                </a:solidFill>
              </a:rPr>
              <a:t>correlations</a:t>
            </a:r>
            <a:r>
              <a:rPr lang="fr-FR" b="1" dirty="0">
                <a:solidFill>
                  <a:schemeClr val="tx1"/>
                </a:solidFill>
              </a:rPr>
              <a:t> and </a:t>
            </a:r>
            <a:r>
              <a:rPr lang="fr-FR" b="1" dirty="0" err="1">
                <a:solidFill>
                  <a:schemeClr val="tx1"/>
                </a:solidFill>
              </a:rPr>
              <a:t>link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them</a:t>
            </a:r>
            <a:r>
              <a:rPr lang="fr-FR" b="1" dirty="0">
                <a:solidFill>
                  <a:schemeClr val="tx1"/>
                </a:solidFill>
              </a:rPr>
              <a:t> to </a:t>
            </a:r>
            <a:r>
              <a:rPr lang="fr-FR" b="1" dirty="0" err="1">
                <a:solidFill>
                  <a:schemeClr val="tx1"/>
                </a:solidFill>
              </a:rPr>
              <a:t>deformation</a:t>
            </a:r>
            <a:r>
              <a:rPr lang="fr-FR" b="1" dirty="0">
                <a:solidFill>
                  <a:schemeClr val="tx1"/>
                </a:solidFill>
              </a:rPr>
              <a:t>: Kumar invariants </a:t>
            </a:r>
            <a:endParaRPr lang="fr-FR" sz="2200" b="1" dirty="0">
              <a:solidFill>
                <a:schemeClr val="tx1"/>
              </a:solidFill>
            </a:endParaRPr>
          </a:p>
        </p:txBody>
      </p:sp>
      <p:sp>
        <p:nvSpPr>
          <p:cNvPr id="104" name="Shape 111">
            <a:extLst>
              <a:ext uri="{FF2B5EF4-FFF2-40B4-BE49-F238E27FC236}">
                <a16:creationId xmlns:a16="http://schemas.microsoft.com/office/drawing/2014/main" id="{A2D1827C-C359-4177-BE5C-5704C07E4BFA}"/>
              </a:ext>
            </a:extLst>
          </p:cNvPr>
          <p:cNvSpPr/>
          <p:nvPr/>
        </p:nvSpPr>
        <p:spPr>
          <a:xfrm>
            <a:off x="195938" y="5221387"/>
            <a:ext cx="1152500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fr-FR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Quadrupole</a:t>
            </a:r>
            <a:r>
              <a:rPr lang="fr-FR" b="1" dirty="0">
                <a:solidFill>
                  <a:schemeClr val="tx1"/>
                </a:solidFill>
                <a:cs typeface="Times New Roman" panose="02020603050405020304" pitchFamily="18" charset="0"/>
              </a:rPr>
              <a:t> r</a:t>
            </a:r>
            <a:r>
              <a:rPr lang="fr-FR" b="1" dirty="0">
                <a:solidFill>
                  <a:schemeClr val="tx1"/>
                </a:solidFill>
              </a:rPr>
              <a:t>otor model</a:t>
            </a:r>
            <a:endParaRPr sz="2200" b="1" dirty="0">
              <a:solidFill>
                <a:schemeClr val="tx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6F6400B-6018-415B-A05A-A1E97E25E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5379" y="5967822"/>
            <a:ext cx="1020226" cy="30686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7456C9E-DA05-463F-AD0D-688DDC9DDA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6137" y="5341382"/>
            <a:ext cx="1607517" cy="28264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7655775-28AB-4B6C-B25C-A58261107D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3166" y="6405582"/>
            <a:ext cx="1444768" cy="84428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4063024-284E-4038-A17F-9EA421EA75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937" y="6118505"/>
            <a:ext cx="3652462" cy="766449"/>
          </a:xfrm>
          <a:prstGeom prst="rect">
            <a:avLst/>
          </a:prstGeom>
        </p:spPr>
      </p:pic>
      <p:sp>
        <p:nvSpPr>
          <p:cNvPr id="105" name="Shape 111">
            <a:extLst>
              <a:ext uri="{FF2B5EF4-FFF2-40B4-BE49-F238E27FC236}">
                <a16:creationId xmlns:a16="http://schemas.microsoft.com/office/drawing/2014/main" id="{0C9E1FFC-7C78-46B7-854E-FB33E8D4D781}"/>
              </a:ext>
            </a:extLst>
          </p:cNvPr>
          <p:cNvSpPr/>
          <p:nvPr/>
        </p:nvSpPr>
        <p:spPr>
          <a:xfrm>
            <a:off x="195938" y="5805711"/>
            <a:ext cx="391535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1-body </a:t>
            </a:r>
            <a:r>
              <a:rPr lang="fr-F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axially</a:t>
            </a: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deformed</a:t>
            </a: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intrinsic</a:t>
            </a: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density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06" name="Shape 111">
            <a:extLst>
              <a:ext uri="{FF2B5EF4-FFF2-40B4-BE49-F238E27FC236}">
                <a16:creationId xmlns:a16="http://schemas.microsoft.com/office/drawing/2014/main" id="{992CE23F-C9D0-469B-BE46-FD0A26F2A980}"/>
              </a:ext>
            </a:extLst>
          </p:cNvPr>
          <p:cNvSpPr/>
          <p:nvPr/>
        </p:nvSpPr>
        <p:spPr>
          <a:xfrm>
            <a:off x="195937" y="7333106"/>
            <a:ext cx="5029668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and 2-body </a:t>
            </a:r>
            <a:r>
              <a:rPr lang="fr-F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laboratory</a:t>
            </a: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density</a:t>
            </a: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transverse plane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07" name="Shape 111">
            <a:extLst>
              <a:ext uri="{FF2B5EF4-FFF2-40B4-BE49-F238E27FC236}">
                <a16:creationId xmlns:a16="http://schemas.microsoft.com/office/drawing/2014/main" id="{3151724A-140B-4B82-B2B4-58EA1C68E007}"/>
              </a:ext>
            </a:extLst>
          </p:cNvPr>
          <p:cNvSpPr/>
          <p:nvPr/>
        </p:nvSpPr>
        <p:spPr>
          <a:xfrm>
            <a:off x="3742352" y="5300845"/>
            <a:ext cx="193512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Nucleonic</a:t>
            </a: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position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08" name="Shape 111">
            <a:extLst>
              <a:ext uri="{FF2B5EF4-FFF2-40B4-BE49-F238E27FC236}">
                <a16:creationId xmlns:a16="http://schemas.microsoft.com/office/drawing/2014/main" id="{C6412CE0-4C47-4763-9355-8A7CB6E9E195}"/>
              </a:ext>
            </a:extLst>
          </p:cNvPr>
          <p:cNvSpPr/>
          <p:nvPr/>
        </p:nvSpPr>
        <p:spPr>
          <a:xfrm>
            <a:off x="5495356" y="6645813"/>
            <a:ext cx="259028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fr-F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deformation</a:t>
            </a: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parameter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09" name="Shape 111">
            <a:extLst>
              <a:ext uri="{FF2B5EF4-FFF2-40B4-BE49-F238E27FC236}">
                <a16:creationId xmlns:a16="http://schemas.microsoft.com/office/drawing/2014/main" id="{9223E29D-EA25-4846-91A4-87E1E9833139}"/>
              </a:ext>
            </a:extLst>
          </p:cNvPr>
          <p:cNvSpPr/>
          <p:nvPr/>
        </p:nvSpPr>
        <p:spPr>
          <a:xfrm>
            <a:off x="5227945" y="5986175"/>
            <a:ext cx="309277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orientation of </a:t>
            </a:r>
            <a:r>
              <a:rPr lang="fr-F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deformed</a:t>
            </a: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body</a:t>
            </a:r>
            <a:endParaRPr sz="2200" dirty="0">
              <a:solidFill>
                <a:schemeClr val="tx1"/>
              </a:solidFill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6A4061C6-FB1A-4354-B330-89F971ECC3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21368" y="8743425"/>
            <a:ext cx="2590284" cy="436031"/>
          </a:xfrm>
          <a:prstGeom prst="rect">
            <a:avLst/>
          </a:prstGeom>
        </p:spPr>
      </p:pic>
      <p:sp>
        <p:nvSpPr>
          <p:cNvPr id="31" name="Flèche : bas 30">
            <a:extLst>
              <a:ext uri="{FF2B5EF4-FFF2-40B4-BE49-F238E27FC236}">
                <a16:creationId xmlns:a16="http://schemas.microsoft.com/office/drawing/2014/main" id="{00719FDD-C621-40B0-88CB-F5E4F51401E2}"/>
              </a:ext>
            </a:extLst>
          </p:cNvPr>
          <p:cNvSpPr/>
          <p:nvPr/>
        </p:nvSpPr>
        <p:spPr>
          <a:xfrm>
            <a:off x="1221050" y="6917609"/>
            <a:ext cx="607749" cy="346222"/>
          </a:xfrm>
          <a:prstGeom prst="down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7551BF04-1E46-4BF2-8A0E-693AAA39F1BB}"/>
              </a:ext>
            </a:extLst>
          </p:cNvPr>
          <p:cNvGrpSpPr/>
          <p:nvPr/>
        </p:nvGrpSpPr>
        <p:grpSpPr>
          <a:xfrm>
            <a:off x="8248536" y="5611809"/>
            <a:ext cx="4543990" cy="3217856"/>
            <a:chOff x="8211162" y="5674829"/>
            <a:chExt cx="4543990" cy="3217856"/>
          </a:xfrm>
        </p:grpSpPr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475D5632-26B3-493E-BA9B-1CC84DA67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05085" y="5721008"/>
              <a:ext cx="4150067" cy="3003675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4B801DD2-3E2A-4014-9F72-741D77EE8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173677" y="8620975"/>
              <a:ext cx="923813" cy="271710"/>
            </a:xfrm>
            <a:prstGeom prst="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185A3BAB-89BD-4B6D-8980-D2192DE4C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6200000">
              <a:off x="6970329" y="6915662"/>
              <a:ext cx="2856944" cy="375277"/>
            </a:xfrm>
            <a:prstGeom prst="rect">
              <a:avLst/>
            </a:prstGeom>
          </p:spPr>
        </p:pic>
      </p:grpSp>
      <p:sp>
        <p:nvSpPr>
          <p:cNvPr id="119" name="Rectangle : coins arrondis 118">
            <a:extLst>
              <a:ext uri="{FF2B5EF4-FFF2-40B4-BE49-F238E27FC236}">
                <a16:creationId xmlns:a16="http://schemas.microsoft.com/office/drawing/2014/main" id="{8377BEF6-14E8-49CA-A0C4-9DD8378D4D55}"/>
              </a:ext>
            </a:extLst>
          </p:cNvPr>
          <p:cNvSpPr/>
          <p:nvPr/>
        </p:nvSpPr>
        <p:spPr>
          <a:xfrm>
            <a:off x="6718032" y="8738538"/>
            <a:ext cx="1593620" cy="455854"/>
          </a:xfrm>
          <a:prstGeom prst="roundRect">
            <a:avLst/>
          </a:prstGeom>
          <a:solidFill>
            <a:srgbClr val="D4A373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53600" tIns="115200" rIns="153600" bIns="153600" rtlCol="0" anchor="ctr">
            <a:spAutoFit/>
          </a:bodyPr>
          <a:lstStyle/>
          <a:p>
            <a:pPr algn="ctr"/>
            <a:endParaRPr lang="en-US" sz="4480" dirty="0"/>
          </a:p>
        </p:txBody>
      </p:sp>
      <p:sp>
        <p:nvSpPr>
          <p:cNvPr id="120" name="Rectangle : coins arrondis 119">
            <a:extLst>
              <a:ext uri="{FF2B5EF4-FFF2-40B4-BE49-F238E27FC236}">
                <a16:creationId xmlns:a16="http://schemas.microsoft.com/office/drawing/2014/main" id="{DA60326B-4F7F-498B-A967-1D1929CDF92B}"/>
              </a:ext>
            </a:extLst>
          </p:cNvPr>
          <p:cNvSpPr/>
          <p:nvPr/>
        </p:nvSpPr>
        <p:spPr>
          <a:xfrm>
            <a:off x="5993140" y="8685456"/>
            <a:ext cx="252041" cy="483518"/>
          </a:xfrm>
          <a:prstGeom prst="roundRect">
            <a:avLst/>
          </a:prstGeom>
          <a:solidFill>
            <a:srgbClr val="5A6FA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53600" tIns="115200" rIns="153600" bIns="153600" rtlCol="0" anchor="ctr">
            <a:spAutoFit/>
          </a:bodyPr>
          <a:lstStyle/>
          <a:p>
            <a:pPr algn="ctr"/>
            <a:endParaRPr lang="en-US" sz="4480" dirty="0"/>
          </a:p>
        </p:txBody>
      </p:sp>
      <p:sp>
        <p:nvSpPr>
          <p:cNvPr id="121" name="Shape 111">
            <a:extLst>
              <a:ext uri="{FF2B5EF4-FFF2-40B4-BE49-F238E27FC236}">
                <a16:creationId xmlns:a16="http://schemas.microsoft.com/office/drawing/2014/main" id="{192664BC-A7ED-44A9-B112-F7661F2F2EB0}"/>
              </a:ext>
            </a:extLst>
          </p:cNvPr>
          <p:cNvSpPr/>
          <p:nvPr/>
        </p:nvSpPr>
        <p:spPr>
          <a:xfrm>
            <a:off x="7010428" y="8182876"/>
            <a:ext cx="1165204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600" dirty="0" err="1">
                <a:solidFill>
                  <a:srgbClr val="FF9900"/>
                </a:solidFill>
              </a:rPr>
              <a:t>Azimuthal</a:t>
            </a:r>
            <a:r>
              <a:rPr lang="fr-FR" sz="1600" dirty="0">
                <a:solidFill>
                  <a:srgbClr val="FF9900"/>
                </a:solidFill>
              </a:rPr>
              <a:t> modulation</a:t>
            </a:r>
            <a:endParaRPr sz="2000" baseline="-25000" dirty="0">
              <a:solidFill>
                <a:srgbClr val="FF9900"/>
              </a:solidFill>
            </a:endParaRPr>
          </a:p>
        </p:txBody>
      </p:sp>
      <p:sp>
        <p:nvSpPr>
          <p:cNvPr id="122" name="Shape 111">
            <a:extLst>
              <a:ext uri="{FF2B5EF4-FFF2-40B4-BE49-F238E27FC236}">
                <a16:creationId xmlns:a16="http://schemas.microsoft.com/office/drawing/2014/main" id="{BF6CAE82-3313-4D02-B99E-CD2EDE725F39}"/>
              </a:ext>
            </a:extLst>
          </p:cNvPr>
          <p:cNvSpPr/>
          <p:nvPr/>
        </p:nvSpPr>
        <p:spPr>
          <a:xfrm>
            <a:off x="5485391" y="7848205"/>
            <a:ext cx="1165204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1600" dirty="0" err="1">
                <a:solidFill>
                  <a:srgbClr val="0033CC"/>
                </a:solidFill>
              </a:rPr>
              <a:t>Proportional</a:t>
            </a:r>
            <a:r>
              <a:rPr lang="fr-FR" sz="1600" dirty="0">
                <a:solidFill>
                  <a:srgbClr val="0033CC"/>
                </a:solidFill>
              </a:rPr>
              <a:t> to </a:t>
            </a:r>
            <a:r>
              <a:rPr lang="fr-FR" sz="1600" dirty="0" err="1">
                <a:solidFill>
                  <a:srgbClr val="0033CC"/>
                </a:solidFill>
              </a:rPr>
              <a:t>intrinsic</a:t>
            </a:r>
            <a:r>
              <a:rPr lang="fr-FR" sz="1600" dirty="0">
                <a:solidFill>
                  <a:srgbClr val="0033CC"/>
                </a:solidFill>
              </a:rPr>
              <a:t> </a:t>
            </a:r>
            <a:r>
              <a:rPr lang="fr-FR" sz="1600" dirty="0" err="1">
                <a:solidFill>
                  <a:srgbClr val="0033CC"/>
                </a:solidFill>
              </a:rPr>
              <a:t>deformation</a:t>
            </a:r>
            <a:endParaRPr sz="2000" baseline="-25000" dirty="0">
              <a:solidFill>
                <a:srgbClr val="0033CC"/>
              </a:solidFill>
            </a:endParaRPr>
          </a:p>
        </p:txBody>
      </p:sp>
      <p:sp>
        <p:nvSpPr>
          <p:cNvPr id="47" name="Rectangle : coins arrondis 46">
            <a:extLst>
              <a:ext uri="{FF2B5EF4-FFF2-40B4-BE49-F238E27FC236}">
                <a16:creationId xmlns:a16="http://schemas.microsoft.com/office/drawing/2014/main" id="{CC5EE073-EF62-49EE-B43F-53E66211A898}"/>
              </a:ext>
            </a:extLst>
          </p:cNvPr>
          <p:cNvSpPr/>
          <p:nvPr/>
        </p:nvSpPr>
        <p:spPr>
          <a:xfrm>
            <a:off x="10215675" y="7475186"/>
            <a:ext cx="646723" cy="374751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4" name="Shape 111">
            <a:extLst>
              <a:ext uri="{FF2B5EF4-FFF2-40B4-BE49-F238E27FC236}">
                <a16:creationId xmlns:a16="http://schemas.microsoft.com/office/drawing/2014/main" id="{F312AA20-7897-4122-A146-9BFB6BB4D094}"/>
              </a:ext>
            </a:extLst>
          </p:cNvPr>
          <p:cNvSpPr/>
          <p:nvPr/>
        </p:nvSpPr>
        <p:spPr>
          <a:xfrm>
            <a:off x="9846243" y="6747405"/>
            <a:ext cx="1723414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1600" dirty="0" err="1">
                <a:solidFill>
                  <a:srgbClr val="0033CC"/>
                </a:solidFill>
              </a:rPr>
              <a:t>Characteristic</a:t>
            </a:r>
            <a:r>
              <a:rPr lang="fr-FR" sz="1600" dirty="0">
                <a:solidFill>
                  <a:srgbClr val="0033CC"/>
                </a:solidFill>
              </a:rPr>
              <a:t> of </a:t>
            </a:r>
            <a:r>
              <a:rPr lang="fr-FR" sz="1600" dirty="0" err="1">
                <a:solidFill>
                  <a:srgbClr val="0033CC"/>
                </a:solidFill>
              </a:rPr>
              <a:t>deformed</a:t>
            </a:r>
            <a:r>
              <a:rPr lang="fr-FR" sz="1600" dirty="0">
                <a:solidFill>
                  <a:srgbClr val="0033CC"/>
                </a:solidFill>
              </a:rPr>
              <a:t> </a:t>
            </a:r>
            <a:r>
              <a:rPr lang="fr-FR" sz="1600" dirty="0" err="1">
                <a:solidFill>
                  <a:srgbClr val="0033CC"/>
                </a:solidFill>
              </a:rPr>
              <a:t>nuclei</a:t>
            </a:r>
            <a:endParaRPr sz="2000" baseline="-25000" dirty="0">
              <a:solidFill>
                <a:srgbClr val="0033CC"/>
              </a:solidFill>
            </a:endParaRPr>
          </a:p>
        </p:txBody>
      </p:sp>
      <p:sp>
        <p:nvSpPr>
          <p:cNvPr id="125" name="Rectangle : coins arrondis 124">
            <a:extLst>
              <a:ext uri="{FF2B5EF4-FFF2-40B4-BE49-F238E27FC236}">
                <a16:creationId xmlns:a16="http://schemas.microsoft.com/office/drawing/2014/main" id="{BD037709-FCF3-42C9-AD4A-F835F02336EA}"/>
              </a:ext>
            </a:extLst>
          </p:cNvPr>
          <p:cNvSpPr/>
          <p:nvPr/>
        </p:nvSpPr>
        <p:spPr>
          <a:xfrm>
            <a:off x="5665319" y="5311010"/>
            <a:ext cx="151540" cy="313265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6" name="Rectangle : coins arrondis 125">
            <a:extLst>
              <a:ext uri="{FF2B5EF4-FFF2-40B4-BE49-F238E27FC236}">
                <a16:creationId xmlns:a16="http://schemas.microsoft.com/office/drawing/2014/main" id="{06172183-8EE9-4A4E-A7EC-487FAEFF270B}"/>
              </a:ext>
            </a:extLst>
          </p:cNvPr>
          <p:cNvSpPr/>
          <p:nvPr/>
        </p:nvSpPr>
        <p:spPr>
          <a:xfrm>
            <a:off x="6467619" y="5338763"/>
            <a:ext cx="428593" cy="270488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7" name="Shape 111">
            <a:extLst>
              <a:ext uri="{FF2B5EF4-FFF2-40B4-BE49-F238E27FC236}">
                <a16:creationId xmlns:a16="http://schemas.microsoft.com/office/drawing/2014/main" id="{7224300E-3ED7-4DFF-B279-722ECED0A77A}"/>
              </a:ext>
            </a:extLst>
          </p:cNvPr>
          <p:cNvSpPr/>
          <p:nvPr/>
        </p:nvSpPr>
        <p:spPr>
          <a:xfrm>
            <a:off x="5433270" y="4997609"/>
            <a:ext cx="1723414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1600" dirty="0" err="1">
                <a:solidFill>
                  <a:srgbClr val="0033CC"/>
                </a:solidFill>
              </a:rPr>
              <a:t>Tranverse</a:t>
            </a:r>
            <a:r>
              <a:rPr lang="fr-FR" sz="1600" dirty="0">
                <a:solidFill>
                  <a:srgbClr val="0033CC"/>
                </a:solidFill>
              </a:rPr>
              <a:t> plane</a:t>
            </a:r>
            <a:endParaRPr sz="2000" baseline="-25000" dirty="0">
              <a:solidFill>
                <a:srgbClr val="0033CC"/>
              </a:solidFill>
            </a:endParaRPr>
          </a:p>
        </p:txBody>
      </p:sp>
      <p:sp>
        <p:nvSpPr>
          <p:cNvPr id="130" name="Shape 111">
            <a:extLst>
              <a:ext uri="{FF2B5EF4-FFF2-40B4-BE49-F238E27FC236}">
                <a16:creationId xmlns:a16="http://schemas.microsoft.com/office/drawing/2014/main" id="{EE305432-98CB-4AB1-AF3E-8A5EFD253AFA}"/>
              </a:ext>
            </a:extLst>
          </p:cNvPr>
          <p:cNvSpPr/>
          <p:nvPr/>
        </p:nvSpPr>
        <p:spPr>
          <a:xfrm>
            <a:off x="3921436" y="7944120"/>
            <a:ext cx="12805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spherical</a:t>
            </a:r>
            <a:endParaRPr sz="2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9367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73" grpId="0"/>
      <p:bldP spid="75" grpId="0"/>
      <p:bldP spid="95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31" grpId="0" animBg="1"/>
      <p:bldP spid="119" grpId="0" animBg="1"/>
      <p:bldP spid="120" grpId="0" animBg="1"/>
      <p:bldP spid="121" grpId="0" animBg="1"/>
      <p:bldP spid="122" grpId="0" animBg="1"/>
      <p:bldP spid="47" grpId="0" animBg="1"/>
      <p:bldP spid="124" grpId="0" animBg="1"/>
      <p:bldP spid="125" grpId="0" animBg="1"/>
      <p:bldP spid="126" grpId="0" animBg="1"/>
      <p:bldP spid="127" grpId="0" animBg="1"/>
      <p:bldP spid="1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BD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33CC"/>
                </a:solidFill>
              </a:rPr>
              <a:t>Contents</a:t>
            </a:r>
          </a:p>
        </p:txBody>
      </p:sp>
      <p:sp>
        <p:nvSpPr>
          <p:cNvPr id="81" name="Shape 81"/>
          <p:cNvSpPr/>
          <p:nvPr/>
        </p:nvSpPr>
        <p:spPr>
          <a:xfrm>
            <a:off x="481799" y="4957752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latin typeface="Palatino"/>
                <a:ea typeface="Palatino"/>
                <a:cs typeface="Palatino"/>
                <a:sym typeface="Palatino"/>
              </a:rPr>
              <a:t>Interface between low- and high-energy physics</a:t>
            </a:r>
          </a:p>
        </p:txBody>
      </p:sp>
      <p:sp>
        <p:nvSpPr>
          <p:cNvPr id="12" name="Shape 81"/>
          <p:cNvSpPr/>
          <p:nvPr/>
        </p:nvSpPr>
        <p:spPr>
          <a:xfrm>
            <a:off x="1516125" y="6948730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From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the quantum to the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classical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rotor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3" name="Shape 81"/>
          <p:cNvSpPr/>
          <p:nvPr/>
        </p:nvSpPr>
        <p:spPr>
          <a:xfrm>
            <a:off x="481800" y="1551355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 Introduction</a:t>
            </a:r>
            <a:endParaRPr sz="2200" dirty="0">
              <a:solidFill>
                <a:srgbClr val="1243DE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5" name="Shape 81">
            <a:extLst>
              <a:ext uri="{FF2B5EF4-FFF2-40B4-BE49-F238E27FC236}">
                <a16:creationId xmlns:a16="http://schemas.microsoft.com/office/drawing/2014/main" id="{0C7ED7B8-22D2-4557-9A48-EFE98FD2E05B}"/>
              </a:ext>
            </a:extLst>
          </p:cNvPr>
          <p:cNvSpPr/>
          <p:nvPr/>
        </p:nvSpPr>
        <p:spPr>
          <a:xfrm>
            <a:off x="1516125" y="623814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latin typeface="Palatino"/>
                <a:ea typeface="Palatino"/>
                <a:cs typeface="Palatino"/>
                <a:sym typeface="Palatino"/>
              </a:rPr>
              <a:t>Imaging two-body correlations from ab initio quantum rotor in 8 ≤ Z ≤ 28 nuclei </a:t>
            </a:r>
          </a:p>
        </p:txBody>
      </p:sp>
      <p:sp>
        <p:nvSpPr>
          <p:cNvPr id="18" name="Shape 81">
            <a:extLst>
              <a:ext uri="{FF2B5EF4-FFF2-40B4-BE49-F238E27FC236}">
                <a16:creationId xmlns:a16="http://schemas.microsoft.com/office/drawing/2014/main" id="{0ECECA3C-5CF8-4DE7-90E2-C6C741A6BF68}"/>
              </a:ext>
            </a:extLst>
          </p:cNvPr>
          <p:cNvSpPr/>
          <p:nvPr/>
        </p:nvSpPr>
        <p:spPr>
          <a:xfrm>
            <a:off x="1516126" y="5524440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Azimuthal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flow versus quantum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correlations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in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nuclei</a:t>
            </a:r>
            <a:endParaRPr lang="fr-FR"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9" name="Shape 81">
            <a:extLst>
              <a:ext uri="{FF2B5EF4-FFF2-40B4-BE49-F238E27FC236}">
                <a16:creationId xmlns:a16="http://schemas.microsoft.com/office/drawing/2014/main" id="{D4443E47-1A25-4915-BB5F-69FB59AB2F43}"/>
              </a:ext>
            </a:extLst>
          </p:cNvPr>
          <p:cNvSpPr/>
          <p:nvPr/>
        </p:nvSpPr>
        <p:spPr>
          <a:xfrm>
            <a:off x="1516129" y="2123387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The ab initio nuclear many-body problem and many-body expansion methods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0" name="Shape 81">
            <a:extLst>
              <a:ext uri="{FF2B5EF4-FFF2-40B4-BE49-F238E27FC236}">
                <a16:creationId xmlns:a16="http://schemas.microsoft.com/office/drawing/2014/main" id="{BE9965E6-12EF-4AE9-908F-B32DB40D5307}"/>
              </a:ext>
            </a:extLst>
          </p:cNvPr>
          <p:cNvSpPr/>
          <p:nvPr/>
        </p:nvSpPr>
        <p:spPr>
          <a:xfrm>
            <a:off x="1516129" y="283709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The projected generator coordinate method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1" name="Shape 81">
            <a:extLst>
              <a:ext uri="{FF2B5EF4-FFF2-40B4-BE49-F238E27FC236}">
                <a16:creationId xmlns:a16="http://schemas.microsoft.com/office/drawing/2014/main" id="{4417C10E-201E-405C-9A56-48FE5DA52DA0}"/>
              </a:ext>
            </a:extLst>
          </p:cNvPr>
          <p:cNvSpPr/>
          <p:nvPr/>
        </p:nvSpPr>
        <p:spPr>
          <a:xfrm>
            <a:off x="1516128" y="3542333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Rotational properties, deformation and correlations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2" name="Shape 81">
            <a:extLst>
              <a:ext uri="{FF2B5EF4-FFF2-40B4-BE49-F238E27FC236}">
                <a16:creationId xmlns:a16="http://schemas.microsoft.com/office/drawing/2014/main" id="{54FC1D5B-57CD-4549-A5CD-EE2858E6885D}"/>
              </a:ext>
            </a:extLst>
          </p:cNvPr>
          <p:cNvSpPr/>
          <p:nvPr/>
        </p:nvSpPr>
        <p:spPr>
          <a:xfrm>
            <a:off x="1516127" y="4247571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Kumar invariant operators</a:t>
            </a:r>
            <a:endParaRPr sz="2200" dirty="0">
              <a:solidFill>
                <a:srgbClr val="1243DE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3" name="Shape 81">
            <a:extLst>
              <a:ext uri="{FF2B5EF4-FFF2-40B4-BE49-F238E27FC236}">
                <a16:creationId xmlns:a16="http://schemas.microsoft.com/office/drawing/2014/main" id="{038DCD14-D2B8-4DE9-94B5-8DBF46BAB30D}"/>
              </a:ext>
            </a:extLst>
          </p:cNvPr>
          <p:cNvSpPr/>
          <p:nvPr/>
        </p:nvSpPr>
        <p:spPr>
          <a:xfrm>
            <a:off x="1516124" y="7653567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Connection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with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Kumar invariant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4" name="Shape 81">
            <a:extLst>
              <a:ext uri="{FF2B5EF4-FFF2-40B4-BE49-F238E27FC236}">
                <a16:creationId xmlns:a16="http://schemas.microsoft.com/office/drawing/2014/main" id="{AAF04176-1BBA-488E-A4FE-02B4850BAF4C}"/>
              </a:ext>
            </a:extLst>
          </p:cNvPr>
          <p:cNvSpPr/>
          <p:nvPr/>
        </p:nvSpPr>
        <p:spPr>
          <a:xfrm>
            <a:off x="1516123" y="836727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Adding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shape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fluctuations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5" name="Shape 81">
            <a:extLst>
              <a:ext uri="{FF2B5EF4-FFF2-40B4-BE49-F238E27FC236}">
                <a16:creationId xmlns:a16="http://schemas.microsoft.com/office/drawing/2014/main" id="{50D43FF5-5C9F-4314-A4F0-14663976F6B2}"/>
              </a:ext>
            </a:extLst>
          </p:cNvPr>
          <p:cNvSpPr/>
          <p:nvPr/>
        </p:nvSpPr>
        <p:spPr>
          <a:xfrm>
            <a:off x="1516123" y="906868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Dependence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of the interface on the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intrinsic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and apparent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theoretical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resolution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scale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22793603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hape 625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26" name="Shape 626"/>
          <p:cNvSpPr/>
          <p:nvPr/>
        </p:nvSpPr>
        <p:spPr>
          <a:xfrm>
            <a:off x="444500" y="238138"/>
            <a:ext cx="12115800" cy="879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590C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err="1">
                <a:solidFill>
                  <a:srgbClr val="00590C"/>
                </a:solidFill>
              </a:rPr>
              <a:t>Collaborators</a:t>
            </a:r>
            <a:r>
              <a:rPr lang="fr-FR" sz="3600" dirty="0">
                <a:solidFill>
                  <a:srgbClr val="00590C"/>
                </a:solidFill>
              </a:rPr>
              <a:t> on ab </a:t>
            </a:r>
            <a:r>
              <a:rPr lang="fr-FR" sz="3600" dirty="0" err="1">
                <a:solidFill>
                  <a:srgbClr val="00590C"/>
                </a:solidFill>
              </a:rPr>
              <a:t>initio</a:t>
            </a:r>
            <a:r>
              <a:rPr lang="fr-FR" sz="3600" dirty="0">
                <a:solidFill>
                  <a:srgbClr val="00590C"/>
                </a:solidFill>
              </a:rPr>
              <a:t> </a:t>
            </a:r>
            <a:r>
              <a:rPr lang="fr-FR" sz="3600" dirty="0" err="1">
                <a:solidFill>
                  <a:srgbClr val="00590C"/>
                </a:solidFill>
              </a:rPr>
              <a:t>many</a:t>
            </a:r>
            <a:r>
              <a:rPr lang="fr-FR" sz="3600" dirty="0">
                <a:solidFill>
                  <a:srgbClr val="00590C"/>
                </a:solidFill>
              </a:rPr>
              <a:t>-body </a:t>
            </a:r>
            <a:r>
              <a:rPr lang="fr-FR" sz="3600" dirty="0" err="1">
                <a:solidFill>
                  <a:srgbClr val="00590C"/>
                </a:solidFill>
              </a:rPr>
              <a:t>methods</a:t>
            </a:r>
            <a:r>
              <a:rPr lang="fr-FR" sz="3600" dirty="0">
                <a:solidFill>
                  <a:srgbClr val="00590C"/>
                </a:solidFill>
              </a:rPr>
              <a:t>/</a:t>
            </a:r>
            <a:r>
              <a:rPr lang="fr-FR" sz="3600" dirty="0" err="1">
                <a:solidFill>
                  <a:srgbClr val="00590C"/>
                </a:solidFill>
              </a:rPr>
              <a:t>calculations</a:t>
            </a:r>
            <a:endParaRPr sz="3600" dirty="0">
              <a:solidFill>
                <a:srgbClr val="00590C"/>
              </a:solidFill>
            </a:endParaRPr>
          </a:p>
        </p:txBody>
      </p:sp>
      <p:sp>
        <p:nvSpPr>
          <p:cNvPr id="26" name="Shape 629"/>
          <p:cNvSpPr/>
          <p:nvPr/>
        </p:nvSpPr>
        <p:spPr>
          <a:xfrm>
            <a:off x="3338024" y="1537744"/>
            <a:ext cx="2896522" cy="4739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2200" b="1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J.-P. Blaizot</a:t>
            </a:r>
          </a:p>
          <a:p>
            <a:pPr lvl="0" algn="l">
              <a:defRPr sz="1800"/>
            </a:pP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G. Blanchon </a:t>
            </a:r>
          </a:p>
          <a:p>
            <a:pPr lvl="0" algn="l">
              <a:defRPr sz="1800"/>
            </a:pPr>
            <a:r>
              <a:rPr lang="fr-FR" sz="2200" b="1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S. </a:t>
            </a:r>
            <a:r>
              <a:rPr lang="fr-FR" sz="2200" b="1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Bofos</a:t>
            </a:r>
            <a:r>
              <a:rPr lang="fr-FR" sz="2200" b="1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</a:p>
          <a:p>
            <a:pPr lvl="0" algn="l">
              <a:defRPr sz="1800"/>
            </a:pP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J.-P. Ebran </a:t>
            </a:r>
          </a:p>
          <a:p>
            <a:pPr lvl="0" algn="l">
              <a:defRPr sz="1800"/>
            </a:pP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T.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Demartini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</a:p>
          <a:p>
            <a:pPr lvl="0" algn="l">
              <a:defRPr sz="1800"/>
            </a:pP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M. Dupuis </a:t>
            </a:r>
          </a:p>
          <a:p>
            <a:pPr lvl="0" algn="l">
              <a:defRPr sz="1800"/>
            </a:pPr>
            <a:r>
              <a:rPr lang="fr-FR" sz="2200" b="1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M. Frosini </a:t>
            </a:r>
          </a:p>
          <a:p>
            <a:pPr lvl="0" algn="l">
              <a:defRPr sz="1800"/>
            </a:pP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L. Heitz </a:t>
            </a:r>
          </a:p>
          <a:p>
            <a:pPr lvl="0" algn="l">
              <a:defRPr sz="1800"/>
            </a:pP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A. Porro</a:t>
            </a:r>
          </a:p>
          <a:p>
            <a:pPr lvl="0" algn="l">
              <a:defRPr sz="1800"/>
            </a:pP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S. Sainato </a:t>
            </a:r>
          </a:p>
          <a:p>
            <a:pPr lvl="0" algn="l">
              <a:defRPr sz="1800"/>
            </a:pP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V.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Somà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</a:p>
          <a:p>
            <a:pPr lvl="0" algn="l">
              <a:defRPr sz="1800"/>
            </a:pP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P.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Tamagno</a:t>
            </a:r>
            <a:endParaRPr lang="fr-FR"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  <a:p>
            <a:pPr lvl="0" algn="l">
              <a:defRPr sz="1800"/>
            </a:pP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E.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Thiriont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–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Bernolle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</a:p>
          <a:p>
            <a:pPr lvl="0" algn="l">
              <a:defRPr sz="1800"/>
            </a:pP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L. Zurek</a:t>
            </a:r>
          </a:p>
        </p:txBody>
      </p:sp>
      <p:sp>
        <p:nvSpPr>
          <p:cNvPr id="29" name="Shape 629"/>
          <p:cNvSpPr/>
          <p:nvPr/>
        </p:nvSpPr>
        <p:spPr>
          <a:xfrm>
            <a:off x="10593776" y="4552062"/>
            <a:ext cx="151270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P.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Navratil</a:t>
            </a:r>
            <a:endParaRPr lang="fr-FR"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30" name="Shape 629"/>
          <p:cNvSpPr/>
          <p:nvPr/>
        </p:nvSpPr>
        <p:spPr>
          <a:xfrm>
            <a:off x="10588546" y="1535299"/>
            <a:ext cx="2124583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G. Hagen</a:t>
            </a:r>
          </a:p>
          <a:p>
            <a:pPr lvl="0" algn="l">
              <a:defRPr sz="1800"/>
            </a:pP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T.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Papenbrock</a:t>
            </a:r>
            <a:endParaRPr lang="fr-FR"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32" name="Shape 629"/>
          <p:cNvSpPr/>
          <p:nvPr/>
        </p:nvSpPr>
        <p:spPr>
          <a:xfrm>
            <a:off x="10588546" y="5464211"/>
            <a:ext cx="1933471" cy="1692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M. Aytekin</a:t>
            </a:r>
          </a:p>
          <a:p>
            <a:pPr lvl="0" algn="l">
              <a:defRPr sz="1800"/>
            </a:pPr>
            <a:r>
              <a:rPr lang="fr-FR" sz="2200" b="1" dirty="0">
                <a:latin typeface="Palatino"/>
                <a:ea typeface="Palatino"/>
                <a:cs typeface="Palatino"/>
                <a:sym typeface="Palatino"/>
              </a:rPr>
              <a:t>B. Bally</a:t>
            </a:r>
          </a:p>
          <a:p>
            <a:pPr lvl="0" algn="l">
              <a:defRPr sz="1800"/>
            </a:pP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R. Roth</a:t>
            </a:r>
          </a:p>
          <a:p>
            <a:pPr marL="457200" lvl="0" indent="-457200" algn="l">
              <a:buAutoNum type="alphaUcPeriod"/>
              <a:defRPr sz="1800"/>
            </a:pPr>
            <a:r>
              <a:rPr lang="fr-FR" sz="2200" b="1" dirty="0">
                <a:latin typeface="Palatino"/>
                <a:ea typeface="Palatino"/>
                <a:cs typeface="Palatino"/>
                <a:sym typeface="Palatino"/>
              </a:rPr>
              <a:t>Tichai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</a:p>
          <a:p>
            <a:pPr lvl="0" algn="l">
              <a:defRPr sz="1800"/>
            </a:pP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U. Vernik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64" y="5779808"/>
            <a:ext cx="2346722" cy="97095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487" y="4416392"/>
            <a:ext cx="2042028" cy="63468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763" y="1648190"/>
            <a:ext cx="2336487" cy="563009"/>
          </a:xfrm>
          <a:prstGeom prst="rect">
            <a:avLst/>
          </a:prstGeom>
        </p:spPr>
      </p:pic>
      <p:sp>
        <p:nvSpPr>
          <p:cNvPr id="17" name="Shape 629"/>
          <p:cNvSpPr/>
          <p:nvPr/>
        </p:nvSpPr>
        <p:spPr>
          <a:xfrm>
            <a:off x="3338024" y="6984071"/>
            <a:ext cx="212458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P. Demol</a:t>
            </a:r>
          </a:p>
        </p:txBody>
      </p:sp>
      <p:sp>
        <p:nvSpPr>
          <p:cNvPr id="18" name="Shape 629"/>
          <p:cNvSpPr/>
          <p:nvPr/>
        </p:nvSpPr>
        <p:spPr>
          <a:xfrm>
            <a:off x="10593776" y="3134937"/>
            <a:ext cx="212458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H.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Hergert</a:t>
            </a:r>
            <a:endParaRPr lang="fr-FR"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615" y="2577256"/>
            <a:ext cx="1127498" cy="1412191"/>
          </a:xfrm>
          <a:prstGeom prst="rect">
            <a:avLst/>
          </a:prstGeom>
        </p:spPr>
      </p:pic>
      <p:sp>
        <p:nvSpPr>
          <p:cNvPr id="20" name="Shape 629"/>
          <p:cNvSpPr/>
          <p:nvPr/>
        </p:nvSpPr>
        <p:spPr>
          <a:xfrm>
            <a:off x="10588546" y="7544634"/>
            <a:ext cx="163116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2200" b="1" dirty="0">
                <a:latin typeface="Palatino"/>
                <a:ea typeface="Palatino"/>
                <a:cs typeface="Palatino"/>
                <a:sym typeface="Palatino"/>
              </a:rPr>
              <a:t>S. </a:t>
            </a:r>
            <a:r>
              <a:rPr lang="fr-FR" sz="2200" b="1" dirty="0" err="1">
                <a:latin typeface="Palatino"/>
                <a:ea typeface="Palatino"/>
                <a:cs typeface="Palatino"/>
                <a:sym typeface="Palatino"/>
              </a:rPr>
              <a:t>Jeon</a:t>
            </a:r>
            <a:endParaRPr lang="fr-FR" sz="2200" b="1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2" name="Shape 629"/>
          <p:cNvSpPr/>
          <p:nvPr/>
        </p:nvSpPr>
        <p:spPr>
          <a:xfrm>
            <a:off x="10642023" y="8666530"/>
            <a:ext cx="19182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2200" b="1" dirty="0">
                <a:latin typeface="Palatino"/>
                <a:ea typeface="Palatino"/>
                <a:cs typeface="Palatino"/>
                <a:sym typeface="Palatino"/>
              </a:rPr>
              <a:t>G. Giacalone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65" y="8076211"/>
            <a:ext cx="1280514" cy="1547288"/>
          </a:xfrm>
          <a:prstGeom prst="rect">
            <a:avLst/>
          </a:prstGeom>
        </p:spPr>
      </p:pic>
      <p:sp>
        <p:nvSpPr>
          <p:cNvPr id="24" name="Shape 629"/>
          <p:cNvSpPr/>
          <p:nvPr/>
        </p:nvSpPr>
        <p:spPr>
          <a:xfrm>
            <a:off x="3319485" y="8511301"/>
            <a:ext cx="244521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A. Scalesi</a:t>
            </a:r>
          </a:p>
        </p:txBody>
      </p:sp>
      <p:pic>
        <p:nvPicPr>
          <p:cNvPr id="28" name="droppedImage.png"/>
          <p:cNvPicPr/>
          <p:nvPr/>
        </p:nvPicPr>
        <p:blipFill>
          <a:blip r:embed="rId8"/>
          <a:stretch>
            <a:fillRect/>
          </a:stretch>
        </p:blipFill>
        <p:spPr>
          <a:xfrm>
            <a:off x="469900" y="2890306"/>
            <a:ext cx="2253779" cy="1986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3CA5AC2F-B5F4-43F8-AFBF-6F0850B88D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0262" y="6486889"/>
            <a:ext cx="1332919" cy="133291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A44AC53-1836-456B-8908-4F32BAA389A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487" y="6871796"/>
            <a:ext cx="2526347" cy="1684231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3F1306F1-9619-4D62-A7AC-75D37706AAF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699006" y="8221149"/>
            <a:ext cx="1410595" cy="141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9245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age 187">
            <a:extLst>
              <a:ext uri="{FF2B5EF4-FFF2-40B4-BE49-F238E27FC236}">
                <a16:creationId xmlns:a16="http://schemas.microsoft.com/office/drawing/2014/main" id="{816D2DD0-07C8-4787-A23F-4777840DA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690" y="4708119"/>
            <a:ext cx="2092442" cy="610932"/>
          </a:xfrm>
          <a:prstGeom prst="rect">
            <a:avLst/>
          </a:prstGeom>
        </p:spPr>
      </p:pic>
      <p:sp>
        <p:nvSpPr>
          <p:cNvPr id="81" name="Shape 81"/>
          <p:cNvSpPr/>
          <p:nvPr/>
        </p:nvSpPr>
        <p:spPr>
          <a:xfrm flipV="1">
            <a:off x="469900" y="1056106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2" name="Shape 82"/>
          <p:cNvSpPr/>
          <p:nvPr/>
        </p:nvSpPr>
        <p:spPr>
          <a:xfrm>
            <a:off x="444500" y="-19744"/>
            <a:ext cx="12115800" cy="879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/>
          <a:p>
            <a:pPr lvl="0" defTabSz="457200">
              <a:defRPr sz="1800"/>
            </a:pPr>
            <a:r>
              <a:rPr lang="en-US" sz="3600" dirty="0">
                <a:solidFill>
                  <a:srgbClr val="9999FF"/>
                </a:solidFill>
                <a:latin typeface="Palatino"/>
                <a:ea typeface="Palatino"/>
                <a:cs typeface="Palatino"/>
                <a:sym typeface="Palatino"/>
              </a:rPr>
              <a:t>Kumar invariant operators </a:t>
            </a:r>
            <a:r>
              <a:rPr lang="en-US" sz="3600" dirty="0" err="1">
                <a:solidFill>
                  <a:srgbClr val="9999FF"/>
                </a:solidFill>
                <a:latin typeface="Palatino"/>
                <a:ea typeface="Palatino"/>
                <a:cs typeface="Palatino"/>
                <a:sym typeface="Palatino"/>
              </a:rPr>
              <a:t>Q</a:t>
            </a:r>
            <a:r>
              <a:rPr lang="en-US" sz="3600" i="1" baseline="-25000" dirty="0" err="1">
                <a:solidFill>
                  <a:srgbClr val="9999FF"/>
                </a:solidFill>
                <a:latin typeface="Palatino"/>
                <a:ea typeface="Palatino"/>
                <a:cs typeface="Palatino"/>
                <a:sym typeface="Palatino"/>
              </a:rPr>
              <a:t>l</a:t>
            </a:r>
            <a:r>
              <a:rPr lang="en-US" sz="3600" baseline="30000" dirty="0">
                <a:solidFill>
                  <a:srgbClr val="9999FF"/>
                </a:solidFill>
                <a:latin typeface="Palatino"/>
                <a:ea typeface="Palatino"/>
                <a:cs typeface="Palatino"/>
                <a:sym typeface="Palatino"/>
              </a:rPr>
              <a:t>(n) </a:t>
            </a:r>
            <a:r>
              <a:rPr lang="en-US" sz="3600" dirty="0">
                <a:solidFill>
                  <a:srgbClr val="9999FF"/>
                </a:solidFill>
                <a:latin typeface="Palatino"/>
                <a:ea typeface="Palatino"/>
                <a:cs typeface="Palatino"/>
                <a:sym typeface="Palatino"/>
              </a:rPr>
              <a:t>(</a:t>
            </a:r>
            <a:r>
              <a:rPr lang="en-US" sz="3600" i="1" dirty="0">
                <a:solidFill>
                  <a:srgbClr val="9999FF"/>
                </a:solidFill>
                <a:latin typeface="Palatino"/>
                <a:ea typeface="Palatino"/>
                <a:cs typeface="Palatino"/>
                <a:sym typeface="Palatino"/>
              </a:rPr>
              <a:t>l</a:t>
            </a:r>
            <a:r>
              <a:rPr lang="en-US" sz="3600" dirty="0">
                <a:solidFill>
                  <a:srgbClr val="9999FF"/>
                </a:solidFill>
                <a:latin typeface="Palatino"/>
                <a:ea typeface="Palatino"/>
                <a:cs typeface="Palatino"/>
                <a:sym typeface="Palatino"/>
              </a:rPr>
              <a:t>&gt;1,n&gt;1) </a:t>
            </a:r>
          </a:p>
        </p:txBody>
      </p:sp>
      <p:sp>
        <p:nvSpPr>
          <p:cNvPr id="41" name="Shape 122"/>
          <p:cNvSpPr/>
          <p:nvPr/>
        </p:nvSpPr>
        <p:spPr>
          <a:xfrm>
            <a:off x="93687" y="1204392"/>
            <a:ext cx="526802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800" i="1" dirty="0"/>
              <a:t>I. </a:t>
            </a:r>
            <a:r>
              <a:rPr lang="fr-FR" sz="2200" i="1" dirty="0"/>
              <a:t>Kumar </a:t>
            </a:r>
            <a:r>
              <a:rPr lang="fr-FR" sz="2200" i="1" dirty="0" err="1"/>
              <a:t>invari</a:t>
            </a:r>
            <a:r>
              <a:rPr lang="fr-FR" sz="2200" i="1" dirty="0"/>
              <a:t>	</a:t>
            </a:r>
            <a:r>
              <a:rPr lang="fr-FR" sz="2200" i="1" dirty="0" err="1"/>
              <a:t>ant</a:t>
            </a:r>
            <a:r>
              <a:rPr lang="fr-FR" sz="2200" i="1" dirty="0"/>
              <a:t> </a:t>
            </a:r>
            <a:r>
              <a:rPr lang="fr-FR" sz="2200" i="1" dirty="0" err="1"/>
              <a:t>operator</a:t>
            </a:r>
            <a:r>
              <a:rPr lang="fr-FR" sz="2200" i="1" dirty="0"/>
              <a:t> (ex </a:t>
            </a:r>
            <a:r>
              <a:rPr lang="fr-FR" sz="2200" i="1" dirty="0" err="1"/>
              <a:t>here</a:t>
            </a:r>
            <a:r>
              <a:rPr lang="fr-FR" sz="2200" i="1" dirty="0"/>
              <a:t> for l=2)</a:t>
            </a:r>
            <a:endParaRPr sz="2200" i="1" dirty="0"/>
          </a:p>
        </p:txBody>
      </p:sp>
      <p:sp>
        <p:nvSpPr>
          <p:cNvPr id="43" name="Shape 122"/>
          <p:cNvSpPr/>
          <p:nvPr/>
        </p:nvSpPr>
        <p:spPr>
          <a:xfrm>
            <a:off x="93688" y="5522993"/>
            <a:ext cx="306103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800" i="1" dirty="0"/>
              <a:t>III. </a:t>
            </a:r>
            <a:r>
              <a:rPr lang="fr-FR" sz="2200" i="1" dirty="0"/>
              <a:t>Q</a:t>
            </a:r>
            <a:r>
              <a:rPr lang="fr-FR" sz="2200" i="1" baseline="-25000" dirty="0"/>
              <a:t>2</a:t>
            </a:r>
            <a:r>
              <a:rPr lang="fr-FR" sz="2200" i="1" baseline="30000" dirty="0"/>
              <a:t>(2)</a:t>
            </a:r>
            <a:r>
              <a:rPr lang="fr-FR" sz="2200" i="1" dirty="0"/>
              <a:t> versus Q</a:t>
            </a:r>
            <a:r>
              <a:rPr lang="fr-FR" sz="2200" i="1" baseline="-25000" dirty="0"/>
              <a:t>2</a:t>
            </a:r>
            <a:r>
              <a:rPr lang="fr-FR" sz="2200" i="1" baseline="30000" dirty="0"/>
              <a:t>(4)</a:t>
            </a:r>
            <a:endParaRPr sz="2200" i="1" baseline="30000" dirty="0"/>
          </a:p>
        </p:txBody>
      </p:sp>
      <p:sp>
        <p:nvSpPr>
          <p:cNvPr id="44" name="Shape 122"/>
          <p:cNvSpPr/>
          <p:nvPr/>
        </p:nvSpPr>
        <p:spPr>
          <a:xfrm>
            <a:off x="6446557" y="5429450"/>
            <a:ext cx="646455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800" i="1" dirty="0"/>
              <a:t>IV. </a:t>
            </a:r>
            <a:r>
              <a:rPr lang="en-US" sz="2200" i="1" dirty="0"/>
              <a:t>Reconstruction of &lt;Q</a:t>
            </a:r>
            <a:r>
              <a:rPr lang="en-US" sz="2200" i="1" baseline="-25000" dirty="0"/>
              <a:t>2</a:t>
            </a:r>
            <a:r>
              <a:rPr lang="en-US" sz="2200" i="1" baseline="30000" dirty="0"/>
              <a:t>(2,4)&gt; </a:t>
            </a:r>
            <a:r>
              <a:rPr lang="en-US" sz="2200" i="1" dirty="0"/>
              <a:t>via sum over excited states</a:t>
            </a:r>
          </a:p>
        </p:txBody>
      </p:sp>
      <p:sp>
        <p:nvSpPr>
          <p:cNvPr id="125" name="Shape 112"/>
          <p:cNvSpPr/>
          <p:nvPr/>
        </p:nvSpPr>
        <p:spPr>
          <a:xfrm>
            <a:off x="6344928" y="4005008"/>
            <a:ext cx="6620208" cy="1045143"/>
          </a:xfrm>
          <a:prstGeom prst="roundRect">
            <a:avLst>
              <a:gd name="adj" fmla="val 17493"/>
            </a:avLst>
          </a:prstGeom>
          <a:noFill/>
          <a:ln w="38100">
            <a:solidFill>
              <a:srgbClr val="09BA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126" name="Shape 145"/>
          <p:cNvSpPr/>
          <p:nvPr/>
        </p:nvSpPr>
        <p:spPr>
          <a:xfrm>
            <a:off x="6370116" y="3988883"/>
            <a:ext cx="6658663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7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600" dirty="0"/>
              <a:t>Ground-state &lt;Q</a:t>
            </a:r>
            <a:r>
              <a:rPr lang="fr-FR" sz="1600" baseline="-25000" dirty="0"/>
              <a:t>2</a:t>
            </a:r>
            <a:r>
              <a:rPr lang="fr-FR" sz="1600" baseline="30000" dirty="0"/>
              <a:t>(2)</a:t>
            </a:r>
            <a:r>
              <a:rPr lang="fr-FR" sz="1600" dirty="0"/>
              <a:t>&gt;</a:t>
            </a:r>
            <a:r>
              <a:rPr lang="fr-FR" sz="1600" baseline="30000" dirty="0"/>
              <a:t>RR</a:t>
            </a:r>
            <a:r>
              <a:rPr lang="fr-FR" sz="1600" dirty="0"/>
              <a:t> </a:t>
            </a:r>
            <a:r>
              <a:rPr lang="fr-FR" sz="1600" dirty="0" err="1"/>
              <a:t>proportional</a:t>
            </a:r>
            <a:r>
              <a:rPr lang="fr-FR" sz="1600" dirty="0"/>
              <a:t> to </a:t>
            </a:r>
            <a:r>
              <a:rPr lang="fr-FR" sz="1600" dirty="0">
                <a:latin typeface="Symbol" panose="05050102010706020507" pitchFamily="18" charset="2"/>
              </a:rPr>
              <a:t>b</a:t>
            </a:r>
            <a:r>
              <a:rPr lang="fr-FR" sz="1600" baseline="-25000" dirty="0"/>
              <a:t>20</a:t>
            </a:r>
            <a:r>
              <a:rPr lang="fr-FR" sz="1600" baseline="30000" dirty="0"/>
              <a:t>2 </a:t>
            </a:r>
            <a:r>
              <a:rPr lang="fr-FR" sz="1600" dirty="0"/>
              <a:t>via 2 </a:t>
            </a:r>
            <a:r>
              <a:rPr lang="fr-FR" sz="1600" dirty="0" err="1"/>
              <a:t>steps</a:t>
            </a:r>
            <a:r>
              <a:rPr lang="fr-FR" sz="1600" dirty="0"/>
              <a:t> approximation</a:t>
            </a:r>
          </a:p>
          <a:p>
            <a:pPr marL="285750" lvl="0" indent="-285750">
              <a:buFont typeface="Courier New" panose="02070309020205020404" pitchFamily="49" charset="0"/>
              <a:buChar char="o"/>
              <a:defRPr sz="1800"/>
            </a:pPr>
            <a:r>
              <a:rPr lang="fr-FR" sz="1600" b="1" dirty="0"/>
              <a:t>Is </a:t>
            </a:r>
            <a:r>
              <a:rPr lang="fr-FR" sz="1600" b="1" dirty="0" err="1"/>
              <a:t>that</a:t>
            </a:r>
            <a:r>
              <a:rPr lang="fr-FR" sz="1600" b="1" dirty="0"/>
              <a:t> </a:t>
            </a:r>
            <a:r>
              <a:rPr lang="fr-FR" sz="1600" b="1" dirty="0" err="1"/>
              <a:t>connection</a:t>
            </a:r>
            <a:r>
              <a:rPr lang="fr-FR" sz="1600" b="1" dirty="0"/>
              <a:t> </a:t>
            </a:r>
            <a:r>
              <a:rPr lang="fr-FR" sz="1600" b="1" dirty="0" err="1"/>
              <a:t>within</a:t>
            </a:r>
            <a:r>
              <a:rPr lang="fr-FR" sz="1600" b="1" dirty="0"/>
              <a:t> rotor model correct?</a:t>
            </a:r>
            <a:endParaRPr lang="fr-FR" sz="1600" b="1" baseline="30000" dirty="0"/>
          </a:p>
          <a:p>
            <a:pPr lvl="0">
              <a:defRPr sz="1800"/>
            </a:pPr>
            <a:r>
              <a:rPr lang="fr-FR" sz="1600" dirty="0"/>
              <a:t>&lt;Q</a:t>
            </a:r>
            <a:r>
              <a:rPr lang="fr-FR" sz="1600" baseline="-25000" dirty="0"/>
              <a:t>2</a:t>
            </a:r>
            <a:r>
              <a:rPr lang="fr-FR" sz="1600" baseline="30000" dirty="0"/>
              <a:t>(2)</a:t>
            </a:r>
            <a:r>
              <a:rPr lang="fr-FR" sz="1600" dirty="0"/>
              <a:t>&gt; captures in </a:t>
            </a:r>
            <a:r>
              <a:rPr lang="fr-FR" sz="1600" dirty="0" err="1"/>
              <a:t>fact</a:t>
            </a:r>
            <a:r>
              <a:rPr lang="fr-FR" sz="1600" baseline="30000" dirty="0"/>
              <a:t> </a:t>
            </a:r>
            <a:r>
              <a:rPr lang="fr-FR" sz="1600" dirty="0" err="1"/>
              <a:t>complete</a:t>
            </a:r>
            <a:r>
              <a:rPr lang="fr-FR" sz="1600" dirty="0"/>
              <a:t> </a:t>
            </a:r>
            <a:r>
              <a:rPr lang="fr-FR" sz="1600" dirty="0" err="1"/>
              <a:t>quadrupolar</a:t>
            </a:r>
            <a:r>
              <a:rPr lang="fr-FR" sz="1600" dirty="0"/>
              <a:t> </a:t>
            </a:r>
            <a:r>
              <a:rPr lang="fr-FR" sz="1600" dirty="0" err="1"/>
              <a:t>correlations</a:t>
            </a:r>
            <a:r>
              <a:rPr lang="fr-FR" sz="1600" dirty="0"/>
              <a:t> </a:t>
            </a:r>
          </a:p>
          <a:p>
            <a:pPr marL="285750" lvl="0" indent="-285750">
              <a:buFont typeface="Courier New" panose="02070309020205020404" pitchFamily="49" charset="0"/>
              <a:buChar char="o"/>
              <a:defRPr sz="1800"/>
            </a:pPr>
            <a:r>
              <a:rPr lang="fr-FR" sz="1600" dirty="0"/>
              <a:t>Is </a:t>
            </a:r>
            <a:r>
              <a:rPr lang="fr-FR" sz="1600" dirty="0" err="1"/>
              <a:t>attributing</a:t>
            </a:r>
            <a:r>
              <a:rPr lang="fr-FR" sz="1600" dirty="0"/>
              <a:t> </a:t>
            </a:r>
            <a:r>
              <a:rPr lang="fr-FR" sz="1600" dirty="0" err="1"/>
              <a:t>it</a:t>
            </a:r>
            <a:r>
              <a:rPr lang="fr-FR" sz="1600" dirty="0"/>
              <a:t> </a:t>
            </a:r>
            <a:r>
              <a:rPr lang="fr-FR" sz="1600" dirty="0" err="1"/>
              <a:t>fully</a:t>
            </a:r>
            <a:r>
              <a:rPr lang="fr-FR" sz="1600" dirty="0"/>
              <a:t> to an (effective) </a:t>
            </a:r>
            <a:r>
              <a:rPr lang="fr-FR" sz="1600" dirty="0" err="1"/>
              <a:t>deformation</a:t>
            </a:r>
            <a:r>
              <a:rPr lang="fr-FR" sz="1600" dirty="0"/>
              <a:t> </a:t>
            </a:r>
            <a:r>
              <a:rPr lang="fr-FR" sz="1600" dirty="0" err="1"/>
              <a:t>making</a:t>
            </a:r>
            <a:r>
              <a:rPr lang="fr-FR" sz="1600" dirty="0"/>
              <a:t> </a:t>
            </a:r>
            <a:r>
              <a:rPr lang="fr-FR" sz="1600" dirty="0" err="1"/>
              <a:t>any</a:t>
            </a:r>
            <a:r>
              <a:rPr lang="fr-FR" sz="1600" dirty="0"/>
              <a:t> </a:t>
            </a:r>
            <a:r>
              <a:rPr lang="fr-FR" sz="1600" dirty="0" err="1"/>
              <a:t>sense</a:t>
            </a:r>
            <a:r>
              <a:rPr lang="fr-FR" sz="1600" dirty="0"/>
              <a:t>?</a:t>
            </a:r>
          </a:p>
        </p:txBody>
      </p:sp>
      <p:sp>
        <p:nvSpPr>
          <p:cNvPr id="45" name="Flèche courbée vers la gauche 44"/>
          <p:cNvSpPr/>
          <p:nvPr/>
        </p:nvSpPr>
        <p:spPr>
          <a:xfrm rot="242308">
            <a:off x="12489643" y="2251010"/>
            <a:ext cx="482252" cy="1398901"/>
          </a:xfrm>
          <a:prstGeom prst="curvedLeftArrow">
            <a:avLst/>
          </a:prstGeom>
          <a:solidFill>
            <a:srgbClr val="09BA00"/>
          </a:solidFill>
          <a:ln w="12700" cap="flat">
            <a:solidFill>
              <a:srgbClr val="09BA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C78F4886-F3AD-4BA5-856F-5378F1D75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3729" y="1667893"/>
            <a:ext cx="2033968" cy="690587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289BFA5-9CD3-4BF6-8A75-EE472E932D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492" y="2637639"/>
            <a:ext cx="1685115" cy="417414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43A5DE29-B1DA-4851-864E-0AAFAA1717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8006" y="2560143"/>
            <a:ext cx="1422536" cy="488508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F82E1601-73CC-450A-B634-4AAC8F126B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416" y="3802661"/>
            <a:ext cx="871926" cy="481205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AAFAA1E8-56CE-40E1-8BEB-E04D85CB10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6956" y="3704766"/>
            <a:ext cx="3346531" cy="679519"/>
          </a:xfrm>
          <a:prstGeom prst="rect">
            <a:avLst/>
          </a:prstGeom>
        </p:spPr>
      </p:pic>
      <p:sp>
        <p:nvSpPr>
          <p:cNvPr id="98" name="Shape 111">
            <a:extLst>
              <a:ext uri="{FF2B5EF4-FFF2-40B4-BE49-F238E27FC236}">
                <a16:creationId xmlns:a16="http://schemas.microsoft.com/office/drawing/2014/main" id="{1F9F4CAA-391C-429E-B780-10220935AB08}"/>
              </a:ext>
            </a:extLst>
          </p:cNvPr>
          <p:cNvSpPr/>
          <p:nvPr/>
        </p:nvSpPr>
        <p:spPr>
          <a:xfrm>
            <a:off x="125918" y="1812016"/>
            <a:ext cx="36524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Electric </a:t>
            </a:r>
            <a:r>
              <a:rPr lang="fr-F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quadrupole</a:t>
            </a: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one-body </a:t>
            </a:r>
            <a:r>
              <a:rPr lang="fr-F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operator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99" name="Shape 111">
            <a:extLst>
              <a:ext uri="{FF2B5EF4-FFF2-40B4-BE49-F238E27FC236}">
                <a16:creationId xmlns:a16="http://schemas.microsoft.com/office/drawing/2014/main" id="{BC440C0F-2363-49C6-8604-9D0C130D7394}"/>
              </a:ext>
            </a:extLst>
          </p:cNvPr>
          <p:cNvSpPr/>
          <p:nvPr/>
        </p:nvSpPr>
        <p:spPr>
          <a:xfrm>
            <a:off x="133558" y="2690531"/>
            <a:ext cx="184593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Kumar invariants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00" name="Shape 111">
            <a:extLst>
              <a:ext uri="{FF2B5EF4-FFF2-40B4-BE49-F238E27FC236}">
                <a16:creationId xmlns:a16="http://schemas.microsoft.com/office/drawing/2014/main" id="{9D1408C8-3416-4B20-8298-DB1A0846BECD}"/>
              </a:ext>
            </a:extLst>
          </p:cNvPr>
          <p:cNvSpPr/>
          <p:nvPr/>
        </p:nvSpPr>
        <p:spPr>
          <a:xfrm>
            <a:off x="2726150" y="2332786"/>
            <a:ext cx="55792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n=2</a:t>
            </a:r>
            <a:endParaRPr sz="2200" u="sng" dirty="0">
              <a:solidFill>
                <a:schemeClr val="tx1"/>
              </a:solidFill>
            </a:endParaRPr>
          </a:p>
        </p:txBody>
      </p:sp>
      <p:sp>
        <p:nvSpPr>
          <p:cNvPr id="101" name="Shape 111">
            <a:extLst>
              <a:ext uri="{FF2B5EF4-FFF2-40B4-BE49-F238E27FC236}">
                <a16:creationId xmlns:a16="http://schemas.microsoft.com/office/drawing/2014/main" id="{95F5BBD8-17F9-494A-9077-95398006C349}"/>
              </a:ext>
            </a:extLst>
          </p:cNvPr>
          <p:cNvSpPr/>
          <p:nvPr/>
        </p:nvSpPr>
        <p:spPr>
          <a:xfrm>
            <a:off x="4539701" y="2318959"/>
            <a:ext cx="55792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n=4</a:t>
            </a:r>
            <a:endParaRPr sz="2200" u="sng" dirty="0">
              <a:solidFill>
                <a:schemeClr val="tx1"/>
              </a:solidFill>
            </a:endParaRPr>
          </a:p>
        </p:txBody>
      </p:sp>
      <p:sp>
        <p:nvSpPr>
          <p:cNvPr id="102" name="Shape 111">
            <a:extLst>
              <a:ext uri="{FF2B5EF4-FFF2-40B4-BE49-F238E27FC236}">
                <a16:creationId xmlns:a16="http://schemas.microsoft.com/office/drawing/2014/main" id="{0DD98EF9-DFCD-4A6B-9CEF-546C3EA7AF83}"/>
              </a:ext>
            </a:extLst>
          </p:cNvPr>
          <p:cNvSpPr/>
          <p:nvPr/>
        </p:nvSpPr>
        <p:spPr>
          <a:xfrm>
            <a:off x="213788" y="3354901"/>
            <a:ext cx="1333047" cy="284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fr-FR" u="sng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u="sng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fr-FR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average</a:t>
            </a:r>
            <a:endParaRPr sz="2200" u="sng" dirty="0">
              <a:solidFill>
                <a:schemeClr val="tx1"/>
              </a:solidFill>
            </a:endParaRPr>
          </a:p>
        </p:txBody>
      </p:sp>
      <p:sp>
        <p:nvSpPr>
          <p:cNvPr id="103" name="Shape 111">
            <a:extLst>
              <a:ext uri="{FF2B5EF4-FFF2-40B4-BE49-F238E27FC236}">
                <a16:creationId xmlns:a16="http://schemas.microsoft.com/office/drawing/2014/main" id="{404F1311-9726-4ED1-96E3-3B66F90628E1}"/>
              </a:ext>
            </a:extLst>
          </p:cNvPr>
          <p:cNvSpPr/>
          <p:nvPr/>
        </p:nvSpPr>
        <p:spPr>
          <a:xfrm>
            <a:off x="94005" y="4776239"/>
            <a:ext cx="129427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Ground-state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04" name="Shape 111">
            <a:extLst>
              <a:ext uri="{FF2B5EF4-FFF2-40B4-BE49-F238E27FC236}">
                <a16:creationId xmlns:a16="http://schemas.microsoft.com/office/drawing/2014/main" id="{11BF07E8-E966-4881-A98F-586BD40DD734}"/>
              </a:ext>
            </a:extLst>
          </p:cNvPr>
          <p:cNvSpPr/>
          <p:nvPr/>
        </p:nvSpPr>
        <p:spPr>
          <a:xfrm>
            <a:off x="2457602" y="3354901"/>
            <a:ext cx="2171316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fr-FR" u="sng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u="sng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fr-FR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dispersion</a:t>
            </a:r>
            <a:endParaRPr sz="2200" u="sng" dirty="0">
              <a:solidFill>
                <a:schemeClr val="tx1"/>
              </a:solidFill>
            </a:endParaRPr>
          </a:p>
        </p:txBody>
      </p:sp>
      <p:sp>
        <p:nvSpPr>
          <p:cNvPr id="105" name="Shape 111">
            <a:extLst>
              <a:ext uri="{FF2B5EF4-FFF2-40B4-BE49-F238E27FC236}">
                <a16:creationId xmlns:a16="http://schemas.microsoft.com/office/drawing/2014/main" id="{34884658-6C1A-44E7-8FEE-AF965AC995ED}"/>
              </a:ext>
            </a:extLst>
          </p:cNvPr>
          <p:cNvSpPr/>
          <p:nvPr/>
        </p:nvSpPr>
        <p:spPr>
          <a:xfrm>
            <a:off x="88132" y="4409359"/>
            <a:ext cx="137897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Completeness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07" name="Shape 112">
            <a:extLst>
              <a:ext uri="{FF2B5EF4-FFF2-40B4-BE49-F238E27FC236}">
                <a16:creationId xmlns:a16="http://schemas.microsoft.com/office/drawing/2014/main" id="{F5B64AAD-D713-4FB9-9B9E-1E46797525BC}"/>
              </a:ext>
            </a:extLst>
          </p:cNvPr>
          <p:cNvSpPr/>
          <p:nvPr/>
        </p:nvSpPr>
        <p:spPr>
          <a:xfrm>
            <a:off x="71001" y="2341587"/>
            <a:ext cx="5554904" cy="814844"/>
          </a:xfrm>
          <a:prstGeom prst="roundRect">
            <a:avLst>
              <a:gd name="adj" fmla="val 17493"/>
            </a:avLst>
          </a:prstGeom>
          <a:noFill/>
          <a:ln w="38100">
            <a:solidFill>
              <a:srgbClr val="09BA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110" name="Shape 112">
            <a:extLst>
              <a:ext uri="{FF2B5EF4-FFF2-40B4-BE49-F238E27FC236}">
                <a16:creationId xmlns:a16="http://schemas.microsoft.com/office/drawing/2014/main" id="{33702551-F6C0-41AA-9EEE-72344EB427EE}"/>
              </a:ext>
            </a:extLst>
          </p:cNvPr>
          <p:cNvSpPr/>
          <p:nvPr/>
        </p:nvSpPr>
        <p:spPr>
          <a:xfrm>
            <a:off x="71000" y="3267523"/>
            <a:ext cx="4895031" cy="1045143"/>
          </a:xfrm>
          <a:prstGeom prst="roundRect">
            <a:avLst>
              <a:gd name="adj" fmla="val 17493"/>
            </a:avLst>
          </a:prstGeom>
          <a:noFill/>
          <a:ln w="38100">
            <a:solidFill>
              <a:srgbClr val="09BA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cxnSp>
        <p:nvCxnSpPr>
          <p:cNvPr id="39" name="Connecteur droit 38"/>
          <p:cNvCxnSpPr/>
          <p:nvPr/>
        </p:nvCxnSpPr>
        <p:spPr>
          <a:xfrm flipV="1">
            <a:off x="93688" y="5308848"/>
            <a:ext cx="12673408" cy="72008"/>
          </a:xfrm>
          <a:prstGeom prst="line">
            <a:avLst/>
          </a:prstGeom>
          <a:noFill/>
          <a:ln w="5715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16607F51-FFD1-4F46-9A72-5A34393BAE8B}"/>
              </a:ext>
            </a:extLst>
          </p:cNvPr>
          <p:cNvCxnSpPr>
            <a:cxnSpLocks/>
            <a:stCxn id="105" idx="0"/>
          </p:cNvCxnSpPr>
          <p:nvPr/>
        </p:nvCxnSpPr>
        <p:spPr>
          <a:xfrm flipV="1">
            <a:off x="777618" y="2967531"/>
            <a:ext cx="2337184" cy="1441828"/>
          </a:xfrm>
          <a:prstGeom prst="straightConnector1">
            <a:avLst/>
          </a:prstGeom>
          <a:noFill/>
          <a:ln w="38100" cap="flat">
            <a:solidFill>
              <a:srgbClr val="0099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0" name="Shape 111">
            <a:extLst>
              <a:ext uri="{FF2B5EF4-FFF2-40B4-BE49-F238E27FC236}">
                <a16:creationId xmlns:a16="http://schemas.microsoft.com/office/drawing/2014/main" id="{F8341D05-2501-4923-9309-9EAD2AF67F77}"/>
              </a:ext>
            </a:extLst>
          </p:cNvPr>
          <p:cNvSpPr/>
          <p:nvPr/>
        </p:nvSpPr>
        <p:spPr>
          <a:xfrm>
            <a:off x="1564352" y="4320407"/>
            <a:ext cx="342942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Reduced</a:t>
            </a:r>
            <a:r>
              <a:rPr lang="fr-FR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transition </a:t>
            </a:r>
            <a:r>
              <a:rPr lang="fr-FR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probabilities</a:t>
            </a:r>
            <a:endParaRPr sz="2200" dirty="0">
              <a:solidFill>
                <a:srgbClr val="009900"/>
              </a:solidFill>
            </a:endParaRPr>
          </a:p>
        </p:txBody>
      </p:sp>
      <p:sp>
        <p:nvSpPr>
          <p:cNvPr id="128" name="Shape 112">
            <a:extLst>
              <a:ext uri="{FF2B5EF4-FFF2-40B4-BE49-F238E27FC236}">
                <a16:creationId xmlns:a16="http://schemas.microsoft.com/office/drawing/2014/main" id="{447D68B2-C20F-45DC-A6C4-32526F8130AB}"/>
              </a:ext>
            </a:extLst>
          </p:cNvPr>
          <p:cNvSpPr/>
          <p:nvPr/>
        </p:nvSpPr>
        <p:spPr>
          <a:xfrm>
            <a:off x="2396255" y="4635985"/>
            <a:ext cx="342058" cy="722817"/>
          </a:xfrm>
          <a:prstGeom prst="roundRect">
            <a:avLst>
              <a:gd name="adj" fmla="val 17493"/>
            </a:avLst>
          </a:prstGeom>
          <a:noFill/>
          <a:ln w="38100">
            <a:solidFill>
              <a:srgbClr val="09BA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137" name="Shape 112">
            <a:extLst>
              <a:ext uri="{FF2B5EF4-FFF2-40B4-BE49-F238E27FC236}">
                <a16:creationId xmlns:a16="http://schemas.microsoft.com/office/drawing/2014/main" id="{4020854B-2E97-4ED5-901E-5684C96AFF2B}"/>
              </a:ext>
            </a:extLst>
          </p:cNvPr>
          <p:cNvSpPr/>
          <p:nvPr/>
        </p:nvSpPr>
        <p:spPr>
          <a:xfrm>
            <a:off x="3853669" y="4778007"/>
            <a:ext cx="272009" cy="380327"/>
          </a:xfrm>
          <a:prstGeom prst="roundRect">
            <a:avLst>
              <a:gd name="adj" fmla="val 17493"/>
            </a:avLst>
          </a:prstGeom>
          <a:noFill/>
          <a:ln w="38100">
            <a:solidFill>
              <a:srgbClr val="09BA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pic>
        <p:nvPicPr>
          <p:cNvPr id="63" name="Image 62">
            <a:extLst>
              <a:ext uri="{FF2B5EF4-FFF2-40B4-BE49-F238E27FC236}">
                <a16:creationId xmlns:a16="http://schemas.microsoft.com/office/drawing/2014/main" id="{91A16E51-FD49-4AC3-94DE-CE19228C92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1977" y="2019043"/>
            <a:ext cx="2713512" cy="435260"/>
          </a:xfrm>
          <a:prstGeom prst="rect">
            <a:avLst/>
          </a:prstGeom>
        </p:spPr>
      </p:pic>
      <p:pic>
        <p:nvPicPr>
          <p:cNvPr id="68" name="Image 67">
            <a:extLst>
              <a:ext uri="{FF2B5EF4-FFF2-40B4-BE49-F238E27FC236}">
                <a16:creationId xmlns:a16="http://schemas.microsoft.com/office/drawing/2014/main" id="{3BC818BE-1866-403D-A373-DDC4520824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6066" y="1877358"/>
            <a:ext cx="1293576" cy="655299"/>
          </a:xfrm>
          <a:prstGeom prst="rect">
            <a:avLst/>
          </a:prstGeom>
        </p:spPr>
      </p:pic>
      <p:pic>
        <p:nvPicPr>
          <p:cNvPr id="72" name="Image 71">
            <a:extLst>
              <a:ext uri="{FF2B5EF4-FFF2-40B4-BE49-F238E27FC236}">
                <a16:creationId xmlns:a16="http://schemas.microsoft.com/office/drawing/2014/main" id="{54E458C4-9725-408C-A39E-FB01C86131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59494" y="1904492"/>
            <a:ext cx="1868799" cy="620248"/>
          </a:xfrm>
          <a:prstGeom prst="rect">
            <a:avLst/>
          </a:prstGeom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2D19ABBE-4EBB-4102-B39A-56DC32104F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82359" y="3070121"/>
            <a:ext cx="2411725" cy="713224"/>
          </a:xfrm>
          <a:prstGeom prst="rect">
            <a:avLst/>
          </a:prstGeom>
        </p:spPr>
      </p:pic>
      <p:pic>
        <p:nvPicPr>
          <p:cNvPr id="80" name="Image 79">
            <a:extLst>
              <a:ext uri="{FF2B5EF4-FFF2-40B4-BE49-F238E27FC236}">
                <a16:creationId xmlns:a16="http://schemas.microsoft.com/office/drawing/2014/main" id="{1E49173C-FC3D-4E13-9C1A-BB262D49796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59048" y="3112912"/>
            <a:ext cx="1271996" cy="567034"/>
          </a:xfrm>
          <a:prstGeom prst="rect">
            <a:avLst/>
          </a:prstGeom>
        </p:spPr>
      </p:pic>
      <p:sp>
        <p:nvSpPr>
          <p:cNvPr id="138" name="Shape 111">
            <a:extLst>
              <a:ext uri="{FF2B5EF4-FFF2-40B4-BE49-F238E27FC236}">
                <a16:creationId xmlns:a16="http://schemas.microsoft.com/office/drawing/2014/main" id="{923B25BA-D04D-468C-AAC7-4BCFD1B4800F}"/>
              </a:ext>
            </a:extLst>
          </p:cNvPr>
          <p:cNvSpPr/>
          <p:nvPr/>
        </p:nvSpPr>
        <p:spPr>
          <a:xfrm>
            <a:off x="10304416" y="3243831"/>
            <a:ext cx="54338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40" name="Shape 111">
            <a:extLst>
              <a:ext uri="{FF2B5EF4-FFF2-40B4-BE49-F238E27FC236}">
                <a16:creationId xmlns:a16="http://schemas.microsoft.com/office/drawing/2014/main" id="{266E501E-CB9F-4666-8861-48B5C4F29F08}"/>
              </a:ext>
            </a:extLst>
          </p:cNvPr>
          <p:cNvSpPr/>
          <p:nvPr/>
        </p:nvSpPr>
        <p:spPr>
          <a:xfrm>
            <a:off x="6739161" y="1558199"/>
            <a:ext cx="2143646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fr-FR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</a:t>
            </a:r>
            <a:r>
              <a:rPr lang="fr-FR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reduced</a:t>
            </a:r>
            <a:r>
              <a:rPr lang="fr-FR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2</a:t>
            </a:r>
            <a:r>
              <a:rPr lang="fr-FR" baseline="-25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fr-FR" baseline="30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sz="2200" dirty="0">
              <a:solidFill>
                <a:srgbClr val="009900"/>
              </a:solidFill>
            </a:endParaRPr>
          </a:p>
        </p:txBody>
      </p:sp>
      <p:cxnSp>
        <p:nvCxnSpPr>
          <p:cNvPr id="141" name="Connecteur droit avec flèche 140">
            <a:extLst>
              <a:ext uri="{FF2B5EF4-FFF2-40B4-BE49-F238E27FC236}">
                <a16:creationId xmlns:a16="http://schemas.microsoft.com/office/drawing/2014/main" id="{482F9DD7-8999-4B36-A09D-90232C17D58F}"/>
              </a:ext>
            </a:extLst>
          </p:cNvPr>
          <p:cNvCxnSpPr>
            <a:cxnSpLocks/>
          </p:cNvCxnSpPr>
          <p:nvPr/>
        </p:nvCxnSpPr>
        <p:spPr>
          <a:xfrm>
            <a:off x="7491004" y="1875027"/>
            <a:ext cx="0" cy="249489"/>
          </a:xfrm>
          <a:prstGeom prst="straightConnector1">
            <a:avLst/>
          </a:prstGeom>
          <a:noFill/>
          <a:ln w="38100" cap="flat">
            <a:solidFill>
              <a:srgbClr val="0099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2" name="Shape 111">
            <a:extLst>
              <a:ext uri="{FF2B5EF4-FFF2-40B4-BE49-F238E27FC236}">
                <a16:creationId xmlns:a16="http://schemas.microsoft.com/office/drawing/2014/main" id="{D2C5B598-6575-4F5C-83F9-244410D39729}"/>
              </a:ext>
            </a:extLst>
          </p:cNvPr>
          <p:cNvSpPr/>
          <p:nvPr/>
        </p:nvSpPr>
        <p:spPr>
          <a:xfrm>
            <a:off x="9026836" y="1549249"/>
            <a:ext cx="2567056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fr-FR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Related</a:t>
            </a:r>
            <a:r>
              <a:rPr lang="fr-FR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Q</a:t>
            </a:r>
            <a:r>
              <a:rPr lang="fr-FR" baseline="-25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fr-FR" baseline="30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fr-FR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fr-FR" baseline="30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solidFill>
                  <a:srgbClr val="0099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fr-FR" baseline="-25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fr-FR" baseline="30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sz="2200" baseline="30000" dirty="0">
              <a:solidFill>
                <a:srgbClr val="009900"/>
              </a:solidFill>
            </a:endParaRPr>
          </a:p>
        </p:txBody>
      </p:sp>
      <p:sp>
        <p:nvSpPr>
          <p:cNvPr id="143" name="Shape 111">
            <a:extLst>
              <a:ext uri="{FF2B5EF4-FFF2-40B4-BE49-F238E27FC236}">
                <a16:creationId xmlns:a16="http://schemas.microsoft.com/office/drawing/2014/main" id="{F777A440-BDEA-4297-80B7-5304087959E9}"/>
              </a:ext>
            </a:extLst>
          </p:cNvPr>
          <p:cNvSpPr/>
          <p:nvPr/>
        </p:nvSpPr>
        <p:spPr>
          <a:xfrm>
            <a:off x="6620093" y="2706910"/>
            <a:ext cx="601805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Ground-state </a:t>
            </a:r>
            <a:r>
              <a:rPr lang="fr-F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effective</a:t>
            </a: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deformation</a:t>
            </a: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fr-FR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generalization</a:t>
            </a:r>
            <a:r>
              <a:rPr lang="fr-FR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fr-FR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analogy</a:t>
            </a:r>
            <a:endParaRPr sz="2200" b="1" i="1" dirty="0">
              <a:solidFill>
                <a:schemeClr val="tx1"/>
              </a:solidFill>
            </a:endParaRPr>
          </a:p>
        </p:txBody>
      </p:sp>
      <p:sp>
        <p:nvSpPr>
          <p:cNvPr id="145" name="Shape 112">
            <a:extLst>
              <a:ext uri="{FF2B5EF4-FFF2-40B4-BE49-F238E27FC236}">
                <a16:creationId xmlns:a16="http://schemas.microsoft.com/office/drawing/2014/main" id="{DB4DE3F2-9F48-44BB-A206-459F1B66D86B}"/>
              </a:ext>
            </a:extLst>
          </p:cNvPr>
          <p:cNvSpPr/>
          <p:nvPr/>
        </p:nvSpPr>
        <p:spPr>
          <a:xfrm>
            <a:off x="6501977" y="2713905"/>
            <a:ext cx="5900309" cy="1045143"/>
          </a:xfrm>
          <a:prstGeom prst="roundRect">
            <a:avLst>
              <a:gd name="adj" fmla="val 17493"/>
            </a:avLst>
          </a:prstGeom>
          <a:noFill/>
          <a:ln w="38100">
            <a:solidFill>
              <a:srgbClr val="09BA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146" name="Shape 112">
            <a:extLst>
              <a:ext uri="{FF2B5EF4-FFF2-40B4-BE49-F238E27FC236}">
                <a16:creationId xmlns:a16="http://schemas.microsoft.com/office/drawing/2014/main" id="{0CDAB46C-BECB-4B3B-96A0-7CE57179E90C}"/>
              </a:ext>
            </a:extLst>
          </p:cNvPr>
          <p:cNvSpPr/>
          <p:nvPr/>
        </p:nvSpPr>
        <p:spPr>
          <a:xfrm>
            <a:off x="6474634" y="8863675"/>
            <a:ext cx="6490502" cy="861065"/>
          </a:xfrm>
          <a:prstGeom prst="roundRect">
            <a:avLst>
              <a:gd name="adj" fmla="val 17493"/>
            </a:avLst>
          </a:prstGeom>
          <a:noFill/>
          <a:ln w="38100">
            <a:solidFill>
              <a:srgbClr val="09BA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147" name="Shape 145">
            <a:extLst>
              <a:ext uri="{FF2B5EF4-FFF2-40B4-BE49-F238E27FC236}">
                <a16:creationId xmlns:a16="http://schemas.microsoft.com/office/drawing/2014/main" id="{B726B3D9-992A-4F52-85F9-15DD1698A790}"/>
              </a:ext>
            </a:extLst>
          </p:cNvPr>
          <p:cNvSpPr/>
          <p:nvPr/>
        </p:nvSpPr>
        <p:spPr>
          <a:xfrm>
            <a:off x="6524624" y="8849280"/>
            <a:ext cx="6658661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7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600" b="1" dirty="0" err="1"/>
              <a:t>Limiting</a:t>
            </a:r>
            <a:r>
              <a:rPr lang="fr-FR" sz="1600" b="1" dirty="0"/>
              <a:t> to 1</a:t>
            </a:r>
            <a:r>
              <a:rPr lang="fr-FR" sz="1600" b="1" baseline="30000" dirty="0"/>
              <a:t>st</a:t>
            </a:r>
            <a:r>
              <a:rPr lang="fr-FR" sz="1600" b="1" dirty="0"/>
              <a:t> state as in rotor model </a:t>
            </a:r>
            <a:r>
              <a:rPr lang="fr-FR" sz="1600" b="1" dirty="0" err="1"/>
              <a:t>provides</a:t>
            </a:r>
            <a:r>
              <a:rPr lang="fr-FR" sz="1600" b="1" dirty="0"/>
              <a:t> 70% of full value</a:t>
            </a:r>
          </a:p>
          <a:p>
            <a:pPr lvl="0">
              <a:defRPr sz="1800"/>
            </a:pPr>
            <a:r>
              <a:rPr lang="fr-FR" sz="1600" dirty="0"/>
              <a:t>&lt;Q</a:t>
            </a:r>
            <a:r>
              <a:rPr lang="fr-FR" sz="1600" baseline="-25000" dirty="0"/>
              <a:t>2</a:t>
            </a:r>
            <a:r>
              <a:rPr lang="fr-FR" sz="1600" baseline="30000" dirty="0"/>
              <a:t>(2,4)</a:t>
            </a:r>
            <a:r>
              <a:rPr lang="fr-FR" sz="1600" dirty="0"/>
              <a:t>&gt; </a:t>
            </a:r>
            <a:r>
              <a:rPr lang="fr-FR" sz="1600" dirty="0" err="1"/>
              <a:t>require</a:t>
            </a:r>
            <a:r>
              <a:rPr lang="fr-FR" sz="1600" dirty="0"/>
              <a:t> ~5 first states to </a:t>
            </a:r>
            <a:r>
              <a:rPr lang="fr-FR" sz="1600" dirty="0" err="1"/>
              <a:t>reach</a:t>
            </a:r>
            <a:r>
              <a:rPr lang="fr-FR" sz="1600" dirty="0"/>
              <a:t> 90% of full value</a:t>
            </a:r>
          </a:p>
          <a:p>
            <a:pPr lvl="0">
              <a:defRPr sz="1800"/>
            </a:pP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fr-FR" sz="1600" b="1" dirty="0" err="1"/>
              <a:t>Challenging</a:t>
            </a:r>
            <a:r>
              <a:rPr lang="fr-FR" sz="1600" b="1" dirty="0"/>
              <a:t> via </a:t>
            </a:r>
            <a:r>
              <a:rPr lang="fr-FR" sz="1600" b="1" dirty="0" err="1"/>
              <a:t>low-energy</a:t>
            </a:r>
            <a:r>
              <a:rPr lang="fr-FR" sz="1600" b="1" dirty="0"/>
              <a:t>, e.g. Coulomb excitation, </a:t>
            </a:r>
            <a:r>
              <a:rPr lang="fr-FR" sz="1600" b="1" dirty="0" err="1"/>
              <a:t>experiments</a:t>
            </a:r>
            <a:endParaRPr lang="fr-FR" sz="1600" b="1" baseline="30000" dirty="0"/>
          </a:p>
        </p:txBody>
      </p:sp>
      <p:pic>
        <p:nvPicPr>
          <p:cNvPr id="96" name="Image 95">
            <a:extLst>
              <a:ext uri="{FF2B5EF4-FFF2-40B4-BE49-F238E27FC236}">
                <a16:creationId xmlns:a16="http://schemas.microsoft.com/office/drawing/2014/main" id="{61855B3D-ECA2-40DA-B2F7-8C448C7E080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00941" y="3347338"/>
            <a:ext cx="1227235" cy="1948411"/>
          </a:xfrm>
          <a:prstGeom prst="rect">
            <a:avLst/>
          </a:prstGeom>
        </p:spPr>
      </p:pic>
      <p:sp>
        <p:nvSpPr>
          <p:cNvPr id="148" name="Shape 111">
            <a:extLst>
              <a:ext uri="{FF2B5EF4-FFF2-40B4-BE49-F238E27FC236}">
                <a16:creationId xmlns:a16="http://schemas.microsoft.com/office/drawing/2014/main" id="{A539438A-2131-4D90-B270-30CB3F657B71}"/>
              </a:ext>
            </a:extLst>
          </p:cNvPr>
          <p:cNvSpPr/>
          <p:nvPr/>
        </p:nvSpPr>
        <p:spPr>
          <a:xfrm>
            <a:off x="5161067" y="3681023"/>
            <a:ext cx="1209049" cy="18466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B(E2; 0</a:t>
            </a:r>
            <a:r>
              <a:rPr lang="fr-FR" sz="12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fr-FR" sz="12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fr-FR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→2</a:t>
            </a:r>
            <a:r>
              <a:rPr lang="fr-FR" sz="12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fr-FR" sz="12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fr-FR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sz="1600" dirty="0">
              <a:solidFill>
                <a:srgbClr val="FF0000"/>
              </a:solidFill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6264697" y="1348408"/>
            <a:ext cx="72008" cy="8208912"/>
          </a:xfrm>
          <a:prstGeom prst="line">
            <a:avLst/>
          </a:prstGeom>
          <a:noFill/>
          <a:ln w="5715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49" name="Groupe 148">
            <a:extLst>
              <a:ext uri="{FF2B5EF4-FFF2-40B4-BE49-F238E27FC236}">
                <a16:creationId xmlns:a16="http://schemas.microsoft.com/office/drawing/2014/main" id="{0CCE6458-AD60-4DF2-AC91-80E6F4654881}"/>
              </a:ext>
            </a:extLst>
          </p:cNvPr>
          <p:cNvGrpSpPr/>
          <p:nvPr/>
        </p:nvGrpSpPr>
        <p:grpSpPr>
          <a:xfrm>
            <a:off x="4363324" y="5660518"/>
            <a:ext cx="1275234" cy="2508855"/>
            <a:chOff x="5940539" y="3268337"/>
            <a:chExt cx="1938969" cy="4830896"/>
          </a:xfrm>
        </p:grpSpPr>
        <p:pic>
          <p:nvPicPr>
            <p:cNvPr id="150" name="Image 149">
              <a:extLst>
                <a:ext uri="{FF2B5EF4-FFF2-40B4-BE49-F238E27FC236}">
                  <a16:creationId xmlns:a16="http://schemas.microsoft.com/office/drawing/2014/main" id="{6F8547D9-5186-485E-83CA-26F5AC66B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064563" y="3268337"/>
              <a:ext cx="903383" cy="3216925"/>
            </a:xfrm>
            <a:prstGeom prst="rect">
              <a:avLst/>
            </a:prstGeom>
          </p:spPr>
        </p:pic>
        <p:pic>
          <p:nvPicPr>
            <p:cNvPr id="151" name="Image 150">
              <a:extLst>
                <a:ext uri="{FF2B5EF4-FFF2-40B4-BE49-F238E27FC236}">
                  <a16:creationId xmlns:a16="http://schemas.microsoft.com/office/drawing/2014/main" id="{47F74B93-BD27-4FFE-8359-116303A69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954091" y="3293208"/>
              <a:ext cx="925417" cy="3194892"/>
            </a:xfrm>
            <a:prstGeom prst="rect">
              <a:avLst/>
            </a:prstGeom>
          </p:spPr>
        </p:pic>
        <p:pic>
          <p:nvPicPr>
            <p:cNvPr id="152" name="Image 151">
              <a:extLst>
                <a:ext uri="{FF2B5EF4-FFF2-40B4-BE49-F238E27FC236}">
                  <a16:creationId xmlns:a16="http://schemas.microsoft.com/office/drawing/2014/main" id="{6C92E3A2-A207-4953-A978-9306CB557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940539" y="6485262"/>
              <a:ext cx="1013552" cy="1613971"/>
            </a:xfrm>
            <a:prstGeom prst="rect">
              <a:avLst/>
            </a:prstGeom>
          </p:spPr>
        </p:pic>
        <p:pic>
          <p:nvPicPr>
            <p:cNvPr id="153" name="Image 152">
              <a:extLst>
                <a:ext uri="{FF2B5EF4-FFF2-40B4-BE49-F238E27FC236}">
                  <a16:creationId xmlns:a16="http://schemas.microsoft.com/office/drawing/2014/main" id="{73FBC234-5474-430B-9580-DC5B1A3ED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954091" y="6471407"/>
              <a:ext cx="859316" cy="1597446"/>
            </a:xfrm>
            <a:prstGeom prst="rect">
              <a:avLst/>
            </a:prstGeom>
          </p:spPr>
        </p:pic>
      </p:grpSp>
      <p:sp>
        <p:nvSpPr>
          <p:cNvPr id="154" name="TextBox 59">
            <a:extLst>
              <a:ext uri="{FF2B5EF4-FFF2-40B4-BE49-F238E27FC236}">
                <a16:creationId xmlns:a16="http://schemas.microsoft.com/office/drawing/2014/main" id="{66C3F5D8-2848-4636-93DB-BD309EF64137}"/>
              </a:ext>
            </a:extLst>
          </p:cNvPr>
          <p:cNvSpPr txBox="1"/>
          <p:nvPr/>
        </p:nvSpPr>
        <p:spPr>
          <a:xfrm>
            <a:off x="269444" y="7292116"/>
            <a:ext cx="4270257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Poves, Nowacki, Alhassid, PRC (2020</a:t>
            </a:r>
            <a:r>
              <a:rPr lang="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)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sp>
        <p:nvSpPr>
          <p:cNvPr id="155" name="Shape 111">
            <a:extLst>
              <a:ext uri="{FF2B5EF4-FFF2-40B4-BE49-F238E27FC236}">
                <a16:creationId xmlns:a16="http://schemas.microsoft.com/office/drawing/2014/main" id="{79A0CECF-334D-4E77-BD1B-E5676822F303}"/>
              </a:ext>
            </a:extLst>
          </p:cNvPr>
          <p:cNvSpPr/>
          <p:nvPr/>
        </p:nvSpPr>
        <p:spPr>
          <a:xfrm>
            <a:off x="186531" y="6249214"/>
            <a:ext cx="3983868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Configuration interaction </a:t>
            </a:r>
            <a:r>
              <a:rPr lang="fr-FR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calculations</a:t>
            </a:r>
            <a:endParaRPr lang="fr-FR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Courier New" panose="02070309020205020404" pitchFamily="49" charset="0"/>
              <a:buChar char="o"/>
              <a:defRPr sz="1800"/>
            </a:pPr>
            <a:r>
              <a:rPr lang="fr-FR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</a:t>
            </a:r>
            <a:r>
              <a:rPr lang="fr-F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pf and </a:t>
            </a:r>
            <a:r>
              <a:rPr lang="fr-FR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sdpf</a:t>
            </a:r>
            <a:r>
              <a:rPr lang="fr-F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valence </a:t>
            </a:r>
            <a:r>
              <a:rPr lang="fr-FR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spaces</a:t>
            </a:r>
            <a:endParaRPr lang="fr-FR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Courier New" panose="02070309020205020404" pitchFamily="49" charset="0"/>
              <a:buChar char="o"/>
              <a:defRPr sz="1800"/>
            </a:pPr>
            <a:r>
              <a:rPr lang="fr-FR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Empirical</a:t>
            </a:r>
            <a:r>
              <a:rPr lang="fr-F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valence-</a:t>
            </a:r>
            <a:r>
              <a:rPr lang="fr-FR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</a:t>
            </a:r>
            <a:r>
              <a:rPr lang="fr-F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interactions</a:t>
            </a:r>
            <a:endParaRPr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Shape 112">
            <a:extLst>
              <a:ext uri="{FF2B5EF4-FFF2-40B4-BE49-F238E27FC236}">
                <a16:creationId xmlns:a16="http://schemas.microsoft.com/office/drawing/2014/main" id="{559616F2-097F-4643-A461-1790B7B2FAAF}"/>
              </a:ext>
            </a:extLst>
          </p:cNvPr>
          <p:cNvSpPr/>
          <p:nvPr/>
        </p:nvSpPr>
        <p:spPr>
          <a:xfrm>
            <a:off x="100422" y="8508361"/>
            <a:ext cx="5942856" cy="886735"/>
          </a:xfrm>
          <a:prstGeom prst="roundRect">
            <a:avLst>
              <a:gd name="adj" fmla="val 17493"/>
            </a:avLst>
          </a:prstGeom>
          <a:noFill/>
          <a:ln w="38100">
            <a:solidFill>
              <a:srgbClr val="09BA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157" name="Shape 145">
            <a:extLst>
              <a:ext uri="{FF2B5EF4-FFF2-40B4-BE49-F238E27FC236}">
                <a16:creationId xmlns:a16="http://schemas.microsoft.com/office/drawing/2014/main" id="{C6C4AB16-BCFF-4CAD-8CC7-686B936F2057}"/>
              </a:ext>
            </a:extLst>
          </p:cNvPr>
          <p:cNvSpPr/>
          <p:nvPr/>
        </p:nvSpPr>
        <p:spPr>
          <a:xfrm>
            <a:off x="118750" y="8518433"/>
            <a:ext cx="592452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7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600" dirty="0"/>
              <a:t>Fluctuation of Q</a:t>
            </a:r>
            <a:r>
              <a:rPr lang="fr-FR" sz="1600" baseline="-25000" dirty="0"/>
              <a:t>2</a:t>
            </a:r>
            <a:r>
              <a:rPr lang="fr-FR" sz="1600" baseline="30000" dirty="0"/>
              <a:t>(2) </a:t>
            </a:r>
            <a:r>
              <a:rPr lang="fr-FR" sz="1600" dirty="0"/>
              <a:t>in </a:t>
            </a:r>
            <a:r>
              <a:rPr lang="fr-FR" sz="1600" dirty="0" err="1"/>
              <a:t>ground</a:t>
            </a:r>
            <a:r>
              <a:rPr lang="fr-FR" sz="1600" dirty="0"/>
              <a:t> state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typically</a:t>
            </a:r>
            <a:r>
              <a:rPr lang="fr-FR" sz="1600" dirty="0"/>
              <a:t> about 25%-50% </a:t>
            </a:r>
          </a:p>
          <a:p>
            <a:pPr marL="285750" lvl="0" indent="-285750">
              <a:buFont typeface="Courier New" panose="02070309020205020404" pitchFamily="49" charset="0"/>
              <a:buChar char="o"/>
              <a:defRPr sz="1800"/>
            </a:pPr>
            <a:r>
              <a:rPr lang="fr-FR" sz="1600" dirty="0"/>
              <a:t>Effective </a:t>
            </a:r>
            <a:r>
              <a:rPr lang="fr-FR" sz="1600" dirty="0" err="1"/>
              <a:t>deformation</a:t>
            </a:r>
            <a:r>
              <a:rPr lang="fr-FR" sz="1600" dirty="0"/>
              <a:t> </a:t>
            </a:r>
            <a:r>
              <a:rPr lang="fr-FR" sz="1600" dirty="0" err="1"/>
              <a:t>language</a:t>
            </a:r>
            <a:r>
              <a:rPr lang="fr-FR" sz="1600" dirty="0"/>
              <a:t>: </a:t>
            </a:r>
            <a:r>
              <a:rPr lang="fr-FR" sz="1600" b="1" dirty="0">
                <a:latin typeface="French Script MT" panose="03020402040607040605" pitchFamily="66" charset="0"/>
              </a:rPr>
              <a:t>B</a:t>
            </a:r>
            <a:r>
              <a:rPr lang="fr-FR" sz="1600" b="1" baseline="-25000" dirty="0"/>
              <a:t>2</a:t>
            </a:r>
            <a:r>
              <a:rPr lang="fr-FR" sz="1600" b="1" baseline="30000" dirty="0"/>
              <a:t>2</a:t>
            </a:r>
            <a:r>
              <a:rPr lang="fr-FR" sz="1600" b="1" dirty="0"/>
              <a:t>(LE) not </a:t>
            </a:r>
            <a:r>
              <a:rPr lang="fr-FR" sz="1600" b="1" dirty="0" err="1"/>
              <a:t>strictly</a:t>
            </a:r>
            <a:r>
              <a:rPr lang="fr-FR" sz="1600" b="1" dirty="0"/>
              <a:t> </a:t>
            </a:r>
            <a:r>
              <a:rPr lang="fr-FR" sz="1600" b="1" dirty="0" err="1"/>
              <a:t>defined</a:t>
            </a:r>
            <a:endParaRPr lang="fr-FR" sz="1600" b="1" baseline="30000" dirty="0"/>
          </a:p>
          <a:p>
            <a:pPr marL="285750" lvl="0" indent="-285750">
              <a:buFont typeface="Courier New" panose="02070309020205020404" pitchFamily="49" charset="0"/>
              <a:buChar char="o"/>
              <a:defRPr sz="1800"/>
            </a:pPr>
            <a:r>
              <a:rPr lang="fr-FR" sz="1600" dirty="0" err="1"/>
              <a:t>Many</a:t>
            </a:r>
            <a:r>
              <a:rPr lang="fr-FR" sz="1600" dirty="0"/>
              <a:t>-body </a:t>
            </a:r>
            <a:r>
              <a:rPr lang="fr-FR" sz="1600" dirty="0" err="1"/>
              <a:t>correlations</a:t>
            </a:r>
            <a:r>
              <a:rPr lang="fr-FR" sz="1600" dirty="0"/>
              <a:t> </a:t>
            </a:r>
            <a:r>
              <a:rPr lang="fr-FR" sz="1600" dirty="0" err="1"/>
              <a:t>language</a:t>
            </a:r>
            <a:r>
              <a:rPr lang="fr-FR" sz="1600" dirty="0"/>
              <a:t>: </a:t>
            </a:r>
            <a:r>
              <a:rPr lang="fr-FR" sz="1600" b="1" dirty="0"/>
              <a:t>4-body 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≤~</a:t>
            </a:r>
            <a:r>
              <a:rPr lang="fr-FR" sz="1600" b="1" dirty="0"/>
              <a:t> 2-body</a:t>
            </a:r>
          </a:p>
        </p:txBody>
      </p:sp>
      <p:sp>
        <p:nvSpPr>
          <p:cNvPr id="127" name="Shape 111">
            <a:extLst>
              <a:ext uri="{FF2B5EF4-FFF2-40B4-BE49-F238E27FC236}">
                <a16:creationId xmlns:a16="http://schemas.microsoft.com/office/drawing/2014/main" id="{4516C925-4F99-4F35-819C-BAC411141E96}"/>
              </a:ext>
            </a:extLst>
          </p:cNvPr>
          <p:cNvSpPr/>
          <p:nvPr/>
        </p:nvSpPr>
        <p:spPr>
          <a:xfrm>
            <a:off x="4267050" y="4821470"/>
            <a:ext cx="120904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6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fr-FR" sz="16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fr-FR" sz="1600" baseline="30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fr-FR" sz="16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states</a:t>
            </a:r>
            <a:endParaRPr sz="2000" dirty="0">
              <a:solidFill>
                <a:srgbClr val="009900"/>
              </a:solidFill>
            </a:endParaRPr>
          </a:p>
        </p:txBody>
      </p:sp>
      <p:sp>
        <p:nvSpPr>
          <p:cNvPr id="158" name="TextBox 59">
            <a:extLst>
              <a:ext uri="{FF2B5EF4-FFF2-40B4-BE49-F238E27FC236}">
                <a16:creationId xmlns:a16="http://schemas.microsoft.com/office/drawing/2014/main" id="{402FA645-4CDD-4B34-9F67-11718B0EE0D5}"/>
              </a:ext>
            </a:extLst>
          </p:cNvPr>
          <p:cNvSpPr txBox="1"/>
          <p:nvPr/>
        </p:nvSpPr>
        <p:spPr>
          <a:xfrm rot="5400000">
            <a:off x="10903014" y="7039088"/>
            <a:ext cx="2462349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Henderson, PRC (2020</a:t>
            </a:r>
            <a:r>
              <a:rPr lang="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)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pic>
        <p:nvPicPr>
          <p:cNvPr id="161" name="Image 160">
            <a:extLst>
              <a:ext uri="{FF2B5EF4-FFF2-40B4-BE49-F238E27FC236}">
                <a16:creationId xmlns:a16="http://schemas.microsoft.com/office/drawing/2014/main" id="{FA6CA224-7EA9-4BD6-AC77-93C6728BB6E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71667" y="6762759"/>
            <a:ext cx="2305798" cy="2086521"/>
          </a:xfrm>
          <a:prstGeom prst="rect">
            <a:avLst/>
          </a:prstGeom>
        </p:spPr>
      </p:pic>
      <p:cxnSp>
        <p:nvCxnSpPr>
          <p:cNvPr id="167" name="Connecteur droit 166">
            <a:extLst>
              <a:ext uri="{FF2B5EF4-FFF2-40B4-BE49-F238E27FC236}">
                <a16:creationId xmlns:a16="http://schemas.microsoft.com/office/drawing/2014/main" id="{198650A7-F92E-4E9B-A3AE-13D3B8345DD7}"/>
              </a:ext>
            </a:extLst>
          </p:cNvPr>
          <p:cNvCxnSpPr/>
          <p:nvPr/>
        </p:nvCxnSpPr>
        <p:spPr>
          <a:xfrm flipV="1">
            <a:off x="7634553" y="7518439"/>
            <a:ext cx="0" cy="1022152"/>
          </a:xfrm>
          <a:prstGeom prst="line">
            <a:avLst/>
          </a:prstGeom>
          <a:noFill/>
          <a:ln w="38100" cap="flat">
            <a:solidFill>
              <a:srgbClr val="C00000"/>
            </a:solidFill>
            <a:prstDash val="dash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0" name="Connecteur droit 169">
            <a:extLst>
              <a:ext uri="{FF2B5EF4-FFF2-40B4-BE49-F238E27FC236}">
                <a16:creationId xmlns:a16="http://schemas.microsoft.com/office/drawing/2014/main" id="{26D85D48-3F82-4AF6-8F0F-FDEF9C2B7835}"/>
              </a:ext>
            </a:extLst>
          </p:cNvPr>
          <p:cNvCxnSpPr>
            <a:cxnSpLocks/>
          </p:cNvCxnSpPr>
          <p:nvPr/>
        </p:nvCxnSpPr>
        <p:spPr>
          <a:xfrm flipH="1" flipV="1">
            <a:off x="7232817" y="7567581"/>
            <a:ext cx="392423" cy="1"/>
          </a:xfrm>
          <a:prstGeom prst="line">
            <a:avLst/>
          </a:prstGeom>
          <a:noFill/>
          <a:ln w="38100" cap="flat">
            <a:solidFill>
              <a:srgbClr val="C00000"/>
            </a:solidFill>
            <a:prstDash val="dash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63" name="Image 162">
            <a:extLst>
              <a:ext uri="{FF2B5EF4-FFF2-40B4-BE49-F238E27FC236}">
                <a16:creationId xmlns:a16="http://schemas.microsoft.com/office/drawing/2014/main" id="{3E6B8221-F199-4C65-9673-EC24C262C17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98166" y="6784149"/>
            <a:ext cx="2066423" cy="1768290"/>
          </a:xfrm>
          <a:prstGeom prst="rect">
            <a:avLst/>
          </a:prstGeom>
        </p:spPr>
      </p:pic>
      <p:pic>
        <p:nvPicPr>
          <p:cNvPr id="165" name="Image 164">
            <a:extLst>
              <a:ext uri="{FF2B5EF4-FFF2-40B4-BE49-F238E27FC236}">
                <a16:creationId xmlns:a16="http://schemas.microsoft.com/office/drawing/2014/main" id="{725B99A9-5540-4C38-94BF-ABEBABC7E7F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90884" y="8540591"/>
            <a:ext cx="1962089" cy="323085"/>
          </a:xfrm>
          <a:prstGeom prst="rect">
            <a:avLst/>
          </a:prstGeom>
        </p:spPr>
      </p:pic>
      <p:cxnSp>
        <p:nvCxnSpPr>
          <p:cNvPr id="168" name="Connecteur droit 167">
            <a:extLst>
              <a:ext uri="{FF2B5EF4-FFF2-40B4-BE49-F238E27FC236}">
                <a16:creationId xmlns:a16="http://schemas.microsoft.com/office/drawing/2014/main" id="{F03307F2-BD2A-442D-8B1D-571C039EC7AF}"/>
              </a:ext>
            </a:extLst>
          </p:cNvPr>
          <p:cNvCxnSpPr>
            <a:cxnSpLocks/>
          </p:cNvCxnSpPr>
          <p:nvPr/>
        </p:nvCxnSpPr>
        <p:spPr>
          <a:xfrm flipV="1">
            <a:off x="9879937" y="7130511"/>
            <a:ext cx="0" cy="1408073"/>
          </a:xfrm>
          <a:prstGeom prst="line">
            <a:avLst/>
          </a:prstGeom>
          <a:noFill/>
          <a:ln w="38100" cap="flat">
            <a:solidFill>
              <a:srgbClr val="C00000"/>
            </a:solidFill>
            <a:prstDash val="dash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8" name="Connecteur droit 177">
            <a:extLst>
              <a:ext uri="{FF2B5EF4-FFF2-40B4-BE49-F238E27FC236}">
                <a16:creationId xmlns:a16="http://schemas.microsoft.com/office/drawing/2014/main" id="{1BF7A2DF-E29D-41FD-915B-9D4EBD844345}"/>
              </a:ext>
            </a:extLst>
          </p:cNvPr>
          <p:cNvCxnSpPr>
            <a:cxnSpLocks/>
          </p:cNvCxnSpPr>
          <p:nvPr/>
        </p:nvCxnSpPr>
        <p:spPr>
          <a:xfrm flipH="1">
            <a:off x="9894362" y="7130511"/>
            <a:ext cx="1499352" cy="20266"/>
          </a:xfrm>
          <a:prstGeom prst="line">
            <a:avLst/>
          </a:prstGeom>
          <a:noFill/>
          <a:ln w="38100" cap="flat">
            <a:solidFill>
              <a:srgbClr val="C00000"/>
            </a:solidFill>
            <a:prstDash val="dash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81" name="Image 180">
            <a:extLst>
              <a:ext uri="{FF2B5EF4-FFF2-40B4-BE49-F238E27FC236}">
                <a16:creationId xmlns:a16="http://schemas.microsoft.com/office/drawing/2014/main" id="{60F8EE6F-BCE2-4859-9A7C-09670709E21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573457" y="7388077"/>
            <a:ext cx="206056" cy="647605"/>
          </a:xfrm>
          <a:prstGeom prst="rect">
            <a:avLst/>
          </a:prstGeom>
        </p:spPr>
      </p:pic>
      <p:sp>
        <p:nvSpPr>
          <p:cNvPr id="186" name="Shape 111">
            <a:extLst>
              <a:ext uri="{FF2B5EF4-FFF2-40B4-BE49-F238E27FC236}">
                <a16:creationId xmlns:a16="http://schemas.microsoft.com/office/drawing/2014/main" id="{1F946030-866C-4744-BF2F-2DBC834EFE71}"/>
              </a:ext>
            </a:extLst>
          </p:cNvPr>
          <p:cNvSpPr/>
          <p:nvPr/>
        </p:nvSpPr>
        <p:spPr>
          <a:xfrm>
            <a:off x="7085531" y="5845166"/>
            <a:ext cx="3983868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Configuration interaction </a:t>
            </a:r>
            <a:r>
              <a:rPr lang="fr-FR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calculations</a:t>
            </a:r>
            <a:endParaRPr lang="fr-FR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Courier New" panose="02070309020205020404" pitchFamily="49" charset="0"/>
              <a:buChar char="o"/>
              <a:defRPr sz="1800"/>
            </a:pPr>
            <a:r>
              <a:rPr lang="fr-FR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</a:t>
            </a:r>
            <a:r>
              <a:rPr lang="fr-F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pf valence </a:t>
            </a:r>
            <a:r>
              <a:rPr lang="fr-FR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spaces</a:t>
            </a:r>
            <a:endParaRPr lang="fr-FR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Courier New" panose="02070309020205020404" pitchFamily="49" charset="0"/>
              <a:buChar char="o"/>
              <a:defRPr sz="1800"/>
            </a:pPr>
            <a:r>
              <a:rPr lang="fr-FR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Empirical</a:t>
            </a:r>
            <a:r>
              <a:rPr lang="fr-F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valence-</a:t>
            </a:r>
            <a:r>
              <a:rPr lang="fr-FR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</a:t>
            </a:r>
            <a:r>
              <a:rPr lang="fr-F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interactions</a:t>
            </a:r>
            <a:endParaRPr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0" name="Image 189">
            <a:extLst>
              <a:ext uri="{FF2B5EF4-FFF2-40B4-BE49-F238E27FC236}">
                <a16:creationId xmlns:a16="http://schemas.microsoft.com/office/drawing/2014/main" id="{BAA88E23-E59A-4DEA-9159-72317D10F2F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33401" y="4721102"/>
            <a:ext cx="823889" cy="458183"/>
          </a:xfrm>
          <a:prstGeom prst="rect">
            <a:avLst/>
          </a:prstGeom>
        </p:spPr>
      </p:pic>
      <p:sp>
        <p:nvSpPr>
          <p:cNvPr id="191" name="Shape 122">
            <a:extLst>
              <a:ext uri="{FF2B5EF4-FFF2-40B4-BE49-F238E27FC236}">
                <a16:creationId xmlns:a16="http://schemas.microsoft.com/office/drawing/2014/main" id="{3F9CD9A7-BADB-4764-A025-CDA540F11909}"/>
              </a:ext>
            </a:extLst>
          </p:cNvPr>
          <p:cNvSpPr/>
          <p:nvPr/>
        </p:nvSpPr>
        <p:spPr>
          <a:xfrm>
            <a:off x="6425561" y="1179816"/>
            <a:ext cx="6737046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800" i="1" dirty="0"/>
              <a:t>II. </a:t>
            </a:r>
            <a:r>
              <a:rPr lang="fr-FR" sz="2200" i="1" dirty="0"/>
              <a:t>Axial rotor model and </a:t>
            </a:r>
            <a:r>
              <a:rPr lang="fr-FR" sz="2200" i="1" dirty="0" err="1"/>
              <a:t>interpretation</a:t>
            </a:r>
            <a:r>
              <a:rPr lang="fr-FR" sz="2200" i="1" dirty="0"/>
              <a:t> of Kumar </a:t>
            </a:r>
            <a:endParaRPr sz="2200" i="1" baseline="30000" dirty="0"/>
          </a:p>
        </p:txBody>
      </p:sp>
      <p:sp>
        <p:nvSpPr>
          <p:cNvPr id="192" name="Ellipse 191">
            <a:extLst>
              <a:ext uri="{FF2B5EF4-FFF2-40B4-BE49-F238E27FC236}">
                <a16:creationId xmlns:a16="http://schemas.microsoft.com/office/drawing/2014/main" id="{B9325965-6483-422E-B7F2-8F9E507674B9}"/>
              </a:ext>
            </a:extLst>
          </p:cNvPr>
          <p:cNvSpPr/>
          <p:nvPr/>
        </p:nvSpPr>
        <p:spPr>
          <a:xfrm>
            <a:off x="7196830" y="8214742"/>
            <a:ext cx="163910" cy="157658"/>
          </a:xfrm>
          <a:prstGeom prst="ellipse">
            <a:avLst/>
          </a:prstGeom>
          <a:solidFill>
            <a:srgbClr val="C00000"/>
          </a:solidFill>
          <a:ln w="127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93" name="Shape 111">
            <a:extLst>
              <a:ext uri="{FF2B5EF4-FFF2-40B4-BE49-F238E27FC236}">
                <a16:creationId xmlns:a16="http://schemas.microsoft.com/office/drawing/2014/main" id="{57F8FB60-AF4B-495E-AFFF-ACA6B27FF689}"/>
              </a:ext>
            </a:extLst>
          </p:cNvPr>
          <p:cNvSpPr/>
          <p:nvPr/>
        </p:nvSpPr>
        <p:spPr>
          <a:xfrm>
            <a:off x="4539701" y="5788478"/>
            <a:ext cx="40986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GS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85" name="Shape 153">
            <a:extLst>
              <a:ext uri="{FF2B5EF4-FFF2-40B4-BE49-F238E27FC236}">
                <a16:creationId xmlns:a16="http://schemas.microsoft.com/office/drawing/2014/main" id="{3152FFC7-C762-44D1-9D5C-FEAF112416C2}"/>
              </a:ext>
            </a:extLst>
          </p:cNvPr>
          <p:cNvSpPr/>
          <p:nvPr/>
        </p:nvSpPr>
        <p:spPr>
          <a:xfrm>
            <a:off x="730211" y="3459940"/>
            <a:ext cx="11424469" cy="4111826"/>
          </a:xfrm>
          <a:prstGeom prst="roundRect">
            <a:avLst>
              <a:gd name="adj" fmla="val 14695"/>
            </a:avLst>
          </a:prstGeom>
          <a:solidFill>
            <a:srgbClr val="0070C0"/>
          </a:solidFill>
          <a:ln w="12700">
            <a:solidFill>
              <a:srgbClr val="0070C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184" name="ZoneTexte 183">
            <a:extLst>
              <a:ext uri="{FF2B5EF4-FFF2-40B4-BE49-F238E27FC236}">
                <a16:creationId xmlns:a16="http://schemas.microsoft.com/office/drawing/2014/main" id="{94F2236E-B434-4349-B024-F5A6CDA716CC}"/>
              </a:ext>
            </a:extLst>
          </p:cNvPr>
          <p:cNvSpPr txBox="1"/>
          <p:nvPr/>
        </p:nvSpPr>
        <p:spPr>
          <a:xfrm>
            <a:off x="805938" y="3460425"/>
            <a:ext cx="11421244" cy="40318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i="1" dirty="0">
                <a:solidFill>
                  <a:schemeClr val="bg1"/>
                </a:solidFill>
              </a:rPr>
              <a:t>Kumar operators</a:t>
            </a:r>
            <a:endParaRPr lang="en-US" sz="2400" b="1" dirty="0">
              <a:solidFill>
                <a:schemeClr val="bg1"/>
              </a:solidFill>
            </a:endParaRPr>
          </a:p>
          <a:p>
            <a:pPr lvl="0" algn="ctr"/>
            <a:endParaRPr lang="en-US" sz="1200" b="1" dirty="0">
              <a:solidFill>
                <a:schemeClr val="bg1"/>
              </a:solidFill>
            </a:endParaRPr>
          </a:p>
          <a:p>
            <a:pPr lvl="0" algn="l"/>
            <a:r>
              <a:rPr lang="en-US" sz="2000" b="1" dirty="0">
                <a:solidFill>
                  <a:schemeClr val="bg1"/>
                </a:solidFill>
              </a:rPr>
              <a:t>Invariant with respect to reference frame</a:t>
            </a:r>
          </a:p>
          <a:p>
            <a:pPr lvl="0" algn="l"/>
            <a:r>
              <a:rPr 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   ►</a:t>
            </a:r>
            <a:r>
              <a:rPr lang="en-US" sz="2000" b="1" dirty="0">
                <a:solidFill>
                  <a:schemeClr val="bg1"/>
                </a:solidFill>
              </a:rPr>
              <a:t>No a priori reference to intrinsic reference frame</a:t>
            </a:r>
          </a:p>
          <a:p>
            <a:pPr lvl="0" algn="l"/>
            <a:r>
              <a:rPr lang="en-US" sz="2000" b="1" dirty="0">
                <a:solidFill>
                  <a:schemeClr val="bg1"/>
                </a:solidFill>
              </a:rPr>
              <a:t>    </a:t>
            </a:r>
            <a:r>
              <a:rPr 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►Computable for any symmetry conserving/laboratory frame eigenstate of H</a:t>
            </a:r>
          </a:p>
          <a:p>
            <a:pPr lvl="0" algn="l"/>
            <a:r>
              <a:rPr 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   ►Quantify (e.g. two-body quadrupole) correlations of any origin: rotational, vibration, non-collective</a:t>
            </a:r>
            <a:endParaRPr lang="en-US" sz="2000" b="1" dirty="0">
              <a:solidFill>
                <a:schemeClr val="bg1"/>
              </a:solidFill>
            </a:endParaRPr>
          </a:p>
          <a:p>
            <a:pPr lvl="0" algn="l"/>
            <a:r>
              <a:rPr lang="en-US" sz="2000" b="1" dirty="0" err="1">
                <a:solidFill>
                  <a:schemeClr val="bg1"/>
                </a:solidFill>
              </a:rPr>
              <a:t>Intepretation</a:t>
            </a:r>
            <a:endParaRPr lang="en-US" sz="2000" b="1" dirty="0">
              <a:solidFill>
                <a:schemeClr val="bg1"/>
              </a:solidFill>
            </a:endParaRPr>
          </a:p>
          <a:p>
            <a:pPr lvl="0" algn="l"/>
            <a:r>
              <a:rPr 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   ►</a:t>
            </a:r>
            <a:r>
              <a:rPr lang="en-US" sz="2000" b="1" dirty="0">
                <a:solidFill>
                  <a:schemeClr val="bg1"/>
                </a:solidFill>
              </a:rPr>
              <a:t>Traditional interpretation still relates to rotor model and intrinsic frame deformation</a:t>
            </a:r>
          </a:p>
          <a:p>
            <a:pPr lvl="0" algn="l"/>
            <a:r>
              <a:rPr 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   ►</a:t>
            </a:r>
            <a:r>
              <a:rPr lang="en-US" sz="2000" b="1" dirty="0">
                <a:solidFill>
                  <a:schemeClr val="bg1"/>
                </a:solidFill>
              </a:rPr>
              <a:t>Model-dependent interpretation whose application to any eigenstate of H is highly questionable</a:t>
            </a:r>
          </a:p>
          <a:p>
            <a:pPr lvl="0" algn="l"/>
            <a:r>
              <a:rPr lang="en-US" sz="2000" b="1" dirty="0">
                <a:solidFill>
                  <a:schemeClr val="bg1"/>
                </a:solidFill>
              </a:rPr>
              <a:t>    </a:t>
            </a:r>
            <a:r>
              <a:rPr 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►If doing so, ground-state effective “deformation” value typically not well defined</a:t>
            </a:r>
            <a:endParaRPr lang="en-US" sz="2000" b="1" dirty="0">
              <a:solidFill>
                <a:schemeClr val="bg1"/>
              </a:solidFill>
            </a:endParaRPr>
          </a:p>
          <a:p>
            <a:pPr lvl="0" algn="l"/>
            <a:r>
              <a:rPr lang="en-US" sz="2000" b="1" dirty="0">
                <a:solidFill>
                  <a:schemeClr val="bg1"/>
                </a:solidFill>
              </a:rPr>
              <a:t>Experimental access</a:t>
            </a:r>
          </a:p>
          <a:p>
            <a:pPr lvl="0" algn="l"/>
            <a:r>
              <a:rPr lang="en-US" sz="2000" b="1" dirty="0">
                <a:solidFill>
                  <a:schemeClr val="bg1"/>
                </a:solidFill>
              </a:rPr>
              <a:t>    </a:t>
            </a:r>
            <a:r>
              <a:rPr 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►</a:t>
            </a:r>
            <a:r>
              <a:rPr lang="en-US" sz="2000" b="1" dirty="0">
                <a:solidFill>
                  <a:schemeClr val="bg1"/>
                </a:solidFill>
              </a:rPr>
              <a:t>Access via low-energy experiment challenging (especially for </a:t>
            </a:r>
            <a:r>
              <a:rPr lang="en-US" sz="2000" b="1" dirty="0" err="1">
                <a:solidFill>
                  <a:schemeClr val="bg1"/>
                </a:solidFill>
              </a:rPr>
              <a:t>Q</a:t>
            </a:r>
            <a:r>
              <a:rPr lang="en-US" sz="2000" b="1" baseline="-25000" dirty="0" err="1">
                <a:solidFill>
                  <a:schemeClr val="bg1"/>
                </a:solidFill>
              </a:rPr>
              <a:t>l</a:t>
            </a:r>
            <a:r>
              <a:rPr lang="en-US" sz="2000" b="1" baseline="30000" dirty="0">
                <a:solidFill>
                  <a:schemeClr val="bg1"/>
                </a:solidFill>
              </a:rPr>
              <a:t>(n) </a:t>
            </a:r>
            <a:r>
              <a:rPr lang="en-US" sz="2000" b="1" dirty="0">
                <a:solidFill>
                  <a:schemeClr val="bg1"/>
                </a:solidFill>
              </a:rPr>
              <a:t>with l and/or n&gt;2)</a:t>
            </a:r>
          </a:p>
          <a:p>
            <a:pPr lvl="0" algn="l"/>
            <a:r>
              <a:rPr lang="en-US" sz="2000" b="1" dirty="0">
                <a:solidFill>
                  <a:schemeClr val="bg1"/>
                </a:solidFill>
              </a:rPr>
              <a:t>    </a:t>
            </a:r>
            <a:r>
              <a:rPr 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►</a:t>
            </a:r>
            <a:r>
              <a:rPr lang="en-US" sz="2000" b="1" dirty="0">
                <a:solidFill>
                  <a:schemeClr val="bg1"/>
                </a:solidFill>
              </a:rPr>
              <a:t>Is there a way to directly access these (spatial) correlations?</a:t>
            </a:r>
          </a:p>
        </p:txBody>
      </p:sp>
      <p:sp>
        <p:nvSpPr>
          <p:cNvPr id="194" name="TextBox 59">
            <a:extLst>
              <a:ext uri="{FF2B5EF4-FFF2-40B4-BE49-F238E27FC236}">
                <a16:creationId xmlns:a16="http://schemas.microsoft.com/office/drawing/2014/main" id="{70814506-B242-495B-BC62-995406A2DF08}"/>
              </a:ext>
            </a:extLst>
          </p:cNvPr>
          <p:cNvSpPr txBox="1"/>
          <p:nvPr/>
        </p:nvSpPr>
        <p:spPr>
          <a:xfrm>
            <a:off x="196506" y="1500033"/>
            <a:ext cx="2083533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Kumar, PRL (1972</a:t>
            </a:r>
            <a:r>
              <a:rPr lang="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)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2806661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125" grpId="0" animBg="1"/>
      <p:bldP spid="45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7" grpId="0" animBg="1"/>
      <p:bldP spid="110" grpId="0" animBg="1"/>
      <p:bldP spid="120" grpId="0" animBg="1"/>
      <p:bldP spid="128" grpId="0" animBg="1"/>
      <p:bldP spid="137" grpId="0" animBg="1"/>
      <p:bldP spid="138" grpId="0" animBg="1"/>
      <p:bldP spid="140" grpId="0" animBg="1"/>
      <p:bldP spid="142" grpId="0" animBg="1"/>
      <p:bldP spid="143" grpId="0" animBg="1"/>
      <p:bldP spid="145" grpId="0" animBg="1"/>
      <p:bldP spid="146" grpId="0" animBg="1"/>
      <p:bldP spid="148" grpId="0" animBg="1"/>
      <p:bldP spid="154" grpId="0"/>
      <p:bldP spid="155" grpId="0" animBg="1"/>
      <p:bldP spid="156" grpId="0" animBg="1"/>
      <p:bldP spid="127" grpId="0" animBg="1"/>
      <p:bldP spid="158" grpId="0"/>
      <p:bldP spid="186" grpId="0" animBg="1"/>
      <p:bldP spid="191" grpId="0" animBg="1"/>
      <p:bldP spid="192" grpId="0" animBg="1"/>
      <p:bldP spid="193" grpId="0" animBg="1"/>
      <p:bldP spid="185" grpId="0" animBg="1"/>
      <p:bldP spid="19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BD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33CC"/>
                </a:solidFill>
              </a:rPr>
              <a:t>Contents</a:t>
            </a:r>
          </a:p>
        </p:txBody>
      </p:sp>
      <p:sp>
        <p:nvSpPr>
          <p:cNvPr id="81" name="Shape 81"/>
          <p:cNvSpPr/>
          <p:nvPr/>
        </p:nvSpPr>
        <p:spPr>
          <a:xfrm>
            <a:off x="481799" y="4957752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Interface between low- and high-energy physics</a:t>
            </a:r>
          </a:p>
        </p:txBody>
      </p:sp>
      <p:sp>
        <p:nvSpPr>
          <p:cNvPr id="12" name="Shape 81"/>
          <p:cNvSpPr/>
          <p:nvPr/>
        </p:nvSpPr>
        <p:spPr>
          <a:xfrm>
            <a:off x="1516125" y="6948730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From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the quantum to the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classical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rotor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3" name="Shape 81"/>
          <p:cNvSpPr/>
          <p:nvPr/>
        </p:nvSpPr>
        <p:spPr>
          <a:xfrm>
            <a:off x="481800" y="1551355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Introduction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5" name="Shape 81">
            <a:extLst>
              <a:ext uri="{FF2B5EF4-FFF2-40B4-BE49-F238E27FC236}">
                <a16:creationId xmlns:a16="http://schemas.microsoft.com/office/drawing/2014/main" id="{0C7ED7B8-22D2-4557-9A48-EFE98FD2E05B}"/>
              </a:ext>
            </a:extLst>
          </p:cNvPr>
          <p:cNvSpPr/>
          <p:nvPr/>
        </p:nvSpPr>
        <p:spPr>
          <a:xfrm>
            <a:off x="1516125" y="623814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latin typeface="Palatino"/>
                <a:ea typeface="Palatino"/>
                <a:cs typeface="Palatino"/>
                <a:sym typeface="Palatino"/>
              </a:rPr>
              <a:t>Imaging two-body correlations from ab initio quantum rotor in 8 ≤ Z ≤ 28 nuclei </a:t>
            </a:r>
          </a:p>
        </p:txBody>
      </p:sp>
      <p:sp>
        <p:nvSpPr>
          <p:cNvPr id="18" name="Shape 81">
            <a:extLst>
              <a:ext uri="{FF2B5EF4-FFF2-40B4-BE49-F238E27FC236}">
                <a16:creationId xmlns:a16="http://schemas.microsoft.com/office/drawing/2014/main" id="{0ECECA3C-5CF8-4DE7-90E2-C6C741A6BF68}"/>
              </a:ext>
            </a:extLst>
          </p:cNvPr>
          <p:cNvSpPr/>
          <p:nvPr/>
        </p:nvSpPr>
        <p:spPr>
          <a:xfrm>
            <a:off x="1516126" y="5524440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Azimuthal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flow versus quantum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correlations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in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nuclei</a:t>
            </a:r>
            <a:endParaRPr lang="fr-FR"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9" name="Shape 81">
            <a:extLst>
              <a:ext uri="{FF2B5EF4-FFF2-40B4-BE49-F238E27FC236}">
                <a16:creationId xmlns:a16="http://schemas.microsoft.com/office/drawing/2014/main" id="{D4443E47-1A25-4915-BB5F-69FB59AB2F43}"/>
              </a:ext>
            </a:extLst>
          </p:cNvPr>
          <p:cNvSpPr/>
          <p:nvPr/>
        </p:nvSpPr>
        <p:spPr>
          <a:xfrm>
            <a:off x="1516129" y="2123387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The ab initio nuclear many-body problem and many-body expansion methods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0" name="Shape 81">
            <a:extLst>
              <a:ext uri="{FF2B5EF4-FFF2-40B4-BE49-F238E27FC236}">
                <a16:creationId xmlns:a16="http://schemas.microsoft.com/office/drawing/2014/main" id="{BE9965E6-12EF-4AE9-908F-B32DB40D5307}"/>
              </a:ext>
            </a:extLst>
          </p:cNvPr>
          <p:cNvSpPr/>
          <p:nvPr/>
        </p:nvSpPr>
        <p:spPr>
          <a:xfrm>
            <a:off x="1516129" y="283709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The projected generator coordinate method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1" name="Shape 81">
            <a:extLst>
              <a:ext uri="{FF2B5EF4-FFF2-40B4-BE49-F238E27FC236}">
                <a16:creationId xmlns:a16="http://schemas.microsoft.com/office/drawing/2014/main" id="{4417C10E-201E-405C-9A56-48FE5DA52DA0}"/>
              </a:ext>
            </a:extLst>
          </p:cNvPr>
          <p:cNvSpPr/>
          <p:nvPr/>
        </p:nvSpPr>
        <p:spPr>
          <a:xfrm>
            <a:off x="1516128" y="3542333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Rotational properties, deformation and correlations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2" name="Shape 81">
            <a:extLst>
              <a:ext uri="{FF2B5EF4-FFF2-40B4-BE49-F238E27FC236}">
                <a16:creationId xmlns:a16="http://schemas.microsoft.com/office/drawing/2014/main" id="{54FC1D5B-57CD-4549-A5CD-EE2858E6885D}"/>
              </a:ext>
            </a:extLst>
          </p:cNvPr>
          <p:cNvSpPr/>
          <p:nvPr/>
        </p:nvSpPr>
        <p:spPr>
          <a:xfrm>
            <a:off x="1516127" y="4247571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Kumar invariant operators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3" name="Shape 81">
            <a:extLst>
              <a:ext uri="{FF2B5EF4-FFF2-40B4-BE49-F238E27FC236}">
                <a16:creationId xmlns:a16="http://schemas.microsoft.com/office/drawing/2014/main" id="{038DCD14-D2B8-4DE9-94B5-8DBF46BAB30D}"/>
              </a:ext>
            </a:extLst>
          </p:cNvPr>
          <p:cNvSpPr/>
          <p:nvPr/>
        </p:nvSpPr>
        <p:spPr>
          <a:xfrm>
            <a:off x="1516124" y="7653567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Connection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with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Kumar invariant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4" name="Shape 81">
            <a:extLst>
              <a:ext uri="{FF2B5EF4-FFF2-40B4-BE49-F238E27FC236}">
                <a16:creationId xmlns:a16="http://schemas.microsoft.com/office/drawing/2014/main" id="{AAF04176-1BBA-488E-A4FE-02B4850BAF4C}"/>
              </a:ext>
            </a:extLst>
          </p:cNvPr>
          <p:cNvSpPr/>
          <p:nvPr/>
        </p:nvSpPr>
        <p:spPr>
          <a:xfrm>
            <a:off x="1516123" y="836727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Adding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shape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fluctuations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5" name="Shape 81">
            <a:extLst>
              <a:ext uri="{FF2B5EF4-FFF2-40B4-BE49-F238E27FC236}">
                <a16:creationId xmlns:a16="http://schemas.microsoft.com/office/drawing/2014/main" id="{50D43FF5-5C9F-4314-A4F0-14663976F6B2}"/>
              </a:ext>
            </a:extLst>
          </p:cNvPr>
          <p:cNvSpPr/>
          <p:nvPr/>
        </p:nvSpPr>
        <p:spPr>
          <a:xfrm>
            <a:off x="1516123" y="906868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Dependence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of the interface on the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intrinsic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and apparent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theoretical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resolution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scale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55236844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>
            <a:extLst>
              <a:ext uri="{FF2B5EF4-FFF2-40B4-BE49-F238E27FC236}">
                <a16:creationId xmlns:a16="http://schemas.microsoft.com/office/drawing/2014/main" id="{E09C963E-24E6-42D0-B99F-F5FAF3045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233" y="8490332"/>
            <a:ext cx="4370371" cy="288445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ECD5400F-A497-42DC-911A-D5B644076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233" y="9297480"/>
            <a:ext cx="2358220" cy="428410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5043B588-7ACD-442B-AF85-B56DCFDCE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27" y="8625674"/>
            <a:ext cx="3502884" cy="93917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87EF4FE-5E9F-453D-B027-0BB874DF48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165" y="5917576"/>
            <a:ext cx="4335450" cy="1058300"/>
          </a:xfrm>
          <a:prstGeom prst="rect">
            <a:avLst/>
          </a:prstGeom>
        </p:spPr>
      </p:pic>
      <p:sp>
        <p:nvSpPr>
          <p:cNvPr id="1200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7" name="Shape 1495">
            <a:extLst>
              <a:ext uri="{FF2B5EF4-FFF2-40B4-BE49-F238E27FC236}">
                <a16:creationId xmlns:a16="http://schemas.microsoft.com/office/drawing/2014/main" id="{74FA1DAE-A97A-4C0E-A3F2-4FE5E9D2F0FC}"/>
              </a:ext>
            </a:extLst>
          </p:cNvPr>
          <p:cNvSpPr/>
          <p:nvPr/>
        </p:nvSpPr>
        <p:spPr>
          <a:xfrm>
            <a:off x="0" y="254784"/>
            <a:ext cx="13004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sz="3600" dirty="0">
                <a:solidFill>
                  <a:srgbClr val="0033CC"/>
                </a:solidFill>
              </a:rPr>
              <a:t>Interface between low- and high-energy physics</a:t>
            </a:r>
            <a:endParaRPr sz="3600" dirty="0">
              <a:solidFill>
                <a:srgbClr val="0033CC"/>
              </a:solidFill>
              <a:latin typeface="Symbol" panose="05050102010706020507" pitchFamily="18" charset="2"/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6D055BB9-6CDF-4F7D-8B78-655B51AE2766}"/>
              </a:ext>
            </a:extLst>
          </p:cNvPr>
          <p:cNvSpPr txBox="1"/>
          <p:nvPr/>
        </p:nvSpPr>
        <p:spPr>
          <a:xfrm>
            <a:off x="8212670" y="3972274"/>
            <a:ext cx="3502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Anisotropic hadronic flow</a:t>
            </a:r>
            <a:endParaRPr lang="fr-FR" sz="2400" dirty="0">
              <a:solidFill>
                <a:srgbClr val="C00000"/>
              </a:solidFill>
            </a:endParaRPr>
          </a:p>
        </p:txBody>
      </p: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FF9F83B7-7B19-454A-B925-A4E0AC9E5681}"/>
              </a:ext>
            </a:extLst>
          </p:cNvPr>
          <p:cNvCxnSpPr>
            <a:cxnSpLocks/>
          </p:cNvCxnSpPr>
          <p:nvPr/>
        </p:nvCxnSpPr>
        <p:spPr>
          <a:xfrm flipV="1">
            <a:off x="10286652" y="1970389"/>
            <a:ext cx="213362" cy="32979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9F08568C-0130-4BA0-A89D-C6B868F04B93}"/>
              </a:ext>
            </a:extLst>
          </p:cNvPr>
          <p:cNvCxnSpPr>
            <a:cxnSpLocks/>
          </p:cNvCxnSpPr>
          <p:nvPr/>
        </p:nvCxnSpPr>
        <p:spPr>
          <a:xfrm flipV="1">
            <a:off x="10403373" y="2242299"/>
            <a:ext cx="475843" cy="29954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1F18BFFA-9111-4C45-ADD8-7566D34BA78C}"/>
              </a:ext>
            </a:extLst>
          </p:cNvPr>
          <p:cNvCxnSpPr>
            <a:cxnSpLocks/>
          </p:cNvCxnSpPr>
          <p:nvPr/>
        </p:nvCxnSpPr>
        <p:spPr>
          <a:xfrm flipV="1">
            <a:off x="10002735" y="1903630"/>
            <a:ext cx="2609" cy="23179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21C0709A-5AAB-417C-B8FA-2F144EA6AC6C}"/>
              </a:ext>
            </a:extLst>
          </p:cNvPr>
          <p:cNvCxnSpPr>
            <a:cxnSpLocks/>
          </p:cNvCxnSpPr>
          <p:nvPr/>
        </p:nvCxnSpPr>
        <p:spPr>
          <a:xfrm flipV="1">
            <a:off x="10432718" y="2760801"/>
            <a:ext cx="656645" cy="1628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94616DFE-2852-4135-B04C-9289ED6B1D57}"/>
              </a:ext>
            </a:extLst>
          </p:cNvPr>
          <p:cNvCxnSpPr>
            <a:cxnSpLocks/>
          </p:cNvCxnSpPr>
          <p:nvPr/>
        </p:nvCxnSpPr>
        <p:spPr>
          <a:xfrm rot="10800000" flipV="1">
            <a:off x="9500635" y="3305724"/>
            <a:ext cx="213362" cy="32979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97908C16-B252-4510-8D55-FC5E4B1BD142}"/>
              </a:ext>
            </a:extLst>
          </p:cNvPr>
          <p:cNvCxnSpPr>
            <a:cxnSpLocks/>
          </p:cNvCxnSpPr>
          <p:nvPr/>
        </p:nvCxnSpPr>
        <p:spPr>
          <a:xfrm rot="10800000" flipV="1">
            <a:off x="9109799" y="3021751"/>
            <a:ext cx="475843" cy="29954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1A274619-7B35-4AD8-B3E3-C499CF65302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013572" y="3531709"/>
            <a:ext cx="2609" cy="23179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CB16AB2A-75DC-4E55-B6E2-63FE3EC843FD}"/>
              </a:ext>
            </a:extLst>
          </p:cNvPr>
          <p:cNvCxnSpPr>
            <a:cxnSpLocks/>
          </p:cNvCxnSpPr>
          <p:nvPr/>
        </p:nvCxnSpPr>
        <p:spPr>
          <a:xfrm rot="10800000" flipV="1">
            <a:off x="8921614" y="2777089"/>
            <a:ext cx="656645" cy="1628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B6767B5D-122A-46D0-942F-A35CC21B2883}"/>
              </a:ext>
            </a:extLst>
          </p:cNvPr>
          <p:cNvCxnSpPr>
            <a:cxnSpLocks/>
          </p:cNvCxnSpPr>
          <p:nvPr/>
        </p:nvCxnSpPr>
        <p:spPr>
          <a:xfrm rot="6780000" flipV="1">
            <a:off x="10306654" y="3341320"/>
            <a:ext cx="213362" cy="32979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5D58A965-8D9F-4E99-939B-52165D30F1BD}"/>
              </a:ext>
            </a:extLst>
          </p:cNvPr>
          <p:cNvCxnSpPr>
            <a:cxnSpLocks/>
          </p:cNvCxnSpPr>
          <p:nvPr/>
        </p:nvCxnSpPr>
        <p:spPr>
          <a:xfrm rot="3900000" flipV="1">
            <a:off x="10428915" y="3051788"/>
            <a:ext cx="475843" cy="29954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2A249E89-FE14-4CE9-8BEF-7393D8F4DEAF}"/>
              </a:ext>
            </a:extLst>
          </p:cNvPr>
          <p:cNvCxnSpPr>
            <a:cxnSpLocks/>
          </p:cNvCxnSpPr>
          <p:nvPr/>
        </p:nvCxnSpPr>
        <p:spPr>
          <a:xfrm rot="17580000" flipV="1">
            <a:off x="9546198" y="1986117"/>
            <a:ext cx="213362" cy="32979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73CED0A0-5C32-408F-ACE3-671C9B078AAA}"/>
              </a:ext>
            </a:extLst>
          </p:cNvPr>
          <p:cNvCxnSpPr>
            <a:cxnSpLocks/>
          </p:cNvCxnSpPr>
          <p:nvPr/>
        </p:nvCxnSpPr>
        <p:spPr>
          <a:xfrm flipH="1" flipV="1">
            <a:off x="9114987" y="2247277"/>
            <a:ext cx="473853" cy="28825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0" name="Image 79">
            <a:extLst>
              <a:ext uri="{FF2B5EF4-FFF2-40B4-BE49-F238E27FC236}">
                <a16:creationId xmlns:a16="http://schemas.microsoft.com/office/drawing/2014/main" id="{DFFF9F8E-3AA5-4E07-98AC-8592427210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94" y="1641135"/>
            <a:ext cx="3713948" cy="3091996"/>
          </a:xfrm>
          <a:prstGeom prst="rect">
            <a:avLst/>
          </a:prstGeom>
        </p:spPr>
      </p:pic>
      <p:sp>
        <p:nvSpPr>
          <p:cNvPr id="82" name="ZoneTexte 81">
            <a:extLst>
              <a:ext uri="{FF2B5EF4-FFF2-40B4-BE49-F238E27FC236}">
                <a16:creationId xmlns:a16="http://schemas.microsoft.com/office/drawing/2014/main" id="{A4E3B4AC-80A3-4A39-A4DC-B3FF16993065}"/>
              </a:ext>
            </a:extLst>
          </p:cNvPr>
          <p:cNvSpPr txBox="1"/>
          <p:nvPr/>
        </p:nvSpPr>
        <p:spPr>
          <a:xfrm>
            <a:off x="4227285" y="1466478"/>
            <a:ext cx="3985385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b="1" dirty="0"/>
              <a:t>Ultra-relativistic ion-ion collisions</a:t>
            </a: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B139640D-C66D-4710-A04D-9A48BDF9C858}"/>
              </a:ext>
            </a:extLst>
          </p:cNvPr>
          <p:cNvSpPr txBox="1"/>
          <p:nvPr/>
        </p:nvSpPr>
        <p:spPr>
          <a:xfrm>
            <a:off x="4051325" y="3857055"/>
            <a:ext cx="2093179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33" b="1" dirty="0"/>
              <a:t>Study of QGP</a:t>
            </a:r>
            <a:endParaRPr lang="fr-FR" sz="2133" b="1" dirty="0"/>
          </a:p>
        </p:txBody>
      </p:sp>
      <p:sp>
        <p:nvSpPr>
          <p:cNvPr id="86" name="Rectangle : coins arrondis 85">
            <a:extLst>
              <a:ext uri="{FF2B5EF4-FFF2-40B4-BE49-F238E27FC236}">
                <a16:creationId xmlns:a16="http://schemas.microsoft.com/office/drawing/2014/main" id="{EF3AE078-8706-4BD7-BBEB-4D59C64F7894}"/>
              </a:ext>
            </a:extLst>
          </p:cNvPr>
          <p:cNvSpPr/>
          <p:nvPr/>
        </p:nvSpPr>
        <p:spPr>
          <a:xfrm>
            <a:off x="8810266" y="1746982"/>
            <a:ext cx="2440495" cy="2141321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53600" tIns="115200" rIns="153600" bIns="153600" rtlCol="0" anchor="ctr">
            <a:spAutoFit/>
          </a:bodyPr>
          <a:lstStyle/>
          <a:p>
            <a:pPr algn="ctr"/>
            <a:endParaRPr lang="fr-FR" sz="4480" dirty="0"/>
          </a:p>
        </p:txBody>
      </p: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1559417A-F60A-4240-86E5-D0E24BD282CD}"/>
              </a:ext>
            </a:extLst>
          </p:cNvPr>
          <p:cNvCxnSpPr>
            <a:cxnSpLocks/>
          </p:cNvCxnSpPr>
          <p:nvPr/>
        </p:nvCxnSpPr>
        <p:spPr>
          <a:xfrm flipV="1">
            <a:off x="3160866" y="2809963"/>
            <a:ext cx="6841869" cy="83904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ZoneTexte 87">
            <a:extLst>
              <a:ext uri="{FF2B5EF4-FFF2-40B4-BE49-F238E27FC236}">
                <a16:creationId xmlns:a16="http://schemas.microsoft.com/office/drawing/2014/main" id="{2164CA5C-E59A-4483-BC98-44B6B9329107}"/>
              </a:ext>
            </a:extLst>
          </p:cNvPr>
          <p:cNvSpPr txBox="1"/>
          <p:nvPr/>
        </p:nvSpPr>
        <p:spPr>
          <a:xfrm>
            <a:off x="243866" y="5022517"/>
            <a:ext cx="2840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Modern “flow paradigm”</a:t>
            </a:r>
          </a:p>
        </p:txBody>
      </p:sp>
      <p:sp>
        <p:nvSpPr>
          <p:cNvPr id="89" name="TextBox 59">
            <a:extLst>
              <a:ext uri="{FF2B5EF4-FFF2-40B4-BE49-F238E27FC236}">
                <a16:creationId xmlns:a16="http://schemas.microsoft.com/office/drawing/2014/main" id="{98F16293-1951-4455-AE22-B5381642A49B}"/>
              </a:ext>
            </a:extLst>
          </p:cNvPr>
          <p:cNvSpPr txBox="1"/>
          <p:nvPr/>
        </p:nvSpPr>
        <p:spPr>
          <a:xfrm>
            <a:off x="3084708" y="5067508"/>
            <a:ext cx="209318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Luzum, JPG (2011</a:t>
            </a:r>
            <a:r>
              <a:rPr lang="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)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248028B-43B2-4F93-9134-8C3357D20B47}"/>
              </a:ext>
            </a:extLst>
          </p:cNvPr>
          <p:cNvGrpSpPr/>
          <p:nvPr/>
        </p:nvGrpSpPr>
        <p:grpSpPr>
          <a:xfrm>
            <a:off x="92418" y="5915509"/>
            <a:ext cx="235528" cy="997526"/>
            <a:chOff x="900545" y="6899564"/>
            <a:chExt cx="235528" cy="997526"/>
          </a:xfrm>
        </p:grpSpPr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2F890C0B-F78F-4C90-BE14-9BC934CD5BC7}"/>
                </a:ext>
              </a:extLst>
            </p:cNvPr>
            <p:cNvCxnSpPr/>
            <p:nvPr/>
          </p:nvCxnSpPr>
          <p:spPr>
            <a:xfrm flipV="1">
              <a:off x="900545" y="6899564"/>
              <a:ext cx="235528" cy="498763"/>
            </a:xfrm>
            <a:prstGeom prst="line">
              <a:avLst/>
            </a:prstGeom>
            <a:noFill/>
            <a:ln w="38100" cap="flat">
              <a:solidFill>
                <a:srgbClr val="C0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91" name="Connecteur droit 90">
              <a:extLst>
                <a:ext uri="{FF2B5EF4-FFF2-40B4-BE49-F238E27FC236}">
                  <a16:creationId xmlns:a16="http://schemas.microsoft.com/office/drawing/2014/main" id="{32393F30-C371-498A-A07F-59F1ACAA905B}"/>
                </a:ext>
              </a:extLst>
            </p:cNvPr>
            <p:cNvCxnSpPr>
              <a:cxnSpLocks/>
            </p:cNvCxnSpPr>
            <p:nvPr/>
          </p:nvCxnSpPr>
          <p:spPr>
            <a:xfrm>
              <a:off x="900545" y="7398327"/>
              <a:ext cx="235528" cy="498763"/>
            </a:xfrm>
            <a:prstGeom prst="line">
              <a:avLst/>
            </a:prstGeom>
            <a:noFill/>
            <a:ln w="38100" cap="flat">
              <a:solidFill>
                <a:srgbClr val="C0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E7E18FE5-7CEE-45FA-A690-622949192033}"/>
              </a:ext>
            </a:extLst>
          </p:cNvPr>
          <p:cNvGrpSpPr/>
          <p:nvPr/>
        </p:nvGrpSpPr>
        <p:grpSpPr>
          <a:xfrm flipH="1">
            <a:off x="840888" y="5915509"/>
            <a:ext cx="235527" cy="997526"/>
            <a:chOff x="900545" y="6899564"/>
            <a:chExt cx="235528" cy="997526"/>
          </a:xfrm>
        </p:grpSpPr>
        <p:cxnSp>
          <p:nvCxnSpPr>
            <p:cNvPr id="97" name="Connecteur droit 96">
              <a:extLst>
                <a:ext uri="{FF2B5EF4-FFF2-40B4-BE49-F238E27FC236}">
                  <a16:creationId xmlns:a16="http://schemas.microsoft.com/office/drawing/2014/main" id="{A11DC096-1D1F-49E9-B1E4-A6CC539D8F4B}"/>
                </a:ext>
              </a:extLst>
            </p:cNvPr>
            <p:cNvCxnSpPr/>
            <p:nvPr/>
          </p:nvCxnSpPr>
          <p:spPr>
            <a:xfrm flipV="1">
              <a:off x="900545" y="6899564"/>
              <a:ext cx="235528" cy="498763"/>
            </a:xfrm>
            <a:prstGeom prst="line">
              <a:avLst/>
            </a:prstGeom>
            <a:noFill/>
            <a:ln w="38100" cap="flat">
              <a:solidFill>
                <a:srgbClr val="C0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98" name="Connecteur droit 97">
              <a:extLst>
                <a:ext uri="{FF2B5EF4-FFF2-40B4-BE49-F238E27FC236}">
                  <a16:creationId xmlns:a16="http://schemas.microsoft.com/office/drawing/2014/main" id="{0EDFB998-0459-4CA8-AF92-32507464FC2E}"/>
                </a:ext>
              </a:extLst>
            </p:cNvPr>
            <p:cNvCxnSpPr>
              <a:cxnSpLocks/>
            </p:cNvCxnSpPr>
            <p:nvPr/>
          </p:nvCxnSpPr>
          <p:spPr>
            <a:xfrm>
              <a:off x="900545" y="7398327"/>
              <a:ext cx="235528" cy="498763"/>
            </a:xfrm>
            <a:prstGeom prst="line">
              <a:avLst/>
            </a:prstGeom>
            <a:noFill/>
            <a:ln w="38100" cap="flat">
              <a:solidFill>
                <a:srgbClr val="C0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52A243E1-3054-4B4C-B302-1F857BA1DC6D}"/>
              </a:ext>
            </a:extLst>
          </p:cNvPr>
          <p:cNvGrpSpPr/>
          <p:nvPr/>
        </p:nvGrpSpPr>
        <p:grpSpPr>
          <a:xfrm>
            <a:off x="3405844" y="6164890"/>
            <a:ext cx="115163" cy="498763"/>
            <a:chOff x="900545" y="6899564"/>
            <a:chExt cx="235528" cy="997526"/>
          </a:xfrm>
        </p:grpSpPr>
        <p:cxnSp>
          <p:nvCxnSpPr>
            <p:cNvPr id="100" name="Connecteur droit 99">
              <a:extLst>
                <a:ext uri="{FF2B5EF4-FFF2-40B4-BE49-F238E27FC236}">
                  <a16:creationId xmlns:a16="http://schemas.microsoft.com/office/drawing/2014/main" id="{53974578-12C4-45DA-91CE-2B94F5E6A49B}"/>
                </a:ext>
              </a:extLst>
            </p:cNvPr>
            <p:cNvCxnSpPr/>
            <p:nvPr/>
          </p:nvCxnSpPr>
          <p:spPr>
            <a:xfrm flipV="1">
              <a:off x="900545" y="6899564"/>
              <a:ext cx="235528" cy="498763"/>
            </a:xfrm>
            <a:prstGeom prst="line">
              <a:avLst/>
            </a:prstGeom>
            <a:noFill/>
            <a:ln w="38100" cap="flat">
              <a:solidFill>
                <a:srgbClr val="C0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01" name="Connecteur droit 100">
              <a:extLst>
                <a:ext uri="{FF2B5EF4-FFF2-40B4-BE49-F238E27FC236}">
                  <a16:creationId xmlns:a16="http://schemas.microsoft.com/office/drawing/2014/main" id="{71BEC23D-D484-4789-8C54-0E453645D91B}"/>
                </a:ext>
              </a:extLst>
            </p:cNvPr>
            <p:cNvCxnSpPr>
              <a:cxnSpLocks/>
            </p:cNvCxnSpPr>
            <p:nvPr/>
          </p:nvCxnSpPr>
          <p:spPr>
            <a:xfrm>
              <a:off x="900545" y="7398327"/>
              <a:ext cx="235528" cy="498763"/>
            </a:xfrm>
            <a:prstGeom prst="line">
              <a:avLst/>
            </a:prstGeom>
            <a:noFill/>
            <a:ln w="38100" cap="flat">
              <a:solidFill>
                <a:srgbClr val="C0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02" name="Groupe 101">
            <a:extLst>
              <a:ext uri="{FF2B5EF4-FFF2-40B4-BE49-F238E27FC236}">
                <a16:creationId xmlns:a16="http://schemas.microsoft.com/office/drawing/2014/main" id="{5B07191A-0409-4EE8-B9A9-A2F11954C826}"/>
              </a:ext>
            </a:extLst>
          </p:cNvPr>
          <p:cNvGrpSpPr/>
          <p:nvPr/>
        </p:nvGrpSpPr>
        <p:grpSpPr>
          <a:xfrm flipH="1">
            <a:off x="3717734" y="6159680"/>
            <a:ext cx="140712" cy="498764"/>
            <a:chOff x="900545" y="6899564"/>
            <a:chExt cx="235528" cy="997526"/>
          </a:xfrm>
        </p:grpSpPr>
        <p:cxnSp>
          <p:nvCxnSpPr>
            <p:cNvPr id="103" name="Connecteur droit 102">
              <a:extLst>
                <a:ext uri="{FF2B5EF4-FFF2-40B4-BE49-F238E27FC236}">
                  <a16:creationId xmlns:a16="http://schemas.microsoft.com/office/drawing/2014/main" id="{9459A183-AFFF-4099-ADB2-2569B25A7713}"/>
                </a:ext>
              </a:extLst>
            </p:cNvPr>
            <p:cNvCxnSpPr/>
            <p:nvPr/>
          </p:nvCxnSpPr>
          <p:spPr>
            <a:xfrm flipV="1">
              <a:off x="900545" y="6899564"/>
              <a:ext cx="235528" cy="498763"/>
            </a:xfrm>
            <a:prstGeom prst="line">
              <a:avLst/>
            </a:prstGeom>
            <a:noFill/>
            <a:ln w="38100" cap="flat">
              <a:solidFill>
                <a:srgbClr val="C0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04" name="Connecteur droit 103">
              <a:extLst>
                <a:ext uri="{FF2B5EF4-FFF2-40B4-BE49-F238E27FC236}">
                  <a16:creationId xmlns:a16="http://schemas.microsoft.com/office/drawing/2014/main" id="{3F7980D5-596C-4834-85BF-DEDDDF075F83}"/>
                </a:ext>
              </a:extLst>
            </p:cNvPr>
            <p:cNvCxnSpPr>
              <a:cxnSpLocks/>
            </p:cNvCxnSpPr>
            <p:nvPr/>
          </p:nvCxnSpPr>
          <p:spPr>
            <a:xfrm>
              <a:off x="900545" y="7398327"/>
              <a:ext cx="235528" cy="498763"/>
            </a:xfrm>
            <a:prstGeom prst="line">
              <a:avLst/>
            </a:prstGeom>
            <a:noFill/>
            <a:ln w="38100" cap="flat">
              <a:solidFill>
                <a:srgbClr val="C0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E2443FAB-17FE-48B8-A118-E72DC067286F}"/>
              </a:ext>
            </a:extLst>
          </p:cNvPr>
          <p:cNvSpPr/>
          <p:nvPr/>
        </p:nvSpPr>
        <p:spPr>
          <a:xfrm>
            <a:off x="4826762" y="6061517"/>
            <a:ext cx="464076" cy="781029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8C8423E-8C5C-4CB7-8AD4-3283F3F006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6466" y="5881930"/>
            <a:ext cx="6530295" cy="1054264"/>
          </a:xfrm>
          <a:prstGeom prst="rect">
            <a:avLst/>
          </a:prstGeom>
        </p:spPr>
      </p:pic>
      <p:grpSp>
        <p:nvGrpSpPr>
          <p:cNvPr id="110" name="Groupe 109">
            <a:extLst>
              <a:ext uri="{FF2B5EF4-FFF2-40B4-BE49-F238E27FC236}">
                <a16:creationId xmlns:a16="http://schemas.microsoft.com/office/drawing/2014/main" id="{ED7DEA19-5251-41D8-A0EF-5C8C6FCCC95B}"/>
              </a:ext>
            </a:extLst>
          </p:cNvPr>
          <p:cNvGrpSpPr/>
          <p:nvPr/>
        </p:nvGrpSpPr>
        <p:grpSpPr>
          <a:xfrm>
            <a:off x="5540108" y="5915509"/>
            <a:ext cx="235528" cy="997526"/>
            <a:chOff x="900545" y="6899564"/>
            <a:chExt cx="235528" cy="997526"/>
          </a:xfrm>
        </p:grpSpPr>
        <p:cxnSp>
          <p:nvCxnSpPr>
            <p:cNvPr id="111" name="Connecteur droit 110">
              <a:extLst>
                <a:ext uri="{FF2B5EF4-FFF2-40B4-BE49-F238E27FC236}">
                  <a16:creationId xmlns:a16="http://schemas.microsoft.com/office/drawing/2014/main" id="{805AA354-01F1-44C0-B7FB-9AAEC35B91CB}"/>
                </a:ext>
              </a:extLst>
            </p:cNvPr>
            <p:cNvCxnSpPr/>
            <p:nvPr/>
          </p:nvCxnSpPr>
          <p:spPr>
            <a:xfrm flipV="1">
              <a:off x="900545" y="6899564"/>
              <a:ext cx="235528" cy="498763"/>
            </a:xfrm>
            <a:prstGeom prst="line">
              <a:avLst/>
            </a:prstGeom>
            <a:noFill/>
            <a:ln w="38100" cap="flat">
              <a:solidFill>
                <a:srgbClr val="C0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12" name="Connecteur droit 111">
              <a:extLst>
                <a:ext uri="{FF2B5EF4-FFF2-40B4-BE49-F238E27FC236}">
                  <a16:creationId xmlns:a16="http://schemas.microsoft.com/office/drawing/2014/main" id="{A06ADE0F-27C5-4EAC-B429-B858944520E5}"/>
                </a:ext>
              </a:extLst>
            </p:cNvPr>
            <p:cNvCxnSpPr>
              <a:cxnSpLocks/>
            </p:cNvCxnSpPr>
            <p:nvPr/>
          </p:nvCxnSpPr>
          <p:spPr>
            <a:xfrm>
              <a:off x="900545" y="7398327"/>
              <a:ext cx="235528" cy="498763"/>
            </a:xfrm>
            <a:prstGeom prst="line">
              <a:avLst/>
            </a:prstGeom>
            <a:noFill/>
            <a:ln w="38100" cap="flat">
              <a:solidFill>
                <a:srgbClr val="C0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13" name="Groupe 112">
            <a:extLst>
              <a:ext uri="{FF2B5EF4-FFF2-40B4-BE49-F238E27FC236}">
                <a16:creationId xmlns:a16="http://schemas.microsoft.com/office/drawing/2014/main" id="{8BE8BB12-34A1-4894-AD94-6C62A4EAAE17}"/>
              </a:ext>
            </a:extLst>
          </p:cNvPr>
          <p:cNvGrpSpPr/>
          <p:nvPr/>
        </p:nvGrpSpPr>
        <p:grpSpPr>
          <a:xfrm flipH="1">
            <a:off x="6718075" y="5915509"/>
            <a:ext cx="235527" cy="997526"/>
            <a:chOff x="900545" y="6899564"/>
            <a:chExt cx="235528" cy="997526"/>
          </a:xfrm>
        </p:grpSpPr>
        <p:cxnSp>
          <p:nvCxnSpPr>
            <p:cNvPr id="114" name="Connecteur droit 113">
              <a:extLst>
                <a:ext uri="{FF2B5EF4-FFF2-40B4-BE49-F238E27FC236}">
                  <a16:creationId xmlns:a16="http://schemas.microsoft.com/office/drawing/2014/main" id="{EF6DAAFD-C808-4938-A4CE-DA23671158D8}"/>
                </a:ext>
              </a:extLst>
            </p:cNvPr>
            <p:cNvCxnSpPr/>
            <p:nvPr/>
          </p:nvCxnSpPr>
          <p:spPr>
            <a:xfrm flipV="1">
              <a:off x="900545" y="6899564"/>
              <a:ext cx="235528" cy="498763"/>
            </a:xfrm>
            <a:prstGeom prst="line">
              <a:avLst/>
            </a:prstGeom>
            <a:noFill/>
            <a:ln w="38100" cap="flat">
              <a:solidFill>
                <a:srgbClr val="C0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15" name="Connecteur droit 114">
              <a:extLst>
                <a:ext uri="{FF2B5EF4-FFF2-40B4-BE49-F238E27FC236}">
                  <a16:creationId xmlns:a16="http://schemas.microsoft.com/office/drawing/2014/main" id="{04F90A0F-0774-451E-A235-F2CAF5DCDCBC}"/>
                </a:ext>
              </a:extLst>
            </p:cNvPr>
            <p:cNvCxnSpPr>
              <a:cxnSpLocks/>
            </p:cNvCxnSpPr>
            <p:nvPr/>
          </p:nvCxnSpPr>
          <p:spPr>
            <a:xfrm>
              <a:off x="900545" y="7398327"/>
              <a:ext cx="235528" cy="498763"/>
            </a:xfrm>
            <a:prstGeom prst="line">
              <a:avLst/>
            </a:prstGeom>
            <a:noFill/>
            <a:ln w="38100" cap="flat">
              <a:solidFill>
                <a:srgbClr val="C0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16" name="Groupe 115">
            <a:extLst>
              <a:ext uri="{FF2B5EF4-FFF2-40B4-BE49-F238E27FC236}">
                <a16:creationId xmlns:a16="http://schemas.microsoft.com/office/drawing/2014/main" id="{5E768ACD-6CC9-4F29-A821-2CB9BD0C68D0}"/>
              </a:ext>
            </a:extLst>
          </p:cNvPr>
          <p:cNvGrpSpPr/>
          <p:nvPr/>
        </p:nvGrpSpPr>
        <p:grpSpPr>
          <a:xfrm>
            <a:off x="10048837" y="6164890"/>
            <a:ext cx="115163" cy="498763"/>
            <a:chOff x="900545" y="6899564"/>
            <a:chExt cx="235528" cy="997526"/>
          </a:xfrm>
        </p:grpSpPr>
        <p:cxnSp>
          <p:nvCxnSpPr>
            <p:cNvPr id="117" name="Connecteur droit 116">
              <a:extLst>
                <a:ext uri="{FF2B5EF4-FFF2-40B4-BE49-F238E27FC236}">
                  <a16:creationId xmlns:a16="http://schemas.microsoft.com/office/drawing/2014/main" id="{B2806B64-F159-4C6A-82FB-70107A2AE7C4}"/>
                </a:ext>
              </a:extLst>
            </p:cNvPr>
            <p:cNvCxnSpPr/>
            <p:nvPr/>
          </p:nvCxnSpPr>
          <p:spPr>
            <a:xfrm flipV="1">
              <a:off x="900545" y="6899564"/>
              <a:ext cx="235528" cy="498763"/>
            </a:xfrm>
            <a:prstGeom prst="line">
              <a:avLst/>
            </a:prstGeom>
            <a:noFill/>
            <a:ln w="38100" cap="flat">
              <a:solidFill>
                <a:srgbClr val="C0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18" name="Connecteur droit 117">
              <a:extLst>
                <a:ext uri="{FF2B5EF4-FFF2-40B4-BE49-F238E27FC236}">
                  <a16:creationId xmlns:a16="http://schemas.microsoft.com/office/drawing/2014/main" id="{679A9011-7679-434B-A0CE-3EDA94086F42}"/>
                </a:ext>
              </a:extLst>
            </p:cNvPr>
            <p:cNvCxnSpPr>
              <a:cxnSpLocks/>
            </p:cNvCxnSpPr>
            <p:nvPr/>
          </p:nvCxnSpPr>
          <p:spPr>
            <a:xfrm>
              <a:off x="900545" y="7398327"/>
              <a:ext cx="235528" cy="498763"/>
            </a:xfrm>
            <a:prstGeom prst="line">
              <a:avLst/>
            </a:prstGeom>
            <a:noFill/>
            <a:ln w="38100" cap="flat">
              <a:solidFill>
                <a:srgbClr val="C0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19" name="Groupe 118">
            <a:extLst>
              <a:ext uri="{FF2B5EF4-FFF2-40B4-BE49-F238E27FC236}">
                <a16:creationId xmlns:a16="http://schemas.microsoft.com/office/drawing/2014/main" id="{6946BF64-EF72-4DDD-90AA-AE5E2137F539}"/>
              </a:ext>
            </a:extLst>
          </p:cNvPr>
          <p:cNvGrpSpPr/>
          <p:nvPr/>
        </p:nvGrpSpPr>
        <p:grpSpPr>
          <a:xfrm flipH="1">
            <a:off x="10693241" y="6159680"/>
            <a:ext cx="140712" cy="498764"/>
            <a:chOff x="900545" y="6899564"/>
            <a:chExt cx="235528" cy="997526"/>
          </a:xfrm>
        </p:grpSpPr>
        <p:cxnSp>
          <p:nvCxnSpPr>
            <p:cNvPr id="120" name="Connecteur droit 119">
              <a:extLst>
                <a:ext uri="{FF2B5EF4-FFF2-40B4-BE49-F238E27FC236}">
                  <a16:creationId xmlns:a16="http://schemas.microsoft.com/office/drawing/2014/main" id="{C6521D3A-34AD-4323-B126-037A60DCDE07}"/>
                </a:ext>
              </a:extLst>
            </p:cNvPr>
            <p:cNvCxnSpPr/>
            <p:nvPr/>
          </p:nvCxnSpPr>
          <p:spPr>
            <a:xfrm flipV="1">
              <a:off x="900545" y="6899564"/>
              <a:ext cx="235528" cy="498763"/>
            </a:xfrm>
            <a:prstGeom prst="line">
              <a:avLst/>
            </a:prstGeom>
            <a:noFill/>
            <a:ln w="38100" cap="flat">
              <a:solidFill>
                <a:srgbClr val="C0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1" name="Connecteur droit 120">
              <a:extLst>
                <a:ext uri="{FF2B5EF4-FFF2-40B4-BE49-F238E27FC236}">
                  <a16:creationId xmlns:a16="http://schemas.microsoft.com/office/drawing/2014/main" id="{E0A893B5-FD44-4240-836B-AF8680D50AC6}"/>
                </a:ext>
              </a:extLst>
            </p:cNvPr>
            <p:cNvCxnSpPr>
              <a:cxnSpLocks/>
            </p:cNvCxnSpPr>
            <p:nvPr/>
          </p:nvCxnSpPr>
          <p:spPr>
            <a:xfrm>
              <a:off x="900545" y="7398327"/>
              <a:ext cx="235528" cy="498763"/>
            </a:xfrm>
            <a:prstGeom prst="line">
              <a:avLst/>
            </a:prstGeom>
            <a:noFill/>
            <a:ln w="38100" cap="flat">
              <a:solidFill>
                <a:srgbClr val="C0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BCAF5B1-5478-4D60-B3EB-57BFCF44FD3F}"/>
              </a:ext>
            </a:extLst>
          </p:cNvPr>
          <p:cNvSpPr/>
          <p:nvPr/>
        </p:nvSpPr>
        <p:spPr>
          <a:xfrm>
            <a:off x="1357746" y="6159680"/>
            <a:ext cx="648754" cy="498764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3" name="ZoneTexte 122">
            <a:extLst>
              <a:ext uri="{FF2B5EF4-FFF2-40B4-BE49-F238E27FC236}">
                <a16:creationId xmlns:a16="http://schemas.microsoft.com/office/drawing/2014/main" id="{4E896442-0A0D-47E6-8FFB-E4371365C483}"/>
              </a:ext>
            </a:extLst>
          </p:cNvPr>
          <p:cNvSpPr txBox="1"/>
          <p:nvPr/>
        </p:nvSpPr>
        <p:spPr>
          <a:xfrm>
            <a:off x="0" y="5442038"/>
            <a:ext cx="34804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33CC"/>
                </a:solidFill>
              </a:rPr>
              <a:t>Independent direction within an event</a:t>
            </a:r>
          </a:p>
        </p:txBody>
      </p:sp>
      <p:grpSp>
        <p:nvGrpSpPr>
          <p:cNvPr id="124" name="Groupe 123">
            <a:extLst>
              <a:ext uri="{FF2B5EF4-FFF2-40B4-BE49-F238E27FC236}">
                <a16:creationId xmlns:a16="http://schemas.microsoft.com/office/drawing/2014/main" id="{5B7C2572-3846-404F-8BA5-139DE734A04C}"/>
              </a:ext>
            </a:extLst>
          </p:cNvPr>
          <p:cNvGrpSpPr/>
          <p:nvPr/>
        </p:nvGrpSpPr>
        <p:grpSpPr>
          <a:xfrm>
            <a:off x="7210953" y="6164890"/>
            <a:ext cx="115163" cy="498763"/>
            <a:chOff x="900545" y="6899564"/>
            <a:chExt cx="235528" cy="997526"/>
          </a:xfrm>
        </p:grpSpPr>
        <p:cxnSp>
          <p:nvCxnSpPr>
            <p:cNvPr id="125" name="Connecteur droit 124">
              <a:extLst>
                <a:ext uri="{FF2B5EF4-FFF2-40B4-BE49-F238E27FC236}">
                  <a16:creationId xmlns:a16="http://schemas.microsoft.com/office/drawing/2014/main" id="{24BE470A-D3AD-4CA8-870D-FA7F3869AE44}"/>
                </a:ext>
              </a:extLst>
            </p:cNvPr>
            <p:cNvCxnSpPr/>
            <p:nvPr/>
          </p:nvCxnSpPr>
          <p:spPr>
            <a:xfrm flipV="1">
              <a:off x="900545" y="6899564"/>
              <a:ext cx="235528" cy="498763"/>
            </a:xfrm>
            <a:prstGeom prst="line">
              <a:avLst/>
            </a:prstGeom>
            <a:noFill/>
            <a:ln w="38100" cap="flat">
              <a:solidFill>
                <a:srgbClr val="C0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6" name="Connecteur droit 125">
              <a:extLst>
                <a:ext uri="{FF2B5EF4-FFF2-40B4-BE49-F238E27FC236}">
                  <a16:creationId xmlns:a16="http://schemas.microsoft.com/office/drawing/2014/main" id="{DB199B6A-B163-41A8-8F07-364FDA3AE288}"/>
                </a:ext>
              </a:extLst>
            </p:cNvPr>
            <p:cNvCxnSpPr>
              <a:cxnSpLocks/>
            </p:cNvCxnSpPr>
            <p:nvPr/>
          </p:nvCxnSpPr>
          <p:spPr>
            <a:xfrm>
              <a:off x="900545" y="7398327"/>
              <a:ext cx="235528" cy="498763"/>
            </a:xfrm>
            <a:prstGeom prst="line">
              <a:avLst/>
            </a:prstGeom>
            <a:noFill/>
            <a:ln w="38100" cap="flat">
              <a:solidFill>
                <a:srgbClr val="C0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28" name="Groupe 127">
            <a:extLst>
              <a:ext uri="{FF2B5EF4-FFF2-40B4-BE49-F238E27FC236}">
                <a16:creationId xmlns:a16="http://schemas.microsoft.com/office/drawing/2014/main" id="{0A1CEADE-F4AD-4042-92A9-DD7A37084638}"/>
              </a:ext>
            </a:extLst>
          </p:cNvPr>
          <p:cNvGrpSpPr/>
          <p:nvPr/>
        </p:nvGrpSpPr>
        <p:grpSpPr>
          <a:xfrm flipH="1">
            <a:off x="8631219" y="6159680"/>
            <a:ext cx="140712" cy="498764"/>
            <a:chOff x="900545" y="6899564"/>
            <a:chExt cx="235528" cy="997526"/>
          </a:xfrm>
        </p:grpSpPr>
        <p:cxnSp>
          <p:nvCxnSpPr>
            <p:cNvPr id="129" name="Connecteur droit 128">
              <a:extLst>
                <a:ext uri="{FF2B5EF4-FFF2-40B4-BE49-F238E27FC236}">
                  <a16:creationId xmlns:a16="http://schemas.microsoft.com/office/drawing/2014/main" id="{ED572B67-784C-4421-A930-3C5A8D748D46}"/>
                </a:ext>
              </a:extLst>
            </p:cNvPr>
            <p:cNvCxnSpPr/>
            <p:nvPr/>
          </p:nvCxnSpPr>
          <p:spPr>
            <a:xfrm flipV="1">
              <a:off x="900545" y="6899564"/>
              <a:ext cx="235528" cy="498763"/>
            </a:xfrm>
            <a:prstGeom prst="line">
              <a:avLst/>
            </a:prstGeom>
            <a:noFill/>
            <a:ln w="38100" cap="flat">
              <a:solidFill>
                <a:srgbClr val="C0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30" name="Connecteur droit 129">
              <a:extLst>
                <a:ext uri="{FF2B5EF4-FFF2-40B4-BE49-F238E27FC236}">
                  <a16:creationId xmlns:a16="http://schemas.microsoft.com/office/drawing/2014/main" id="{929D28E6-5762-45E2-85F9-32D253312204}"/>
                </a:ext>
              </a:extLst>
            </p:cNvPr>
            <p:cNvCxnSpPr>
              <a:cxnSpLocks/>
            </p:cNvCxnSpPr>
            <p:nvPr/>
          </p:nvCxnSpPr>
          <p:spPr>
            <a:xfrm>
              <a:off x="900545" y="7398327"/>
              <a:ext cx="235528" cy="498763"/>
            </a:xfrm>
            <a:prstGeom prst="line">
              <a:avLst/>
            </a:prstGeom>
            <a:noFill/>
            <a:ln w="38100" cap="flat">
              <a:solidFill>
                <a:srgbClr val="C0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31" name="ZoneTexte 130">
            <a:extLst>
              <a:ext uri="{FF2B5EF4-FFF2-40B4-BE49-F238E27FC236}">
                <a16:creationId xmlns:a16="http://schemas.microsoft.com/office/drawing/2014/main" id="{A214394C-0692-45E2-9F69-72DF2C37A34B}"/>
              </a:ext>
            </a:extLst>
          </p:cNvPr>
          <p:cNvSpPr txBox="1"/>
          <p:nvPr/>
        </p:nvSpPr>
        <p:spPr>
          <a:xfrm>
            <a:off x="-69971" y="7033448"/>
            <a:ext cx="5549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33CC"/>
                </a:solidFill>
              </a:rPr>
              <a:t>Determined deterministically through hydrodynamic evolution</a:t>
            </a:r>
          </a:p>
        </p:txBody>
      </p:sp>
      <p:sp>
        <p:nvSpPr>
          <p:cNvPr id="132" name="Flèche : droite 131">
            <a:extLst>
              <a:ext uri="{FF2B5EF4-FFF2-40B4-BE49-F238E27FC236}">
                <a16:creationId xmlns:a16="http://schemas.microsoft.com/office/drawing/2014/main" id="{2D1E9E45-276C-49BC-9AFE-55CA07B78C96}"/>
              </a:ext>
            </a:extLst>
          </p:cNvPr>
          <p:cNvSpPr/>
          <p:nvPr/>
        </p:nvSpPr>
        <p:spPr>
          <a:xfrm rot="16200000">
            <a:off x="1551725" y="5817347"/>
            <a:ext cx="246794" cy="316774"/>
          </a:xfrm>
          <a:prstGeom prst="rightArrow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33" name="Flèche : droite 132">
            <a:extLst>
              <a:ext uri="{FF2B5EF4-FFF2-40B4-BE49-F238E27FC236}">
                <a16:creationId xmlns:a16="http://schemas.microsoft.com/office/drawing/2014/main" id="{EBC97403-E1DA-4AA2-B707-A13894CFB4C1}"/>
              </a:ext>
            </a:extLst>
          </p:cNvPr>
          <p:cNvSpPr/>
          <p:nvPr/>
        </p:nvSpPr>
        <p:spPr>
          <a:xfrm rot="16200000">
            <a:off x="1551725" y="6714411"/>
            <a:ext cx="246794" cy="316774"/>
          </a:xfrm>
          <a:prstGeom prst="rightArrow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34" name="Flèche : droite 133">
            <a:extLst>
              <a:ext uri="{FF2B5EF4-FFF2-40B4-BE49-F238E27FC236}">
                <a16:creationId xmlns:a16="http://schemas.microsoft.com/office/drawing/2014/main" id="{A12949CA-5F0E-4AC2-B12F-A542C93C9026}"/>
              </a:ext>
            </a:extLst>
          </p:cNvPr>
          <p:cNvSpPr/>
          <p:nvPr/>
        </p:nvSpPr>
        <p:spPr>
          <a:xfrm rot="16200000">
            <a:off x="1551725" y="7321479"/>
            <a:ext cx="246794" cy="316774"/>
          </a:xfrm>
          <a:prstGeom prst="rightArrow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35" name="ZoneTexte 134">
            <a:extLst>
              <a:ext uri="{FF2B5EF4-FFF2-40B4-BE49-F238E27FC236}">
                <a16:creationId xmlns:a16="http://schemas.microsoft.com/office/drawing/2014/main" id="{5CE6B88A-69D8-4D13-B90A-B31314BC791F}"/>
              </a:ext>
            </a:extLst>
          </p:cNvPr>
          <p:cNvSpPr txBox="1"/>
          <p:nvPr/>
        </p:nvSpPr>
        <p:spPr>
          <a:xfrm>
            <a:off x="-70890" y="7667128"/>
            <a:ext cx="9224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33CC"/>
                </a:solidFill>
              </a:rPr>
              <a:t>Results from initial conditions = (energy/density) profile of matter s(</a:t>
            </a:r>
            <a:r>
              <a:rPr lang="en-US" sz="1600" dirty="0" err="1">
                <a:solidFill>
                  <a:srgbClr val="0033CC"/>
                </a:solidFill>
              </a:rPr>
              <a:t>x,y</a:t>
            </a:r>
            <a:r>
              <a:rPr lang="en-US" sz="1600" dirty="0">
                <a:solidFill>
                  <a:srgbClr val="0033CC"/>
                </a:solidFill>
              </a:rPr>
              <a:t>) created shortly after the collision </a:t>
            </a:r>
          </a:p>
        </p:txBody>
      </p:sp>
      <p:sp>
        <p:nvSpPr>
          <p:cNvPr id="136" name="ZoneTexte 135">
            <a:extLst>
              <a:ext uri="{FF2B5EF4-FFF2-40B4-BE49-F238E27FC236}">
                <a16:creationId xmlns:a16="http://schemas.microsoft.com/office/drawing/2014/main" id="{A5D39A11-B9AE-4512-BF08-CC94946052F2}"/>
              </a:ext>
            </a:extLst>
          </p:cNvPr>
          <p:cNvSpPr txBox="1"/>
          <p:nvPr/>
        </p:nvSpPr>
        <p:spPr>
          <a:xfrm>
            <a:off x="5217306" y="5452264"/>
            <a:ext cx="67345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Averaging over events = correlations arise from event-by-event fluctuations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4892747-2090-4390-B82C-061BB3E346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3743" y="6948948"/>
            <a:ext cx="3308639" cy="2704719"/>
          </a:xfrm>
          <a:prstGeom prst="rect">
            <a:avLst/>
          </a:prstGeom>
        </p:spPr>
      </p:pic>
      <p:sp>
        <p:nvSpPr>
          <p:cNvPr id="138" name="TextBox 59">
            <a:extLst>
              <a:ext uri="{FF2B5EF4-FFF2-40B4-BE49-F238E27FC236}">
                <a16:creationId xmlns:a16="http://schemas.microsoft.com/office/drawing/2014/main" id="{7EF795C3-8985-4B25-A2E4-EFF3ECB0EF86}"/>
              </a:ext>
            </a:extLst>
          </p:cNvPr>
          <p:cNvSpPr txBox="1"/>
          <p:nvPr/>
        </p:nvSpPr>
        <p:spPr>
          <a:xfrm rot="16200000">
            <a:off x="-887669" y="2639777"/>
            <a:ext cx="2683786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700" dirty="0" err="1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Gardim</a:t>
            </a:r>
            <a:r>
              <a:rPr lang="fr-FR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 </a:t>
            </a:r>
            <a:r>
              <a:rPr lang="fr-FR" sz="1700" i="1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</a:t>
            </a:r>
            <a:r>
              <a:rPr lang="fr-FR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., NP (2020)</a:t>
            </a:r>
          </a:p>
        </p:txBody>
      </p:sp>
      <p:sp>
        <p:nvSpPr>
          <p:cNvPr id="139" name="TextBox 59">
            <a:extLst>
              <a:ext uri="{FF2B5EF4-FFF2-40B4-BE49-F238E27FC236}">
                <a16:creationId xmlns:a16="http://schemas.microsoft.com/office/drawing/2014/main" id="{ABD6F545-EF40-4173-A791-5F51F0DD5120}"/>
              </a:ext>
            </a:extLst>
          </p:cNvPr>
          <p:cNvSpPr txBox="1"/>
          <p:nvPr/>
        </p:nvSpPr>
        <p:spPr>
          <a:xfrm rot="16200000">
            <a:off x="8042505" y="8143021"/>
            <a:ext cx="284807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Giacalone, arXiv:2208.06839</a:t>
            </a:r>
          </a:p>
        </p:txBody>
      </p:sp>
      <p:sp>
        <p:nvSpPr>
          <p:cNvPr id="140" name="ZoneTexte 139">
            <a:extLst>
              <a:ext uri="{FF2B5EF4-FFF2-40B4-BE49-F238E27FC236}">
                <a16:creationId xmlns:a16="http://schemas.microsoft.com/office/drawing/2014/main" id="{E6E37601-F8C4-4C5A-B2A0-5BD12EFA57C5}"/>
              </a:ext>
            </a:extLst>
          </p:cNvPr>
          <p:cNvSpPr txBox="1"/>
          <p:nvPr/>
        </p:nvSpPr>
        <p:spPr>
          <a:xfrm>
            <a:off x="68981" y="8012920"/>
            <a:ext cx="8544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</a:rPr>
              <a:t>The spatial characteristics of s(</a:t>
            </a:r>
            <a:r>
              <a:rPr lang="en-US" sz="1600" b="1" dirty="0" err="1">
                <a:solidFill>
                  <a:schemeClr val="tx1"/>
                </a:solidFill>
              </a:rPr>
              <a:t>x,y</a:t>
            </a:r>
            <a:r>
              <a:rPr lang="en-US" sz="1600" b="1" dirty="0">
                <a:solidFill>
                  <a:schemeClr val="tx1"/>
                </a:solidFill>
              </a:rPr>
              <a:t>) are characterized through its normalized eccentricities (</a:t>
            </a:r>
            <a:r>
              <a:rPr lang="en-US" sz="1600" b="1" i="1" dirty="0">
                <a:solidFill>
                  <a:schemeClr val="tx1"/>
                </a:solidFill>
              </a:rPr>
              <a:t>l</a:t>
            </a:r>
            <a:r>
              <a:rPr lang="en-US" sz="1600" b="1" dirty="0">
                <a:solidFill>
                  <a:schemeClr val="tx1"/>
                </a:solidFill>
              </a:rPr>
              <a:t>&gt;0)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773BCDA-2DA7-44E7-BD6B-86BB609BEB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0283" y="6895955"/>
            <a:ext cx="1463964" cy="29543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E14B397-E32C-40A1-816F-C3CBC5BA72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4288" y="7240053"/>
            <a:ext cx="1380771" cy="310673"/>
          </a:xfrm>
          <a:prstGeom prst="rect">
            <a:avLst/>
          </a:prstGeom>
        </p:spPr>
      </p:pic>
      <p:sp>
        <p:nvSpPr>
          <p:cNvPr id="147" name="Shape 112">
            <a:extLst>
              <a:ext uri="{FF2B5EF4-FFF2-40B4-BE49-F238E27FC236}">
                <a16:creationId xmlns:a16="http://schemas.microsoft.com/office/drawing/2014/main" id="{44799333-9F31-4A84-9E1D-BBFDA12E4E98}"/>
              </a:ext>
            </a:extLst>
          </p:cNvPr>
          <p:cNvSpPr/>
          <p:nvPr/>
        </p:nvSpPr>
        <p:spPr>
          <a:xfrm>
            <a:off x="105791" y="8562408"/>
            <a:ext cx="3578491" cy="1045741"/>
          </a:xfrm>
          <a:prstGeom prst="roundRect">
            <a:avLst>
              <a:gd name="adj" fmla="val 17493"/>
            </a:avLst>
          </a:prstGeom>
          <a:noFill/>
          <a:ln w="38100">
            <a:solidFill>
              <a:srgbClr val="C000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165" name="ZoneTexte 164">
            <a:extLst>
              <a:ext uri="{FF2B5EF4-FFF2-40B4-BE49-F238E27FC236}">
                <a16:creationId xmlns:a16="http://schemas.microsoft.com/office/drawing/2014/main" id="{A32E199C-B84C-4284-80FD-8BED535D98E3}"/>
              </a:ext>
            </a:extLst>
          </p:cNvPr>
          <p:cNvSpPr txBox="1"/>
          <p:nvPr/>
        </p:nvSpPr>
        <p:spPr>
          <a:xfrm>
            <a:off x="3723918" y="8886405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with</a:t>
            </a:r>
          </a:p>
        </p:txBody>
      </p:sp>
      <p:sp>
        <p:nvSpPr>
          <p:cNvPr id="32" name="Accolade ouvrante 31">
            <a:extLst>
              <a:ext uri="{FF2B5EF4-FFF2-40B4-BE49-F238E27FC236}">
                <a16:creationId xmlns:a16="http://schemas.microsoft.com/office/drawing/2014/main" id="{E12648CF-CE0E-4B09-80AB-A918BFF46F4B}"/>
              </a:ext>
            </a:extLst>
          </p:cNvPr>
          <p:cNvSpPr/>
          <p:nvPr/>
        </p:nvSpPr>
        <p:spPr>
          <a:xfrm>
            <a:off x="4322717" y="8382001"/>
            <a:ext cx="526374" cy="1330034"/>
          </a:xfrm>
          <a:prstGeom prst="leftBrace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67" name="ZoneTexte 166">
            <a:extLst>
              <a:ext uri="{FF2B5EF4-FFF2-40B4-BE49-F238E27FC236}">
                <a16:creationId xmlns:a16="http://schemas.microsoft.com/office/drawing/2014/main" id="{D4A1D560-D12F-45A1-BC0C-53F2C50DE8F2}"/>
              </a:ext>
            </a:extLst>
          </p:cNvPr>
          <p:cNvSpPr txBox="1"/>
          <p:nvPr/>
        </p:nvSpPr>
        <p:spPr>
          <a:xfrm>
            <a:off x="3192653" y="5720339"/>
            <a:ext cx="2145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Fourier decomposition</a:t>
            </a:r>
          </a:p>
        </p:txBody>
      </p:sp>
      <p:sp>
        <p:nvSpPr>
          <p:cNvPr id="168" name="ZoneTexte 167">
            <a:extLst>
              <a:ext uri="{FF2B5EF4-FFF2-40B4-BE49-F238E27FC236}">
                <a16:creationId xmlns:a16="http://schemas.microsoft.com/office/drawing/2014/main" id="{BDF204AF-D6C6-4950-AB9E-E506F4B14B7D}"/>
              </a:ext>
            </a:extLst>
          </p:cNvPr>
          <p:cNvSpPr txBox="1"/>
          <p:nvPr/>
        </p:nvSpPr>
        <p:spPr>
          <a:xfrm>
            <a:off x="3084708" y="4551626"/>
            <a:ext cx="1045407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200" b="1" i="1" dirty="0">
                <a:solidFill>
                  <a:srgbClr val="C00000"/>
                </a:solidFill>
              </a:rPr>
              <a:t>How does that relate to (a quantum mechanical description of) nuclear structure? </a:t>
            </a:r>
          </a:p>
        </p:txBody>
      </p:sp>
      <p:sp>
        <p:nvSpPr>
          <p:cNvPr id="211" name="Shape 112">
            <a:extLst>
              <a:ext uri="{FF2B5EF4-FFF2-40B4-BE49-F238E27FC236}">
                <a16:creationId xmlns:a16="http://schemas.microsoft.com/office/drawing/2014/main" id="{62225540-5966-40E3-8A70-5D9130D26F44}"/>
              </a:ext>
            </a:extLst>
          </p:cNvPr>
          <p:cNvSpPr/>
          <p:nvPr/>
        </p:nvSpPr>
        <p:spPr>
          <a:xfrm>
            <a:off x="3072678" y="4575073"/>
            <a:ext cx="9867414" cy="433375"/>
          </a:xfrm>
          <a:prstGeom prst="roundRect">
            <a:avLst>
              <a:gd name="adj" fmla="val 17493"/>
            </a:avLst>
          </a:prstGeom>
          <a:noFill/>
          <a:ln w="381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0CA7805D-CFF6-4D6D-A786-9D3B4D059A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6907" y="8876071"/>
            <a:ext cx="4462892" cy="38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479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82" grpId="0"/>
      <p:bldP spid="84" grpId="0"/>
      <p:bldP spid="86" grpId="0" animBg="1"/>
      <p:bldP spid="88" grpId="0"/>
      <p:bldP spid="89" grpId="0"/>
      <p:bldP spid="11" grpId="0" animBg="1"/>
      <p:bldP spid="14" grpId="0" animBg="1"/>
      <p:bldP spid="123" grpId="0"/>
      <p:bldP spid="131" grpId="0"/>
      <p:bldP spid="132" grpId="0" animBg="1"/>
      <p:bldP spid="133" grpId="0" animBg="1"/>
      <p:bldP spid="134" grpId="0" animBg="1"/>
      <p:bldP spid="135" grpId="0"/>
      <p:bldP spid="136" grpId="0"/>
      <p:bldP spid="138" grpId="0"/>
      <p:bldP spid="139" grpId="0"/>
      <p:bldP spid="140" grpId="0"/>
      <p:bldP spid="147" grpId="0" animBg="1"/>
      <p:bldP spid="165" grpId="0"/>
      <p:bldP spid="32" grpId="0" animBg="1"/>
      <p:bldP spid="167" grpId="0"/>
      <p:bldP spid="168" grpId="0"/>
      <p:bldP spid="2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BD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33CC"/>
                </a:solidFill>
              </a:rPr>
              <a:t>Contents</a:t>
            </a:r>
          </a:p>
        </p:txBody>
      </p:sp>
      <p:sp>
        <p:nvSpPr>
          <p:cNvPr id="81" name="Shape 81"/>
          <p:cNvSpPr/>
          <p:nvPr/>
        </p:nvSpPr>
        <p:spPr>
          <a:xfrm>
            <a:off x="481799" y="4957752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Interface between low- and high-energy physics</a:t>
            </a:r>
          </a:p>
        </p:txBody>
      </p:sp>
      <p:sp>
        <p:nvSpPr>
          <p:cNvPr id="12" name="Shape 81"/>
          <p:cNvSpPr/>
          <p:nvPr/>
        </p:nvSpPr>
        <p:spPr>
          <a:xfrm>
            <a:off x="1516125" y="6948730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From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the quantum to the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classical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rotor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3" name="Shape 81"/>
          <p:cNvSpPr/>
          <p:nvPr/>
        </p:nvSpPr>
        <p:spPr>
          <a:xfrm>
            <a:off x="481800" y="1551355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Introduction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5" name="Shape 81">
            <a:extLst>
              <a:ext uri="{FF2B5EF4-FFF2-40B4-BE49-F238E27FC236}">
                <a16:creationId xmlns:a16="http://schemas.microsoft.com/office/drawing/2014/main" id="{0C7ED7B8-22D2-4557-9A48-EFE98FD2E05B}"/>
              </a:ext>
            </a:extLst>
          </p:cNvPr>
          <p:cNvSpPr/>
          <p:nvPr/>
        </p:nvSpPr>
        <p:spPr>
          <a:xfrm>
            <a:off x="1516125" y="623814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latin typeface="Palatino"/>
                <a:ea typeface="Palatino"/>
                <a:cs typeface="Palatino"/>
                <a:sym typeface="Palatino"/>
              </a:rPr>
              <a:t>Imaging two-body correlations from ab initio quantum rotor in 8 ≤ Z ≤ 28 nuclei </a:t>
            </a:r>
          </a:p>
        </p:txBody>
      </p:sp>
      <p:sp>
        <p:nvSpPr>
          <p:cNvPr id="18" name="Shape 81">
            <a:extLst>
              <a:ext uri="{FF2B5EF4-FFF2-40B4-BE49-F238E27FC236}">
                <a16:creationId xmlns:a16="http://schemas.microsoft.com/office/drawing/2014/main" id="{0ECECA3C-5CF8-4DE7-90E2-C6C741A6BF68}"/>
              </a:ext>
            </a:extLst>
          </p:cNvPr>
          <p:cNvSpPr/>
          <p:nvPr/>
        </p:nvSpPr>
        <p:spPr>
          <a:xfrm>
            <a:off x="1516126" y="5524440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Azimuthal</a:t>
            </a:r>
            <a:r>
              <a:rPr lang="fr-FR"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 flow versus quantum </a:t>
            </a:r>
            <a:r>
              <a:rPr lang="fr-FR" sz="2200" dirty="0" err="1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correlations</a:t>
            </a:r>
            <a:r>
              <a:rPr lang="fr-FR"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 in </a:t>
            </a:r>
            <a:r>
              <a:rPr lang="fr-FR" sz="2200" dirty="0" err="1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nuclei</a:t>
            </a:r>
            <a:endParaRPr lang="fr-FR" sz="2200" dirty="0">
              <a:solidFill>
                <a:srgbClr val="1243DE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9" name="Shape 81">
            <a:extLst>
              <a:ext uri="{FF2B5EF4-FFF2-40B4-BE49-F238E27FC236}">
                <a16:creationId xmlns:a16="http://schemas.microsoft.com/office/drawing/2014/main" id="{D4443E47-1A25-4915-BB5F-69FB59AB2F43}"/>
              </a:ext>
            </a:extLst>
          </p:cNvPr>
          <p:cNvSpPr/>
          <p:nvPr/>
        </p:nvSpPr>
        <p:spPr>
          <a:xfrm>
            <a:off x="1516129" y="2123387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The ab initio nuclear many-body problem and many-body expansion methods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0" name="Shape 81">
            <a:extLst>
              <a:ext uri="{FF2B5EF4-FFF2-40B4-BE49-F238E27FC236}">
                <a16:creationId xmlns:a16="http://schemas.microsoft.com/office/drawing/2014/main" id="{BE9965E6-12EF-4AE9-908F-B32DB40D5307}"/>
              </a:ext>
            </a:extLst>
          </p:cNvPr>
          <p:cNvSpPr/>
          <p:nvPr/>
        </p:nvSpPr>
        <p:spPr>
          <a:xfrm>
            <a:off x="1516129" y="283709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The projected generator coordinate method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1" name="Shape 81">
            <a:extLst>
              <a:ext uri="{FF2B5EF4-FFF2-40B4-BE49-F238E27FC236}">
                <a16:creationId xmlns:a16="http://schemas.microsoft.com/office/drawing/2014/main" id="{4417C10E-201E-405C-9A56-48FE5DA52DA0}"/>
              </a:ext>
            </a:extLst>
          </p:cNvPr>
          <p:cNvSpPr/>
          <p:nvPr/>
        </p:nvSpPr>
        <p:spPr>
          <a:xfrm>
            <a:off x="1516128" y="3542333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Rotational properties, deformation and correlations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2" name="Shape 81">
            <a:extLst>
              <a:ext uri="{FF2B5EF4-FFF2-40B4-BE49-F238E27FC236}">
                <a16:creationId xmlns:a16="http://schemas.microsoft.com/office/drawing/2014/main" id="{54FC1D5B-57CD-4549-A5CD-EE2858E6885D}"/>
              </a:ext>
            </a:extLst>
          </p:cNvPr>
          <p:cNvSpPr/>
          <p:nvPr/>
        </p:nvSpPr>
        <p:spPr>
          <a:xfrm>
            <a:off x="1516127" y="4247571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Kumar invariant operators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3" name="Shape 81">
            <a:extLst>
              <a:ext uri="{FF2B5EF4-FFF2-40B4-BE49-F238E27FC236}">
                <a16:creationId xmlns:a16="http://schemas.microsoft.com/office/drawing/2014/main" id="{038DCD14-D2B8-4DE9-94B5-8DBF46BAB30D}"/>
              </a:ext>
            </a:extLst>
          </p:cNvPr>
          <p:cNvSpPr/>
          <p:nvPr/>
        </p:nvSpPr>
        <p:spPr>
          <a:xfrm>
            <a:off x="1516124" y="7653567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Connection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with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Kumar invariant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4" name="Shape 81">
            <a:extLst>
              <a:ext uri="{FF2B5EF4-FFF2-40B4-BE49-F238E27FC236}">
                <a16:creationId xmlns:a16="http://schemas.microsoft.com/office/drawing/2014/main" id="{AAF04176-1BBA-488E-A4FE-02B4850BAF4C}"/>
              </a:ext>
            </a:extLst>
          </p:cNvPr>
          <p:cNvSpPr/>
          <p:nvPr/>
        </p:nvSpPr>
        <p:spPr>
          <a:xfrm>
            <a:off x="1516123" y="836727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Adding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shape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fluctuations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5" name="Shape 81">
            <a:extLst>
              <a:ext uri="{FF2B5EF4-FFF2-40B4-BE49-F238E27FC236}">
                <a16:creationId xmlns:a16="http://schemas.microsoft.com/office/drawing/2014/main" id="{50D43FF5-5C9F-4314-A4F0-14663976F6B2}"/>
              </a:ext>
            </a:extLst>
          </p:cNvPr>
          <p:cNvSpPr/>
          <p:nvPr/>
        </p:nvSpPr>
        <p:spPr>
          <a:xfrm>
            <a:off x="1516123" y="906868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Dependence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of the interface on the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intrinsic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and apparent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theoretical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resolution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scale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69401279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 45">
            <a:extLst>
              <a:ext uri="{FF2B5EF4-FFF2-40B4-BE49-F238E27FC236}">
                <a16:creationId xmlns:a16="http://schemas.microsoft.com/office/drawing/2014/main" id="{F0E9C85B-68E5-41CC-B0D9-58C723145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938" y="6745118"/>
            <a:ext cx="7148485" cy="1224113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E58A64C5-2DC0-43AA-B197-49433F71F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235" y="8072323"/>
            <a:ext cx="2044137" cy="40530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1D9D349-6B71-4E12-A5F3-AF602D222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1381" y="5777665"/>
            <a:ext cx="2248722" cy="430703"/>
          </a:xfrm>
          <a:prstGeom prst="rect">
            <a:avLst/>
          </a:prstGeom>
        </p:spPr>
      </p:pic>
      <p:sp>
        <p:nvSpPr>
          <p:cNvPr id="1200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7" name="Shape 1495">
            <a:extLst>
              <a:ext uri="{FF2B5EF4-FFF2-40B4-BE49-F238E27FC236}">
                <a16:creationId xmlns:a16="http://schemas.microsoft.com/office/drawing/2014/main" id="{74FA1DAE-A97A-4C0E-A3F2-4FE5E9D2F0FC}"/>
              </a:ext>
            </a:extLst>
          </p:cNvPr>
          <p:cNvSpPr/>
          <p:nvPr/>
        </p:nvSpPr>
        <p:spPr>
          <a:xfrm>
            <a:off x="0" y="171656"/>
            <a:ext cx="13004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sz="3600" dirty="0">
                <a:solidFill>
                  <a:srgbClr val="0033CC"/>
                </a:solidFill>
              </a:rPr>
              <a:t>Azimuthal flow versus quantum correlations in nuclei</a:t>
            </a:r>
            <a:endParaRPr sz="3600" dirty="0">
              <a:solidFill>
                <a:srgbClr val="0033CC"/>
              </a:solidFill>
              <a:latin typeface="Symbol" panose="05050102010706020507" pitchFamily="18" charset="2"/>
            </a:endParaRPr>
          </a:p>
        </p:txBody>
      </p:sp>
      <p:sp>
        <p:nvSpPr>
          <p:cNvPr id="81" name="Shape 153">
            <a:extLst>
              <a:ext uri="{FF2B5EF4-FFF2-40B4-BE49-F238E27FC236}">
                <a16:creationId xmlns:a16="http://schemas.microsoft.com/office/drawing/2014/main" id="{4A1DD1D2-54C5-48CB-836A-44E09F4291B0}"/>
              </a:ext>
            </a:extLst>
          </p:cNvPr>
          <p:cNvSpPr/>
          <p:nvPr/>
        </p:nvSpPr>
        <p:spPr>
          <a:xfrm>
            <a:off x="143432" y="1824238"/>
            <a:ext cx="12379379" cy="1056443"/>
          </a:xfrm>
          <a:prstGeom prst="roundRect">
            <a:avLst>
              <a:gd name="adj" fmla="val 14695"/>
            </a:avLst>
          </a:prstGeom>
          <a:solidFill>
            <a:srgbClr val="0070C0"/>
          </a:solidFill>
          <a:ln w="12700">
            <a:solidFill>
              <a:srgbClr val="0070C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F23AA4C7-ADDE-4F0E-B60F-A5B5A0C0195C}"/>
              </a:ext>
            </a:extLst>
          </p:cNvPr>
          <p:cNvSpPr txBox="1"/>
          <p:nvPr/>
        </p:nvSpPr>
        <p:spPr>
          <a:xfrm>
            <a:off x="143431" y="1837532"/>
            <a:ext cx="1247806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000" b="1" dirty="0">
                <a:solidFill>
                  <a:schemeClr val="bg1"/>
                </a:solidFill>
              </a:rPr>
              <a:t>Conditions </a:t>
            </a:r>
            <a:r>
              <a:rPr lang="en-US" sz="2000" dirty="0">
                <a:solidFill>
                  <a:schemeClr val="bg1"/>
                </a:solidFill>
              </a:rPr>
              <a:t>(can be generalized)</a:t>
            </a:r>
          </a:p>
          <a:p>
            <a:pPr lvl="0" algn="l"/>
            <a:r>
              <a:rPr 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►Ultra-central collisions: anisotropic flow driven by inter-nucleon spatial correlations in collided ground states</a:t>
            </a:r>
          </a:p>
          <a:p>
            <a:pPr lvl="0" algn="l"/>
            <a:r>
              <a:rPr lang="en-U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►Symmetric collisions: allows to reduce the information to a single nucleus </a:t>
            </a:r>
          </a:p>
        </p:txBody>
      </p:sp>
      <p:sp>
        <p:nvSpPr>
          <p:cNvPr id="85" name="TextBox 59">
            <a:extLst>
              <a:ext uri="{FF2B5EF4-FFF2-40B4-BE49-F238E27FC236}">
                <a16:creationId xmlns:a16="http://schemas.microsoft.com/office/drawing/2014/main" id="{95E486D8-A820-414A-B02A-84352B1BB914}"/>
              </a:ext>
            </a:extLst>
          </p:cNvPr>
          <p:cNvSpPr txBox="1"/>
          <p:nvPr/>
        </p:nvSpPr>
        <p:spPr>
          <a:xfrm>
            <a:off x="289789" y="1436524"/>
            <a:ext cx="2827482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Giacalone, EPJA (2023</a:t>
            </a:r>
            <a:r>
              <a:rPr lang="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)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sp>
        <p:nvSpPr>
          <p:cNvPr id="90" name="TextBox 59">
            <a:extLst>
              <a:ext uri="{FF2B5EF4-FFF2-40B4-BE49-F238E27FC236}">
                <a16:creationId xmlns:a16="http://schemas.microsoft.com/office/drawing/2014/main" id="{3937F932-C10E-4B4F-9F98-12B3316A1C8E}"/>
              </a:ext>
            </a:extLst>
          </p:cNvPr>
          <p:cNvSpPr txBox="1"/>
          <p:nvPr/>
        </p:nvSpPr>
        <p:spPr>
          <a:xfrm>
            <a:off x="2661335" y="1434201"/>
            <a:ext cx="2827482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Duguet </a:t>
            </a:r>
            <a:r>
              <a:rPr lang="it-IT" sz="1700" i="1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al., </a:t>
            </a:r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PRL (2025</a:t>
            </a:r>
            <a:r>
              <a:rPr lang="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)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sp>
        <p:nvSpPr>
          <p:cNvPr id="92" name="ZoneTexte 91">
            <a:extLst>
              <a:ext uri="{FF2B5EF4-FFF2-40B4-BE49-F238E27FC236}">
                <a16:creationId xmlns:a16="http://schemas.microsoft.com/office/drawing/2014/main" id="{1A1CF11C-6159-4E17-B66F-302E2E25400E}"/>
              </a:ext>
            </a:extLst>
          </p:cNvPr>
          <p:cNvSpPr txBox="1"/>
          <p:nvPr/>
        </p:nvSpPr>
        <p:spPr>
          <a:xfrm>
            <a:off x="16383" y="5267541"/>
            <a:ext cx="2520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1" dirty="0"/>
              <a:t>1) Linear hydrodynamic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B1F848EE-44E0-4C73-8B17-8F5DCF634BAE}"/>
              </a:ext>
            </a:extLst>
          </p:cNvPr>
          <p:cNvSpPr txBox="1"/>
          <p:nvPr/>
        </p:nvSpPr>
        <p:spPr>
          <a:xfrm>
            <a:off x="-8968" y="6324148"/>
            <a:ext cx="9374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1" dirty="0"/>
              <a:t>2) Linearized approximation of initial state fluctuations of the entropy density at midrapidity </a:t>
            </a:r>
          </a:p>
        </p:txBody>
      </p:sp>
      <p:sp>
        <p:nvSpPr>
          <p:cNvPr id="94" name="ZoneTexte 93">
            <a:extLst>
              <a:ext uri="{FF2B5EF4-FFF2-40B4-BE49-F238E27FC236}">
                <a16:creationId xmlns:a16="http://schemas.microsoft.com/office/drawing/2014/main" id="{92867560-5362-4679-B919-EE188AA564D7}"/>
              </a:ext>
            </a:extLst>
          </p:cNvPr>
          <p:cNvSpPr txBox="1"/>
          <p:nvPr/>
        </p:nvSpPr>
        <p:spPr>
          <a:xfrm>
            <a:off x="29578" y="8564977"/>
            <a:ext cx="4743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1" dirty="0"/>
              <a:t>3) Parametrization of the QGP entropy density</a:t>
            </a:r>
          </a:p>
        </p:txBody>
      </p:sp>
      <p:sp>
        <p:nvSpPr>
          <p:cNvPr id="95" name="TextBox 59">
            <a:extLst>
              <a:ext uri="{FF2B5EF4-FFF2-40B4-BE49-F238E27FC236}">
                <a16:creationId xmlns:a16="http://schemas.microsoft.com/office/drawing/2014/main" id="{AD555050-8C22-476D-ADD1-65F6713A202D}"/>
              </a:ext>
            </a:extLst>
          </p:cNvPr>
          <p:cNvSpPr txBox="1"/>
          <p:nvPr/>
        </p:nvSpPr>
        <p:spPr>
          <a:xfrm>
            <a:off x="7268580" y="5998635"/>
            <a:ext cx="315645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Gardim et al, PRC (2012,2015</a:t>
            </a:r>
            <a:r>
              <a:rPr lang="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)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sp>
        <p:nvSpPr>
          <p:cNvPr id="105" name="ZoneTexte 104">
            <a:extLst>
              <a:ext uri="{FF2B5EF4-FFF2-40B4-BE49-F238E27FC236}">
                <a16:creationId xmlns:a16="http://schemas.microsoft.com/office/drawing/2014/main" id="{99881AE2-43F6-4711-B2AD-C2C51FF41932}"/>
              </a:ext>
            </a:extLst>
          </p:cNvPr>
          <p:cNvSpPr txBox="1"/>
          <p:nvPr/>
        </p:nvSpPr>
        <p:spPr>
          <a:xfrm>
            <a:off x="4674161" y="5687619"/>
            <a:ext cx="5740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Particularly well satisfied for </a:t>
            </a:r>
            <a:r>
              <a:rPr lang="en-US" sz="1600" i="1" dirty="0">
                <a:solidFill>
                  <a:schemeClr val="tx1"/>
                </a:solidFill>
              </a:rPr>
              <a:t>l</a:t>
            </a:r>
            <a:r>
              <a:rPr lang="en-US" sz="1600" dirty="0">
                <a:solidFill>
                  <a:schemeClr val="tx1"/>
                </a:solidFill>
              </a:rPr>
              <a:t>=2,3 and/or ultra-central collisions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D3C5FEB-2D7B-4A1C-9AE2-EF964A98EADC}"/>
              </a:ext>
            </a:extLst>
          </p:cNvPr>
          <p:cNvSpPr/>
          <p:nvPr/>
        </p:nvSpPr>
        <p:spPr>
          <a:xfrm>
            <a:off x="428625" y="5713981"/>
            <a:ext cx="4221478" cy="565361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6" name="ZoneTexte 105">
            <a:extLst>
              <a:ext uri="{FF2B5EF4-FFF2-40B4-BE49-F238E27FC236}">
                <a16:creationId xmlns:a16="http://schemas.microsoft.com/office/drawing/2014/main" id="{51BEA90D-45E0-4E43-A514-810ACEC63307}"/>
              </a:ext>
            </a:extLst>
          </p:cNvPr>
          <p:cNvSpPr txBox="1"/>
          <p:nvPr/>
        </p:nvSpPr>
        <p:spPr>
          <a:xfrm>
            <a:off x="2731845" y="5388998"/>
            <a:ext cx="2121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33CC"/>
                </a:solidFill>
              </a:rPr>
              <a:t>To be revisited later…</a:t>
            </a:r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B5AE6501-108E-4B17-A037-9A9825117977}"/>
              </a:ext>
            </a:extLst>
          </p:cNvPr>
          <p:cNvSpPr/>
          <p:nvPr/>
        </p:nvSpPr>
        <p:spPr>
          <a:xfrm>
            <a:off x="1880849" y="5792140"/>
            <a:ext cx="415637" cy="419844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7" name="Flèche : droite 106">
            <a:extLst>
              <a:ext uri="{FF2B5EF4-FFF2-40B4-BE49-F238E27FC236}">
                <a16:creationId xmlns:a16="http://schemas.microsoft.com/office/drawing/2014/main" id="{A14AD076-0659-4747-B76D-C7C787A0D55E}"/>
              </a:ext>
            </a:extLst>
          </p:cNvPr>
          <p:cNvSpPr/>
          <p:nvPr/>
        </p:nvSpPr>
        <p:spPr>
          <a:xfrm>
            <a:off x="3085864" y="6980873"/>
            <a:ext cx="745566" cy="518774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155A8687-AD5A-48E8-AF0E-59574191C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081" y="7046703"/>
            <a:ext cx="2580764" cy="38711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A2DC81B-8795-40E2-916A-602B16F082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809" y="5806442"/>
            <a:ext cx="1270146" cy="378995"/>
          </a:xfrm>
          <a:prstGeom prst="rect">
            <a:avLst/>
          </a:prstGeom>
        </p:spPr>
      </p:pic>
      <p:sp>
        <p:nvSpPr>
          <p:cNvPr id="108" name="TextBox 59">
            <a:extLst>
              <a:ext uri="{FF2B5EF4-FFF2-40B4-BE49-F238E27FC236}">
                <a16:creationId xmlns:a16="http://schemas.microsoft.com/office/drawing/2014/main" id="{40C84388-787F-44D0-98E7-24AB177BA4B4}"/>
              </a:ext>
            </a:extLst>
          </p:cNvPr>
          <p:cNvSpPr txBox="1"/>
          <p:nvPr/>
        </p:nvSpPr>
        <p:spPr>
          <a:xfrm>
            <a:off x="-68813" y="7564660"/>
            <a:ext cx="4488873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Blaizot, </a:t>
            </a:r>
            <a:r>
              <a:rPr lang="fr-FR" sz="1700" dirty="0" err="1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Broniowski</a:t>
            </a:r>
            <a:r>
              <a:rPr lang="fr-FR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, </a:t>
            </a:r>
            <a:r>
              <a:rPr lang="fr-FR" sz="1700" dirty="0" err="1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Ollitrault</a:t>
            </a:r>
            <a:r>
              <a:rPr lang="fr-FR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, PLB (2014) 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E6E6E971-6AB3-4DD1-BFD7-BBCC7CB7C9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9501" y="8087874"/>
            <a:ext cx="6710653" cy="417264"/>
          </a:xfrm>
          <a:prstGeom prst="rect">
            <a:avLst/>
          </a:prstGeom>
        </p:spPr>
      </p:pic>
      <p:sp>
        <p:nvSpPr>
          <p:cNvPr id="109" name="ZoneTexte 108">
            <a:extLst>
              <a:ext uri="{FF2B5EF4-FFF2-40B4-BE49-F238E27FC236}">
                <a16:creationId xmlns:a16="http://schemas.microsoft.com/office/drawing/2014/main" id="{AAB65C81-5B73-459B-936A-78CC228E09CD}"/>
              </a:ext>
            </a:extLst>
          </p:cNvPr>
          <p:cNvSpPr txBox="1"/>
          <p:nvPr/>
        </p:nvSpPr>
        <p:spPr>
          <a:xfrm>
            <a:off x="1987748" y="8120814"/>
            <a:ext cx="20104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Correlation functions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CC546246-98CF-4D25-AE69-42D77C1567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1636" y="8897062"/>
            <a:ext cx="3636791" cy="79159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1134A8DC-0AAE-4D04-9B17-1AF89E9525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93602" y="8938627"/>
            <a:ext cx="2753438" cy="683801"/>
          </a:xfrm>
          <a:prstGeom prst="rect">
            <a:avLst/>
          </a:prstGeom>
        </p:spPr>
      </p:pic>
      <p:sp>
        <p:nvSpPr>
          <p:cNvPr id="122" name="Flèche : droite 121">
            <a:extLst>
              <a:ext uri="{FF2B5EF4-FFF2-40B4-BE49-F238E27FC236}">
                <a16:creationId xmlns:a16="http://schemas.microsoft.com/office/drawing/2014/main" id="{C8635995-3C35-4786-A340-F55FA6A72765}"/>
              </a:ext>
            </a:extLst>
          </p:cNvPr>
          <p:cNvSpPr/>
          <p:nvPr/>
        </p:nvSpPr>
        <p:spPr>
          <a:xfrm>
            <a:off x="9589214" y="9027515"/>
            <a:ext cx="415637" cy="419844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50625EFA-1958-4F56-8EDC-B87B0696CA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21699" y="9465999"/>
            <a:ext cx="550665" cy="25960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342FD5F8-A66C-441C-B3B0-D1DC805F7B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31240" y="8970390"/>
            <a:ext cx="3757577" cy="728126"/>
          </a:xfrm>
          <a:prstGeom prst="rect">
            <a:avLst/>
          </a:prstGeom>
        </p:spPr>
      </p:pic>
      <p:sp>
        <p:nvSpPr>
          <p:cNvPr id="137" name="TextBox 59">
            <a:extLst>
              <a:ext uri="{FF2B5EF4-FFF2-40B4-BE49-F238E27FC236}">
                <a16:creationId xmlns:a16="http://schemas.microsoft.com/office/drawing/2014/main" id="{C9C1248E-3F16-4689-B400-A8B685C2AD4A}"/>
              </a:ext>
            </a:extLst>
          </p:cNvPr>
          <p:cNvSpPr txBox="1"/>
          <p:nvPr/>
        </p:nvSpPr>
        <p:spPr>
          <a:xfrm>
            <a:off x="5642852" y="8633872"/>
            <a:ext cx="2101837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700" dirty="0" err="1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T</a:t>
            </a:r>
            <a:r>
              <a:rPr lang="fr-FR" sz="2800" baseline="-25000" dirty="0" err="1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R</a:t>
            </a:r>
            <a:r>
              <a:rPr lang="fr-FR" sz="1700" dirty="0" err="1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ENTo</a:t>
            </a:r>
            <a:r>
              <a:rPr lang="fr-FR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 </a:t>
            </a:r>
            <a:r>
              <a:rPr lang="fr-FR" sz="1700" dirty="0" err="1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ansatz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sp>
        <p:nvSpPr>
          <p:cNvPr id="141" name="ZoneTexte 140">
            <a:extLst>
              <a:ext uri="{FF2B5EF4-FFF2-40B4-BE49-F238E27FC236}">
                <a16:creationId xmlns:a16="http://schemas.microsoft.com/office/drawing/2014/main" id="{41305E08-6A55-402E-9B67-3CE6B215059A}"/>
              </a:ext>
            </a:extLst>
          </p:cNvPr>
          <p:cNvSpPr txBox="1"/>
          <p:nvPr/>
        </p:nvSpPr>
        <p:spPr>
          <a:xfrm>
            <a:off x="-55900" y="8971575"/>
            <a:ext cx="19367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Thickness function</a:t>
            </a:r>
          </a:p>
          <a:p>
            <a:r>
              <a:rPr lang="en-US" sz="1400" dirty="0">
                <a:solidFill>
                  <a:schemeClr val="tx1"/>
                </a:solidFill>
              </a:rPr>
              <a:t>=</a:t>
            </a:r>
          </a:p>
          <a:p>
            <a:r>
              <a:rPr lang="en-US" sz="1600" dirty="0">
                <a:solidFill>
                  <a:schemeClr val="tx1"/>
                </a:solidFill>
              </a:rPr>
              <a:t>Matter density in TP</a:t>
            </a:r>
          </a:p>
        </p:txBody>
      </p:sp>
      <p:sp>
        <p:nvSpPr>
          <p:cNvPr id="142" name="Shape 153">
            <a:extLst>
              <a:ext uri="{FF2B5EF4-FFF2-40B4-BE49-F238E27FC236}">
                <a16:creationId xmlns:a16="http://schemas.microsoft.com/office/drawing/2014/main" id="{F7F442D7-B1D7-4443-BCC8-6FA240788C6D}"/>
              </a:ext>
            </a:extLst>
          </p:cNvPr>
          <p:cNvSpPr/>
          <p:nvPr/>
        </p:nvSpPr>
        <p:spPr>
          <a:xfrm>
            <a:off x="143431" y="2957417"/>
            <a:ext cx="12692769" cy="1930789"/>
          </a:xfrm>
          <a:prstGeom prst="roundRect">
            <a:avLst>
              <a:gd name="adj" fmla="val 14695"/>
            </a:avLst>
          </a:prstGeom>
          <a:solidFill>
            <a:srgbClr val="FF99FF"/>
          </a:solidFill>
          <a:ln w="12700">
            <a:solidFill>
              <a:srgbClr val="FF99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143" name="ZoneTexte 142">
            <a:extLst>
              <a:ext uri="{FF2B5EF4-FFF2-40B4-BE49-F238E27FC236}">
                <a16:creationId xmlns:a16="http://schemas.microsoft.com/office/drawing/2014/main" id="{30C6AF6B-301A-4E2E-9F24-98401D34A272}"/>
              </a:ext>
            </a:extLst>
          </p:cNvPr>
          <p:cNvSpPr txBox="1"/>
          <p:nvPr/>
        </p:nvSpPr>
        <p:spPr>
          <a:xfrm>
            <a:off x="143431" y="2973142"/>
            <a:ext cx="1300480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000" b="1" dirty="0">
                <a:solidFill>
                  <a:schemeClr val="bg1"/>
                </a:solidFill>
              </a:rPr>
              <a:t>Questions of interest </a:t>
            </a:r>
            <a:r>
              <a:rPr lang="en-US" sz="2000" dirty="0">
                <a:solidFill>
                  <a:schemeClr val="bg1"/>
                </a:solidFill>
              </a:rPr>
              <a:t>(non exhaustive)</a:t>
            </a:r>
          </a:p>
          <a:p>
            <a:pPr lvl="0" algn="l"/>
            <a:r>
              <a:rPr 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►Which multi-particle correlations in the final state is sensitive to what type of correlations? </a:t>
            </a:r>
          </a:p>
          <a:p>
            <a:pPr lvl="0" algn="l"/>
            <a:r>
              <a:rPr lang="en-US" sz="2000" dirty="0">
                <a:solidFill>
                  <a:schemeClr val="bg1"/>
                </a:solidFill>
              </a:rPr>
              <a:t> ►Are they all only sensitive to collective deformation-type correlations?</a:t>
            </a:r>
          </a:p>
          <a:p>
            <a:pPr lvl="0" algn="l"/>
            <a:r>
              <a:rPr lang="en-US" sz="2000" dirty="0">
                <a:solidFill>
                  <a:schemeClr val="bg1"/>
                </a:solidFill>
              </a:rPr>
              <a:t> ►Is the classical picture regarding how the collision of deformed nuclei occurs valid?</a:t>
            </a:r>
          </a:p>
          <a:p>
            <a:pPr lvl="0" algn="l"/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►Are, e.g., two-particle correlations in the final state such as Var(</a:t>
            </a:r>
            <a:r>
              <a:rPr lang="en-US" sz="2000" dirty="0" err="1">
                <a:solidFill>
                  <a:schemeClr val="bg1"/>
                </a:solidFill>
                <a:cs typeface="Times New Roman" panose="02020603050405020304" pitchFamily="18" charset="0"/>
              </a:rPr>
              <a:t>V</a:t>
            </a:r>
            <a:r>
              <a:rPr lang="en-US" sz="2000" i="1" baseline="-25000" dirty="0" err="1">
                <a:solidFill>
                  <a:schemeClr val="bg1"/>
                </a:solidFill>
                <a:cs typeface="Times New Roman" panose="02020603050405020304" pitchFamily="18" charset="0"/>
              </a:rPr>
              <a:t>l</a:t>
            </a:r>
            <a:r>
              <a:rPr lang="en-U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) driven by (up to) two-body correlations?</a:t>
            </a:r>
          </a:p>
          <a:p>
            <a:pPr lvl="0" algn="l"/>
            <a:r>
              <a:rPr lang="en-U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►What features of the strong interactions are probed? Sensitivity to parameters, EFT truncation, resolution scale?</a:t>
            </a:r>
          </a:p>
        </p:txBody>
      </p:sp>
      <p:sp>
        <p:nvSpPr>
          <p:cNvPr id="144" name="ZoneTexte 143">
            <a:extLst>
              <a:ext uri="{FF2B5EF4-FFF2-40B4-BE49-F238E27FC236}">
                <a16:creationId xmlns:a16="http://schemas.microsoft.com/office/drawing/2014/main" id="{57DBB05E-5858-4069-9398-B9B752E005AE}"/>
              </a:ext>
            </a:extLst>
          </p:cNvPr>
          <p:cNvSpPr txBox="1"/>
          <p:nvPr/>
        </p:nvSpPr>
        <p:spPr>
          <a:xfrm>
            <a:off x="2455239" y="4920248"/>
            <a:ext cx="8069151" cy="3977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But first: how does that connection to N-nucleon correlations works?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45" name="Rectangle : coins arrondis 144">
            <a:extLst>
              <a:ext uri="{FF2B5EF4-FFF2-40B4-BE49-F238E27FC236}">
                <a16:creationId xmlns:a16="http://schemas.microsoft.com/office/drawing/2014/main" id="{0377DECF-58ED-422D-9CAF-376F8A0BAA89}"/>
              </a:ext>
            </a:extLst>
          </p:cNvPr>
          <p:cNvSpPr/>
          <p:nvPr/>
        </p:nvSpPr>
        <p:spPr>
          <a:xfrm>
            <a:off x="10148999" y="8886989"/>
            <a:ext cx="2798041" cy="736520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46" name="Rectangle : coins arrondis 145">
            <a:extLst>
              <a:ext uri="{FF2B5EF4-FFF2-40B4-BE49-F238E27FC236}">
                <a16:creationId xmlns:a16="http://schemas.microsoft.com/office/drawing/2014/main" id="{503A8102-5EFD-4642-9FD4-510D99D17B05}"/>
              </a:ext>
            </a:extLst>
          </p:cNvPr>
          <p:cNvSpPr/>
          <p:nvPr/>
        </p:nvSpPr>
        <p:spPr>
          <a:xfrm>
            <a:off x="4773184" y="6698608"/>
            <a:ext cx="7343836" cy="1202642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5675631F-D3EF-4E97-9113-AA67C80729E6}"/>
              </a:ext>
            </a:extLst>
          </p:cNvPr>
          <p:cNvGrpSpPr/>
          <p:nvPr/>
        </p:nvGrpSpPr>
        <p:grpSpPr>
          <a:xfrm>
            <a:off x="11984191" y="6144688"/>
            <a:ext cx="316480" cy="415780"/>
            <a:chOff x="11853750" y="7276076"/>
            <a:chExt cx="333602" cy="608050"/>
          </a:xfrm>
        </p:grpSpPr>
        <p:sp>
          <p:nvSpPr>
            <p:cNvPr id="147" name="TextBox 59">
              <a:extLst>
                <a:ext uri="{FF2B5EF4-FFF2-40B4-BE49-F238E27FC236}">
                  <a16:creationId xmlns:a16="http://schemas.microsoft.com/office/drawing/2014/main" id="{CA2F1A13-FC27-4D6F-8EBF-EF4BC3183E3D}"/>
                </a:ext>
              </a:extLst>
            </p:cNvPr>
            <p:cNvSpPr txBox="1"/>
            <p:nvPr/>
          </p:nvSpPr>
          <p:spPr>
            <a:xfrm>
              <a:off x="11853750" y="7276076"/>
              <a:ext cx="33360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fr-FR" sz="2400" b="1" dirty="0">
                  <a:solidFill>
                    <a:srgbClr val="1243DE"/>
                  </a:solidFill>
                  <a:latin typeface="Palatino"/>
                  <a:ea typeface="Tahoma" panose="020B0604030504040204" pitchFamily="34" charset="0"/>
                  <a:cs typeface="Tahoma" panose="020B0604030504040204" pitchFamily="34" charset="0"/>
                  <a:sym typeface="Comfortaa Light"/>
                </a:rPr>
                <a:t>1</a:t>
              </a:r>
              <a:endParaRPr lang="en-GB" sz="1700" b="1" dirty="0">
                <a:solidFill>
                  <a:srgbClr val="1243DE"/>
                </a:solidFill>
                <a:latin typeface="Palatino"/>
              </a:endParaRPr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D471289C-17F4-4AD9-9CAB-A4C2283C8259}"/>
                </a:ext>
              </a:extLst>
            </p:cNvPr>
            <p:cNvSpPr/>
            <p:nvPr/>
          </p:nvSpPr>
          <p:spPr>
            <a:xfrm>
              <a:off x="11853750" y="7360906"/>
              <a:ext cx="333601" cy="523220"/>
            </a:xfrm>
            <a:prstGeom prst="ellipse">
              <a:avLst/>
            </a:prstGeom>
            <a:noFill/>
            <a:ln w="38100" cap="flat">
              <a:solidFill>
                <a:srgbClr val="0033CC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FDF0B795-9859-42B8-B771-160E124BE233}"/>
              </a:ext>
            </a:extLst>
          </p:cNvPr>
          <p:cNvGrpSpPr/>
          <p:nvPr/>
        </p:nvGrpSpPr>
        <p:grpSpPr>
          <a:xfrm>
            <a:off x="9783838" y="8642440"/>
            <a:ext cx="326844" cy="464286"/>
            <a:chOff x="12076059" y="8163037"/>
            <a:chExt cx="333602" cy="610743"/>
          </a:xfrm>
        </p:grpSpPr>
        <p:sp>
          <p:nvSpPr>
            <p:cNvPr id="148" name="TextBox 59">
              <a:extLst>
                <a:ext uri="{FF2B5EF4-FFF2-40B4-BE49-F238E27FC236}">
                  <a16:creationId xmlns:a16="http://schemas.microsoft.com/office/drawing/2014/main" id="{118F23FC-AEB7-4A72-ABF2-33EC81C90487}"/>
                </a:ext>
              </a:extLst>
            </p:cNvPr>
            <p:cNvSpPr txBox="1"/>
            <p:nvPr/>
          </p:nvSpPr>
          <p:spPr>
            <a:xfrm>
              <a:off x="12076059" y="8166485"/>
              <a:ext cx="333602" cy="6072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fr-FR" sz="2400" b="1" dirty="0">
                  <a:solidFill>
                    <a:srgbClr val="1243DE"/>
                  </a:solidFill>
                  <a:latin typeface="Palatino"/>
                  <a:ea typeface="Tahoma" panose="020B0604030504040204" pitchFamily="34" charset="0"/>
                  <a:cs typeface="Tahoma" panose="020B0604030504040204" pitchFamily="34" charset="0"/>
                  <a:sym typeface="Comfortaa Light"/>
                </a:rPr>
                <a:t>3</a:t>
              </a:r>
              <a:endParaRPr lang="en-GB" sz="1700" b="1" dirty="0">
                <a:solidFill>
                  <a:srgbClr val="1243DE"/>
                </a:solidFill>
                <a:latin typeface="Palatino"/>
              </a:endParaRPr>
            </a:p>
          </p:txBody>
        </p:sp>
        <p:sp>
          <p:nvSpPr>
            <p:cNvPr id="149" name="Ellipse 148">
              <a:extLst>
                <a:ext uri="{FF2B5EF4-FFF2-40B4-BE49-F238E27FC236}">
                  <a16:creationId xmlns:a16="http://schemas.microsoft.com/office/drawing/2014/main" id="{C0E17AAB-82BC-455B-BA6C-004B34BFCC15}"/>
                </a:ext>
              </a:extLst>
            </p:cNvPr>
            <p:cNvSpPr/>
            <p:nvPr/>
          </p:nvSpPr>
          <p:spPr>
            <a:xfrm>
              <a:off x="12076059" y="8163037"/>
              <a:ext cx="333601" cy="523220"/>
            </a:xfrm>
            <a:prstGeom prst="ellipse">
              <a:avLst/>
            </a:prstGeom>
            <a:noFill/>
            <a:ln w="38100" cap="flat">
              <a:solidFill>
                <a:srgbClr val="0033CC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  <p:sp>
        <p:nvSpPr>
          <p:cNvPr id="150" name="Flèche : droite 149">
            <a:extLst>
              <a:ext uri="{FF2B5EF4-FFF2-40B4-BE49-F238E27FC236}">
                <a16:creationId xmlns:a16="http://schemas.microsoft.com/office/drawing/2014/main" id="{BDAD5919-FCC1-4CA7-8D14-ECC574EC66DD}"/>
              </a:ext>
            </a:extLst>
          </p:cNvPr>
          <p:cNvSpPr/>
          <p:nvPr/>
        </p:nvSpPr>
        <p:spPr>
          <a:xfrm>
            <a:off x="5542402" y="9093940"/>
            <a:ext cx="263237" cy="481027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51" name="Rectangle : coins arrondis 150">
            <a:extLst>
              <a:ext uri="{FF2B5EF4-FFF2-40B4-BE49-F238E27FC236}">
                <a16:creationId xmlns:a16="http://schemas.microsoft.com/office/drawing/2014/main" id="{9596B664-50AD-446B-920C-09E70188011F}"/>
              </a:ext>
            </a:extLst>
          </p:cNvPr>
          <p:cNvSpPr/>
          <p:nvPr/>
        </p:nvSpPr>
        <p:spPr>
          <a:xfrm>
            <a:off x="4081365" y="8024695"/>
            <a:ext cx="8865676" cy="546995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grpSp>
        <p:nvGrpSpPr>
          <p:cNvPr id="152" name="Groupe 151">
            <a:extLst>
              <a:ext uri="{FF2B5EF4-FFF2-40B4-BE49-F238E27FC236}">
                <a16:creationId xmlns:a16="http://schemas.microsoft.com/office/drawing/2014/main" id="{61D79115-8C2C-4ED2-9063-50DE1290C467}"/>
              </a:ext>
            </a:extLst>
          </p:cNvPr>
          <p:cNvGrpSpPr/>
          <p:nvPr/>
        </p:nvGrpSpPr>
        <p:grpSpPr>
          <a:xfrm>
            <a:off x="12519720" y="7485468"/>
            <a:ext cx="316480" cy="461665"/>
            <a:chOff x="11853750" y="7276076"/>
            <a:chExt cx="333602" cy="675154"/>
          </a:xfrm>
        </p:grpSpPr>
        <p:sp>
          <p:nvSpPr>
            <p:cNvPr id="153" name="TextBox 59">
              <a:extLst>
                <a:ext uri="{FF2B5EF4-FFF2-40B4-BE49-F238E27FC236}">
                  <a16:creationId xmlns:a16="http://schemas.microsoft.com/office/drawing/2014/main" id="{8A8BA49A-E126-4407-A5C4-55267576BC97}"/>
                </a:ext>
              </a:extLst>
            </p:cNvPr>
            <p:cNvSpPr txBox="1"/>
            <p:nvPr/>
          </p:nvSpPr>
          <p:spPr>
            <a:xfrm>
              <a:off x="11853750" y="7276076"/>
              <a:ext cx="333602" cy="6751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fr-FR" sz="2400" b="1" dirty="0">
                  <a:solidFill>
                    <a:srgbClr val="1243DE"/>
                  </a:solidFill>
                  <a:latin typeface="Palatino"/>
                  <a:ea typeface="Tahoma" panose="020B0604030504040204" pitchFamily="34" charset="0"/>
                  <a:cs typeface="Tahoma" panose="020B0604030504040204" pitchFamily="34" charset="0"/>
                  <a:sym typeface="Comfortaa Light"/>
                </a:rPr>
                <a:t>2</a:t>
              </a:r>
              <a:endParaRPr lang="en-GB" sz="1700" b="1" dirty="0">
                <a:solidFill>
                  <a:srgbClr val="1243DE"/>
                </a:solidFill>
                <a:latin typeface="Palatino"/>
              </a:endParaRPr>
            </a:p>
          </p:txBody>
        </p:sp>
        <p:sp>
          <p:nvSpPr>
            <p:cNvPr id="154" name="Ellipse 153">
              <a:extLst>
                <a:ext uri="{FF2B5EF4-FFF2-40B4-BE49-F238E27FC236}">
                  <a16:creationId xmlns:a16="http://schemas.microsoft.com/office/drawing/2014/main" id="{88571715-DA01-483B-B8B2-96A5B6EED103}"/>
                </a:ext>
              </a:extLst>
            </p:cNvPr>
            <p:cNvSpPr/>
            <p:nvPr/>
          </p:nvSpPr>
          <p:spPr>
            <a:xfrm>
              <a:off x="11853750" y="7360906"/>
              <a:ext cx="333601" cy="523220"/>
            </a:xfrm>
            <a:prstGeom prst="ellipse">
              <a:avLst/>
            </a:prstGeom>
            <a:noFill/>
            <a:ln w="38100" cap="flat">
              <a:solidFill>
                <a:srgbClr val="0033CC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64822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92" grpId="0"/>
      <p:bldP spid="93" grpId="0"/>
      <p:bldP spid="94" grpId="0"/>
      <p:bldP spid="95" grpId="0"/>
      <p:bldP spid="105" grpId="0"/>
      <p:bldP spid="5" grpId="0" animBg="1"/>
      <p:bldP spid="106" grpId="0"/>
      <p:bldP spid="9" grpId="0" animBg="1"/>
      <p:bldP spid="107" grpId="0" animBg="1"/>
      <p:bldP spid="108" grpId="0"/>
      <p:bldP spid="109" grpId="0"/>
      <p:bldP spid="122" grpId="0" animBg="1"/>
      <p:bldP spid="137" grpId="0"/>
      <p:bldP spid="141" grpId="0"/>
      <p:bldP spid="142" grpId="0" animBg="1"/>
      <p:bldP spid="144" grpId="0"/>
      <p:bldP spid="145" grpId="0" animBg="1"/>
      <p:bldP spid="146" grpId="0" animBg="1"/>
      <p:bldP spid="150" grpId="0" animBg="1"/>
      <p:bldP spid="15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4">
            <a:extLst>
              <a:ext uri="{FF2B5EF4-FFF2-40B4-BE49-F238E27FC236}">
                <a16:creationId xmlns:a16="http://schemas.microsoft.com/office/drawing/2014/main" id="{4F651813-36D1-4B23-96FA-2EEB43076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4980" y="1479873"/>
            <a:ext cx="3841054" cy="50344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44474B1A-9EFB-4F66-B7F4-15333214C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1189" y="6616461"/>
            <a:ext cx="8394563" cy="92686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80F6F93-26F8-4DD7-8469-7F1ADBD49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210" y="3275243"/>
            <a:ext cx="11048806" cy="3000734"/>
          </a:xfrm>
          <a:prstGeom prst="rect">
            <a:avLst/>
          </a:prstGeom>
        </p:spPr>
      </p:pic>
      <p:sp>
        <p:nvSpPr>
          <p:cNvPr id="1200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5" name="TextBox 59">
            <a:extLst>
              <a:ext uri="{FF2B5EF4-FFF2-40B4-BE49-F238E27FC236}">
                <a16:creationId xmlns:a16="http://schemas.microsoft.com/office/drawing/2014/main" id="{95E486D8-A820-414A-B02A-84352B1BB914}"/>
              </a:ext>
            </a:extLst>
          </p:cNvPr>
          <p:cNvSpPr txBox="1"/>
          <p:nvPr/>
        </p:nvSpPr>
        <p:spPr>
          <a:xfrm>
            <a:off x="289789" y="1436524"/>
            <a:ext cx="2827482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Giacalone, EPJA (2023</a:t>
            </a:r>
            <a:r>
              <a:rPr lang="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)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sp>
        <p:nvSpPr>
          <p:cNvPr id="90" name="TextBox 59">
            <a:extLst>
              <a:ext uri="{FF2B5EF4-FFF2-40B4-BE49-F238E27FC236}">
                <a16:creationId xmlns:a16="http://schemas.microsoft.com/office/drawing/2014/main" id="{3937F932-C10E-4B4F-9F98-12B3316A1C8E}"/>
              </a:ext>
            </a:extLst>
          </p:cNvPr>
          <p:cNvSpPr txBox="1"/>
          <p:nvPr/>
        </p:nvSpPr>
        <p:spPr>
          <a:xfrm>
            <a:off x="2661335" y="1434201"/>
            <a:ext cx="2827482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Duguet </a:t>
            </a:r>
            <a:r>
              <a:rPr lang="it-IT" sz="1700" i="1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al., </a:t>
            </a:r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PRL (2025</a:t>
            </a:r>
            <a:r>
              <a:rPr lang="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)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F04AF0A6-8283-4D4D-BD78-B3E80052BF90}"/>
              </a:ext>
            </a:extLst>
          </p:cNvPr>
          <p:cNvGrpSpPr/>
          <p:nvPr/>
        </p:nvGrpSpPr>
        <p:grpSpPr>
          <a:xfrm>
            <a:off x="1019494" y="2192519"/>
            <a:ext cx="347456" cy="523220"/>
            <a:chOff x="11839895" y="7360906"/>
            <a:chExt cx="347456" cy="523220"/>
          </a:xfrm>
        </p:grpSpPr>
        <p:sp>
          <p:nvSpPr>
            <p:cNvPr id="38" name="TextBox 59">
              <a:extLst>
                <a:ext uri="{FF2B5EF4-FFF2-40B4-BE49-F238E27FC236}">
                  <a16:creationId xmlns:a16="http://schemas.microsoft.com/office/drawing/2014/main" id="{7D02ED51-CA07-4F78-A99E-41947FA51156}"/>
                </a:ext>
              </a:extLst>
            </p:cNvPr>
            <p:cNvSpPr txBox="1"/>
            <p:nvPr/>
          </p:nvSpPr>
          <p:spPr>
            <a:xfrm>
              <a:off x="11839895" y="7360906"/>
              <a:ext cx="33360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fr-FR" sz="2800" b="1" dirty="0">
                  <a:solidFill>
                    <a:srgbClr val="1243DE"/>
                  </a:solidFill>
                  <a:latin typeface="Palatino"/>
                  <a:ea typeface="Tahoma" panose="020B0604030504040204" pitchFamily="34" charset="0"/>
                  <a:cs typeface="Tahoma" panose="020B0604030504040204" pitchFamily="34" charset="0"/>
                  <a:sym typeface="Comfortaa Light"/>
                </a:rPr>
                <a:t>2</a:t>
              </a:r>
              <a:endParaRPr lang="en-GB" sz="1700" b="1" dirty="0">
                <a:solidFill>
                  <a:srgbClr val="1243DE"/>
                </a:solidFill>
                <a:latin typeface="Palatino"/>
              </a:endParaRPr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83A8D321-9C9F-4C96-B298-8534AD29E968}"/>
                </a:ext>
              </a:extLst>
            </p:cNvPr>
            <p:cNvSpPr/>
            <p:nvPr/>
          </p:nvSpPr>
          <p:spPr>
            <a:xfrm>
              <a:off x="11853750" y="7360906"/>
              <a:ext cx="333601" cy="523220"/>
            </a:xfrm>
            <a:prstGeom prst="ellipse">
              <a:avLst/>
            </a:prstGeom>
            <a:noFill/>
            <a:ln w="38100" cap="flat">
              <a:solidFill>
                <a:srgbClr val="0033CC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B6E05D63-3E12-423F-B4FD-8D6175616932}"/>
              </a:ext>
            </a:extLst>
          </p:cNvPr>
          <p:cNvGrpSpPr/>
          <p:nvPr/>
        </p:nvGrpSpPr>
        <p:grpSpPr>
          <a:xfrm>
            <a:off x="112773" y="2178280"/>
            <a:ext cx="340175" cy="537459"/>
            <a:chOff x="12069485" y="8148798"/>
            <a:chExt cx="340175" cy="537459"/>
          </a:xfrm>
        </p:grpSpPr>
        <p:sp>
          <p:nvSpPr>
            <p:cNvPr id="41" name="TextBox 59">
              <a:extLst>
                <a:ext uri="{FF2B5EF4-FFF2-40B4-BE49-F238E27FC236}">
                  <a16:creationId xmlns:a16="http://schemas.microsoft.com/office/drawing/2014/main" id="{865991EC-D304-485E-97DB-1393C69B57D3}"/>
                </a:ext>
              </a:extLst>
            </p:cNvPr>
            <p:cNvSpPr txBox="1"/>
            <p:nvPr/>
          </p:nvSpPr>
          <p:spPr>
            <a:xfrm>
              <a:off x="12069485" y="8148798"/>
              <a:ext cx="33360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fr-FR" sz="2800" b="1" dirty="0">
                  <a:solidFill>
                    <a:srgbClr val="1243DE"/>
                  </a:solidFill>
                  <a:latin typeface="Palatino"/>
                  <a:ea typeface="Tahoma" panose="020B0604030504040204" pitchFamily="34" charset="0"/>
                  <a:cs typeface="Tahoma" panose="020B0604030504040204" pitchFamily="34" charset="0"/>
                  <a:sym typeface="Comfortaa Light"/>
                </a:rPr>
                <a:t>3</a:t>
              </a:r>
              <a:endParaRPr lang="en-GB" sz="1700" b="1" dirty="0">
                <a:solidFill>
                  <a:srgbClr val="1243DE"/>
                </a:solidFill>
                <a:latin typeface="Palatino"/>
              </a:endParaRPr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7DA843A7-D4F4-4570-B0D5-EC3CFD958F35}"/>
                </a:ext>
              </a:extLst>
            </p:cNvPr>
            <p:cNvSpPr/>
            <p:nvPr/>
          </p:nvSpPr>
          <p:spPr>
            <a:xfrm>
              <a:off x="12076059" y="8163037"/>
              <a:ext cx="333601" cy="523220"/>
            </a:xfrm>
            <a:prstGeom prst="ellipse">
              <a:avLst/>
            </a:prstGeom>
            <a:noFill/>
            <a:ln w="38100" cap="flat">
              <a:solidFill>
                <a:srgbClr val="0033CC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AABC856D-D3AB-4707-828F-188BA960FBEF}"/>
              </a:ext>
            </a:extLst>
          </p:cNvPr>
          <p:cNvSpPr/>
          <p:nvPr/>
        </p:nvSpPr>
        <p:spPr>
          <a:xfrm>
            <a:off x="567491" y="2143780"/>
            <a:ext cx="333602" cy="651164"/>
          </a:xfrm>
          <a:prstGeom prst="rightArrow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3" name="Flèche : droite 42">
            <a:extLst>
              <a:ext uri="{FF2B5EF4-FFF2-40B4-BE49-F238E27FC236}">
                <a16:creationId xmlns:a16="http://schemas.microsoft.com/office/drawing/2014/main" id="{8CA10B1F-9F5A-472C-AF2F-A6C0814FDFF1}"/>
              </a:ext>
            </a:extLst>
          </p:cNvPr>
          <p:cNvSpPr/>
          <p:nvPr/>
        </p:nvSpPr>
        <p:spPr>
          <a:xfrm>
            <a:off x="1536729" y="2128547"/>
            <a:ext cx="333602" cy="651164"/>
          </a:xfrm>
          <a:prstGeom prst="rightArrow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7A2C4B5-5F6D-4D67-970E-EC9FB32E5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6423" y="1999051"/>
            <a:ext cx="5770057" cy="96833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AB9393A-9DF0-4125-BD4B-A086399C4F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3740" y="2066358"/>
            <a:ext cx="2147176" cy="882256"/>
          </a:xfrm>
          <a:prstGeom prst="rect">
            <a:avLst/>
          </a:prstGeom>
        </p:spPr>
      </p:pic>
      <p:sp>
        <p:nvSpPr>
          <p:cNvPr id="64" name="ZoneTexte 63">
            <a:extLst>
              <a:ext uri="{FF2B5EF4-FFF2-40B4-BE49-F238E27FC236}">
                <a16:creationId xmlns:a16="http://schemas.microsoft.com/office/drawing/2014/main" id="{2B701FE6-2443-42E9-9B63-31E14241730B}"/>
              </a:ext>
            </a:extLst>
          </p:cNvPr>
          <p:cNvSpPr txBox="1"/>
          <p:nvPr/>
        </p:nvSpPr>
        <p:spPr>
          <a:xfrm>
            <a:off x="3435309" y="8022351"/>
            <a:ext cx="33858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Two-body local ground-state density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2D856398-00E0-4E9E-BF81-C6F8D285EDCD}"/>
              </a:ext>
            </a:extLst>
          </p:cNvPr>
          <p:cNvSpPr/>
          <p:nvPr/>
        </p:nvSpPr>
        <p:spPr>
          <a:xfrm>
            <a:off x="3631189" y="6359951"/>
            <a:ext cx="8671641" cy="1202642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8" name="Rectangle : coins arrondis 67">
            <a:extLst>
              <a:ext uri="{FF2B5EF4-FFF2-40B4-BE49-F238E27FC236}">
                <a16:creationId xmlns:a16="http://schemas.microsoft.com/office/drawing/2014/main" id="{80B6F2D0-B5A6-4F34-B292-049040EA3B63}"/>
              </a:ext>
            </a:extLst>
          </p:cNvPr>
          <p:cNvSpPr/>
          <p:nvPr/>
        </p:nvSpPr>
        <p:spPr>
          <a:xfrm>
            <a:off x="1925210" y="3369382"/>
            <a:ext cx="1705979" cy="659533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26270335-A283-46D8-83D4-0CE5BEA3A689}"/>
              </a:ext>
            </a:extLst>
          </p:cNvPr>
          <p:cNvGrpSpPr/>
          <p:nvPr/>
        </p:nvGrpSpPr>
        <p:grpSpPr>
          <a:xfrm>
            <a:off x="12407435" y="6788068"/>
            <a:ext cx="316480" cy="461665"/>
            <a:chOff x="11853750" y="7276076"/>
            <a:chExt cx="333602" cy="675154"/>
          </a:xfrm>
        </p:grpSpPr>
        <p:sp>
          <p:nvSpPr>
            <p:cNvPr id="70" name="TextBox 59">
              <a:extLst>
                <a:ext uri="{FF2B5EF4-FFF2-40B4-BE49-F238E27FC236}">
                  <a16:creationId xmlns:a16="http://schemas.microsoft.com/office/drawing/2014/main" id="{78EB1130-51EF-4001-AC32-ACB4E7AD72E9}"/>
                </a:ext>
              </a:extLst>
            </p:cNvPr>
            <p:cNvSpPr txBox="1"/>
            <p:nvPr/>
          </p:nvSpPr>
          <p:spPr>
            <a:xfrm>
              <a:off x="11853750" y="7276076"/>
              <a:ext cx="333602" cy="6751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fr-FR" sz="2400" b="1" dirty="0">
                  <a:solidFill>
                    <a:srgbClr val="1243DE"/>
                  </a:solidFill>
                  <a:latin typeface="Palatino"/>
                  <a:ea typeface="Tahoma" panose="020B0604030504040204" pitchFamily="34" charset="0"/>
                  <a:cs typeface="Tahoma" panose="020B0604030504040204" pitchFamily="34" charset="0"/>
                  <a:sym typeface="Comfortaa Light"/>
                </a:rPr>
                <a:t>4</a:t>
              </a:r>
              <a:endParaRPr lang="en-GB" sz="1700" b="1" dirty="0">
                <a:solidFill>
                  <a:srgbClr val="1243DE"/>
                </a:solidFill>
                <a:latin typeface="Palatino"/>
              </a:endParaRPr>
            </a:p>
          </p:txBody>
        </p:sp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76B8ADF9-049E-4A3F-A2E3-8FF884DDE16B}"/>
                </a:ext>
              </a:extLst>
            </p:cNvPr>
            <p:cNvSpPr/>
            <p:nvPr/>
          </p:nvSpPr>
          <p:spPr>
            <a:xfrm>
              <a:off x="11853750" y="7360906"/>
              <a:ext cx="333601" cy="523220"/>
            </a:xfrm>
            <a:prstGeom prst="ellipse">
              <a:avLst/>
            </a:prstGeom>
            <a:noFill/>
            <a:ln w="38100" cap="flat">
              <a:solidFill>
                <a:srgbClr val="0033CC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  <p:sp>
        <p:nvSpPr>
          <p:cNvPr id="74" name="ZoneTexte 73">
            <a:extLst>
              <a:ext uri="{FF2B5EF4-FFF2-40B4-BE49-F238E27FC236}">
                <a16:creationId xmlns:a16="http://schemas.microsoft.com/office/drawing/2014/main" id="{4C0FED21-7EBA-4ADF-AAFE-190548219EA0}"/>
              </a:ext>
            </a:extLst>
          </p:cNvPr>
          <p:cNvSpPr txBox="1"/>
          <p:nvPr/>
        </p:nvSpPr>
        <p:spPr>
          <a:xfrm>
            <a:off x="5612791" y="1539947"/>
            <a:ext cx="33954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One-body local ground-state density</a:t>
            </a:r>
          </a:p>
        </p:txBody>
      </p:sp>
      <p:sp>
        <p:nvSpPr>
          <p:cNvPr id="76" name="Rectangle : coins arrondis 75">
            <a:extLst>
              <a:ext uri="{FF2B5EF4-FFF2-40B4-BE49-F238E27FC236}">
                <a16:creationId xmlns:a16="http://schemas.microsoft.com/office/drawing/2014/main" id="{16F67897-5DE8-4985-BEAE-1E05DEDC0FED}"/>
              </a:ext>
            </a:extLst>
          </p:cNvPr>
          <p:cNvSpPr/>
          <p:nvPr/>
        </p:nvSpPr>
        <p:spPr>
          <a:xfrm>
            <a:off x="5680707" y="1478547"/>
            <a:ext cx="7205328" cy="478340"/>
          </a:xfrm>
          <a:prstGeom prst="round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0CE4BCE0-45AA-49F9-A979-4FB7F390F3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6943" y="7974872"/>
            <a:ext cx="5425887" cy="433512"/>
          </a:xfrm>
          <a:prstGeom prst="rect">
            <a:avLst/>
          </a:prstGeom>
        </p:spPr>
      </p:pic>
      <p:sp>
        <p:nvSpPr>
          <p:cNvPr id="79" name="Rectangle : coins arrondis 78">
            <a:extLst>
              <a:ext uri="{FF2B5EF4-FFF2-40B4-BE49-F238E27FC236}">
                <a16:creationId xmlns:a16="http://schemas.microsoft.com/office/drawing/2014/main" id="{EC63DA6B-AEC0-4CBC-8B4B-080C49176465}"/>
              </a:ext>
            </a:extLst>
          </p:cNvPr>
          <p:cNvSpPr/>
          <p:nvPr/>
        </p:nvSpPr>
        <p:spPr>
          <a:xfrm>
            <a:off x="3480946" y="7910739"/>
            <a:ext cx="8926489" cy="497645"/>
          </a:xfrm>
          <a:prstGeom prst="round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9" name="Shape 1495">
            <a:extLst>
              <a:ext uri="{FF2B5EF4-FFF2-40B4-BE49-F238E27FC236}">
                <a16:creationId xmlns:a16="http://schemas.microsoft.com/office/drawing/2014/main" id="{2748FB96-AB8F-428A-AAF4-4AD8B617C874}"/>
              </a:ext>
            </a:extLst>
          </p:cNvPr>
          <p:cNvSpPr/>
          <p:nvPr/>
        </p:nvSpPr>
        <p:spPr>
          <a:xfrm>
            <a:off x="0" y="171656"/>
            <a:ext cx="13004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sz="3600" dirty="0">
                <a:solidFill>
                  <a:srgbClr val="0033CC"/>
                </a:solidFill>
              </a:rPr>
              <a:t>Azimuthal flow versus quantum correlations in nuclei</a:t>
            </a:r>
            <a:endParaRPr sz="3600" dirty="0">
              <a:solidFill>
                <a:srgbClr val="0033CC"/>
              </a:solidFill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056365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64" grpId="0"/>
      <p:bldP spid="67" grpId="0" animBg="1"/>
      <p:bldP spid="68" grpId="0" animBg="1"/>
      <p:bldP spid="74" grpId="0"/>
      <p:bldP spid="76" grpId="0" animBg="1"/>
      <p:bldP spid="7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Image 107">
            <a:extLst>
              <a:ext uri="{FF2B5EF4-FFF2-40B4-BE49-F238E27FC236}">
                <a16:creationId xmlns:a16="http://schemas.microsoft.com/office/drawing/2014/main" id="{78E583CF-C65B-4D33-A3BB-9DC3B9265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36" y="7725667"/>
            <a:ext cx="4080672" cy="748746"/>
          </a:xfrm>
          <a:prstGeom prst="rect">
            <a:avLst/>
          </a:prstGeom>
        </p:spPr>
      </p:pic>
      <p:pic>
        <p:nvPicPr>
          <p:cNvPr id="104" name="Image 103">
            <a:extLst>
              <a:ext uri="{FF2B5EF4-FFF2-40B4-BE49-F238E27FC236}">
                <a16:creationId xmlns:a16="http://schemas.microsoft.com/office/drawing/2014/main" id="{216C3492-E9C5-4CCE-93E2-4A0849E43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0" y="8755378"/>
            <a:ext cx="5944157" cy="750051"/>
          </a:xfrm>
          <a:prstGeom prst="rect">
            <a:avLst/>
          </a:prstGeom>
        </p:spPr>
      </p:pic>
      <p:sp>
        <p:nvSpPr>
          <p:cNvPr id="1200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0" name="TextBox 59">
            <a:extLst>
              <a:ext uri="{FF2B5EF4-FFF2-40B4-BE49-F238E27FC236}">
                <a16:creationId xmlns:a16="http://schemas.microsoft.com/office/drawing/2014/main" id="{3937F932-C10E-4B4F-9F98-12B3316A1C8E}"/>
              </a:ext>
            </a:extLst>
          </p:cNvPr>
          <p:cNvSpPr txBox="1"/>
          <p:nvPr/>
        </p:nvSpPr>
        <p:spPr>
          <a:xfrm>
            <a:off x="181364" y="1434201"/>
            <a:ext cx="2827482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Duguet </a:t>
            </a:r>
            <a:r>
              <a:rPr lang="it-IT" sz="1700" i="1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al., </a:t>
            </a:r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PRL (2025</a:t>
            </a:r>
            <a:r>
              <a:rPr lang="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)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F04AF0A6-8283-4D4D-BD78-B3E80052BF90}"/>
              </a:ext>
            </a:extLst>
          </p:cNvPr>
          <p:cNvGrpSpPr/>
          <p:nvPr/>
        </p:nvGrpSpPr>
        <p:grpSpPr>
          <a:xfrm>
            <a:off x="1019494" y="2192519"/>
            <a:ext cx="347456" cy="523220"/>
            <a:chOff x="11839895" y="7360906"/>
            <a:chExt cx="347456" cy="523220"/>
          </a:xfrm>
        </p:grpSpPr>
        <p:sp>
          <p:nvSpPr>
            <p:cNvPr id="38" name="TextBox 59">
              <a:extLst>
                <a:ext uri="{FF2B5EF4-FFF2-40B4-BE49-F238E27FC236}">
                  <a16:creationId xmlns:a16="http://schemas.microsoft.com/office/drawing/2014/main" id="{7D02ED51-CA07-4F78-A99E-41947FA51156}"/>
                </a:ext>
              </a:extLst>
            </p:cNvPr>
            <p:cNvSpPr txBox="1"/>
            <p:nvPr/>
          </p:nvSpPr>
          <p:spPr>
            <a:xfrm>
              <a:off x="11839895" y="7360906"/>
              <a:ext cx="33360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fr-FR" sz="2800" b="1" dirty="0">
                  <a:solidFill>
                    <a:srgbClr val="1243DE"/>
                  </a:solidFill>
                  <a:latin typeface="Palatino"/>
                  <a:ea typeface="Tahoma" panose="020B0604030504040204" pitchFamily="34" charset="0"/>
                  <a:cs typeface="Tahoma" panose="020B0604030504040204" pitchFamily="34" charset="0"/>
                  <a:sym typeface="Comfortaa Light"/>
                </a:rPr>
                <a:t>1</a:t>
              </a:r>
              <a:endParaRPr lang="en-GB" sz="1700" b="1" dirty="0">
                <a:solidFill>
                  <a:srgbClr val="1243DE"/>
                </a:solidFill>
                <a:latin typeface="Palatino"/>
              </a:endParaRPr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83A8D321-9C9F-4C96-B298-8534AD29E968}"/>
                </a:ext>
              </a:extLst>
            </p:cNvPr>
            <p:cNvSpPr/>
            <p:nvPr/>
          </p:nvSpPr>
          <p:spPr>
            <a:xfrm>
              <a:off x="11853750" y="7360906"/>
              <a:ext cx="333601" cy="523220"/>
            </a:xfrm>
            <a:prstGeom prst="ellipse">
              <a:avLst/>
            </a:prstGeom>
            <a:noFill/>
            <a:ln w="38100" cap="flat">
              <a:solidFill>
                <a:srgbClr val="0033CC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B6E05D63-3E12-423F-B4FD-8D6175616932}"/>
              </a:ext>
            </a:extLst>
          </p:cNvPr>
          <p:cNvGrpSpPr/>
          <p:nvPr/>
        </p:nvGrpSpPr>
        <p:grpSpPr>
          <a:xfrm>
            <a:off x="112773" y="2178280"/>
            <a:ext cx="340175" cy="537459"/>
            <a:chOff x="12069485" y="8148798"/>
            <a:chExt cx="340175" cy="537459"/>
          </a:xfrm>
        </p:grpSpPr>
        <p:sp>
          <p:nvSpPr>
            <p:cNvPr id="41" name="TextBox 59">
              <a:extLst>
                <a:ext uri="{FF2B5EF4-FFF2-40B4-BE49-F238E27FC236}">
                  <a16:creationId xmlns:a16="http://schemas.microsoft.com/office/drawing/2014/main" id="{865991EC-D304-485E-97DB-1393C69B57D3}"/>
                </a:ext>
              </a:extLst>
            </p:cNvPr>
            <p:cNvSpPr txBox="1"/>
            <p:nvPr/>
          </p:nvSpPr>
          <p:spPr>
            <a:xfrm>
              <a:off x="12069485" y="8148798"/>
              <a:ext cx="33360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fr-FR" sz="2800" b="1" dirty="0">
                  <a:solidFill>
                    <a:srgbClr val="1243DE"/>
                  </a:solidFill>
                  <a:latin typeface="Palatino"/>
                  <a:ea typeface="Tahoma" panose="020B0604030504040204" pitchFamily="34" charset="0"/>
                  <a:cs typeface="Tahoma" panose="020B0604030504040204" pitchFamily="34" charset="0"/>
                  <a:sym typeface="Comfortaa Light"/>
                </a:rPr>
                <a:t>4</a:t>
              </a:r>
              <a:endParaRPr lang="en-GB" sz="1700" b="1" dirty="0">
                <a:solidFill>
                  <a:srgbClr val="1243DE"/>
                </a:solidFill>
                <a:latin typeface="Palatino"/>
              </a:endParaRPr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7DA843A7-D4F4-4570-B0D5-EC3CFD958F35}"/>
                </a:ext>
              </a:extLst>
            </p:cNvPr>
            <p:cNvSpPr/>
            <p:nvPr/>
          </p:nvSpPr>
          <p:spPr>
            <a:xfrm>
              <a:off x="12076059" y="8163037"/>
              <a:ext cx="333601" cy="523220"/>
            </a:xfrm>
            <a:prstGeom prst="ellipse">
              <a:avLst/>
            </a:prstGeom>
            <a:noFill/>
            <a:ln w="38100" cap="flat">
              <a:solidFill>
                <a:srgbClr val="0033CC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AABC856D-D3AB-4707-828F-188BA960FBEF}"/>
              </a:ext>
            </a:extLst>
          </p:cNvPr>
          <p:cNvSpPr/>
          <p:nvPr/>
        </p:nvSpPr>
        <p:spPr>
          <a:xfrm>
            <a:off x="567491" y="2143780"/>
            <a:ext cx="333602" cy="651164"/>
          </a:xfrm>
          <a:prstGeom prst="rightArrow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3" name="Flèche : droite 42">
            <a:extLst>
              <a:ext uri="{FF2B5EF4-FFF2-40B4-BE49-F238E27FC236}">
                <a16:creationId xmlns:a16="http://schemas.microsoft.com/office/drawing/2014/main" id="{8CA10B1F-9F5A-472C-AF2F-A6C0814FDFF1}"/>
              </a:ext>
            </a:extLst>
          </p:cNvPr>
          <p:cNvSpPr/>
          <p:nvPr/>
        </p:nvSpPr>
        <p:spPr>
          <a:xfrm>
            <a:off x="1536729" y="2128547"/>
            <a:ext cx="333602" cy="651164"/>
          </a:xfrm>
          <a:prstGeom prst="rightArrow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BC728A2-8CE8-4C13-A2B4-80C7E473B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4912" y="1875482"/>
            <a:ext cx="10347899" cy="1187759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1AF05A0-A524-44E2-BF7B-43D2F866C95D}"/>
              </a:ext>
            </a:extLst>
          </p:cNvPr>
          <p:cNvSpPr/>
          <p:nvPr/>
        </p:nvSpPr>
        <p:spPr>
          <a:xfrm>
            <a:off x="4447309" y="1863445"/>
            <a:ext cx="1787236" cy="599439"/>
          </a:xfrm>
          <a:prstGeom prst="roundRect">
            <a:avLst/>
          </a:prstGeom>
          <a:noFill/>
          <a:ln w="5715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E4E3F3C-1038-4D53-8A51-6C9CFEE172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2471" y="3148256"/>
            <a:ext cx="3839859" cy="1501035"/>
          </a:xfrm>
          <a:prstGeom prst="rect">
            <a:avLst/>
          </a:prstGeom>
        </p:spPr>
      </p:pic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700071AC-2390-44AF-B89F-DDB850E7F5D5}"/>
              </a:ext>
            </a:extLst>
          </p:cNvPr>
          <p:cNvSpPr/>
          <p:nvPr/>
        </p:nvSpPr>
        <p:spPr>
          <a:xfrm>
            <a:off x="8091054" y="1863445"/>
            <a:ext cx="1787236" cy="599439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5942F65-3A2F-4A2B-8781-A7D4838C74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01" y="4758583"/>
            <a:ext cx="1345282" cy="47350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C7165B5-34A7-407D-973A-59CF46E4C5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9894" y="4608461"/>
            <a:ext cx="1621371" cy="43206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8720B05-EE22-4A92-8B29-2BDD95B604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8581" y="3065197"/>
            <a:ext cx="892589" cy="490924"/>
          </a:xfrm>
          <a:prstGeom prst="rect">
            <a:avLst/>
          </a:prstGeom>
        </p:spPr>
      </p:pic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E3F3D0B1-4A79-4D63-9DB8-B30B039E4D18}"/>
              </a:ext>
            </a:extLst>
          </p:cNvPr>
          <p:cNvSpPr/>
          <p:nvPr/>
        </p:nvSpPr>
        <p:spPr>
          <a:xfrm>
            <a:off x="11346872" y="1875482"/>
            <a:ext cx="900546" cy="552784"/>
          </a:xfrm>
          <a:prstGeom prst="roundRect">
            <a:avLst/>
          </a:prstGeom>
          <a:noFill/>
          <a:ln w="5715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D5098510-19AF-4473-A0DE-A769B4CCD309}"/>
              </a:ext>
            </a:extLst>
          </p:cNvPr>
          <p:cNvSpPr txBox="1"/>
          <p:nvPr/>
        </p:nvSpPr>
        <p:spPr>
          <a:xfrm>
            <a:off x="9919855" y="3134401"/>
            <a:ext cx="30620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chemeClr val="tx1"/>
                </a:solidFill>
              </a:rPr>
              <a:t>= </a:t>
            </a:r>
            <a:r>
              <a:rPr lang="en-US" sz="1600" b="1" dirty="0">
                <a:solidFill>
                  <a:schemeClr val="tx1"/>
                </a:solidFill>
              </a:rPr>
              <a:t>one-body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b="1" dirty="0">
                <a:solidFill>
                  <a:schemeClr val="tx1"/>
                </a:solidFill>
              </a:rPr>
              <a:t>eccentricity operator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73053CDD-7B9C-4632-BF1C-C49F573721E9}"/>
              </a:ext>
            </a:extLst>
          </p:cNvPr>
          <p:cNvSpPr txBox="1"/>
          <p:nvPr/>
        </p:nvSpPr>
        <p:spPr>
          <a:xfrm>
            <a:off x="1381251" y="4813758"/>
            <a:ext cx="4461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chemeClr val="tx1"/>
                </a:solidFill>
              </a:rPr>
              <a:t>= </a:t>
            </a:r>
            <a:r>
              <a:rPr lang="en-US" sz="1600" b="1" dirty="0">
                <a:solidFill>
                  <a:schemeClr val="tx1"/>
                </a:solidFill>
              </a:rPr>
              <a:t>one-body part of squared eccentricity operator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C09D1FD3-5810-41BE-95DB-2F1D6E3C6936}"/>
              </a:ext>
            </a:extLst>
          </p:cNvPr>
          <p:cNvSpPr txBox="1"/>
          <p:nvPr/>
        </p:nvSpPr>
        <p:spPr>
          <a:xfrm>
            <a:off x="8167550" y="4647426"/>
            <a:ext cx="44454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chemeClr val="tx1"/>
                </a:solidFill>
              </a:rPr>
              <a:t>= </a:t>
            </a:r>
            <a:r>
              <a:rPr lang="en-US" sz="1600" b="1" dirty="0">
                <a:solidFill>
                  <a:schemeClr val="tx1"/>
                </a:solidFill>
              </a:rPr>
              <a:t>two-body part of squared eccentricity operator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7FA95E32-CD2C-4ED4-A8F5-0D844C9C857D}"/>
              </a:ext>
            </a:extLst>
          </p:cNvPr>
          <p:cNvSpPr/>
          <p:nvPr/>
        </p:nvSpPr>
        <p:spPr>
          <a:xfrm>
            <a:off x="9001380" y="3036520"/>
            <a:ext cx="3952821" cy="534763"/>
          </a:xfrm>
          <a:prstGeom prst="roundRect">
            <a:avLst/>
          </a:prstGeom>
          <a:noFill/>
          <a:ln w="5715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9" name="Rectangle : coins arrondis 48">
            <a:extLst>
              <a:ext uri="{FF2B5EF4-FFF2-40B4-BE49-F238E27FC236}">
                <a16:creationId xmlns:a16="http://schemas.microsoft.com/office/drawing/2014/main" id="{6E332FBE-C994-463B-B4A1-E4E3D23F0FFB}"/>
              </a:ext>
            </a:extLst>
          </p:cNvPr>
          <p:cNvSpPr/>
          <p:nvPr/>
        </p:nvSpPr>
        <p:spPr>
          <a:xfrm>
            <a:off x="127701" y="4729892"/>
            <a:ext cx="5715028" cy="548608"/>
          </a:xfrm>
          <a:prstGeom prst="roundRect">
            <a:avLst/>
          </a:prstGeom>
          <a:noFill/>
          <a:ln w="5715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id="{EE3F1112-B70C-40AA-BE69-4D6F9B9EA238}"/>
              </a:ext>
            </a:extLst>
          </p:cNvPr>
          <p:cNvSpPr/>
          <p:nvPr/>
        </p:nvSpPr>
        <p:spPr>
          <a:xfrm>
            <a:off x="6551881" y="4511209"/>
            <a:ext cx="5970930" cy="593101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E2268C58-3BA0-4548-ACBD-C945C4F82856}"/>
              </a:ext>
            </a:extLst>
          </p:cNvPr>
          <p:cNvCxnSpPr>
            <a:stCxn id="44" idx="2"/>
            <a:endCxn id="48" idx="0"/>
          </p:cNvCxnSpPr>
          <p:nvPr/>
        </p:nvCxnSpPr>
        <p:spPr>
          <a:xfrm flipH="1">
            <a:off x="10977791" y="2428266"/>
            <a:ext cx="819354" cy="608254"/>
          </a:xfrm>
          <a:prstGeom prst="straightConnector1">
            <a:avLst/>
          </a:prstGeom>
          <a:noFill/>
          <a:ln w="38100" cap="flat">
            <a:solidFill>
              <a:srgbClr val="0033CC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98F37F4C-76BA-4085-BBC8-C2B8FC64A1EF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1105339" y="2163165"/>
            <a:ext cx="3341970" cy="2564404"/>
          </a:xfrm>
          <a:prstGeom prst="straightConnector1">
            <a:avLst/>
          </a:prstGeom>
          <a:noFill/>
          <a:ln w="38100" cap="flat">
            <a:solidFill>
              <a:srgbClr val="0033CC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6697C161-2D00-4685-B83C-8919FFECE498}"/>
              </a:ext>
            </a:extLst>
          </p:cNvPr>
          <p:cNvCxnSpPr>
            <a:cxnSpLocks/>
            <a:stCxn id="30" idx="2"/>
          </p:cNvCxnSpPr>
          <p:nvPr/>
        </p:nvCxnSpPr>
        <p:spPr>
          <a:xfrm flipH="1">
            <a:off x="7751831" y="2462884"/>
            <a:ext cx="1232841" cy="2048325"/>
          </a:xfrm>
          <a:prstGeom prst="straightConnector1">
            <a:avLst/>
          </a:prstGeom>
          <a:noFill/>
          <a:ln w="38100" cap="flat">
            <a:solidFill>
              <a:srgbClr val="C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4" name="Rectangle : coins arrondis 53">
            <a:extLst>
              <a:ext uri="{FF2B5EF4-FFF2-40B4-BE49-F238E27FC236}">
                <a16:creationId xmlns:a16="http://schemas.microsoft.com/office/drawing/2014/main" id="{78345EEE-FCC3-4971-8734-6383083B88A3}"/>
              </a:ext>
            </a:extLst>
          </p:cNvPr>
          <p:cNvSpPr/>
          <p:nvPr/>
        </p:nvSpPr>
        <p:spPr>
          <a:xfrm>
            <a:off x="6858213" y="1851340"/>
            <a:ext cx="1232841" cy="599439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287F9DA5-0AD9-4121-ACD9-EBFA7E6B5AE2}"/>
              </a:ext>
            </a:extLst>
          </p:cNvPr>
          <p:cNvSpPr txBox="1"/>
          <p:nvPr/>
        </p:nvSpPr>
        <p:spPr>
          <a:xfrm>
            <a:off x="7183878" y="3767332"/>
            <a:ext cx="276389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rgbClr val="C00000"/>
                </a:solidFill>
              </a:rPr>
              <a:t>Probes two-body correlations</a:t>
            </a:r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3BE2E107-12B6-453C-8AB3-C1E20ACDD7A8}"/>
              </a:ext>
            </a:extLst>
          </p:cNvPr>
          <p:cNvCxnSpPr>
            <a:cxnSpLocks/>
            <a:stCxn id="54" idx="2"/>
          </p:cNvCxnSpPr>
          <p:nvPr/>
        </p:nvCxnSpPr>
        <p:spPr>
          <a:xfrm>
            <a:off x="7474634" y="2450779"/>
            <a:ext cx="599712" cy="1316553"/>
          </a:xfrm>
          <a:prstGeom prst="straightConnector1">
            <a:avLst/>
          </a:prstGeom>
          <a:noFill/>
          <a:ln w="38100" cap="flat">
            <a:solidFill>
              <a:srgbClr val="C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9" name="ZoneTexte 58">
            <a:extLst>
              <a:ext uri="{FF2B5EF4-FFF2-40B4-BE49-F238E27FC236}">
                <a16:creationId xmlns:a16="http://schemas.microsoft.com/office/drawing/2014/main" id="{9FDD0518-C498-4268-8DB1-475DF080542D}"/>
              </a:ext>
            </a:extLst>
          </p:cNvPr>
          <p:cNvSpPr txBox="1"/>
          <p:nvPr/>
        </p:nvSpPr>
        <p:spPr>
          <a:xfrm>
            <a:off x="1520724" y="5397167"/>
            <a:ext cx="1039671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Eccentricity variance = ground-state expectation value of one- and  two-body local operators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60" name="Flèche : droite 59">
            <a:extLst>
              <a:ext uri="{FF2B5EF4-FFF2-40B4-BE49-F238E27FC236}">
                <a16:creationId xmlns:a16="http://schemas.microsoft.com/office/drawing/2014/main" id="{CC38BBBF-7386-43D6-811F-6F9E5C6D362C}"/>
              </a:ext>
            </a:extLst>
          </p:cNvPr>
          <p:cNvSpPr/>
          <p:nvPr/>
        </p:nvSpPr>
        <p:spPr>
          <a:xfrm rot="5400000">
            <a:off x="6059498" y="5711156"/>
            <a:ext cx="333602" cy="651164"/>
          </a:xfrm>
          <a:prstGeom prst="rightArrow">
            <a:avLst/>
          </a:prstGeom>
          <a:solidFill>
            <a:srgbClr val="C00000"/>
          </a:solidFill>
          <a:ln w="127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20BA5F8D-4B08-422E-915F-9027F48DC014}"/>
              </a:ext>
            </a:extLst>
          </p:cNvPr>
          <p:cNvSpPr txBox="1"/>
          <p:nvPr/>
        </p:nvSpPr>
        <p:spPr>
          <a:xfrm>
            <a:off x="2352111" y="6233114"/>
            <a:ext cx="881704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Two-particle observable Var(</a:t>
            </a:r>
            <a:r>
              <a:rPr lang="en-US" sz="2000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V</a:t>
            </a:r>
            <a:r>
              <a:rPr lang="en-US" sz="2000" b="1" i="1" baseline="-25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l</a:t>
            </a:r>
            <a:r>
              <a:rPr lang="en-US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) is induced by up to two-body correlations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62" name="Shape 111">
            <a:extLst>
              <a:ext uri="{FF2B5EF4-FFF2-40B4-BE49-F238E27FC236}">
                <a16:creationId xmlns:a16="http://schemas.microsoft.com/office/drawing/2014/main" id="{1D7CA8BE-977E-465E-AC40-D62E5360932A}"/>
              </a:ext>
            </a:extLst>
          </p:cNvPr>
          <p:cNvSpPr/>
          <p:nvPr/>
        </p:nvSpPr>
        <p:spPr>
          <a:xfrm>
            <a:off x="181364" y="6917203"/>
            <a:ext cx="3628636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fr-FR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Classical</a:t>
            </a:r>
            <a:r>
              <a:rPr lang="fr-FR" b="1" dirty="0">
                <a:solidFill>
                  <a:schemeClr val="tx1"/>
                </a:solidFill>
                <a:cs typeface="Times New Roman" panose="02020603050405020304" pitchFamily="18" charset="0"/>
              </a:rPr>
              <a:t> axial </a:t>
            </a:r>
            <a:r>
              <a:rPr lang="fr-FR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rigid</a:t>
            </a:r>
            <a:r>
              <a:rPr lang="fr-FR" b="1" dirty="0">
                <a:solidFill>
                  <a:schemeClr val="tx1"/>
                </a:solidFill>
                <a:cs typeface="Times New Roman" panose="02020603050405020304" pitchFamily="18" charset="0"/>
              </a:rPr>
              <a:t> r</a:t>
            </a:r>
            <a:r>
              <a:rPr lang="fr-FR" b="1" dirty="0">
                <a:solidFill>
                  <a:schemeClr val="tx1"/>
                </a:solidFill>
              </a:rPr>
              <a:t>otor model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9873372E-70B1-4EA9-A56B-D50B8C57FDE7}"/>
              </a:ext>
            </a:extLst>
          </p:cNvPr>
          <p:cNvSpPr/>
          <p:nvPr/>
        </p:nvSpPr>
        <p:spPr>
          <a:xfrm>
            <a:off x="5488794" y="4149144"/>
            <a:ext cx="531539" cy="426850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BA290D47-6AC2-46A0-887B-FE1077C070C7}"/>
              </a:ext>
            </a:extLst>
          </p:cNvPr>
          <p:cNvSpPr txBox="1"/>
          <p:nvPr/>
        </p:nvSpPr>
        <p:spPr>
          <a:xfrm>
            <a:off x="10431837" y="3670539"/>
            <a:ext cx="186140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rgbClr val="0033CC"/>
                </a:solidFill>
              </a:rPr>
              <a:t>Non-scalar = </a:t>
            </a:r>
            <a:r>
              <a:rPr lang="en-US" sz="1600" b="1" i="1" dirty="0" err="1">
                <a:solidFill>
                  <a:srgbClr val="0033CC"/>
                </a:solidFill>
              </a:rPr>
              <a:t>r</a:t>
            </a:r>
            <a:r>
              <a:rPr lang="en-US" sz="1600" b="1" i="1" baseline="30000" dirty="0" err="1">
                <a:solidFill>
                  <a:srgbClr val="0033CC"/>
                </a:solidFill>
              </a:rPr>
              <a:t>l</a:t>
            </a:r>
            <a:r>
              <a:rPr lang="en-US" sz="1600" b="1" i="1" dirty="0">
                <a:solidFill>
                  <a:srgbClr val="0033CC"/>
                </a:solidFill>
              </a:rPr>
              <a:t> </a:t>
            </a:r>
            <a:r>
              <a:rPr lang="en-US" sz="1600" b="1" i="1" dirty="0" err="1">
                <a:solidFill>
                  <a:srgbClr val="0033CC"/>
                </a:solidFill>
              </a:rPr>
              <a:t>Y</a:t>
            </a:r>
            <a:r>
              <a:rPr lang="en-US" sz="1600" b="1" i="1" baseline="-25000" dirty="0" err="1">
                <a:solidFill>
                  <a:srgbClr val="0033CC"/>
                </a:solidFill>
              </a:rPr>
              <a:t>l</a:t>
            </a:r>
            <a:r>
              <a:rPr lang="en-US" sz="1600" b="1" i="1" baseline="30000" dirty="0">
                <a:solidFill>
                  <a:srgbClr val="0033CC"/>
                </a:solidFill>
              </a:rPr>
              <a:t>-l</a:t>
            </a:r>
            <a:r>
              <a:rPr lang="en-US" sz="1600" b="1" i="1" dirty="0">
                <a:solidFill>
                  <a:srgbClr val="0033CC"/>
                </a:solidFill>
              </a:rPr>
              <a:t> 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13B25EFE-B4FB-49EC-B0C6-03FE272E5502}"/>
              </a:ext>
            </a:extLst>
          </p:cNvPr>
          <p:cNvSpPr txBox="1"/>
          <p:nvPr/>
        </p:nvSpPr>
        <p:spPr>
          <a:xfrm>
            <a:off x="5546810" y="3824378"/>
            <a:ext cx="156805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rgbClr val="0033CC"/>
                </a:solidFill>
              </a:rPr>
              <a:t>=0 for 0</a:t>
            </a:r>
            <a:r>
              <a:rPr lang="en-US" sz="1600" b="1" baseline="30000" dirty="0">
                <a:solidFill>
                  <a:srgbClr val="0033CC"/>
                </a:solidFill>
              </a:rPr>
              <a:t>+ </a:t>
            </a:r>
            <a:r>
              <a:rPr lang="en-US" sz="1600" b="1" dirty="0">
                <a:solidFill>
                  <a:srgbClr val="0033CC"/>
                </a:solidFill>
              </a:rPr>
              <a:t>states</a:t>
            </a:r>
            <a:endParaRPr lang="en-US" sz="1600" b="1" i="1" dirty="0">
              <a:solidFill>
                <a:srgbClr val="0033CC"/>
              </a:solidFill>
            </a:endParaRP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6546777C-A9DB-4022-A22C-152C9908E59F}"/>
              </a:ext>
            </a:extLst>
          </p:cNvPr>
          <p:cNvSpPr txBox="1"/>
          <p:nvPr/>
        </p:nvSpPr>
        <p:spPr>
          <a:xfrm>
            <a:off x="3973090" y="1493269"/>
            <a:ext cx="2606804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rgbClr val="0033CC"/>
                </a:solidFill>
              </a:rPr>
              <a:t>Contains scalar component</a:t>
            </a:r>
            <a:endParaRPr lang="en-US" sz="1600" b="1" i="1" dirty="0">
              <a:solidFill>
                <a:srgbClr val="0033CC"/>
              </a:solidFill>
            </a:endParaRP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23D8A718-95E6-42C3-AB8C-D61B0CF5E04A}"/>
              </a:ext>
            </a:extLst>
          </p:cNvPr>
          <p:cNvSpPr txBox="1"/>
          <p:nvPr/>
        </p:nvSpPr>
        <p:spPr>
          <a:xfrm>
            <a:off x="7681270" y="1479191"/>
            <a:ext cx="2606804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rgbClr val="C00000"/>
                </a:solidFill>
              </a:rPr>
              <a:t>Contains scalar component</a:t>
            </a:r>
            <a:endParaRPr lang="en-US" sz="1600" b="1" i="1" dirty="0">
              <a:solidFill>
                <a:srgbClr val="C00000"/>
              </a:solidFill>
            </a:endParaRPr>
          </a:p>
        </p:txBody>
      </p:sp>
      <p:pic>
        <p:nvPicPr>
          <p:cNvPr id="53" name="Image 52">
            <a:extLst>
              <a:ext uri="{FF2B5EF4-FFF2-40B4-BE49-F238E27FC236}">
                <a16:creationId xmlns:a16="http://schemas.microsoft.com/office/drawing/2014/main" id="{439A57C4-7175-471B-AFF0-BAD91E584E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3090" y="6741722"/>
            <a:ext cx="2542393" cy="807739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DA22D636-5CBE-4966-B63F-B7F5233330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7400" y="6977869"/>
            <a:ext cx="4021756" cy="383239"/>
          </a:xfrm>
          <a:prstGeom prst="rect">
            <a:avLst/>
          </a:prstGeom>
        </p:spPr>
      </p:pic>
      <p:sp>
        <p:nvSpPr>
          <p:cNvPr id="72" name="Flèche : droite 71">
            <a:extLst>
              <a:ext uri="{FF2B5EF4-FFF2-40B4-BE49-F238E27FC236}">
                <a16:creationId xmlns:a16="http://schemas.microsoft.com/office/drawing/2014/main" id="{660D6431-39E7-4D0D-89F1-6F9420236F5C}"/>
              </a:ext>
            </a:extLst>
          </p:cNvPr>
          <p:cNvSpPr/>
          <p:nvPr/>
        </p:nvSpPr>
        <p:spPr>
          <a:xfrm>
            <a:off x="6010998" y="8036098"/>
            <a:ext cx="223547" cy="750051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74" name="Image 73">
            <a:extLst>
              <a:ext uri="{FF2B5EF4-FFF2-40B4-BE49-F238E27FC236}">
                <a16:creationId xmlns:a16="http://schemas.microsoft.com/office/drawing/2014/main" id="{B90429D1-B321-42EA-80DE-E0D1DE70F1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3782" y="7775424"/>
            <a:ext cx="3177383" cy="1379892"/>
          </a:xfrm>
          <a:prstGeom prst="rect">
            <a:avLst/>
          </a:prstGeom>
        </p:spPr>
      </p:pic>
      <p:sp>
        <p:nvSpPr>
          <p:cNvPr id="79" name="Flèche : droite 78">
            <a:extLst>
              <a:ext uri="{FF2B5EF4-FFF2-40B4-BE49-F238E27FC236}">
                <a16:creationId xmlns:a16="http://schemas.microsoft.com/office/drawing/2014/main" id="{7E44EC2E-FB7D-4FB0-8505-4D3D3C3C77AB}"/>
              </a:ext>
            </a:extLst>
          </p:cNvPr>
          <p:cNvSpPr/>
          <p:nvPr/>
        </p:nvSpPr>
        <p:spPr>
          <a:xfrm>
            <a:off x="9766727" y="8036098"/>
            <a:ext cx="223547" cy="750051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76" name="Image 75">
            <a:extLst>
              <a:ext uri="{FF2B5EF4-FFF2-40B4-BE49-F238E27FC236}">
                <a16:creationId xmlns:a16="http://schemas.microsoft.com/office/drawing/2014/main" id="{CFF7E1D5-3BF8-4E76-A478-C1CAA967F6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21330" y="8093332"/>
            <a:ext cx="2661288" cy="660670"/>
          </a:xfrm>
          <a:prstGeom prst="rect">
            <a:avLst/>
          </a:prstGeom>
        </p:spPr>
      </p:pic>
      <p:sp>
        <p:nvSpPr>
          <p:cNvPr id="82" name="Ellipse 81">
            <a:extLst>
              <a:ext uri="{FF2B5EF4-FFF2-40B4-BE49-F238E27FC236}">
                <a16:creationId xmlns:a16="http://schemas.microsoft.com/office/drawing/2014/main" id="{7B81C26B-BECD-4F2F-A1F5-AD0AF36E9F2C}"/>
              </a:ext>
            </a:extLst>
          </p:cNvPr>
          <p:cNvSpPr/>
          <p:nvPr/>
        </p:nvSpPr>
        <p:spPr>
          <a:xfrm rot="21187362">
            <a:off x="7562595" y="7506036"/>
            <a:ext cx="638670" cy="1918668"/>
          </a:xfrm>
          <a:prstGeom prst="ellipse">
            <a:avLst/>
          </a:prstGeom>
          <a:noFill/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C64C2A34-254E-42AA-BC7D-C31B93018C56}"/>
              </a:ext>
            </a:extLst>
          </p:cNvPr>
          <p:cNvSpPr/>
          <p:nvPr/>
        </p:nvSpPr>
        <p:spPr>
          <a:xfrm rot="20070660">
            <a:off x="8231579" y="7438344"/>
            <a:ext cx="1320824" cy="191866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4" name="Rectangle : coins arrondis 83">
            <a:extLst>
              <a:ext uri="{FF2B5EF4-FFF2-40B4-BE49-F238E27FC236}">
                <a16:creationId xmlns:a16="http://schemas.microsoft.com/office/drawing/2014/main" id="{F0C9EDCD-A37A-4658-8F38-291E8236CC42}"/>
              </a:ext>
            </a:extLst>
          </p:cNvPr>
          <p:cNvSpPr/>
          <p:nvPr/>
        </p:nvSpPr>
        <p:spPr>
          <a:xfrm>
            <a:off x="10175553" y="8036098"/>
            <a:ext cx="2707065" cy="750051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30C3AB21-1D53-44B3-9C3A-5989BB0F73BD}"/>
              </a:ext>
            </a:extLst>
          </p:cNvPr>
          <p:cNvSpPr txBox="1"/>
          <p:nvPr/>
        </p:nvSpPr>
        <p:spPr>
          <a:xfrm>
            <a:off x="10433138" y="7661073"/>
            <a:ext cx="2040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rgbClr val="C00000"/>
                </a:solidFill>
              </a:rPr>
              <a:t>Effective deformation</a:t>
            </a:r>
          </a:p>
        </p:txBody>
      </p: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2FD7F895-FD87-4209-84C2-01452CA53EE8}"/>
              </a:ext>
            </a:extLst>
          </p:cNvPr>
          <p:cNvCxnSpPr/>
          <p:nvPr/>
        </p:nvCxnSpPr>
        <p:spPr>
          <a:xfrm>
            <a:off x="12338736" y="8423667"/>
            <a:ext cx="329980" cy="0"/>
          </a:xfrm>
          <a:prstGeom prst="line">
            <a:avLst/>
          </a:prstGeom>
          <a:noFill/>
          <a:ln w="57150" cap="flat">
            <a:solidFill>
              <a:srgbClr val="C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2" name="ZoneTexte 91">
            <a:extLst>
              <a:ext uri="{FF2B5EF4-FFF2-40B4-BE49-F238E27FC236}">
                <a16:creationId xmlns:a16="http://schemas.microsoft.com/office/drawing/2014/main" id="{6F3C8344-9156-40A7-8EFE-0F5A7A62618C}"/>
              </a:ext>
            </a:extLst>
          </p:cNvPr>
          <p:cNvSpPr txBox="1"/>
          <p:nvPr/>
        </p:nvSpPr>
        <p:spPr>
          <a:xfrm>
            <a:off x="10180130" y="8947207"/>
            <a:ext cx="26516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rgbClr val="C00000"/>
                </a:solidFill>
              </a:rPr>
              <a:t>2-body part of </a:t>
            </a:r>
            <a:r>
              <a:rPr lang="en-US" sz="1600" b="1" dirty="0">
                <a:solidFill>
                  <a:srgbClr val="C00000"/>
                </a:solidFill>
                <a:latin typeface="Brush Script MT" panose="03060802040406070304" pitchFamily="66" charset="0"/>
              </a:rPr>
              <a:t>E</a:t>
            </a:r>
            <a:r>
              <a:rPr lang="en-US" sz="1600" b="1" baseline="-25000" dirty="0">
                <a:solidFill>
                  <a:srgbClr val="C00000"/>
                </a:solidFill>
              </a:rPr>
              <a:t>l</a:t>
            </a:r>
            <a:r>
              <a:rPr lang="en-US" sz="1600" b="1" baseline="30000" dirty="0">
                <a:solidFill>
                  <a:srgbClr val="C00000"/>
                </a:solidFill>
              </a:rPr>
              <a:t>(1) </a:t>
            </a:r>
            <a:r>
              <a:rPr lang="en-US" sz="1600" b="1" dirty="0">
                <a:solidFill>
                  <a:srgbClr val="C00000"/>
                </a:solidFill>
                <a:latin typeface="Brush Script MT" panose="03060802040406070304" pitchFamily="66" charset="0"/>
              </a:rPr>
              <a:t>E</a:t>
            </a:r>
            <a:r>
              <a:rPr lang="en-US" sz="1600" b="1" baseline="-25000" dirty="0">
                <a:solidFill>
                  <a:srgbClr val="C00000"/>
                </a:solidFill>
              </a:rPr>
              <a:t>l</a:t>
            </a:r>
            <a:r>
              <a:rPr lang="en-US" sz="1600" b="1" baseline="30000" dirty="0">
                <a:solidFill>
                  <a:srgbClr val="C00000"/>
                </a:solidFill>
              </a:rPr>
              <a:t>(1)  </a:t>
            </a:r>
            <a:r>
              <a:rPr lang="en-US" sz="1600" b="1" dirty="0">
                <a:solidFill>
                  <a:srgbClr val="C00000"/>
                </a:solidFill>
              </a:rPr>
              <a:t>only!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36838952-0F21-4B98-95C6-32D8C7DD49E9}"/>
              </a:ext>
            </a:extLst>
          </p:cNvPr>
          <p:cNvSpPr txBox="1"/>
          <p:nvPr/>
        </p:nvSpPr>
        <p:spPr>
          <a:xfrm>
            <a:off x="6508435" y="6976314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with</a:t>
            </a:r>
          </a:p>
        </p:txBody>
      </p:sp>
      <p:sp>
        <p:nvSpPr>
          <p:cNvPr id="95" name="Rectangle : coins arrondis 94">
            <a:extLst>
              <a:ext uri="{FF2B5EF4-FFF2-40B4-BE49-F238E27FC236}">
                <a16:creationId xmlns:a16="http://schemas.microsoft.com/office/drawing/2014/main" id="{B71BB58F-091D-4FA7-BCEC-D820E6A06C9D}"/>
              </a:ext>
            </a:extLst>
          </p:cNvPr>
          <p:cNvSpPr/>
          <p:nvPr/>
        </p:nvSpPr>
        <p:spPr>
          <a:xfrm>
            <a:off x="3004709" y="4094120"/>
            <a:ext cx="1026881" cy="517105"/>
          </a:xfrm>
          <a:prstGeom prst="roundRect">
            <a:avLst/>
          </a:prstGeom>
          <a:noFill/>
          <a:ln w="5715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cxnSp>
        <p:nvCxnSpPr>
          <p:cNvPr id="96" name="Connecteur droit avec flèche 95">
            <a:extLst>
              <a:ext uri="{FF2B5EF4-FFF2-40B4-BE49-F238E27FC236}">
                <a16:creationId xmlns:a16="http://schemas.microsoft.com/office/drawing/2014/main" id="{DFC89351-08F8-493C-85FD-177962A8A6AE}"/>
              </a:ext>
            </a:extLst>
          </p:cNvPr>
          <p:cNvCxnSpPr>
            <a:cxnSpLocks/>
            <a:stCxn id="95" idx="2"/>
            <a:endCxn id="82" idx="0"/>
          </p:cNvCxnSpPr>
          <p:nvPr/>
        </p:nvCxnSpPr>
        <p:spPr>
          <a:xfrm>
            <a:off x="3518150" y="4611225"/>
            <a:ext cx="4248906" cy="2901714"/>
          </a:xfrm>
          <a:prstGeom prst="straightConnector1">
            <a:avLst/>
          </a:prstGeom>
          <a:noFill/>
          <a:ln w="38100" cap="flat">
            <a:solidFill>
              <a:srgbClr val="0033CC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0" name="Rectangle : coins arrondis 99">
            <a:extLst>
              <a:ext uri="{FF2B5EF4-FFF2-40B4-BE49-F238E27FC236}">
                <a16:creationId xmlns:a16="http://schemas.microsoft.com/office/drawing/2014/main" id="{ECF7D54B-82C6-4653-8229-3DC03A1964BB}"/>
              </a:ext>
            </a:extLst>
          </p:cNvPr>
          <p:cNvSpPr/>
          <p:nvPr/>
        </p:nvSpPr>
        <p:spPr>
          <a:xfrm>
            <a:off x="4223129" y="4095092"/>
            <a:ext cx="953775" cy="517106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8548F935-6E5A-44CA-8322-3F7EB3D8215A}"/>
              </a:ext>
            </a:extLst>
          </p:cNvPr>
          <p:cNvCxnSpPr>
            <a:cxnSpLocks/>
            <a:stCxn id="100" idx="2"/>
            <a:endCxn id="83" idx="0"/>
          </p:cNvCxnSpPr>
          <p:nvPr/>
        </p:nvCxnSpPr>
        <p:spPr>
          <a:xfrm>
            <a:off x="4700017" y="4612198"/>
            <a:ext cx="3779136" cy="2919520"/>
          </a:xfrm>
          <a:prstGeom prst="straightConnector1">
            <a:avLst/>
          </a:prstGeom>
          <a:noFill/>
          <a:ln w="38100" cap="flat">
            <a:solidFill>
              <a:srgbClr val="C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2" name="Flèche : courbe vers le haut 101">
            <a:extLst>
              <a:ext uri="{FF2B5EF4-FFF2-40B4-BE49-F238E27FC236}">
                <a16:creationId xmlns:a16="http://schemas.microsoft.com/office/drawing/2014/main" id="{250527F7-50E3-41ED-A6C6-7D07B2F38C2A}"/>
              </a:ext>
            </a:extLst>
          </p:cNvPr>
          <p:cNvSpPr/>
          <p:nvPr/>
        </p:nvSpPr>
        <p:spPr>
          <a:xfrm>
            <a:off x="9379425" y="9248483"/>
            <a:ext cx="1496393" cy="460413"/>
          </a:xfrm>
          <a:prstGeom prst="curvedUpArrow">
            <a:avLst/>
          </a:prstGeom>
          <a:solidFill>
            <a:srgbClr val="C00000"/>
          </a:solidFill>
          <a:ln w="127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5" name="ZoneTexte 104">
            <a:extLst>
              <a:ext uri="{FF2B5EF4-FFF2-40B4-BE49-F238E27FC236}">
                <a16:creationId xmlns:a16="http://schemas.microsoft.com/office/drawing/2014/main" id="{D202301B-5F4D-4CF9-99A8-AD0DCF425A4F}"/>
              </a:ext>
            </a:extLst>
          </p:cNvPr>
          <p:cNvSpPr txBox="1"/>
          <p:nvPr/>
        </p:nvSpPr>
        <p:spPr>
          <a:xfrm>
            <a:off x="6220769" y="9361192"/>
            <a:ext cx="2961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rgbClr val="0033CC"/>
                </a:solidFill>
              </a:rPr>
              <a:t>Nothing to do with deformation!</a:t>
            </a:r>
          </a:p>
        </p:txBody>
      </p:sp>
      <p:sp>
        <p:nvSpPr>
          <p:cNvPr id="106" name="ZoneTexte 105">
            <a:extLst>
              <a:ext uri="{FF2B5EF4-FFF2-40B4-BE49-F238E27FC236}">
                <a16:creationId xmlns:a16="http://schemas.microsoft.com/office/drawing/2014/main" id="{17FAB886-B71D-4270-B9DC-C15818215E3E}"/>
              </a:ext>
            </a:extLst>
          </p:cNvPr>
          <p:cNvSpPr txBox="1"/>
          <p:nvPr/>
        </p:nvSpPr>
        <p:spPr>
          <a:xfrm>
            <a:off x="7092763" y="6645543"/>
            <a:ext cx="5642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chemeClr val="tx1"/>
                </a:solidFill>
              </a:rPr>
              <a:t>Deformed surface of the intrinsic one-body density distribution</a:t>
            </a:r>
          </a:p>
        </p:txBody>
      </p:sp>
      <p:sp>
        <p:nvSpPr>
          <p:cNvPr id="64" name="Shape 1495">
            <a:extLst>
              <a:ext uri="{FF2B5EF4-FFF2-40B4-BE49-F238E27FC236}">
                <a16:creationId xmlns:a16="http://schemas.microsoft.com/office/drawing/2014/main" id="{23DD12DE-985F-49B4-94B2-938663CA7A55}"/>
              </a:ext>
            </a:extLst>
          </p:cNvPr>
          <p:cNvSpPr/>
          <p:nvPr/>
        </p:nvSpPr>
        <p:spPr>
          <a:xfrm>
            <a:off x="0" y="171656"/>
            <a:ext cx="13004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sz="3600" dirty="0">
                <a:solidFill>
                  <a:srgbClr val="0033CC"/>
                </a:solidFill>
              </a:rPr>
              <a:t>Azimuthal flow versus quantum correlations in nuclei</a:t>
            </a:r>
            <a:endParaRPr sz="3600" dirty="0">
              <a:solidFill>
                <a:srgbClr val="0033CC"/>
              </a:solidFill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266758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10" grpId="0" animBg="1"/>
      <p:bldP spid="10" grpId="1" animBg="1"/>
      <p:bldP spid="30" grpId="0" animBg="1"/>
      <p:bldP spid="30" grpId="1" animBg="1"/>
      <p:bldP spid="44" grpId="0" animBg="1"/>
      <p:bldP spid="44" grpId="1" animBg="1"/>
      <p:bldP spid="45" grpId="0"/>
      <p:bldP spid="46" grpId="0"/>
      <p:bldP spid="47" grpId="0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4" grpId="0" animBg="1"/>
      <p:bldP spid="54" grpId="1" animBg="1"/>
      <p:bldP spid="55" grpId="0" animBg="1"/>
      <p:bldP spid="55" grpId="1" animBg="1"/>
      <p:bldP spid="59" grpId="0"/>
      <p:bldP spid="60" grpId="0" animBg="1"/>
      <p:bldP spid="61" grpId="0"/>
      <p:bldP spid="62" grpId="0" animBg="1"/>
      <p:bldP spid="35" grpId="0" animBg="1"/>
      <p:bldP spid="35" grpId="1" animBg="1"/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72" grpId="0" animBg="1"/>
      <p:bldP spid="79" grpId="0" animBg="1"/>
      <p:bldP spid="82" grpId="0" animBg="1"/>
      <p:bldP spid="83" grpId="0" animBg="1"/>
      <p:bldP spid="84" grpId="0" animBg="1"/>
      <p:bldP spid="86" grpId="0"/>
      <p:bldP spid="92" grpId="0"/>
      <p:bldP spid="93" grpId="0"/>
      <p:bldP spid="95" grpId="0" animBg="1"/>
      <p:bldP spid="100" grpId="0" animBg="1"/>
      <p:bldP spid="102" grpId="0" animBg="1"/>
      <p:bldP spid="105" grpId="0"/>
      <p:bldP spid="10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BD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33CC"/>
                </a:solidFill>
              </a:rPr>
              <a:t>Contents</a:t>
            </a:r>
          </a:p>
        </p:txBody>
      </p:sp>
      <p:sp>
        <p:nvSpPr>
          <p:cNvPr id="81" name="Shape 81"/>
          <p:cNvSpPr/>
          <p:nvPr/>
        </p:nvSpPr>
        <p:spPr>
          <a:xfrm>
            <a:off x="481799" y="4957752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Interface between low- and high-energy physics</a:t>
            </a:r>
          </a:p>
        </p:txBody>
      </p:sp>
      <p:sp>
        <p:nvSpPr>
          <p:cNvPr id="12" name="Shape 81"/>
          <p:cNvSpPr/>
          <p:nvPr/>
        </p:nvSpPr>
        <p:spPr>
          <a:xfrm>
            <a:off x="1516125" y="6948730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From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the quantum to the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classical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rotor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3" name="Shape 81"/>
          <p:cNvSpPr/>
          <p:nvPr/>
        </p:nvSpPr>
        <p:spPr>
          <a:xfrm>
            <a:off x="481800" y="1551355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Introduction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5" name="Shape 81">
            <a:extLst>
              <a:ext uri="{FF2B5EF4-FFF2-40B4-BE49-F238E27FC236}">
                <a16:creationId xmlns:a16="http://schemas.microsoft.com/office/drawing/2014/main" id="{0C7ED7B8-22D2-4557-9A48-EFE98FD2E05B}"/>
              </a:ext>
            </a:extLst>
          </p:cNvPr>
          <p:cNvSpPr/>
          <p:nvPr/>
        </p:nvSpPr>
        <p:spPr>
          <a:xfrm>
            <a:off x="1516125" y="623814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Imaging two-body correlations from ab initio quantum rotor in 8 ≤ Z ≤ 28 nuclei </a:t>
            </a:r>
          </a:p>
        </p:txBody>
      </p:sp>
      <p:sp>
        <p:nvSpPr>
          <p:cNvPr id="18" name="Shape 81">
            <a:extLst>
              <a:ext uri="{FF2B5EF4-FFF2-40B4-BE49-F238E27FC236}">
                <a16:creationId xmlns:a16="http://schemas.microsoft.com/office/drawing/2014/main" id="{0ECECA3C-5CF8-4DE7-90E2-C6C741A6BF68}"/>
              </a:ext>
            </a:extLst>
          </p:cNvPr>
          <p:cNvSpPr/>
          <p:nvPr/>
        </p:nvSpPr>
        <p:spPr>
          <a:xfrm>
            <a:off x="1516126" y="5524440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Azimuthal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flow versus quantum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correlations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in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nuclei</a:t>
            </a:r>
            <a:endParaRPr lang="fr-FR"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9" name="Shape 81">
            <a:extLst>
              <a:ext uri="{FF2B5EF4-FFF2-40B4-BE49-F238E27FC236}">
                <a16:creationId xmlns:a16="http://schemas.microsoft.com/office/drawing/2014/main" id="{D4443E47-1A25-4915-BB5F-69FB59AB2F43}"/>
              </a:ext>
            </a:extLst>
          </p:cNvPr>
          <p:cNvSpPr/>
          <p:nvPr/>
        </p:nvSpPr>
        <p:spPr>
          <a:xfrm>
            <a:off x="1516129" y="2123387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The ab initio nuclear many-body problem and many-body expansion methods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0" name="Shape 81">
            <a:extLst>
              <a:ext uri="{FF2B5EF4-FFF2-40B4-BE49-F238E27FC236}">
                <a16:creationId xmlns:a16="http://schemas.microsoft.com/office/drawing/2014/main" id="{BE9965E6-12EF-4AE9-908F-B32DB40D5307}"/>
              </a:ext>
            </a:extLst>
          </p:cNvPr>
          <p:cNvSpPr/>
          <p:nvPr/>
        </p:nvSpPr>
        <p:spPr>
          <a:xfrm>
            <a:off x="1516129" y="283709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The projected generator coordinate method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1" name="Shape 81">
            <a:extLst>
              <a:ext uri="{FF2B5EF4-FFF2-40B4-BE49-F238E27FC236}">
                <a16:creationId xmlns:a16="http://schemas.microsoft.com/office/drawing/2014/main" id="{4417C10E-201E-405C-9A56-48FE5DA52DA0}"/>
              </a:ext>
            </a:extLst>
          </p:cNvPr>
          <p:cNvSpPr/>
          <p:nvPr/>
        </p:nvSpPr>
        <p:spPr>
          <a:xfrm>
            <a:off x="1516128" y="3542333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Rotational properties, deformation and correlations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2" name="Shape 81">
            <a:extLst>
              <a:ext uri="{FF2B5EF4-FFF2-40B4-BE49-F238E27FC236}">
                <a16:creationId xmlns:a16="http://schemas.microsoft.com/office/drawing/2014/main" id="{54FC1D5B-57CD-4549-A5CD-EE2858E6885D}"/>
              </a:ext>
            </a:extLst>
          </p:cNvPr>
          <p:cNvSpPr/>
          <p:nvPr/>
        </p:nvSpPr>
        <p:spPr>
          <a:xfrm>
            <a:off x="1516127" y="4247571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Kumar invariant operators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3" name="Shape 81">
            <a:extLst>
              <a:ext uri="{FF2B5EF4-FFF2-40B4-BE49-F238E27FC236}">
                <a16:creationId xmlns:a16="http://schemas.microsoft.com/office/drawing/2014/main" id="{038DCD14-D2B8-4DE9-94B5-8DBF46BAB30D}"/>
              </a:ext>
            </a:extLst>
          </p:cNvPr>
          <p:cNvSpPr/>
          <p:nvPr/>
        </p:nvSpPr>
        <p:spPr>
          <a:xfrm>
            <a:off x="1516124" y="7653567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Connection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with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Kumar invariant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4" name="Shape 81">
            <a:extLst>
              <a:ext uri="{FF2B5EF4-FFF2-40B4-BE49-F238E27FC236}">
                <a16:creationId xmlns:a16="http://schemas.microsoft.com/office/drawing/2014/main" id="{AAF04176-1BBA-488E-A4FE-02B4850BAF4C}"/>
              </a:ext>
            </a:extLst>
          </p:cNvPr>
          <p:cNvSpPr/>
          <p:nvPr/>
        </p:nvSpPr>
        <p:spPr>
          <a:xfrm>
            <a:off x="1516123" y="836727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Adding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shape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fluctuations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5" name="Shape 81">
            <a:extLst>
              <a:ext uri="{FF2B5EF4-FFF2-40B4-BE49-F238E27FC236}">
                <a16:creationId xmlns:a16="http://schemas.microsoft.com/office/drawing/2014/main" id="{50D43FF5-5C9F-4314-A4F0-14663976F6B2}"/>
              </a:ext>
            </a:extLst>
          </p:cNvPr>
          <p:cNvSpPr/>
          <p:nvPr/>
        </p:nvSpPr>
        <p:spPr>
          <a:xfrm>
            <a:off x="1516123" y="906868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Dependence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of the interface on the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intrinsic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and apparent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theoretical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resolution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scale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942283152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7" name="Shape 1495">
            <a:extLst>
              <a:ext uri="{FF2B5EF4-FFF2-40B4-BE49-F238E27FC236}">
                <a16:creationId xmlns:a16="http://schemas.microsoft.com/office/drawing/2014/main" id="{74FA1DAE-A97A-4C0E-A3F2-4FE5E9D2F0FC}"/>
              </a:ext>
            </a:extLst>
          </p:cNvPr>
          <p:cNvSpPr/>
          <p:nvPr/>
        </p:nvSpPr>
        <p:spPr>
          <a:xfrm>
            <a:off x="0" y="171656"/>
            <a:ext cx="13004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sz="3600" dirty="0">
                <a:solidFill>
                  <a:srgbClr val="0033CC"/>
                </a:solidFill>
              </a:rPr>
              <a:t>Imaging two-body correlations in 8 ≤ Z ≤ 28 nuclei</a:t>
            </a:r>
            <a:endParaRPr sz="3600" dirty="0">
              <a:solidFill>
                <a:srgbClr val="0033CC"/>
              </a:solidFill>
              <a:latin typeface="Symbol" panose="05050102010706020507" pitchFamily="18" charset="2"/>
            </a:endParaRPr>
          </a:p>
        </p:txBody>
      </p:sp>
      <p:sp>
        <p:nvSpPr>
          <p:cNvPr id="90" name="TextBox 59">
            <a:extLst>
              <a:ext uri="{FF2B5EF4-FFF2-40B4-BE49-F238E27FC236}">
                <a16:creationId xmlns:a16="http://schemas.microsoft.com/office/drawing/2014/main" id="{3937F932-C10E-4B4F-9F98-12B3316A1C8E}"/>
              </a:ext>
            </a:extLst>
          </p:cNvPr>
          <p:cNvSpPr txBox="1"/>
          <p:nvPr/>
        </p:nvSpPr>
        <p:spPr>
          <a:xfrm>
            <a:off x="119910" y="9285260"/>
            <a:ext cx="3032891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Bofos </a:t>
            </a:r>
            <a:r>
              <a:rPr lang="it-IT" sz="1700" i="1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al., </a:t>
            </a:r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arXiv:2602.09890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pic>
        <p:nvPicPr>
          <p:cNvPr id="103" name="Image 102">
            <a:extLst>
              <a:ext uri="{FF2B5EF4-FFF2-40B4-BE49-F238E27FC236}">
                <a16:creationId xmlns:a16="http://schemas.microsoft.com/office/drawing/2014/main" id="{D61A5043-927C-4A30-88A0-D5CB3C2D3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554" y="2048417"/>
            <a:ext cx="2346777" cy="430602"/>
          </a:xfrm>
          <a:prstGeom prst="rect">
            <a:avLst/>
          </a:prstGeom>
        </p:spPr>
      </p:pic>
      <p:pic>
        <p:nvPicPr>
          <p:cNvPr id="104" name="Image 103">
            <a:extLst>
              <a:ext uri="{FF2B5EF4-FFF2-40B4-BE49-F238E27FC236}">
                <a16:creationId xmlns:a16="http://schemas.microsoft.com/office/drawing/2014/main" id="{B18BD8CD-FC68-49EF-B379-123F78887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349" y="1944506"/>
            <a:ext cx="1322024" cy="572877"/>
          </a:xfrm>
          <a:prstGeom prst="rect">
            <a:avLst/>
          </a:prstGeom>
        </p:spPr>
      </p:pic>
      <p:pic>
        <p:nvPicPr>
          <p:cNvPr id="106" name="Image 105">
            <a:extLst>
              <a:ext uri="{FF2B5EF4-FFF2-40B4-BE49-F238E27FC236}">
                <a16:creationId xmlns:a16="http://schemas.microsoft.com/office/drawing/2014/main" id="{4C537395-E400-41B1-8629-28D2B561F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00" y="1882470"/>
            <a:ext cx="1079653" cy="721605"/>
          </a:xfrm>
          <a:prstGeom prst="rect">
            <a:avLst/>
          </a:prstGeom>
        </p:spPr>
      </p:pic>
      <p:sp>
        <p:nvSpPr>
          <p:cNvPr id="107" name="Shape 111">
            <a:extLst>
              <a:ext uri="{FF2B5EF4-FFF2-40B4-BE49-F238E27FC236}">
                <a16:creationId xmlns:a16="http://schemas.microsoft.com/office/drawing/2014/main" id="{460C5480-9652-4C0C-A388-9504087EA204}"/>
              </a:ext>
            </a:extLst>
          </p:cNvPr>
          <p:cNvSpPr/>
          <p:nvPr/>
        </p:nvSpPr>
        <p:spPr>
          <a:xfrm>
            <a:off x="270478" y="1523355"/>
            <a:ext cx="635199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Systematic</a:t>
            </a:r>
            <a:r>
              <a:rPr lang="fr-FR" b="1" dirty="0">
                <a:solidFill>
                  <a:schemeClr val="tx1"/>
                </a:solidFill>
              </a:rPr>
              <a:t> axial PHFB </a:t>
            </a:r>
            <a:r>
              <a:rPr lang="fr-FR" b="1" dirty="0" err="1">
                <a:solidFill>
                  <a:schemeClr val="tx1"/>
                </a:solidFill>
              </a:rPr>
              <a:t>calculations</a:t>
            </a:r>
            <a:r>
              <a:rPr lang="fr-FR" b="1" dirty="0">
                <a:solidFill>
                  <a:schemeClr val="tx1"/>
                </a:solidFill>
              </a:rPr>
              <a:t> = axial quantum rotor</a:t>
            </a:r>
            <a:endParaRPr sz="2200" b="1" dirty="0">
              <a:solidFill>
                <a:schemeClr val="tx1"/>
              </a:solidFill>
            </a:endParaRPr>
          </a:p>
        </p:txBody>
      </p:sp>
      <p:pic>
        <p:nvPicPr>
          <p:cNvPr id="109" name="Image 108">
            <a:extLst>
              <a:ext uri="{FF2B5EF4-FFF2-40B4-BE49-F238E27FC236}">
                <a16:creationId xmlns:a16="http://schemas.microsoft.com/office/drawing/2014/main" id="{935A1AF6-B518-4A91-AE4F-188B90E195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793" y="2710979"/>
            <a:ext cx="2732400" cy="2732400"/>
          </a:xfrm>
          <a:prstGeom prst="rect">
            <a:avLst/>
          </a:prstGeom>
        </p:spPr>
      </p:pic>
      <p:pic>
        <p:nvPicPr>
          <p:cNvPr id="110" name="Image 109">
            <a:extLst>
              <a:ext uri="{FF2B5EF4-FFF2-40B4-BE49-F238E27FC236}">
                <a16:creationId xmlns:a16="http://schemas.microsoft.com/office/drawing/2014/main" id="{A5F063C6-C6A1-447A-8EFD-345FB90644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567" y="2712003"/>
            <a:ext cx="2731168" cy="2731168"/>
          </a:xfrm>
          <a:prstGeom prst="rect">
            <a:avLst/>
          </a:prstGeom>
        </p:spPr>
      </p:pic>
      <p:sp>
        <p:nvSpPr>
          <p:cNvPr id="111" name="ZoneTexte 110">
            <a:extLst>
              <a:ext uri="{FF2B5EF4-FFF2-40B4-BE49-F238E27FC236}">
                <a16:creationId xmlns:a16="http://schemas.microsoft.com/office/drawing/2014/main" id="{1D637DAC-F0F9-47AE-B80C-273C54887EB5}"/>
              </a:ext>
            </a:extLst>
          </p:cNvPr>
          <p:cNvSpPr txBox="1"/>
          <p:nvPr/>
        </p:nvSpPr>
        <p:spPr>
          <a:xfrm>
            <a:off x="9079309" y="4041918"/>
            <a:ext cx="804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PHFB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112" name="ZoneTexte 111">
            <a:extLst>
              <a:ext uri="{FF2B5EF4-FFF2-40B4-BE49-F238E27FC236}">
                <a16:creationId xmlns:a16="http://schemas.microsoft.com/office/drawing/2014/main" id="{7E4F3DB8-3E65-4D8B-8B69-B64B39E2B5A2}"/>
              </a:ext>
            </a:extLst>
          </p:cNvPr>
          <p:cNvSpPr txBox="1"/>
          <p:nvPr/>
        </p:nvSpPr>
        <p:spPr>
          <a:xfrm>
            <a:off x="9059925" y="4642657"/>
            <a:ext cx="804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PGCM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13" name="ZoneTexte 112">
            <a:extLst>
              <a:ext uri="{FF2B5EF4-FFF2-40B4-BE49-F238E27FC236}">
                <a16:creationId xmlns:a16="http://schemas.microsoft.com/office/drawing/2014/main" id="{959773BA-C3CF-48DE-9761-83CDF1F845D6}"/>
              </a:ext>
            </a:extLst>
          </p:cNvPr>
          <p:cNvSpPr txBox="1"/>
          <p:nvPr/>
        </p:nvSpPr>
        <p:spPr>
          <a:xfrm>
            <a:off x="8898166" y="4942153"/>
            <a:ext cx="1167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PGCM-PT</a:t>
            </a:r>
            <a:endParaRPr lang="fr-FR" sz="16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ZoneTexte 113">
                <a:extLst>
                  <a:ext uri="{FF2B5EF4-FFF2-40B4-BE49-F238E27FC236}">
                    <a16:creationId xmlns:a16="http://schemas.microsoft.com/office/drawing/2014/main" id="{599C21A2-D70D-48F2-A8BB-9EE23D70A5D9}"/>
                  </a:ext>
                </a:extLst>
              </p:cNvPr>
              <p:cNvSpPr txBox="1"/>
              <p:nvPr/>
            </p:nvSpPr>
            <p:spPr>
              <a:xfrm>
                <a:off x="9172971" y="3733752"/>
                <a:ext cx="536044" cy="3593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𝜷</m:t>
                          </m:r>
                        </m:e>
                        <m:sub>
                          <m:r>
                            <a:rPr lang="fr-FR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𝒍</m:t>
                          </m:r>
                          <m:r>
                            <a:rPr lang="en-US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en-US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114" name="ZoneTexte 113">
                <a:extLst>
                  <a:ext uri="{FF2B5EF4-FFF2-40B4-BE49-F238E27FC236}">
                    <a16:creationId xmlns:a16="http://schemas.microsoft.com/office/drawing/2014/main" id="{599C21A2-D70D-48F2-A8BB-9EE23D70A5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2971" y="3733752"/>
                <a:ext cx="536044" cy="359394"/>
              </a:xfrm>
              <a:prstGeom prst="rect">
                <a:avLst/>
              </a:prstGeom>
              <a:blipFill>
                <a:blip r:embed="rId7"/>
                <a:stretch>
                  <a:fillRect b="-1016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5" name="ZoneTexte 114">
            <a:extLst>
              <a:ext uri="{FF2B5EF4-FFF2-40B4-BE49-F238E27FC236}">
                <a16:creationId xmlns:a16="http://schemas.microsoft.com/office/drawing/2014/main" id="{674909AD-5EA0-4F37-835B-328598EB0F19}"/>
              </a:ext>
            </a:extLst>
          </p:cNvPr>
          <p:cNvSpPr txBox="1"/>
          <p:nvPr/>
        </p:nvSpPr>
        <p:spPr>
          <a:xfrm>
            <a:off x="8074793" y="5380723"/>
            <a:ext cx="29992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dirty="0"/>
              <a:t>Correlations content</a:t>
            </a:r>
            <a:endParaRPr lang="fr-FR" sz="2400" dirty="0"/>
          </a:p>
        </p:txBody>
      </p:sp>
      <p:sp>
        <p:nvSpPr>
          <p:cNvPr id="122" name="Shape 111">
            <a:extLst>
              <a:ext uri="{FF2B5EF4-FFF2-40B4-BE49-F238E27FC236}">
                <a16:creationId xmlns:a16="http://schemas.microsoft.com/office/drawing/2014/main" id="{4F4F0F72-2776-434C-9F09-2E47DA0199D5}"/>
              </a:ext>
            </a:extLst>
          </p:cNvPr>
          <p:cNvSpPr/>
          <p:nvPr/>
        </p:nvSpPr>
        <p:spPr>
          <a:xfrm>
            <a:off x="6622473" y="1412475"/>
            <a:ext cx="5778563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marL="342900" lvl="0" indent="-342900">
              <a:buFont typeface="+mj-lt"/>
              <a:buAutoNum type="arabicParenR"/>
              <a:defRPr sz="1800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Intrinsic axial deformations </a:t>
            </a:r>
            <a:r>
              <a:rPr lang="en-US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20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dHFB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 and </a:t>
            </a:r>
            <a:r>
              <a:rPr lang="en-US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30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dHFB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</a:t>
            </a:r>
          </a:p>
          <a:p>
            <a:pPr marL="342900" lvl="0" indent="-342900">
              <a:buFont typeface="+mj-lt"/>
              <a:buAutoNum type="arabicParenR"/>
              <a:defRPr sz="1800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Full quantum projection on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J</a:t>
            </a:r>
            <a:r>
              <a:rPr lang="en-US" baseline="30000" dirty="0" err="1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0</a:t>
            </a:r>
            <a:r>
              <a:rPr lang="en-US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+</a:t>
            </a:r>
          </a:p>
          <a:p>
            <a:pPr marL="342900" lvl="0" indent="-342900">
              <a:buFont typeface="+mj-lt"/>
              <a:buAutoNum type="arabicParenR"/>
              <a:defRPr sz="1800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No shape fluctuation and associated correlations</a:t>
            </a:r>
          </a:p>
          <a:p>
            <a:pPr marL="342900" lvl="0" indent="-342900">
              <a:buFont typeface="+mj-lt"/>
              <a:buAutoNum type="arabicParenR"/>
              <a:defRPr sz="1800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No non-collective (p-h-type) correlations </a:t>
            </a:r>
          </a:p>
        </p:txBody>
      </p:sp>
      <p:sp>
        <p:nvSpPr>
          <p:cNvPr id="123" name="Shape 111">
            <a:extLst>
              <a:ext uri="{FF2B5EF4-FFF2-40B4-BE49-F238E27FC236}">
                <a16:creationId xmlns:a16="http://schemas.microsoft.com/office/drawing/2014/main" id="{568C7AA1-9F60-435D-A66A-9B3C26A96BA4}"/>
              </a:ext>
            </a:extLst>
          </p:cNvPr>
          <p:cNvSpPr/>
          <p:nvPr/>
        </p:nvSpPr>
        <p:spPr>
          <a:xfrm>
            <a:off x="469901" y="2640751"/>
            <a:ext cx="375650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EM1.8/2.0 </a:t>
            </a:r>
            <a:r>
              <a:rPr lang="en-US" dirty="0" err="1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c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EFT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nuclear Hamiltonian</a:t>
            </a:r>
          </a:p>
        </p:txBody>
      </p:sp>
      <p:sp>
        <p:nvSpPr>
          <p:cNvPr id="124" name="TextBox 59">
            <a:extLst>
              <a:ext uri="{FF2B5EF4-FFF2-40B4-BE49-F238E27FC236}">
                <a16:creationId xmlns:a16="http://schemas.microsoft.com/office/drawing/2014/main" id="{EE72AD93-A05F-4A49-8FDC-87C4BE7BE753}"/>
              </a:ext>
            </a:extLst>
          </p:cNvPr>
          <p:cNvSpPr txBox="1"/>
          <p:nvPr/>
        </p:nvSpPr>
        <p:spPr>
          <a:xfrm>
            <a:off x="4226942" y="2615651"/>
            <a:ext cx="2723893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Kebeler </a:t>
            </a:r>
            <a:r>
              <a:rPr lang="it-IT" sz="1700" i="1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al., </a:t>
            </a:r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PRC (2011)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19510EE-621B-4D7E-B80A-D49BB047DA1D}"/>
              </a:ext>
            </a:extLst>
          </p:cNvPr>
          <p:cNvSpPr/>
          <p:nvPr/>
        </p:nvSpPr>
        <p:spPr>
          <a:xfrm>
            <a:off x="8884311" y="3463636"/>
            <a:ext cx="1126692" cy="1191018"/>
          </a:xfrm>
          <a:prstGeom prst="ellipse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7320304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11" grpId="0"/>
      <p:bldP spid="112" grpId="0"/>
      <p:bldP spid="113" grpId="0"/>
      <p:bldP spid="114" grpId="0"/>
      <p:bldP spid="115" grpId="0"/>
      <p:bldP spid="122" grpId="0" animBg="1"/>
      <p:bldP spid="123" grpId="0" animBg="1"/>
      <p:bldP spid="124" grpId="0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7" name="Shape 1495">
            <a:extLst>
              <a:ext uri="{FF2B5EF4-FFF2-40B4-BE49-F238E27FC236}">
                <a16:creationId xmlns:a16="http://schemas.microsoft.com/office/drawing/2014/main" id="{74FA1DAE-A97A-4C0E-A3F2-4FE5E9D2F0FC}"/>
              </a:ext>
            </a:extLst>
          </p:cNvPr>
          <p:cNvSpPr/>
          <p:nvPr/>
        </p:nvSpPr>
        <p:spPr>
          <a:xfrm>
            <a:off x="0" y="171656"/>
            <a:ext cx="13004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sz="3600" dirty="0">
                <a:solidFill>
                  <a:srgbClr val="0033CC"/>
                </a:solidFill>
              </a:rPr>
              <a:t>Imaging two-body correlations in 8 ≤ Z ≤ 28 nuclei</a:t>
            </a:r>
            <a:endParaRPr sz="3600" dirty="0">
              <a:solidFill>
                <a:srgbClr val="0033CC"/>
              </a:solidFill>
              <a:latin typeface="Symbol" panose="05050102010706020507" pitchFamily="18" charset="2"/>
            </a:endParaRPr>
          </a:p>
        </p:txBody>
      </p:sp>
      <p:sp>
        <p:nvSpPr>
          <p:cNvPr id="90" name="TextBox 59">
            <a:extLst>
              <a:ext uri="{FF2B5EF4-FFF2-40B4-BE49-F238E27FC236}">
                <a16:creationId xmlns:a16="http://schemas.microsoft.com/office/drawing/2014/main" id="{3937F932-C10E-4B4F-9F98-12B3316A1C8E}"/>
              </a:ext>
            </a:extLst>
          </p:cNvPr>
          <p:cNvSpPr txBox="1"/>
          <p:nvPr/>
        </p:nvSpPr>
        <p:spPr>
          <a:xfrm>
            <a:off x="119910" y="9285260"/>
            <a:ext cx="3032891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Bofos </a:t>
            </a:r>
            <a:r>
              <a:rPr lang="it-IT" sz="1700" i="1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al., </a:t>
            </a:r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arXiv:2602.09890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6F58652-8554-49F3-9A88-217FED061ECB}"/>
              </a:ext>
            </a:extLst>
          </p:cNvPr>
          <p:cNvGrpSpPr/>
          <p:nvPr/>
        </p:nvGrpSpPr>
        <p:grpSpPr>
          <a:xfrm>
            <a:off x="7006813" y="2573467"/>
            <a:ext cx="5922519" cy="3398429"/>
            <a:chOff x="6962370" y="3004072"/>
            <a:chExt cx="5922519" cy="339842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DB4C60D-F91A-4818-9D83-5A7A3A414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30358" y="3004072"/>
              <a:ext cx="5554531" cy="2887184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ED679F3-C68A-439D-A44A-248A2406A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92221" y="5803473"/>
              <a:ext cx="4458215" cy="599028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5A4A73C-D25C-40AE-A108-F1C677D8F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62370" y="3223332"/>
              <a:ext cx="335876" cy="2580141"/>
            </a:xfrm>
            <a:prstGeom prst="rect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1736A7B6-B1A7-4FFA-8EB9-C2A6286387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1857" y="6056382"/>
            <a:ext cx="4729183" cy="3695388"/>
          </a:xfrm>
          <a:prstGeom prst="rect">
            <a:avLst/>
          </a:prstGeom>
        </p:spPr>
      </p:pic>
      <p:sp>
        <p:nvSpPr>
          <p:cNvPr id="99" name="ZoneTexte 98">
            <a:extLst>
              <a:ext uri="{FF2B5EF4-FFF2-40B4-BE49-F238E27FC236}">
                <a16:creationId xmlns:a16="http://schemas.microsoft.com/office/drawing/2014/main" id="{7D88102F-FF27-4255-8C95-F61B5AEE6DBC}"/>
              </a:ext>
            </a:extLst>
          </p:cNvPr>
          <p:cNvSpPr txBox="1"/>
          <p:nvPr/>
        </p:nvSpPr>
        <p:spPr>
          <a:xfrm>
            <a:off x="44751" y="3307530"/>
            <a:ext cx="6929950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000" b="1" dirty="0">
                <a:solidFill>
                  <a:schemeClr val="tx1"/>
                </a:solidFill>
              </a:rPr>
              <a:t>Quadrupole eccentricity variance</a:t>
            </a:r>
            <a:endParaRPr lang="en-US" sz="2000" dirty="0">
              <a:solidFill>
                <a:schemeClr val="tx1"/>
              </a:solidFill>
            </a:endParaRPr>
          </a:p>
          <a:p>
            <a:pPr lvl="0" algn="l"/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►Positive but close to zero at magic numbers N or Z=20,28</a:t>
            </a:r>
          </a:p>
          <a:p>
            <a:pPr lvl="0" algn="l"/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►Mild fluctuations and essentially decreases with A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 ►</a:t>
            </a:r>
            <a:r>
              <a:rPr lang="en-US" sz="2000" b="1" dirty="0">
                <a:solidFill>
                  <a:schemeClr val="tx1"/>
                </a:solidFill>
              </a:rPr>
              <a:t>Dominated by the (uninformative) 1/A term from &lt;</a:t>
            </a:r>
            <a:r>
              <a:rPr lang="en-US" sz="2000" b="1" dirty="0">
                <a:solidFill>
                  <a:schemeClr val="tx1"/>
                </a:solidFill>
                <a:latin typeface="Symbol" panose="05050102010706020507" pitchFamily="18" charset="2"/>
              </a:rPr>
              <a:t>e</a:t>
            </a:r>
            <a:r>
              <a:rPr lang="en-US" sz="2000" b="1" baseline="-25000" dirty="0">
                <a:solidFill>
                  <a:schemeClr val="tx1"/>
                </a:solidFill>
              </a:rPr>
              <a:t>2</a:t>
            </a:r>
            <a:r>
              <a:rPr lang="en-US" sz="2000" b="1" baseline="30000" dirty="0">
                <a:solidFill>
                  <a:schemeClr val="tx1"/>
                </a:solidFill>
              </a:rPr>
              <a:t>2</a:t>
            </a:r>
            <a:r>
              <a:rPr lang="en-US" sz="2000" b="1" dirty="0">
                <a:solidFill>
                  <a:schemeClr val="tx1"/>
                </a:solidFill>
              </a:rPr>
              <a:t>&gt;</a:t>
            </a:r>
            <a:r>
              <a:rPr lang="en-US" sz="2000" b="1" baseline="30000" dirty="0">
                <a:solidFill>
                  <a:schemeClr val="tx1"/>
                </a:solidFill>
              </a:rPr>
              <a:t>(1b)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 ►&lt;</a:t>
            </a:r>
            <a:r>
              <a:rPr lang="en-US" sz="2000" dirty="0">
                <a:solidFill>
                  <a:schemeClr val="tx1"/>
                </a:solidFill>
                <a:latin typeface="Symbol" panose="05050102010706020507" pitchFamily="18" charset="2"/>
              </a:rPr>
              <a:t>e</a:t>
            </a:r>
            <a:r>
              <a:rPr lang="en-US" sz="2000" baseline="-25000" dirty="0">
                <a:solidFill>
                  <a:schemeClr val="tx1"/>
                </a:solidFill>
              </a:rPr>
              <a:t>2</a:t>
            </a:r>
            <a:r>
              <a:rPr lang="en-US" sz="2000" baseline="30000" dirty="0">
                <a:solidFill>
                  <a:schemeClr val="tx1"/>
                </a:solidFill>
              </a:rPr>
              <a:t>2</a:t>
            </a:r>
            <a:r>
              <a:rPr lang="en-US" sz="2000" dirty="0">
                <a:solidFill>
                  <a:schemeClr val="tx1"/>
                </a:solidFill>
              </a:rPr>
              <a:t>&gt;</a:t>
            </a:r>
            <a:r>
              <a:rPr lang="en-US" sz="2000" baseline="30000" dirty="0">
                <a:solidFill>
                  <a:schemeClr val="tx1"/>
                </a:solidFill>
              </a:rPr>
              <a:t>(2b) </a:t>
            </a:r>
            <a:r>
              <a:rPr lang="en-US" sz="2000" dirty="0">
                <a:solidFill>
                  <a:schemeClr val="tx1"/>
                </a:solidFill>
              </a:rPr>
              <a:t>~&lt;</a:t>
            </a:r>
            <a:r>
              <a:rPr lang="en-US" sz="2000" dirty="0">
                <a:solidFill>
                  <a:schemeClr val="tx1"/>
                </a:solidFill>
                <a:latin typeface="Symbol" panose="05050102010706020507" pitchFamily="18" charset="2"/>
              </a:rPr>
              <a:t>e</a:t>
            </a:r>
            <a:r>
              <a:rPr lang="en-US" sz="2000" baseline="-25000" dirty="0">
                <a:solidFill>
                  <a:schemeClr val="tx1"/>
                </a:solidFill>
              </a:rPr>
              <a:t>2</a:t>
            </a:r>
            <a:r>
              <a:rPr lang="en-US" sz="2000" baseline="30000" dirty="0">
                <a:solidFill>
                  <a:schemeClr val="tx1"/>
                </a:solidFill>
              </a:rPr>
              <a:t>2</a:t>
            </a:r>
            <a:r>
              <a:rPr lang="en-US" sz="2000" dirty="0">
                <a:solidFill>
                  <a:schemeClr val="tx1"/>
                </a:solidFill>
              </a:rPr>
              <a:t>&gt;</a:t>
            </a:r>
            <a:r>
              <a:rPr lang="en-US" sz="2000" baseline="30000" dirty="0">
                <a:solidFill>
                  <a:schemeClr val="tx1"/>
                </a:solidFill>
              </a:rPr>
              <a:t>(1b) </a:t>
            </a:r>
            <a:r>
              <a:rPr lang="en-US" sz="2000" dirty="0">
                <a:solidFill>
                  <a:schemeClr val="tx1"/>
                </a:solidFill>
              </a:rPr>
              <a:t> for A~50</a:t>
            </a:r>
            <a:endParaRPr lang="en-US" sz="2000" baseline="30000" dirty="0">
              <a:solidFill>
                <a:schemeClr val="tx1"/>
              </a:solidFill>
            </a:endParaRPr>
          </a:p>
        </p:txBody>
      </p:sp>
      <p:sp>
        <p:nvSpPr>
          <p:cNvPr id="108" name="Shape 111">
            <a:extLst>
              <a:ext uri="{FF2B5EF4-FFF2-40B4-BE49-F238E27FC236}">
                <a16:creationId xmlns:a16="http://schemas.microsoft.com/office/drawing/2014/main" id="{5009EB8B-4BD7-448E-8AD6-ED55440DE9DC}"/>
              </a:ext>
            </a:extLst>
          </p:cNvPr>
          <p:cNvSpPr/>
          <p:nvPr/>
        </p:nvSpPr>
        <p:spPr>
          <a:xfrm>
            <a:off x="10492535" y="4820058"/>
            <a:ext cx="677086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>
                <a:solidFill>
                  <a:schemeClr val="tx1"/>
                </a:solidFill>
              </a:rPr>
              <a:t>PHFB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24" name="Shape 111">
            <a:extLst>
              <a:ext uri="{FF2B5EF4-FFF2-40B4-BE49-F238E27FC236}">
                <a16:creationId xmlns:a16="http://schemas.microsoft.com/office/drawing/2014/main" id="{203AF0BD-A956-4848-B40B-8ED7343F080E}"/>
              </a:ext>
            </a:extLst>
          </p:cNvPr>
          <p:cNvSpPr/>
          <p:nvPr/>
        </p:nvSpPr>
        <p:spPr>
          <a:xfrm>
            <a:off x="6622473" y="1412475"/>
            <a:ext cx="5778563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marL="342900" lvl="0" indent="-342900">
              <a:buFont typeface="+mj-lt"/>
              <a:buAutoNum type="arabicParenR"/>
              <a:defRPr sz="1800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Intrinsic axial deformations </a:t>
            </a:r>
            <a:r>
              <a:rPr lang="en-US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20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dHFB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 and </a:t>
            </a:r>
            <a:r>
              <a:rPr lang="en-US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30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dHFB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</a:t>
            </a:r>
          </a:p>
          <a:p>
            <a:pPr marL="342900" lvl="0" indent="-342900">
              <a:buFont typeface="+mj-lt"/>
              <a:buAutoNum type="arabicParenR"/>
              <a:defRPr sz="1800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Full quantum projection on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J</a:t>
            </a:r>
            <a:r>
              <a:rPr lang="en-US" baseline="30000" dirty="0" err="1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0</a:t>
            </a:r>
            <a:r>
              <a:rPr lang="en-US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+</a:t>
            </a:r>
          </a:p>
          <a:p>
            <a:pPr marL="342900" lvl="0" indent="-342900">
              <a:buFont typeface="+mj-lt"/>
              <a:buAutoNum type="arabicParenR"/>
              <a:defRPr sz="1800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No shape fluctuation and associated correlations</a:t>
            </a:r>
          </a:p>
          <a:p>
            <a:pPr marL="342900" lvl="0" indent="-342900">
              <a:buFont typeface="+mj-lt"/>
              <a:buAutoNum type="arabicParenR"/>
              <a:defRPr sz="1800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No non-collective (p-h-type) correlations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7ACB2E78-F8B3-48C8-AABF-CAC068755A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3554" y="2048417"/>
            <a:ext cx="2346777" cy="430602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CCA366A-5416-4E9B-B95F-3BA788DE2B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3349" y="1944506"/>
            <a:ext cx="1322024" cy="572877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75965613-693A-4264-AF6B-164042F88A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900" y="1882470"/>
            <a:ext cx="1079653" cy="721605"/>
          </a:xfrm>
          <a:prstGeom prst="rect">
            <a:avLst/>
          </a:prstGeom>
        </p:spPr>
      </p:pic>
      <p:sp>
        <p:nvSpPr>
          <p:cNvPr id="28" name="Shape 111">
            <a:extLst>
              <a:ext uri="{FF2B5EF4-FFF2-40B4-BE49-F238E27FC236}">
                <a16:creationId xmlns:a16="http://schemas.microsoft.com/office/drawing/2014/main" id="{F7EDE505-8CDB-463F-8DE4-6CD2C96427C7}"/>
              </a:ext>
            </a:extLst>
          </p:cNvPr>
          <p:cNvSpPr/>
          <p:nvPr/>
        </p:nvSpPr>
        <p:spPr>
          <a:xfrm>
            <a:off x="270478" y="1523355"/>
            <a:ext cx="635199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Systematic</a:t>
            </a:r>
            <a:r>
              <a:rPr lang="fr-FR" b="1" dirty="0">
                <a:solidFill>
                  <a:schemeClr val="tx1"/>
                </a:solidFill>
              </a:rPr>
              <a:t> axial PHFB </a:t>
            </a:r>
            <a:r>
              <a:rPr lang="fr-FR" b="1" dirty="0" err="1">
                <a:solidFill>
                  <a:schemeClr val="tx1"/>
                </a:solidFill>
              </a:rPr>
              <a:t>calculations</a:t>
            </a:r>
            <a:r>
              <a:rPr lang="fr-FR" b="1" dirty="0">
                <a:solidFill>
                  <a:schemeClr val="tx1"/>
                </a:solidFill>
              </a:rPr>
              <a:t> = axial quantum rotor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29" name="Shape 111">
            <a:extLst>
              <a:ext uri="{FF2B5EF4-FFF2-40B4-BE49-F238E27FC236}">
                <a16:creationId xmlns:a16="http://schemas.microsoft.com/office/drawing/2014/main" id="{5E09B2F8-6DAC-44FF-A4FA-BEA81AF22555}"/>
              </a:ext>
            </a:extLst>
          </p:cNvPr>
          <p:cNvSpPr/>
          <p:nvPr/>
        </p:nvSpPr>
        <p:spPr>
          <a:xfrm>
            <a:off x="469901" y="2640751"/>
            <a:ext cx="375650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EM1.8/2.0 </a:t>
            </a:r>
            <a:r>
              <a:rPr lang="en-US" dirty="0" err="1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c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EFT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nuclear Hamiltonian</a:t>
            </a:r>
          </a:p>
        </p:txBody>
      </p:sp>
      <p:sp>
        <p:nvSpPr>
          <p:cNvPr id="30" name="TextBox 59">
            <a:extLst>
              <a:ext uri="{FF2B5EF4-FFF2-40B4-BE49-F238E27FC236}">
                <a16:creationId xmlns:a16="http://schemas.microsoft.com/office/drawing/2014/main" id="{3325E69B-E54A-49D8-8822-405FF37F44EC}"/>
              </a:ext>
            </a:extLst>
          </p:cNvPr>
          <p:cNvSpPr txBox="1"/>
          <p:nvPr/>
        </p:nvSpPr>
        <p:spPr>
          <a:xfrm>
            <a:off x="4226942" y="2615651"/>
            <a:ext cx="2723893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Kebeler </a:t>
            </a:r>
            <a:r>
              <a:rPr lang="it-IT" sz="1700" i="1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al., </a:t>
            </a:r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PRC (2011)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29A932B8-A70E-4379-9A97-AD191244838A}"/>
              </a:ext>
            </a:extLst>
          </p:cNvPr>
          <p:cNvSpPr/>
          <p:nvPr/>
        </p:nvSpPr>
        <p:spPr>
          <a:xfrm>
            <a:off x="64491" y="3324888"/>
            <a:ext cx="6710382" cy="1631216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841119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BD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33CC"/>
                </a:solidFill>
              </a:rPr>
              <a:t>Contents</a:t>
            </a:r>
          </a:p>
        </p:txBody>
      </p:sp>
      <p:sp>
        <p:nvSpPr>
          <p:cNvPr id="81" name="Shape 81"/>
          <p:cNvSpPr/>
          <p:nvPr/>
        </p:nvSpPr>
        <p:spPr>
          <a:xfrm>
            <a:off x="481799" y="4957752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latin typeface="Palatino"/>
                <a:ea typeface="Palatino"/>
                <a:cs typeface="Palatino"/>
                <a:sym typeface="Palatino"/>
              </a:rPr>
              <a:t>Interface between low- and high-energy physics</a:t>
            </a:r>
          </a:p>
        </p:txBody>
      </p:sp>
      <p:sp>
        <p:nvSpPr>
          <p:cNvPr id="12" name="Shape 81"/>
          <p:cNvSpPr/>
          <p:nvPr/>
        </p:nvSpPr>
        <p:spPr>
          <a:xfrm>
            <a:off x="1516125" y="6948730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From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the quantum to the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classical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rotor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3" name="Shape 81"/>
          <p:cNvSpPr/>
          <p:nvPr/>
        </p:nvSpPr>
        <p:spPr>
          <a:xfrm>
            <a:off x="481800" y="1551355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Introduction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5" name="Shape 81">
            <a:extLst>
              <a:ext uri="{FF2B5EF4-FFF2-40B4-BE49-F238E27FC236}">
                <a16:creationId xmlns:a16="http://schemas.microsoft.com/office/drawing/2014/main" id="{0C7ED7B8-22D2-4557-9A48-EFE98FD2E05B}"/>
              </a:ext>
            </a:extLst>
          </p:cNvPr>
          <p:cNvSpPr/>
          <p:nvPr/>
        </p:nvSpPr>
        <p:spPr>
          <a:xfrm>
            <a:off x="1516125" y="623814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latin typeface="Palatino"/>
                <a:ea typeface="Palatino"/>
                <a:cs typeface="Palatino"/>
                <a:sym typeface="Palatino"/>
              </a:rPr>
              <a:t>Imaging two-body correlations from ab initio quantum rotor in 8 ≤ Z ≤ 28 nuclei </a:t>
            </a:r>
          </a:p>
        </p:txBody>
      </p:sp>
      <p:sp>
        <p:nvSpPr>
          <p:cNvPr id="18" name="Shape 81">
            <a:extLst>
              <a:ext uri="{FF2B5EF4-FFF2-40B4-BE49-F238E27FC236}">
                <a16:creationId xmlns:a16="http://schemas.microsoft.com/office/drawing/2014/main" id="{0ECECA3C-5CF8-4DE7-90E2-C6C741A6BF68}"/>
              </a:ext>
            </a:extLst>
          </p:cNvPr>
          <p:cNvSpPr/>
          <p:nvPr/>
        </p:nvSpPr>
        <p:spPr>
          <a:xfrm>
            <a:off x="1516126" y="5524440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Azimuthal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flow versus quantum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correlations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in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nuclei</a:t>
            </a:r>
            <a:endParaRPr lang="fr-FR"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9" name="Shape 81">
            <a:extLst>
              <a:ext uri="{FF2B5EF4-FFF2-40B4-BE49-F238E27FC236}">
                <a16:creationId xmlns:a16="http://schemas.microsoft.com/office/drawing/2014/main" id="{D4443E47-1A25-4915-BB5F-69FB59AB2F43}"/>
              </a:ext>
            </a:extLst>
          </p:cNvPr>
          <p:cNvSpPr/>
          <p:nvPr/>
        </p:nvSpPr>
        <p:spPr>
          <a:xfrm>
            <a:off x="1516129" y="2123387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The ab initio nuclear many-body problem and many-body expansion methods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0" name="Shape 81">
            <a:extLst>
              <a:ext uri="{FF2B5EF4-FFF2-40B4-BE49-F238E27FC236}">
                <a16:creationId xmlns:a16="http://schemas.microsoft.com/office/drawing/2014/main" id="{BE9965E6-12EF-4AE9-908F-B32DB40D5307}"/>
              </a:ext>
            </a:extLst>
          </p:cNvPr>
          <p:cNvSpPr/>
          <p:nvPr/>
        </p:nvSpPr>
        <p:spPr>
          <a:xfrm>
            <a:off x="1516129" y="283709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The projected generator coordinate method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1" name="Shape 81">
            <a:extLst>
              <a:ext uri="{FF2B5EF4-FFF2-40B4-BE49-F238E27FC236}">
                <a16:creationId xmlns:a16="http://schemas.microsoft.com/office/drawing/2014/main" id="{4417C10E-201E-405C-9A56-48FE5DA52DA0}"/>
              </a:ext>
            </a:extLst>
          </p:cNvPr>
          <p:cNvSpPr/>
          <p:nvPr/>
        </p:nvSpPr>
        <p:spPr>
          <a:xfrm>
            <a:off x="1516128" y="3542333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Rotational properties, deformation and correlations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2" name="Shape 81">
            <a:extLst>
              <a:ext uri="{FF2B5EF4-FFF2-40B4-BE49-F238E27FC236}">
                <a16:creationId xmlns:a16="http://schemas.microsoft.com/office/drawing/2014/main" id="{54FC1D5B-57CD-4549-A5CD-EE2858E6885D}"/>
              </a:ext>
            </a:extLst>
          </p:cNvPr>
          <p:cNvSpPr/>
          <p:nvPr/>
        </p:nvSpPr>
        <p:spPr>
          <a:xfrm>
            <a:off x="1516127" y="4247571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Kumar invariant operators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3" name="Shape 81">
            <a:extLst>
              <a:ext uri="{FF2B5EF4-FFF2-40B4-BE49-F238E27FC236}">
                <a16:creationId xmlns:a16="http://schemas.microsoft.com/office/drawing/2014/main" id="{038DCD14-D2B8-4DE9-94B5-8DBF46BAB30D}"/>
              </a:ext>
            </a:extLst>
          </p:cNvPr>
          <p:cNvSpPr/>
          <p:nvPr/>
        </p:nvSpPr>
        <p:spPr>
          <a:xfrm>
            <a:off x="1516124" y="7653567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Connection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with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Kumar invariant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4" name="Shape 81">
            <a:extLst>
              <a:ext uri="{FF2B5EF4-FFF2-40B4-BE49-F238E27FC236}">
                <a16:creationId xmlns:a16="http://schemas.microsoft.com/office/drawing/2014/main" id="{AAF04176-1BBA-488E-A4FE-02B4850BAF4C}"/>
              </a:ext>
            </a:extLst>
          </p:cNvPr>
          <p:cNvSpPr/>
          <p:nvPr/>
        </p:nvSpPr>
        <p:spPr>
          <a:xfrm>
            <a:off x="1516123" y="836727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Adding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shape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fluctuations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5" name="Shape 81">
            <a:extLst>
              <a:ext uri="{FF2B5EF4-FFF2-40B4-BE49-F238E27FC236}">
                <a16:creationId xmlns:a16="http://schemas.microsoft.com/office/drawing/2014/main" id="{50D43FF5-5C9F-4314-A4F0-14663976F6B2}"/>
              </a:ext>
            </a:extLst>
          </p:cNvPr>
          <p:cNvSpPr/>
          <p:nvPr/>
        </p:nvSpPr>
        <p:spPr>
          <a:xfrm>
            <a:off x="1516123" y="906868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Dependence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of the interface on the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intrinsic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and apparent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theoretical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resolution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scale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86277951-27FD-45B1-80F2-812CB4D7CB59}"/>
              </a:ext>
            </a:extLst>
          </p:cNvPr>
          <p:cNvCxnSpPr>
            <a:cxnSpLocks/>
          </p:cNvCxnSpPr>
          <p:nvPr/>
        </p:nvCxnSpPr>
        <p:spPr>
          <a:xfrm flipV="1">
            <a:off x="1599257" y="4438704"/>
            <a:ext cx="3513070" cy="5854"/>
          </a:xfrm>
          <a:prstGeom prst="line">
            <a:avLst/>
          </a:prstGeom>
          <a:noFill/>
          <a:ln w="57150" cap="flat">
            <a:solidFill>
              <a:srgbClr val="C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CF33981E-EA7B-4AA1-9955-C529DDC2DFE5}"/>
              </a:ext>
            </a:extLst>
          </p:cNvPr>
          <p:cNvCxnSpPr>
            <a:cxnSpLocks/>
          </p:cNvCxnSpPr>
          <p:nvPr/>
        </p:nvCxnSpPr>
        <p:spPr>
          <a:xfrm>
            <a:off x="1640817" y="7844972"/>
            <a:ext cx="4360173" cy="0"/>
          </a:xfrm>
          <a:prstGeom prst="line">
            <a:avLst/>
          </a:prstGeom>
          <a:noFill/>
          <a:ln w="57150" cap="flat">
            <a:solidFill>
              <a:srgbClr val="C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CE783700-D1C3-4D35-B77D-28DA8B9C29BD}"/>
              </a:ext>
            </a:extLst>
          </p:cNvPr>
          <p:cNvCxnSpPr>
            <a:cxnSpLocks/>
          </p:cNvCxnSpPr>
          <p:nvPr/>
        </p:nvCxnSpPr>
        <p:spPr>
          <a:xfrm>
            <a:off x="1626962" y="9265672"/>
            <a:ext cx="10620456" cy="0"/>
          </a:xfrm>
          <a:prstGeom prst="line">
            <a:avLst/>
          </a:prstGeom>
          <a:noFill/>
          <a:ln w="57150" cap="flat">
            <a:solidFill>
              <a:srgbClr val="C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5374457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7" name="Shape 1495">
            <a:extLst>
              <a:ext uri="{FF2B5EF4-FFF2-40B4-BE49-F238E27FC236}">
                <a16:creationId xmlns:a16="http://schemas.microsoft.com/office/drawing/2014/main" id="{74FA1DAE-A97A-4C0E-A3F2-4FE5E9D2F0FC}"/>
              </a:ext>
            </a:extLst>
          </p:cNvPr>
          <p:cNvSpPr/>
          <p:nvPr/>
        </p:nvSpPr>
        <p:spPr>
          <a:xfrm>
            <a:off x="0" y="171656"/>
            <a:ext cx="13004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sz="3600" dirty="0">
                <a:solidFill>
                  <a:srgbClr val="0033CC"/>
                </a:solidFill>
              </a:rPr>
              <a:t>Imaging two-body correlations in 8 ≤ Z ≤ 28 nuclei</a:t>
            </a:r>
            <a:endParaRPr sz="3600" dirty="0">
              <a:solidFill>
                <a:srgbClr val="0033CC"/>
              </a:solidFill>
              <a:latin typeface="Symbol" panose="05050102010706020507" pitchFamily="18" charset="2"/>
            </a:endParaRPr>
          </a:p>
        </p:txBody>
      </p:sp>
      <p:sp>
        <p:nvSpPr>
          <p:cNvPr id="90" name="TextBox 59">
            <a:extLst>
              <a:ext uri="{FF2B5EF4-FFF2-40B4-BE49-F238E27FC236}">
                <a16:creationId xmlns:a16="http://schemas.microsoft.com/office/drawing/2014/main" id="{3937F932-C10E-4B4F-9F98-12B3316A1C8E}"/>
              </a:ext>
            </a:extLst>
          </p:cNvPr>
          <p:cNvSpPr txBox="1"/>
          <p:nvPr/>
        </p:nvSpPr>
        <p:spPr>
          <a:xfrm>
            <a:off x="119910" y="9285260"/>
            <a:ext cx="3032891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Bofos </a:t>
            </a:r>
            <a:r>
              <a:rPr lang="it-IT" sz="1700" i="1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al., </a:t>
            </a:r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arXiv:2602.09890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E2D723F8-15FD-49D5-A7C1-D3B70C14A9EF}"/>
              </a:ext>
            </a:extLst>
          </p:cNvPr>
          <p:cNvSpPr txBox="1"/>
          <p:nvPr/>
        </p:nvSpPr>
        <p:spPr>
          <a:xfrm>
            <a:off x="95610" y="6496534"/>
            <a:ext cx="7025626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000" b="1" dirty="0">
                <a:solidFill>
                  <a:schemeClr val="tx1"/>
                </a:solidFill>
              </a:rPr>
              <a:t>Effective quadrupole “deformation” parameter</a:t>
            </a:r>
            <a:endParaRPr lang="en-US" sz="2000" dirty="0">
              <a:solidFill>
                <a:schemeClr val="tx1"/>
              </a:solidFill>
            </a:endParaRPr>
          </a:p>
          <a:p>
            <a:pPr lvl="0" algn="l"/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►Informative part about correlations from &lt;</a:t>
            </a:r>
            <a:r>
              <a:rPr lang="en-US" sz="2000" dirty="0">
                <a:solidFill>
                  <a:schemeClr val="tx1"/>
                </a:solidFill>
                <a:latin typeface="Symbol" panose="05050102010706020507" pitchFamily="18" charset="2"/>
              </a:rPr>
              <a:t>e</a:t>
            </a:r>
            <a:r>
              <a:rPr lang="en-US" sz="2000" baseline="-25000" dirty="0">
                <a:solidFill>
                  <a:schemeClr val="tx1"/>
                </a:solidFill>
              </a:rPr>
              <a:t>2</a:t>
            </a:r>
            <a:r>
              <a:rPr lang="en-US" sz="2000" baseline="30000" dirty="0">
                <a:solidFill>
                  <a:schemeClr val="tx1"/>
                </a:solidFill>
              </a:rPr>
              <a:t>2</a:t>
            </a:r>
            <a:r>
              <a:rPr lang="en-US" sz="2000" dirty="0">
                <a:solidFill>
                  <a:schemeClr val="tx1"/>
                </a:solidFill>
              </a:rPr>
              <a:t>&gt;</a:t>
            </a:r>
            <a:r>
              <a:rPr lang="en-US" sz="2000" baseline="30000" dirty="0">
                <a:solidFill>
                  <a:schemeClr val="tx1"/>
                </a:solidFill>
              </a:rPr>
              <a:t>(2b) </a:t>
            </a:r>
            <a:r>
              <a:rPr lang="en-US" sz="2000" dirty="0">
                <a:solidFill>
                  <a:schemeClr val="tx1"/>
                </a:solidFill>
              </a:rPr>
              <a:t>only</a:t>
            </a:r>
            <a:r>
              <a:rPr lang="en-US" sz="2000" baseline="30000" dirty="0">
                <a:solidFill>
                  <a:schemeClr val="tx1"/>
                </a:solidFill>
              </a:rPr>
              <a:t> </a:t>
            </a:r>
            <a:endParaRPr lang="en-US" sz="2000" dirty="0">
              <a:solidFill>
                <a:schemeClr val="tx1"/>
              </a:solidFill>
            </a:endParaRPr>
          </a:p>
          <a:p>
            <a:pPr lvl="0" algn="l"/>
            <a:r>
              <a:rPr lang="en-US" sz="2000" dirty="0">
                <a:solidFill>
                  <a:schemeClr val="tx1"/>
                </a:solidFill>
              </a:rPr>
              <a:t> ►Small negative values at magic numbers N or Z=20,28 (!?) </a:t>
            </a:r>
          </a:p>
          <a:p>
            <a:pPr lvl="0" algn="l"/>
            <a:r>
              <a:rPr lang="en-US" sz="2000" dirty="0">
                <a:solidFill>
                  <a:schemeClr val="tx1"/>
                </a:solidFill>
              </a:rPr>
              <a:t> ►Positive values at mid shells with fluctuations </a:t>
            </a:r>
          </a:p>
          <a:p>
            <a:pPr lvl="0" algn="l"/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►</a:t>
            </a:r>
            <a:r>
              <a:rPr lang="en-US" sz="2000" b="1" dirty="0">
                <a:solidFill>
                  <a:schemeClr val="tx1"/>
                </a:solidFill>
              </a:rPr>
              <a:t>Large positive values around </a:t>
            </a:r>
            <a:r>
              <a:rPr lang="en-US" sz="2000" b="1" baseline="30000" dirty="0">
                <a:solidFill>
                  <a:schemeClr val="tx1"/>
                </a:solidFill>
              </a:rPr>
              <a:t>20</a:t>
            </a:r>
            <a:r>
              <a:rPr lang="en-US" sz="2000" b="1" dirty="0">
                <a:solidFill>
                  <a:schemeClr val="tx1"/>
                </a:solidFill>
              </a:rPr>
              <a:t>Ne </a:t>
            </a:r>
          </a:p>
          <a:p>
            <a:pPr lvl="0" algn="l"/>
            <a:r>
              <a:rPr lang="en-US" sz="2000" dirty="0">
                <a:solidFill>
                  <a:schemeClr val="tx1"/>
                </a:solidFill>
              </a:rPr>
              <a:t>	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→S</a:t>
            </a:r>
            <a:r>
              <a:rPr lang="en-US" sz="2000" dirty="0">
                <a:solidFill>
                  <a:schemeClr val="tx1"/>
                </a:solidFill>
              </a:rPr>
              <a:t>trong collective correlations = “static deformation”</a:t>
            </a:r>
          </a:p>
          <a:p>
            <a:pPr lvl="0" algn="l"/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	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Remember: only rotational correlations so far!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ADAB52E-3664-4877-9AD4-8DC37E2A35EF}"/>
              </a:ext>
            </a:extLst>
          </p:cNvPr>
          <p:cNvGrpSpPr/>
          <p:nvPr/>
        </p:nvGrpSpPr>
        <p:grpSpPr>
          <a:xfrm>
            <a:off x="7022869" y="6115793"/>
            <a:ext cx="6021523" cy="3425722"/>
            <a:chOff x="7022869" y="6115793"/>
            <a:chExt cx="6021523" cy="3425722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73A9445-29B5-4672-9598-BB51457D7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82282" y="6115793"/>
              <a:ext cx="5662110" cy="3425722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2FF20814-6957-4B78-B95A-03BCAFE6B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22869" y="6310489"/>
              <a:ext cx="335876" cy="2580141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6A0B08EB-204D-4A6D-ACD8-2010BC40CFA4}"/>
              </a:ext>
            </a:extLst>
          </p:cNvPr>
          <p:cNvSpPr txBox="1"/>
          <p:nvPr/>
        </p:nvSpPr>
        <p:spPr>
          <a:xfrm>
            <a:off x="44751" y="3307530"/>
            <a:ext cx="6929949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000" b="1" dirty="0">
                <a:solidFill>
                  <a:schemeClr val="bg1"/>
                </a:solidFill>
              </a:rPr>
              <a:t>Quadrupole eccentricity variance</a:t>
            </a:r>
            <a:endParaRPr lang="en-US" sz="2000" dirty="0">
              <a:solidFill>
                <a:schemeClr val="bg1"/>
              </a:solidFill>
            </a:endParaRPr>
          </a:p>
          <a:p>
            <a:pPr lvl="0" algn="l"/>
            <a:r>
              <a:rPr 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►Positive but close to zero at magic numbers N or Z=20,28</a:t>
            </a:r>
          </a:p>
          <a:p>
            <a:pPr lvl="0" algn="l"/>
            <a:r>
              <a:rPr lang="en-U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►Mild fluctuations and essentially decreases with A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 ►</a:t>
            </a:r>
            <a:r>
              <a:rPr lang="en-US" sz="2000" b="1" dirty="0">
                <a:solidFill>
                  <a:schemeClr val="bg1"/>
                </a:solidFill>
              </a:rPr>
              <a:t>Dominated by the (uninformative) 1/A term from &lt;</a:t>
            </a:r>
            <a:r>
              <a:rPr lang="en-US" sz="2000" b="1" dirty="0">
                <a:solidFill>
                  <a:schemeClr val="bg1"/>
                </a:solidFill>
                <a:latin typeface="Symbol" panose="05050102010706020507" pitchFamily="18" charset="2"/>
              </a:rPr>
              <a:t>e</a:t>
            </a:r>
            <a:r>
              <a:rPr lang="en-US" sz="2000" b="1" baseline="-25000" dirty="0">
                <a:solidFill>
                  <a:schemeClr val="bg1"/>
                </a:solidFill>
              </a:rPr>
              <a:t>2</a:t>
            </a:r>
            <a:r>
              <a:rPr lang="en-US" sz="2000" b="1" baseline="30000" dirty="0">
                <a:solidFill>
                  <a:schemeClr val="bg1"/>
                </a:solidFill>
              </a:rPr>
              <a:t>2</a:t>
            </a:r>
            <a:r>
              <a:rPr lang="en-US" sz="2000" b="1" dirty="0">
                <a:solidFill>
                  <a:schemeClr val="bg1"/>
                </a:solidFill>
              </a:rPr>
              <a:t>&gt;</a:t>
            </a:r>
            <a:r>
              <a:rPr lang="en-US" sz="2000" b="1" baseline="30000" dirty="0">
                <a:solidFill>
                  <a:schemeClr val="bg1"/>
                </a:solidFill>
              </a:rPr>
              <a:t>(1b)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 ►&lt;</a:t>
            </a:r>
            <a:r>
              <a:rPr lang="en-US" sz="2000" dirty="0">
                <a:solidFill>
                  <a:schemeClr val="bg1"/>
                </a:solidFill>
                <a:latin typeface="Symbol" panose="05050102010706020507" pitchFamily="18" charset="2"/>
              </a:rPr>
              <a:t>e</a:t>
            </a:r>
            <a:r>
              <a:rPr lang="en-US" sz="2000" baseline="-25000" dirty="0">
                <a:solidFill>
                  <a:schemeClr val="bg1"/>
                </a:solidFill>
              </a:rPr>
              <a:t>2</a:t>
            </a:r>
            <a:r>
              <a:rPr lang="en-US" sz="2000" baseline="30000" dirty="0">
                <a:solidFill>
                  <a:schemeClr val="bg1"/>
                </a:solidFill>
              </a:rPr>
              <a:t>2</a:t>
            </a:r>
            <a:r>
              <a:rPr lang="en-US" sz="2000" dirty="0">
                <a:solidFill>
                  <a:schemeClr val="bg1"/>
                </a:solidFill>
              </a:rPr>
              <a:t>&gt;</a:t>
            </a:r>
            <a:r>
              <a:rPr lang="en-US" sz="2000" baseline="30000" dirty="0">
                <a:solidFill>
                  <a:schemeClr val="bg1"/>
                </a:solidFill>
              </a:rPr>
              <a:t>(2b) </a:t>
            </a:r>
            <a:r>
              <a:rPr lang="en-US" sz="2000" dirty="0">
                <a:solidFill>
                  <a:schemeClr val="bg1"/>
                </a:solidFill>
              </a:rPr>
              <a:t>has</a:t>
            </a:r>
            <a:r>
              <a:rPr lang="en-US" sz="2000" baseline="30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no dependence in A &amp; ~&lt;</a:t>
            </a:r>
            <a:r>
              <a:rPr lang="en-US" sz="2000" dirty="0">
                <a:solidFill>
                  <a:schemeClr val="bg1"/>
                </a:solidFill>
                <a:latin typeface="Symbol" panose="05050102010706020507" pitchFamily="18" charset="2"/>
              </a:rPr>
              <a:t>e</a:t>
            </a:r>
            <a:r>
              <a:rPr lang="en-US" sz="2000" baseline="-25000" dirty="0">
                <a:solidFill>
                  <a:schemeClr val="bg1"/>
                </a:solidFill>
              </a:rPr>
              <a:t>2</a:t>
            </a:r>
            <a:r>
              <a:rPr lang="en-US" sz="2000" baseline="30000" dirty="0">
                <a:solidFill>
                  <a:schemeClr val="bg1"/>
                </a:solidFill>
              </a:rPr>
              <a:t>2</a:t>
            </a:r>
            <a:r>
              <a:rPr lang="en-US" sz="2000" dirty="0">
                <a:solidFill>
                  <a:schemeClr val="bg1"/>
                </a:solidFill>
              </a:rPr>
              <a:t>&gt;</a:t>
            </a:r>
            <a:r>
              <a:rPr lang="en-US" sz="2000" baseline="30000" dirty="0">
                <a:solidFill>
                  <a:schemeClr val="bg1"/>
                </a:solidFill>
              </a:rPr>
              <a:t>(1b) </a:t>
            </a:r>
            <a:r>
              <a:rPr lang="en-US" sz="2000" dirty="0">
                <a:solidFill>
                  <a:schemeClr val="bg1"/>
                </a:solidFill>
              </a:rPr>
              <a:t> for A~50</a:t>
            </a:r>
            <a:endParaRPr lang="en-US" sz="2000" baseline="30000" dirty="0">
              <a:solidFill>
                <a:schemeClr val="bg1"/>
              </a:solidFill>
            </a:endParaRPr>
          </a:p>
        </p:txBody>
      </p:sp>
      <p:sp>
        <p:nvSpPr>
          <p:cNvPr id="26" name="Shape 111">
            <a:extLst>
              <a:ext uri="{FF2B5EF4-FFF2-40B4-BE49-F238E27FC236}">
                <a16:creationId xmlns:a16="http://schemas.microsoft.com/office/drawing/2014/main" id="{4FB561CE-D6AC-4F1A-9549-8492FE78F7FC}"/>
              </a:ext>
            </a:extLst>
          </p:cNvPr>
          <p:cNvSpPr/>
          <p:nvPr/>
        </p:nvSpPr>
        <p:spPr>
          <a:xfrm>
            <a:off x="6622473" y="1412475"/>
            <a:ext cx="5778563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marL="342900" lvl="0" indent="-342900">
              <a:buFont typeface="+mj-lt"/>
              <a:buAutoNum type="arabicParenR"/>
              <a:defRPr sz="1800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Intrinsic axial deformations </a:t>
            </a:r>
            <a:r>
              <a:rPr lang="en-US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20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dHFB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 and </a:t>
            </a:r>
            <a:r>
              <a:rPr lang="en-US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30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dHFB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</a:t>
            </a:r>
          </a:p>
          <a:p>
            <a:pPr marL="342900" lvl="0" indent="-342900">
              <a:buFont typeface="+mj-lt"/>
              <a:buAutoNum type="arabicParenR"/>
              <a:defRPr sz="1800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Full quantum projection on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J</a:t>
            </a:r>
            <a:r>
              <a:rPr lang="en-US" baseline="30000" dirty="0" err="1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0</a:t>
            </a:r>
            <a:r>
              <a:rPr lang="en-US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+</a:t>
            </a:r>
          </a:p>
          <a:p>
            <a:pPr marL="342900" lvl="0" indent="-342900">
              <a:buFont typeface="+mj-lt"/>
              <a:buAutoNum type="arabicParenR"/>
              <a:defRPr sz="1800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No shape fluctuation and associated correlations</a:t>
            </a:r>
          </a:p>
          <a:p>
            <a:pPr marL="342900" lvl="0" indent="-342900">
              <a:buFont typeface="+mj-lt"/>
              <a:buAutoNum type="arabicParenR"/>
              <a:defRPr sz="1800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No non-collective (p-h-type) correlations 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F18E88E1-D4EE-4615-96C3-59B485473D33}"/>
              </a:ext>
            </a:extLst>
          </p:cNvPr>
          <p:cNvGrpSpPr/>
          <p:nvPr/>
        </p:nvGrpSpPr>
        <p:grpSpPr>
          <a:xfrm>
            <a:off x="7006813" y="2573467"/>
            <a:ext cx="5922519" cy="3398429"/>
            <a:chOff x="6962370" y="3004072"/>
            <a:chExt cx="5922519" cy="3398429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411FFAEE-074F-4DFD-B362-6EBF6E9B6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30358" y="3004072"/>
              <a:ext cx="5554531" cy="2887184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C546CA50-BA22-4BA3-B55A-E6CB3B44D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92221" y="5803473"/>
              <a:ext cx="4458215" cy="599028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765A4704-65EB-4A31-8622-C09A2DBAF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62370" y="3223332"/>
              <a:ext cx="335876" cy="2580141"/>
            </a:xfrm>
            <a:prstGeom prst="rect">
              <a:avLst/>
            </a:prstGeom>
          </p:spPr>
        </p:pic>
      </p:grpSp>
      <p:sp>
        <p:nvSpPr>
          <p:cNvPr id="31" name="Shape 111">
            <a:extLst>
              <a:ext uri="{FF2B5EF4-FFF2-40B4-BE49-F238E27FC236}">
                <a16:creationId xmlns:a16="http://schemas.microsoft.com/office/drawing/2014/main" id="{F9A8FBEB-5461-4E33-BC5D-B97957BF1A98}"/>
              </a:ext>
            </a:extLst>
          </p:cNvPr>
          <p:cNvSpPr/>
          <p:nvPr/>
        </p:nvSpPr>
        <p:spPr>
          <a:xfrm>
            <a:off x="10492535" y="4820058"/>
            <a:ext cx="677086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>
                <a:solidFill>
                  <a:schemeClr val="tx1"/>
                </a:solidFill>
              </a:rPr>
              <a:t>PHFB</a:t>
            </a:r>
            <a:endParaRPr sz="2200" b="1" dirty="0">
              <a:solidFill>
                <a:schemeClr val="tx1"/>
              </a:solidFill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092B3DEE-E933-428A-8618-D81E8885AF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3554" y="2048417"/>
            <a:ext cx="2346777" cy="430602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D5678765-CB3E-4DDB-A449-E733DBBB83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3349" y="1944506"/>
            <a:ext cx="1322024" cy="572877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EB3C88AC-7A42-44D3-BBCD-C35C9E8B8C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900" y="1882470"/>
            <a:ext cx="1079653" cy="721605"/>
          </a:xfrm>
          <a:prstGeom prst="rect">
            <a:avLst/>
          </a:prstGeom>
        </p:spPr>
      </p:pic>
      <p:sp>
        <p:nvSpPr>
          <p:cNvPr id="35" name="Shape 111">
            <a:extLst>
              <a:ext uri="{FF2B5EF4-FFF2-40B4-BE49-F238E27FC236}">
                <a16:creationId xmlns:a16="http://schemas.microsoft.com/office/drawing/2014/main" id="{312D6D63-1451-4171-8E6C-AAE2E1EEA411}"/>
              </a:ext>
            </a:extLst>
          </p:cNvPr>
          <p:cNvSpPr/>
          <p:nvPr/>
        </p:nvSpPr>
        <p:spPr>
          <a:xfrm>
            <a:off x="270478" y="1523355"/>
            <a:ext cx="635199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Systematic</a:t>
            </a:r>
            <a:r>
              <a:rPr lang="fr-FR" b="1" dirty="0">
                <a:solidFill>
                  <a:schemeClr val="tx1"/>
                </a:solidFill>
              </a:rPr>
              <a:t> axial PHFB </a:t>
            </a:r>
            <a:r>
              <a:rPr lang="fr-FR" b="1" dirty="0" err="1">
                <a:solidFill>
                  <a:schemeClr val="tx1"/>
                </a:solidFill>
              </a:rPr>
              <a:t>calculations</a:t>
            </a:r>
            <a:r>
              <a:rPr lang="fr-FR" b="1" dirty="0">
                <a:solidFill>
                  <a:schemeClr val="tx1"/>
                </a:solidFill>
              </a:rPr>
              <a:t> = axial quantum rotor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36" name="Shape 111">
            <a:extLst>
              <a:ext uri="{FF2B5EF4-FFF2-40B4-BE49-F238E27FC236}">
                <a16:creationId xmlns:a16="http://schemas.microsoft.com/office/drawing/2014/main" id="{8B7E6C5B-9EB3-4C77-8962-36C84088B3D1}"/>
              </a:ext>
            </a:extLst>
          </p:cNvPr>
          <p:cNvSpPr/>
          <p:nvPr/>
        </p:nvSpPr>
        <p:spPr>
          <a:xfrm>
            <a:off x="469901" y="2640751"/>
            <a:ext cx="375650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EM1.8/2.0 </a:t>
            </a:r>
            <a:r>
              <a:rPr lang="en-US" dirty="0" err="1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c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EFT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nuclear Hamiltonian</a:t>
            </a:r>
          </a:p>
        </p:txBody>
      </p:sp>
      <p:sp>
        <p:nvSpPr>
          <p:cNvPr id="37" name="TextBox 59">
            <a:extLst>
              <a:ext uri="{FF2B5EF4-FFF2-40B4-BE49-F238E27FC236}">
                <a16:creationId xmlns:a16="http://schemas.microsoft.com/office/drawing/2014/main" id="{09ED7C32-58B6-4B18-8DE8-A624A12A1D2D}"/>
              </a:ext>
            </a:extLst>
          </p:cNvPr>
          <p:cNvSpPr txBox="1"/>
          <p:nvPr/>
        </p:nvSpPr>
        <p:spPr>
          <a:xfrm>
            <a:off x="4226942" y="2615651"/>
            <a:ext cx="2723893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Kebeler </a:t>
            </a:r>
            <a:r>
              <a:rPr lang="it-IT" sz="1700" i="1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al., </a:t>
            </a:r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PRC (2011)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0DB95D92-CCBA-4C28-BDF7-9BCDB4A416D1}"/>
              </a:ext>
            </a:extLst>
          </p:cNvPr>
          <p:cNvSpPr txBox="1"/>
          <p:nvPr/>
        </p:nvSpPr>
        <p:spPr>
          <a:xfrm>
            <a:off x="44751" y="3307530"/>
            <a:ext cx="6929950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000" b="1" dirty="0">
                <a:solidFill>
                  <a:schemeClr val="tx1"/>
                </a:solidFill>
              </a:rPr>
              <a:t>Quadrupole eccentricity variance</a:t>
            </a:r>
            <a:endParaRPr lang="en-US" sz="2000" dirty="0">
              <a:solidFill>
                <a:schemeClr val="tx1"/>
              </a:solidFill>
            </a:endParaRPr>
          </a:p>
          <a:p>
            <a:pPr lvl="0" algn="l"/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►Positive but close to zero at magic numbers N or Z=20,28</a:t>
            </a:r>
          </a:p>
          <a:p>
            <a:pPr lvl="0" algn="l"/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►Mild fluctuations and essentially decreases with A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 ►</a:t>
            </a:r>
            <a:r>
              <a:rPr lang="en-US" sz="2000" b="1" dirty="0">
                <a:solidFill>
                  <a:schemeClr val="tx1"/>
                </a:solidFill>
              </a:rPr>
              <a:t>Dominated by the (uninformative) 1/A term from &lt;</a:t>
            </a:r>
            <a:r>
              <a:rPr lang="en-US" sz="2000" b="1" dirty="0">
                <a:solidFill>
                  <a:schemeClr val="tx1"/>
                </a:solidFill>
                <a:latin typeface="Symbol" panose="05050102010706020507" pitchFamily="18" charset="2"/>
              </a:rPr>
              <a:t>e</a:t>
            </a:r>
            <a:r>
              <a:rPr lang="en-US" sz="2000" b="1" baseline="-25000" dirty="0">
                <a:solidFill>
                  <a:schemeClr val="tx1"/>
                </a:solidFill>
              </a:rPr>
              <a:t>2</a:t>
            </a:r>
            <a:r>
              <a:rPr lang="en-US" sz="2000" b="1" baseline="30000" dirty="0">
                <a:solidFill>
                  <a:schemeClr val="tx1"/>
                </a:solidFill>
              </a:rPr>
              <a:t>2</a:t>
            </a:r>
            <a:r>
              <a:rPr lang="en-US" sz="2000" b="1" dirty="0">
                <a:solidFill>
                  <a:schemeClr val="tx1"/>
                </a:solidFill>
              </a:rPr>
              <a:t>&gt;</a:t>
            </a:r>
            <a:r>
              <a:rPr lang="en-US" sz="2000" b="1" baseline="30000" dirty="0">
                <a:solidFill>
                  <a:schemeClr val="tx1"/>
                </a:solidFill>
              </a:rPr>
              <a:t>(1b)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 ► &lt;</a:t>
            </a:r>
            <a:r>
              <a:rPr lang="en-US" sz="2000" dirty="0">
                <a:solidFill>
                  <a:schemeClr val="tx1"/>
                </a:solidFill>
                <a:latin typeface="Symbol" panose="05050102010706020507" pitchFamily="18" charset="2"/>
              </a:rPr>
              <a:t>e</a:t>
            </a:r>
            <a:r>
              <a:rPr lang="en-US" sz="2000" baseline="-25000" dirty="0">
                <a:solidFill>
                  <a:schemeClr val="tx1"/>
                </a:solidFill>
              </a:rPr>
              <a:t>2</a:t>
            </a:r>
            <a:r>
              <a:rPr lang="en-US" sz="2000" baseline="30000" dirty="0">
                <a:solidFill>
                  <a:schemeClr val="tx1"/>
                </a:solidFill>
              </a:rPr>
              <a:t>2</a:t>
            </a:r>
            <a:r>
              <a:rPr lang="en-US" sz="2000" dirty="0">
                <a:solidFill>
                  <a:schemeClr val="tx1"/>
                </a:solidFill>
              </a:rPr>
              <a:t>&gt;</a:t>
            </a:r>
            <a:r>
              <a:rPr lang="en-US" sz="2000" baseline="30000" dirty="0">
                <a:solidFill>
                  <a:schemeClr val="tx1"/>
                </a:solidFill>
              </a:rPr>
              <a:t>(2b) </a:t>
            </a:r>
            <a:r>
              <a:rPr lang="en-US" sz="2000" dirty="0">
                <a:solidFill>
                  <a:schemeClr val="tx1"/>
                </a:solidFill>
              </a:rPr>
              <a:t>~&lt;</a:t>
            </a:r>
            <a:r>
              <a:rPr lang="en-US" sz="2000" dirty="0">
                <a:solidFill>
                  <a:schemeClr val="tx1"/>
                </a:solidFill>
                <a:latin typeface="Symbol" panose="05050102010706020507" pitchFamily="18" charset="2"/>
              </a:rPr>
              <a:t>e</a:t>
            </a:r>
            <a:r>
              <a:rPr lang="en-US" sz="2000" baseline="-25000" dirty="0">
                <a:solidFill>
                  <a:schemeClr val="tx1"/>
                </a:solidFill>
              </a:rPr>
              <a:t>2</a:t>
            </a:r>
            <a:r>
              <a:rPr lang="en-US" sz="2000" baseline="30000" dirty="0">
                <a:solidFill>
                  <a:schemeClr val="tx1"/>
                </a:solidFill>
              </a:rPr>
              <a:t>2</a:t>
            </a:r>
            <a:r>
              <a:rPr lang="en-US" sz="2000" dirty="0">
                <a:solidFill>
                  <a:schemeClr val="tx1"/>
                </a:solidFill>
              </a:rPr>
              <a:t>&gt;</a:t>
            </a:r>
            <a:r>
              <a:rPr lang="en-US" sz="2000" baseline="30000" dirty="0">
                <a:solidFill>
                  <a:schemeClr val="tx1"/>
                </a:solidFill>
              </a:rPr>
              <a:t>(1b) </a:t>
            </a:r>
            <a:r>
              <a:rPr lang="en-US" sz="2000" dirty="0">
                <a:solidFill>
                  <a:schemeClr val="tx1"/>
                </a:solidFill>
              </a:rPr>
              <a:t> for A~50</a:t>
            </a:r>
            <a:endParaRPr lang="en-US" sz="2000" baseline="30000" dirty="0">
              <a:solidFill>
                <a:schemeClr val="tx1"/>
              </a:solidFill>
            </a:endParaRPr>
          </a:p>
        </p:txBody>
      </p:sp>
      <p:sp>
        <p:nvSpPr>
          <p:cNvPr id="39" name="Rectangle : coins arrondis 38">
            <a:extLst>
              <a:ext uri="{FF2B5EF4-FFF2-40B4-BE49-F238E27FC236}">
                <a16:creationId xmlns:a16="http://schemas.microsoft.com/office/drawing/2014/main" id="{84DBD6E3-88C4-452E-9543-CB823E701563}"/>
              </a:ext>
            </a:extLst>
          </p:cNvPr>
          <p:cNvSpPr/>
          <p:nvPr/>
        </p:nvSpPr>
        <p:spPr>
          <a:xfrm>
            <a:off x="64491" y="3324888"/>
            <a:ext cx="6710382" cy="1631216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CF01F595-759D-49E1-A47D-A4F100CC8DB6}"/>
              </a:ext>
            </a:extLst>
          </p:cNvPr>
          <p:cNvSpPr/>
          <p:nvPr/>
        </p:nvSpPr>
        <p:spPr>
          <a:xfrm>
            <a:off x="95609" y="6422335"/>
            <a:ext cx="6855225" cy="2320968"/>
          </a:xfrm>
          <a:prstGeom prst="roundRect">
            <a:avLst/>
          </a:prstGeom>
          <a:noFill/>
          <a:ln w="5715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4660703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8EDFDCD-7E75-448C-B197-46332A837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38" y="3948329"/>
            <a:ext cx="5280852" cy="3823884"/>
          </a:xfrm>
          <a:prstGeom prst="rect">
            <a:avLst/>
          </a:prstGeom>
        </p:spPr>
      </p:pic>
      <p:sp>
        <p:nvSpPr>
          <p:cNvPr id="1200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7" name="Shape 1495">
            <a:extLst>
              <a:ext uri="{FF2B5EF4-FFF2-40B4-BE49-F238E27FC236}">
                <a16:creationId xmlns:a16="http://schemas.microsoft.com/office/drawing/2014/main" id="{74FA1DAE-A97A-4C0E-A3F2-4FE5E9D2F0FC}"/>
              </a:ext>
            </a:extLst>
          </p:cNvPr>
          <p:cNvSpPr/>
          <p:nvPr/>
        </p:nvSpPr>
        <p:spPr>
          <a:xfrm>
            <a:off x="0" y="171656"/>
            <a:ext cx="13004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sz="3600" dirty="0">
                <a:solidFill>
                  <a:srgbClr val="0033CC"/>
                </a:solidFill>
              </a:rPr>
              <a:t>Imaging two-body correlations in 8 ≤ Z ≤ 28 nuclei</a:t>
            </a:r>
            <a:endParaRPr sz="3600" dirty="0">
              <a:solidFill>
                <a:srgbClr val="0033CC"/>
              </a:solidFill>
              <a:latin typeface="Symbol" panose="05050102010706020507" pitchFamily="18" charset="2"/>
            </a:endParaRPr>
          </a:p>
        </p:txBody>
      </p:sp>
      <p:sp>
        <p:nvSpPr>
          <p:cNvPr id="90" name="TextBox 59">
            <a:extLst>
              <a:ext uri="{FF2B5EF4-FFF2-40B4-BE49-F238E27FC236}">
                <a16:creationId xmlns:a16="http://schemas.microsoft.com/office/drawing/2014/main" id="{3937F932-C10E-4B4F-9F98-12B3316A1C8E}"/>
              </a:ext>
            </a:extLst>
          </p:cNvPr>
          <p:cNvSpPr txBox="1"/>
          <p:nvPr/>
        </p:nvSpPr>
        <p:spPr>
          <a:xfrm>
            <a:off x="119910" y="9285260"/>
            <a:ext cx="3032891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Bofos </a:t>
            </a:r>
            <a:r>
              <a:rPr lang="it-IT" sz="1700" i="1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al., </a:t>
            </a:r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arXiv:2602.09890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00780EC1-6E9A-4966-9556-D2C0C6E29E89}"/>
              </a:ext>
            </a:extLst>
          </p:cNvPr>
          <p:cNvSpPr txBox="1"/>
          <p:nvPr/>
        </p:nvSpPr>
        <p:spPr>
          <a:xfrm>
            <a:off x="300022" y="4246955"/>
            <a:ext cx="7777177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000" b="1" dirty="0">
                <a:solidFill>
                  <a:schemeClr val="tx1"/>
                </a:solidFill>
              </a:rPr>
              <a:t>Relation of </a:t>
            </a:r>
            <a:r>
              <a:rPr lang="fr-FR" sz="2000" b="1" dirty="0">
                <a:solidFill>
                  <a:schemeClr val="tx1"/>
                </a:solidFill>
              </a:rPr>
              <a:t>PHFB</a:t>
            </a:r>
            <a:r>
              <a:rPr lang="fr-FR" sz="2000" b="1" dirty="0">
                <a:solidFill>
                  <a:schemeClr val="tx1"/>
                </a:solidFill>
                <a:latin typeface="French Script MT" panose="03020402040607040605" pitchFamily="66" charset="0"/>
              </a:rPr>
              <a:t> B</a:t>
            </a:r>
            <a:r>
              <a:rPr lang="fr-FR" sz="2000" b="1" baseline="-25000" dirty="0">
                <a:solidFill>
                  <a:schemeClr val="tx1"/>
                </a:solidFill>
              </a:rPr>
              <a:t>2</a:t>
            </a:r>
            <a:r>
              <a:rPr lang="fr-FR" sz="2000" b="1" baseline="30000" dirty="0">
                <a:solidFill>
                  <a:schemeClr val="tx1"/>
                </a:solidFill>
              </a:rPr>
              <a:t>2</a:t>
            </a:r>
            <a:r>
              <a:rPr lang="fr-FR" sz="2000" b="1" dirty="0">
                <a:solidFill>
                  <a:schemeClr val="tx1"/>
                </a:solidFill>
              </a:rPr>
              <a:t>(HE) </a:t>
            </a:r>
            <a:r>
              <a:rPr lang="en-US" sz="2000" b="1" dirty="0">
                <a:solidFill>
                  <a:schemeClr val="tx1"/>
                </a:solidFill>
              </a:rPr>
              <a:t>to intrinsic deformation </a:t>
            </a:r>
            <a:r>
              <a:rPr lang="en-US" sz="2000" b="1" dirty="0">
                <a:solidFill>
                  <a:schemeClr val="tx1"/>
                </a:solidFill>
                <a:latin typeface="Symbol" panose="05050102010706020507" pitchFamily="18" charset="2"/>
              </a:rPr>
              <a:t>b</a:t>
            </a:r>
            <a:r>
              <a:rPr lang="en-US" sz="2000" b="1" baseline="-25000" dirty="0">
                <a:solidFill>
                  <a:schemeClr val="tx1"/>
                </a:solidFill>
              </a:rPr>
              <a:t>20</a:t>
            </a:r>
            <a:r>
              <a:rPr lang="en-US" sz="2000" b="1" baseline="30000" dirty="0">
                <a:solidFill>
                  <a:schemeClr val="tx1"/>
                </a:solidFill>
              </a:rPr>
              <a:t>2</a:t>
            </a:r>
            <a:r>
              <a:rPr lang="en-US" sz="2000" b="1" dirty="0">
                <a:solidFill>
                  <a:schemeClr val="tx1"/>
                </a:solidFill>
              </a:rPr>
              <a:t>(</a:t>
            </a:r>
            <a:r>
              <a:rPr lang="en-US" sz="2000" b="1" dirty="0" err="1">
                <a:solidFill>
                  <a:schemeClr val="tx1"/>
                </a:solidFill>
              </a:rPr>
              <a:t>dHFB</a:t>
            </a:r>
            <a:r>
              <a:rPr lang="en-US" sz="2000" b="1" dirty="0">
                <a:solidFill>
                  <a:schemeClr val="tx1"/>
                </a:solidFill>
              </a:rPr>
              <a:t>)</a:t>
            </a:r>
            <a:endParaRPr lang="en-US" sz="2000" dirty="0">
              <a:solidFill>
                <a:schemeClr val="tx1"/>
              </a:solidFill>
            </a:endParaRPr>
          </a:p>
          <a:p>
            <a:pPr algn="l"/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► Very strong correlations for 0</a:t>
            </a:r>
            <a:r>
              <a:rPr lang="en-US" sz="2000" baseline="-25000" dirty="0">
                <a:solidFill>
                  <a:schemeClr val="tx1"/>
                </a:solidFill>
              </a:rPr>
              <a:t>1</a:t>
            </a:r>
            <a:r>
              <a:rPr lang="en-US" sz="2000" baseline="30000" dirty="0">
                <a:solidFill>
                  <a:schemeClr val="tx1"/>
                </a:solidFill>
              </a:rPr>
              <a:t>+</a:t>
            </a:r>
            <a:r>
              <a:rPr lang="en-US" sz="2000" dirty="0">
                <a:solidFill>
                  <a:schemeClr val="tx1"/>
                </a:solidFill>
              </a:rPr>
              <a:t> ground states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→Internal consistency of the (quantum) rotor model</a:t>
            </a:r>
            <a:endParaRPr lang="en-US" sz="2000" dirty="0">
              <a:solidFill>
                <a:schemeClr val="tx1"/>
              </a:solidFill>
            </a:endParaRPr>
          </a:p>
          <a:p>
            <a:pPr lvl="0" algn="l"/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►Negative offset from the first diagonal!?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    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→Explained at </a:t>
            </a:r>
            <a:r>
              <a:rPr lang="en-US" sz="2000" dirty="0">
                <a:solidFill>
                  <a:schemeClr val="tx1"/>
                </a:solidFill>
                <a:latin typeface="Symbol" panose="05050102010706020507" pitchFamily="18" charset="2"/>
              </a:rPr>
              <a:t>b</a:t>
            </a:r>
            <a:r>
              <a:rPr lang="en-US" sz="2000" baseline="-25000" dirty="0">
                <a:solidFill>
                  <a:schemeClr val="tx1"/>
                </a:solidFill>
              </a:rPr>
              <a:t>20  </a:t>
            </a:r>
            <a:r>
              <a:rPr lang="en-US" sz="2000" dirty="0">
                <a:solidFill>
                  <a:schemeClr val="tx1"/>
                </a:solidFill>
              </a:rPr>
              <a:t>= 0</a:t>
            </a:r>
            <a:r>
              <a:rPr lang="en-US" sz="2000" b="1" baseline="-25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due to Pauli (absent from classical RR!)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       </a:t>
            </a:r>
            <a:endParaRPr lang="da-DK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l"/>
            <a:r>
              <a:rPr lang="da-DK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  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→Seems to decrease with A and slightly increase with </a:t>
            </a:r>
            <a:r>
              <a:rPr lang="en-US" sz="2000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sz="2000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20</a:t>
            </a:r>
            <a:r>
              <a:rPr lang="en-US" sz="2000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</a:t>
            </a:r>
            <a:endParaRPr lang="en-US" sz="2000" baseline="-250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  →Analytical/numerical proof under way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     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A35D933-60A1-43A5-8C39-2BEC778A5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248" y="3131622"/>
            <a:ext cx="4724120" cy="619267"/>
          </a:xfrm>
          <a:prstGeom prst="rect">
            <a:avLst/>
          </a:prstGeom>
        </p:spPr>
      </p:pic>
      <p:sp>
        <p:nvSpPr>
          <p:cNvPr id="28" name="Shape 111">
            <a:extLst>
              <a:ext uri="{FF2B5EF4-FFF2-40B4-BE49-F238E27FC236}">
                <a16:creationId xmlns:a16="http://schemas.microsoft.com/office/drawing/2014/main" id="{FC7E1D39-8AC8-4A29-BACE-0418F1224DB9}"/>
              </a:ext>
            </a:extLst>
          </p:cNvPr>
          <p:cNvSpPr/>
          <p:nvPr/>
        </p:nvSpPr>
        <p:spPr>
          <a:xfrm>
            <a:off x="11490062" y="6510311"/>
            <a:ext cx="677086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>
                <a:solidFill>
                  <a:schemeClr val="tx1"/>
                </a:solidFill>
              </a:rPr>
              <a:t>PHFB</a:t>
            </a:r>
            <a:endParaRPr sz="2200" b="1" dirty="0">
              <a:solidFill>
                <a:schemeClr val="tx1"/>
              </a:solidFill>
            </a:endParaRP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15A03EC3-FE6B-44BD-AB27-09AFE3B8FEC1}"/>
              </a:ext>
            </a:extLst>
          </p:cNvPr>
          <p:cNvCxnSpPr>
            <a:cxnSpLocks/>
          </p:cNvCxnSpPr>
          <p:nvPr/>
        </p:nvCxnSpPr>
        <p:spPr>
          <a:xfrm>
            <a:off x="9615057" y="5914018"/>
            <a:ext cx="138543" cy="265111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  <a:headEnd type="none" w="med" len="med"/>
            <a:tailEnd type="arrow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4112F661-C6EF-4412-B2F0-DB9A2F77DA4C}"/>
              </a:ext>
            </a:extLst>
          </p:cNvPr>
          <p:cNvCxnSpPr>
            <a:cxnSpLocks/>
          </p:cNvCxnSpPr>
          <p:nvPr/>
        </p:nvCxnSpPr>
        <p:spPr>
          <a:xfrm>
            <a:off x="11973184" y="4540899"/>
            <a:ext cx="193964" cy="358541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  <a:headEnd type="none" w="med" len="med"/>
            <a:tailEnd type="arrow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F863B791-3328-46DB-941E-628E37407DD3}"/>
              </a:ext>
            </a:extLst>
          </p:cNvPr>
          <p:cNvSpPr txBox="1"/>
          <p:nvPr/>
        </p:nvSpPr>
        <p:spPr>
          <a:xfrm>
            <a:off x="319148" y="7499336"/>
            <a:ext cx="721351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fr-FR" sz="2000" b="1" dirty="0">
                <a:solidFill>
                  <a:schemeClr val="tx1"/>
                </a:solidFill>
              </a:rPr>
              <a:t>Conclusion on the extraction </a:t>
            </a:r>
            <a:r>
              <a:rPr lang="fr-FR" sz="2000" b="1" dirty="0" err="1">
                <a:solidFill>
                  <a:schemeClr val="tx1"/>
                </a:solidFill>
              </a:rPr>
              <a:t>from</a:t>
            </a:r>
            <a:r>
              <a:rPr lang="fr-FR" sz="2000" b="1" dirty="0">
                <a:solidFill>
                  <a:schemeClr val="tx1"/>
                </a:solidFill>
              </a:rPr>
              <a:t> HIC observable</a:t>
            </a:r>
            <a:endParaRPr lang="en-US" sz="2000" dirty="0">
              <a:solidFill>
                <a:schemeClr val="tx1"/>
              </a:solidFill>
            </a:endParaRPr>
          </a:p>
          <a:p>
            <a:pPr algn="l"/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► Under the assumption of a purely rotational nucleus (!)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sz="2000" dirty="0">
                <a:solidFill>
                  <a:schemeClr val="tx1"/>
                </a:solidFill>
              </a:rPr>
              <a:t>&lt;</a:t>
            </a:r>
            <a:r>
              <a:rPr lang="en-US" sz="2000" dirty="0">
                <a:solidFill>
                  <a:schemeClr val="tx1"/>
                </a:solidFill>
                <a:latin typeface="Symbol" panose="05050102010706020507" pitchFamily="18" charset="2"/>
              </a:rPr>
              <a:t>e</a:t>
            </a:r>
            <a:r>
              <a:rPr lang="en-US" sz="2000" baseline="-25000" dirty="0">
                <a:solidFill>
                  <a:schemeClr val="tx1"/>
                </a:solidFill>
              </a:rPr>
              <a:t>2</a:t>
            </a:r>
            <a:r>
              <a:rPr lang="en-US" sz="2000" baseline="30000" dirty="0">
                <a:solidFill>
                  <a:schemeClr val="tx1"/>
                </a:solidFill>
              </a:rPr>
              <a:t>2</a:t>
            </a:r>
            <a:r>
              <a:rPr lang="en-US" sz="2000" dirty="0">
                <a:solidFill>
                  <a:schemeClr val="tx1"/>
                </a:solidFill>
              </a:rPr>
              <a:t>&gt;</a:t>
            </a:r>
            <a:r>
              <a:rPr lang="fr-FR" sz="2000" dirty="0">
                <a:solidFill>
                  <a:schemeClr val="tx1"/>
                </a:solidFill>
              </a:rPr>
              <a:t>[</a:t>
            </a:r>
            <a:r>
              <a:rPr lang="fr-FR" sz="2000" dirty="0">
                <a:solidFill>
                  <a:schemeClr val="tx1"/>
                </a:solidFill>
                <a:latin typeface="Symbol" panose="05050102010706020507" pitchFamily="18" charset="2"/>
              </a:rPr>
              <a:t>b</a:t>
            </a:r>
            <a:r>
              <a:rPr lang="fr-FR" sz="2000" baseline="-25000" dirty="0">
                <a:solidFill>
                  <a:schemeClr val="tx1"/>
                </a:solidFill>
              </a:rPr>
              <a:t>20</a:t>
            </a:r>
            <a:r>
              <a:rPr lang="fr-FR" sz="2000" dirty="0">
                <a:solidFill>
                  <a:schemeClr val="tx1"/>
                </a:solidFill>
              </a:rPr>
              <a:t>]-</a:t>
            </a:r>
            <a:r>
              <a:rPr lang="en-US" sz="2000" dirty="0">
                <a:solidFill>
                  <a:schemeClr val="tx1"/>
                </a:solidFill>
              </a:rPr>
              <a:t> &lt;</a:t>
            </a:r>
            <a:r>
              <a:rPr lang="en-US" sz="2000" dirty="0">
                <a:solidFill>
                  <a:schemeClr val="tx1"/>
                </a:solidFill>
                <a:latin typeface="Symbol" panose="05050102010706020507" pitchFamily="18" charset="2"/>
              </a:rPr>
              <a:t>e</a:t>
            </a:r>
            <a:r>
              <a:rPr lang="en-US" sz="2000" baseline="-25000" dirty="0">
                <a:solidFill>
                  <a:schemeClr val="tx1"/>
                </a:solidFill>
              </a:rPr>
              <a:t>2</a:t>
            </a:r>
            <a:r>
              <a:rPr lang="en-US" sz="2000" baseline="30000" dirty="0">
                <a:solidFill>
                  <a:schemeClr val="tx1"/>
                </a:solidFill>
              </a:rPr>
              <a:t>2</a:t>
            </a:r>
            <a:r>
              <a:rPr lang="en-US" sz="2000" dirty="0">
                <a:solidFill>
                  <a:schemeClr val="tx1"/>
                </a:solidFill>
              </a:rPr>
              <a:t>&gt;</a:t>
            </a:r>
            <a:r>
              <a:rPr lang="fr-FR" sz="2000" dirty="0">
                <a:solidFill>
                  <a:schemeClr val="tx1"/>
                </a:solidFill>
              </a:rPr>
              <a:t>[</a:t>
            </a:r>
            <a:r>
              <a:rPr lang="fr-FR" sz="2000" dirty="0">
                <a:solidFill>
                  <a:schemeClr val="tx1"/>
                </a:solidFill>
                <a:latin typeface="Symbol" panose="05050102010706020507" pitchFamily="18" charset="2"/>
              </a:rPr>
              <a:t>b</a:t>
            </a:r>
            <a:r>
              <a:rPr lang="fr-FR" sz="2000" baseline="-25000" dirty="0">
                <a:solidFill>
                  <a:schemeClr val="tx1"/>
                </a:solidFill>
              </a:rPr>
              <a:t>20</a:t>
            </a:r>
            <a:r>
              <a:rPr lang="fr-FR" sz="2000" dirty="0">
                <a:solidFill>
                  <a:schemeClr val="tx1"/>
                </a:solidFill>
              </a:rPr>
              <a:t>=0] </a:t>
            </a:r>
            <a:r>
              <a:rPr lang="fr-F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≈</a:t>
            </a:r>
            <a:r>
              <a:rPr lang="fr-FR" sz="2000" dirty="0">
                <a:solidFill>
                  <a:schemeClr val="tx1"/>
                </a:solidFill>
                <a:latin typeface="Symbol" panose="05050102010706020507" pitchFamily="18" charset="2"/>
              </a:rPr>
              <a:t> b</a:t>
            </a:r>
            <a:r>
              <a:rPr lang="fr-FR" sz="2000" baseline="-25000" dirty="0">
                <a:solidFill>
                  <a:schemeClr val="tx1"/>
                </a:solidFill>
              </a:rPr>
              <a:t>20</a:t>
            </a:r>
            <a:r>
              <a:rPr lang="fr-FR" sz="2000" baseline="30000" dirty="0">
                <a:solidFill>
                  <a:schemeClr val="tx1"/>
                </a:solidFill>
              </a:rPr>
              <a:t>2</a:t>
            </a:r>
            <a:endParaRPr lang="en-US" sz="2000" baseline="30000" dirty="0">
              <a:solidFill>
                <a:schemeClr val="tx1"/>
              </a:solidFill>
            </a:endParaRPr>
          </a:p>
          <a:p>
            <a:pPr lvl="0" algn="l"/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    →Combine with Var(V</a:t>
            </a:r>
            <a:r>
              <a:rPr lang="en-US" sz="2000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) from nucleus with ~A and </a:t>
            </a:r>
            <a:r>
              <a:rPr lang="fr-FR" sz="2000" dirty="0">
                <a:solidFill>
                  <a:schemeClr val="tx1"/>
                </a:solidFill>
                <a:latin typeface="Symbol" panose="05050102010706020507" pitchFamily="18" charset="2"/>
              </a:rPr>
              <a:t>b</a:t>
            </a:r>
            <a:r>
              <a:rPr lang="fr-FR" sz="2000" baseline="-25000" dirty="0">
                <a:solidFill>
                  <a:schemeClr val="tx1"/>
                </a:solidFill>
              </a:rPr>
              <a:t>20 </a:t>
            </a:r>
            <a:r>
              <a:rPr lang="fr-F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≈</a:t>
            </a:r>
            <a:r>
              <a:rPr lang="fr-FR" sz="2000" dirty="0">
                <a:solidFill>
                  <a:schemeClr val="tx1"/>
                </a:solidFill>
                <a:latin typeface="Symbol" panose="05050102010706020507" pitchFamily="18" charset="2"/>
              </a:rPr>
              <a:t> 0</a:t>
            </a:r>
            <a:endParaRPr lang="en-US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7CB0405D-A1C4-4479-B047-7977F7235928}"/>
              </a:ext>
            </a:extLst>
          </p:cNvPr>
          <p:cNvSpPr/>
          <p:nvPr/>
        </p:nvSpPr>
        <p:spPr>
          <a:xfrm>
            <a:off x="3931538" y="3053634"/>
            <a:ext cx="4796830" cy="756357"/>
          </a:xfrm>
          <a:prstGeom prst="round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6C376F6B-40D2-4359-AA4A-79D66A00E227}"/>
              </a:ext>
            </a:extLst>
          </p:cNvPr>
          <p:cNvCxnSpPr>
            <a:cxnSpLocks/>
          </p:cNvCxnSpPr>
          <p:nvPr/>
        </p:nvCxnSpPr>
        <p:spPr>
          <a:xfrm>
            <a:off x="9004243" y="6287678"/>
            <a:ext cx="0" cy="308192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  <a:headEnd type="none" w="med" len="med"/>
            <a:tailEnd type="arrow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3" name="Shape 111">
            <a:extLst>
              <a:ext uri="{FF2B5EF4-FFF2-40B4-BE49-F238E27FC236}">
                <a16:creationId xmlns:a16="http://schemas.microsoft.com/office/drawing/2014/main" id="{BEE9DCDD-9217-450E-8079-17FB3BA782E1}"/>
              </a:ext>
            </a:extLst>
          </p:cNvPr>
          <p:cNvSpPr/>
          <p:nvPr/>
        </p:nvSpPr>
        <p:spPr>
          <a:xfrm>
            <a:off x="6622473" y="1412475"/>
            <a:ext cx="5778563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marL="342900" lvl="0" indent="-342900">
              <a:buFont typeface="+mj-lt"/>
              <a:buAutoNum type="arabicParenR"/>
              <a:defRPr sz="1800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Intrinsic axial deformations </a:t>
            </a:r>
            <a:r>
              <a:rPr lang="en-US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20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dHFB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 and </a:t>
            </a:r>
            <a:r>
              <a:rPr lang="en-US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30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dHFB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</a:t>
            </a:r>
          </a:p>
          <a:p>
            <a:pPr marL="342900" lvl="0" indent="-342900">
              <a:buFont typeface="+mj-lt"/>
              <a:buAutoNum type="arabicParenR"/>
              <a:defRPr sz="1800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Full quantum projection on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J</a:t>
            </a:r>
            <a:r>
              <a:rPr lang="en-US" baseline="30000" dirty="0" err="1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0</a:t>
            </a:r>
            <a:r>
              <a:rPr lang="en-US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+</a:t>
            </a:r>
          </a:p>
          <a:p>
            <a:pPr marL="342900" lvl="0" indent="-342900">
              <a:buFont typeface="+mj-lt"/>
              <a:buAutoNum type="arabicParenR"/>
              <a:defRPr sz="1800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No shape fluctuation and associated correlations</a:t>
            </a:r>
          </a:p>
          <a:p>
            <a:pPr marL="342900" lvl="0" indent="-342900">
              <a:buFont typeface="+mj-lt"/>
              <a:buAutoNum type="arabicParenR"/>
              <a:defRPr sz="1800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No non-collective (p-h-type) correlations </a:t>
            </a:r>
          </a:p>
        </p:txBody>
      </p:sp>
      <p:sp>
        <p:nvSpPr>
          <p:cNvPr id="44" name="Shape 111">
            <a:extLst>
              <a:ext uri="{FF2B5EF4-FFF2-40B4-BE49-F238E27FC236}">
                <a16:creationId xmlns:a16="http://schemas.microsoft.com/office/drawing/2014/main" id="{0C8ED079-FDDE-4D26-A714-B31A6EA995C4}"/>
              </a:ext>
            </a:extLst>
          </p:cNvPr>
          <p:cNvSpPr/>
          <p:nvPr/>
        </p:nvSpPr>
        <p:spPr>
          <a:xfrm>
            <a:off x="9415057" y="4846727"/>
            <a:ext cx="90658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>
                <a:solidFill>
                  <a:schemeClr val="tx1"/>
                </a:solidFill>
              </a:rPr>
              <a:t>r=0.98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C9E87FC8-D94F-4BE4-A7FF-778EBA802F51}"/>
              </a:ext>
            </a:extLst>
          </p:cNvPr>
          <p:cNvSpPr/>
          <p:nvPr/>
        </p:nvSpPr>
        <p:spPr>
          <a:xfrm>
            <a:off x="9306327" y="4846727"/>
            <a:ext cx="809598" cy="276999"/>
          </a:xfrm>
          <a:prstGeom prst="round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3E20A1B8-9E34-4370-A5E1-7F1A7267B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3554" y="2048417"/>
            <a:ext cx="2346777" cy="430602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95C31018-9965-4A7C-A25F-FF37E972BD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3349" y="1944506"/>
            <a:ext cx="1322024" cy="572877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05A5E53D-37CF-44CE-8DE2-954A6858A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900" y="1882470"/>
            <a:ext cx="1079653" cy="721605"/>
          </a:xfrm>
          <a:prstGeom prst="rect">
            <a:avLst/>
          </a:prstGeom>
        </p:spPr>
      </p:pic>
      <p:sp>
        <p:nvSpPr>
          <p:cNvPr id="49" name="Shape 111">
            <a:extLst>
              <a:ext uri="{FF2B5EF4-FFF2-40B4-BE49-F238E27FC236}">
                <a16:creationId xmlns:a16="http://schemas.microsoft.com/office/drawing/2014/main" id="{85B7E0D5-FA84-4EBE-BEA6-4B5E4460D656}"/>
              </a:ext>
            </a:extLst>
          </p:cNvPr>
          <p:cNvSpPr/>
          <p:nvPr/>
        </p:nvSpPr>
        <p:spPr>
          <a:xfrm>
            <a:off x="270478" y="1523355"/>
            <a:ext cx="635199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Systematic</a:t>
            </a:r>
            <a:r>
              <a:rPr lang="fr-FR" b="1" dirty="0">
                <a:solidFill>
                  <a:schemeClr val="tx1"/>
                </a:solidFill>
              </a:rPr>
              <a:t> axial PHFB </a:t>
            </a:r>
            <a:r>
              <a:rPr lang="fr-FR" b="1" dirty="0" err="1">
                <a:solidFill>
                  <a:schemeClr val="tx1"/>
                </a:solidFill>
              </a:rPr>
              <a:t>calculations</a:t>
            </a:r>
            <a:r>
              <a:rPr lang="fr-FR" b="1" dirty="0">
                <a:solidFill>
                  <a:schemeClr val="tx1"/>
                </a:solidFill>
              </a:rPr>
              <a:t> = axial quantum rotor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50" name="Shape 111">
            <a:extLst>
              <a:ext uri="{FF2B5EF4-FFF2-40B4-BE49-F238E27FC236}">
                <a16:creationId xmlns:a16="http://schemas.microsoft.com/office/drawing/2014/main" id="{FAE6D200-33AB-46E4-9371-7DB64696D89F}"/>
              </a:ext>
            </a:extLst>
          </p:cNvPr>
          <p:cNvSpPr/>
          <p:nvPr/>
        </p:nvSpPr>
        <p:spPr>
          <a:xfrm>
            <a:off x="469901" y="2640751"/>
            <a:ext cx="375650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EM1.8/2.0 </a:t>
            </a:r>
            <a:r>
              <a:rPr lang="en-US" dirty="0" err="1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c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EFT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nuclear Hamiltonian</a:t>
            </a:r>
          </a:p>
        </p:txBody>
      </p:sp>
      <p:sp>
        <p:nvSpPr>
          <p:cNvPr id="51" name="TextBox 59">
            <a:extLst>
              <a:ext uri="{FF2B5EF4-FFF2-40B4-BE49-F238E27FC236}">
                <a16:creationId xmlns:a16="http://schemas.microsoft.com/office/drawing/2014/main" id="{B0B03391-20C3-45BB-BD12-D38BD1BB4909}"/>
              </a:ext>
            </a:extLst>
          </p:cNvPr>
          <p:cNvSpPr txBox="1"/>
          <p:nvPr/>
        </p:nvSpPr>
        <p:spPr>
          <a:xfrm>
            <a:off x="4226942" y="2615651"/>
            <a:ext cx="2723893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Kebeler </a:t>
            </a:r>
            <a:r>
              <a:rPr lang="it-IT" sz="1700" i="1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al., </a:t>
            </a:r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PRC (2011)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sp>
        <p:nvSpPr>
          <p:cNvPr id="53" name="Rectangle : coins arrondis 52">
            <a:extLst>
              <a:ext uri="{FF2B5EF4-FFF2-40B4-BE49-F238E27FC236}">
                <a16:creationId xmlns:a16="http://schemas.microsoft.com/office/drawing/2014/main" id="{B05AC2EB-AB62-45CE-8128-F2A6EAAD4B9D}"/>
              </a:ext>
            </a:extLst>
          </p:cNvPr>
          <p:cNvSpPr/>
          <p:nvPr/>
        </p:nvSpPr>
        <p:spPr>
          <a:xfrm>
            <a:off x="270423" y="4184289"/>
            <a:ext cx="7164789" cy="2942337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4" name="Rectangle : coins arrondis 53">
            <a:extLst>
              <a:ext uri="{FF2B5EF4-FFF2-40B4-BE49-F238E27FC236}">
                <a16:creationId xmlns:a16="http://schemas.microsoft.com/office/drawing/2014/main" id="{BB5A7BBB-97AD-44E1-8DB6-FBAFA2CA3EF3}"/>
              </a:ext>
            </a:extLst>
          </p:cNvPr>
          <p:cNvSpPr/>
          <p:nvPr/>
        </p:nvSpPr>
        <p:spPr>
          <a:xfrm>
            <a:off x="265745" y="7432985"/>
            <a:ext cx="6855492" cy="1431356"/>
          </a:xfrm>
          <a:prstGeom prst="roundRect">
            <a:avLst/>
          </a:prstGeom>
          <a:noFill/>
          <a:ln w="5715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5" name="TextBox 59">
            <a:extLst>
              <a:ext uri="{FF2B5EF4-FFF2-40B4-BE49-F238E27FC236}">
                <a16:creationId xmlns:a16="http://schemas.microsoft.com/office/drawing/2014/main" id="{F9CE7B81-6E68-4520-887A-43E238F31457}"/>
              </a:ext>
            </a:extLst>
          </p:cNvPr>
          <p:cNvSpPr txBox="1"/>
          <p:nvPr/>
        </p:nvSpPr>
        <p:spPr>
          <a:xfrm>
            <a:off x="832020" y="5798575"/>
            <a:ext cx="4641562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Blaizot, Giacalone, Lovato, arXiv:2512.18926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sp>
        <p:nvSpPr>
          <p:cNvPr id="56" name="TextBox 59">
            <a:extLst>
              <a:ext uri="{FF2B5EF4-FFF2-40B4-BE49-F238E27FC236}">
                <a16:creationId xmlns:a16="http://schemas.microsoft.com/office/drawing/2014/main" id="{0C7D0D47-7E07-48AA-A7A2-3595BB943EF8}"/>
              </a:ext>
            </a:extLst>
          </p:cNvPr>
          <p:cNvSpPr txBox="1"/>
          <p:nvPr/>
        </p:nvSpPr>
        <p:spPr>
          <a:xfrm>
            <a:off x="812987" y="6713148"/>
            <a:ext cx="613784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Blaizot, Duguet, unpublished/Bofos et al., unpublished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5729046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4" grpId="0" animBg="1"/>
      <p:bldP spid="25" grpId="0" animBg="1"/>
      <p:bldP spid="53" grpId="0" animBg="1"/>
      <p:bldP spid="54" grpId="0" animBg="1"/>
      <p:bldP spid="55" grpId="0"/>
      <p:bldP spid="5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BD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33CC"/>
                </a:solidFill>
              </a:rPr>
              <a:t>Contents</a:t>
            </a:r>
          </a:p>
        </p:txBody>
      </p:sp>
      <p:sp>
        <p:nvSpPr>
          <p:cNvPr id="81" name="Shape 81"/>
          <p:cNvSpPr/>
          <p:nvPr/>
        </p:nvSpPr>
        <p:spPr>
          <a:xfrm>
            <a:off x="481799" y="4957752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Interface between low- and high-energy physics</a:t>
            </a:r>
          </a:p>
        </p:txBody>
      </p:sp>
      <p:sp>
        <p:nvSpPr>
          <p:cNvPr id="12" name="Shape 81"/>
          <p:cNvSpPr/>
          <p:nvPr/>
        </p:nvSpPr>
        <p:spPr>
          <a:xfrm>
            <a:off x="1516125" y="6948730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From</a:t>
            </a:r>
            <a:r>
              <a:rPr lang="fr-FR"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 the quantum to the </a:t>
            </a:r>
            <a:r>
              <a:rPr lang="fr-FR" sz="2200" dirty="0" err="1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classical</a:t>
            </a:r>
            <a:r>
              <a:rPr lang="fr-FR"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 rotor</a:t>
            </a:r>
            <a:endParaRPr sz="2200" dirty="0">
              <a:solidFill>
                <a:srgbClr val="1243DE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3" name="Shape 81"/>
          <p:cNvSpPr/>
          <p:nvPr/>
        </p:nvSpPr>
        <p:spPr>
          <a:xfrm>
            <a:off x="481800" y="1551355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Introduction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5" name="Shape 81">
            <a:extLst>
              <a:ext uri="{FF2B5EF4-FFF2-40B4-BE49-F238E27FC236}">
                <a16:creationId xmlns:a16="http://schemas.microsoft.com/office/drawing/2014/main" id="{0C7ED7B8-22D2-4557-9A48-EFE98FD2E05B}"/>
              </a:ext>
            </a:extLst>
          </p:cNvPr>
          <p:cNvSpPr/>
          <p:nvPr/>
        </p:nvSpPr>
        <p:spPr>
          <a:xfrm>
            <a:off x="1516125" y="623814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latin typeface="Palatino"/>
                <a:ea typeface="Palatino"/>
                <a:cs typeface="Palatino"/>
                <a:sym typeface="Palatino"/>
              </a:rPr>
              <a:t>Imaging two-body correlations from ab initio quantum rotor in 8 ≤ Z ≤ 28 nuclei </a:t>
            </a:r>
          </a:p>
        </p:txBody>
      </p:sp>
      <p:sp>
        <p:nvSpPr>
          <p:cNvPr id="18" name="Shape 81">
            <a:extLst>
              <a:ext uri="{FF2B5EF4-FFF2-40B4-BE49-F238E27FC236}">
                <a16:creationId xmlns:a16="http://schemas.microsoft.com/office/drawing/2014/main" id="{0ECECA3C-5CF8-4DE7-90E2-C6C741A6BF68}"/>
              </a:ext>
            </a:extLst>
          </p:cNvPr>
          <p:cNvSpPr/>
          <p:nvPr/>
        </p:nvSpPr>
        <p:spPr>
          <a:xfrm>
            <a:off x="1516126" y="5524440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Azimuthal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flow versus quantum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correlations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in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nuclei</a:t>
            </a:r>
            <a:endParaRPr lang="fr-FR"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9" name="Shape 81">
            <a:extLst>
              <a:ext uri="{FF2B5EF4-FFF2-40B4-BE49-F238E27FC236}">
                <a16:creationId xmlns:a16="http://schemas.microsoft.com/office/drawing/2014/main" id="{D4443E47-1A25-4915-BB5F-69FB59AB2F43}"/>
              </a:ext>
            </a:extLst>
          </p:cNvPr>
          <p:cNvSpPr/>
          <p:nvPr/>
        </p:nvSpPr>
        <p:spPr>
          <a:xfrm>
            <a:off x="1516129" y="2123387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The ab initio nuclear many-body problem and many-body expansion methods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0" name="Shape 81">
            <a:extLst>
              <a:ext uri="{FF2B5EF4-FFF2-40B4-BE49-F238E27FC236}">
                <a16:creationId xmlns:a16="http://schemas.microsoft.com/office/drawing/2014/main" id="{BE9965E6-12EF-4AE9-908F-B32DB40D5307}"/>
              </a:ext>
            </a:extLst>
          </p:cNvPr>
          <p:cNvSpPr/>
          <p:nvPr/>
        </p:nvSpPr>
        <p:spPr>
          <a:xfrm>
            <a:off x="1516129" y="283709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The projected generator coordinate method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1" name="Shape 81">
            <a:extLst>
              <a:ext uri="{FF2B5EF4-FFF2-40B4-BE49-F238E27FC236}">
                <a16:creationId xmlns:a16="http://schemas.microsoft.com/office/drawing/2014/main" id="{4417C10E-201E-405C-9A56-48FE5DA52DA0}"/>
              </a:ext>
            </a:extLst>
          </p:cNvPr>
          <p:cNvSpPr/>
          <p:nvPr/>
        </p:nvSpPr>
        <p:spPr>
          <a:xfrm>
            <a:off x="1516128" y="3542333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Rotational properties, deformation and correlations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2" name="Shape 81">
            <a:extLst>
              <a:ext uri="{FF2B5EF4-FFF2-40B4-BE49-F238E27FC236}">
                <a16:creationId xmlns:a16="http://schemas.microsoft.com/office/drawing/2014/main" id="{54FC1D5B-57CD-4549-A5CD-EE2858E6885D}"/>
              </a:ext>
            </a:extLst>
          </p:cNvPr>
          <p:cNvSpPr/>
          <p:nvPr/>
        </p:nvSpPr>
        <p:spPr>
          <a:xfrm>
            <a:off x="1516127" y="4247571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Kumar invariant operators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3" name="Shape 81">
            <a:extLst>
              <a:ext uri="{FF2B5EF4-FFF2-40B4-BE49-F238E27FC236}">
                <a16:creationId xmlns:a16="http://schemas.microsoft.com/office/drawing/2014/main" id="{038DCD14-D2B8-4DE9-94B5-8DBF46BAB30D}"/>
              </a:ext>
            </a:extLst>
          </p:cNvPr>
          <p:cNvSpPr/>
          <p:nvPr/>
        </p:nvSpPr>
        <p:spPr>
          <a:xfrm>
            <a:off x="1516124" y="7653567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Connection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with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Kumar invariant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4" name="Shape 81">
            <a:extLst>
              <a:ext uri="{FF2B5EF4-FFF2-40B4-BE49-F238E27FC236}">
                <a16:creationId xmlns:a16="http://schemas.microsoft.com/office/drawing/2014/main" id="{AAF04176-1BBA-488E-A4FE-02B4850BAF4C}"/>
              </a:ext>
            </a:extLst>
          </p:cNvPr>
          <p:cNvSpPr/>
          <p:nvPr/>
        </p:nvSpPr>
        <p:spPr>
          <a:xfrm>
            <a:off x="1516123" y="836727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Adding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shape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fluctuations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5" name="Shape 81">
            <a:extLst>
              <a:ext uri="{FF2B5EF4-FFF2-40B4-BE49-F238E27FC236}">
                <a16:creationId xmlns:a16="http://schemas.microsoft.com/office/drawing/2014/main" id="{50D43FF5-5C9F-4314-A4F0-14663976F6B2}"/>
              </a:ext>
            </a:extLst>
          </p:cNvPr>
          <p:cNvSpPr/>
          <p:nvPr/>
        </p:nvSpPr>
        <p:spPr>
          <a:xfrm>
            <a:off x="1516123" y="906868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Dependence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of the interface on the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intrinsic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and apparent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theoretical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resolution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scale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623899606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9C7D331-62CC-401B-A4D3-08A1F656B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300" y="5076768"/>
            <a:ext cx="5526515" cy="3970135"/>
          </a:xfrm>
          <a:prstGeom prst="rect">
            <a:avLst/>
          </a:prstGeom>
        </p:spPr>
      </p:pic>
      <p:sp>
        <p:nvSpPr>
          <p:cNvPr id="1200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7" name="Shape 1495">
            <a:extLst>
              <a:ext uri="{FF2B5EF4-FFF2-40B4-BE49-F238E27FC236}">
                <a16:creationId xmlns:a16="http://schemas.microsoft.com/office/drawing/2014/main" id="{74FA1DAE-A97A-4C0E-A3F2-4FE5E9D2F0FC}"/>
              </a:ext>
            </a:extLst>
          </p:cNvPr>
          <p:cNvSpPr/>
          <p:nvPr/>
        </p:nvSpPr>
        <p:spPr>
          <a:xfrm>
            <a:off x="0" y="171656"/>
            <a:ext cx="13004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sz="3600" dirty="0">
                <a:solidFill>
                  <a:srgbClr val="0033CC"/>
                </a:solidFill>
              </a:rPr>
              <a:t>From the quantum to the classical rotor model</a:t>
            </a:r>
            <a:endParaRPr sz="3600" dirty="0">
              <a:solidFill>
                <a:srgbClr val="0033CC"/>
              </a:solidFill>
              <a:latin typeface="Symbol" panose="05050102010706020507" pitchFamily="18" charset="2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1BD1E3B-DAC5-4CA9-9431-5DC747F2B248}"/>
              </a:ext>
            </a:extLst>
          </p:cNvPr>
          <p:cNvGrpSpPr/>
          <p:nvPr/>
        </p:nvGrpSpPr>
        <p:grpSpPr>
          <a:xfrm>
            <a:off x="9504302" y="2964297"/>
            <a:ext cx="3020288" cy="1157912"/>
            <a:chOff x="7259785" y="2810173"/>
            <a:chExt cx="3020288" cy="1157912"/>
          </a:xfrm>
        </p:grpSpPr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CCBC11DA-1781-4D3A-A50D-F2FC69CFD5A3}"/>
                </a:ext>
              </a:extLst>
            </p:cNvPr>
            <p:cNvCxnSpPr>
              <a:cxnSpLocks/>
            </p:cNvCxnSpPr>
            <p:nvPr/>
          </p:nvCxnSpPr>
          <p:spPr>
            <a:xfrm>
              <a:off x="7259785" y="3438442"/>
              <a:ext cx="3020288" cy="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ysDot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F8D4A93F-8796-4FBE-9658-2138BED66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95310" y="2810173"/>
              <a:ext cx="1260764" cy="1157912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90F6149C-85ED-468F-B78C-3BFFB122E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05025" y="2810173"/>
              <a:ext cx="1260764" cy="1157912"/>
            </a:xfrm>
            <a:prstGeom prst="rect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1D157DA4-FE74-4D8D-B200-1A19DAED1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1155" y="1457967"/>
            <a:ext cx="2306583" cy="1252268"/>
          </a:xfrm>
          <a:prstGeom prst="rect">
            <a:avLst/>
          </a:prstGeom>
        </p:spPr>
      </p:pic>
      <p:sp>
        <p:nvSpPr>
          <p:cNvPr id="20" name="Shape 111">
            <a:extLst>
              <a:ext uri="{FF2B5EF4-FFF2-40B4-BE49-F238E27FC236}">
                <a16:creationId xmlns:a16="http://schemas.microsoft.com/office/drawing/2014/main" id="{5BB8CD25-4A73-42EB-A2EA-09424CF14CD6}"/>
              </a:ext>
            </a:extLst>
          </p:cNvPr>
          <p:cNvSpPr/>
          <p:nvPr/>
        </p:nvSpPr>
        <p:spPr>
          <a:xfrm>
            <a:off x="325894" y="1668603"/>
            <a:ext cx="9413851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Classical</a:t>
            </a:r>
            <a:r>
              <a:rPr lang="fr-FR" b="1" dirty="0">
                <a:solidFill>
                  <a:schemeClr val="tx1"/>
                </a:solidFill>
              </a:rPr>
              <a:t> rotor </a:t>
            </a:r>
            <a:r>
              <a:rPr lang="fr-FR" b="1" dirty="0" err="1">
                <a:solidFill>
                  <a:schemeClr val="tx1"/>
                </a:solidFill>
              </a:rPr>
              <a:t>underlines</a:t>
            </a:r>
            <a:r>
              <a:rPr lang="fr-FR" b="1" dirty="0">
                <a:solidFill>
                  <a:schemeClr val="tx1"/>
                </a:solidFill>
              </a:rPr>
              <a:t> the </a:t>
            </a:r>
            <a:r>
              <a:rPr lang="fr-FR" b="1" dirty="0" err="1">
                <a:solidFill>
                  <a:schemeClr val="tx1"/>
                </a:solidFill>
              </a:rPr>
              <a:t>way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practitioners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see</a:t>
            </a:r>
            <a:r>
              <a:rPr lang="fr-FR" b="1" dirty="0">
                <a:solidFill>
                  <a:schemeClr val="tx1"/>
                </a:solidFill>
              </a:rPr>
              <a:t> how HIC </a:t>
            </a:r>
          </a:p>
          <a:p>
            <a:pPr lvl="0">
              <a:defRPr sz="1800"/>
            </a:pPr>
            <a:r>
              <a:rPr lang="fr-FR" b="1" dirty="0">
                <a:solidFill>
                  <a:schemeClr val="tx1"/>
                </a:solidFill>
              </a:rPr>
              <a:t>	</a:t>
            </a:r>
            <a:r>
              <a:rPr lang="fr-FR" dirty="0">
                <a:solidFill>
                  <a:schemeClr val="tx1"/>
                </a:solidFill>
              </a:rPr>
              <a:t>1) Time </a:t>
            </a:r>
            <a:r>
              <a:rPr lang="fr-FR" dirty="0" err="1">
                <a:solidFill>
                  <a:schemeClr val="tx1"/>
                </a:solidFill>
              </a:rPr>
              <a:t>scale</a:t>
            </a:r>
            <a:r>
              <a:rPr lang="fr-FR" dirty="0">
                <a:solidFill>
                  <a:schemeClr val="tx1"/>
                </a:solidFill>
              </a:rPr>
              <a:t> « justifies » a snapshot-</a:t>
            </a:r>
            <a:r>
              <a:rPr lang="fr-FR" dirty="0" err="1">
                <a:solidFill>
                  <a:schemeClr val="tx1"/>
                </a:solidFill>
              </a:rPr>
              <a:t>frozen</a:t>
            </a:r>
            <a:r>
              <a:rPr lang="fr-FR" dirty="0">
                <a:solidFill>
                  <a:schemeClr val="tx1"/>
                </a:solidFill>
              </a:rPr>
              <a:t> orientation </a:t>
            </a:r>
            <a:r>
              <a:rPr lang="fr-FR" dirty="0" err="1">
                <a:solidFill>
                  <a:schemeClr val="tx1"/>
                </a:solidFill>
              </a:rPr>
              <a:t>picture</a:t>
            </a:r>
            <a:r>
              <a:rPr lang="fr-FR" dirty="0">
                <a:solidFill>
                  <a:schemeClr val="tx1"/>
                </a:solidFill>
              </a:rPr>
              <a:t> in </a:t>
            </a:r>
            <a:r>
              <a:rPr lang="fr-FR" dirty="0" err="1">
                <a:solidFill>
                  <a:schemeClr val="tx1"/>
                </a:solidFill>
              </a:rPr>
              <a:t>each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event</a:t>
            </a:r>
            <a:endParaRPr lang="fr-FR" dirty="0">
              <a:solidFill>
                <a:schemeClr val="tx1"/>
              </a:solidFill>
            </a:endParaRPr>
          </a:p>
          <a:p>
            <a:pPr lvl="0">
              <a:defRPr sz="1800"/>
            </a:pPr>
            <a:r>
              <a:rPr lang="fr-FR" dirty="0">
                <a:solidFill>
                  <a:schemeClr val="tx1"/>
                </a:solidFill>
              </a:rPr>
              <a:t>	2)  </a:t>
            </a:r>
            <a:r>
              <a:rPr lang="fr-FR" dirty="0" err="1">
                <a:solidFill>
                  <a:schemeClr val="tx1"/>
                </a:solidFill>
              </a:rPr>
              <a:t>Average</a:t>
            </a:r>
            <a:r>
              <a:rPr lang="fr-FR" dirty="0">
                <a:solidFill>
                  <a:schemeClr val="tx1"/>
                </a:solidFill>
              </a:rPr>
              <a:t> over </a:t>
            </a:r>
            <a:r>
              <a:rPr lang="fr-FR" dirty="0" err="1">
                <a:solidFill>
                  <a:schemeClr val="tx1"/>
                </a:solidFill>
              </a:rPr>
              <a:t>events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includes</a:t>
            </a:r>
            <a:r>
              <a:rPr lang="fr-FR" dirty="0">
                <a:solidFill>
                  <a:schemeClr val="tx1"/>
                </a:solidFill>
              </a:rPr>
              <a:t> an </a:t>
            </a:r>
            <a:r>
              <a:rPr lang="fr-FR" dirty="0" err="1">
                <a:solidFill>
                  <a:schemeClr val="tx1"/>
                </a:solidFill>
              </a:rPr>
              <a:t>averaging</a:t>
            </a:r>
            <a:r>
              <a:rPr lang="fr-FR" dirty="0">
                <a:solidFill>
                  <a:schemeClr val="tx1"/>
                </a:solidFill>
              </a:rPr>
              <a:t> over orientation of </a:t>
            </a:r>
            <a:r>
              <a:rPr lang="fr-FR" dirty="0" err="1">
                <a:solidFill>
                  <a:schemeClr val="tx1"/>
                </a:solidFill>
              </a:rPr>
              <a:t>each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deformed</a:t>
            </a:r>
            <a:r>
              <a:rPr lang="fr-FR" dirty="0">
                <a:solidFill>
                  <a:schemeClr val="tx1"/>
                </a:solidFill>
              </a:rPr>
              <a:t> body 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27" name="Shape 111">
            <a:extLst>
              <a:ext uri="{FF2B5EF4-FFF2-40B4-BE49-F238E27FC236}">
                <a16:creationId xmlns:a16="http://schemas.microsoft.com/office/drawing/2014/main" id="{8ECEFD4F-1E44-4042-AD19-2AF4B0BF58B6}"/>
              </a:ext>
            </a:extLst>
          </p:cNvPr>
          <p:cNvSpPr/>
          <p:nvPr/>
        </p:nvSpPr>
        <p:spPr>
          <a:xfrm>
            <a:off x="312040" y="3127755"/>
            <a:ext cx="12311448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>
                <a:solidFill>
                  <a:schemeClr val="tx1"/>
                </a:solidFill>
              </a:rPr>
              <a:t>HIC are of course </a:t>
            </a:r>
            <a:r>
              <a:rPr lang="fr-FR" b="1" dirty="0" err="1">
                <a:solidFill>
                  <a:schemeClr val="tx1"/>
                </a:solidFill>
              </a:rPr>
              <a:t>performed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with</a:t>
            </a:r>
            <a:r>
              <a:rPr lang="fr-FR" b="1" dirty="0">
                <a:solidFill>
                  <a:schemeClr val="tx1"/>
                </a:solidFill>
              </a:rPr>
              <a:t> quantal </a:t>
            </a:r>
            <a:r>
              <a:rPr lang="fr-FR" b="1" dirty="0" err="1">
                <a:solidFill>
                  <a:schemeClr val="tx1"/>
                </a:solidFill>
              </a:rPr>
              <a:t>nuclei</a:t>
            </a:r>
            <a:endParaRPr lang="fr-FR" b="1" dirty="0">
              <a:solidFill>
                <a:schemeClr val="tx1"/>
              </a:solidFill>
            </a:endParaRPr>
          </a:p>
          <a:p>
            <a:pPr lvl="0">
              <a:defRPr sz="1800"/>
            </a:pPr>
            <a:r>
              <a:rPr lang="fr-FR" b="1" dirty="0">
                <a:solidFill>
                  <a:schemeClr val="tx1"/>
                </a:solidFill>
              </a:rPr>
              <a:t>	</a:t>
            </a:r>
            <a:r>
              <a:rPr lang="fr-FR" dirty="0">
                <a:solidFill>
                  <a:schemeClr val="tx1"/>
                </a:solidFill>
              </a:rPr>
              <a:t>1) </a:t>
            </a:r>
            <a:r>
              <a:rPr lang="fr-FR" dirty="0" err="1">
                <a:solidFill>
                  <a:schemeClr val="tx1"/>
                </a:solidFill>
              </a:rPr>
              <a:t>Angular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momentum</a:t>
            </a:r>
            <a:r>
              <a:rPr lang="fr-FR" dirty="0">
                <a:solidFill>
                  <a:schemeClr val="tx1"/>
                </a:solidFill>
              </a:rPr>
              <a:t> projection has no time-</a:t>
            </a:r>
            <a:r>
              <a:rPr lang="fr-FR" dirty="0" err="1">
                <a:solidFill>
                  <a:schemeClr val="tx1"/>
                </a:solidFill>
              </a:rPr>
              <a:t>scale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associated</a:t>
            </a:r>
            <a:r>
              <a:rPr lang="fr-FR" dirty="0">
                <a:solidFill>
                  <a:schemeClr val="tx1"/>
                </a:solidFill>
              </a:rPr>
              <a:t> to </a:t>
            </a:r>
            <a:r>
              <a:rPr lang="fr-FR" dirty="0" err="1">
                <a:solidFill>
                  <a:schemeClr val="tx1"/>
                </a:solidFill>
              </a:rPr>
              <a:t>it</a:t>
            </a:r>
            <a:endParaRPr lang="fr-FR" dirty="0">
              <a:solidFill>
                <a:schemeClr val="tx1"/>
              </a:solidFill>
            </a:endParaRPr>
          </a:p>
          <a:p>
            <a:pPr lvl="0">
              <a:defRPr sz="1800"/>
            </a:pPr>
            <a:r>
              <a:rPr lang="fr-FR" dirty="0">
                <a:solidFill>
                  <a:schemeClr val="tx1"/>
                </a:solidFill>
              </a:rPr>
              <a:t>	2) </a:t>
            </a:r>
            <a:r>
              <a:rPr lang="fr-FR" dirty="0" err="1">
                <a:solidFill>
                  <a:schemeClr val="tx1"/>
                </a:solidFill>
              </a:rPr>
              <a:t>Nuclei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colliding</a:t>
            </a:r>
            <a:r>
              <a:rPr lang="fr-FR" dirty="0">
                <a:solidFill>
                  <a:schemeClr val="tx1"/>
                </a:solidFill>
              </a:rPr>
              <a:t> are </a:t>
            </a:r>
            <a:r>
              <a:rPr lang="fr-FR" dirty="0" err="1">
                <a:solidFill>
                  <a:schemeClr val="tx1"/>
                </a:solidFill>
              </a:rPr>
              <a:t>spherical</a:t>
            </a:r>
            <a:r>
              <a:rPr lang="fr-FR" dirty="0">
                <a:solidFill>
                  <a:schemeClr val="tx1"/>
                </a:solidFill>
              </a:rPr>
              <a:t> and </a:t>
            </a:r>
            <a:r>
              <a:rPr lang="fr-FR" dirty="0" err="1">
                <a:solidFill>
                  <a:schemeClr val="tx1"/>
                </a:solidFill>
              </a:rPr>
              <a:t>there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is</a:t>
            </a:r>
            <a:r>
              <a:rPr lang="fr-FR" dirty="0">
                <a:solidFill>
                  <a:schemeClr val="tx1"/>
                </a:solidFill>
              </a:rPr>
              <a:t> no </a:t>
            </a:r>
            <a:r>
              <a:rPr lang="fr-FR" dirty="0" err="1">
                <a:solidFill>
                  <a:schemeClr val="tx1"/>
                </a:solidFill>
              </a:rPr>
              <a:t>resolution</a:t>
            </a:r>
            <a:r>
              <a:rPr lang="fr-FR" dirty="0">
                <a:solidFill>
                  <a:schemeClr val="tx1"/>
                </a:solidFill>
              </a:rPr>
              <a:t> of the </a:t>
            </a:r>
            <a:r>
              <a:rPr lang="fr-FR" dirty="0" err="1">
                <a:solidFill>
                  <a:schemeClr val="tx1"/>
                </a:solidFill>
              </a:rPr>
              <a:t>intrinsic</a:t>
            </a:r>
            <a:r>
              <a:rPr lang="fr-FR" dirty="0">
                <a:solidFill>
                  <a:schemeClr val="tx1"/>
                </a:solidFill>
              </a:rPr>
              <a:t> frame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1614245F-C4DF-4C0A-96D0-9786DAF5FCF5}"/>
              </a:ext>
            </a:extLst>
          </p:cNvPr>
          <p:cNvSpPr/>
          <p:nvPr/>
        </p:nvSpPr>
        <p:spPr>
          <a:xfrm>
            <a:off x="215055" y="2922953"/>
            <a:ext cx="12408432" cy="1225914"/>
          </a:xfrm>
          <a:prstGeom prst="round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ECAD3596-D7E4-470B-89A7-EE42F44A8174}"/>
              </a:ext>
            </a:extLst>
          </p:cNvPr>
          <p:cNvSpPr/>
          <p:nvPr/>
        </p:nvSpPr>
        <p:spPr>
          <a:xfrm>
            <a:off x="215055" y="1510112"/>
            <a:ext cx="12408432" cy="1225914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0" name="TextBox 59">
            <a:extLst>
              <a:ext uri="{FF2B5EF4-FFF2-40B4-BE49-F238E27FC236}">
                <a16:creationId xmlns:a16="http://schemas.microsoft.com/office/drawing/2014/main" id="{28B841D8-BAC4-4934-847C-B690DD25A201}"/>
              </a:ext>
            </a:extLst>
          </p:cNvPr>
          <p:cNvSpPr txBox="1"/>
          <p:nvPr/>
        </p:nvSpPr>
        <p:spPr>
          <a:xfrm>
            <a:off x="215055" y="4259557"/>
            <a:ext cx="2827482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Duguet </a:t>
            </a:r>
            <a:r>
              <a:rPr lang="it-IT" sz="1700" i="1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al., </a:t>
            </a:r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PRL (2025</a:t>
            </a:r>
            <a:r>
              <a:rPr lang="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)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sp>
        <p:nvSpPr>
          <p:cNvPr id="31" name="TextBox 59">
            <a:extLst>
              <a:ext uri="{FF2B5EF4-FFF2-40B4-BE49-F238E27FC236}">
                <a16:creationId xmlns:a16="http://schemas.microsoft.com/office/drawing/2014/main" id="{8351C406-E870-413E-B30C-C53871593742}"/>
              </a:ext>
            </a:extLst>
          </p:cNvPr>
          <p:cNvSpPr txBox="1"/>
          <p:nvPr/>
        </p:nvSpPr>
        <p:spPr>
          <a:xfrm>
            <a:off x="2750437" y="4259558"/>
            <a:ext cx="333170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Dobaczewski </a:t>
            </a:r>
            <a:r>
              <a:rPr lang="it-IT" sz="1700" i="1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al., </a:t>
            </a:r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PRR (2025</a:t>
            </a:r>
            <a:r>
              <a:rPr lang="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)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sp>
        <p:nvSpPr>
          <p:cNvPr id="34" name="Shape 111">
            <a:extLst>
              <a:ext uri="{FF2B5EF4-FFF2-40B4-BE49-F238E27FC236}">
                <a16:creationId xmlns:a16="http://schemas.microsoft.com/office/drawing/2014/main" id="{95558ECD-2807-4592-8086-1A67CD266D12}"/>
              </a:ext>
            </a:extLst>
          </p:cNvPr>
          <p:cNvSpPr/>
          <p:nvPr/>
        </p:nvSpPr>
        <p:spPr>
          <a:xfrm>
            <a:off x="9870255" y="7523444"/>
            <a:ext cx="320613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Average</a:t>
            </a:r>
            <a:r>
              <a:rPr lang="fr-FR" b="1" dirty="0">
                <a:solidFill>
                  <a:schemeClr val="tx1"/>
                </a:solidFill>
              </a:rPr>
              <a:t> relative </a:t>
            </a:r>
            <a:r>
              <a:rPr lang="fr-FR" b="1" dirty="0" err="1">
                <a:solidFill>
                  <a:schemeClr val="tx1"/>
                </a:solidFill>
              </a:rPr>
              <a:t>error</a:t>
            </a:r>
            <a:r>
              <a:rPr lang="fr-FR" b="1" dirty="0">
                <a:solidFill>
                  <a:schemeClr val="tx1"/>
                </a:solidFill>
              </a:rPr>
              <a:t>: 5.10</a:t>
            </a:r>
            <a:r>
              <a:rPr lang="fr-FR" b="1" baseline="30000" dirty="0">
                <a:solidFill>
                  <a:schemeClr val="tx1"/>
                </a:solidFill>
              </a:rPr>
              <a:t>-4</a:t>
            </a:r>
            <a:endParaRPr sz="2200" b="1" baseline="30000" dirty="0">
              <a:solidFill>
                <a:schemeClr val="tx1"/>
              </a:solidFill>
            </a:endParaRPr>
          </a:p>
        </p:txBody>
      </p:sp>
      <p:sp>
        <p:nvSpPr>
          <p:cNvPr id="35" name="Shape 111">
            <a:extLst>
              <a:ext uri="{FF2B5EF4-FFF2-40B4-BE49-F238E27FC236}">
                <a16:creationId xmlns:a16="http://schemas.microsoft.com/office/drawing/2014/main" id="{00BEB02A-2D76-452E-AAE1-A497984BC699}"/>
              </a:ext>
            </a:extLst>
          </p:cNvPr>
          <p:cNvSpPr/>
          <p:nvPr/>
        </p:nvSpPr>
        <p:spPr>
          <a:xfrm>
            <a:off x="10220586" y="7894712"/>
            <a:ext cx="2580140" cy="225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fr-FR" sz="2200" baseline="30000" dirty="0" err="1">
                <a:solidFill>
                  <a:schemeClr val="tx1"/>
                </a:solidFill>
              </a:rPr>
              <a:t>Quickly</a:t>
            </a:r>
            <a:r>
              <a:rPr lang="fr-FR" sz="2200" baseline="30000" dirty="0">
                <a:solidFill>
                  <a:schemeClr val="tx1"/>
                </a:solidFill>
              </a:rPr>
              <a:t> </a:t>
            </a:r>
            <a:r>
              <a:rPr lang="fr-FR" sz="2200" baseline="30000" dirty="0" err="1">
                <a:solidFill>
                  <a:schemeClr val="tx1"/>
                </a:solidFill>
              </a:rPr>
              <a:t>decreases</a:t>
            </a:r>
            <a:r>
              <a:rPr lang="fr-FR" sz="2200" baseline="30000" dirty="0">
                <a:solidFill>
                  <a:schemeClr val="tx1"/>
                </a:solidFill>
              </a:rPr>
              <a:t> </a:t>
            </a:r>
            <a:r>
              <a:rPr lang="fr-FR" sz="2200" baseline="30000" dirty="0" err="1">
                <a:solidFill>
                  <a:schemeClr val="tx1"/>
                </a:solidFill>
              </a:rPr>
              <a:t>with</a:t>
            </a:r>
            <a:r>
              <a:rPr lang="fr-FR" sz="2200" baseline="30000" dirty="0">
                <a:solidFill>
                  <a:schemeClr val="tx1"/>
                </a:solidFill>
              </a:rPr>
              <a:t> A</a:t>
            </a:r>
            <a:endParaRPr sz="2200" baseline="30000" dirty="0">
              <a:solidFill>
                <a:schemeClr val="tx1"/>
              </a:solidFill>
            </a:endParaRPr>
          </a:p>
        </p:txBody>
      </p:sp>
      <p:sp>
        <p:nvSpPr>
          <p:cNvPr id="38" name="TextBox 59">
            <a:extLst>
              <a:ext uri="{FF2B5EF4-FFF2-40B4-BE49-F238E27FC236}">
                <a16:creationId xmlns:a16="http://schemas.microsoft.com/office/drawing/2014/main" id="{438AD410-F446-43A8-BA1E-1777EE712C38}"/>
              </a:ext>
            </a:extLst>
          </p:cNvPr>
          <p:cNvSpPr txBox="1"/>
          <p:nvPr/>
        </p:nvSpPr>
        <p:spPr>
          <a:xfrm>
            <a:off x="5853855" y="4259558"/>
            <a:ext cx="220949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Ke</a:t>
            </a:r>
            <a:r>
              <a:rPr lang="it-IT" sz="1700" i="1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, </a:t>
            </a:r>
            <a:r>
              <a:rPr lang="fr-FR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arXiv:2509.09549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372C3706-FE05-4E3A-BA7B-EC64D7A3F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0021" y="4946163"/>
            <a:ext cx="2154072" cy="32311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A5217D7-8A57-4610-A085-2824D46794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22261"/>
            <a:ext cx="7441579" cy="1125239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806F411F-9753-4F17-ACC8-216D940B27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3341" y="7155841"/>
            <a:ext cx="2595430" cy="1089294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FC96E638-9217-451D-AA5C-228BC49B59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8727" y="7781572"/>
            <a:ext cx="2969086" cy="404241"/>
          </a:xfrm>
          <a:prstGeom prst="rect">
            <a:avLst/>
          </a:prstGeom>
        </p:spPr>
      </p:pic>
      <p:grpSp>
        <p:nvGrpSpPr>
          <p:cNvPr id="47" name="Groupe 46">
            <a:extLst>
              <a:ext uri="{FF2B5EF4-FFF2-40B4-BE49-F238E27FC236}">
                <a16:creationId xmlns:a16="http://schemas.microsoft.com/office/drawing/2014/main" id="{1B2BC2C1-7140-4B86-8A8F-47BB806B220E}"/>
              </a:ext>
            </a:extLst>
          </p:cNvPr>
          <p:cNvGrpSpPr/>
          <p:nvPr/>
        </p:nvGrpSpPr>
        <p:grpSpPr>
          <a:xfrm>
            <a:off x="6292617" y="6869539"/>
            <a:ext cx="997082" cy="451708"/>
            <a:chOff x="6419271" y="5531471"/>
            <a:chExt cx="997082" cy="451708"/>
          </a:xfrm>
        </p:grpSpPr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E71D26C7-5867-4F98-91E3-C76464E9A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19271" y="5697724"/>
              <a:ext cx="997082" cy="285455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34383B2C-4CF4-41B4-B89F-518A73E8B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82819" y="5531471"/>
              <a:ext cx="132203" cy="121186"/>
            </a:xfrm>
            <a:prstGeom prst="rect">
              <a:avLst/>
            </a:prstGeom>
          </p:spPr>
        </p:pic>
      </p:grpSp>
      <p:pic>
        <p:nvPicPr>
          <p:cNvPr id="45" name="Image 44">
            <a:extLst>
              <a:ext uri="{FF2B5EF4-FFF2-40B4-BE49-F238E27FC236}">
                <a16:creationId xmlns:a16="http://schemas.microsoft.com/office/drawing/2014/main" id="{5C2390C3-360B-4B9F-8130-F91F696AB9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6568" y="4863226"/>
            <a:ext cx="2154072" cy="419338"/>
          </a:xfrm>
          <a:prstGeom prst="rect">
            <a:avLst/>
          </a:prstGeom>
        </p:spPr>
      </p:pic>
      <p:sp>
        <p:nvSpPr>
          <p:cNvPr id="59" name="Shape 111">
            <a:extLst>
              <a:ext uri="{FF2B5EF4-FFF2-40B4-BE49-F238E27FC236}">
                <a16:creationId xmlns:a16="http://schemas.microsoft.com/office/drawing/2014/main" id="{F7E397EA-B7F6-443C-8AEE-F9E4BE536178}"/>
              </a:ext>
            </a:extLst>
          </p:cNvPr>
          <p:cNvSpPr/>
          <p:nvPr/>
        </p:nvSpPr>
        <p:spPr>
          <a:xfrm>
            <a:off x="2449131" y="5029764"/>
            <a:ext cx="46239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400" baseline="30000" dirty="0">
                <a:solidFill>
                  <a:schemeClr val="tx1"/>
                </a:solidFill>
              </a:rPr>
              <a:t>and</a:t>
            </a:r>
            <a:endParaRPr sz="2200" baseline="30000" dirty="0">
              <a:solidFill>
                <a:schemeClr val="tx1"/>
              </a:solidFill>
            </a:endParaRPr>
          </a:p>
        </p:txBody>
      </p:sp>
      <p:sp>
        <p:nvSpPr>
          <p:cNvPr id="46" name="Flèche : bas 45">
            <a:extLst>
              <a:ext uri="{FF2B5EF4-FFF2-40B4-BE49-F238E27FC236}">
                <a16:creationId xmlns:a16="http://schemas.microsoft.com/office/drawing/2014/main" id="{A41E2B31-1D21-4F26-AAEB-B93FC7AF8178}"/>
              </a:ext>
            </a:extLst>
          </p:cNvPr>
          <p:cNvSpPr/>
          <p:nvPr/>
        </p:nvSpPr>
        <p:spPr>
          <a:xfrm>
            <a:off x="2230582" y="5457627"/>
            <a:ext cx="680948" cy="285455"/>
          </a:xfrm>
          <a:prstGeom prst="down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D2521032-BFD9-4C35-9881-25FEF92D2B8B}"/>
              </a:ext>
            </a:extLst>
          </p:cNvPr>
          <p:cNvCxnSpPr>
            <a:cxnSpLocks/>
            <a:stCxn id="80" idx="2"/>
            <a:endCxn id="66" idx="0"/>
          </p:cNvCxnSpPr>
          <p:nvPr/>
        </p:nvCxnSpPr>
        <p:spPr>
          <a:xfrm>
            <a:off x="4355628" y="6983839"/>
            <a:ext cx="1397866" cy="747321"/>
          </a:xfrm>
          <a:prstGeom prst="straightConnector1">
            <a:avLst/>
          </a:prstGeom>
          <a:noFill/>
          <a:ln w="38100" cap="flat">
            <a:solidFill>
              <a:srgbClr val="C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5" name="Shape 111">
            <a:extLst>
              <a:ext uri="{FF2B5EF4-FFF2-40B4-BE49-F238E27FC236}">
                <a16:creationId xmlns:a16="http://schemas.microsoft.com/office/drawing/2014/main" id="{ABE83F20-A5DE-4FCA-8826-369979C18666}"/>
              </a:ext>
            </a:extLst>
          </p:cNvPr>
          <p:cNvSpPr/>
          <p:nvPr/>
        </p:nvSpPr>
        <p:spPr>
          <a:xfrm>
            <a:off x="5170642" y="7279583"/>
            <a:ext cx="52532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400" baseline="30000" dirty="0">
                <a:solidFill>
                  <a:srgbClr val="C00000"/>
                </a:solidFill>
              </a:rPr>
              <a:t>SWT</a:t>
            </a:r>
            <a:endParaRPr sz="2200" baseline="30000" dirty="0">
              <a:solidFill>
                <a:srgbClr val="C00000"/>
              </a:solidFill>
            </a:endParaRPr>
          </a:p>
        </p:txBody>
      </p:sp>
      <p:sp>
        <p:nvSpPr>
          <p:cNvPr id="66" name="Rectangle : coins arrondis 65">
            <a:extLst>
              <a:ext uri="{FF2B5EF4-FFF2-40B4-BE49-F238E27FC236}">
                <a16:creationId xmlns:a16="http://schemas.microsoft.com/office/drawing/2014/main" id="{47134AEE-864C-4A55-BD5D-F931D7D127F7}"/>
              </a:ext>
            </a:extLst>
          </p:cNvPr>
          <p:cNvSpPr/>
          <p:nvPr/>
        </p:nvSpPr>
        <p:spPr>
          <a:xfrm>
            <a:off x="4217288" y="7731160"/>
            <a:ext cx="3072411" cy="512328"/>
          </a:xfrm>
          <a:prstGeom prst="round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A7523648-E64F-4244-A27F-EE083DDB4FDB}"/>
              </a:ext>
            </a:extLst>
          </p:cNvPr>
          <p:cNvSpPr/>
          <p:nvPr/>
        </p:nvSpPr>
        <p:spPr>
          <a:xfrm>
            <a:off x="6082145" y="6458003"/>
            <a:ext cx="1359434" cy="862445"/>
          </a:xfrm>
          <a:prstGeom prst="roundRect">
            <a:avLst>
              <a:gd name="adj" fmla="val 28006"/>
            </a:avLst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8" name="Shape 111">
            <a:extLst>
              <a:ext uri="{FF2B5EF4-FFF2-40B4-BE49-F238E27FC236}">
                <a16:creationId xmlns:a16="http://schemas.microsoft.com/office/drawing/2014/main" id="{DA205355-AEBD-4EED-A799-F38B6DF8CD3C}"/>
              </a:ext>
            </a:extLst>
          </p:cNvPr>
          <p:cNvSpPr/>
          <p:nvPr/>
        </p:nvSpPr>
        <p:spPr>
          <a:xfrm>
            <a:off x="6142744" y="7441560"/>
            <a:ext cx="1563300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400" baseline="30000" dirty="0" err="1">
                <a:solidFill>
                  <a:srgbClr val="0033CC"/>
                </a:solidFill>
              </a:rPr>
              <a:t>Needle</a:t>
            </a:r>
            <a:r>
              <a:rPr lang="fr-FR" sz="2400" baseline="30000" dirty="0">
                <a:solidFill>
                  <a:srgbClr val="0033CC"/>
                </a:solidFill>
              </a:rPr>
              <a:t> approx.</a:t>
            </a:r>
            <a:endParaRPr sz="2200" baseline="30000" dirty="0">
              <a:solidFill>
                <a:srgbClr val="0033CC"/>
              </a:solidFill>
            </a:endParaRPr>
          </a:p>
        </p:txBody>
      </p:sp>
      <p:sp>
        <p:nvSpPr>
          <p:cNvPr id="50" name="Interdiction 49">
            <a:extLst>
              <a:ext uri="{FF2B5EF4-FFF2-40B4-BE49-F238E27FC236}">
                <a16:creationId xmlns:a16="http://schemas.microsoft.com/office/drawing/2014/main" id="{4B7590B2-4DC1-49D5-B248-10DF6568558F}"/>
              </a:ext>
            </a:extLst>
          </p:cNvPr>
          <p:cNvSpPr/>
          <p:nvPr/>
        </p:nvSpPr>
        <p:spPr>
          <a:xfrm>
            <a:off x="6292617" y="7851586"/>
            <a:ext cx="595751" cy="325013"/>
          </a:xfrm>
          <a:prstGeom prst="noSmoking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9" name="Shape 111">
            <a:extLst>
              <a:ext uri="{FF2B5EF4-FFF2-40B4-BE49-F238E27FC236}">
                <a16:creationId xmlns:a16="http://schemas.microsoft.com/office/drawing/2014/main" id="{3D8F90AA-D62D-447F-A908-44A3A914DFB0}"/>
              </a:ext>
            </a:extLst>
          </p:cNvPr>
          <p:cNvSpPr/>
          <p:nvPr/>
        </p:nvSpPr>
        <p:spPr>
          <a:xfrm>
            <a:off x="5110614" y="8406311"/>
            <a:ext cx="2595430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400" baseline="30000" dirty="0" err="1">
                <a:solidFill>
                  <a:srgbClr val="0033CC"/>
                </a:solidFill>
              </a:rPr>
              <a:t>Neglect</a:t>
            </a:r>
            <a:r>
              <a:rPr lang="fr-FR" sz="2400" baseline="30000" dirty="0">
                <a:solidFill>
                  <a:srgbClr val="0033CC"/>
                </a:solidFill>
              </a:rPr>
              <a:t> Pauli exchange </a:t>
            </a:r>
            <a:r>
              <a:rPr lang="fr-FR" sz="2400" baseline="30000" dirty="0" err="1">
                <a:solidFill>
                  <a:srgbClr val="0033CC"/>
                </a:solidFill>
              </a:rPr>
              <a:t>term</a:t>
            </a:r>
            <a:endParaRPr sz="2200" baseline="30000" dirty="0">
              <a:solidFill>
                <a:srgbClr val="0033CC"/>
              </a:solidFill>
            </a:endParaRPr>
          </a:p>
        </p:txBody>
      </p:sp>
      <p:sp>
        <p:nvSpPr>
          <p:cNvPr id="70" name="Rectangle : coins arrondis 69">
            <a:extLst>
              <a:ext uri="{FF2B5EF4-FFF2-40B4-BE49-F238E27FC236}">
                <a16:creationId xmlns:a16="http://schemas.microsoft.com/office/drawing/2014/main" id="{E3D2FBBD-F6BE-4CD2-AF91-929C5B394391}"/>
              </a:ext>
            </a:extLst>
          </p:cNvPr>
          <p:cNvSpPr/>
          <p:nvPr/>
        </p:nvSpPr>
        <p:spPr>
          <a:xfrm>
            <a:off x="1180649" y="7754726"/>
            <a:ext cx="1597497" cy="488762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1" name="Rectangle : coins arrondis 70">
            <a:extLst>
              <a:ext uri="{FF2B5EF4-FFF2-40B4-BE49-F238E27FC236}">
                <a16:creationId xmlns:a16="http://schemas.microsoft.com/office/drawing/2014/main" id="{A88CAEFB-6D8E-4C24-8B16-3F7B1DC7D9F9}"/>
              </a:ext>
            </a:extLst>
          </p:cNvPr>
          <p:cNvSpPr/>
          <p:nvPr/>
        </p:nvSpPr>
        <p:spPr>
          <a:xfrm>
            <a:off x="0" y="5891194"/>
            <a:ext cx="1180649" cy="419338"/>
          </a:xfrm>
          <a:prstGeom prst="round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2" name="Shape 153">
            <a:extLst>
              <a:ext uri="{FF2B5EF4-FFF2-40B4-BE49-F238E27FC236}">
                <a16:creationId xmlns:a16="http://schemas.microsoft.com/office/drawing/2014/main" id="{81FDC5C1-1391-4F49-9E95-B8D9E0DA6C4F}"/>
              </a:ext>
            </a:extLst>
          </p:cNvPr>
          <p:cNvSpPr/>
          <p:nvPr/>
        </p:nvSpPr>
        <p:spPr>
          <a:xfrm>
            <a:off x="229034" y="8637776"/>
            <a:ext cx="7212545" cy="1015663"/>
          </a:xfrm>
          <a:prstGeom prst="roundRect">
            <a:avLst>
              <a:gd name="adj" fmla="val 14695"/>
            </a:avLst>
          </a:prstGeom>
          <a:solidFill>
            <a:srgbClr val="FF99FF"/>
          </a:solidFill>
          <a:ln w="12700">
            <a:solidFill>
              <a:srgbClr val="FF99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0D6E3245-0294-4140-A9F0-5A2C5BC5907A}"/>
              </a:ext>
            </a:extLst>
          </p:cNvPr>
          <p:cNvSpPr txBox="1"/>
          <p:nvPr/>
        </p:nvSpPr>
        <p:spPr>
          <a:xfrm>
            <a:off x="248158" y="8620426"/>
            <a:ext cx="744157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fr-FR" sz="2000" b="1" dirty="0" err="1">
                <a:solidFill>
                  <a:schemeClr val="bg1"/>
                </a:solidFill>
              </a:rPr>
              <a:t>Classical</a:t>
            </a:r>
            <a:r>
              <a:rPr lang="fr-FR" sz="2000" b="1" dirty="0">
                <a:solidFill>
                  <a:schemeClr val="bg1"/>
                </a:solidFill>
              </a:rPr>
              <a:t> approximation to the quantum </a:t>
            </a:r>
            <a:r>
              <a:rPr lang="fr-FR" sz="2000" b="1" dirty="0" err="1">
                <a:solidFill>
                  <a:schemeClr val="bg1"/>
                </a:solidFill>
              </a:rPr>
              <a:t>symmetry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b="1" dirty="0" err="1">
                <a:solidFill>
                  <a:schemeClr val="bg1"/>
                </a:solidFill>
              </a:rPr>
              <a:t>restoration</a:t>
            </a:r>
            <a:endParaRPr lang="en-US" sz="2000" dirty="0">
              <a:solidFill>
                <a:schemeClr val="bg1"/>
              </a:solidFill>
            </a:endParaRPr>
          </a:p>
          <a:p>
            <a:pPr algn="l"/>
            <a:r>
              <a:rPr 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►Excellent approximation for PHFB </a:t>
            </a:r>
            <a:r>
              <a:rPr lang="fr-FR" sz="2000" dirty="0">
                <a:solidFill>
                  <a:schemeClr val="bg1"/>
                </a:solidFill>
                <a:latin typeface="French Script MT" panose="03020402040607040605" pitchFamily="66" charset="0"/>
              </a:rPr>
              <a:t>B</a:t>
            </a:r>
            <a:r>
              <a:rPr lang="fr-FR" sz="2000" baseline="-25000" dirty="0">
                <a:solidFill>
                  <a:schemeClr val="bg1"/>
                </a:solidFill>
              </a:rPr>
              <a:t>2</a:t>
            </a:r>
            <a:r>
              <a:rPr lang="fr-FR" sz="2000" baseline="30000" dirty="0">
                <a:solidFill>
                  <a:schemeClr val="bg1"/>
                </a:solidFill>
              </a:rPr>
              <a:t>2</a:t>
            </a:r>
            <a:r>
              <a:rPr lang="fr-FR" sz="2000" dirty="0">
                <a:solidFill>
                  <a:schemeClr val="bg1"/>
                </a:solidFill>
              </a:rPr>
              <a:t>(HE) </a:t>
            </a:r>
            <a:endParaRPr lang="en-US" sz="2000" dirty="0">
              <a:solidFill>
                <a:schemeClr val="bg1"/>
              </a:solidFill>
            </a:endParaRPr>
          </a:p>
          <a:p>
            <a:pPr algn="l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►Must be further checked at more elaborate, e.g. PGCM, levels</a:t>
            </a:r>
            <a:endParaRPr lang="en-US" sz="20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75" name="Shape 111">
            <a:extLst>
              <a:ext uri="{FF2B5EF4-FFF2-40B4-BE49-F238E27FC236}">
                <a16:creationId xmlns:a16="http://schemas.microsoft.com/office/drawing/2014/main" id="{83F38A9B-8BC3-4B5F-B6DA-6CBB69863DD8}"/>
              </a:ext>
            </a:extLst>
          </p:cNvPr>
          <p:cNvSpPr/>
          <p:nvPr/>
        </p:nvSpPr>
        <p:spPr>
          <a:xfrm>
            <a:off x="3083937" y="5416455"/>
            <a:ext cx="222971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400" b="1" baseline="30000" dirty="0">
                <a:solidFill>
                  <a:schemeClr val="tx1"/>
                </a:solidFill>
              </a:rPr>
              <a:t>Local</a:t>
            </a:r>
            <a:r>
              <a:rPr lang="fr-FR" sz="2400" b="1" dirty="0">
                <a:solidFill>
                  <a:schemeClr val="tx1"/>
                </a:solidFill>
              </a:rPr>
              <a:t> </a:t>
            </a:r>
            <a:r>
              <a:rPr lang="fr-FR" sz="2400" b="1" baseline="30000" dirty="0" err="1">
                <a:solidFill>
                  <a:schemeClr val="tx1"/>
                </a:solidFill>
              </a:rPr>
              <a:t>two</a:t>
            </a:r>
            <a:r>
              <a:rPr lang="fr-FR" sz="2400" b="1" baseline="30000" dirty="0">
                <a:solidFill>
                  <a:schemeClr val="tx1"/>
                </a:solidFill>
              </a:rPr>
              <a:t>-body </a:t>
            </a:r>
            <a:r>
              <a:rPr lang="fr-FR" sz="2400" b="1" baseline="30000" dirty="0" err="1">
                <a:solidFill>
                  <a:schemeClr val="tx1"/>
                </a:solidFill>
              </a:rPr>
              <a:t>density</a:t>
            </a:r>
            <a:endParaRPr sz="2800" b="1" baseline="30000" dirty="0">
              <a:solidFill>
                <a:schemeClr val="tx1"/>
              </a:solidFill>
            </a:endParaRPr>
          </a:p>
        </p:txBody>
      </p:sp>
      <p:sp>
        <p:nvSpPr>
          <p:cNvPr id="76" name="TextBox 59">
            <a:extLst>
              <a:ext uri="{FF2B5EF4-FFF2-40B4-BE49-F238E27FC236}">
                <a16:creationId xmlns:a16="http://schemas.microsoft.com/office/drawing/2014/main" id="{7820447F-0994-4408-A815-0BE34A11D82E}"/>
              </a:ext>
            </a:extLst>
          </p:cNvPr>
          <p:cNvSpPr txBox="1"/>
          <p:nvPr/>
        </p:nvSpPr>
        <p:spPr>
          <a:xfrm>
            <a:off x="9511421" y="4753775"/>
            <a:ext cx="3032891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Bofos </a:t>
            </a:r>
            <a:r>
              <a:rPr lang="it-IT" sz="1700" i="1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al., </a:t>
            </a:r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unpublished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sp>
        <p:nvSpPr>
          <p:cNvPr id="79" name="Shape 111">
            <a:extLst>
              <a:ext uri="{FF2B5EF4-FFF2-40B4-BE49-F238E27FC236}">
                <a16:creationId xmlns:a16="http://schemas.microsoft.com/office/drawing/2014/main" id="{A5D628F6-7737-47A9-9052-1FA483FB9E60}"/>
              </a:ext>
            </a:extLst>
          </p:cNvPr>
          <p:cNvSpPr/>
          <p:nvPr/>
        </p:nvSpPr>
        <p:spPr>
          <a:xfrm>
            <a:off x="8863604" y="6319425"/>
            <a:ext cx="2815778" cy="24622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400" baseline="30000" dirty="0">
                <a:solidFill>
                  <a:srgbClr val="0033CC"/>
                </a:solidFill>
              </a:rPr>
              <a:t>Pauli exchange </a:t>
            </a:r>
            <a:r>
              <a:rPr lang="fr-FR" sz="2400" baseline="30000" dirty="0" err="1">
                <a:solidFill>
                  <a:srgbClr val="0033CC"/>
                </a:solidFill>
              </a:rPr>
              <a:t>presently</a:t>
            </a:r>
            <a:r>
              <a:rPr lang="fr-FR" sz="2400" baseline="30000" dirty="0">
                <a:solidFill>
                  <a:srgbClr val="0033CC"/>
                </a:solidFill>
              </a:rPr>
              <a:t> </a:t>
            </a:r>
            <a:r>
              <a:rPr lang="fr-FR" sz="2400" baseline="30000" dirty="0" err="1">
                <a:solidFill>
                  <a:srgbClr val="0033CC"/>
                </a:solidFill>
              </a:rPr>
              <a:t>kept</a:t>
            </a:r>
            <a:endParaRPr sz="2200" baseline="30000" dirty="0">
              <a:solidFill>
                <a:srgbClr val="0033CC"/>
              </a:solidFill>
            </a:endParaRPr>
          </a:p>
        </p:txBody>
      </p:sp>
      <p:sp>
        <p:nvSpPr>
          <p:cNvPr id="80" name="Rectangle : coins arrondis 79">
            <a:extLst>
              <a:ext uri="{FF2B5EF4-FFF2-40B4-BE49-F238E27FC236}">
                <a16:creationId xmlns:a16="http://schemas.microsoft.com/office/drawing/2014/main" id="{0840E62C-2ABF-4D2D-8150-5B11A86492C6}"/>
              </a:ext>
            </a:extLst>
          </p:cNvPr>
          <p:cNvSpPr/>
          <p:nvPr/>
        </p:nvSpPr>
        <p:spPr>
          <a:xfrm>
            <a:off x="2629110" y="6332288"/>
            <a:ext cx="3453035" cy="651551"/>
          </a:xfrm>
          <a:prstGeom prst="round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4" name="Shape 111">
            <a:extLst>
              <a:ext uri="{FF2B5EF4-FFF2-40B4-BE49-F238E27FC236}">
                <a16:creationId xmlns:a16="http://schemas.microsoft.com/office/drawing/2014/main" id="{5DC212A0-8557-49A9-AED8-676BA0DDF194}"/>
              </a:ext>
            </a:extLst>
          </p:cNvPr>
          <p:cNvSpPr/>
          <p:nvPr/>
        </p:nvSpPr>
        <p:spPr>
          <a:xfrm>
            <a:off x="8211324" y="4234295"/>
            <a:ext cx="441216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>
                <a:solidFill>
                  <a:srgbClr val="C00000"/>
                </a:solidFill>
              </a:rPr>
              <a:t>It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rgbClr val="C00000"/>
                </a:solidFill>
              </a:rPr>
              <a:t>is</a:t>
            </a:r>
            <a:r>
              <a:rPr lang="fr-FR" b="1" dirty="0">
                <a:solidFill>
                  <a:srgbClr val="C00000"/>
                </a:solidFill>
              </a:rPr>
              <a:t> a </a:t>
            </a:r>
            <a:r>
              <a:rPr lang="fr-FR" b="1" dirty="0" err="1">
                <a:solidFill>
                  <a:srgbClr val="C00000"/>
                </a:solidFill>
              </a:rPr>
              <a:t>matter</a:t>
            </a:r>
            <a:r>
              <a:rPr lang="fr-FR" b="1" dirty="0">
                <a:solidFill>
                  <a:srgbClr val="C00000"/>
                </a:solidFill>
              </a:rPr>
              <a:t> of k-body (k&gt;1) </a:t>
            </a:r>
            <a:r>
              <a:rPr lang="fr-FR" b="1" dirty="0" err="1">
                <a:solidFill>
                  <a:srgbClr val="C00000"/>
                </a:solidFill>
              </a:rPr>
              <a:t>correlations</a:t>
            </a:r>
            <a:r>
              <a:rPr lang="fr-FR" b="1" dirty="0">
                <a:solidFill>
                  <a:srgbClr val="C00000"/>
                </a:solidFill>
              </a:rPr>
              <a:t>!</a:t>
            </a:r>
            <a:endParaRPr sz="2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3971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animBg="1"/>
      <p:bldP spid="12" grpId="0" animBg="1"/>
      <p:bldP spid="29" grpId="0" animBg="1"/>
      <p:bldP spid="30" grpId="0"/>
      <p:bldP spid="31" grpId="0"/>
      <p:bldP spid="34" grpId="0" animBg="1"/>
      <p:bldP spid="35" grpId="0" animBg="1"/>
      <p:bldP spid="38" grpId="0"/>
      <p:bldP spid="59" grpId="0" animBg="1"/>
      <p:bldP spid="46" grpId="0" animBg="1"/>
      <p:bldP spid="65" grpId="0" animBg="1"/>
      <p:bldP spid="66" grpId="0" animBg="1"/>
      <p:bldP spid="67" grpId="0" animBg="1"/>
      <p:bldP spid="68" grpId="0" animBg="1"/>
      <p:bldP spid="50" grpId="0" animBg="1"/>
      <p:bldP spid="69" grpId="0" animBg="1"/>
      <p:bldP spid="70" grpId="0" animBg="1"/>
      <p:bldP spid="71" grpId="0" animBg="1"/>
      <p:bldP spid="72" grpId="0" animBg="1"/>
      <p:bldP spid="74" grpId="0"/>
      <p:bldP spid="75" grpId="0" animBg="1"/>
      <p:bldP spid="76" grpId="0"/>
      <p:bldP spid="79" grpId="0" animBg="1"/>
      <p:bldP spid="80" grpId="0" animBg="1"/>
      <p:bldP spid="4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BD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33CC"/>
                </a:solidFill>
              </a:rPr>
              <a:t>Contents</a:t>
            </a:r>
          </a:p>
        </p:txBody>
      </p:sp>
      <p:sp>
        <p:nvSpPr>
          <p:cNvPr id="81" name="Shape 81"/>
          <p:cNvSpPr/>
          <p:nvPr/>
        </p:nvSpPr>
        <p:spPr>
          <a:xfrm>
            <a:off x="481799" y="4957752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Interface between low- and high-energy physics</a:t>
            </a:r>
          </a:p>
        </p:txBody>
      </p:sp>
      <p:sp>
        <p:nvSpPr>
          <p:cNvPr id="12" name="Shape 81"/>
          <p:cNvSpPr/>
          <p:nvPr/>
        </p:nvSpPr>
        <p:spPr>
          <a:xfrm>
            <a:off x="1516125" y="6948730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From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the quantum to the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classical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rotor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3" name="Shape 81"/>
          <p:cNvSpPr/>
          <p:nvPr/>
        </p:nvSpPr>
        <p:spPr>
          <a:xfrm>
            <a:off x="481800" y="1551355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Introduction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5" name="Shape 81">
            <a:extLst>
              <a:ext uri="{FF2B5EF4-FFF2-40B4-BE49-F238E27FC236}">
                <a16:creationId xmlns:a16="http://schemas.microsoft.com/office/drawing/2014/main" id="{0C7ED7B8-22D2-4557-9A48-EFE98FD2E05B}"/>
              </a:ext>
            </a:extLst>
          </p:cNvPr>
          <p:cNvSpPr/>
          <p:nvPr/>
        </p:nvSpPr>
        <p:spPr>
          <a:xfrm>
            <a:off x="1516125" y="623814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latin typeface="Palatino"/>
                <a:ea typeface="Palatino"/>
                <a:cs typeface="Palatino"/>
                <a:sym typeface="Palatino"/>
              </a:rPr>
              <a:t>Imaging two-body correlations from ab initio quantum rotor in 8 ≤ Z ≤ 28 nuclei </a:t>
            </a:r>
          </a:p>
        </p:txBody>
      </p:sp>
      <p:sp>
        <p:nvSpPr>
          <p:cNvPr id="18" name="Shape 81">
            <a:extLst>
              <a:ext uri="{FF2B5EF4-FFF2-40B4-BE49-F238E27FC236}">
                <a16:creationId xmlns:a16="http://schemas.microsoft.com/office/drawing/2014/main" id="{0ECECA3C-5CF8-4DE7-90E2-C6C741A6BF68}"/>
              </a:ext>
            </a:extLst>
          </p:cNvPr>
          <p:cNvSpPr/>
          <p:nvPr/>
        </p:nvSpPr>
        <p:spPr>
          <a:xfrm>
            <a:off x="1516126" y="5524440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Azimuthal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flow versus quantum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correlations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in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nuclei</a:t>
            </a:r>
            <a:endParaRPr lang="fr-FR"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9" name="Shape 81">
            <a:extLst>
              <a:ext uri="{FF2B5EF4-FFF2-40B4-BE49-F238E27FC236}">
                <a16:creationId xmlns:a16="http://schemas.microsoft.com/office/drawing/2014/main" id="{D4443E47-1A25-4915-BB5F-69FB59AB2F43}"/>
              </a:ext>
            </a:extLst>
          </p:cNvPr>
          <p:cNvSpPr/>
          <p:nvPr/>
        </p:nvSpPr>
        <p:spPr>
          <a:xfrm>
            <a:off x="1516129" y="2123387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The ab initio nuclear many-body problem and many-body expansion methods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0" name="Shape 81">
            <a:extLst>
              <a:ext uri="{FF2B5EF4-FFF2-40B4-BE49-F238E27FC236}">
                <a16:creationId xmlns:a16="http://schemas.microsoft.com/office/drawing/2014/main" id="{BE9965E6-12EF-4AE9-908F-B32DB40D5307}"/>
              </a:ext>
            </a:extLst>
          </p:cNvPr>
          <p:cNvSpPr/>
          <p:nvPr/>
        </p:nvSpPr>
        <p:spPr>
          <a:xfrm>
            <a:off x="1516129" y="283709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The projected generator coordinate method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1" name="Shape 81">
            <a:extLst>
              <a:ext uri="{FF2B5EF4-FFF2-40B4-BE49-F238E27FC236}">
                <a16:creationId xmlns:a16="http://schemas.microsoft.com/office/drawing/2014/main" id="{4417C10E-201E-405C-9A56-48FE5DA52DA0}"/>
              </a:ext>
            </a:extLst>
          </p:cNvPr>
          <p:cNvSpPr/>
          <p:nvPr/>
        </p:nvSpPr>
        <p:spPr>
          <a:xfrm>
            <a:off x="1516128" y="3542333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Rotational properties, deformation and correlations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2" name="Shape 81">
            <a:extLst>
              <a:ext uri="{FF2B5EF4-FFF2-40B4-BE49-F238E27FC236}">
                <a16:creationId xmlns:a16="http://schemas.microsoft.com/office/drawing/2014/main" id="{54FC1D5B-57CD-4549-A5CD-EE2858E6885D}"/>
              </a:ext>
            </a:extLst>
          </p:cNvPr>
          <p:cNvSpPr/>
          <p:nvPr/>
        </p:nvSpPr>
        <p:spPr>
          <a:xfrm>
            <a:off x="1516127" y="4247571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Kumar invariant operators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3" name="Shape 81">
            <a:extLst>
              <a:ext uri="{FF2B5EF4-FFF2-40B4-BE49-F238E27FC236}">
                <a16:creationId xmlns:a16="http://schemas.microsoft.com/office/drawing/2014/main" id="{038DCD14-D2B8-4DE9-94B5-8DBF46BAB30D}"/>
              </a:ext>
            </a:extLst>
          </p:cNvPr>
          <p:cNvSpPr/>
          <p:nvPr/>
        </p:nvSpPr>
        <p:spPr>
          <a:xfrm>
            <a:off x="1516124" y="7653567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 Connection </a:t>
            </a:r>
            <a:r>
              <a:rPr lang="fr-FR" sz="2200" dirty="0" err="1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with</a:t>
            </a:r>
            <a:r>
              <a:rPr lang="fr-FR"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 Kumar invariant</a:t>
            </a:r>
            <a:endParaRPr sz="2200" dirty="0">
              <a:solidFill>
                <a:srgbClr val="1243DE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4" name="Shape 81">
            <a:extLst>
              <a:ext uri="{FF2B5EF4-FFF2-40B4-BE49-F238E27FC236}">
                <a16:creationId xmlns:a16="http://schemas.microsoft.com/office/drawing/2014/main" id="{AAF04176-1BBA-488E-A4FE-02B4850BAF4C}"/>
              </a:ext>
            </a:extLst>
          </p:cNvPr>
          <p:cNvSpPr/>
          <p:nvPr/>
        </p:nvSpPr>
        <p:spPr>
          <a:xfrm>
            <a:off x="1516123" y="836727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Adding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shape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fluctuations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5" name="Shape 81">
            <a:extLst>
              <a:ext uri="{FF2B5EF4-FFF2-40B4-BE49-F238E27FC236}">
                <a16:creationId xmlns:a16="http://schemas.microsoft.com/office/drawing/2014/main" id="{50D43FF5-5C9F-4314-A4F0-14663976F6B2}"/>
              </a:ext>
            </a:extLst>
          </p:cNvPr>
          <p:cNvSpPr/>
          <p:nvPr/>
        </p:nvSpPr>
        <p:spPr>
          <a:xfrm>
            <a:off x="1516123" y="906868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Dependence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of the interface on the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intrinsic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and apparent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theoretical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resolution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scale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81750567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AC620FA8-429D-4E5E-89A7-7E56709EEF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476" y="1315530"/>
            <a:ext cx="5272229" cy="444219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3BE9BE6-2D2E-4577-99D2-B6F7FBC4FC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2476" y="1315530"/>
            <a:ext cx="5272229" cy="4442190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EF0883A3-B1D4-46BB-9BF4-42E60EDB8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1084" y="6757241"/>
            <a:ext cx="2272495" cy="442802"/>
          </a:xfrm>
          <a:prstGeom prst="rect">
            <a:avLst/>
          </a:prstGeom>
        </p:spPr>
      </p:pic>
      <p:sp>
        <p:nvSpPr>
          <p:cNvPr id="1200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7" name="Shape 1495">
            <a:extLst>
              <a:ext uri="{FF2B5EF4-FFF2-40B4-BE49-F238E27FC236}">
                <a16:creationId xmlns:a16="http://schemas.microsoft.com/office/drawing/2014/main" id="{74FA1DAE-A97A-4C0E-A3F2-4FE5E9D2F0FC}"/>
              </a:ext>
            </a:extLst>
          </p:cNvPr>
          <p:cNvSpPr/>
          <p:nvPr/>
        </p:nvSpPr>
        <p:spPr>
          <a:xfrm>
            <a:off x="0" y="171656"/>
            <a:ext cx="13004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sz="3600" dirty="0">
                <a:solidFill>
                  <a:srgbClr val="0033CC"/>
                </a:solidFill>
              </a:rPr>
              <a:t>Connection with Kumar operator and </a:t>
            </a:r>
            <a:r>
              <a:rPr lang="fr-FR" sz="3600" dirty="0">
                <a:solidFill>
                  <a:srgbClr val="0033CC"/>
                </a:solidFill>
                <a:latin typeface="French Script MT" panose="03020402040607040605" pitchFamily="66" charset="0"/>
              </a:rPr>
              <a:t>B</a:t>
            </a:r>
            <a:r>
              <a:rPr lang="fr-FR" sz="3600" baseline="-25000" dirty="0">
                <a:solidFill>
                  <a:srgbClr val="0033CC"/>
                </a:solidFill>
              </a:rPr>
              <a:t>2</a:t>
            </a:r>
            <a:r>
              <a:rPr lang="fr-FR" sz="3600" baseline="30000" dirty="0">
                <a:solidFill>
                  <a:srgbClr val="0033CC"/>
                </a:solidFill>
              </a:rPr>
              <a:t>2</a:t>
            </a:r>
            <a:r>
              <a:rPr lang="fr-FR" sz="3600" dirty="0">
                <a:solidFill>
                  <a:srgbClr val="0033CC"/>
                </a:solidFill>
              </a:rPr>
              <a:t>(LE)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endParaRPr sz="3600" dirty="0">
              <a:solidFill>
                <a:srgbClr val="0033CC"/>
              </a:solidFill>
              <a:latin typeface="Symbol" panose="05050102010706020507" pitchFamily="18" charset="2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D530C9F-474F-493E-A926-A90073E11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3554" y="2048417"/>
            <a:ext cx="2346777" cy="43060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A7D2ED0-ED05-4927-8F7D-65D164C6EC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3349" y="1944506"/>
            <a:ext cx="1322024" cy="57287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A6BC480-91B6-4B09-A91C-AAAA87F1C4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900" y="1882470"/>
            <a:ext cx="1079653" cy="721605"/>
          </a:xfrm>
          <a:prstGeom prst="rect">
            <a:avLst/>
          </a:prstGeom>
        </p:spPr>
      </p:pic>
      <p:sp>
        <p:nvSpPr>
          <p:cNvPr id="7" name="Shape 111">
            <a:extLst>
              <a:ext uri="{FF2B5EF4-FFF2-40B4-BE49-F238E27FC236}">
                <a16:creationId xmlns:a16="http://schemas.microsoft.com/office/drawing/2014/main" id="{EDA78942-2E18-40BD-AA12-5274BD75C0DC}"/>
              </a:ext>
            </a:extLst>
          </p:cNvPr>
          <p:cNvSpPr/>
          <p:nvPr/>
        </p:nvSpPr>
        <p:spPr>
          <a:xfrm>
            <a:off x="270478" y="1523355"/>
            <a:ext cx="635199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Systematic</a:t>
            </a:r>
            <a:r>
              <a:rPr lang="fr-FR" b="1" dirty="0">
                <a:solidFill>
                  <a:schemeClr val="tx1"/>
                </a:solidFill>
              </a:rPr>
              <a:t> axial PHFB </a:t>
            </a:r>
            <a:r>
              <a:rPr lang="fr-FR" b="1" dirty="0" err="1">
                <a:solidFill>
                  <a:schemeClr val="tx1"/>
                </a:solidFill>
              </a:rPr>
              <a:t>calculations</a:t>
            </a:r>
            <a:r>
              <a:rPr lang="fr-FR" b="1" dirty="0">
                <a:solidFill>
                  <a:schemeClr val="tx1"/>
                </a:solidFill>
              </a:rPr>
              <a:t> = axial quantum rotor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8" name="Shape 111">
            <a:extLst>
              <a:ext uri="{FF2B5EF4-FFF2-40B4-BE49-F238E27FC236}">
                <a16:creationId xmlns:a16="http://schemas.microsoft.com/office/drawing/2014/main" id="{C0C18E3D-BABE-42A9-9C19-5BC3CFFD2839}"/>
              </a:ext>
            </a:extLst>
          </p:cNvPr>
          <p:cNvSpPr/>
          <p:nvPr/>
        </p:nvSpPr>
        <p:spPr>
          <a:xfrm>
            <a:off x="469901" y="2640751"/>
            <a:ext cx="375650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EM1.8/2.0 </a:t>
            </a:r>
            <a:r>
              <a:rPr lang="en-US" dirty="0" err="1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c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EFT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nuclear Hamiltonian</a:t>
            </a:r>
          </a:p>
        </p:txBody>
      </p:sp>
      <p:sp>
        <p:nvSpPr>
          <p:cNvPr id="9" name="TextBox 59">
            <a:extLst>
              <a:ext uri="{FF2B5EF4-FFF2-40B4-BE49-F238E27FC236}">
                <a16:creationId xmlns:a16="http://schemas.microsoft.com/office/drawing/2014/main" id="{F02FCE0A-D6C8-449B-8614-97F221DD89EA}"/>
              </a:ext>
            </a:extLst>
          </p:cNvPr>
          <p:cNvSpPr txBox="1"/>
          <p:nvPr/>
        </p:nvSpPr>
        <p:spPr>
          <a:xfrm>
            <a:off x="4226942" y="2615651"/>
            <a:ext cx="2723893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Kebeler </a:t>
            </a:r>
            <a:r>
              <a:rPr lang="it-IT" sz="1700" i="1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al., </a:t>
            </a:r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PRC (2011)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sp>
        <p:nvSpPr>
          <p:cNvPr id="12" name="Shape 111">
            <a:extLst>
              <a:ext uri="{FF2B5EF4-FFF2-40B4-BE49-F238E27FC236}">
                <a16:creationId xmlns:a16="http://schemas.microsoft.com/office/drawing/2014/main" id="{8C2EF1CA-2FFE-49E4-BD6A-EA7FB761AA4E}"/>
              </a:ext>
            </a:extLst>
          </p:cNvPr>
          <p:cNvSpPr/>
          <p:nvPr/>
        </p:nvSpPr>
        <p:spPr>
          <a:xfrm>
            <a:off x="11464779" y="4433491"/>
            <a:ext cx="90658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>
                <a:solidFill>
                  <a:schemeClr val="tx1"/>
                </a:solidFill>
              </a:rPr>
              <a:t>r=0.98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994CBABD-E8BB-4E7C-9C19-B9A53E010629}"/>
              </a:ext>
            </a:extLst>
          </p:cNvPr>
          <p:cNvSpPr/>
          <p:nvPr/>
        </p:nvSpPr>
        <p:spPr>
          <a:xfrm>
            <a:off x="11356049" y="4433491"/>
            <a:ext cx="809598" cy="276999"/>
          </a:xfrm>
          <a:prstGeom prst="round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4" name="Shape 111">
            <a:extLst>
              <a:ext uri="{FF2B5EF4-FFF2-40B4-BE49-F238E27FC236}">
                <a16:creationId xmlns:a16="http://schemas.microsoft.com/office/drawing/2014/main" id="{6FAEC4E5-A739-439A-9C7E-5D1881C161FC}"/>
              </a:ext>
            </a:extLst>
          </p:cNvPr>
          <p:cNvSpPr/>
          <p:nvPr/>
        </p:nvSpPr>
        <p:spPr>
          <a:xfrm>
            <a:off x="9996197" y="2817189"/>
            <a:ext cx="90658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>
                <a:solidFill>
                  <a:schemeClr val="tx1"/>
                </a:solidFill>
              </a:rPr>
              <a:t>r=0.50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193D78EC-CB3A-44A9-B018-BE87A51D9F11}"/>
              </a:ext>
            </a:extLst>
          </p:cNvPr>
          <p:cNvSpPr/>
          <p:nvPr/>
        </p:nvSpPr>
        <p:spPr>
          <a:xfrm>
            <a:off x="9887467" y="2817189"/>
            <a:ext cx="809598" cy="276999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1220C4CD-9C8C-403C-B83B-60937ED454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5869" y="3206817"/>
            <a:ext cx="3231178" cy="51829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5CC233E-DC81-426E-922B-98F0C9DF4F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1500" y="3062615"/>
            <a:ext cx="2050973" cy="680711"/>
          </a:xfrm>
          <a:prstGeom prst="rect">
            <a:avLst/>
          </a:prstGeom>
        </p:spPr>
      </p:pic>
      <p:sp>
        <p:nvSpPr>
          <p:cNvPr id="29" name="Flèche : droite 28">
            <a:extLst>
              <a:ext uri="{FF2B5EF4-FFF2-40B4-BE49-F238E27FC236}">
                <a16:creationId xmlns:a16="http://schemas.microsoft.com/office/drawing/2014/main" id="{E90FA168-7EAE-4A5E-AF8A-579582DBC669}"/>
              </a:ext>
            </a:extLst>
          </p:cNvPr>
          <p:cNvSpPr/>
          <p:nvPr/>
        </p:nvSpPr>
        <p:spPr>
          <a:xfrm rot="5400000">
            <a:off x="4018659" y="3772203"/>
            <a:ext cx="342117" cy="482948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321F543-E4AA-422E-ACA9-01252460B1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91404" y="4345538"/>
            <a:ext cx="4125414" cy="730880"/>
          </a:xfrm>
          <a:prstGeom prst="rect">
            <a:avLst/>
          </a:prstGeom>
        </p:spPr>
      </p:pic>
      <p:sp>
        <p:nvSpPr>
          <p:cNvPr id="32" name="Shape 153">
            <a:extLst>
              <a:ext uri="{FF2B5EF4-FFF2-40B4-BE49-F238E27FC236}">
                <a16:creationId xmlns:a16="http://schemas.microsoft.com/office/drawing/2014/main" id="{0C490B2A-1798-4C6E-A5DA-BA3D32DBF944}"/>
              </a:ext>
            </a:extLst>
          </p:cNvPr>
          <p:cNvSpPr/>
          <p:nvPr/>
        </p:nvSpPr>
        <p:spPr>
          <a:xfrm>
            <a:off x="68110" y="5312787"/>
            <a:ext cx="7601319" cy="1458411"/>
          </a:xfrm>
          <a:prstGeom prst="roundRect">
            <a:avLst>
              <a:gd name="adj" fmla="val 14695"/>
            </a:avLst>
          </a:prstGeom>
          <a:solidFill>
            <a:srgbClr val="0070C0"/>
          </a:solidFill>
          <a:ln w="12700">
            <a:solidFill>
              <a:srgbClr val="0070C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40D4DBA-65B3-422B-B388-A1E2B25056C3}"/>
              </a:ext>
            </a:extLst>
          </p:cNvPr>
          <p:cNvSpPr txBox="1"/>
          <p:nvPr/>
        </p:nvSpPr>
        <p:spPr>
          <a:xfrm>
            <a:off x="137380" y="5374781"/>
            <a:ext cx="784252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000" b="1" dirty="0">
                <a:solidFill>
                  <a:schemeClr val="bg1"/>
                </a:solidFill>
              </a:rPr>
              <a:t>Relation of </a:t>
            </a:r>
            <a:r>
              <a:rPr lang="fr-FR" sz="2000" b="1" dirty="0">
                <a:solidFill>
                  <a:schemeClr val="bg1"/>
                </a:solidFill>
              </a:rPr>
              <a:t>PHFB</a:t>
            </a:r>
            <a:r>
              <a:rPr lang="fr-FR" sz="2000" b="1" dirty="0">
                <a:latin typeface="French Script MT" panose="03020402040607040605" pitchFamily="66" charset="0"/>
              </a:rPr>
              <a:t> </a:t>
            </a:r>
            <a:r>
              <a:rPr lang="fr-FR" sz="2000" b="1" dirty="0">
                <a:solidFill>
                  <a:schemeClr val="bg1"/>
                </a:solidFill>
                <a:latin typeface="French Script MT" panose="03020402040607040605" pitchFamily="66" charset="0"/>
              </a:rPr>
              <a:t>B</a:t>
            </a:r>
            <a:r>
              <a:rPr lang="fr-FR" sz="2000" b="1" baseline="-25000" dirty="0">
                <a:solidFill>
                  <a:schemeClr val="bg1"/>
                </a:solidFill>
              </a:rPr>
              <a:t>2</a:t>
            </a:r>
            <a:r>
              <a:rPr lang="fr-FR" sz="2000" b="1" baseline="30000" dirty="0">
                <a:solidFill>
                  <a:schemeClr val="bg1"/>
                </a:solidFill>
              </a:rPr>
              <a:t>2</a:t>
            </a:r>
            <a:r>
              <a:rPr lang="fr-FR" sz="2000" b="1" dirty="0">
                <a:solidFill>
                  <a:schemeClr val="bg1"/>
                </a:solidFill>
              </a:rPr>
              <a:t>(LE) </a:t>
            </a:r>
            <a:r>
              <a:rPr lang="en-US" sz="2000" b="1" dirty="0">
                <a:solidFill>
                  <a:schemeClr val="bg1"/>
                </a:solidFill>
              </a:rPr>
              <a:t>to intrinsic deformation </a:t>
            </a:r>
            <a:r>
              <a:rPr lang="en-US" sz="2000" b="1" dirty="0">
                <a:solidFill>
                  <a:schemeClr val="bg1"/>
                </a:solidFill>
                <a:latin typeface="Symbol" panose="05050102010706020507" pitchFamily="18" charset="2"/>
              </a:rPr>
              <a:t>b</a:t>
            </a:r>
            <a:r>
              <a:rPr lang="en-US" sz="2000" b="1" baseline="-25000" dirty="0">
                <a:solidFill>
                  <a:schemeClr val="bg1"/>
                </a:solidFill>
              </a:rPr>
              <a:t>20</a:t>
            </a:r>
            <a:r>
              <a:rPr lang="en-US" sz="2000" b="1" baseline="30000" dirty="0">
                <a:solidFill>
                  <a:schemeClr val="bg1"/>
                </a:solidFill>
              </a:rPr>
              <a:t>2</a:t>
            </a:r>
            <a:r>
              <a:rPr lang="en-US" sz="2000" b="1" dirty="0">
                <a:solidFill>
                  <a:schemeClr val="bg1"/>
                </a:solidFill>
              </a:rPr>
              <a:t>(</a:t>
            </a:r>
            <a:r>
              <a:rPr lang="en-US" sz="2000" b="1" dirty="0" err="1">
                <a:solidFill>
                  <a:schemeClr val="bg1"/>
                </a:solidFill>
              </a:rPr>
              <a:t>dHFB</a:t>
            </a:r>
            <a:r>
              <a:rPr lang="en-US" sz="2000" b="1" dirty="0">
                <a:solidFill>
                  <a:schemeClr val="bg1"/>
                </a:solidFill>
              </a:rPr>
              <a:t>)</a:t>
            </a:r>
            <a:endParaRPr lang="en-US" sz="2000" dirty="0">
              <a:solidFill>
                <a:schemeClr val="bg1"/>
              </a:solidFill>
            </a:endParaRPr>
          </a:p>
          <a:p>
            <a:pPr algn="l"/>
            <a:r>
              <a:rPr 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►Weak correlations for 0</a:t>
            </a:r>
            <a:r>
              <a:rPr lang="en-US" sz="2000" baseline="-25000" dirty="0">
                <a:solidFill>
                  <a:schemeClr val="bg1"/>
                </a:solidFill>
              </a:rPr>
              <a:t>1</a:t>
            </a:r>
            <a:r>
              <a:rPr lang="en-US" sz="2000" baseline="30000" dirty="0">
                <a:solidFill>
                  <a:schemeClr val="bg1"/>
                </a:solidFill>
              </a:rPr>
              <a:t>+</a:t>
            </a:r>
            <a:r>
              <a:rPr lang="en-US" sz="2000" dirty="0">
                <a:solidFill>
                  <a:schemeClr val="bg1"/>
                </a:solidFill>
              </a:rPr>
              <a:t> ground states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→Even for RR model &lt;Q</a:t>
            </a:r>
            <a:r>
              <a:rPr lang="en-US" sz="2000" baseline="-25000" dirty="0">
                <a:solidFill>
                  <a:schemeClr val="bg1"/>
                </a:solidFill>
                <a:cs typeface="Times New Roman" panose="02020603050405020304" pitchFamily="18" charset="0"/>
              </a:rPr>
              <a:t>2</a:t>
            </a:r>
            <a:r>
              <a:rPr lang="en-US" sz="2000" baseline="30000" dirty="0">
                <a:solidFill>
                  <a:schemeClr val="bg1"/>
                </a:solidFill>
                <a:cs typeface="Times New Roman" panose="02020603050405020304" pitchFamily="18" charset="0"/>
              </a:rPr>
              <a:t>(2)</a:t>
            </a:r>
            <a:r>
              <a:rPr lang="en-U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&gt; is NOT a good measure of </a:t>
            </a:r>
            <a:r>
              <a:rPr lang="en-US" sz="2000" dirty="0">
                <a:solidFill>
                  <a:schemeClr val="bg1"/>
                </a:solidFill>
                <a:latin typeface="Symbol" panose="05050102010706020507" pitchFamily="18" charset="2"/>
              </a:rPr>
              <a:t>b</a:t>
            </a:r>
            <a:r>
              <a:rPr lang="en-US" sz="2000" baseline="-25000" dirty="0">
                <a:solidFill>
                  <a:schemeClr val="bg1"/>
                </a:solidFill>
              </a:rPr>
              <a:t>20</a:t>
            </a:r>
            <a:r>
              <a:rPr lang="en-US" sz="2000" baseline="30000" dirty="0">
                <a:solidFill>
                  <a:schemeClr val="bg1"/>
                </a:solidFill>
              </a:rPr>
              <a:t>2</a:t>
            </a:r>
            <a:r>
              <a:rPr lang="en-US" sz="2000" dirty="0">
                <a:solidFill>
                  <a:schemeClr val="bg1"/>
                </a:solidFill>
              </a:rPr>
              <a:t>!</a:t>
            </a:r>
            <a:endParaRPr lang="en-US" sz="20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►Are HE and LE operators different or is the interpretation wrong!?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A64F13B1-5E72-4343-BE81-24A126FC6077}"/>
              </a:ext>
            </a:extLst>
          </p:cNvPr>
          <p:cNvSpPr/>
          <p:nvPr/>
        </p:nvSpPr>
        <p:spPr>
          <a:xfrm>
            <a:off x="2091537" y="4293694"/>
            <a:ext cx="4252991" cy="782724"/>
          </a:xfrm>
          <a:prstGeom prst="round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5" name="TextBox 59">
            <a:extLst>
              <a:ext uri="{FF2B5EF4-FFF2-40B4-BE49-F238E27FC236}">
                <a16:creationId xmlns:a16="http://schemas.microsoft.com/office/drawing/2014/main" id="{C4F7B5B1-B715-4CDE-860E-D0E909455210}"/>
              </a:ext>
            </a:extLst>
          </p:cNvPr>
          <p:cNvSpPr txBox="1"/>
          <p:nvPr/>
        </p:nvSpPr>
        <p:spPr>
          <a:xfrm>
            <a:off x="119910" y="9285260"/>
            <a:ext cx="3032891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Bofos </a:t>
            </a:r>
            <a:r>
              <a:rPr lang="it-IT" sz="1700" i="1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al., </a:t>
            </a:r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arXiv:2602.09890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sp>
        <p:nvSpPr>
          <p:cNvPr id="36" name="Shape 111">
            <a:extLst>
              <a:ext uri="{FF2B5EF4-FFF2-40B4-BE49-F238E27FC236}">
                <a16:creationId xmlns:a16="http://schemas.microsoft.com/office/drawing/2014/main" id="{A10A3E92-688F-4514-A347-2C1602700F96}"/>
              </a:ext>
            </a:extLst>
          </p:cNvPr>
          <p:cNvSpPr/>
          <p:nvPr/>
        </p:nvSpPr>
        <p:spPr>
          <a:xfrm>
            <a:off x="8508164" y="5852019"/>
            <a:ext cx="4678466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For J=0 only L=0 component              active</a:t>
            </a:r>
          </a:p>
        </p:txBody>
      </p:sp>
      <p:sp>
        <p:nvSpPr>
          <p:cNvPr id="37" name="Flèche : droite 36">
            <a:extLst>
              <a:ext uri="{FF2B5EF4-FFF2-40B4-BE49-F238E27FC236}">
                <a16:creationId xmlns:a16="http://schemas.microsoft.com/office/drawing/2014/main" id="{FCE2DD0A-457C-4524-B4A4-F45B687A110C}"/>
              </a:ext>
            </a:extLst>
          </p:cNvPr>
          <p:cNvSpPr/>
          <p:nvPr/>
        </p:nvSpPr>
        <p:spPr>
          <a:xfrm>
            <a:off x="8071222" y="5755915"/>
            <a:ext cx="342117" cy="482948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AF4974B-45B2-4690-8848-6EFD70B799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88542" y="5813377"/>
            <a:ext cx="681933" cy="361024"/>
          </a:xfrm>
          <a:prstGeom prst="rect">
            <a:avLst/>
          </a:prstGeom>
        </p:spPr>
      </p:pic>
      <p:grpSp>
        <p:nvGrpSpPr>
          <p:cNvPr id="40" name="Groupe 39">
            <a:extLst>
              <a:ext uri="{FF2B5EF4-FFF2-40B4-BE49-F238E27FC236}">
                <a16:creationId xmlns:a16="http://schemas.microsoft.com/office/drawing/2014/main" id="{C923E55D-3DDB-48BA-877D-6130C1FAFB05}"/>
              </a:ext>
            </a:extLst>
          </p:cNvPr>
          <p:cNvGrpSpPr/>
          <p:nvPr/>
        </p:nvGrpSpPr>
        <p:grpSpPr>
          <a:xfrm>
            <a:off x="10350071" y="6241495"/>
            <a:ext cx="369826" cy="400110"/>
            <a:chOff x="11853750" y="7298626"/>
            <a:chExt cx="360622" cy="651203"/>
          </a:xfrm>
        </p:grpSpPr>
        <p:sp>
          <p:nvSpPr>
            <p:cNvPr id="41" name="TextBox 59">
              <a:extLst>
                <a:ext uri="{FF2B5EF4-FFF2-40B4-BE49-F238E27FC236}">
                  <a16:creationId xmlns:a16="http://schemas.microsoft.com/office/drawing/2014/main" id="{DF52854A-01BF-4754-A2B4-27289D972302}"/>
                </a:ext>
              </a:extLst>
            </p:cNvPr>
            <p:cNvSpPr txBox="1"/>
            <p:nvPr/>
          </p:nvSpPr>
          <p:spPr>
            <a:xfrm>
              <a:off x="11880770" y="7298626"/>
              <a:ext cx="333602" cy="6512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l"/>
              <a:r>
                <a:rPr lang="fr-FR" sz="2000" b="1" dirty="0">
                  <a:solidFill>
                    <a:schemeClr val="tx1"/>
                  </a:solidFill>
                  <a:latin typeface="Palatino"/>
                  <a:ea typeface="Tahoma" panose="020B0604030504040204" pitchFamily="34" charset="0"/>
                  <a:cs typeface="Tahoma" panose="020B0604030504040204" pitchFamily="34" charset="0"/>
                  <a:sym typeface="Comfortaa Light"/>
                </a:rPr>
                <a:t>+</a:t>
              </a:r>
              <a:endParaRPr lang="en-GB" sz="1700" b="1" dirty="0">
                <a:solidFill>
                  <a:schemeClr val="tx1"/>
                </a:solidFill>
                <a:latin typeface="Palatino"/>
              </a:endParaRPr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DBDDC19D-8F23-4E30-BF48-E7F4D17CA03A}"/>
                </a:ext>
              </a:extLst>
            </p:cNvPr>
            <p:cNvSpPr/>
            <p:nvPr/>
          </p:nvSpPr>
          <p:spPr>
            <a:xfrm>
              <a:off x="11853750" y="7360906"/>
              <a:ext cx="333601" cy="523220"/>
            </a:xfrm>
            <a:prstGeom prst="ellipse">
              <a:avLst/>
            </a:prstGeom>
            <a:noFill/>
            <a:ln w="38100" cap="flat">
              <a:solidFill>
                <a:schemeClr val="tx1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  <p:sp>
        <p:nvSpPr>
          <p:cNvPr id="45" name="Flèche : droite 44">
            <a:extLst>
              <a:ext uri="{FF2B5EF4-FFF2-40B4-BE49-F238E27FC236}">
                <a16:creationId xmlns:a16="http://schemas.microsoft.com/office/drawing/2014/main" id="{5111571A-76E0-4BE4-B196-8B2A671097EC}"/>
              </a:ext>
            </a:extLst>
          </p:cNvPr>
          <p:cNvSpPr/>
          <p:nvPr/>
        </p:nvSpPr>
        <p:spPr>
          <a:xfrm rot="5400000">
            <a:off x="10350069" y="7323159"/>
            <a:ext cx="342117" cy="482948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6" name="Shape 111">
            <a:extLst>
              <a:ext uri="{FF2B5EF4-FFF2-40B4-BE49-F238E27FC236}">
                <a16:creationId xmlns:a16="http://schemas.microsoft.com/office/drawing/2014/main" id="{1F597ABB-A60F-46B7-8F52-535539B3A601}"/>
              </a:ext>
            </a:extLst>
          </p:cNvPr>
          <p:cNvSpPr/>
          <p:nvPr/>
        </p:nvSpPr>
        <p:spPr>
          <a:xfrm>
            <a:off x="8427104" y="7840227"/>
            <a:ext cx="482134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Var(</a:t>
            </a:r>
            <a:r>
              <a:rPr lang="en-US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V</a:t>
            </a:r>
            <a:r>
              <a:rPr lang="en-US" i="1" baseline="-25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l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 in HIC probes the 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mass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Kumar          ! </a:t>
            </a: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7F1042EC-8054-4DFD-968A-BE7617D037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97825" y="7782883"/>
            <a:ext cx="491775" cy="428184"/>
          </a:xfrm>
          <a:prstGeom prst="rect">
            <a:avLst/>
          </a:prstGeom>
        </p:spPr>
      </p:pic>
      <p:sp>
        <p:nvSpPr>
          <p:cNvPr id="51" name="Flèche : droite 50">
            <a:extLst>
              <a:ext uri="{FF2B5EF4-FFF2-40B4-BE49-F238E27FC236}">
                <a16:creationId xmlns:a16="http://schemas.microsoft.com/office/drawing/2014/main" id="{54675000-0314-4F15-98DF-6AECB27ADA10}"/>
              </a:ext>
            </a:extLst>
          </p:cNvPr>
          <p:cNvSpPr/>
          <p:nvPr/>
        </p:nvSpPr>
        <p:spPr>
          <a:xfrm rot="5400000">
            <a:off x="10350069" y="8237016"/>
            <a:ext cx="342117" cy="482948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04EA7D0A-50D6-431B-92FC-ABEB88CAC2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15863" y="8774675"/>
            <a:ext cx="2476747" cy="408400"/>
          </a:xfrm>
          <a:prstGeom prst="rect">
            <a:avLst/>
          </a:prstGeom>
        </p:spPr>
      </p:pic>
      <p:sp>
        <p:nvSpPr>
          <p:cNvPr id="56" name="Shape 111">
            <a:extLst>
              <a:ext uri="{FF2B5EF4-FFF2-40B4-BE49-F238E27FC236}">
                <a16:creationId xmlns:a16="http://schemas.microsoft.com/office/drawing/2014/main" id="{F4CAB4A9-AF08-4158-9CDE-634D789F7D21}"/>
              </a:ext>
            </a:extLst>
          </p:cNvPr>
          <p:cNvSpPr/>
          <p:nvPr/>
        </p:nvSpPr>
        <p:spPr>
          <a:xfrm>
            <a:off x="9085839" y="8823941"/>
            <a:ext cx="90877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Why</a:t>
            </a:r>
          </a:p>
        </p:txBody>
      </p:sp>
      <p:pic>
        <p:nvPicPr>
          <p:cNvPr id="61" name="Image 60">
            <a:extLst>
              <a:ext uri="{FF2B5EF4-FFF2-40B4-BE49-F238E27FC236}">
                <a16:creationId xmlns:a16="http://schemas.microsoft.com/office/drawing/2014/main" id="{C257753C-59E7-4019-A44E-3DB23D94A6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5417" y="7773861"/>
            <a:ext cx="3686391" cy="446463"/>
          </a:xfrm>
          <a:prstGeom prst="rect">
            <a:avLst/>
          </a:prstGeom>
        </p:spPr>
      </p:pic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8D27A8ED-C921-4507-A05E-1B41EFF98B5D}"/>
              </a:ext>
            </a:extLst>
          </p:cNvPr>
          <p:cNvCxnSpPr/>
          <p:nvPr/>
        </p:nvCxnSpPr>
        <p:spPr>
          <a:xfrm flipV="1">
            <a:off x="2382984" y="7239496"/>
            <a:ext cx="748145" cy="420616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D7819D7E-9245-465C-9A00-54903AB62473}"/>
              </a:ext>
            </a:extLst>
          </p:cNvPr>
          <p:cNvCxnSpPr/>
          <p:nvPr/>
        </p:nvCxnSpPr>
        <p:spPr>
          <a:xfrm flipV="1">
            <a:off x="3684328" y="7244352"/>
            <a:ext cx="748145" cy="420616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7" name="Shape 111">
            <a:extLst>
              <a:ext uri="{FF2B5EF4-FFF2-40B4-BE49-F238E27FC236}">
                <a16:creationId xmlns:a16="http://schemas.microsoft.com/office/drawing/2014/main" id="{5847D0E7-BB78-4F38-8F27-E6564CF5C5AC}"/>
              </a:ext>
            </a:extLst>
          </p:cNvPr>
          <p:cNvSpPr/>
          <p:nvPr/>
        </p:nvSpPr>
        <p:spPr>
          <a:xfrm>
            <a:off x="2146299" y="7264426"/>
            <a:ext cx="48294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RR</a:t>
            </a:r>
          </a:p>
        </p:txBody>
      </p:sp>
      <p:sp>
        <p:nvSpPr>
          <p:cNvPr id="68" name="Shape 111">
            <a:extLst>
              <a:ext uri="{FF2B5EF4-FFF2-40B4-BE49-F238E27FC236}">
                <a16:creationId xmlns:a16="http://schemas.microsoft.com/office/drawing/2014/main" id="{955757A2-2012-4026-8127-E9F6CBAF01C6}"/>
              </a:ext>
            </a:extLst>
          </p:cNvPr>
          <p:cNvSpPr/>
          <p:nvPr/>
        </p:nvSpPr>
        <p:spPr>
          <a:xfrm>
            <a:off x="3483047" y="7264426"/>
            <a:ext cx="48294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RR</a:t>
            </a:r>
          </a:p>
        </p:txBody>
      </p:sp>
      <p:pic>
        <p:nvPicPr>
          <p:cNvPr id="65" name="Image 64">
            <a:extLst>
              <a:ext uri="{FF2B5EF4-FFF2-40B4-BE49-F238E27FC236}">
                <a16:creationId xmlns:a16="http://schemas.microsoft.com/office/drawing/2014/main" id="{DEC93962-1FC9-4CFF-AD09-8212F7301B4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32046" y="6797324"/>
            <a:ext cx="571175" cy="412062"/>
          </a:xfrm>
          <a:prstGeom prst="rect">
            <a:avLst/>
          </a:prstGeom>
        </p:spPr>
      </p:pic>
      <p:pic>
        <p:nvPicPr>
          <p:cNvPr id="70" name="Image 69">
            <a:extLst>
              <a:ext uri="{FF2B5EF4-FFF2-40B4-BE49-F238E27FC236}">
                <a16:creationId xmlns:a16="http://schemas.microsoft.com/office/drawing/2014/main" id="{F7E52B3D-EA73-449E-9546-403C7D7EC1C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76247" y="6860658"/>
            <a:ext cx="706047" cy="274058"/>
          </a:xfrm>
          <a:prstGeom prst="rect">
            <a:avLst/>
          </a:prstGeom>
        </p:spPr>
      </p:pic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F70E7429-D9BD-4E29-9181-F70E45C984E5}"/>
              </a:ext>
            </a:extLst>
          </p:cNvPr>
          <p:cNvCxnSpPr>
            <a:cxnSpLocks/>
          </p:cNvCxnSpPr>
          <p:nvPr/>
        </p:nvCxnSpPr>
        <p:spPr>
          <a:xfrm>
            <a:off x="1179378" y="8232228"/>
            <a:ext cx="0" cy="554626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7" name="Shape 111">
            <a:extLst>
              <a:ext uri="{FF2B5EF4-FFF2-40B4-BE49-F238E27FC236}">
                <a16:creationId xmlns:a16="http://schemas.microsoft.com/office/drawing/2014/main" id="{9D7883A0-4872-441A-88B0-9936C86B510F}"/>
              </a:ext>
            </a:extLst>
          </p:cNvPr>
          <p:cNvSpPr/>
          <p:nvPr/>
        </p:nvSpPr>
        <p:spPr>
          <a:xfrm>
            <a:off x="571173" y="8327171"/>
            <a:ext cx="482948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CR</a:t>
            </a:r>
          </a:p>
        </p:txBody>
      </p:sp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45594F10-3FE7-451D-A892-9BA146112AB5}"/>
              </a:ext>
            </a:extLst>
          </p:cNvPr>
          <p:cNvCxnSpPr>
            <a:cxnSpLocks/>
          </p:cNvCxnSpPr>
          <p:nvPr/>
        </p:nvCxnSpPr>
        <p:spPr>
          <a:xfrm>
            <a:off x="2296974" y="9002674"/>
            <a:ext cx="546620" cy="0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1" name="Shape 111">
            <a:extLst>
              <a:ext uri="{FF2B5EF4-FFF2-40B4-BE49-F238E27FC236}">
                <a16:creationId xmlns:a16="http://schemas.microsoft.com/office/drawing/2014/main" id="{612353D3-29C1-454E-AB8C-0DFD456F0FB8}"/>
              </a:ext>
            </a:extLst>
          </p:cNvPr>
          <p:cNvSpPr/>
          <p:nvPr/>
        </p:nvSpPr>
        <p:spPr>
          <a:xfrm>
            <a:off x="2340285" y="8620215"/>
            <a:ext cx="48294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RR</a:t>
            </a:r>
          </a:p>
        </p:txBody>
      </p:sp>
      <p:pic>
        <p:nvPicPr>
          <p:cNvPr id="82" name="Image 81">
            <a:extLst>
              <a:ext uri="{FF2B5EF4-FFF2-40B4-BE49-F238E27FC236}">
                <a16:creationId xmlns:a16="http://schemas.microsoft.com/office/drawing/2014/main" id="{31A7A79C-F93A-49D9-A78A-B3D9BD239C3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43682" y="8780468"/>
            <a:ext cx="571175" cy="412062"/>
          </a:xfrm>
          <a:prstGeom prst="rect">
            <a:avLst/>
          </a:prstGeom>
        </p:spPr>
      </p:pic>
      <p:grpSp>
        <p:nvGrpSpPr>
          <p:cNvPr id="83" name="Groupe 82">
            <a:extLst>
              <a:ext uri="{FF2B5EF4-FFF2-40B4-BE49-F238E27FC236}">
                <a16:creationId xmlns:a16="http://schemas.microsoft.com/office/drawing/2014/main" id="{85A8AD9B-0074-4A27-BCCA-82F9C8646D0E}"/>
              </a:ext>
            </a:extLst>
          </p:cNvPr>
          <p:cNvGrpSpPr/>
          <p:nvPr/>
        </p:nvGrpSpPr>
        <p:grpSpPr>
          <a:xfrm>
            <a:off x="747012" y="7033594"/>
            <a:ext cx="1047369" cy="369332"/>
            <a:chOff x="10822514" y="7276076"/>
            <a:chExt cx="1364838" cy="759867"/>
          </a:xfrm>
        </p:grpSpPr>
        <p:sp>
          <p:nvSpPr>
            <p:cNvPr id="84" name="TextBox 59">
              <a:extLst>
                <a:ext uri="{FF2B5EF4-FFF2-40B4-BE49-F238E27FC236}">
                  <a16:creationId xmlns:a16="http://schemas.microsoft.com/office/drawing/2014/main" id="{2E79F9C3-196B-4765-937B-52931E19E949}"/>
                </a:ext>
              </a:extLst>
            </p:cNvPr>
            <p:cNvSpPr txBox="1"/>
            <p:nvPr/>
          </p:nvSpPr>
          <p:spPr>
            <a:xfrm>
              <a:off x="10950826" y="7276076"/>
              <a:ext cx="1236526" cy="759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fr-FR" sz="1800" b="1" dirty="0">
                  <a:solidFill>
                    <a:srgbClr val="C00000"/>
                  </a:solidFill>
                  <a:latin typeface="Palatino"/>
                  <a:ea typeface="Tahoma" panose="020B0604030504040204" pitchFamily="34" charset="0"/>
                  <a:cs typeface="Tahoma" panose="020B0604030504040204" pitchFamily="34" charset="0"/>
                  <a:sym typeface="Comfortaa Light"/>
                </a:rPr>
                <a:t>« HE »</a:t>
              </a:r>
              <a:endParaRPr lang="en-GB" sz="1400" b="1" dirty="0">
                <a:solidFill>
                  <a:srgbClr val="C00000"/>
                </a:solidFill>
                <a:latin typeface="Palatino"/>
              </a:endParaRPr>
            </a:p>
          </p:txBody>
        </p:sp>
        <p:sp>
          <p:nvSpPr>
            <p:cNvPr id="85" name="Ellipse 84">
              <a:extLst>
                <a:ext uri="{FF2B5EF4-FFF2-40B4-BE49-F238E27FC236}">
                  <a16:creationId xmlns:a16="http://schemas.microsoft.com/office/drawing/2014/main" id="{1C665BCC-8918-42BE-8CBE-235B68E21736}"/>
                </a:ext>
              </a:extLst>
            </p:cNvPr>
            <p:cNvSpPr/>
            <p:nvPr/>
          </p:nvSpPr>
          <p:spPr>
            <a:xfrm>
              <a:off x="10822514" y="7360906"/>
              <a:ext cx="1364836" cy="615570"/>
            </a:xfrm>
            <a:prstGeom prst="ellipse">
              <a:avLst/>
            </a:prstGeom>
            <a:noFill/>
            <a:ln w="38100" cap="flat">
              <a:solidFill>
                <a:srgbClr val="C0000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58F843D2-8467-41B7-A93E-461E32EB7378}"/>
              </a:ext>
            </a:extLst>
          </p:cNvPr>
          <p:cNvGrpSpPr/>
          <p:nvPr/>
        </p:nvGrpSpPr>
        <p:grpSpPr>
          <a:xfrm>
            <a:off x="1282423" y="8252695"/>
            <a:ext cx="1047369" cy="369332"/>
            <a:chOff x="10822514" y="7276076"/>
            <a:chExt cx="1364838" cy="759867"/>
          </a:xfrm>
        </p:grpSpPr>
        <p:sp>
          <p:nvSpPr>
            <p:cNvPr id="87" name="TextBox 59">
              <a:extLst>
                <a:ext uri="{FF2B5EF4-FFF2-40B4-BE49-F238E27FC236}">
                  <a16:creationId xmlns:a16="http://schemas.microsoft.com/office/drawing/2014/main" id="{295964C5-37CD-4292-B7D0-03B83DF754A9}"/>
                </a:ext>
              </a:extLst>
            </p:cNvPr>
            <p:cNvSpPr txBox="1"/>
            <p:nvPr/>
          </p:nvSpPr>
          <p:spPr>
            <a:xfrm>
              <a:off x="10950826" y="7276076"/>
              <a:ext cx="1236526" cy="759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fr-FR" sz="1800" b="1" dirty="0">
                  <a:solidFill>
                    <a:srgbClr val="1243DE"/>
                  </a:solidFill>
                  <a:latin typeface="Palatino"/>
                  <a:ea typeface="Tahoma" panose="020B0604030504040204" pitchFamily="34" charset="0"/>
                  <a:cs typeface="Tahoma" panose="020B0604030504040204" pitchFamily="34" charset="0"/>
                  <a:sym typeface="Comfortaa Light"/>
                </a:rPr>
                <a:t>« LE »</a:t>
              </a:r>
              <a:endParaRPr lang="en-GB" sz="1400" b="1" dirty="0">
                <a:solidFill>
                  <a:srgbClr val="1243DE"/>
                </a:solidFill>
                <a:latin typeface="Palatino"/>
              </a:endParaRPr>
            </a:p>
          </p:txBody>
        </p:sp>
        <p:sp>
          <p:nvSpPr>
            <p:cNvPr id="88" name="Ellipse 87">
              <a:extLst>
                <a:ext uri="{FF2B5EF4-FFF2-40B4-BE49-F238E27FC236}">
                  <a16:creationId xmlns:a16="http://schemas.microsoft.com/office/drawing/2014/main" id="{087D03FA-F8D8-4DDD-B5D4-A603220DA6D3}"/>
                </a:ext>
              </a:extLst>
            </p:cNvPr>
            <p:cNvSpPr/>
            <p:nvPr/>
          </p:nvSpPr>
          <p:spPr>
            <a:xfrm>
              <a:off x="10822514" y="7360906"/>
              <a:ext cx="1364836" cy="615570"/>
            </a:xfrm>
            <a:prstGeom prst="ellipse">
              <a:avLst/>
            </a:prstGeom>
            <a:noFill/>
            <a:ln w="38100" cap="flat">
              <a:solidFill>
                <a:srgbClr val="0033CC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  <p:pic>
        <p:nvPicPr>
          <p:cNvPr id="89" name="Image 88">
            <a:extLst>
              <a:ext uri="{FF2B5EF4-FFF2-40B4-BE49-F238E27FC236}">
                <a16:creationId xmlns:a16="http://schemas.microsoft.com/office/drawing/2014/main" id="{5B3D4CA3-438F-43DD-BE97-8C44E0DA4AE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4789" y="8774675"/>
            <a:ext cx="1715166" cy="566005"/>
          </a:xfrm>
          <a:prstGeom prst="rect">
            <a:avLst/>
          </a:prstGeom>
        </p:spPr>
      </p:pic>
      <p:sp>
        <p:nvSpPr>
          <p:cNvPr id="94" name="Shape 111">
            <a:extLst>
              <a:ext uri="{FF2B5EF4-FFF2-40B4-BE49-F238E27FC236}">
                <a16:creationId xmlns:a16="http://schemas.microsoft.com/office/drawing/2014/main" id="{12474789-7B67-48EF-9FFB-3618822FEDCD}"/>
              </a:ext>
            </a:extLst>
          </p:cNvPr>
          <p:cNvSpPr/>
          <p:nvPr/>
        </p:nvSpPr>
        <p:spPr>
          <a:xfrm>
            <a:off x="4940348" y="9308342"/>
            <a:ext cx="3550972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wrongly includes 1/A term! </a:t>
            </a:r>
          </a:p>
        </p:txBody>
      </p:sp>
      <p:sp>
        <p:nvSpPr>
          <p:cNvPr id="95" name="Flèche : droite 94">
            <a:extLst>
              <a:ext uri="{FF2B5EF4-FFF2-40B4-BE49-F238E27FC236}">
                <a16:creationId xmlns:a16="http://schemas.microsoft.com/office/drawing/2014/main" id="{BFBEE2AA-77C4-4C1E-933A-34D1337D3367}"/>
              </a:ext>
            </a:extLst>
          </p:cNvPr>
          <p:cNvSpPr/>
          <p:nvPr/>
        </p:nvSpPr>
        <p:spPr>
          <a:xfrm>
            <a:off x="3682020" y="8761200"/>
            <a:ext cx="342117" cy="482948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96" name="Flèche : droite 95">
            <a:extLst>
              <a:ext uri="{FF2B5EF4-FFF2-40B4-BE49-F238E27FC236}">
                <a16:creationId xmlns:a16="http://schemas.microsoft.com/office/drawing/2014/main" id="{5B4F7AA4-7071-4E46-ACCA-33E334766FEE}"/>
              </a:ext>
            </a:extLst>
          </p:cNvPr>
          <p:cNvSpPr/>
          <p:nvPr/>
        </p:nvSpPr>
        <p:spPr>
          <a:xfrm>
            <a:off x="3682020" y="9259448"/>
            <a:ext cx="342117" cy="482948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92" name="Image 91">
            <a:extLst>
              <a:ext uri="{FF2B5EF4-FFF2-40B4-BE49-F238E27FC236}">
                <a16:creationId xmlns:a16="http://schemas.microsoft.com/office/drawing/2014/main" id="{0EDB1D3F-AE2B-47AB-9DD7-A490C2E7ED6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14475" y="9323950"/>
            <a:ext cx="745144" cy="353943"/>
          </a:xfrm>
          <a:prstGeom prst="rect">
            <a:avLst/>
          </a:prstGeom>
        </p:spPr>
      </p:pic>
      <p:pic>
        <p:nvPicPr>
          <p:cNvPr id="103" name="Image 102">
            <a:extLst>
              <a:ext uri="{FF2B5EF4-FFF2-40B4-BE49-F238E27FC236}">
                <a16:creationId xmlns:a16="http://schemas.microsoft.com/office/drawing/2014/main" id="{86EC8873-7923-463C-94B0-2AAE1C99142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96667" y="7499750"/>
            <a:ext cx="2723893" cy="882890"/>
          </a:xfrm>
          <a:prstGeom prst="rect">
            <a:avLst/>
          </a:prstGeom>
        </p:spPr>
      </p:pic>
      <p:sp>
        <p:nvSpPr>
          <p:cNvPr id="104" name="Rectangle : coins arrondis 103">
            <a:extLst>
              <a:ext uri="{FF2B5EF4-FFF2-40B4-BE49-F238E27FC236}">
                <a16:creationId xmlns:a16="http://schemas.microsoft.com/office/drawing/2014/main" id="{49FBB935-1EE2-4176-9F35-10486CAB7AE9}"/>
              </a:ext>
            </a:extLst>
          </p:cNvPr>
          <p:cNvSpPr/>
          <p:nvPr/>
        </p:nvSpPr>
        <p:spPr>
          <a:xfrm>
            <a:off x="4909312" y="7367968"/>
            <a:ext cx="2898666" cy="1098464"/>
          </a:xfrm>
          <a:prstGeom prst="round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5" name="Shape 111">
            <a:extLst>
              <a:ext uri="{FF2B5EF4-FFF2-40B4-BE49-F238E27FC236}">
                <a16:creationId xmlns:a16="http://schemas.microsoft.com/office/drawing/2014/main" id="{239990FC-286D-49D1-9232-45EE6D611754}"/>
              </a:ext>
            </a:extLst>
          </p:cNvPr>
          <p:cNvSpPr/>
          <p:nvPr/>
        </p:nvSpPr>
        <p:spPr>
          <a:xfrm>
            <a:off x="4114475" y="8864174"/>
            <a:ext cx="416348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Lost 1/A term along the way through RR</a:t>
            </a:r>
          </a:p>
        </p:txBody>
      </p:sp>
      <p:cxnSp>
        <p:nvCxnSpPr>
          <p:cNvPr id="106" name="Connecteur droit avec flèche 105">
            <a:extLst>
              <a:ext uri="{FF2B5EF4-FFF2-40B4-BE49-F238E27FC236}">
                <a16:creationId xmlns:a16="http://schemas.microsoft.com/office/drawing/2014/main" id="{469E7482-52D7-4774-993B-3EDF1E75CF0B}"/>
              </a:ext>
            </a:extLst>
          </p:cNvPr>
          <p:cNvCxnSpPr>
            <a:cxnSpLocks/>
          </p:cNvCxnSpPr>
          <p:nvPr/>
        </p:nvCxnSpPr>
        <p:spPr>
          <a:xfrm flipH="1" flipV="1">
            <a:off x="435208" y="8756818"/>
            <a:ext cx="310209" cy="470312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6213467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9" grpId="0" animBg="1"/>
      <p:bldP spid="32" grpId="0" animBg="1"/>
      <p:bldP spid="34" grpId="0" animBg="1"/>
      <p:bldP spid="36" grpId="0" animBg="1"/>
      <p:bldP spid="37" grpId="0" animBg="1"/>
      <p:bldP spid="45" grpId="0" animBg="1"/>
      <p:bldP spid="46" grpId="0" animBg="1"/>
      <p:bldP spid="51" grpId="0" animBg="1"/>
      <p:bldP spid="56" grpId="0" animBg="1"/>
      <p:bldP spid="67" grpId="0" animBg="1"/>
      <p:bldP spid="68" grpId="0" animBg="1"/>
      <p:bldP spid="77" grpId="0" animBg="1"/>
      <p:bldP spid="81" grpId="0" animBg="1"/>
      <p:bldP spid="94" grpId="0" animBg="1"/>
      <p:bldP spid="95" grpId="0" animBg="1"/>
      <p:bldP spid="96" grpId="0" animBg="1"/>
      <p:bldP spid="104" grpId="0" animBg="1"/>
      <p:bldP spid="10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7692C3F9-0565-4111-867F-BA1A254DA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549" y="1432214"/>
            <a:ext cx="4999773" cy="4269905"/>
          </a:xfrm>
          <a:prstGeom prst="rect">
            <a:avLst/>
          </a:prstGeom>
        </p:spPr>
      </p:pic>
      <p:sp>
        <p:nvSpPr>
          <p:cNvPr id="1200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7" name="Shape 1495">
            <a:extLst>
              <a:ext uri="{FF2B5EF4-FFF2-40B4-BE49-F238E27FC236}">
                <a16:creationId xmlns:a16="http://schemas.microsoft.com/office/drawing/2014/main" id="{74FA1DAE-A97A-4C0E-A3F2-4FE5E9D2F0FC}"/>
              </a:ext>
            </a:extLst>
          </p:cNvPr>
          <p:cNvSpPr/>
          <p:nvPr/>
        </p:nvSpPr>
        <p:spPr>
          <a:xfrm>
            <a:off x="0" y="171656"/>
            <a:ext cx="13004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sz="3600" dirty="0">
                <a:solidFill>
                  <a:srgbClr val="0033CC"/>
                </a:solidFill>
              </a:rPr>
              <a:t>Connection with Kumar operator and </a:t>
            </a:r>
            <a:r>
              <a:rPr lang="fr-FR" sz="3600" dirty="0">
                <a:solidFill>
                  <a:srgbClr val="0033CC"/>
                </a:solidFill>
                <a:latin typeface="French Script MT" panose="03020402040607040605" pitchFamily="66" charset="0"/>
              </a:rPr>
              <a:t>B</a:t>
            </a:r>
            <a:r>
              <a:rPr lang="fr-FR" sz="3600" baseline="-25000" dirty="0">
                <a:solidFill>
                  <a:srgbClr val="0033CC"/>
                </a:solidFill>
              </a:rPr>
              <a:t>2</a:t>
            </a:r>
            <a:r>
              <a:rPr lang="fr-FR" sz="3600" baseline="30000" dirty="0">
                <a:solidFill>
                  <a:srgbClr val="0033CC"/>
                </a:solidFill>
              </a:rPr>
              <a:t>2</a:t>
            </a:r>
            <a:r>
              <a:rPr lang="fr-FR" sz="3600" dirty="0">
                <a:solidFill>
                  <a:srgbClr val="0033CC"/>
                </a:solidFill>
              </a:rPr>
              <a:t>(LE)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endParaRPr sz="3600" dirty="0">
              <a:solidFill>
                <a:srgbClr val="0033CC"/>
              </a:solidFill>
              <a:latin typeface="Symbol" panose="05050102010706020507" pitchFamily="18" charset="2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D530C9F-474F-493E-A926-A90073E11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554" y="2048417"/>
            <a:ext cx="2346777" cy="43060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A7D2ED0-ED05-4927-8F7D-65D164C6E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3349" y="1944506"/>
            <a:ext cx="1322024" cy="57287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A6BC480-91B6-4B09-A91C-AAAA87F1C4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900" y="1882470"/>
            <a:ext cx="1079653" cy="721605"/>
          </a:xfrm>
          <a:prstGeom prst="rect">
            <a:avLst/>
          </a:prstGeom>
        </p:spPr>
      </p:pic>
      <p:sp>
        <p:nvSpPr>
          <p:cNvPr id="7" name="Shape 111">
            <a:extLst>
              <a:ext uri="{FF2B5EF4-FFF2-40B4-BE49-F238E27FC236}">
                <a16:creationId xmlns:a16="http://schemas.microsoft.com/office/drawing/2014/main" id="{EDA78942-2E18-40BD-AA12-5274BD75C0DC}"/>
              </a:ext>
            </a:extLst>
          </p:cNvPr>
          <p:cNvSpPr/>
          <p:nvPr/>
        </p:nvSpPr>
        <p:spPr>
          <a:xfrm>
            <a:off x="270478" y="1523355"/>
            <a:ext cx="635199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Systematic</a:t>
            </a:r>
            <a:r>
              <a:rPr lang="fr-FR" b="1" dirty="0">
                <a:solidFill>
                  <a:schemeClr val="tx1"/>
                </a:solidFill>
              </a:rPr>
              <a:t> axial PHFB </a:t>
            </a:r>
            <a:r>
              <a:rPr lang="fr-FR" b="1" dirty="0" err="1">
                <a:solidFill>
                  <a:schemeClr val="tx1"/>
                </a:solidFill>
              </a:rPr>
              <a:t>calculations</a:t>
            </a:r>
            <a:r>
              <a:rPr lang="fr-FR" b="1" dirty="0">
                <a:solidFill>
                  <a:schemeClr val="tx1"/>
                </a:solidFill>
              </a:rPr>
              <a:t> = axial quantum rotor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8" name="Shape 111">
            <a:extLst>
              <a:ext uri="{FF2B5EF4-FFF2-40B4-BE49-F238E27FC236}">
                <a16:creationId xmlns:a16="http://schemas.microsoft.com/office/drawing/2014/main" id="{C0C18E3D-BABE-42A9-9C19-5BC3CFFD2839}"/>
              </a:ext>
            </a:extLst>
          </p:cNvPr>
          <p:cNvSpPr/>
          <p:nvPr/>
        </p:nvSpPr>
        <p:spPr>
          <a:xfrm>
            <a:off x="469901" y="2640751"/>
            <a:ext cx="375650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EM1.8/2.0 </a:t>
            </a:r>
            <a:r>
              <a:rPr lang="en-US" dirty="0" err="1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c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EFT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nuclear Hamiltonian</a:t>
            </a:r>
          </a:p>
        </p:txBody>
      </p:sp>
      <p:sp>
        <p:nvSpPr>
          <p:cNvPr id="9" name="TextBox 59">
            <a:extLst>
              <a:ext uri="{FF2B5EF4-FFF2-40B4-BE49-F238E27FC236}">
                <a16:creationId xmlns:a16="http://schemas.microsoft.com/office/drawing/2014/main" id="{F02FCE0A-D6C8-449B-8614-97F221DD89EA}"/>
              </a:ext>
            </a:extLst>
          </p:cNvPr>
          <p:cNvSpPr txBox="1"/>
          <p:nvPr/>
        </p:nvSpPr>
        <p:spPr>
          <a:xfrm>
            <a:off x="4226942" y="2615651"/>
            <a:ext cx="2723893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Kebeler </a:t>
            </a:r>
            <a:r>
              <a:rPr lang="it-IT" sz="1700" i="1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al., </a:t>
            </a:r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PRC (2011)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1220C4CD-9C8C-403C-B83B-60937ED454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5869" y="3206817"/>
            <a:ext cx="3231178" cy="51829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5CC233E-DC81-426E-922B-98F0C9DF4F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1500" y="3062615"/>
            <a:ext cx="2050973" cy="680711"/>
          </a:xfrm>
          <a:prstGeom prst="rect">
            <a:avLst/>
          </a:prstGeom>
        </p:spPr>
      </p:pic>
      <p:sp>
        <p:nvSpPr>
          <p:cNvPr id="29" name="Flèche : droite 28">
            <a:extLst>
              <a:ext uri="{FF2B5EF4-FFF2-40B4-BE49-F238E27FC236}">
                <a16:creationId xmlns:a16="http://schemas.microsoft.com/office/drawing/2014/main" id="{E90FA168-7EAE-4A5E-AF8A-579582DBC669}"/>
              </a:ext>
            </a:extLst>
          </p:cNvPr>
          <p:cNvSpPr/>
          <p:nvPr/>
        </p:nvSpPr>
        <p:spPr>
          <a:xfrm rot="5400000">
            <a:off x="4018659" y="3772203"/>
            <a:ext cx="342117" cy="482948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321F543-E4AA-422E-ACA9-01252460B1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1404" y="4345538"/>
            <a:ext cx="4125414" cy="730880"/>
          </a:xfrm>
          <a:prstGeom prst="rect">
            <a:avLst/>
          </a:prstGeom>
        </p:spPr>
      </p:pic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A64F13B1-5E72-4343-BE81-24A126FC6077}"/>
              </a:ext>
            </a:extLst>
          </p:cNvPr>
          <p:cNvSpPr/>
          <p:nvPr/>
        </p:nvSpPr>
        <p:spPr>
          <a:xfrm>
            <a:off x="2091537" y="4293694"/>
            <a:ext cx="4252991" cy="782724"/>
          </a:xfrm>
          <a:prstGeom prst="round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5" name="TextBox 59">
            <a:extLst>
              <a:ext uri="{FF2B5EF4-FFF2-40B4-BE49-F238E27FC236}">
                <a16:creationId xmlns:a16="http://schemas.microsoft.com/office/drawing/2014/main" id="{C4F7B5B1-B715-4CDE-860E-D0E909455210}"/>
              </a:ext>
            </a:extLst>
          </p:cNvPr>
          <p:cNvSpPr txBox="1"/>
          <p:nvPr/>
        </p:nvSpPr>
        <p:spPr>
          <a:xfrm>
            <a:off x="119910" y="9285260"/>
            <a:ext cx="3032891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Bofos </a:t>
            </a:r>
            <a:r>
              <a:rPr lang="it-IT" sz="1700" i="1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al., </a:t>
            </a:r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arXiv:2602.09890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pic>
        <p:nvPicPr>
          <p:cNvPr id="61" name="Image 60">
            <a:extLst>
              <a:ext uri="{FF2B5EF4-FFF2-40B4-BE49-F238E27FC236}">
                <a16:creationId xmlns:a16="http://schemas.microsoft.com/office/drawing/2014/main" id="{C257753C-59E7-4019-A44E-3DB23D94A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417" y="7773861"/>
            <a:ext cx="3686391" cy="446463"/>
          </a:xfrm>
          <a:prstGeom prst="rect">
            <a:avLst/>
          </a:prstGeom>
        </p:spPr>
      </p:pic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8D27A8ED-C921-4507-A05E-1B41EFF98B5D}"/>
              </a:ext>
            </a:extLst>
          </p:cNvPr>
          <p:cNvCxnSpPr/>
          <p:nvPr/>
        </p:nvCxnSpPr>
        <p:spPr>
          <a:xfrm flipV="1">
            <a:off x="2382984" y="7239496"/>
            <a:ext cx="748145" cy="420616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D7819D7E-9245-465C-9A00-54903AB62473}"/>
              </a:ext>
            </a:extLst>
          </p:cNvPr>
          <p:cNvCxnSpPr/>
          <p:nvPr/>
        </p:nvCxnSpPr>
        <p:spPr>
          <a:xfrm flipV="1">
            <a:off x="3684328" y="7244352"/>
            <a:ext cx="748145" cy="420616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7" name="Shape 111">
            <a:extLst>
              <a:ext uri="{FF2B5EF4-FFF2-40B4-BE49-F238E27FC236}">
                <a16:creationId xmlns:a16="http://schemas.microsoft.com/office/drawing/2014/main" id="{5847D0E7-BB78-4F38-8F27-E6564CF5C5AC}"/>
              </a:ext>
            </a:extLst>
          </p:cNvPr>
          <p:cNvSpPr/>
          <p:nvPr/>
        </p:nvSpPr>
        <p:spPr>
          <a:xfrm>
            <a:off x="2146299" y="7264426"/>
            <a:ext cx="48294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RR</a:t>
            </a:r>
          </a:p>
        </p:txBody>
      </p:sp>
      <p:sp>
        <p:nvSpPr>
          <p:cNvPr id="68" name="Shape 111">
            <a:extLst>
              <a:ext uri="{FF2B5EF4-FFF2-40B4-BE49-F238E27FC236}">
                <a16:creationId xmlns:a16="http://schemas.microsoft.com/office/drawing/2014/main" id="{955757A2-2012-4026-8127-E9F6CBAF01C6}"/>
              </a:ext>
            </a:extLst>
          </p:cNvPr>
          <p:cNvSpPr/>
          <p:nvPr/>
        </p:nvSpPr>
        <p:spPr>
          <a:xfrm>
            <a:off x="3483047" y="7264426"/>
            <a:ext cx="48294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RR</a:t>
            </a:r>
          </a:p>
        </p:txBody>
      </p:sp>
      <p:pic>
        <p:nvPicPr>
          <p:cNvPr id="65" name="Image 64">
            <a:extLst>
              <a:ext uri="{FF2B5EF4-FFF2-40B4-BE49-F238E27FC236}">
                <a16:creationId xmlns:a16="http://schemas.microsoft.com/office/drawing/2014/main" id="{DEC93962-1FC9-4CFF-AD09-8212F7301B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32046" y="6797324"/>
            <a:ext cx="571175" cy="412062"/>
          </a:xfrm>
          <a:prstGeom prst="rect">
            <a:avLst/>
          </a:prstGeom>
        </p:spPr>
      </p:pic>
      <p:pic>
        <p:nvPicPr>
          <p:cNvPr id="70" name="Image 69">
            <a:extLst>
              <a:ext uri="{FF2B5EF4-FFF2-40B4-BE49-F238E27FC236}">
                <a16:creationId xmlns:a16="http://schemas.microsoft.com/office/drawing/2014/main" id="{F7E52B3D-EA73-449E-9546-403C7D7EC1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76247" y="6860658"/>
            <a:ext cx="706047" cy="274058"/>
          </a:xfrm>
          <a:prstGeom prst="rect">
            <a:avLst/>
          </a:prstGeom>
        </p:spPr>
      </p:pic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F70E7429-D9BD-4E29-9181-F70E45C984E5}"/>
              </a:ext>
            </a:extLst>
          </p:cNvPr>
          <p:cNvCxnSpPr>
            <a:cxnSpLocks/>
          </p:cNvCxnSpPr>
          <p:nvPr/>
        </p:nvCxnSpPr>
        <p:spPr>
          <a:xfrm>
            <a:off x="1179378" y="8232228"/>
            <a:ext cx="0" cy="554626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7" name="Shape 111">
            <a:extLst>
              <a:ext uri="{FF2B5EF4-FFF2-40B4-BE49-F238E27FC236}">
                <a16:creationId xmlns:a16="http://schemas.microsoft.com/office/drawing/2014/main" id="{9D7883A0-4872-441A-88B0-9936C86B510F}"/>
              </a:ext>
            </a:extLst>
          </p:cNvPr>
          <p:cNvSpPr/>
          <p:nvPr/>
        </p:nvSpPr>
        <p:spPr>
          <a:xfrm>
            <a:off x="571173" y="8327171"/>
            <a:ext cx="482948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CR</a:t>
            </a:r>
          </a:p>
        </p:txBody>
      </p:sp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45594F10-3FE7-451D-A892-9BA146112AB5}"/>
              </a:ext>
            </a:extLst>
          </p:cNvPr>
          <p:cNvCxnSpPr>
            <a:cxnSpLocks/>
          </p:cNvCxnSpPr>
          <p:nvPr/>
        </p:nvCxnSpPr>
        <p:spPr>
          <a:xfrm>
            <a:off x="2296974" y="9002674"/>
            <a:ext cx="546620" cy="0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1" name="Shape 111">
            <a:extLst>
              <a:ext uri="{FF2B5EF4-FFF2-40B4-BE49-F238E27FC236}">
                <a16:creationId xmlns:a16="http://schemas.microsoft.com/office/drawing/2014/main" id="{612353D3-29C1-454E-AB8C-0DFD456F0FB8}"/>
              </a:ext>
            </a:extLst>
          </p:cNvPr>
          <p:cNvSpPr/>
          <p:nvPr/>
        </p:nvSpPr>
        <p:spPr>
          <a:xfrm>
            <a:off x="2340285" y="8620215"/>
            <a:ext cx="48294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RR</a:t>
            </a:r>
          </a:p>
        </p:txBody>
      </p:sp>
      <p:pic>
        <p:nvPicPr>
          <p:cNvPr id="82" name="Image 81">
            <a:extLst>
              <a:ext uri="{FF2B5EF4-FFF2-40B4-BE49-F238E27FC236}">
                <a16:creationId xmlns:a16="http://schemas.microsoft.com/office/drawing/2014/main" id="{31A7A79C-F93A-49D9-A78A-B3D9BD239C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43682" y="8780468"/>
            <a:ext cx="571175" cy="412062"/>
          </a:xfrm>
          <a:prstGeom prst="rect">
            <a:avLst/>
          </a:prstGeom>
        </p:spPr>
      </p:pic>
      <p:grpSp>
        <p:nvGrpSpPr>
          <p:cNvPr id="83" name="Groupe 82">
            <a:extLst>
              <a:ext uri="{FF2B5EF4-FFF2-40B4-BE49-F238E27FC236}">
                <a16:creationId xmlns:a16="http://schemas.microsoft.com/office/drawing/2014/main" id="{85A8AD9B-0074-4A27-BCCA-82F9C8646D0E}"/>
              </a:ext>
            </a:extLst>
          </p:cNvPr>
          <p:cNvGrpSpPr/>
          <p:nvPr/>
        </p:nvGrpSpPr>
        <p:grpSpPr>
          <a:xfrm>
            <a:off x="747012" y="7033594"/>
            <a:ext cx="1047369" cy="369332"/>
            <a:chOff x="10822514" y="7276076"/>
            <a:chExt cx="1364838" cy="759867"/>
          </a:xfrm>
        </p:grpSpPr>
        <p:sp>
          <p:nvSpPr>
            <p:cNvPr id="84" name="TextBox 59">
              <a:extLst>
                <a:ext uri="{FF2B5EF4-FFF2-40B4-BE49-F238E27FC236}">
                  <a16:creationId xmlns:a16="http://schemas.microsoft.com/office/drawing/2014/main" id="{2E79F9C3-196B-4765-937B-52931E19E949}"/>
                </a:ext>
              </a:extLst>
            </p:cNvPr>
            <p:cNvSpPr txBox="1"/>
            <p:nvPr/>
          </p:nvSpPr>
          <p:spPr>
            <a:xfrm>
              <a:off x="10950826" y="7276076"/>
              <a:ext cx="1236526" cy="759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fr-FR" sz="1800" b="1" dirty="0">
                  <a:solidFill>
                    <a:srgbClr val="C00000"/>
                  </a:solidFill>
                  <a:latin typeface="Palatino"/>
                  <a:ea typeface="Tahoma" panose="020B0604030504040204" pitchFamily="34" charset="0"/>
                  <a:cs typeface="Tahoma" panose="020B0604030504040204" pitchFamily="34" charset="0"/>
                  <a:sym typeface="Comfortaa Light"/>
                </a:rPr>
                <a:t>« HE »</a:t>
              </a:r>
              <a:endParaRPr lang="en-GB" sz="1400" b="1" dirty="0">
                <a:solidFill>
                  <a:srgbClr val="C00000"/>
                </a:solidFill>
                <a:latin typeface="Palatino"/>
              </a:endParaRPr>
            </a:p>
          </p:txBody>
        </p:sp>
        <p:sp>
          <p:nvSpPr>
            <p:cNvPr id="85" name="Ellipse 84">
              <a:extLst>
                <a:ext uri="{FF2B5EF4-FFF2-40B4-BE49-F238E27FC236}">
                  <a16:creationId xmlns:a16="http://schemas.microsoft.com/office/drawing/2014/main" id="{1C665BCC-8918-42BE-8CBE-235B68E21736}"/>
                </a:ext>
              </a:extLst>
            </p:cNvPr>
            <p:cNvSpPr/>
            <p:nvPr/>
          </p:nvSpPr>
          <p:spPr>
            <a:xfrm>
              <a:off x="10822514" y="7360906"/>
              <a:ext cx="1364836" cy="615570"/>
            </a:xfrm>
            <a:prstGeom prst="ellipse">
              <a:avLst/>
            </a:prstGeom>
            <a:noFill/>
            <a:ln w="38100" cap="flat">
              <a:solidFill>
                <a:srgbClr val="C0000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58F843D2-8467-41B7-A93E-461E32EB7378}"/>
              </a:ext>
            </a:extLst>
          </p:cNvPr>
          <p:cNvGrpSpPr/>
          <p:nvPr/>
        </p:nvGrpSpPr>
        <p:grpSpPr>
          <a:xfrm>
            <a:off x="1282423" y="8252695"/>
            <a:ext cx="1047369" cy="369332"/>
            <a:chOff x="10822514" y="7276076"/>
            <a:chExt cx="1364838" cy="759867"/>
          </a:xfrm>
        </p:grpSpPr>
        <p:sp>
          <p:nvSpPr>
            <p:cNvPr id="87" name="TextBox 59">
              <a:extLst>
                <a:ext uri="{FF2B5EF4-FFF2-40B4-BE49-F238E27FC236}">
                  <a16:creationId xmlns:a16="http://schemas.microsoft.com/office/drawing/2014/main" id="{295964C5-37CD-4292-B7D0-03B83DF754A9}"/>
                </a:ext>
              </a:extLst>
            </p:cNvPr>
            <p:cNvSpPr txBox="1"/>
            <p:nvPr/>
          </p:nvSpPr>
          <p:spPr>
            <a:xfrm>
              <a:off x="10950826" y="7276076"/>
              <a:ext cx="1236526" cy="759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fr-FR" sz="1800" b="1" dirty="0">
                  <a:solidFill>
                    <a:srgbClr val="1243DE"/>
                  </a:solidFill>
                  <a:latin typeface="Palatino"/>
                  <a:ea typeface="Tahoma" panose="020B0604030504040204" pitchFamily="34" charset="0"/>
                  <a:cs typeface="Tahoma" panose="020B0604030504040204" pitchFamily="34" charset="0"/>
                  <a:sym typeface="Comfortaa Light"/>
                </a:rPr>
                <a:t>« LE »</a:t>
              </a:r>
              <a:endParaRPr lang="en-GB" sz="1400" b="1" dirty="0">
                <a:solidFill>
                  <a:srgbClr val="1243DE"/>
                </a:solidFill>
                <a:latin typeface="Palatino"/>
              </a:endParaRPr>
            </a:p>
          </p:txBody>
        </p:sp>
        <p:sp>
          <p:nvSpPr>
            <p:cNvPr id="88" name="Ellipse 87">
              <a:extLst>
                <a:ext uri="{FF2B5EF4-FFF2-40B4-BE49-F238E27FC236}">
                  <a16:creationId xmlns:a16="http://schemas.microsoft.com/office/drawing/2014/main" id="{087D03FA-F8D8-4DDD-B5D4-A603220DA6D3}"/>
                </a:ext>
              </a:extLst>
            </p:cNvPr>
            <p:cNvSpPr/>
            <p:nvPr/>
          </p:nvSpPr>
          <p:spPr>
            <a:xfrm>
              <a:off x="10822514" y="7360906"/>
              <a:ext cx="1364836" cy="615570"/>
            </a:xfrm>
            <a:prstGeom prst="ellipse">
              <a:avLst/>
            </a:prstGeom>
            <a:noFill/>
            <a:ln w="38100" cap="flat">
              <a:solidFill>
                <a:srgbClr val="0033CC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  <p:pic>
        <p:nvPicPr>
          <p:cNvPr id="89" name="Image 88">
            <a:extLst>
              <a:ext uri="{FF2B5EF4-FFF2-40B4-BE49-F238E27FC236}">
                <a16:creationId xmlns:a16="http://schemas.microsoft.com/office/drawing/2014/main" id="{5B3D4CA3-438F-43DD-BE97-8C44E0DA4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789" y="8774675"/>
            <a:ext cx="1715166" cy="566005"/>
          </a:xfrm>
          <a:prstGeom prst="rect">
            <a:avLst/>
          </a:prstGeom>
        </p:spPr>
      </p:pic>
      <p:sp>
        <p:nvSpPr>
          <p:cNvPr id="93" name="Shape 111">
            <a:extLst>
              <a:ext uri="{FF2B5EF4-FFF2-40B4-BE49-F238E27FC236}">
                <a16:creationId xmlns:a16="http://schemas.microsoft.com/office/drawing/2014/main" id="{047DC510-A71D-4C26-BD5C-7DC8360C61B6}"/>
              </a:ext>
            </a:extLst>
          </p:cNvPr>
          <p:cNvSpPr/>
          <p:nvPr/>
        </p:nvSpPr>
        <p:spPr>
          <a:xfrm>
            <a:off x="4114475" y="8864174"/>
            <a:ext cx="416348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Lost 1/A term along the way through RR</a:t>
            </a:r>
          </a:p>
        </p:txBody>
      </p:sp>
      <p:sp>
        <p:nvSpPr>
          <p:cNvPr id="95" name="Flèche : droite 94">
            <a:extLst>
              <a:ext uri="{FF2B5EF4-FFF2-40B4-BE49-F238E27FC236}">
                <a16:creationId xmlns:a16="http://schemas.microsoft.com/office/drawing/2014/main" id="{BFBEE2AA-77C4-4C1E-933A-34D1337D3367}"/>
              </a:ext>
            </a:extLst>
          </p:cNvPr>
          <p:cNvSpPr/>
          <p:nvPr/>
        </p:nvSpPr>
        <p:spPr>
          <a:xfrm>
            <a:off x="3682020" y="8761200"/>
            <a:ext cx="342117" cy="482948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96" name="Flèche : droite 95">
            <a:extLst>
              <a:ext uri="{FF2B5EF4-FFF2-40B4-BE49-F238E27FC236}">
                <a16:creationId xmlns:a16="http://schemas.microsoft.com/office/drawing/2014/main" id="{5B4F7AA4-7071-4E46-ACCA-33E334766FEE}"/>
              </a:ext>
            </a:extLst>
          </p:cNvPr>
          <p:cNvSpPr/>
          <p:nvPr/>
        </p:nvSpPr>
        <p:spPr>
          <a:xfrm>
            <a:off x="3682020" y="9259448"/>
            <a:ext cx="342117" cy="482948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92" name="Image 91">
            <a:extLst>
              <a:ext uri="{FF2B5EF4-FFF2-40B4-BE49-F238E27FC236}">
                <a16:creationId xmlns:a16="http://schemas.microsoft.com/office/drawing/2014/main" id="{0EDB1D3F-AE2B-47AB-9DD7-A490C2E7ED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14475" y="9323950"/>
            <a:ext cx="745144" cy="353943"/>
          </a:xfrm>
          <a:prstGeom prst="rect">
            <a:avLst/>
          </a:prstGeom>
        </p:spPr>
      </p:pic>
      <p:pic>
        <p:nvPicPr>
          <p:cNvPr id="98" name="Image 97">
            <a:extLst>
              <a:ext uri="{FF2B5EF4-FFF2-40B4-BE49-F238E27FC236}">
                <a16:creationId xmlns:a16="http://schemas.microsoft.com/office/drawing/2014/main" id="{69911BF8-294D-4A48-800D-8E3DCB698C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96667" y="7499750"/>
            <a:ext cx="2723893" cy="882890"/>
          </a:xfrm>
          <a:prstGeom prst="rect">
            <a:avLst/>
          </a:prstGeom>
        </p:spPr>
      </p:pic>
      <p:sp>
        <p:nvSpPr>
          <p:cNvPr id="101" name="Rectangle : coins arrondis 100">
            <a:extLst>
              <a:ext uri="{FF2B5EF4-FFF2-40B4-BE49-F238E27FC236}">
                <a16:creationId xmlns:a16="http://schemas.microsoft.com/office/drawing/2014/main" id="{EBBC1868-0D5A-4FFC-AFE4-98DA930ECE74}"/>
              </a:ext>
            </a:extLst>
          </p:cNvPr>
          <p:cNvSpPr/>
          <p:nvPr/>
        </p:nvSpPr>
        <p:spPr>
          <a:xfrm>
            <a:off x="4909312" y="7367968"/>
            <a:ext cx="2898666" cy="1098464"/>
          </a:xfrm>
          <a:prstGeom prst="round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9" name="Shape 153">
            <a:extLst>
              <a:ext uri="{FF2B5EF4-FFF2-40B4-BE49-F238E27FC236}">
                <a16:creationId xmlns:a16="http://schemas.microsoft.com/office/drawing/2014/main" id="{25358748-FFFE-484C-AA17-50E61EB7C623}"/>
              </a:ext>
            </a:extLst>
          </p:cNvPr>
          <p:cNvSpPr/>
          <p:nvPr/>
        </p:nvSpPr>
        <p:spPr>
          <a:xfrm>
            <a:off x="7774116" y="5888591"/>
            <a:ext cx="5110611" cy="1320795"/>
          </a:xfrm>
          <a:prstGeom prst="roundRect">
            <a:avLst>
              <a:gd name="adj" fmla="val 14695"/>
            </a:avLst>
          </a:prstGeom>
          <a:solidFill>
            <a:srgbClr val="FF99FF"/>
          </a:solidFill>
          <a:ln w="12700">
            <a:solidFill>
              <a:srgbClr val="FF99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3C2B619D-A87D-44D4-80C0-55FABCECB2C7}"/>
              </a:ext>
            </a:extLst>
          </p:cNvPr>
          <p:cNvSpPr txBox="1"/>
          <p:nvPr/>
        </p:nvSpPr>
        <p:spPr>
          <a:xfrm>
            <a:off x="7751676" y="5885096"/>
            <a:ext cx="538243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fr-FR" sz="2000" b="1" dirty="0">
                <a:solidFill>
                  <a:schemeClr val="bg1"/>
                </a:solidFill>
                <a:latin typeface="French Script MT" panose="03020402040607040605" pitchFamily="66" charset="0"/>
              </a:rPr>
              <a:t>B</a:t>
            </a:r>
            <a:r>
              <a:rPr lang="fr-FR" sz="2000" b="1" baseline="-25000" dirty="0">
                <a:solidFill>
                  <a:schemeClr val="bg1"/>
                </a:solidFill>
              </a:rPr>
              <a:t>2</a:t>
            </a:r>
            <a:r>
              <a:rPr lang="fr-FR" sz="2000" b="1" baseline="30000" dirty="0">
                <a:solidFill>
                  <a:schemeClr val="bg1"/>
                </a:solidFill>
              </a:rPr>
              <a:t>2</a:t>
            </a:r>
            <a:r>
              <a:rPr lang="fr-FR" sz="2000" b="1" dirty="0">
                <a:solidFill>
                  <a:schemeClr val="bg1"/>
                </a:solidFill>
              </a:rPr>
              <a:t>(LE) versus </a:t>
            </a:r>
            <a:r>
              <a:rPr lang="fr-FR" sz="2000" b="1" dirty="0">
                <a:solidFill>
                  <a:schemeClr val="bg1"/>
                </a:solidFill>
                <a:latin typeface="French Script MT" panose="03020402040607040605" pitchFamily="66" charset="0"/>
              </a:rPr>
              <a:t>B</a:t>
            </a:r>
            <a:r>
              <a:rPr lang="fr-FR" sz="2000" b="1" baseline="-25000" dirty="0">
                <a:solidFill>
                  <a:schemeClr val="bg1"/>
                </a:solidFill>
              </a:rPr>
              <a:t>2</a:t>
            </a:r>
            <a:r>
              <a:rPr lang="fr-FR" sz="2000" b="1" baseline="30000" dirty="0">
                <a:solidFill>
                  <a:schemeClr val="bg1"/>
                </a:solidFill>
              </a:rPr>
              <a:t>2</a:t>
            </a:r>
            <a:r>
              <a:rPr lang="fr-FR" sz="2000" b="1" dirty="0">
                <a:solidFill>
                  <a:schemeClr val="bg1"/>
                </a:solidFill>
              </a:rPr>
              <a:t>(HE)</a:t>
            </a:r>
            <a:r>
              <a:rPr lang="en-US" sz="2000" b="1" dirty="0">
                <a:solidFill>
                  <a:schemeClr val="bg1"/>
                </a:solidFill>
                <a:latin typeface="Symbol" panose="05050102010706020507" pitchFamily="18" charset="2"/>
              </a:rPr>
              <a:t> (</a:t>
            </a:r>
            <a:r>
              <a:rPr lang="en-US" sz="2000" b="1" dirty="0">
                <a:solidFill>
                  <a:schemeClr val="bg1"/>
                </a:solidFill>
              </a:rPr>
              <a:t>prop </a:t>
            </a:r>
            <a:r>
              <a:rPr lang="en-US" sz="2000" b="1" dirty="0" err="1">
                <a:solidFill>
                  <a:schemeClr val="bg1"/>
                </a:solidFill>
              </a:rPr>
              <a:t>tp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Symbol" panose="05050102010706020507" pitchFamily="18" charset="2"/>
              </a:rPr>
              <a:t>b</a:t>
            </a:r>
            <a:r>
              <a:rPr lang="en-US" sz="2000" b="1" baseline="-25000" dirty="0">
                <a:solidFill>
                  <a:schemeClr val="bg1"/>
                </a:solidFill>
              </a:rPr>
              <a:t>20</a:t>
            </a:r>
            <a:r>
              <a:rPr lang="en-US" sz="2000" b="1" baseline="30000" dirty="0">
                <a:solidFill>
                  <a:schemeClr val="bg1"/>
                </a:solidFill>
              </a:rPr>
              <a:t>2 </a:t>
            </a:r>
            <a:r>
              <a:rPr lang="en-US" sz="2000" b="1" dirty="0">
                <a:solidFill>
                  <a:schemeClr val="bg1"/>
                </a:solidFill>
              </a:rPr>
              <a:t>in PHFB)</a:t>
            </a:r>
            <a:endParaRPr lang="fr-FR" sz="2000" b="1" dirty="0">
              <a:solidFill>
                <a:schemeClr val="bg1"/>
              </a:solidFill>
            </a:endParaRPr>
          </a:p>
          <a:p>
            <a:pPr algn="l"/>
            <a:r>
              <a:rPr 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►</a:t>
            </a:r>
            <a:r>
              <a:rPr lang="fr-FR" sz="2000" b="1" dirty="0">
                <a:solidFill>
                  <a:schemeClr val="bg1"/>
                </a:solidFill>
                <a:latin typeface="French Script MT" panose="03020402040607040605" pitchFamily="66" charset="0"/>
              </a:rPr>
              <a:t> B</a:t>
            </a:r>
            <a:r>
              <a:rPr lang="fr-FR" sz="2000" b="1" baseline="-25000" dirty="0">
                <a:solidFill>
                  <a:schemeClr val="bg1"/>
                </a:solidFill>
              </a:rPr>
              <a:t>2</a:t>
            </a:r>
            <a:r>
              <a:rPr lang="fr-FR" sz="2000" b="1" baseline="30000" dirty="0">
                <a:solidFill>
                  <a:schemeClr val="bg1"/>
                </a:solidFill>
              </a:rPr>
              <a:t>2</a:t>
            </a:r>
            <a:r>
              <a:rPr lang="fr-FR" sz="2000" b="1" dirty="0">
                <a:solidFill>
                  <a:schemeClr val="bg1"/>
                </a:solidFill>
              </a:rPr>
              <a:t>(LE) </a:t>
            </a:r>
            <a:r>
              <a:rPr lang="fr-FR" sz="2000" b="1" dirty="0" err="1">
                <a:solidFill>
                  <a:schemeClr val="bg1"/>
                </a:solidFill>
              </a:rPr>
              <a:t>strongly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b="1" dirty="0" err="1">
                <a:solidFill>
                  <a:schemeClr val="bg1"/>
                </a:solidFill>
              </a:rPr>
              <a:t>overestimates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b="1" dirty="0">
                <a:solidFill>
                  <a:schemeClr val="bg1"/>
                </a:solidFill>
                <a:latin typeface="French Script MT" panose="03020402040607040605" pitchFamily="66" charset="0"/>
              </a:rPr>
              <a:t>B</a:t>
            </a:r>
            <a:r>
              <a:rPr lang="fr-FR" sz="2000" b="1" baseline="-25000" dirty="0">
                <a:solidFill>
                  <a:schemeClr val="bg1"/>
                </a:solidFill>
              </a:rPr>
              <a:t>2</a:t>
            </a:r>
            <a:r>
              <a:rPr lang="fr-FR" sz="2000" b="1" baseline="30000" dirty="0">
                <a:solidFill>
                  <a:schemeClr val="bg1"/>
                </a:solidFill>
              </a:rPr>
              <a:t>2</a:t>
            </a:r>
            <a:r>
              <a:rPr lang="fr-FR" sz="2000" b="1" dirty="0">
                <a:solidFill>
                  <a:schemeClr val="bg1"/>
                </a:solidFill>
              </a:rPr>
              <a:t>(HE)</a:t>
            </a:r>
            <a:endParaRPr lang="en-US" sz="2000" dirty="0">
              <a:solidFill>
                <a:schemeClr val="bg1"/>
              </a:solidFill>
            </a:endParaRPr>
          </a:p>
          <a:p>
            <a:pPr algn="l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►Match for large A</a:t>
            </a:r>
            <a:r>
              <a:rPr lang="en-US" sz="2000" b="1" dirty="0">
                <a:solidFill>
                  <a:schemeClr val="bg1"/>
                </a:solidFill>
              </a:rPr>
              <a:t>x</a:t>
            </a:r>
            <a:r>
              <a:rPr lang="en-US" sz="2000" dirty="0">
                <a:solidFill>
                  <a:schemeClr val="bg1"/>
                </a:solidFill>
                <a:latin typeface="Symbol" panose="05050102010706020507" pitchFamily="18" charset="2"/>
              </a:rPr>
              <a:t>b</a:t>
            </a:r>
            <a:r>
              <a:rPr lang="en-US" sz="2000" baseline="-25000" dirty="0">
                <a:solidFill>
                  <a:schemeClr val="bg1"/>
                </a:solidFill>
              </a:rPr>
              <a:t>20</a:t>
            </a:r>
            <a:r>
              <a:rPr lang="en-US" sz="2000" baseline="30000" dirty="0">
                <a:solidFill>
                  <a:schemeClr val="bg1"/>
                </a:solidFill>
              </a:rPr>
              <a:t>2</a:t>
            </a:r>
            <a:endParaRPr lang="en-US" sz="2000" dirty="0">
              <a:solidFill>
                <a:schemeClr val="bg1"/>
              </a:solidFill>
            </a:endParaRPr>
          </a:p>
          <a:p>
            <a:pPr algn="l"/>
            <a:r>
              <a:rPr lang="en-U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►Wrong x3 for best nuclei in sample (A=80) </a:t>
            </a:r>
            <a:endParaRPr lang="en-US" sz="20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60C66112-405F-420D-A238-2324F6C9B81A}"/>
              </a:ext>
            </a:extLst>
          </p:cNvPr>
          <p:cNvCxnSpPr>
            <a:cxnSpLocks/>
          </p:cNvCxnSpPr>
          <p:nvPr/>
        </p:nvCxnSpPr>
        <p:spPr>
          <a:xfrm flipH="1" flipV="1">
            <a:off x="435208" y="8756818"/>
            <a:ext cx="310209" cy="470312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4" name="Shape 111">
            <a:extLst>
              <a:ext uri="{FF2B5EF4-FFF2-40B4-BE49-F238E27FC236}">
                <a16:creationId xmlns:a16="http://schemas.microsoft.com/office/drawing/2014/main" id="{0D7442A9-94BD-47F3-9B75-098FBB15BD08}"/>
              </a:ext>
            </a:extLst>
          </p:cNvPr>
          <p:cNvSpPr/>
          <p:nvPr/>
        </p:nvSpPr>
        <p:spPr>
          <a:xfrm>
            <a:off x="4940348" y="9308342"/>
            <a:ext cx="3550972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wrongly includes 1/A term! </a:t>
            </a:r>
          </a:p>
        </p:txBody>
      </p:sp>
      <p:sp>
        <p:nvSpPr>
          <p:cNvPr id="75" name="Shape 111">
            <a:extLst>
              <a:ext uri="{FF2B5EF4-FFF2-40B4-BE49-F238E27FC236}">
                <a16:creationId xmlns:a16="http://schemas.microsoft.com/office/drawing/2014/main" id="{89BE0EEC-7522-4B7D-B7D3-3156999BEB87}"/>
              </a:ext>
            </a:extLst>
          </p:cNvPr>
          <p:cNvSpPr/>
          <p:nvPr/>
        </p:nvSpPr>
        <p:spPr>
          <a:xfrm>
            <a:off x="8730622" y="7890468"/>
            <a:ext cx="3550972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Ok = so far so good…</a:t>
            </a:r>
          </a:p>
        </p:txBody>
      </p:sp>
      <p:sp>
        <p:nvSpPr>
          <p:cNvPr id="76" name="Shape 111">
            <a:extLst>
              <a:ext uri="{FF2B5EF4-FFF2-40B4-BE49-F238E27FC236}">
                <a16:creationId xmlns:a16="http://schemas.microsoft.com/office/drawing/2014/main" id="{5CCFE56C-9147-410D-9D30-BFC0FDB43F00}"/>
              </a:ext>
            </a:extLst>
          </p:cNvPr>
          <p:cNvSpPr/>
          <p:nvPr/>
        </p:nvSpPr>
        <p:spPr>
          <a:xfrm>
            <a:off x="8701360" y="8382640"/>
            <a:ext cx="443274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…but nuclei are not perfect rotors…</a:t>
            </a:r>
          </a:p>
        </p:txBody>
      </p:sp>
      <p:sp>
        <p:nvSpPr>
          <p:cNvPr id="79" name="Shape 111">
            <a:extLst>
              <a:ext uri="{FF2B5EF4-FFF2-40B4-BE49-F238E27FC236}">
                <a16:creationId xmlns:a16="http://schemas.microsoft.com/office/drawing/2014/main" id="{1B889524-E4C8-43A0-A247-2837B5587791}"/>
              </a:ext>
            </a:extLst>
          </p:cNvPr>
          <p:cNvSpPr/>
          <p:nvPr/>
        </p:nvSpPr>
        <p:spPr>
          <a:xfrm>
            <a:off x="8701360" y="8894716"/>
            <a:ext cx="4032962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…need to enrich the perspective!</a:t>
            </a:r>
          </a:p>
        </p:txBody>
      </p:sp>
      <p:sp>
        <p:nvSpPr>
          <p:cNvPr id="53" name="Shape 153">
            <a:extLst>
              <a:ext uri="{FF2B5EF4-FFF2-40B4-BE49-F238E27FC236}">
                <a16:creationId xmlns:a16="http://schemas.microsoft.com/office/drawing/2014/main" id="{99B27F65-2D62-40A7-A059-77D3A5D3FE75}"/>
              </a:ext>
            </a:extLst>
          </p:cNvPr>
          <p:cNvSpPr/>
          <p:nvPr/>
        </p:nvSpPr>
        <p:spPr>
          <a:xfrm>
            <a:off x="68110" y="5312787"/>
            <a:ext cx="7601319" cy="1458411"/>
          </a:xfrm>
          <a:prstGeom prst="roundRect">
            <a:avLst>
              <a:gd name="adj" fmla="val 14695"/>
            </a:avLst>
          </a:prstGeom>
          <a:solidFill>
            <a:srgbClr val="0070C0"/>
          </a:solidFill>
          <a:ln w="12700">
            <a:solidFill>
              <a:srgbClr val="0070C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52FC0E46-6822-44D3-A448-79AC369A9358}"/>
              </a:ext>
            </a:extLst>
          </p:cNvPr>
          <p:cNvSpPr txBox="1"/>
          <p:nvPr/>
        </p:nvSpPr>
        <p:spPr>
          <a:xfrm>
            <a:off x="137380" y="5374781"/>
            <a:ext cx="7670598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000" b="1" dirty="0">
                <a:solidFill>
                  <a:schemeClr val="bg1"/>
                </a:solidFill>
              </a:rPr>
              <a:t>Relation of </a:t>
            </a:r>
            <a:r>
              <a:rPr lang="fr-FR" sz="2000" b="1" dirty="0">
                <a:solidFill>
                  <a:schemeClr val="bg1"/>
                </a:solidFill>
              </a:rPr>
              <a:t>PHFB</a:t>
            </a:r>
            <a:r>
              <a:rPr lang="fr-FR" sz="2000" b="1" dirty="0">
                <a:latin typeface="French Script MT" panose="03020402040607040605" pitchFamily="66" charset="0"/>
              </a:rPr>
              <a:t> </a:t>
            </a:r>
            <a:r>
              <a:rPr lang="fr-FR" sz="2000" b="1" dirty="0">
                <a:solidFill>
                  <a:schemeClr val="bg1"/>
                </a:solidFill>
                <a:latin typeface="French Script MT" panose="03020402040607040605" pitchFamily="66" charset="0"/>
              </a:rPr>
              <a:t>B</a:t>
            </a:r>
            <a:r>
              <a:rPr lang="fr-FR" sz="2000" b="1" baseline="-25000" dirty="0">
                <a:solidFill>
                  <a:schemeClr val="bg1"/>
                </a:solidFill>
              </a:rPr>
              <a:t>2</a:t>
            </a:r>
            <a:r>
              <a:rPr lang="fr-FR" sz="2000" b="1" baseline="30000" dirty="0">
                <a:solidFill>
                  <a:schemeClr val="bg1"/>
                </a:solidFill>
              </a:rPr>
              <a:t>2</a:t>
            </a:r>
            <a:r>
              <a:rPr lang="fr-FR" sz="2000" b="1" dirty="0">
                <a:solidFill>
                  <a:schemeClr val="bg1"/>
                </a:solidFill>
              </a:rPr>
              <a:t>(LE) </a:t>
            </a:r>
            <a:r>
              <a:rPr lang="en-US" sz="2000" b="1" dirty="0">
                <a:solidFill>
                  <a:schemeClr val="bg1"/>
                </a:solidFill>
              </a:rPr>
              <a:t>to intrinsic deformation </a:t>
            </a:r>
            <a:r>
              <a:rPr lang="en-US" sz="2000" b="1" dirty="0">
                <a:solidFill>
                  <a:schemeClr val="bg1"/>
                </a:solidFill>
                <a:latin typeface="Symbol" panose="05050102010706020507" pitchFamily="18" charset="2"/>
              </a:rPr>
              <a:t>b</a:t>
            </a:r>
            <a:r>
              <a:rPr lang="en-US" sz="2000" b="1" baseline="-25000" dirty="0">
                <a:solidFill>
                  <a:schemeClr val="bg1"/>
                </a:solidFill>
              </a:rPr>
              <a:t>20</a:t>
            </a:r>
            <a:r>
              <a:rPr lang="en-US" sz="2000" b="1" baseline="30000" dirty="0">
                <a:solidFill>
                  <a:schemeClr val="bg1"/>
                </a:solidFill>
              </a:rPr>
              <a:t>2</a:t>
            </a:r>
            <a:r>
              <a:rPr lang="en-US" sz="2000" b="1" dirty="0">
                <a:solidFill>
                  <a:schemeClr val="bg1"/>
                </a:solidFill>
              </a:rPr>
              <a:t>(</a:t>
            </a:r>
            <a:r>
              <a:rPr lang="en-US" sz="2000" b="1" dirty="0" err="1">
                <a:solidFill>
                  <a:schemeClr val="bg1"/>
                </a:solidFill>
              </a:rPr>
              <a:t>dHFB</a:t>
            </a:r>
            <a:r>
              <a:rPr lang="en-US" sz="2000" b="1" dirty="0">
                <a:solidFill>
                  <a:schemeClr val="bg1"/>
                </a:solidFill>
              </a:rPr>
              <a:t>)</a:t>
            </a:r>
            <a:endParaRPr lang="en-US" sz="2000" dirty="0">
              <a:solidFill>
                <a:schemeClr val="bg1"/>
              </a:solidFill>
            </a:endParaRPr>
          </a:p>
          <a:p>
            <a:pPr algn="l"/>
            <a:r>
              <a:rPr 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►Weak correlations for 0</a:t>
            </a:r>
            <a:r>
              <a:rPr lang="en-US" sz="2000" baseline="-25000" dirty="0">
                <a:solidFill>
                  <a:schemeClr val="bg1"/>
                </a:solidFill>
              </a:rPr>
              <a:t>1</a:t>
            </a:r>
            <a:r>
              <a:rPr lang="en-US" sz="2000" baseline="30000" dirty="0">
                <a:solidFill>
                  <a:schemeClr val="bg1"/>
                </a:solidFill>
              </a:rPr>
              <a:t>+</a:t>
            </a:r>
            <a:r>
              <a:rPr lang="en-US" sz="2000" dirty="0">
                <a:solidFill>
                  <a:schemeClr val="bg1"/>
                </a:solidFill>
              </a:rPr>
              <a:t> ground states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→Even for RR model &lt;Q</a:t>
            </a:r>
            <a:r>
              <a:rPr lang="en-US" sz="2000" baseline="-25000" dirty="0">
                <a:solidFill>
                  <a:schemeClr val="bg1"/>
                </a:solidFill>
                <a:cs typeface="Times New Roman" panose="02020603050405020304" pitchFamily="18" charset="0"/>
              </a:rPr>
              <a:t>2</a:t>
            </a:r>
            <a:r>
              <a:rPr lang="en-US" sz="2000" baseline="30000" dirty="0">
                <a:solidFill>
                  <a:schemeClr val="bg1"/>
                </a:solidFill>
                <a:cs typeface="Times New Roman" panose="02020603050405020304" pitchFamily="18" charset="0"/>
              </a:rPr>
              <a:t>(2)</a:t>
            </a:r>
            <a:r>
              <a:rPr lang="en-U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&gt; is NOT a good measure of </a:t>
            </a:r>
            <a:r>
              <a:rPr lang="en-US" sz="2000" dirty="0">
                <a:solidFill>
                  <a:schemeClr val="bg1"/>
                </a:solidFill>
                <a:latin typeface="Symbol" panose="05050102010706020507" pitchFamily="18" charset="2"/>
              </a:rPr>
              <a:t>b</a:t>
            </a:r>
            <a:r>
              <a:rPr lang="en-US" sz="2000" baseline="-25000" dirty="0">
                <a:solidFill>
                  <a:schemeClr val="bg1"/>
                </a:solidFill>
              </a:rPr>
              <a:t>20</a:t>
            </a:r>
            <a:r>
              <a:rPr lang="en-US" sz="2000" baseline="30000" dirty="0">
                <a:solidFill>
                  <a:schemeClr val="bg1"/>
                </a:solidFill>
              </a:rPr>
              <a:t>2</a:t>
            </a:r>
            <a:r>
              <a:rPr lang="en-US" sz="2000" dirty="0">
                <a:solidFill>
                  <a:schemeClr val="bg1"/>
                </a:solidFill>
              </a:rPr>
              <a:t>!</a:t>
            </a:r>
            <a:endParaRPr lang="en-US" sz="20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►Are HE and LE operators different or is the interpretation wrong!? 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3439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  <p:bldP spid="7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BD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33CC"/>
                </a:solidFill>
              </a:rPr>
              <a:t>Contents</a:t>
            </a:r>
          </a:p>
        </p:txBody>
      </p:sp>
      <p:sp>
        <p:nvSpPr>
          <p:cNvPr id="81" name="Shape 81"/>
          <p:cNvSpPr/>
          <p:nvPr/>
        </p:nvSpPr>
        <p:spPr>
          <a:xfrm>
            <a:off x="481799" y="4957752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Interface between low- and high-energy physics</a:t>
            </a:r>
          </a:p>
        </p:txBody>
      </p:sp>
      <p:sp>
        <p:nvSpPr>
          <p:cNvPr id="12" name="Shape 81"/>
          <p:cNvSpPr/>
          <p:nvPr/>
        </p:nvSpPr>
        <p:spPr>
          <a:xfrm>
            <a:off x="1516125" y="6948730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From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the quantum to the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classical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rotor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3" name="Shape 81"/>
          <p:cNvSpPr/>
          <p:nvPr/>
        </p:nvSpPr>
        <p:spPr>
          <a:xfrm>
            <a:off x="481800" y="1551355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Introduction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5" name="Shape 81">
            <a:extLst>
              <a:ext uri="{FF2B5EF4-FFF2-40B4-BE49-F238E27FC236}">
                <a16:creationId xmlns:a16="http://schemas.microsoft.com/office/drawing/2014/main" id="{0C7ED7B8-22D2-4557-9A48-EFE98FD2E05B}"/>
              </a:ext>
            </a:extLst>
          </p:cNvPr>
          <p:cNvSpPr/>
          <p:nvPr/>
        </p:nvSpPr>
        <p:spPr>
          <a:xfrm>
            <a:off x="1516125" y="623814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latin typeface="Palatino"/>
                <a:ea typeface="Palatino"/>
                <a:cs typeface="Palatino"/>
                <a:sym typeface="Palatino"/>
              </a:rPr>
              <a:t>Imaging two-body correlations from ab initio quantum rotor in 8 ≤ Z ≤ 28 nuclei </a:t>
            </a:r>
          </a:p>
        </p:txBody>
      </p:sp>
      <p:sp>
        <p:nvSpPr>
          <p:cNvPr id="18" name="Shape 81">
            <a:extLst>
              <a:ext uri="{FF2B5EF4-FFF2-40B4-BE49-F238E27FC236}">
                <a16:creationId xmlns:a16="http://schemas.microsoft.com/office/drawing/2014/main" id="{0ECECA3C-5CF8-4DE7-90E2-C6C741A6BF68}"/>
              </a:ext>
            </a:extLst>
          </p:cNvPr>
          <p:cNvSpPr/>
          <p:nvPr/>
        </p:nvSpPr>
        <p:spPr>
          <a:xfrm>
            <a:off x="1516126" y="5524440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Azimuthal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flow versus quantum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correlations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in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nuclei</a:t>
            </a:r>
            <a:endParaRPr lang="fr-FR"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9" name="Shape 81">
            <a:extLst>
              <a:ext uri="{FF2B5EF4-FFF2-40B4-BE49-F238E27FC236}">
                <a16:creationId xmlns:a16="http://schemas.microsoft.com/office/drawing/2014/main" id="{D4443E47-1A25-4915-BB5F-69FB59AB2F43}"/>
              </a:ext>
            </a:extLst>
          </p:cNvPr>
          <p:cNvSpPr/>
          <p:nvPr/>
        </p:nvSpPr>
        <p:spPr>
          <a:xfrm>
            <a:off x="1516129" y="2123387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The ab initio nuclear many-body problem and many-body expansion methods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0" name="Shape 81">
            <a:extLst>
              <a:ext uri="{FF2B5EF4-FFF2-40B4-BE49-F238E27FC236}">
                <a16:creationId xmlns:a16="http://schemas.microsoft.com/office/drawing/2014/main" id="{BE9965E6-12EF-4AE9-908F-B32DB40D5307}"/>
              </a:ext>
            </a:extLst>
          </p:cNvPr>
          <p:cNvSpPr/>
          <p:nvPr/>
        </p:nvSpPr>
        <p:spPr>
          <a:xfrm>
            <a:off x="1516129" y="283709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The projected generator coordinate method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1" name="Shape 81">
            <a:extLst>
              <a:ext uri="{FF2B5EF4-FFF2-40B4-BE49-F238E27FC236}">
                <a16:creationId xmlns:a16="http://schemas.microsoft.com/office/drawing/2014/main" id="{4417C10E-201E-405C-9A56-48FE5DA52DA0}"/>
              </a:ext>
            </a:extLst>
          </p:cNvPr>
          <p:cNvSpPr/>
          <p:nvPr/>
        </p:nvSpPr>
        <p:spPr>
          <a:xfrm>
            <a:off x="1516128" y="3542333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Rotational properties, deformation and correlations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2" name="Shape 81">
            <a:extLst>
              <a:ext uri="{FF2B5EF4-FFF2-40B4-BE49-F238E27FC236}">
                <a16:creationId xmlns:a16="http://schemas.microsoft.com/office/drawing/2014/main" id="{54FC1D5B-57CD-4549-A5CD-EE2858E6885D}"/>
              </a:ext>
            </a:extLst>
          </p:cNvPr>
          <p:cNvSpPr/>
          <p:nvPr/>
        </p:nvSpPr>
        <p:spPr>
          <a:xfrm>
            <a:off x="1516127" y="4247571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Kumar invariant operators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3" name="Shape 81">
            <a:extLst>
              <a:ext uri="{FF2B5EF4-FFF2-40B4-BE49-F238E27FC236}">
                <a16:creationId xmlns:a16="http://schemas.microsoft.com/office/drawing/2014/main" id="{038DCD14-D2B8-4DE9-94B5-8DBF46BAB30D}"/>
              </a:ext>
            </a:extLst>
          </p:cNvPr>
          <p:cNvSpPr/>
          <p:nvPr/>
        </p:nvSpPr>
        <p:spPr>
          <a:xfrm>
            <a:off x="1516124" y="7653567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Connection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with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Kumar invariant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4" name="Shape 81">
            <a:extLst>
              <a:ext uri="{FF2B5EF4-FFF2-40B4-BE49-F238E27FC236}">
                <a16:creationId xmlns:a16="http://schemas.microsoft.com/office/drawing/2014/main" id="{AAF04176-1BBA-488E-A4FE-02B4850BAF4C}"/>
              </a:ext>
            </a:extLst>
          </p:cNvPr>
          <p:cNvSpPr/>
          <p:nvPr/>
        </p:nvSpPr>
        <p:spPr>
          <a:xfrm>
            <a:off x="1516123" y="836727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Adding</a:t>
            </a:r>
            <a:r>
              <a:rPr lang="fr-FR"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shape</a:t>
            </a:r>
            <a:r>
              <a:rPr lang="fr-FR"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 fluctuations</a:t>
            </a:r>
            <a:endParaRPr sz="2200" dirty="0">
              <a:solidFill>
                <a:srgbClr val="1243DE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5" name="Shape 81">
            <a:extLst>
              <a:ext uri="{FF2B5EF4-FFF2-40B4-BE49-F238E27FC236}">
                <a16:creationId xmlns:a16="http://schemas.microsoft.com/office/drawing/2014/main" id="{50D43FF5-5C9F-4314-A4F0-14663976F6B2}"/>
              </a:ext>
            </a:extLst>
          </p:cNvPr>
          <p:cNvSpPr/>
          <p:nvPr/>
        </p:nvSpPr>
        <p:spPr>
          <a:xfrm>
            <a:off x="1516123" y="906868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Dependence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of the interface on the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intrinsic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and apparent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theoretical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resolution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scale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711198252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" name="Shape 111">
            <a:extLst>
              <a:ext uri="{FF2B5EF4-FFF2-40B4-BE49-F238E27FC236}">
                <a16:creationId xmlns:a16="http://schemas.microsoft.com/office/drawing/2014/main" id="{5C6955F2-92C8-45C2-9029-AF759E5C0DF8}"/>
              </a:ext>
            </a:extLst>
          </p:cNvPr>
          <p:cNvSpPr/>
          <p:nvPr/>
        </p:nvSpPr>
        <p:spPr>
          <a:xfrm>
            <a:off x="270478" y="1564525"/>
            <a:ext cx="7612758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Systematic</a:t>
            </a:r>
            <a:r>
              <a:rPr lang="fr-FR" b="1" dirty="0">
                <a:solidFill>
                  <a:schemeClr val="tx1"/>
                </a:solidFill>
              </a:rPr>
              <a:t> axial PGCM </a:t>
            </a:r>
            <a:r>
              <a:rPr lang="fr-FR" b="1" dirty="0" err="1">
                <a:solidFill>
                  <a:schemeClr val="tx1"/>
                </a:solidFill>
              </a:rPr>
              <a:t>calculations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along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b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20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 and </a:t>
            </a:r>
            <a:r>
              <a:rPr lang="en-US" b="1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b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30</a:t>
            </a:r>
            <a:endParaRPr lang="en-US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DF8F69B-9CBB-40A9-8CCE-A64160107A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793" y="2710979"/>
            <a:ext cx="2732400" cy="2732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63D7419-1D6F-4A42-AE5E-E5D7C766AA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567" y="2712003"/>
            <a:ext cx="2731168" cy="273116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C7DCCE0-069E-4762-BF4A-0AEA55A97381}"/>
              </a:ext>
            </a:extLst>
          </p:cNvPr>
          <p:cNvSpPr txBox="1"/>
          <p:nvPr/>
        </p:nvSpPr>
        <p:spPr>
          <a:xfrm>
            <a:off x="9079309" y="4041918"/>
            <a:ext cx="804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PHFB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3E67998-5F40-4831-AF44-FF5F23D2D299}"/>
              </a:ext>
            </a:extLst>
          </p:cNvPr>
          <p:cNvSpPr txBox="1"/>
          <p:nvPr/>
        </p:nvSpPr>
        <p:spPr>
          <a:xfrm>
            <a:off x="9059925" y="4642657"/>
            <a:ext cx="804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PGCM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BEB7C1A-6279-417E-8606-CD00D48FC833}"/>
              </a:ext>
            </a:extLst>
          </p:cNvPr>
          <p:cNvSpPr txBox="1"/>
          <p:nvPr/>
        </p:nvSpPr>
        <p:spPr>
          <a:xfrm>
            <a:off x="8898166" y="4942153"/>
            <a:ext cx="1167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PGCM-PT</a:t>
            </a:r>
            <a:endParaRPr lang="fr-FR" sz="16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9D91F243-D493-4719-9AC3-DA1613BF2C0A}"/>
                  </a:ext>
                </a:extLst>
              </p:cNvPr>
              <p:cNvSpPr txBox="1"/>
              <p:nvPr/>
            </p:nvSpPr>
            <p:spPr>
              <a:xfrm>
                <a:off x="9172971" y="3733752"/>
                <a:ext cx="536044" cy="3593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fr-FR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9D91F243-D493-4719-9AC3-DA1613BF2C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2971" y="3733752"/>
                <a:ext cx="536044" cy="359394"/>
              </a:xfrm>
              <a:prstGeom prst="rect">
                <a:avLst/>
              </a:prstGeom>
              <a:blipFill>
                <a:blip r:embed="rId4"/>
                <a:stretch>
                  <a:fillRect b="-847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ZoneTexte 13">
            <a:extLst>
              <a:ext uri="{FF2B5EF4-FFF2-40B4-BE49-F238E27FC236}">
                <a16:creationId xmlns:a16="http://schemas.microsoft.com/office/drawing/2014/main" id="{747E2CA6-2A93-4945-81FA-3AFD26122766}"/>
              </a:ext>
            </a:extLst>
          </p:cNvPr>
          <p:cNvSpPr txBox="1"/>
          <p:nvPr/>
        </p:nvSpPr>
        <p:spPr>
          <a:xfrm>
            <a:off x="8074793" y="5380723"/>
            <a:ext cx="29992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dirty="0"/>
              <a:t>Correlations content</a:t>
            </a:r>
            <a:endParaRPr lang="fr-FR" sz="2400" dirty="0"/>
          </a:p>
        </p:txBody>
      </p:sp>
      <p:sp>
        <p:nvSpPr>
          <p:cNvPr id="15" name="Shape 111">
            <a:extLst>
              <a:ext uri="{FF2B5EF4-FFF2-40B4-BE49-F238E27FC236}">
                <a16:creationId xmlns:a16="http://schemas.microsoft.com/office/drawing/2014/main" id="{19D4E4B0-99D6-47BD-B4CD-5E639CC18C73}"/>
              </a:ext>
            </a:extLst>
          </p:cNvPr>
          <p:cNvSpPr/>
          <p:nvPr/>
        </p:nvSpPr>
        <p:spPr>
          <a:xfrm>
            <a:off x="7147139" y="1696687"/>
            <a:ext cx="543512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marL="342900" lvl="0" indent="-342900">
              <a:buFont typeface="+mj-lt"/>
              <a:buAutoNum type="arabicParenR"/>
              <a:defRPr sz="1800"/>
            </a:pP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Add fluctuations of </a:t>
            </a:r>
            <a:r>
              <a:rPr lang="en-US" b="1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b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20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dHFB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) and </a:t>
            </a:r>
            <a:r>
              <a:rPr lang="en-US" b="1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b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30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dHFB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)</a:t>
            </a:r>
          </a:p>
          <a:p>
            <a:pPr marL="342900" lvl="0" indent="-342900">
              <a:buFont typeface="+mj-lt"/>
              <a:buAutoNum type="arabicParenR"/>
              <a:defRPr sz="1800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Full quantum projection on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J</a:t>
            </a:r>
            <a:r>
              <a:rPr lang="en-US" baseline="30000" dirty="0" err="1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0</a:t>
            </a:r>
            <a:r>
              <a:rPr lang="en-US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+</a:t>
            </a:r>
          </a:p>
          <a:p>
            <a:pPr marL="342900" lvl="0" indent="-342900">
              <a:buFont typeface="+mj-lt"/>
              <a:buAutoNum type="arabicParenR"/>
              <a:defRPr sz="1800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No non-collective (p-h-type) correlations </a:t>
            </a:r>
          </a:p>
        </p:txBody>
      </p:sp>
      <p:sp>
        <p:nvSpPr>
          <p:cNvPr id="16" name="Shape 111">
            <a:extLst>
              <a:ext uri="{FF2B5EF4-FFF2-40B4-BE49-F238E27FC236}">
                <a16:creationId xmlns:a16="http://schemas.microsoft.com/office/drawing/2014/main" id="{470874D6-9A92-40A1-804D-E14ED94214D6}"/>
              </a:ext>
            </a:extLst>
          </p:cNvPr>
          <p:cNvSpPr/>
          <p:nvPr/>
        </p:nvSpPr>
        <p:spPr>
          <a:xfrm>
            <a:off x="461583" y="3134712"/>
            <a:ext cx="375650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EM1.8/2.0 </a:t>
            </a:r>
            <a:r>
              <a:rPr lang="en-US" dirty="0" err="1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c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EFT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nuclear Hamiltonian</a:t>
            </a:r>
          </a:p>
        </p:txBody>
      </p:sp>
      <p:sp>
        <p:nvSpPr>
          <p:cNvPr id="17" name="TextBox 59">
            <a:extLst>
              <a:ext uri="{FF2B5EF4-FFF2-40B4-BE49-F238E27FC236}">
                <a16:creationId xmlns:a16="http://schemas.microsoft.com/office/drawing/2014/main" id="{127C8A81-EB2C-48AA-A774-2E3CA70C929C}"/>
              </a:ext>
            </a:extLst>
          </p:cNvPr>
          <p:cNvSpPr txBox="1"/>
          <p:nvPr/>
        </p:nvSpPr>
        <p:spPr>
          <a:xfrm>
            <a:off x="4218624" y="3109612"/>
            <a:ext cx="2723893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Kebeler </a:t>
            </a:r>
            <a:r>
              <a:rPr lang="it-IT" sz="1700" i="1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al., </a:t>
            </a:r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PRC (2011)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8B7630D-CBC9-4B82-A1AE-895A96AD6E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4736" y="2263902"/>
            <a:ext cx="1398390" cy="44023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8F4CE13-9ED3-4926-8AA1-C9B6D569FB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514" y="2070368"/>
            <a:ext cx="1019269" cy="68124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F273FE2-F870-41BE-985F-5BA22AA35D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2677" y="2090631"/>
            <a:ext cx="2273631" cy="87410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C4015D4-9AA4-473A-9817-00A2A9C63E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9873" y="2173026"/>
            <a:ext cx="1322024" cy="572877"/>
          </a:xfrm>
          <a:prstGeom prst="rect">
            <a:avLst/>
          </a:prstGeom>
        </p:spPr>
      </p:pic>
      <p:sp>
        <p:nvSpPr>
          <p:cNvPr id="26" name="TextBox 59">
            <a:extLst>
              <a:ext uri="{FF2B5EF4-FFF2-40B4-BE49-F238E27FC236}">
                <a16:creationId xmlns:a16="http://schemas.microsoft.com/office/drawing/2014/main" id="{A3B99946-BE43-43D2-AA1C-2AD50B7F924D}"/>
              </a:ext>
            </a:extLst>
          </p:cNvPr>
          <p:cNvSpPr txBox="1"/>
          <p:nvPr/>
        </p:nvSpPr>
        <p:spPr>
          <a:xfrm>
            <a:off x="119910" y="9285260"/>
            <a:ext cx="3032891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Bofos </a:t>
            </a:r>
            <a:r>
              <a:rPr lang="it-IT" sz="1700" i="1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al., </a:t>
            </a:r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arXiv:2602.09890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E07202C-C883-48C8-8A2B-0D9516D5D6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38120" y="2746349"/>
            <a:ext cx="1602697" cy="1634123"/>
          </a:xfrm>
          <a:prstGeom prst="rect">
            <a:avLst/>
          </a:prstGeom>
        </p:spPr>
      </p:pic>
      <p:sp>
        <p:nvSpPr>
          <p:cNvPr id="29" name="Ellipse 28">
            <a:extLst>
              <a:ext uri="{FF2B5EF4-FFF2-40B4-BE49-F238E27FC236}">
                <a16:creationId xmlns:a16="http://schemas.microsoft.com/office/drawing/2014/main" id="{845A3651-5697-4889-9B25-CADC1E1A8A30}"/>
              </a:ext>
            </a:extLst>
          </p:cNvPr>
          <p:cNvSpPr/>
          <p:nvPr/>
        </p:nvSpPr>
        <p:spPr>
          <a:xfrm>
            <a:off x="8534400" y="3189899"/>
            <a:ext cx="1814945" cy="1791312"/>
          </a:xfrm>
          <a:prstGeom prst="ellipse">
            <a:avLst/>
          </a:prstGeom>
          <a:noFill/>
          <a:ln w="762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0" name="Shape 1495">
            <a:extLst>
              <a:ext uri="{FF2B5EF4-FFF2-40B4-BE49-F238E27FC236}">
                <a16:creationId xmlns:a16="http://schemas.microsoft.com/office/drawing/2014/main" id="{7BE29C2F-40BD-420B-838B-1239C967D133}"/>
              </a:ext>
            </a:extLst>
          </p:cNvPr>
          <p:cNvSpPr/>
          <p:nvPr/>
        </p:nvSpPr>
        <p:spPr>
          <a:xfrm>
            <a:off x="0" y="171656"/>
            <a:ext cx="13004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sz="3600" dirty="0">
                <a:solidFill>
                  <a:srgbClr val="0033CC"/>
                </a:solidFill>
              </a:rPr>
              <a:t>Extension to PGCM calculations for </a:t>
            </a:r>
            <a:r>
              <a:rPr lang="en-US" sz="3600" baseline="30000" dirty="0">
                <a:solidFill>
                  <a:srgbClr val="0033CC"/>
                </a:solidFill>
              </a:rPr>
              <a:t>12</a:t>
            </a:r>
            <a:r>
              <a:rPr lang="en-US" sz="3600" dirty="0">
                <a:solidFill>
                  <a:srgbClr val="0033CC"/>
                </a:solidFill>
              </a:rPr>
              <a:t>C, </a:t>
            </a:r>
            <a:r>
              <a:rPr lang="en-US" sz="3600" baseline="30000" dirty="0">
                <a:solidFill>
                  <a:srgbClr val="0033CC"/>
                </a:solidFill>
              </a:rPr>
              <a:t>16</a:t>
            </a:r>
            <a:r>
              <a:rPr lang="en-US" sz="3600" dirty="0">
                <a:solidFill>
                  <a:srgbClr val="0033CC"/>
                </a:solidFill>
              </a:rPr>
              <a:t>O, </a:t>
            </a:r>
            <a:r>
              <a:rPr lang="en-US" sz="3600" baseline="30000" dirty="0">
                <a:solidFill>
                  <a:srgbClr val="0033CC"/>
                </a:solidFill>
              </a:rPr>
              <a:t>20,22</a:t>
            </a:r>
            <a:r>
              <a:rPr lang="en-US" sz="3600" dirty="0">
                <a:solidFill>
                  <a:srgbClr val="0033CC"/>
                </a:solidFill>
              </a:rPr>
              <a:t>Ne </a:t>
            </a:r>
            <a:endParaRPr sz="3600" dirty="0">
              <a:solidFill>
                <a:srgbClr val="0033CC"/>
              </a:solidFill>
              <a:latin typeface="Symbol" panose="05050102010706020507" pitchFamily="18" charset="2"/>
            </a:endParaRPr>
          </a:p>
        </p:txBody>
      </p:sp>
      <p:sp>
        <p:nvSpPr>
          <p:cNvPr id="24" name="TextBox 59">
            <a:extLst>
              <a:ext uri="{FF2B5EF4-FFF2-40B4-BE49-F238E27FC236}">
                <a16:creationId xmlns:a16="http://schemas.microsoft.com/office/drawing/2014/main" id="{65F81172-A3E6-4226-8498-62A7F3005EE3}"/>
              </a:ext>
            </a:extLst>
          </p:cNvPr>
          <p:cNvSpPr txBox="1"/>
          <p:nvPr/>
        </p:nvSpPr>
        <p:spPr>
          <a:xfrm>
            <a:off x="7719382" y="6121836"/>
            <a:ext cx="335469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Zhao </a:t>
            </a:r>
            <a:r>
              <a:rPr lang="en-US" sz="1700" i="1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</a:t>
            </a:r>
            <a:r>
              <a:rPr lang="en-US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., PRL (2024)</a:t>
            </a:r>
          </a:p>
          <a:p>
            <a:pPr algn="l"/>
            <a:r>
              <a:rPr lang="en-US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Xu </a:t>
            </a:r>
            <a:r>
              <a:rPr lang="en-US" sz="1700" i="1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</a:t>
            </a:r>
            <a:r>
              <a:rPr lang="en-US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., arXiv:2504.19644</a:t>
            </a:r>
          </a:p>
          <a:p>
            <a:pPr algn="l"/>
            <a:r>
              <a:rPr lang="en-GB" sz="1700" dirty="0">
                <a:solidFill>
                  <a:srgbClr val="1243DE"/>
                </a:solidFill>
                <a:latin typeface="Palatino"/>
              </a:rPr>
              <a:t>Hagino, Kitazawa, PRC (2025)</a:t>
            </a:r>
          </a:p>
          <a:p>
            <a:pPr algn="l"/>
            <a:r>
              <a:rPr lang="da-DK" sz="1700" dirty="0">
                <a:solidFill>
                  <a:srgbClr val="1243DE"/>
                </a:solidFill>
                <a:latin typeface="Palatino"/>
              </a:rPr>
              <a:t>Liu </a:t>
            </a:r>
            <a:r>
              <a:rPr lang="da-DK" sz="1700" i="1" dirty="0">
                <a:solidFill>
                  <a:srgbClr val="1243DE"/>
                </a:solidFill>
                <a:latin typeface="Palatino"/>
              </a:rPr>
              <a:t>et al</a:t>
            </a:r>
            <a:r>
              <a:rPr lang="da-DK" sz="1700" dirty="0">
                <a:solidFill>
                  <a:srgbClr val="1243DE"/>
                </a:solidFill>
                <a:latin typeface="Palatino"/>
              </a:rPr>
              <a:t>., arXiv:2509.0937</a:t>
            </a:r>
          </a:p>
        </p:txBody>
      </p:sp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BA12DDE8-7A56-40DE-A2FC-6CE92DC380E2}"/>
              </a:ext>
            </a:extLst>
          </p:cNvPr>
          <p:cNvSpPr/>
          <p:nvPr/>
        </p:nvSpPr>
        <p:spPr>
          <a:xfrm>
            <a:off x="7230269" y="6254391"/>
            <a:ext cx="386538" cy="695182"/>
          </a:xfrm>
          <a:prstGeom prst="rightArrow">
            <a:avLst/>
          </a:prstGeom>
          <a:solidFill>
            <a:srgbClr val="1243DE"/>
          </a:solidFill>
          <a:ln w="12700" cap="flat">
            <a:solidFill>
              <a:srgbClr val="1243DE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8386406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 animBg="1"/>
      <p:bldP spid="29" grpId="0" animBg="1"/>
      <p:bldP spid="24" grpId="0"/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>
            <a:extLst>
              <a:ext uri="{FF2B5EF4-FFF2-40B4-BE49-F238E27FC236}">
                <a16:creationId xmlns:a16="http://schemas.microsoft.com/office/drawing/2014/main" id="{958D8440-1DAE-4A3B-BD0E-3FC916945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3118" y="2919945"/>
            <a:ext cx="5095055" cy="377270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251E052-C361-4B9B-90F0-97E11D353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3118" y="2916888"/>
            <a:ext cx="5124737" cy="378973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A033111-06A3-482C-9DEB-54A6AECAF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913" y="7510271"/>
            <a:ext cx="4523033" cy="1241901"/>
          </a:xfrm>
          <a:prstGeom prst="rect">
            <a:avLst/>
          </a:prstGeom>
        </p:spPr>
      </p:pic>
      <p:sp>
        <p:nvSpPr>
          <p:cNvPr id="1200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7" name="Shape 1495">
            <a:extLst>
              <a:ext uri="{FF2B5EF4-FFF2-40B4-BE49-F238E27FC236}">
                <a16:creationId xmlns:a16="http://schemas.microsoft.com/office/drawing/2014/main" id="{74FA1DAE-A97A-4C0E-A3F2-4FE5E9D2F0FC}"/>
              </a:ext>
            </a:extLst>
          </p:cNvPr>
          <p:cNvSpPr/>
          <p:nvPr/>
        </p:nvSpPr>
        <p:spPr>
          <a:xfrm>
            <a:off x="0" y="171656"/>
            <a:ext cx="13004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sz="3600" dirty="0">
                <a:solidFill>
                  <a:srgbClr val="0033CC"/>
                </a:solidFill>
              </a:rPr>
              <a:t>Extension to PGCM calculations for </a:t>
            </a:r>
            <a:r>
              <a:rPr lang="en-US" sz="3600" baseline="30000" dirty="0">
                <a:solidFill>
                  <a:srgbClr val="0033CC"/>
                </a:solidFill>
              </a:rPr>
              <a:t>12</a:t>
            </a:r>
            <a:r>
              <a:rPr lang="en-US" sz="3600" dirty="0">
                <a:solidFill>
                  <a:srgbClr val="0033CC"/>
                </a:solidFill>
              </a:rPr>
              <a:t>C, </a:t>
            </a:r>
            <a:r>
              <a:rPr lang="en-US" sz="3600" baseline="30000" dirty="0">
                <a:solidFill>
                  <a:srgbClr val="0033CC"/>
                </a:solidFill>
              </a:rPr>
              <a:t>16</a:t>
            </a:r>
            <a:r>
              <a:rPr lang="en-US" sz="3600" dirty="0">
                <a:solidFill>
                  <a:srgbClr val="0033CC"/>
                </a:solidFill>
              </a:rPr>
              <a:t>O, </a:t>
            </a:r>
            <a:r>
              <a:rPr lang="en-US" sz="3600" baseline="30000" dirty="0">
                <a:solidFill>
                  <a:srgbClr val="0033CC"/>
                </a:solidFill>
              </a:rPr>
              <a:t>20,22</a:t>
            </a:r>
            <a:r>
              <a:rPr lang="en-US" sz="3600" dirty="0">
                <a:solidFill>
                  <a:srgbClr val="0033CC"/>
                </a:solidFill>
              </a:rPr>
              <a:t>Ne </a:t>
            </a:r>
            <a:endParaRPr sz="3600" dirty="0">
              <a:solidFill>
                <a:srgbClr val="0033CC"/>
              </a:solidFill>
              <a:latin typeface="Symbol" panose="05050102010706020507" pitchFamily="18" charset="2"/>
            </a:endParaRPr>
          </a:p>
        </p:txBody>
      </p:sp>
      <p:sp>
        <p:nvSpPr>
          <p:cNvPr id="7" name="Shape 111">
            <a:extLst>
              <a:ext uri="{FF2B5EF4-FFF2-40B4-BE49-F238E27FC236}">
                <a16:creationId xmlns:a16="http://schemas.microsoft.com/office/drawing/2014/main" id="{5C6955F2-92C8-45C2-9029-AF759E5C0DF8}"/>
              </a:ext>
            </a:extLst>
          </p:cNvPr>
          <p:cNvSpPr/>
          <p:nvPr/>
        </p:nvSpPr>
        <p:spPr>
          <a:xfrm>
            <a:off x="270478" y="1564525"/>
            <a:ext cx="7612758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Systematic</a:t>
            </a:r>
            <a:r>
              <a:rPr lang="fr-FR" b="1" dirty="0">
                <a:solidFill>
                  <a:schemeClr val="tx1"/>
                </a:solidFill>
              </a:rPr>
              <a:t> axial PGCM </a:t>
            </a:r>
            <a:r>
              <a:rPr lang="fr-FR" b="1" dirty="0" err="1">
                <a:solidFill>
                  <a:schemeClr val="tx1"/>
                </a:solidFill>
              </a:rPr>
              <a:t>calculations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along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b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20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 and </a:t>
            </a:r>
            <a:r>
              <a:rPr lang="en-US" b="1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b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30</a:t>
            </a:r>
            <a:endParaRPr lang="en-US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Shape 111">
            <a:extLst>
              <a:ext uri="{FF2B5EF4-FFF2-40B4-BE49-F238E27FC236}">
                <a16:creationId xmlns:a16="http://schemas.microsoft.com/office/drawing/2014/main" id="{470874D6-9A92-40A1-804D-E14ED94214D6}"/>
              </a:ext>
            </a:extLst>
          </p:cNvPr>
          <p:cNvSpPr/>
          <p:nvPr/>
        </p:nvSpPr>
        <p:spPr>
          <a:xfrm>
            <a:off x="461583" y="3134712"/>
            <a:ext cx="375650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EM1.8/2.0 </a:t>
            </a:r>
            <a:r>
              <a:rPr lang="en-US" dirty="0" err="1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c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EFT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nuclear Hamiltonian</a:t>
            </a:r>
          </a:p>
        </p:txBody>
      </p:sp>
      <p:sp>
        <p:nvSpPr>
          <p:cNvPr id="17" name="TextBox 59">
            <a:extLst>
              <a:ext uri="{FF2B5EF4-FFF2-40B4-BE49-F238E27FC236}">
                <a16:creationId xmlns:a16="http://schemas.microsoft.com/office/drawing/2014/main" id="{127C8A81-EB2C-48AA-A774-2E3CA70C929C}"/>
              </a:ext>
            </a:extLst>
          </p:cNvPr>
          <p:cNvSpPr txBox="1"/>
          <p:nvPr/>
        </p:nvSpPr>
        <p:spPr>
          <a:xfrm>
            <a:off x="4218624" y="3109612"/>
            <a:ext cx="2723893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Kebeler </a:t>
            </a:r>
            <a:r>
              <a:rPr lang="it-IT" sz="1700" i="1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al., </a:t>
            </a:r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PRC (2011)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8B7630D-CBC9-4B82-A1AE-895A96AD6E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4736" y="2263902"/>
            <a:ext cx="1398390" cy="44023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8F4CE13-9ED3-4926-8AA1-C9B6D569FB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514" y="2070368"/>
            <a:ext cx="1019269" cy="68124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F273FE2-F870-41BE-985F-5BA22AA35D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2677" y="2090631"/>
            <a:ext cx="2273631" cy="87410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C4015D4-9AA4-473A-9817-00A2A9C63E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9873" y="2173026"/>
            <a:ext cx="1322024" cy="572877"/>
          </a:xfrm>
          <a:prstGeom prst="rect">
            <a:avLst/>
          </a:prstGeom>
        </p:spPr>
      </p:pic>
      <p:sp>
        <p:nvSpPr>
          <p:cNvPr id="24" name="TextBox 59">
            <a:extLst>
              <a:ext uri="{FF2B5EF4-FFF2-40B4-BE49-F238E27FC236}">
                <a16:creationId xmlns:a16="http://schemas.microsoft.com/office/drawing/2014/main" id="{0D57D17E-0638-4096-B113-7E76FE101D85}"/>
              </a:ext>
            </a:extLst>
          </p:cNvPr>
          <p:cNvSpPr txBox="1"/>
          <p:nvPr/>
        </p:nvSpPr>
        <p:spPr>
          <a:xfrm>
            <a:off x="119910" y="9285260"/>
            <a:ext cx="3032891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Bofos </a:t>
            </a:r>
            <a:r>
              <a:rPr lang="it-IT" sz="1700" i="1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al., </a:t>
            </a:r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arXiv:2602.09890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A17A545E-70C6-4528-824D-4278FAC94ED8}"/>
              </a:ext>
            </a:extLst>
          </p:cNvPr>
          <p:cNvCxnSpPr>
            <a:cxnSpLocks/>
          </p:cNvCxnSpPr>
          <p:nvPr/>
        </p:nvCxnSpPr>
        <p:spPr>
          <a:xfrm flipV="1">
            <a:off x="11820784" y="3273211"/>
            <a:ext cx="0" cy="713460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  <a:headEnd type="none" w="med" len="med"/>
            <a:tailEnd type="arrow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CA93534A-37FA-4076-A8D5-C91D6184F11C}"/>
              </a:ext>
            </a:extLst>
          </p:cNvPr>
          <p:cNvCxnSpPr>
            <a:cxnSpLocks/>
          </p:cNvCxnSpPr>
          <p:nvPr/>
        </p:nvCxnSpPr>
        <p:spPr>
          <a:xfrm flipV="1">
            <a:off x="11640676" y="3537875"/>
            <a:ext cx="0" cy="448796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  <a:headEnd type="none" w="med" len="med"/>
            <a:tailEnd type="arrow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D2BBDF3E-ECAE-4F6E-BC78-6CF9259EEE2A}"/>
              </a:ext>
            </a:extLst>
          </p:cNvPr>
          <p:cNvCxnSpPr>
            <a:cxnSpLocks/>
          </p:cNvCxnSpPr>
          <p:nvPr/>
        </p:nvCxnSpPr>
        <p:spPr>
          <a:xfrm flipV="1">
            <a:off x="10809403" y="4186443"/>
            <a:ext cx="0" cy="301306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  <a:headEnd type="none" w="med" len="med"/>
            <a:tailEnd type="arrow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2E077C49-8C8F-4D35-A5F2-48A35F3CA6D3}"/>
              </a:ext>
            </a:extLst>
          </p:cNvPr>
          <p:cNvCxnSpPr>
            <a:cxnSpLocks/>
          </p:cNvCxnSpPr>
          <p:nvPr/>
        </p:nvCxnSpPr>
        <p:spPr>
          <a:xfrm flipV="1">
            <a:off x="8897476" y="5417122"/>
            <a:ext cx="0" cy="207818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  <a:headEnd type="none" w="med" len="med"/>
            <a:tailEnd type="arrow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65FAF94E-69AA-4B33-AB5E-31D9A10A0190}"/>
              </a:ext>
            </a:extLst>
          </p:cNvPr>
          <p:cNvSpPr txBox="1"/>
          <p:nvPr/>
        </p:nvSpPr>
        <p:spPr>
          <a:xfrm>
            <a:off x="190173" y="3776209"/>
            <a:ext cx="7473745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fr-FR" sz="2000" b="1" dirty="0" err="1">
                <a:solidFill>
                  <a:schemeClr val="tx1"/>
                </a:solidFill>
              </a:rPr>
              <a:t>Effect</a:t>
            </a:r>
            <a:r>
              <a:rPr lang="fr-FR" sz="2000" b="1" dirty="0">
                <a:solidFill>
                  <a:schemeClr val="tx1"/>
                </a:solidFill>
              </a:rPr>
              <a:t> of </a:t>
            </a:r>
            <a:r>
              <a:rPr lang="fr-FR" sz="2000" b="1" dirty="0" err="1">
                <a:solidFill>
                  <a:schemeClr val="tx1"/>
                </a:solidFill>
              </a:rPr>
              <a:t>shape</a:t>
            </a:r>
            <a:r>
              <a:rPr lang="fr-FR" sz="2000" b="1" dirty="0">
                <a:solidFill>
                  <a:schemeClr val="tx1"/>
                </a:solidFill>
              </a:rPr>
              <a:t> fluctuations on </a:t>
            </a:r>
            <a:r>
              <a:rPr lang="fr-FR" sz="2000" b="1" dirty="0" err="1">
                <a:solidFill>
                  <a:schemeClr val="tx1"/>
                </a:solidFill>
              </a:rPr>
              <a:t>ground</a:t>
            </a:r>
            <a:r>
              <a:rPr lang="fr-FR" sz="2000" b="1" dirty="0">
                <a:solidFill>
                  <a:schemeClr val="tx1"/>
                </a:solidFill>
              </a:rPr>
              <a:t>-state </a:t>
            </a:r>
            <a:r>
              <a:rPr lang="fr-FR" sz="2000" b="1" dirty="0">
                <a:solidFill>
                  <a:schemeClr val="tx1"/>
                </a:solidFill>
                <a:latin typeface="French Script MT" panose="03020402040607040605" pitchFamily="66" charset="0"/>
              </a:rPr>
              <a:t>B</a:t>
            </a:r>
            <a:r>
              <a:rPr lang="fr-FR" sz="2000" b="1" baseline="-25000" dirty="0">
                <a:solidFill>
                  <a:schemeClr val="tx1"/>
                </a:solidFill>
              </a:rPr>
              <a:t>2</a:t>
            </a:r>
            <a:r>
              <a:rPr lang="fr-FR" sz="2000" b="1" baseline="30000" dirty="0">
                <a:solidFill>
                  <a:schemeClr val="tx1"/>
                </a:solidFill>
              </a:rPr>
              <a:t>2</a:t>
            </a:r>
            <a:r>
              <a:rPr lang="fr-FR" sz="2000" b="1" dirty="0">
                <a:solidFill>
                  <a:schemeClr val="tx1"/>
                </a:solidFill>
              </a:rPr>
              <a:t>(HE)</a:t>
            </a:r>
            <a:endParaRPr lang="en-US" sz="2000" dirty="0">
              <a:solidFill>
                <a:schemeClr val="tx1"/>
              </a:solidFill>
            </a:endParaRPr>
          </a:p>
          <a:p>
            <a:pPr algn="l"/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►Significant increase of </a:t>
            </a:r>
            <a:r>
              <a:rPr lang="fr-FR" sz="2000" dirty="0">
                <a:solidFill>
                  <a:schemeClr val="tx1"/>
                </a:solidFill>
                <a:latin typeface="French Script MT" panose="03020402040607040605" pitchFamily="66" charset="0"/>
              </a:rPr>
              <a:t>B</a:t>
            </a:r>
            <a:r>
              <a:rPr lang="fr-FR" sz="2000" baseline="-25000" dirty="0">
                <a:solidFill>
                  <a:schemeClr val="tx1"/>
                </a:solidFill>
              </a:rPr>
              <a:t>2</a:t>
            </a:r>
            <a:r>
              <a:rPr lang="fr-FR" sz="2000" baseline="30000" dirty="0">
                <a:solidFill>
                  <a:schemeClr val="tx1"/>
                </a:solidFill>
              </a:rPr>
              <a:t>2</a:t>
            </a:r>
            <a:r>
              <a:rPr lang="fr-FR" sz="2000" dirty="0">
                <a:solidFill>
                  <a:schemeClr val="tx1"/>
                </a:solidFill>
              </a:rPr>
              <a:t>(HE) in </a:t>
            </a:r>
            <a:r>
              <a:rPr lang="fr-FR" sz="2000" dirty="0" err="1">
                <a:solidFill>
                  <a:schemeClr val="tx1"/>
                </a:solidFill>
              </a:rPr>
              <a:t>well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deformed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systems</a:t>
            </a:r>
            <a:endParaRPr lang="en-US" sz="2000" dirty="0">
              <a:solidFill>
                <a:schemeClr val="tx1"/>
              </a:solidFill>
            </a:endParaRPr>
          </a:p>
          <a:p>
            <a:pPr algn="l"/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     →</a:t>
            </a:r>
            <a:r>
              <a:rPr lang="en-US" sz="2000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fr-FR" sz="2000" dirty="0">
                <a:solidFill>
                  <a:schemeClr val="tx1"/>
                </a:solidFill>
                <a:latin typeface="French Script MT" panose="03020402040607040605" pitchFamily="66" charset="0"/>
              </a:rPr>
              <a:t>B</a:t>
            </a:r>
            <a:r>
              <a:rPr lang="fr-FR" sz="2000" baseline="-25000" dirty="0">
                <a:solidFill>
                  <a:schemeClr val="tx1"/>
                </a:solidFill>
              </a:rPr>
              <a:t>2</a:t>
            </a:r>
            <a:r>
              <a:rPr lang="fr-FR" sz="2000" baseline="30000" dirty="0">
                <a:solidFill>
                  <a:schemeClr val="tx1"/>
                </a:solidFill>
              </a:rPr>
              <a:t>2</a:t>
            </a:r>
            <a:r>
              <a:rPr lang="fr-FR" sz="2000" dirty="0">
                <a:solidFill>
                  <a:schemeClr val="tx1"/>
                </a:solidFill>
              </a:rPr>
              <a:t>(HE)</a:t>
            </a:r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= </a:t>
            </a:r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+17%/43%/38%/61% 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for </a:t>
            </a:r>
            <a:r>
              <a:rPr lang="en-US" sz="2000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16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O/</a:t>
            </a:r>
            <a:r>
              <a:rPr lang="en-US" sz="2000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12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C/</a:t>
            </a:r>
            <a:r>
              <a:rPr lang="en-US" sz="2000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22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Ne/</a:t>
            </a:r>
            <a:r>
              <a:rPr lang="en-US" sz="2000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20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Ne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     →Much too weak collectivity in </a:t>
            </a:r>
            <a:r>
              <a:rPr lang="en-US" sz="2000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16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O: trend with </a:t>
            </a:r>
            <a:r>
              <a:rPr lang="en-US" sz="2000" dirty="0">
                <a:solidFill>
                  <a:schemeClr val="tx1"/>
                </a:solidFill>
                <a:latin typeface="Symbol" panose="05050102010706020507" pitchFamily="18" charset="2"/>
              </a:rPr>
              <a:t>b</a:t>
            </a:r>
            <a:r>
              <a:rPr lang="en-US" sz="2000" baseline="-25000" dirty="0">
                <a:solidFill>
                  <a:schemeClr val="tx1"/>
                </a:solidFill>
              </a:rPr>
              <a:t>20</a:t>
            </a:r>
            <a:r>
              <a:rPr lang="en-US" sz="2000" baseline="30000" dirty="0">
                <a:solidFill>
                  <a:schemeClr val="tx1"/>
                </a:solidFill>
              </a:rPr>
              <a:t>2 </a:t>
            </a:r>
            <a:r>
              <a:rPr lang="en-US" sz="2000" dirty="0">
                <a:solidFill>
                  <a:schemeClr val="tx1"/>
                </a:solidFill>
              </a:rPr>
              <a:t>will change</a:t>
            </a:r>
            <a:endParaRPr lang="en-US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► </a:t>
            </a:r>
            <a:r>
              <a:rPr lang="fr-FR" sz="2000" b="1" dirty="0">
                <a:solidFill>
                  <a:schemeClr val="tx1"/>
                </a:solidFill>
                <a:latin typeface="French Script MT" panose="03020402040607040605" pitchFamily="66" charset="0"/>
              </a:rPr>
              <a:t>B</a:t>
            </a:r>
            <a:r>
              <a:rPr lang="fr-FR" sz="2000" b="1" baseline="-25000" dirty="0">
                <a:solidFill>
                  <a:schemeClr val="tx1"/>
                </a:solidFill>
              </a:rPr>
              <a:t>2</a:t>
            </a:r>
            <a:r>
              <a:rPr lang="fr-FR" sz="2000" b="1" baseline="30000" dirty="0">
                <a:solidFill>
                  <a:schemeClr val="tx1"/>
                </a:solidFill>
              </a:rPr>
              <a:t>2</a:t>
            </a:r>
            <a:r>
              <a:rPr lang="fr-FR" sz="2000" b="1" dirty="0">
                <a:solidFill>
                  <a:schemeClr val="tx1"/>
                </a:solidFill>
              </a:rPr>
              <a:t>(HE)</a:t>
            </a:r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 larger (by up to 1/3 here) than RR </a:t>
            </a:r>
            <a:r>
              <a:rPr lang="en-US" sz="2000" b="1" dirty="0">
                <a:solidFill>
                  <a:schemeClr val="tx1"/>
                </a:solidFill>
                <a:latin typeface="Symbol" panose="05050102010706020507" pitchFamily="18" charset="2"/>
              </a:rPr>
              <a:t>b</a:t>
            </a:r>
            <a:r>
              <a:rPr lang="en-US" sz="2000" b="1" baseline="-25000" dirty="0">
                <a:solidFill>
                  <a:schemeClr val="tx1"/>
                </a:solidFill>
              </a:rPr>
              <a:t>20</a:t>
            </a:r>
            <a:r>
              <a:rPr lang="en-US" sz="2000" b="1" baseline="30000" dirty="0">
                <a:solidFill>
                  <a:schemeClr val="tx1"/>
                </a:solidFill>
              </a:rPr>
              <a:t>2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     →Adding dynamical correlations will further change this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     →Higher-order cumulants to differentiate nature of correlations 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67DD10CA-92DC-40EF-A379-29BB20B2CF41}"/>
              </a:ext>
            </a:extLst>
          </p:cNvPr>
          <p:cNvSpPr txBox="1"/>
          <p:nvPr/>
        </p:nvSpPr>
        <p:spPr>
          <a:xfrm>
            <a:off x="104108" y="7504068"/>
            <a:ext cx="802725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fr-FR" sz="2000" b="1" dirty="0" err="1">
                <a:solidFill>
                  <a:schemeClr val="tx1"/>
                </a:solidFill>
              </a:rPr>
              <a:t>Effect</a:t>
            </a:r>
            <a:r>
              <a:rPr lang="fr-FR" sz="2000" b="1" dirty="0">
                <a:solidFill>
                  <a:schemeClr val="tx1"/>
                </a:solidFill>
              </a:rPr>
              <a:t> of </a:t>
            </a:r>
            <a:r>
              <a:rPr lang="fr-FR" sz="2000" b="1" dirty="0" err="1">
                <a:solidFill>
                  <a:schemeClr val="tx1"/>
                </a:solidFill>
              </a:rPr>
              <a:t>shape</a:t>
            </a:r>
            <a:r>
              <a:rPr lang="fr-FR" sz="2000" b="1" dirty="0">
                <a:solidFill>
                  <a:schemeClr val="tx1"/>
                </a:solidFill>
              </a:rPr>
              <a:t> fluctuations on </a:t>
            </a:r>
            <a:r>
              <a:rPr lang="fr-FR" sz="2000" b="1" dirty="0" err="1">
                <a:solidFill>
                  <a:schemeClr val="tx1"/>
                </a:solidFill>
              </a:rPr>
              <a:t>ground</a:t>
            </a:r>
            <a:r>
              <a:rPr lang="fr-FR" sz="2000" b="1" dirty="0">
                <a:solidFill>
                  <a:schemeClr val="tx1"/>
                </a:solidFill>
              </a:rPr>
              <a:t>-state </a:t>
            </a:r>
            <a:r>
              <a:rPr lang="fr-FR" sz="2000" b="1" dirty="0">
                <a:solidFill>
                  <a:schemeClr val="tx1"/>
                </a:solidFill>
                <a:latin typeface="French Script MT" panose="03020402040607040605" pitchFamily="66" charset="0"/>
              </a:rPr>
              <a:t>B</a:t>
            </a:r>
            <a:r>
              <a:rPr lang="fr-FR" sz="2000" b="1" baseline="-25000" dirty="0">
                <a:solidFill>
                  <a:schemeClr val="tx1"/>
                </a:solidFill>
              </a:rPr>
              <a:t>3</a:t>
            </a:r>
            <a:r>
              <a:rPr lang="fr-FR" sz="2000" b="1" baseline="30000" dirty="0">
                <a:solidFill>
                  <a:schemeClr val="tx1"/>
                </a:solidFill>
              </a:rPr>
              <a:t>2</a:t>
            </a:r>
            <a:r>
              <a:rPr lang="fr-FR" sz="2000" b="1" dirty="0">
                <a:solidFill>
                  <a:schemeClr val="tx1"/>
                </a:solidFill>
              </a:rPr>
              <a:t>(HE)</a:t>
            </a:r>
            <a:endParaRPr lang="en-US" sz="2000" dirty="0">
              <a:solidFill>
                <a:schemeClr val="tx1"/>
              </a:solidFill>
            </a:endParaRP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 ►</a:t>
            </a:r>
            <a:r>
              <a:rPr lang="fr-FR" sz="2000" b="1" dirty="0">
                <a:solidFill>
                  <a:schemeClr val="tx1"/>
                </a:solidFill>
                <a:latin typeface="French Script MT" panose="03020402040607040605" pitchFamily="66" charset="0"/>
              </a:rPr>
              <a:t>B</a:t>
            </a:r>
            <a:r>
              <a:rPr lang="fr-FR" sz="2000" b="1" baseline="-25000" dirty="0">
                <a:solidFill>
                  <a:schemeClr val="tx1"/>
                </a:solidFill>
              </a:rPr>
              <a:t>3</a:t>
            </a:r>
            <a:r>
              <a:rPr lang="fr-FR" sz="2000" b="1" baseline="30000" dirty="0">
                <a:solidFill>
                  <a:schemeClr val="tx1"/>
                </a:solidFill>
              </a:rPr>
              <a:t>2</a:t>
            </a:r>
            <a:r>
              <a:rPr lang="fr-FR" sz="2000" b="1" dirty="0">
                <a:solidFill>
                  <a:schemeClr val="tx1"/>
                </a:solidFill>
              </a:rPr>
              <a:t>(HE) </a:t>
            </a:r>
            <a:r>
              <a:rPr lang="fr-FR" sz="2000" b="1" dirty="0" err="1">
                <a:solidFill>
                  <a:schemeClr val="tx1"/>
                </a:solidFill>
              </a:rPr>
              <a:t>is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entirely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driven</a:t>
            </a:r>
            <a:r>
              <a:rPr lang="fr-FR" sz="2000" b="1" dirty="0">
                <a:solidFill>
                  <a:schemeClr val="tx1"/>
                </a:solidFill>
              </a:rPr>
              <a:t> by </a:t>
            </a:r>
            <a:r>
              <a:rPr lang="fr-FR" sz="2000" b="1" dirty="0" err="1">
                <a:solidFill>
                  <a:schemeClr val="tx1"/>
                </a:solidFill>
              </a:rPr>
              <a:t>shape</a:t>
            </a:r>
            <a:r>
              <a:rPr lang="fr-FR" sz="2000" b="1" dirty="0">
                <a:solidFill>
                  <a:schemeClr val="tx1"/>
                </a:solidFill>
              </a:rPr>
              <a:t> fluctuations (</a:t>
            </a:r>
            <a:r>
              <a:rPr lang="fr-FR" sz="2000" b="1" dirty="0">
                <a:solidFill>
                  <a:schemeClr val="tx1"/>
                </a:solidFill>
                <a:latin typeface="Symbol" panose="05050102010706020507" pitchFamily="18" charset="2"/>
              </a:rPr>
              <a:t>b</a:t>
            </a:r>
            <a:r>
              <a:rPr lang="fr-FR" sz="2000" b="1" baseline="-25000" dirty="0">
                <a:solidFill>
                  <a:schemeClr val="tx1"/>
                </a:solidFill>
              </a:rPr>
              <a:t>30</a:t>
            </a:r>
            <a:r>
              <a:rPr lang="fr-FR" sz="2000" b="1" dirty="0">
                <a:solidFill>
                  <a:schemeClr val="tx1"/>
                </a:solidFill>
              </a:rPr>
              <a:t>=0 in the 4 cases)</a:t>
            </a:r>
            <a:endParaRPr lang="en-US" sz="2000" dirty="0">
              <a:solidFill>
                <a:schemeClr val="tx1"/>
              </a:solidFill>
            </a:endParaRP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 ►Remains essentially 0 in </a:t>
            </a:r>
            <a:r>
              <a:rPr lang="en-US" sz="2000" baseline="30000" dirty="0">
                <a:solidFill>
                  <a:schemeClr val="tx1"/>
                </a:solidFill>
              </a:rPr>
              <a:t>12</a:t>
            </a:r>
            <a:r>
              <a:rPr lang="en-US" sz="2000" dirty="0">
                <a:solidFill>
                  <a:schemeClr val="tx1"/>
                </a:solidFill>
              </a:rPr>
              <a:t>C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►Large (moderate) increase in </a:t>
            </a:r>
            <a:r>
              <a:rPr lang="en-US" sz="2000" baseline="30000" dirty="0">
                <a:solidFill>
                  <a:schemeClr val="tx1"/>
                </a:solidFill>
              </a:rPr>
              <a:t>16</a:t>
            </a:r>
            <a:r>
              <a:rPr lang="en-US" sz="2000" dirty="0">
                <a:solidFill>
                  <a:schemeClr val="tx1"/>
                </a:solidFill>
              </a:rPr>
              <a:t>O and </a:t>
            </a:r>
            <a:r>
              <a:rPr lang="en-US" sz="2000" baseline="30000" dirty="0">
                <a:solidFill>
                  <a:schemeClr val="tx1"/>
                </a:solidFill>
              </a:rPr>
              <a:t>20</a:t>
            </a:r>
            <a:r>
              <a:rPr lang="en-US" sz="2000" dirty="0">
                <a:solidFill>
                  <a:schemeClr val="tx1"/>
                </a:solidFill>
              </a:rPr>
              <a:t>Ne (</a:t>
            </a:r>
            <a:r>
              <a:rPr lang="en-US" sz="2000" baseline="30000" dirty="0">
                <a:solidFill>
                  <a:schemeClr val="tx1"/>
                </a:solidFill>
              </a:rPr>
              <a:t>22</a:t>
            </a:r>
            <a:r>
              <a:rPr lang="en-US" sz="2000" dirty="0">
                <a:solidFill>
                  <a:schemeClr val="tx1"/>
                </a:solidFill>
              </a:rPr>
              <a:t>Ne) </a:t>
            </a:r>
            <a:endParaRPr lang="en-US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47" name="Rectangle : coins arrondis 46">
            <a:extLst>
              <a:ext uri="{FF2B5EF4-FFF2-40B4-BE49-F238E27FC236}">
                <a16:creationId xmlns:a16="http://schemas.microsoft.com/office/drawing/2014/main" id="{4953450D-FD7C-4308-9EBD-3182874946F6}"/>
              </a:ext>
            </a:extLst>
          </p:cNvPr>
          <p:cNvSpPr/>
          <p:nvPr/>
        </p:nvSpPr>
        <p:spPr>
          <a:xfrm>
            <a:off x="10213398" y="7914694"/>
            <a:ext cx="1593535" cy="753922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E8AE4CBC-48FD-4638-86CF-593DF92122AD}"/>
              </a:ext>
            </a:extLst>
          </p:cNvPr>
          <p:cNvSpPr/>
          <p:nvPr/>
        </p:nvSpPr>
        <p:spPr>
          <a:xfrm>
            <a:off x="119910" y="3713438"/>
            <a:ext cx="7403102" cy="2642307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9" name="Rectangle : coins arrondis 48">
            <a:extLst>
              <a:ext uri="{FF2B5EF4-FFF2-40B4-BE49-F238E27FC236}">
                <a16:creationId xmlns:a16="http://schemas.microsoft.com/office/drawing/2014/main" id="{32CE7DB8-1057-431D-9E4A-466D15065B48}"/>
              </a:ext>
            </a:extLst>
          </p:cNvPr>
          <p:cNvSpPr/>
          <p:nvPr/>
        </p:nvSpPr>
        <p:spPr>
          <a:xfrm>
            <a:off x="145091" y="7444964"/>
            <a:ext cx="7986274" cy="1424101"/>
          </a:xfrm>
          <a:prstGeom prst="roundRect">
            <a:avLst/>
          </a:prstGeom>
          <a:noFill/>
          <a:ln w="5715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0" name="Shape 111">
            <a:extLst>
              <a:ext uri="{FF2B5EF4-FFF2-40B4-BE49-F238E27FC236}">
                <a16:creationId xmlns:a16="http://schemas.microsoft.com/office/drawing/2014/main" id="{80E5601D-46EC-4458-96E3-02777DDD3821}"/>
              </a:ext>
            </a:extLst>
          </p:cNvPr>
          <p:cNvSpPr/>
          <p:nvPr/>
        </p:nvSpPr>
        <p:spPr>
          <a:xfrm>
            <a:off x="7147139" y="1696687"/>
            <a:ext cx="543512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marL="342900" lvl="0" indent="-342900">
              <a:buFont typeface="+mj-lt"/>
              <a:buAutoNum type="arabicParenR"/>
              <a:defRPr sz="1800"/>
            </a:pP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Add fluctuations of </a:t>
            </a:r>
            <a:r>
              <a:rPr lang="en-US" b="1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b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20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dHFB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) and </a:t>
            </a:r>
            <a:r>
              <a:rPr lang="en-US" b="1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b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30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dHFB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)</a:t>
            </a:r>
          </a:p>
          <a:p>
            <a:pPr marL="342900" lvl="0" indent="-342900">
              <a:buFont typeface="+mj-lt"/>
              <a:buAutoNum type="arabicParenR"/>
              <a:defRPr sz="1800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Full quantum projection on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J</a:t>
            </a:r>
            <a:r>
              <a:rPr lang="en-US" baseline="30000" dirty="0" err="1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0</a:t>
            </a:r>
            <a:r>
              <a:rPr lang="en-US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+</a:t>
            </a:r>
          </a:p>
          <a:p>
            <a:pPr marL="342900" lvl="0" indent="-342900">
              <a:buFont typeface="+mj-lt"/>
              <a:buAutoNum type="arabicParenR"/>
              <a:defRPr sz="1800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No non-collective (p-h-type) correlations </a:t>
            </a:r>
          </a:p>
        </p:txBody>
      </p:sp>
      <p:sp>
        <p:nvSpPr>
          <p:cNvPr id="26" name="TextBox 59">
            <a:extLst>
              <a:ext uri="{FF2B5EF4-FFF2-40B4-BE49-F238E27FC236}">
                <a16:creationId xmlns:a16="http://schemas.microsoft.com/office/drawing/2014/main" id="{02317F2A-2B34-40AD-92AA-5458CD6DA045}"/>
              </a:ext>
            </a:extLst>
          </p:cNvPr>
          <p:cNvSpPr txBox="1"/>
          <p:nvPr/>
        </p:nvSpPr>
        <p:spPr>
          <a:xfrm>
            <a:off x="805147" y="5966046"/>
            <a:ext cx="634199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700" dirty="0">
                <a:solidFill>
                  <a:srgbClr val="1243DE"/>
                </a:solidFill>
                <a:latin typeface="Palatino"/>
              </a:rPr>
              <a:t>Hagino, Kitazawa, PRC (2025) ; Liu et al., arXiv:2509.0937</a:t>
            </a:r>
          </a:p>
          <a:p>
            <a:pPr algn="l"/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58573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9" grpId="0" animBg="1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BD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33CC"/>
                </a:solidFill>
              </a:rPr>
              <a:t>Contents</a:t>
            </a:r>
          </a:p>
        </p:txBody>
      </p:sp>
      <p:sp>
        <p:nvSpPr>
          <p:cNvPr id="81" name="Shape 81"/>
          <p:cNvSpPr/>
          <p:nvPr/>
        </p:nvSpPr>
        <p:spPr>
          <a:xfrm>
            <a:off x="481799" y="4957752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latin typeface="Palatino"/>
                <a:ea typeface="Palatino"/>
                <a:cs typeface="Palatino"/>
                <a:sym typeface="Palatino"/>
              </a:rPr>
              <a:t>Interface between low- and high-energy physics</a:t>
            </a:r>
          </a:p>
        </p:txBody>
      </p:sp>
      <p:sp>
        <p:nvSpPr>
          <p:cNvPr id="12" name="Shape 81"/>
          <p:cNvSpPr/>
          <p:nvPr/>
        </p:nvSpPr>
        <p:spPr>
          <a:xfrm>
            <a:off x="1516125" y="6948730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From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the quantum to the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classical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rotor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3" name="Shape 81"/>
          <p:cNvSpPr/>
          <p:nvPr/>
        </p:nvSpPr>
        <p:spPr>
          <a:xfrm>
            <a:off x="481800" y="1551355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 Introduction</a:t>
            </a:r>
            <a:endParaRPr sz="2200" dirty="0">
              <a:solidFill>
                <a:srgbClr val="1243DE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5" name="Shape 81">
            <a:extLst>
              <a:ext uri="{FF2B5EF4-FFF2-40B4-BE49-F238E27FC236}">
                <a16:creationId xmlns:a16="http://schemas.microsoft.com/office/drawing/2014/main" id="{0C7ED7B8-22D2-4557-9A48-EFE98FD2E05B}"/>
              </a:ext>
            </a:extLst>
          </p:cNvPr>
          <p:cNvSpPr/>
          <p:nvPr/>
        </p:nvSpPr>
        <p:spPr>
          <a:xfrm>
            <a:off x="1516125" y="623814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latin typeface="Palatino"/>
                <a:ea typeface="Palatino"/>
                <a:cs typeface="Palatino"/>
                <a:sym typeface="Palatino"/>
              </a:rPr>
              <a:t>Imaging two-body correlations from ab initio quantum rotor in 8 ≤ Z ≤ 28 nuclei </a:t>
            </a:r>
          </a:p>
        </p:txBody>
      </p:sp>
      <p:sp>
        <p:nvSpPr>
          <p:cNvPr id="18" name="Shape 81">
            <a:extLst>
              <a:ext uri="{FF2B5EF4-FFF2-40B4-BE49-F238E27FC236}">
                <a16:creationId xmlns:a16="http://schemas.microsoft.com/office/drawing/2014/main" id="{0ECECA3C-5CF8-4DE7-90E2-C6C741A6BF68}"/>
              </a:ext>
            </a:extLst>
          </p:cNvPr>
          <p:cNvSpPr/>
          <p:nvPr/>
        </p:nvSpPr>
        <p:spPr>
          <a:xfrm>
            <a:off x="1516126" y="5524440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Azimuthal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flow versus quantum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correlations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in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nuclei</a:t>
            </a:r>
            <a:endParaRPr lang="fr-FR"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9" name="Shape 81">
            <a:extLst>
              <a:ext uri="{FF2B5EF4-FFF2-40B4-BE49-F238E27FC236}">
                <a16:creationId xmlns:a16="http://schemas.microsoft.com/office/drawing/2014/main" id="{D4443E47-1A25-4915-BB5F-69FB59AB2F43}"/>
              </a:ext>
            </a:extLst>
          </p:cNvPr>
          <p:cNvSpPr/>
          <p:nvPr/>
        </p:nvSpPr>
        <p:spPr>
          <a:xfrm>
            <a:off x="1516129" y="2123387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The ab initio nuclear many-body problem and many-body expansion methods</a:t>
            </a:r>
            <a:endParaRPr sz="2200" dirty="0">
              <a:solidFill>
                <a:srgbClr val="1243DE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0" name="Shape 81">
            <a:extLst>
              <a:ext uri="{FF2B5EF4-FFF2-40B4-BE49-F238E27FC236}">
                <a16:creationId xmlns:a16="http://schemas.microsoft.com/office/drawing/2014/main" id="{BE9965E6-12EF-4AE9-908F-B32DB40D5307}"/>
              </a:ext>
            </a:extLst>
          </p:cNvPr>
          <p:cNvSpPr/>
          <p:nvPr/>
        </p:nvSpPr>
        <p:spPr>
          <a:xfrm>
            <a:off x="1516129" y="283709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The projected generator coordinate method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1" name="Shape 81">
            <a:extLst>
              <a:ext uri="{FF2B5EF4-FFF2-40B4-BE49-F238E27FC236}">
                <a16:creationId xmlns:a16="http://schemas.microsoft.com/office/drawing/2014/main" id="{4417C10E-201E-405C-9A56-48FE5DA52DA0}"/>
              </a:ext>
            </a:extLst>
          </p:cNvPr>
          <p:cNvSpPr/>
          <p:nvPr/>
        </p:nvSpPr>
        <p:spPr>
          <a:xfrm>
            <a:off x="1516128" y="3542333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Rotational properties, deformation and correlations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2" name="Shape 81">
            <a:extLst>
              <a:ext uri="{FF2B5EF4-FFF2-40B4-BE49-F238E27FC236}">
                <a16:creationId xmlns:a16="http://schemas.microsoft.com/office/drawing/2014/main" id="{54FC1D5B-57CD-4549-A5CD-EE2858E6885D}"/>
              </a:ext>
            </a:extLst>
          </p:cNvPr>
          <p:cNvSpPr/>
          <p:nvPr/>
        </p:nvSpPr>
        <p:spPr>
          <a:xfrm>
            <a:off x="1516127" y="4247571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Kumar invariant operators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3" name="Shape 81">
            <a:extLst>
              <a:ext uri="{FF2B5EF4-FFF2-40B4-BE49-F238E27FC236}">
                <a16:creationId xmlns:a16="http://schemas.microsoft.com/office/drawing/2014/main" id="{038DCD14-D2B8-4DE9-94B5-8DBF46BAB30D}"/>
              </a:ext>
            </a:extLst>
          </p:cNvPr>
          <p:cNvSpPr/>
          <p:nvPr/>
        </p:nvSpPr>
        <p:spPr>
          <a:xfrm>
            <a:off x="1516124" y="7653567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Connection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with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Kumar invariant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4" name="Shape 81">
            <a:extLst>
              <a:ext uri="{FF2B5EF4-FFF2-40B4-BE49-F238E27FC236}">
                <a16:creationId xmlns:a16="http://schemas.microsoft.com/office/drawing/2014/main" id="{AAF04176-1BBA-488E-A4FE-02B4850BAF4C}"/>
              </a:ext>
            </a:extLst>
          </p:cNvPr>
          <p:cNvSpPr/>
          <p:nvPr/>
        </p:nvSpPr>
        <p:spPr>
          <a:xfrm>
            <a:off x="1516123" y="836727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Adding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shape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fluctuations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5" name="Shape 81">
            <a:extLst>
              <a:ext uri="{FF2B5EF4-FFF2-40B4-BE49-F238E27FC236}">
                <a16:creationId xmlns:a16="http://schemas.microsoft.com/office/drawing/2014/main" id="{50D43FF5-5C9F-4314-A4F0-14663976F6B2}"/>
              </a:ext>
            </a:extLst>
          </p:cNvPr>
          <p:cNvSpPr/>
          <p:nvPr/>
        </p:nvSpPr>
        <p:spPr>
          <a:xfrm>
            <a:off x="1516123" y="906868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Dependence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of the interface on the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intrinsic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and apparent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theoretical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resolution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scale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262420951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0DC55673-F78C-4BD4-8129-7612E5B8D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41" y="6894777"/>
            <a:ext cx="2556296" cy="2556296"/>
          </a:xfrm>
          <a:prstGeom prst="rect">
            <a:avLst/>
          </a:prstGeom>
        </p:spPr>
      </p:pic>
      <p:sp>
        <p:nvSpPr>
          <p:cNvPr id="68" name="Shape 111">
            <a:extLst>
              <a:ext uri="{FF2B5EF4-FFF2-40B4-BE49-F238E27FC236}">
                <a16:creationId xmlns:a16="http://schemas.microsoft.com/office/drawing/2014/main" id="{943D830C-BC4A-44A6-A143-0969E837968C}"/>
              </a:ext>
            </a:extLst>
          </p:cNvPr>
          <p:cNvSpPr/>
          <p:nvPr/>
        </p:nvSpPr>
        <p:spPr>
          <a:xfrm>
            <a:off x="1312644" y="6737766"/>
            <a:ext cx="1318937" cy="284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Hoyle state</a:t>
            </a:r>
          </a:p>
        </p:txBody>
      </p:sp>
      <p:sp>
        <p:nvSpPr>
          <p:cNvPr id="1200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7" name="Shape 1495">
            <a:extLst>
              <a:ext uri="{FF2B5EF4-FFF2-40B4-BE49-F238E27FC236}">
                <a16:creationId xmlns:a16="http://schemas.microsoft.com/office/drawing/2014/main" id="{74FA1DAE-A97A-4C0E-A3F2-4FE5E9D2F0FC}"/>
              </a:ext>
            </a:extLst>
          </p:cNvPr>
          <p:cNvSpPr/>
          <p:nvPr/>
        </p:nvSpPr>
        <p:spPr>
          <a:xfrm>
            <a:off x="0" y="171656"/>
            <a:ext cx="13004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sz="3600" dirty="0">
                <a:solidFill>
                  <a:srgbClr val="0033CC"/>
                </a:solidFill>
              </a:rPr>
              <a:t>Extension to PGCM calculations for </a:t>
            </a:r>
            <a:r>
              <a:rPr lang="en-US" sz="3600" baseline="30000" dirty="0">
                <a:solidFill>
                  <a:srgbClr val="0033CC"/>
                </a:solidFill>
              </a:rPr>
              <a:t>12</a:t>
            </a:r>
            <a:r>
              <a:rPr lang="en-US" sz="3600" dirty="0">
                <a:solidFill>
                  <a:srgbClr val="0033CC"/>
                </a:solidFill>
              </a:rPr>
              <a:t>C, </a:t>
            </a:r>
            <a:r>
              <a:rPr lang="en-US" sz="3600" baseline="30000" dirty="0">
                <a:solidFill>
                  <a:srgbClr val="0033CC"/>
                </a:solidFill>
              </a:rPr>
              <a:t>16</a:t>
            </a:r>
            <a:r>
              <a:rPr lang="en-US" sz="3600" dirty="0">
                <a:solidFill>
                  <a:srgbClr val="0033CC"/>
                </a:solidFill>
              </a:rPr>
              <a:t>O, </a:t>
            </a:r>
            <a:r>
              <a:rPr lang="en-US" sz="3600" baseline="30000" dirty="0">
                <a:solidFill>
                  <a:srgbClr val="0033CC"/>
                </a:solidFill>
              </a:rPr>
              <a:t>20,22</a:t>
            </a:r>
            <a:r>
              <a:rPr lang="en-US" sz="3600" dirty="0">
                <a:solidFill>
                  <a:srgbClr val="0033CC"/>
                </a:solidFill>
              </a:rPr>
              <a:t>Ne </a:t>
            </a:r>
            <a:endParaRPr sz="3600" dirty="0">
              <a:solidFill>
                <a:srgbClr val="0033CC"/>
              </a:solidFill>
              <a:latin typeface="Symbol" panose="05050102010706020507" pitchFamily="18" charset="2"/>
            </a:endParaRPr>
          </a:p>
        </p:txBody>
      </p:sp>
      <p:sp>
        <p:nvSpPr>
          <p:cNvPr id="7" name="Shape 111">
            <a:extLst>
              <a:ext uri="{FF2B5EF4-FFF2-40B4-BE49-F238E27FC236}">
                <a16:creationId xmlns:a16="http://schemas.microsoft.com/office/drawing/2014/main" id="{5C6955F2-92C8-45C2-9029-AF759E5C0DF8}"/>
              </a:ext>
            </a:extLst>
          </p:cNvPr>
          <p:cNvSpPr/>
          <p:nvPr/>
        </p:nvSpPr>
        <p:spPr>
          <a:xfrm>
            <a:off x="270478" y="1564525"/>
            <a:ext cx="7612758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Systematic</a:t>
            </a:r>
            <a:r>
              <a:rPr lang="fr-FR" b="1" dirty="0">
                <a:solidFill>
                  <a:schemeClr val="tx1"/>
                </a:solidFill>
              </a:rPr>
              <a:t> axial PGCM </a:t>
            </a:r>
            <a:r>
              <a:rPr lang="fr-FR" b="1" dirty="0" err="1">
                <a:solidFill>
                  <a:schemeClr val="tx1"/>
                </a:solidFill>
              </a:rPr>
              <a:t>calculations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along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b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20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 and </a:t>
            </a:r>
            <a:r>
              <a:rPr lang="en-US" b="1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b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30</a:t>
            </a:r>
            <a:endParaRPr lang="en-US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Shape 111">
            <a:extLst>
              <a:ext uri="{FF2B5EF4-FFF2-40B4-BE49-F238E27FC236}">
                <a16:creationId xmlns:a16="http://schemas.microsoft.com/office/drawing/2014/main" id="{470874D6-9A92-40A1-804D-E14ED94214D6}"/>
              </a:ext>
            </a:extLst>
          </p:cNvPr>
          <p:cNvSpPr/>
          <p:nvPr/>
        </p:nvSpPr>
        <p:spPr>
          <a:xfrm>
            <a:off x="461583" y="3134712"/>
            <a:ext cx="375650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EM1.8/2.0 </a:t>
            </a:r>
            <a:r>
              <a:rPr lang="en-US" dirty="0" err="1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c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EFT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nuclear Hamiltonian</a:t>
            </a:r>
          </a:p>
        </p:txBody>
      </p:sp>
      <p:sp>
        <p:nvSpPr>
          <p:cNvPr id="17" name="TextBox 59">
            <a:extLst>
              <a:ext uri="{FF2B5EF4-FFF2-40B4-BE49-F238E27FC236}">
                <a16:creationId xmlns:a16="http://schemas.microsoft.com/office/drawing/2014/main" id="{127C8A81-EB2C-48AA-A774-2E3CA70C929C}"/>
              </a:ext>
            </a:extLst>
          </p:cNvPr>
          <p:cNvSpPr txBox="1"/>
          <p:nvPr/>
        </p:nvSpPr>
        <p:spPr>
          <a:xfrm>
            <a:off x="4218624" y="3109612"/>
            <a:ext cx="2723893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Kebeler </a:t>
            </a:r>
            <a:r>
              <a:rPr lang="it-IT" sz="1700" i="1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al., </a:t>
            </a:r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PRC (2011)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8B7630D-CBC9-4B82-A1AE-895A96AD6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736" y="2263902"/>
            <a:ext cx="1398390" cy="44023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8F4CE13-9ED3-4926-8AA1-C9B6D569FB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514" y="2070368"/>
            <a:ext cx="1019269" cy="68124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F273FE2-F870-41BE-985F-5BA22AA35D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2677" y="2090631"/>
            <a:ext cx="2273631" cy="87410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C4015D4-9AA4-473A-9817-00A2A9C63E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9873" y="2173026"/>
            <a:ext cx="1322024" cy="57287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54C3E9AD-858C-4404-AA87-9272945302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67" y="6882474"/>
            <a:ext cx="2556000" cy="25560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A4CD0373-7EA4-4DDB-A110-93C46EF12E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41" y="3897072"/>
            <a:ext cx="2556296" cy="2556296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2075035A-3946-411E-8033-8E31C0DD87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998" y="3899571"/>
            <a:ext cx="2556000" cy="2556000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3DD142A7-BF0A-4D0E-957C-8F98154B6D26}"/>
              </a:ext>
            </a:extLst>
          </p:cNvPr>
          <p:cNvSpPr txBox="1"/>
          <p:nvPr/>
        </p:nvSpPr>
        <p:spPr>
          <a:xfrm>
            <a:off x="1406298" y="3897072"/>
            <a:ext cx="8405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baseline="30000" dirty="0"/>
              <a:t>12</a:t>
            </a:r>
            <a:r>
              <a:rPr lang="fr-FR" sz="2000" b="1" dirty="0"/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DA600E37-5861-44EE-8CBF-726DE57172C3}"/>
                  </a:ext>
                </a:extLst>
              </p:cNvPr>
              <p:cNvSpPr txBox="1"/>
              <p:nvPr/>
            </p:nvSpPr>
            <p:spPr>
              <a:xfrm>
                <a:off x="295514" y="5050140"/>
                <a:ext cx="84058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0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fr-FR" sz="2000" b="1" dirty="0"/>
              </a:p>
            </p:txBody>
          </p:sp>
        </mc:Choice>
        <mc:Fallback xmlns="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DA600E37-5861-44EE-8CBF-726DE57172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514" y="5050140"/>
                <a:ext cx="840581" cy="400110"/>
              </a:xfrm>
              <a:prstGeom prst="rect">
                <a:avLst/>
              </a:prstGeom>
              <a:blipFill>
                <a:blip r:embed="rId10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D384428B-A3DC-4CB7-A35A-01C25DB6C031}"/>
                  </a:ext>
                </a:extLst>
              </p:cNvPr>
              <p:cNvSpPr txBox="1"/>
              <p:nvPr/>
            </p:nvSpPr>
            <p:spPr>
              <a:xfrm>
                <a:off x="302319" y="7674891"/>
                <a:ext cx="84058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0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  <m:sup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fr-FR" sz="2000" b="1" dirty="0"/>
              </a:p>
            </p:txBody>
          </p:sp>
        </mc:Choice>
        <mc:Fallback xmlns="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D384428B-A3DC-4CB7-A35A-01C25DB6C0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319" y="7674891"/>
                <a:ext cx="840581" cy="400110"/>
              </a:xfrm>
              <a:prstGeom prst="rect">
                <a:avLst/>
              </a:prstGeom>
              <a:blipFill>
                <a:blip r:embed="rId11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6F9AB440-8D9B-4D10-940B-999D107DC967}"/>
                  </a:ext>
                </a:extLst>
              </p:cNvPr>
              <p:cNvSpPr txBox="1"/>
              <p:nvPr/>
            </p:nvSpPr>
            <p:spPr>
              <a:xfrm>
                <a:off x="4191239" y="5040615"/>
                <a:ext cx="84058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0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fr-FR" sz="2000" b="1" dirty="0"/>
              </a:p>
            </p:txBody>
          </p:sp>
        </mc:Choice>
        <mc:Fallback xmlns="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6F9AB440-8D9B-4D10-940B-999D107DC9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239" y="5040615"/>
                <a:ext cx="840581" cy="400110"/>
              </a:xfrm>
              <a:prstGeom prst="rect">
                <a:avLst/>
              </a:prstGeom>
              <a:blipFill>
                <a:blip r:embed="rId12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ZoneTexte 45">
            <a:extLst>
              <a:ext uri="{FF2B5EF4-FFF2-40B4-BE49-F238E27FC236}">
                <a16:creationId xmlns:a16="http://schemas.microsoft.com/office/drawing/2014/main" id="{C2B7CB49-515B-4038-B819-3D6F4086AF02}"/>
              </a:ext>
            </a:extLst>
          </p:cNvPr>
          <p:cNvSpPr txBox="1"/>
          <p:nvPr/>
        </p:nvSpPr>
        <p:spPr>
          <a:xfrm>
            <a:off x="5492523" y="3897072"/>
            <a:ext cx="8405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baseline="30000" dirty="0"/>
              <a:t>16</a:t>
            </a:r>
            <a:r>
              <a:rPr lang="fr-FR" sz="2000" b="1" dirty="0"/>
              <a:t>O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8CEAC116-0757-411E-8836-512DA5BC06D5}"/>
              </a:ext>
            </a:extLst>
          </p:cNvPr>
          <p:cNvSpPr txBox="1"/>
          <p:nvPr/>
        </p:nvSpPr>
        <p:spPr>
          <a:xfrm>
            <a:off x="5530623" y="6682701"/>
            <a:ext cx="8405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baseline="30000" dirty="0"/>
              <a:t>20</a:t>
            </a:r>
            <a:r>
              <a:rPr lang="fr-FR" sz="2000" b="1" dirty="0"/>
              <a:t>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ADCE87E5-C566-49CE-9A53-B9D41C0AF4A0}"/>
                  </a:ext>
                </a:extLst>
              </p:cNvPr>
              <p:cNvSpPr txBox="1"/>
              <p:nvPr/>
            </p:nvSpPr>
            <p:spPr>
              <a:xfrm>
                <a:off x="4191239" y="7656329"/>
                <a:ext cx="84058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0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fr-FR" sz="2000" b="1" dirty="0"/>
              </a:p>
            </p:txBody>
          </p:sp>
        </mc:Choice>
        <mc:Fallback xmlns="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ADCE87E5-C566-49CE-9A53-B9D41C0AF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239" y="7656329"/>
                <a:ext cx="840581" cy="400110"/>
              </a:xfrm>
              <a:prstGeom prst="rect">
                <a:avLst/>
              </a:prstGeom>
              <a:blipFill>
                <a:blip r:embed="rId13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Image 50">
            <a:extLst>
              <a:ext uri="{FF2B5EF4-FFF2-40B4-BE49-F238E27FC236}">
                <a16:creationId xmlns:a16="http://schemas.microsoft.com/office/drawing/2014/main" id="{BEECC841-3076-47B8-B088-AA9792AE97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95204" y="8432201"/>
            <a:ext cx="1699407" cy="723963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FCF60B7A-497D-45E8-AFAD-558BBF58227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60910" y="5676068"/>
            <a:ext cx="1767993" cy="762066"/>
          </a:xfrm>
          <a:prstGeom prst="rect">
            <a:avLst/>
          </a:prstGeom>
        </p:spPr>
      </p:pic>
      <p:sp>
        <p:nvSpPr>
          <p:cNvPr id="53" name="Rectangle : coins arrondis 52">
            <a:extLst>
              <a:ext uri="{FF2B5EF4-FFF2-40B4-BE49-F238E27FC236}">
                <a16:creationId xmlns:a16="http://schemas.microsoft.com/office/drawing/2014/main" id="{C5870E24-412E-4244-B02D-1E2AC373CFBC}"/>
              </a:ext>
            </a:extLst>
          </p:cNvPr>
          <p:cNvSpPr/>
          <p:nvPr/>
        </p:nvSpPr>
        <p:spPr>
          <a:xfrm>
            <a:off x="8927962" y="4551757"/>
            <a:ext cx="1879834" cy="472793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58203BFE-E1C6-4F4B-8976-5AB5B85CB5A4}"/>
              </a:ext>
            </a:extLst>
          </p:cNvPr>
          <p:cNvSpPr txBox="1"/>
          <p:nvPr/>
        </p:nvSpPr>
        <p:spPr>
          <a:xfrm>
            <a:off x="9343418" y="4835925"/>
            <a:ext cx="10029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dirty="0"/>
              <a:t>NLEFT</a:t>
            </a:r>
          </a:p>
        </p:txBody>
      </p:sp>
      <p:sp>
        <p:nvSpPr>
          <p:cNvPr id="55" name="Rectangle : coins arrondis 54">
            <a:extLst>
              <a:ext uri="{FF2B5EF4-FFF2-40B4-BE49-F238E27FC236}">
                <a16:creationId xmlns:a16="http://schemas.microsoft.com/office/drawing/2014/main" id="{E4A061AC-D764-4F8E-8523-550C8941DAB8}"/>
              </a:ext>
            </a:extLst>
          </p:cNvPr>
          <p:cNvSpPr/>
          <p:nvPr/>
        </p:nvSpPr>
        <p:spPr>
          <a:xfrm>
            <a:off x="10805670" y="4532707"/>
            <a:ext cx="1879834" cy="472793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3FE1F46C-C5DD-4A60-816C-26AA434461C1}"/>
              </a:ext>
            </a:extLst>
          </p:cNvPr>
          <p:cNvSpPr txBox="1"/>
          <p:nvPr/>
        </p:nvSpPr>
        <p:spPr>
          <a:xfrm>
            <a:off x="11221126" y="4816875"/>
            <a:ext cx="10029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dirty="0"/>
              <a:t>QMC</a:t>
            </a:r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A2A1B15C-8DF6-4AF8-AA38-15E2A8BE8AF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15231" y="5753495"/>
            <a:ext cx="1714649" cy="708721"/>
          </a:xfrm>
          <a:prstGeom prst="rect">
            <a:avLst/>
          </a:prstGeom>
        </p:spPr>
      </p:pic>
      <p:sp>
        <p:nvSpPr>
          <p:cNvPr id="58" name="TextBox 59">
            <a:extLst>
              <a:ext uri="{FF2B5EF4-FFF2-40B4-BE49-F238E27FC236}">
                <a16:creationId xmlns:a16="http://schemas.microsoft.com/office/drawing/2014/main" id="{CB4E887D-A939-412E-A301-DC929D7502C5}"/>
              </a:ext>
            </a:extLst>
          </p:cNvPr>
          <p:cNvSpPr txBox="1"/>
          <p:nvPr/>
        </p:nvSpPr>
        <p:spPr>
          <a:xfrm>
            <a:off x="9398785" y="9309596"/>
            <a:ext cx="3032891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Blaizot </a:t>
            </a:r>
            <a:r>
              <a:rPr lang="it-IT" sz="1700" i="1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al., </a:t>
            </a:r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arXiv:2512.18926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C890E44-096F-41E1-9E9D-78244D8F46C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56386" y="5843529"/>
            <a:ext cx="1613730" cy="76419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60A6D2D-172D-470E-901D-F15874F4EA2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61425" y="8520616"/>
            <a:ext cx="1578867" cy="73629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0B9D481-D39B-4608-BC12-12893DF822E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817837" y="5755956"/>
            <a:ext cx="1703983" cy="803765"/>
          </a:xfrm>
          <a:prstGeom prst="rect">
            <a:avLst/>
          </a:prstGeom>
        </p:spPr>
      </p:pic>
      <p:sp>
        <p:nvSpPr>
          <p:cNvPr id="59" name="Shape 111">
            <a:extLst>
              <a:ext uri="{FF2B5EF4-FFF2-40B4-BE49-F238E27FC236}">
                <a16:creationId xmlns:a16="http://schemas.microsoft.com/office/drawing/2014/main" id="{CFA89869-7981-4355-8884-A6783446ADB1}"/>
              </a:ext>
            </a:extLst>
          </p:cNvPr>
          <p:cNvSpPr/>
          <p:nvPr/>
        </p:nvSpPr>
        <p:spPr>
          <a:xfrm>
            <a:off x="979819" y="3595964"/>
            <a:ext cx="579151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Intrinsic densities, clustering and eccentricity variance </a:t>
            </a:r>
          </a:p>
        </p:txBody>
      </p:sp>
      <p:sp>
        <p:nvSpPr>
          <p:cNvPr id="24" name="TextBox 59">
            <a:extLst>
              <a:ext uri="{FF2B5EF4-FFF2-40B4-BE49-F238E27FC236}">
                <a16:creationId xmlns:a16="http://schemas.microsoft.com/office/drawing/2014/main" id="{0D57D17E-0638-4096-B113-7E76FE101D85}"/>
              </a:ext>
            </a:extLst>
          </p:cNvPr>
          <p:cNvSpPr txBox="1"/>
          <p:nvPr/>
        </p:nvSpPr>
        <p:spPr>
          <a:xfrm>
            <a:off x="119910" y="9285260"/>
            <a:ext cx="3032891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Bofos </a:t>
            </a:r>
            <a:r>
              <a:rPr lang="it-IT" sz="1700" i="1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al., </a:t>
            </a:r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arXiv:2602.09890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sp>
        <p:nvSpPr>
          <p:cNvPr id="12" name="Flèche : courbe vers la gauche 11">
            <a:extLst>
              <a:ext uri="{FF2B5EF4-FFF2-40B4-BE49-F238E27FC236}">
                <a16:creationId xmlns:a16="http://schemas.microsoft.com/office/drawing/2014/main" id="{A4F05568-F7F4-4BCB-B36C-E10A431152EA}"/>
              </a:ext>
            </a:extLst>
          </p:cNvPr>
          <p:cNvSpPr/>
          <p:nvPr/>
        </p:nvSpPr>
        <p:spPr>
          <a:xfrm>
            <a:off x="4230885" y="6222900"/>
            <a:ext cx="577816" cy="2699427"/>
          </a:xfrm>
          <a:prstGeom prst="curvedLeftArrow">
            <a:avLst/>
          </a:prstGeom>
          <a:solidFill>
            <a:srgbClr val="C00000"/>
          </a:solidFill>
          <a:ln w="127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6" name="Shape 153">
            <a:extLst>
              <a:ext uri="{FF2B5EF4-FFF2-40B4-BE49-F238E27FC236}">
                <a16:creationId xmlns:a16="http://schemas.microsoft.com/office/drawing/2014/main" id="{79730469-E1AD-487C-A37F-E0D6C92DEB56}"/>
              </a:ext>
            </a:extLst>
          </p:cNvPr>
          <p:cNvSpPr/>
          <p:nvPr/>
        </p:nvSpPr>
        <p:spPr>
          <a:xfrm>
            <a:off x="1076556" y="3015714"/>
            <a:ext cx="10521946" cy="4435298"/>
          </a:xfrm>
          <a:prstGeom prst="roundRect">
            <a:avLst>
              <a:gd name="adj" fmla="val 14695"/>
            </a:avLst>
          </a:prstGeom>
          <a:solidFill>
            <a:srgbClr val="0070C0"/>
          </a:solidFill>
          <a:ln w="12700">
            <a:solidFill>
              <a:srgbClr val="0070C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0BEBA584-4093-447F-894C-E674151E5D94}"/>
              </a:ext>
            </a:extLst>
          </p:cNvPr>
          <p:cNvSpPr txBox="1"/>
          <p:nvPr/>
        </p:nvSpPr>
        <p:spPr>
          <a:xfrm>
            <a:off x="1260783" y="2992236"/>
            <a:ext cx="10917159" cy="40318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i="1" dirty="0">
                <a:solidFill>
                  <a:schemeClr val="bg1"/>
                </a:solidFill>
              </a:rPr>
              <a:t>Some of the next steps</a:t>
            </a:r>
            <a:endParaRPr lang="en-US" sz="2400" b="1" dirty="0">
              <a:solidFill>
                <a:schemeClr val="bg1"/>
              </a:solidFill>
            </a:endParaRPr>
          </a:p>
          <a:p>
            <a:pPr lvl="0" algn="ctr"/>
            <a:endParaRPr lang="en-US" sz="1200" b="1" dirty="0">
              <a:solidFill>
                <a:schemeClr val="bg1"/>
              </a:solidFill>
            </a:endParaRPr>
          </a:p>
          <a:p>
            <a:pPr lvl="0" algn="l"/>
            <a:r>
              <a:rPr lang="en-US" sz="2000" b="1" dirty="0">
                <a:solidFill>
                  <a:schemeClr val="bg1"/>
                </a:solidFill>
              </a:rPr>
              <a:t>&lt;</a:t>
            </a:r>
            <a:r>
              <a:rPr lang="en-US" sz="2000" b="1" dirty="0">
                <a:solidFill>
                  <a:schemeClr val="bg1"/>
                </a:solidFill>
                <a:latin typeface="Symbol" panose="05050102010706020507" pitchFamily="18" charset="2"/>
              </a:rPr>
              <a:t>de</a:t>
            </a:r>
            <a:r>
              <a:rPr lang="en-US" sz="2000" b="1" i="1" baseline="-25000" dirty="0">
                <a:solidFill>
                  <a:schemeClr val="bg1"/>
                </a:solidFill>
              </a:rPr>
              <a:t>l</a:t>
            </a:r>
            <a:r>
              <a:rPr lang="en-US" sz="2000" b="1" baseline="30000" dirty="0">
                <a:solidFill>
                  <a:schemeClr val="bg1"/>
                </a:solidFill>
              </a:rPr>
              <a:t>2</a:t>
            </a:r>
            <a:r>
              <a:rPr lang="en-US" sz="2000" b="1" dirty="0">
                <a:solidFill>
                  <a:schemeClr val="bg1"/>
                </a:solidFill>
              </a:rPr>
              <a:t>&gt;</a:t>
            </a:r>
            <a:r>
              <a:rPr lang="en-US" sz="2000" b="1" baseline="-25000" dirty="0">
                <a:solidFill>
                  <a:schemeClr val="bg1"/>
                </a:solidFill>
              </a:rPr>
              <a:t>0+</a:t>
            </a:r>
            <a:r>
              <a:rPr lang="en-US" sz="2000" b="1" dirty="0">
                <a:solidFill>
                  <a:schemeClr val="bg1"/>
                </a:solidFill>
              </a:rPr>
              <a:t> from full-scale </a:t>
            </a:r>
            <a:r>
              <a:rPr lang="en-US" sz="2000" b="1" i="1" dirty="0">
                <a:solidFill>
                  <a:schemeClr val="bg1"/>
                </a:solidFill>
              </a:rPr>
              <a:t>triaxial</a:t>
            </a:r>
            <a:r>
              <a:rPr lang="en-US" sz="2000" b="1" dirty="0">
                <a:solidFill>
                  <a:schemeClr val="bg1"/>
                </a:solidFill>
              </a:rPr>
              <a:t> PGCM calculations of 0</a:t>
            </a:r>
            <a:r>
              <a:rPr lang="en-US" sz="2000" b="1" baseline="-25000" dirty="0">
                <a:solidFill>
                  <a:schemeClr val="bg1"/>
                </a:solidFill>
              </a:rPr>
              <a:t>1</a:t>
            </a:r>
            <a:r>
              <a:rPr lang="en-US" sz="2000" b="1" baseline="30000" dirty="0">
                <a:solidFill>
                  <a:schemeClr val="bg1"/>
                </a:solidFill>
              </a:rPr>
              <a:t>+</a:t>
            </a:r>
            <a:r>
              <a:rPr lang="en-US" sz="2000" b="1" dirty="0">
                <a:solidFill>
                  <a:schemeClr val="bg1"/>
                </a:solidFill>
              </a:rPr>
              <a:t> and 0</a:t>
            </a:r>
            <a:r>
              <a:rPr lang="en-US" sz="2000" b="1" baseline="-25000" dirty="0">
                <a:solidFill>
                  <a:schemeClr val="bg1"/>
                </a:solidFill>
              </a:rPr>
              <a:t>2</a:t>
            </a:r>
            <a:r>
              <a:rPr lang="en-US" sz="2000" b="1" baseline="30000" dirty="0">
                <a:solidFill>
                  <a:schemeClr val="bg1"/>
                </a:solidFill>
              </a:rPr>
              <a:t>+</a:t>
            </a:r>
            <a:r>
              <a:rPr lang="en-US" sz="2000" b="1" dirty="0">
                <a:solidFill>
                  <a:schemeClr val="bg1"/>
                </a:solidFill>
              </a:rPr>
              <a:t> in </a:t>
            </a:r>
            <a:r>
              <a:rPr lang="en-US" sz="2000" b="1" baseline="30000" dirty="0">
                <a:solidFill>
                  <a:schemeClr val="bg1"/>
                </a:solidFill>
              </a:rPr>
              <a:t>12</a:t>
            </a:r>
            <a:r>
              <a:rPr lang="en-US" sz="2000" b="1" dirty="0">
                <a:solidFill>
                  <a:schemeClr val="bg1"/>
                </a:solidFill>
              </a:rPr>
              <a:t>C, </a:t>
            </a:r>
            <a:r>
              <a:rPr lang="en-US" sz="2000" b="1" baseline="30000" dirty="0">
                <a:solidFill>
                  <a:schemeClr val="bg1"/>
                </a:solidFill>
              </a:rPr>
              <a:t>16</a:t>
            </a:r>
            <a:r>
              <a:rPr lang="en-US" sz="2000" b="1" dirty="0">
                <a:solidFill>
                  <a:schemeClr val="bg1"/>
                </a:solidFill>
              </a:rPr>
              <a:t>O, </a:t>
            </a:r>
            <a:r>
              <a:rPr lang="en-US" sz="2000" b="1" baseline="30000" dirty="0">
                <a:solidFill>
                  <a:schemeClr val="bg1"/>
                </a:solidFill>
              </a:rPr>
              <a:t>20,22</a:t>
            </a:r>
            <a:r>
              <a:rPr lang="en-US" sz="2000" b="1" dirty="0">
                <a:solidFill>
                  <a:schemeClr val="bg1"/>
                </a:solidFill>
              </a:rPr>
              <a:t>Ne</a:t>
            </a:r>
          </a:p>
          <a:p>
            <a:pPr lvl="0" algn="l"/>
            <a:r>
              <a:rPr 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   ►</a:t>
            </a:r>
            <a:r>
              <a:rPr lang="en-US" sz="2000" b="1" dirty="0">
                <a:solidFill>
                  <a:schemeClr val="bg1"/>
                </a:solidFill>
              </a:rPr>
              <a:t>Current axial PGCM not sufficient</a:t>
            </a:r>
          </a:p>
          <a:p>
            <a:pPr lvl="0" algn="l"/>
            <a:r>
              <a:rPr lang="en-US" sz="2000" b="1" dirty="0">
                <a:solidFill>
                  <a:schemeClr val="bg1"/>
                </a:solidFill>
              </a:rPr>
              <a:t>    </a:t>
            </a:r>
            <a:r>
              <a:rPr 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►Triaxial octupole is key for fully realistic clustering (e.g. Hoyle state and  </a:t>
            </a:r>
            <a:r>
              <a:rPr lang="en-US" sz="2000" b="1" baseline="30000" dirty="0">
                <a:solidFill>
                  <a:schemeClr val="bg1"/>
                </a:solidFill>
                <a:cs typeface="Times New Roman" panose="02020603050405020304" pitchFamily="18" charset="0"/>
              </a:rPr>
              <a:t>16</a:t>
            </a:r>
            <a:r>
              <a:rPr 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O </a:t>
            </a:r>
            <a:r>
              <a:rPr lang="en-US" sz="2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g.s.</a:t>
            </a:r>
            <a:r>
              <a:rPr 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)</a:t>
            </a:r>
          </a:p>
          <a:p>
            <a:pPr lvl="0" algn="l"/>
            <a:r>
              <a:rPr 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   </a:t>
            </a:r>
            <a:endParaRPr lang="en-US" sz="2000" b="1" dirty="0">
              <a:solidFill>
                <a:schemeClr val="bg1"/>
              </a:solidFill>
            </a:endParaRPr>
          </a:p>
          <a:p>
            <a:pPr lvl="0" algn="l"/>
            <a:r>
              <a:rPr lang="en-US" sz="2000" b="1" dirty="0">
                <a:solidFill>
                  <a:schemeClr val="bg1"/>
                </a:solidFill>
              </a:rPr>
              <a:t>Interaction sensitivity analysis</a:t>
            </a:r>
          </a:p>
          <a:p>
            <a:pPr lvl="0" algn="l"/>
            <a:r>
              <a:rPr 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   ►</a:t>
            </a:r>
            <a:r>
              <a:rPr lang="en-US" sz="2000" b="1" dirty="0">
                <a:solidFill>
                  <a:schemeClr val="bg1"/>
                </a:solidFill>
              </a:rPr>
              <a:t>Quantify sensitivity of ground-state </a:t>
            </a:r>
            <a:r>
              <a:rPr lang="en-US" sz="2000" b="1" dirty="0" err="1">
                <a:solidFill>
                  <a:schemeClr val="bg1"/>
                </a:solidFill>
              </a:rPr>
              <a:t>Cov</a:t>
            </a:r>
            <a:r>
              <a:rPr lang="en-US" sz="2000" b="1" dirty="0">
                <a:solidFill>
                  <a:schemeClr val="bg1"/>
                </a:solidFill>
              </a:rPr>
              <a:t>(</a:t>
            </a:r>
            <a:r>
              <a:rPr lang="en-US" sz="2000" b="1" dirty="0">
                <a:solidFill>
                  <a:schemeClr val="bg1"/>
                </a:solidFill>
                <a:latin typeface="Brush Script MT" panose="03060802040406070304" pitchFamily="66" charset="0"/>
              </a:rPr>
              <a:t>E</a:t>
            </a:r>
            <a:r>
              <a:rPr lang="en-US" sz="2000" b="1" i="1" baseline="-25000" dirty="0">
                <a:solidFill>
                  <a:schemeClr val="bg1"/>
                </a:solidFill>
              </a:rPr>
              <a:t>l</a:t>
            </a:r>
            <a:r>
              <a:rPr lang="en-US" sz="2000" b="1" baseline="30000" dirty="0">
                <a:solidFill>
                  <a:schemeClr val="bg1"/>
                </a:solidFill>
              </a:rPr>
              <a:t>(1)</a:t>
            </a:r>
            <a:r>
              <a:rPr lang="en-US" sz="2000" b="1" dirty="0">
                <a:solidFill>
                  <a:schemeClr val="bg1"/>
                </a:solidFill>
              </a:rPr>
              <a:t>)</a:t>
            </a:r>
            <a:r>
              <a:rPr lang="en-US" sz="2000" b="1" baseline="30000" dirty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to </a:t>
            </a:r>
            <a:r>
              <a:rPr lang="en-US" sz="2000" b="1" dirty="0" err="1">
                <a:solidFill>
                  <a:schemeClr val="bg1"/>
                </a:solidFill>
                <a:latin typeface="Symbol" panose="05050102010706020507" pitchFamily="18" charset="2"/>
              </a:rPr>
              <a:t>c</a:t>
            </a:r>
            <a:r>
              <a:rPr lang="en-US" sz="2000" b="1" dirty="0" err="1">
                <a:solidFill>
                  <a:schemeClr val="bg1"/>
                </a:solidFill>
              </a:rPr>
              <a:t>EFT</a:t>
            </a:r>
            <a:r>
              <a:rPr lang="en-US" sz="2000" b="1" dirty="0">
                <a:solidFill>
                  <a:schemeClr val="bg1"/>
                </a:solidFill>
              </a:rPr>
              <a:t> interaction operators at </a:t>
            </a:r>
            <a:r>
              <a:rPr lang="en-US" sz="2000" b="1" dirty="0" err="1">
                <a:solidFill>
                  <a:schemeClr val="bg1"/>
                </a:solidFill>
              </a:rPr>
              <a:t>N</a:t>
            </a:r>
            <a:r>
              <a:rPr lang="en-US" sz="2000" b="1" baseline="30000" dirty="0" err="1">
                <a:solidFill>
                  <a:schemeClr val="bg1"/>
                </a:solidFill>
                <a:latin typeface="Symbol" panose="05050102010706020507" pitchFamily="18" charset="2"/>
              </a:rPr>
              <a:t>n</a:t>
            </a:r>
            <a:r>
              <a:rPr lang="en-US" sz="2000" b="1" dirty="0" err="1">
                <a:solidFill>
                  <a:schemeClr val="bg1"/>
                </a:solidFill>
              </a:rPr>
              <a:t>LO</a:t>
            </a:r>
            <a:endParaRPr lang="en-US" sz="2000" b="1" dirty="0">
              <a:solidFill>
                <a:schemeClr val="bg1"/>
              </a:solidFill>
            </a:endParaRPr>
          </a:p>
          <a:p>
            <a:pPr lvl="0" algn="l"/>
            <a:r>
              <a:rPr 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   ►</a:t>
            </a:r>
            <a:r>
              <a:rPr lang="en-US" sz="2000" b="1" dirty="0">
                <a:solidFill>
                  <a:schemeClr val="bg1"/>
                </a:solidFill>
              </a:rPr>
              <a:t>Correlates with other observables believed to be sensitive to such correlations</a:t>
            </a:r>
          </a:p>
          <a:p>
            <a:pPr lvl="0" algn="l"/>
            <a:r>
              <a:rPr lang="en-US" sz="2000" b="1" dirty="0">
                <a:solidFill>
                  <a:schemeClr val="bg1"/>
                </a:solidFill>
              </a:rPr>
              <a:t>    </a:t>
            </a:r>
          </a:p>
          <a:p>
            <a:pPr lvl="0" algn="l"/>
            <a:r>
              <a:rPr lang="en-US" sz="2000" b="1" dirty="0">
                <a:solidFill>
                  <a:schemeClr val="bg1"/>
                </a:solidFill>
              </a:rPr>
              <a:t>Three-particle correlations</a:t>
            </a:r>
          </a:p>
          <a:p>
            <a:pPr lvl="0" algn="l"/>
            <a:r>
              <a:rPr lang="en-US" sz="2000" b="1" dirty="0">
                <a:solidFill>
                  <a:schemeClr val="bg1"/>
                </a:solidFill>
              </a:rPr>
              <a:t>    </a:t>
            </a:r>
            <a:r>
              <a:rPr 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►</a:t>
            </a:r>
            <a:r>
              <a:rPr lang="en-US" sz="2000" b="1" dirty="0" err="1">
                <a:solidFill>
                  <a:schemeClr val="bg1"/>
                </a:solidFill>
              </a:rPr>
              <a:t>Cov</a:t>
            </a:r>
            <a:r>
              <a:rPr lang="en-US" sz="2000" b="1" dirty="0">
                <a:solidFill>
                  <a:schemeClr val="bg1"/>
                </a:solidFill>
              </a:rPr>
              <a:t>(</a:t>
            </a:r>
            <a:r>
              <a:rPr lang="en-US" sz="2000" b="1" dirty="0">
                <a:solidFill>
                  <a:schemeClr val="bg1"/>
                </a:solidFill>
                <a:latin typeface="Brush Script MT" panose="03060802040406070304" pitchFamily="66" charset="0"/>
              </a:rPr>
              <a:t>E</a:t>
            </a:r>
            <a:r>
              <a:rPr lang="en-US" sz="2000" b="1" i="1" baseline="-25000" dirty="0">
                <a:solidFill>
                  <a:schemeClr val="bg1"/>
                </a:solidFill>
              </a:rPr>
              <a:t>l</a:t>
            </a:r>
            <a:r>
              <a:rPr lang="en-US" sz="2000" b="1" baseline="30000" dirty="0">
                <a:solidFill>
                  <a:schemeClr val="bg1"/>
                </a:solidFill>
              </a:rPr>
              <a:t>(2) </a:t>
            </a:r>
            <a:r>
              <a:rPr lang="en-US" sz="2000" b="1" dirty="0">
                <a:solidFill>
                  <a:schemeClr val="bg1"/>
                </a:solidFill>
              </a:rPr>
              <a:t>,r</a:t>
            </a:r>
            <a:r>
              <a:rPr lang="en-US" sz="2000" b="1" baseline="-25000" dirty="0">
                <a:solidFill>
                  <a:schemeClr val="bg1"/>
                </a:solidFill>
              </a:rPr>
              <a:t>perp</a:t>
            </a:r>
            <a:r>
              <a:rPr lang="en-US" sz="2000" b="1" baseline="30000" dirty="0">
                <a:solidFill>
                  <a:schemeClr val="bg1"/>
                </a:solidFill>
              </a:rPr>
              <a:t>2</a:t>
            </a:r>
            <a:r>
              <a:rPr lang="en-US" sz="2000" b="1" dirty="0">
                <a:solidFill>
                  <a:schemeClr val="bg1"/>
                </a:solidFill>
              </a:rPr>
              <a:t>) is sensitive to triaxiality in leading order </a:t>
            </a:r>
          </a:p>
          <a:p>
            <a:pPr lvl="0" algn="l"/>
            <a:r>
              <a:rPr lang="en-US" sz="2000" b="1" dirty="0">
                <a:solidFill>
                  <a:schemeClr val="bg1"/>
                </a:solidFill>
              </a:rPr>
              <a:t>    </a:t>
            </a:r>
            <a:r>
              <a:rPr 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►</a:t>
            </a:r>
            <a:r>
              <a:rPr lang="en-US" sz="2000" b="1" dirty="0">
                <a:solidFill>
                  <a:schemeClr val="bg1"/>
                </a:solidFill>
              </a:rPr>
              <a:t>Operator formulation + systematic triaxial PHFB and PGCM calculations</a:t>
            </a:r>
          </a:p>
        </p:txBody>
      </p:sp>
      <p:sp>
        <p:nvSpPr>
          <p:cNvPr id="62" name="TextBox 59">
            <a:extLst>
              <a:ext uri="{FF2B5EF4-FFF2-40B4-BE49-F238E27FC236}">
                <a16:creationId xmlns:a16="http://schemas.microsoft.com/office/drawing/2014/main" id="{0A44C5FB-A4EB-4F28-8767-F0755F99832F}"/>
              </a:ext>
            </a:extLst>
          </p:cNvPr>
          <p:cNvSpPr txBox="1"/>
          <p:nvPr/>
        </p:nvSpPr>
        <p:spPr>
          <a:xfrm>
            <a:off x="1678983" y="4486769"/>
            <a:ext cx="3032891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chemeClr val="bg1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Bally </a:t>
            </a:r>
            <a:r>
              <a:rPr lang="it-IT" sz="1700" i="1" dirty="0">
                <a:solidFill>
                  <a:schemeClr val="bg1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al., </a:t>
            </a:r>
            <a:r>
              <a:rPr lang="it-IT" sz="1700" dirty="0">
                <a:solidFill>
                  <a:schemeClr val="bg1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unpublished</a:t>
            </a:r>
            <a:endParaRPr lang="en-GB" sz="1700" dirty="0">
              <a:solidFill>
                <a:schemeClr val="bg1"/>
              </a:solidFill>
              <a:latin typeface="Palatino"/>
            </a:endParaRPr>
          </a:p>
        </p:txBody>
      </p:sp>
      <p:sp>
        <p:nvSpPr>
          <p:cNvPr id="63" name="TextBox 59">
            <a:extLst>
              <a:ext uri="{FF2B5EF4-FFF2-40B4-BE49-F238E27FC236}">
                <a16:creationId xmlns:a16="http://schemas.microsoft.com/office/drawing/2014/main" id="{194D0CDA-2856-4A0E-AEE9-91B905E98E08}"/>
              </a:ext>
            </a:extLst>
          </p:cNvPr>
          <p:cNvSpPr txBox="1"/>
          <p:nvPr/>
        </p:nvSpPr>
        <p:spPr>
          <a:xfrm>
            <a:off x="1678983" y="5685054"/>
            <a:ext cx="3032891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chemeClr val="bg1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Ekstrom </a:t>
            </a:r>
            <a:r>
              <a:rPr lang="it-IT" sz="1700" i="1" dirty="0">
                <a:solidFill>
                  <a:schemeClr val="bg1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al., </a:t>
            </a:r>
            <a:r>
              <a:rPr lang="it-IT" sz="1700" dirty="0">
                <a:solidFill>
                  <a:schemeClr val="bg1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unpublished</a:t>
            </a:r>
            <a:endParaRPr lang="en-GB" sz="1700" dirty="0">
              <a:solidFill>
                <a:schemeClr val="bg1"/>
              </a:solidFill>
              <a:latin typeface="Palatino"/>
            </a:endParaRPr>
          </a:p>
        </p:txBody>
      </p:sp>
      <p:sp>
        <p:nvSpPr>
          <p:cNvPr id="64" name="TextBox 59">
            <a:extLst>
              <a:ext uri="{FF2B5EF4-FFF2-40B4-BE49-F238E27FC236}">
                <a16:creationId xmlns:a16="http://schemas.microsoft.com/office/drawing/2014/main" id="{8426FE5E-AE74-478B-80EB-9F40FD75F1FB}"/>
              </a:ext>
            </a:extLst>
          </p:cNvPr>
          <p:cNvSpPr txBox="1"/>
          <p:nvPr/>
        </p:nvSpPr>
        <p:spPr>
          <a:xfrm>
            <a:off x="7870728" y="6303750"/>
            <a:ext cx="4042217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chemeClr val="bg1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Mehrabpour </a:t>
            </a:r>
            <a:r>
              <a:rPr lang="it-IT" sz="1700" i="1" dirty="0">
                <a:solidFill>
                  <a:schemeClr val="bg1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al., </a:t>
            </a:r>
            <a:r>
              <a:rPr lang="it-IT" sz="1700" dirty="0">
                <a:solidFill>
                  <a:schemeClr val="bg1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arXiv:2604.00619</a:t>
            </a:r>
            <a:endParaRPr lang="en-GB" sz="1700" dirty="0">
              <a:solidFill>
                <a:schemeClr val="bg1"/>
              </a:solidFill>
              <a:latin typeface="Palatino"/>
            </a:endParaRPr>
          </a:p>
        </p:txBody>
      </p:sp>
      <p:sp>
        <p:nvSpPr>
          <p:cNvPr id="65" name="TextBox 59">
            <a:extLst>
              <a:ext uri="{FF2B5EF4-FFF2-40B4-BE49-F238E27FC236}">
                <a16:creationId xmlns:a16="http://schemas.microsoft.com/office/drawing/2014/main" id="{05D2EEAB-56AC-40C8-B7BF-B8A45F7A89F4}"/>
              </a:ext>
            </a:extLst>
          </p:cNvPr>
          <p:cNvSpPr txBox="1"/>
          <p:nvPr/>
        </p:nvSpPr>
        <p:spPr>
          <a:xfrm>
            <a:off x="1653137" y="6945804"/>
            <a:ext cx="4042217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chemeClr val="bg1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Bofos </a:t>
            </a:r>
            <a:r>
              <a:rPr lang="it-IT" sz="1700" i="1" dirty="0">
                <a:solidFill>
                  <a:schemeClr val="bg1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al., </a:t>
            </a:r>
            <a:r>
              <a:rPr lang="it-IT" sz="1700" dirty="0">
                <a:solidFill>
                  <a:schemeClr val="bg1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unpublished</a:t>
            </a:r>
            <a:endParaRPr lang="en-GB" sz="1700" dirty="0">
              <a:solidFill>
                <a:schemeClr val="bg1"/>
              </a:solidFill>
              <a:latin typeface="Palatino"/>
            </a:endParaRPr>
          </a:p>
        </p:txBody>
      </p:sp>
      <p:sp>
        <p:nvSpPr>
          <p:cNvPr id="49" name="Shape 111">
            <a:extLst>
              <a:ext uri="{FF2B5EF4-FFF2-40B4-BE49-F238E27FC236}">
                <a16:creationId xmlns:a16="http://schemas.microsoft.com/office/drawing/2014/main" id="{1184069F-F58D-43D3-B4A3-27E7A03884C2}"/>
              </a:ext>
            </a:extLst>
          </p:cNvPr>
          <p:cNvSpPr/>
          <p:nvPr/>
        </p:nvSpPr>
        <p:spPr>
          <a:xfrm>
            <a:off x="7147139" y="1696687"/>
            <a:ext cx="543512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marL="342900" lvl="0" indent="-342900">
              <a:buFont typeface="+mj-lt"/>
              <a:buAutoNum type="arabicParenR"/>
              <a:defRPr sz="1800"/>
            </a:pP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Add fluctuations of </a:t>
            </a:r>
            <a:r>
              <a:rPr lang="en-US" b="1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b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20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dHFB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) and </a:t>
            </a:r>
            <a:r>
              <a:rPr lang="en-US" b="1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b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30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dHFB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)</a:t>
            </a:r>
          </a:p>
          <a:p>
            <a:pPr marL="342900" lvl="0" indent="-342900">
              <a:buFont typeface="+mj-lt"/>
              <a:buAutoNum type="arabicParenR"/>
              <a:defRPr sz="1800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Full quantum projection on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J</a:t>
            </a:r>
            <a:r>
              <a:rPr lang="en-US" baseline="30000" dirty="0" err="1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0</a:t>
            </a:r>
            <a:r>
              <a:rPr lang="en-US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+</a:t>
            </a:r>
          </a:p>
          <a:p>
            <a:pPr marL="342900" lvl="0" indent="-342900">
              <a:buFont typeface="+mj-lt"/>
              <a:buAutoNum type="arabicParenR"/>
              <a:defRPr sz="1800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No non-collective (p-h-type) correlations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76808E1-E496-460C-8E42-D545BAA3927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748696" y="8528178"/>
            <a:ext cx="1672835" cy="77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100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40" grpId="0"/>
      <p:bldP spid="43" grpId="0"/>
      <p:bldP spid="44" grpId="0"/>
      <p:bldP spid="45" grpId="0"/>
      <p:bldP spid="46" grpId="0"/>
      <p:bldP spid="47" grpId="0"/>
      <p:bldP spid="48" grpId="0"/>
      <p:bldP spid="53" grpId="0" animBg="1"/>
      <p:bldP spid="54" grpId="0"/>
      <p:bldP spid="55" grpId="0" animBg="1"/>
      <p:bldP spid="56" grpId="0"/>
      <p:bldP spid="58" grpId="0"/>
      <p:bldP spid="12" grpId="0" animBg="1"/>
      <p:bldP spid="12" grpId="1" animBg="1"/>
      <p:bldP spid="66" grpId="0" animBg="1"/>
      <p:bldP spid="62" grpId="0"/>
      <p:bldP spid="63" grpId="0"/>
      <p:bldP spid="64" grpId="0"/>
      <p:bldP spid="6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BD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33CC"/>
                </a:solidFill>
              </a:rPr>
              <a:t>Contents</a:t>
            </a:r>
          </a:p>
        </p:txBody>
      </p:sp>
      <p:sp>
        <p:nvSpPr>
          <p:cNvPr id="81" name="Shape 81"/>
          <p:cNvSpPr/>
          <p:nvPr/>
        </p:nvSpPr>
        <p:spPr>
          <a:xfrm>
            <a:off x="481799" y="4957752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Interface between low- and high-energy physics</a:t>
            </a:r>
          </a:p>
        </p:txBody>
      </p:sp>
      <p:sp>
        <p:nvSpPr>
          <p:cNvPr id="12" name="Shape 81"/>
          <p:cNvSpPr/>
          <p:nvPr/>
        </p:nvSpPr>
        <p:spPr>
          <a:xfrm>
            <a:off x="1516125" y="6948730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From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the quantum to the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classical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rotor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3" name="Shape 81"/>
          <p:cNvSpPr/>
          <p:nvPr/>
        </p:nvSpPr>
        <p:spPr>
          <a:xfrm>
            <a:off x="481800" y="1551355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Introduction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5" name="Shape 81">
            <a:extLst>
              <a:ext uri="{FF2B5EF4-FFF2-40B4-BE49-F238E27FC236}">
                <a16:creationId xmlns:a16="http://schemas.microsoft.com/office/drawing/2014/main" id="{0C7ED7B8-22D2-4557-9A48-EFE98FD2E05B}"/>
              </a:ext>
            </a:extLst>
          </p:cNvPr>
          <p:cNvSpPr/>
          <p:nvPr/>
        </p:nvSpPr>
        <p:spPr>
          <a:xfrm>
            <a:off x="1516125" y="623814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latin typeface="Palatino"/>
                <a:ea typeface="Palatino"/>
                <a:cs typeface="Palatino"/>
                <a:sym typeface="Palatino"/>
              </a:rPr>
              <a:t>Imaging two-body correlations from ab initio quantum rotor in 8 ≤ Z ≤ 28 nuclei </a:t>
            </a:r>
          </a:p>
        </p:txBody>
      </p:sp>
      <p:sp>
        <p:nvSpPr>
          <p:cNvPr id="18" name="Shape 81">
            <a:extLst>
              <a:ext uri="{FF2B5EF4-FFF2-40B4-BE49-F238E27FC236}">
                <a16:creationId xmlns:a16="http://schemas.microsoft.com/office/drawing/2014/main" id="{0ECECA3C-5CF8-4DE7-90E2-C6C741A6BF68}"/>
              </a:ext>
            </a:extLst>
          </p:cNvPr>
          <p:cNvSpPr/>
          <p:nvPr/>
        </p:nvSpPr>
        <p:spPr>
          <a:xfrm>
            <a:off x="1516126" y="5524440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Azimuthal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flow versus quantum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correlations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in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nuclei</a:t>
            </a:r>
            <a:endParaRPr lang="fr-FR"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9" name="Shape 81">
            <a:extLst>
              <a:ext uri="{FF2B5EF4-FFF2-40B4-BE49-F238E27FC236}">
                <a16:creationId xmlns:a16="http://schemas.microsoft.com/office/drawing/2014/main" id="{D4443E47-1A25-4915-BB5F-69FB59AB2F43}"/>
              </a:ext>
            </a:extLst>
          </p:cNvPr>
          <p:cNvSpPr/>
          <p:nvPr/>
        </p:nvSpPr>
        <p:spPr>
          <a:xfrm>
            <a:off x="1516129" y="2123387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The ab initio nuclear many-body problem and many-body expansion methods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0" name="Shape 81">
            <a:extLst>
              <a:ext uri="{FF2B5EF4-FFF2-40B4-BE49-F238E27FC236}">
                <a16:creationId xmlns:a16="http://schemas.microsoft.com/office/drawing/2014/main" id="{BE9965E6-12EF-4AE9-908F-B32DB40D5307}"/>
              </a:ext>
            </a:extLst>
          </p:cNvPr>
          <p:cNvSpPr/>
          <p:nvPr/>
        </p:nvSpPr>
        <p:spPr>
          <a:xfrm>
            <a:off x="1516129" y="283709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The projected generator coordinate method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1" name="Shape 81">
            <a:extLst>
              <a:ext uri="{FF2B5EF4-FFF2-40B4-BE49-F238E27FC236}">
                <a16:creationId xmlns:a16="http://schemas.microsoft.com/office/drawing/2014/main" id="{4417C10E-201E-405C-9A56-48FE5DA52DA0}"/>
              </a:ext>
            </a:extLst>
          </p:cNvPr>
          <p:cNvSpPr/>
          <p:nvPr/>
        </p:nvSpPr>
        <p:spPr>
          <a:xfrm>
            <a:off x="1516128" y="3542333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Rotational properties, deformation and correlations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2" name="Shape 81">
            <a:extLst>
              <a:ext uri="{FF2B5EF4-FFF2-40B4-BE49-F238E27FC236}">
                <a16:creationId xmlns:a16="http://schemas.microsoft.com/office/drawing/2014/main" id="{54FC1D5B-57CD-4549-A5CD-EE2858E6885D}"/>
              </a:ext>
            </a:extLst>
          </p:cNvPr>
          <p:cNvSpPr/>
          <p:nvPr/>
        </p:nvSpPr>
        <p:spPr>
          <a:xfrm>
            <a:off x="1516127" y="4247571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Kumar invariant operators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3" name="Shape 81">
            <a:extLst>
              <a:ext uri="{FF2B5EF4-FFF2-40B4-BE49-F238E27FC236}">
                <a16:creationId xmlns:a16="http://schemas.microsoft.com/office/drawing/2014/main" id="{038DCD14-D2B8-4DE9-94B5-8DBF46BAB30D}"/>
              </a:ext>
            </a:extLst>
          </p:cNvPr>
          <p:cNvSpPr/>
          <p:nvPr/>
        </p:nvSpPr>
        <p:spPr>
          <a:xfrm>
            <a:off x="1516124" y="7653567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Connection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with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Kumar invariant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4" name="Shape 81">
            <a:extLst>
              <a:ext uri="{FF2B5EF4-FFF2-40B4-BE49-F238E27FC236}">
                <a16:creationId xmlns:a16="http://schemas.microsoft.com/office/drawing/2014/main" id="{AAF04176-1BBA-488E-A4FE-02B4850BAF4C}"/>
              </a:ext>
            </a:extLst>
          </p:cNvPr>
          <p:cNvSpPr/>
          <p:nvPr/>
        </p:nvSpPr>
        <p:spPr>
          <a:xfrm>
            <a:off x="1516123" y="836727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Adding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shape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fluctuations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5" name="Shape 81">
            <a:extLst>
              <a:ext uri="{FF2B5EF4-FFF2-40B4-BE49-F238E27FC236}">
                <a16:creationId xmlns:a16="http://schemas.microsoft.com/office/drawing/2014/main" id="{50D43FF5-5C9F-4314-A4F0-14663976F6B2}"/>
              </a:ext>
            </a:extLst>
          </p:cNvPr>
          <p:cNvSpPr/>
          <p:nvPr/>
        </p:nvSpPr>
        <p:spPr>
          <a:xfrm>
            <a:off x="1516123" y="906868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Dependence</a:t>
            </a:r>
            <a:r>
              <a:rPr lang="fr-FR"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 of the interface on the </a:t>
            </a:r>
            <a:r>
              <a:rPr lang="fr-FR" sz="2200" dirty="0" err="1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intrinsic</a:t>
            </a:r>
            <a:r>
              <a:rPr lang="fr-FR"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 and apparent </a:t>
            </a:r>
            <a:r>
              <a:rPr lang="fr-FR" sz="2200" dirty="0" err="1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theoretical</a:t>
            </a:r>
            <a:r>
              <a:rPr lang="fr-FR"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resolution</a:t>
            </a:r>
            <a:r>
              <a:rPr lang="fr-FR" sz="2200" dirty="0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rgbClr val="1243DE"/>
                </a:solidFill>
                <a:latin typeface="Palatino"/>
                <a:ea typeface="Palatino"/>
                <a:cs typeface="Palatino"/>
                <a:sym typeface="Palatino"/>
              </a:rPr>
              <a:t>scale</a:t>
            </a:r>
            <a:endParaRPr sz="2200" dirty="0">
              <a:solidFill>
                <a:srgbClr val="1243DE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776673019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ube 33">
            <a:extLst>
              <a:ext uri="{FF2B5EF4-FFF2-40B4-BE49-F238E27FC236}">
                <a16:creationId xmlns:a16="http://schemas.microsoft.com/office/drawing/2014/main" id="{05F3D204-D994-4088-B837-2E37D06894FE}"/>
              </a:ext>
            </a:extLst>
          </p:cNvPr>
          <p:cNvSpPr/>
          <p:nvPr/>
        </p:nvSpPr>
        <p:spPr>
          <a:xfrm>
            <a:off x="2636520" y="3362221"/>
            <a:ext cx="5181600" cy="1774196"/>
          </a:xfrm>
          <a:prstGeom prst="cube">
            <a:avLst/>
          </a:prstGeom>
          <a:solidFill>
            <a:srgbClr val="D29ECC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5" name="Cube 34">
            <a:extLst>
              <a:ext uri="{FF2B5EF4-FFF2-40B4-BE49-F238E27FC236}">
                <a16:creationId xmlns:a16="http://schemas.microsoft.com/office/drawing/2014/main" id="{2BBD19F3-EEF7-46F4-A7D5-F521A5524EA3}"/>
              </a:ext>
            </a:extLst>
          </p:cNvPr>
          <p:cNvSpPr/>
          <p:nvPr/>
        </p:nvSpPr>
        <p:spPr>
          <a:xfrm>
            <a:off x="2636520" y="2040658"/>
            <a:ext cx="5181600" cy="1774196"/>
          </a:xfrm>
          <a:prstGeom prst="cube">
            <a:avLst/>
          </a:prstGeom>
          <a:solidFill>
            <a:srgbClr val="BBFDFD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B54B2F3E-202D-4F85-8756-1F42988BFD71}"/>
              </a:ext>
            </a:extLst>
          </p:cNvPr>
          <p:cNvSpPr/>
          <p:nvPr/>
        </p:nvSpPr>
        <p:spPr>
          <a:xfrm>
            <a:off x="289560" y="6401337"/>
            <a:ext cx="11932920" cy="1774196"/>
          </a:xfrm>
          <a:prstGeom prst="cube">
            <a:avLst/>
          </a:prstGeom>
          <a:solidFill>
            <a:srgbClr val="1243DE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" name="Shape 1495"/>
          <p:cNvSpPr/>
          <p:nvPr/>
        </p:nvSpPr>
        <p:spPr>
          <a:xfrm>
            <a:off x="444500" y="391944"/>
            <a:ext cx="12115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3600" dirty="0">
                <a:solidFill>
                  <a:srgbClr val="0033CC"/>
                </a:solidFill>
              </a:rPr>
              <a:t>Surplus structure in </a:t>
            </a:r>
            <a:r>
              <a:rPr lang="fr-FR" sz="3600" dirty="0" err="1">
                <a:solidFill>
                  <a:srgbClr val="0033CC"/>
                </a:solidFill>
              </a:rPr>
              <a:t>mathematical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theories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id="{483B377F-D31F-4165-9B14-C53F64A38BAD}"/>
              </a:ext>
            </a:extLst>
          </p:cNvPr>
          <p:cNvSpPr txBox="1"/>
          <p:nvPr/>
        </p:nvSpPr>
        <p:spPr>
          <a:xfrm>
            <a:off x="5881" y="9071455"/>
            <a:ext cx="10806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rgbClr val="0033CC"/>
                </a:solidFill>
              </a:rPr>
              <a:t>“The interpretation of gauge symmetry” </a:t>
            </a:r>
          </a:p>
          <a:p>
            <a:pPr algn="l"/>
            <a:r>
              <a:rPr lang="en-US" sz="1800" dirty="0">
                <a:solidFill>
                  <a:srgbClr val="0033CC"/>
                </a:solidFill>
              </a:rPr>
              <a:t>M. Redhead In </a:t>
            </a:r>
            <a:r>
              <a:rPr lang="en-US" sz="1800" i="1" dirty="0">
                <a:solidFill>
                  <a:srgbClr val="0033CC"/>
                </a:solidFill>
              </a:rPr>
              <a:t>Symmetries in Physics, Philosophical Reflections, </a:t>
            </a:r>
            <a:r>
              <a:rPr lang="en-US" sz="1800" dirty="0">
                <a:solidFill>
                  <a:srgbClr val="0033CC"/>
                </a:solidFill>
              </a:rPr>
              <a:t>Edited by K. </a:t>
            </a:r>
            <a:r>
              <a:rPr lang="en-US" sz="1800" dirty="0" err="1">
                <a:solidFill>
                  <a:srgbClr val="0033CC"/>
                </a:solidFill>
              </a:rPr>
              <a:t>Brading</a:t>
            </a:r>
            <a:r>
              <a:rPr lang="en-US" sz="1800" dirty="0">
                <a:solidFill>
                  <a:srgbClr val="0033CC"/>
                </a:solidFill>
              </a:rPr>
              <a:t> and E. Castellani</a:t>
            </a:r>
          </a:p>
        </p:txBody>
      </p:sp>
      <p:sp>
        <p:nvSpPr>
          <p:cNvPr id="30" name="Shape 1496">
            <a:extLst>
              <a:ext uri="{FF2B5EF4-FFF2-40B4-BE49-F238E27FC236}">
                <a16:creationId xmlns:a16="http://schemas.microsoft.com/office/drawing/2014/main" id="{3D8DB02F-F6DD-4E07-B8F1-0E996E911A20}"/>
              </a:ext>
            </a:extLst>
          </p:cNvPr>
          <p:cNvSpPr/>
          <p:nvPr/>
        </p:nvSpPr>
        <p:spPr>
          <a:xfrm flipV="1">
            <a:off x="469900" y="14308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6" name="Cube 35">
            <a:extLst>
              <a:ext uri="{FF2B5EF4-FFF2-40B4-BE49-F238E27FC236}">
                <a16:creationId xmlns:a16="http://schemas.microsoft.com/office/drawing/2014/main" id="{0CA59A51-951B-4B4F-95D8-498BCD61E82C}"/>
              </a:ext>
            </a:extLst>
          </p:cNvPr>
          <p:cNvSpPr/>
          <p:nvPr/>
        </p:nvSpPr>
        <p:spPr>
          <a:xfrm>
            <a:off x="2636520" y="6401195"/>
            <a:ext cx="5128260" cy="1774196"/>
          </a:xfrm>
          <a:prstGeom prst="cube">
            <a:avLst/>
          </a:prstGeom>
          <a:solidFill>
            <a:srgbClr val="D29ECC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CEBFDC01-6D8C-463E-BC6C-4F3B970E653B}"/>
              </a:ext>
            </a:extLst>
          </p:cNvPr>
          <p:cNvSpPr txBox="1"/>
          <p:nvPr/>
        </p:nvSpPr>
        <p:spPr>
          <a:xfrm>
            <a:off x="289560" y="8270977"/>
            <a:ext cx="2346960" cy="4035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000" b="1" dirty="0">
                <a:solidFill>
                  <a:srgbClr val="1243DE"/>
                </a:solidFill>
                <a:latin typeface="Ink Free" panose="03080402000500000000" pitchFamily="66" charset="0"/>
              </a:rPr>
              <a:t>Full empirical world</a:t>
            </a:r>
            <a:endParaRPr lang="en-US" sz="2000" dirty="0">
              <a:solidFill>
                <a:srgbClr val="1243DE"/>
              </a:solidFill>
              <a:latin typeface="Ink Free" panose="03080402000500000000" pitchFamily="66" charset="0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B73CF750-A200-4703-85B5-FA1FAC48761F}"/>
              </a:ext>
            </a:extLst>
          </p:cNvPr>
          <p:cNvSpPr txBox="1"/>
          <p:nvPr/>
        </p:nvSpPr>
        <p:spPr>
          <a:xfrm>
            <a:off x="2636520" y="8285947"/>
            <a:ext cx="102108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000" b="1" dirty="0">
                <a:solidFill>
                  <a:srgbClr val="D29ECC"/>
                </a:solidFill>
                <a:latin typeface="Ink Free" panose="03080402000500000000" pitchFamily="66" charset="0"/>
              </a:rPr>
              <a:t>Subpart of interest</a:t>
            </a:r>
            <a:endParaRPr lang="en-US" sz="2000" dirty="0">
              <a:solidFill>
                <a:srgbClr val="D29ECC"/>
              </a:solidFill>
              <a:latin typeface="Ink Free" panose="03080402000500000000" pitchFamily="66" charset="0"/>
            </a:endParaRPr>
          </a:p>
        </p:txBody>
      </p:sp>
      <p:sp>
        <p:nvSpPr>
          <p:cNvPr id="52" name="TextBox 18">
            <a:extLst>
              <a:ext uri="{FF2B5EF4-FFF2-40B4-BE49-F238E27FC236}">
                <a16:creationId xmlns:a16="http://schemas.microsoft.com/office/drawing/2014/main" id="{11CA6342-35A2-46DC-8EE6-17E36521E50B}"/>
              </a:ext>
            </a:extLst>
          </p:cNvPr>
          <p:cNvSpPr txBox="1"/>
          <p:nvPr/>
        </p:nvSpPr>
        <p:spPr>
          <a:xfrm>
            <a:off x="289560" y="1548966"/>
            <a:ext cx="2926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</a:rPr>
              <a:t>Mathematical structure</a:t>
            </a:r>
          </a:p>
        </p:txBody>
      </p:sp>
      <p:sp>
        <p:nvSpPr>
          <p:cNvPr id="54" name="TextBox 18">
            <a:extLst>
              <a:ext uri="{FF2B5EF4-FFF2-40B4-BE49-F238E27FC236}">
                <a16:creationId xmlns:a16="http://schemas.microsoft.com/office/drawing/2014/main" id="{EDF028CA-C763-42C9-8FA7-6B085696CDED}"/>
              </a:ext>
            </a:extLst>
          </p:cNvPr>
          <p:cNvSpPr txBox="1"/>
          <p:nvPr/>
        </p:nvSpPr>
        <p:spPr>
          <a:xfrm>
            <a:off x="10195560" y="9348454"/>
            <a:ext cx="295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>
                <a:solidFill>
                  <a:schemeClr val="tx1"/>
                </a:solidFill>
              </a:rPr>
              <a:t>(+ my adaption/extension)</a:t>
            </a:r>
          </a:p>
        </p:txBody>
      </p:sp>
      <p:sp>
        <p:nvSpPr>
          <p:cNvPr id="7" name="Accolade ouvrante 6">
            <a:extLst>
              <a:ext uri="{FF2B5EF4-FFF2-40B4-BE49-F238E27FC236}">
                <a16:creationId xmlns:a16="http://schemas.microsoft.com/office/drawing/2014/main" id="{C8C0EEA9-0086-450C-9A09-1BBEB248948E}"/>
              </a:ext>
            </a:extLst>
          </p:cNvPr>
          <p:cNvSpPr/>
          <p:nvPr/>
        </p:nvSpPr>
        <p:spPr>
          <a:xfrm>
            <a:off x="1950720" y="2464569"/>
            <a:ext cx="502920" cy="2630766"/>
          </a:xfrm>
          <a:prstGeom prst="leftBrace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58" name="TextBox 18">
            <a:extLst>
              <a:ext uri="{FF2B5EF4-FFF2-40B4-BE49-F238E27FC236}">
                <a16:creationId xmlns:a16="http://schemas.microsoft.com/office/drawing/2014/main" id="{715753AE-1962-46FC-891A-FBD8B46EDA90}"/>
              </a:ext>
            </a:extLst>
          </p:cNvPr>
          <p:cNvSpPr txBox="1"/>
          <p:nvPr/>
        </p:nvSpPr>
        <p:spPr>
          <a:xfrm>
            <a:off x="2636520" y="4600534"/>
            <a:ext cx="530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chemeClr val="tx1"/>
                </a:solidFill>
              </a:rPr>
              <a:t>M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59" name="TextBox 18">
            <a:extLst>
              <a:ext uri="{FF2B5EF4-FFF2-40B4-BE49-F238E27FC236}">
                <a16:creationId xmlns:a16="http://schemas.microsoft.com/office/drawing/2014/main" id="{89CA0A87-0F76-4E03-B440-82B67A684966}"/>
              </a:ext>
            </a:extLst>
          </p:cNvPr>
          <p:cNvSpPr txBox="1"/>
          <p:nvPr/>
        </p:nvSpPr>
        <p:spPr>
          <a:xfrm>
            <a:off x="2636520" y="7652171"/>
            <a:ext cx="530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chemeClr val="tx1"/>
                </a:solidFill>
              </a:rPr>
              <a:t>P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60" name="TextBox 18">
            <a:extLst>
              <a:ext uri="{FF2B5EF4-FFF2-40B4-BE49-F238E27FC236}">
                <a16:creationId xmlns:a16="http://schemas.microsoft.com/office/drawing/2014/main" id="{0197335A-371E-4154-99B2-29272611CC5A}"/>
              </a:ext>
            </a:extLst>
          </p:cNvPr>
          <p:cNvSpPr txBox="1"/>
          <p:nvPr/>
        </p:nvSpPr>
        <p:spPr>
          <a:xfrm>
            <a:off x="1371600" y="3510422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chemeClr val="tx1"/>
                </a:solidFill>
              </a:rPr>
              <a:t>M’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2DE5C22D-FF61-418D-9510-D336B82FC09E}"/>
              </a:ext>
            </a:extLst>
          </p:cNvPr>
          <p:cNvSpPr txBox="1"/>
          <p:nvPr/>
        </p:nvSpPr>
        <p:spPr>
          <a:xfrm>
            <a:off x="7792719" y="1812486"/>
            <a:ext cx="5397901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b="1" dirty="0">
                <a:solidFill>
                  <a:schemeClr val="tx1"/>
                </a:solidFill>
              </a:rPr>
              <a:t>Isomorphy can in fact be with a substructure</a:t>
            </a:r>
          </a:p>
          <a:p>
            <a:pPr lvl="0" algn="l"/>
            <a:r>
              <a:rPr lang="en-US" sz="2000" b="1" dirty="0">
                <a:solidFill>
                  <a:schemeClr val="tx1"/>
                </a:solidFill>
              </a:rPr>
              <a:t>    </a:t>
            </a:r>
            <a:r>
              <a:rPr lang="en-US" sz="2000" dirty="0">
                <a:solidFill>
                  <a:schemeClr val="tx1"/>
                </a:solidFill>
              </a:rPr>
              <a:t>P 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</a:t>
            </a:r>
            <a:r>
              <a:rPr lang="en-US" sz="2000" dirty="0">
                <a:solidFill>
                  <a:schemeClr val="tx1"/>
                </a:solidFill>
              </a:rPr>
              <a:t> M C M’</a:t>
            </a:r>
          </a:p>
          <a:p>
            <a:pPr lvl="0" algn="l"/>
            <a:r>
              <a:rPr lang="en-US" sz="2000" dirty="0">
                <a:solidFill>
                  <a:schemeClr val="tx1"/>
                </a:solidFill>
              </a:rPr>
              <a:t>    M’ = full needed mathematical structure</a:t>
            </a:r>
          </a:p>
          <a:p>
            <a:pPr lvl="0" algn="l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b="1" dirty="0">
                <a:solidFill>
                  <a:schemeClr val="tx1"/>
                </a:solidFill>
              </a:rPr>
              <a:t>Surplus S = M’ – M</a:t>
            </a:r>
          </a:p>
          <a:p>
            <a:pPr lvl="0" algn="l"/>
            <a:r>
              <a:rPr lang="en-US" sz="2000" b="1" dirty="0">
                <a:solidFill>
                  <a:schemeClr val="tx1"/>
                </a:solidFill>
              </a:rPr>
              <a:t>    </a:t>
            </a:r>
            <a:r>
              <a:rPr lang="en-US" sz="2000" dirty="0">
                <a:solidFill>
                  <a:schemeClr val="tx1"/>
                </a:solidFill>
              </a:rPr>
              <a:t>Relations among elements of S</a:t>
            </a:r>
          </a:p>
          <a:p>
            <a:pPr lvl="0" algn="l"/>
            <a:r>
              <a:rPr lang="en-US" sz="2000" dirty="0">
                <a:solidFill>
                  <a:schemeClr val="tx1"/>
                </a:solidFill>
              </a:rPr>
              <a:t>    Relations between elements of M and S</a:t>
            </a:r>
          </a:p>
          <a:p>
            <a:pPr lvl="0" algn="l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b="1" dirty="0">
                <a:solidFill>
                  <a:schemeClr val="tx1"/>
                </a:solidFill>
              </a:rPr>
              <a:t>Examples</a:t>
            </a:r>
          </a:p>
          <a:p>
            <a:pPr lvl="0" algn="l"/>
            <a:r>
              <a:rPr lang="en-US" sz="2000" b="1" dirty="0">
                <a:solidFill>
                  <a:schemeClr val="tx1"/>
                </a:solidFill>
              </a:rPr>
              <a:t>    </a:t>
            </a:r>
            <a:r>
              <a:rPr lang="en-US" sz="2000" dirty="0">
                <a:solidFill>
                  <a:schemeClr val="tx1"/>
                </a:solidFill>
              </a:rPr>
              <a:t>Complex numbers for alternating current</a:t>
            </a:r>
          </a:p>
          <a:p>
            <a:pPr lvl="0" algn="l"/>
            <a:r>
              <a:rPr lang="en-US" sz="2000" dirty="0">
                <a:solidFill>
                  <a:schemeClr val="tx1"/>
                </a:solidFill>
              </a:rPr>
              <a:t>    EM potential via local gauge invariance</a:t>
            </a:r>
          </a:p>
          <a:p>
            <a:pPr lvl="0" algn="l"/>
            <a:r>
              <a:rPr lang="en-US" sz="2000" dirty="0">
                <a:solidFill>
                  <a:schemeClr val="tx1"/>
                </a:solidFill>
              </a:rPr>
              <a:t>    May lead to extension of P: positron</a:t>
            </a:r>
          </a:p>
          <a:p>
            <a:pPr lvl="0" algn="l"/>
            <a:r>
              <a:rPr lang="en-US" sz="2000" dirty="0">
                <a:solidFill>
                  <a:schemeClr val="tx1"/>
                </a:solidFill>
              </a:rPr>
              <a:t>    </a:t>
            </a:r>
            <a:r>
              <a:rPr lang="en-US" sz="2000" b="1" dirty="0">
                <a:solidFill>
                  <a:schemeClr val="tx1"/>
                </a:solidFill>
              </a:rPr>
              <a:t>Unitary transformations in QM (</a:t>
            </a:r>
            <a:r>
              <a:rPr lang="en-US" sz="2000" b="1" dirty="0">
                <a:solidFill>
                  <a:schemeClr val="tx1"/>
                </a:solidFill>
                <a:latin typeface="Symbol" panose="05050102010706020507" pitchFamily="18" charset="2"/>
              </a:rPr>
              <a:t>l</a:t>
            </a:r>
            <a:r>
              <a:rPr lang="en-US" sz="2000" b="1" dirty="0">
                <a:solidFill>
                  <a:schemeClr val="tx1"/>
                </a:solidFill>
              </a:rPr>
              <a:t> freedom) </a:t>
            </a:r>
          </a:p>
        </p:txBody>
      </p:sp>
      <p:sp>
        <p:nvSpPr>
          <p:cNvPr id="63" name="TextBox 18">
            <a:extLst>
              <a:ext uri="{FF2B5EF4-FFF2-40B4-BE49-F238E27FC236}">
                <a16:creationId xmlns:a16="http://schemas.microsoft.com/office/drawing/2014/main" id="{DFDA6C6F-8B51-4F60-8D86-DE70AD446E1E}"/>
              </a:ext>
            </a:extLst>
          </p:cNvPr>
          <p:cNvSpPr txBox="1"/>
          <p:nvPr/>
        </p:nvSpPr>
        <p:spPr>
          <a:xfrm>
            <a:off x="3570275" y="6938291"/>
            <a:ext cx="392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5" name="TextBox 18">
            <a:extLst>
              <a:ext uri="{FF2B5EF4-FFF2-40B4-BE49-F238E27FC236}">
                <a16:creationId xmlns:a16="http://schemas.microsoft.com/office/drawing/2014/main" id="{E402A91A-A32F-4724-942B-DBA68543B317}"/>
              </a:ext>
            </a:extLst>
          </p:cNvPr>
          <p:cNvSpPr txBox="1"/>
          <p:nvPr/>
        </p:nvSpPr>
        <p:spPr>
          <a:xfrm>
            <a:off x="4658005" y="6599798"/>
            <a:ext cx="392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6" name="TextBox 18">
            <a:extLst>
              <a:ext uri="{FF2B5EF4-FFF2-40B4-BE49-F238E27FC236}">
                <a16:creationId xmlns:a16="http://schemas.microsoft.com/office/drawing/2014/main" id="{C88657D5-71A4-4E90-9F6C-8EDA09C79C04}"/>
              </a:ext>
            </a:extLst>
          </p:cNvPr>
          <p:cNvSpPr txBox="1"/>
          <p:nvPr/>
        </p:nvSpPr>
        <p:spPr>
          <a:xfrm>
            <a:off x="5843963" y="7272849"/>
            <a:ext cx="392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7" name="TextBox 18">
            <a:extLst>
              <a:ext uri="{FF2B5EF4-FFF2-40B4-BE49-F238E27FC236}">
                <a16:creationId xmlns:a16="http://schemas.microsoft.com/office/drawing/2014/main" id="{F53D0812-8B2B-4E51-AA64-29A2B1FB1ACA}"/>
              </a:ext>
            </a:extLst>
          </p:cNvPr>
          <p:cNvSpPr txBox="1"/>
          <p:nvPr/>
        </p:nvSpPr>
        <p:spPr>
          <a:xfrm>
            <a:off x="6675763" y="3650131"/>
            <a:ext cx="392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8" name="TextBox 18">
            <a:extLst>
              <a:ext uri="{FF2B5EF4-FFF2-40B4-BE49-F238E27FC236}">
                <a16:creationId xmlns:a16="http://schemas.microsoft.com/office/drawing/2014/main" id="{CAB44D84-37B5-41B0-BC69-EAC90472F7C8}"/>
              </a:ext>
            </a:extLst>
          </p:cNvPr>
          <p:cNvSpPr txBox="1"/>
          <p:nvPr/>
        </p:nvSpPr>
        <p:spPr>
          <a:xfrm>
            <a:off x="5209362" y="4105975"/>
            <a:ext cx="392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9" name="TextBox 18">
            <a:extLst>
              <a:ext uri="{FF2B5EF4-FFF2-40B4-BE49-F238E27FC236}">
                <a16:creationId xmlns:a16="http://schemas.microsoft.com/office/drawing/2014/main" id="{09A829EE-E320-4FDF-8C92-FDC2716E12E2}"/>
              </a:ext>
            </a:extLst>
          </p:cNvPr>
          <p:cNvSpPr txBox="1"/>
          <p:nvPr/>
        </p:nvSpPr>
        <p:spPr>
          <a:xfrm>
            <a:off x="3164565" y="3602177"/>
            <a:ext cx="392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b="1" dirty="0">
                <a:solidFill>
                  <a:schemeClr val="tx1"/>
                </a:solidFill>
              </a:rPr>
              <a:t>.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BECE8DCA-58B9-472A-9787-15D6EE3CC6A4}"/>
              </a:ext>
            </a:extLst>
          </p:cNvPr>
          <p:cNvCxnSpPr>
            <a:cxnSpLocks/>
          </p:cNvCxnSpPr>
          <p:nvPr/>
        </p:nvCxnSpPr>
        <p:spPr>
          <a:xfrm flipH="1" flipV="1">
            <a:off x="3355557" y="4341059"/>
            <a:ext cx="378942" cy="3026212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  <a:headEnd type="triangle" w="med" len="med"/>
            <a:tailEnd type="triangl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DD8F762F-E109-4151-8570-6E944F076FF4}"/>
              </a:ext>
            </a:extLst>
          </p:cNvPr>
          <p:cNvCxnSpPr>
            <a:cxnSpLocks/>
          </p:cNvCxnSpPr>
          <p:nvPr/>
        </p:nvCxnSpPr>
        <p:spPr>
          <a:xfrm flipV="1">
            <a:off x="4879099" y="4849167"/>
            <a:ext cx="378293" cy="2169201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  <a:headEnd type="triangle" w="med" len="med"/>
            <a:tailEnd type="triangl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5CEE5657-7BC1-4DF5-8A76-CBD5C611A022}"/>
              </a:ext>
            </a:extLst>
          </p:cNvPr>
          <p:cNvCxnSpPr>
            <a:cxnSpLocks/>
          </p:cNvCxnSpPr>
          <p:nvPr/>
        </p:nvCxnSpPr>
        <p:spPr>
          <a:xfrm flipV="1">
            <a:off x="6098711" y="4389702"/>
            <a:ext cx="733526" cy="3379586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  <a:headEnd type="triangle" w="med" len="med"/>
            <a:tailEnd type="triangl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2" name="TextBox 18">
            <a:extLst>
              <a:ext uri="{FF2B5EF4-FFF2-40B4-BE49-F238E27FC236}">
                <a16:creationId xmlns:a16="http://schemas.microsoft.com/office/drawing/2014/main" id="{FB02C373-CE74-429D-BFFD-6C5ACA6A6CF0}"/>
              </a:ext>
            </a:extLst>
          </p:cNvPr>
          <p:cNvSpPr txBox="1"/>
          <p:nvPr/>
        </p:nvSpPr>
        <p:spPr>
          <a:xfrm>
            <a:off x="3246031" y="7312832"/>
            <a:ext cx="502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</a:rPr>
              <a:t>p</a:t>
            </a:r>
            <a:r>
              <a:rPr lang="en-US" sz="2000" b="1" baseline="-25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3" name="TextBox 18">
            <a:extLst>
              <a:ext uri="{FF2B5EF4-FFF2-40B4-BE49-F238E27FC236}">
                <a16:creationId xmlns:a16="http://schemas.microsoft.com/office/drawing/2014/main" id="{093DB793-9340-4DE8-8D86-164B2495F7B3}"/>
              </a:ext>
            </a:extLst>
          </p:cNvPr>
          <p:cNvSpPr txBox="1"/>
          <p:nvPr/>
        </p:nvSpPr>
        <p:spPr>
          <a:xfrm>
            <a:off x="4333993" y="6931331"/>
            <a:ext cx="502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</a:rPr>
              <a:t>p</a:t>
            </a:r>
            <a:r>
              <a:rPr lang="en-US" sz="2000" b="1" baseline="-25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4" name="TextBox 18">
            <a:extLst>
              <a:ext uri="{FF2B5EF4-FFF2-40B4-BE49-F238E27FC236}">
                <a16:creationId xmlns:a16="http://schemas.microsoft.com/office/drawing/2014/main" id="{5054429C-D3B0-420D-95AE-72CCC00B6FDE}"/>
              </a:ext>
            </a:extLst>
          </p:cNvPr>
          <p:cNvSpPr txBox="1"/>
          <p:nvPr/>
        </p:nvSpPr>
        <p:spPr>
          <a:xfrm>
            <a:off x="5537105" y="7608100"/>
            <a:ext cx="502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</a:rPr>
              <a:t>p</a:t>
            </a:r>
            <a:r>
              <a:rPr lang="en-US" sz="2000" b="1" baseline="-25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5" name="TextBox 18">
            <a:extLst>
              <a:ext uri="{FF2B5EF4-FFF2-40B4-BE49-F238E27FC236}">
                <a16:creationId xmlns:a16="http://schemas.microsoft.com/office/drawing/2014/main" id="{65792E8B-8107-411C-9D00-CDCD497EAEF8}"/>
              </a:ext>
            </a:extLst>
          </p:cNvPr>
          <p:cNvSpPr txBox="1"/>
          <p:nvPr/>
        </p:nvSpPr>
        <p:spPr>
          <a:xfrm>
            <a:off x="2843537" y="4074526"/>
            <a:ext cx="502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</a:rPr>
              <a:t>m</a:t>
            </a:r>
            <a:r>
              <a:rPr lang="en-US" sz="2000" b="1" baseline="-25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6" name="TextBox 18">
            <a:extLst>
              <a:ext uri="{FF2B5EF4-FFF2-40B4-BE49-F238E27FC236}">
                <a16:creationId xmlns:a16="http://schemas.microsoft.com/office/drawing/2014/main" id="{CE973C73-8C8B-4871-A7FD-A9E0AC08A997}"/>
              </a:ext>
            </a:extLst>
          </p:cNvPr>
          <p:cNvSpPr txBox="1"/>
          <p:nvPr/>
        </p:nvSpPr>
        <p:spPr>
          <a:xfrm>
            <a:off x="5402388" y="4470530"/>
            <a:ext cx="502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</a:rPr>
              <a:t>m</a:t>
            </a:r>
            <a:r>
              <a:rPr lang="en-US" sz="2000" b="1" baseline="-25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7" name="TextBox 18">
            <a:extLst>
              <a:ext uri="{FF2B5EF4-FFF2-40B4-BE49-F238E27FC236}">
                <a16:creationId xmlns:a16="http://schemas.microsoft.com/office/drawing/2014/main" id="{CAEF545C-B686-426F-ADB3-00368DCEBA95}"/>
              </a:ext>
            </a:extLst>
          </p:cNvPr>
          <p:cNvSpPr txBox="1"/>
          <p:nvPr/>
        </p:nvSpPr>
        <p:spPr>
          <a:xfrm>
            <a:off x="6904052" y="4126050"/>
            <a:ext cx="511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</a:rPr>
              <a:t>m</a:t>
            </a:r>
            <a:r>
              <a:rPr lang="en-US" sz="2000" b="1" baseline="-25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9" name="TextBox 18">
            <a:extLst>
              <a:ext uri="{FF2B5EF4-FFF2-40B4-BE49-F238E27FC236}">
                <a16:creationId xmlns:a16="http://schemas.microsoft.com/office/drawing/2014/main" id="{006C7BD3-5EB0-43D9-9B04-4418EF8A1158}"/>
              </a:ext>
            </a:extLst>
          </p:cNvPr>
          <p:cNvSpPr txBox="1"/>
          <p:nvPr/>
        </p:nvSpPr>
        <p:spPr>
          <a:xfrm>
            <a:off x="3516938" y="7694988"/>
            <a:ext cx="2093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</a:rPr>
              <a:t>Physical entities </a:t>
            </a:r>
          </a:p>
        </p:txBody>
      </p:sp>
      <p:sp>
        <p:nvSpPr>
          <p:cNvPr id="80" name="TextBox 18">
            <a:extLst>
              <a:ext uri="{FF2B5EF4-FFF2-40B4-BE49-F238E27FC236}">
                <a16:creationId xmlns:a16="http://schemas.microsoft.com/office/drawing/2014/main" id="{249ED7EC-73EF-4439-8675-148673CCA6C8}"/>
              </a:ext>
            </a:extLst>
          </p:cNvPr>
          <p:cNvSpPr txBox="1"/>
          <p:nvPr/>
        </p:nvSpPr>
        <p:spPr>
          <a:xfrm>
            <a:off x="4491530" y="3777559"/>
            <a:ext cx="27048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</a:rPr>
              <a:t>Mathematical entities </a:t>
            </a:r>
          </a:p>
        </p:txBody>
      </p:sp>
      <p:sp>
        <p:nvSpPr>
          <p:cNvPr id="86" name="TextBox 18">
            <a:extLst>
              <a:ext uri="{FF2B5EF4-FFF2-40B4-BE49-F238E27FC236}">
                <a16:creationId xmlns:a16="http://schemas.microsoft.com/office/drawing/2014/main" id="{2D1E84DB-7C6C-488C-8F32-E024CAB78254}"/>
              </a:ext>
            </a:extLst>
          </p:cNvPr>
          <p:cNvSpPr txBox="1"/>
          <p:nvPr/>
        </p:nvSpPr>
        <p:spPr>
          <a:xfrm>
            <a:off x="2741421" y="3169150"/>
            <a:ext cx="530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chemeClr val="tx1"/>
                </a:solidFill>
              </a:rPr>
              <a:t>S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91" name="TextBox 18">
            <a:extLst>
              <a:ext uri="{FF2B5EF4-FFF2-40B4-BE49-F238E27FC236}">
                <a16:creationId xmlns:a16="http://schemas.microsoft.com/office/drawing/2014/main" id="{7EC226C8-753C-4177-B499-68C07817F780}"/>
              </a:ext>
            </a:extLst>
          </p:cNvPr>
          <p:cNvSpPr txBox="1"/>
          <p:nvPr/>
        </p:nvSpPr>
        <p:spPr>
          <a:xfrm>
            <a:off x="3130938" y="2019134"/>
            <a:ext cx="649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C00000"/>
                </a:solidFill>
              </a:rPr>
              <a:t>m’</a:t>
            </a:r>
            <a:r>
              <a:rPr lang="en-US" sz="2000" b="1" baseline="-250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90" name="TextBox 18">
            <a:extLst>
              <a:ext uri="{FF2B5EF4-FFF2-40B4-BE49-F238E27FC236}">
                <a16:creationId xmlns:a16="http://schemas.microsoft.com/office/drawing/2014/main" id="{82D64AB4-B406-4719-B78D-B1E411A0B4A7}"/>
              </a:ext>
            </a:extLst>
          </p:cNvPr>
          <p:cNvSpPr txBox="1"/>
          <p:nvPr/>
        </p:nvSpPr>
        <p:spPr>
          <a:xfrm>
            <a:off x="3604331" y="1667765"/>
            <a:ext cx="392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b="1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92" name="TextBox 18">
            <a:extLst>
              <a:ext uri="{FF2B5EF4-FFF2-40B4-BE49-F238E27FC236}">
                <a16:creationId xmlns:a16="http://schemas.microsoft.com/office/drawing/2014/main" id="{A0C5972D-6E3B-4E9B-9955-AE01669764A7}"/>
              </a:ext>
            </a:extLst>
          </p:cNvPr>
          <p:cNvSpPr txBox="1"/>
          <p:nvPr/>
        </p:nvSpPr>
        <p:spPr>
          <a:xfrm>
            <a:off x="6450102" y="2566731"/>
            <a:ext cx="587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C00000"/>
                </a:solidFill>
              </a:rPr>
              <a:t>m’</a:t>
            </a:r>
            <a:r>
              <a:rPr lang="en-US" sz="2000" b="1" baseline="-250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6479A1A2-B1CF-4746-A8C9-5EE5BE9F8F81}"/>
              </a:ext>
            </a:extLst>
          </p:cNvPr>
          <p:cNvSpPr/>
          <p:nvPr/>
        </p:nvSpPr>
        <p:spPr>
          <a:xfrm>
            <a:off x="3780157" y="2139975"/>
            <a:ext cx="392125" cy="210176"/>
          </a:xfrm>
          <a:prstGeom prst="ellipse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31CE36B-CC04-4F84-AF45-20274CF713A8}"/>
              </a:ext>
            </a:extLst>
          </p:cNvPr>
          <p:cNvSpPr/>
          <p:nvPr/>
        </p:nvSpPr>
        <p:spPr>
          <a:xfrm>
            <a:off x="4937747" y="2107490"/>
            <a:ext cx="361276" cy="360389"/>
          </a:xfrm>
          <a:prstGeom prst="ellipse">
            <a:avLst/>
          </a:prstGeom>
          <a:noFill/>
          <a:ln w="57150" cap="flat">
            <a:solidFill>
              <a:srgbClr val="C00000"/>
            </a:solidFill>
            <a:prstDash val="sysDash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BFEFD1DD-EB42-4B3E-A4C8-36845AC831F3}"/>
              </a:ext>
            </a:extLst>
          </p:cNvPr>
          <p:cNvSpPr/>
          <p:nvPr/>
        </p:nvSpPr>
        <p:spPr>
          <a:xfrm flipV="1">
            <a:off x="5664676" y="2822893"/>
            <a:ext cx="895049" cy="636800"/>
          </a:xfrm>
          <a:prstGeom prst="ellipse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97AD9F29-966F-40BB-B9D9-C090FA07CBEA}"/>
              </a:ext>
            </a:extLst>
          </p:cNvPr>
          <p:cNvCxnSpPr>
            <a:cxnSpLocks/>
            <a:stCxn id="96" idx="6"/>
            <a:endCxn id="95" idx="0"/>
          </p:cNvCxnSpPr>
          <p:nvPr/>
        </p:nvCxnSpPr>
        <p:spPr>
          <a:xfrm flipH="1" flipV="1">
            <a:off x="3976220" y="2139975"/>
            <a:ext cx="2583505" cy="1001318"/>
          </a:xfrm>
          <a:prstGeom prst="line">
            <a:avLst/>
          </a:prstGeom>
          <a:noFill/>
          <a:ln w="12700" cap="flat">
            <a:solidFill>
              <a:srgbClr val="C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id="{85A1E56B-993D-4CB5-A17B-DAB285485046}"/>
              </a:ext>
            </a:extLst>
          </p:cNvPr>
          <p:cNvCxnSpPr>
            <a:cxnSpLocks/>
            <a:stCxn id="15" idx="7"/>
            <a:endCxn id="96" idx="6"/>
          </p:cNvCxnSpPr>
          <p:nvPr/>
        </p:nvCxnSpPr>
        <p:spPr>
          <a:xfrm>
            <a:off x="5246115" y="2160268"/>
            <a:ext cx="1313610" cy="981025"/>
          </a:xfrm>
          <a:prstGeom prst="line">
            <a:avLst/>
          </a:prstGeom>
          <a:noFill/>
          <a:ln w="12700" cap="flat">
            <a:solidFill>
              <a:srgbClr val="C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id="{CDD2D443-9039-440B-BC0A-D80803313B1E}"/>
              </a:ext>
            </a:extLst>
          </p:cNvPr>
          <p:cNvCxnSpPr>
            <a:cxnSpLocks/>
            <a:stCxn id="96" idx="2"/>
            <a:endCxn id="95" idx="3"/>
          </p:cNvCxnSpPr>
          <p:nvPr/>
        </p:nvCxnSpPr>
        <p:spPr>
          <a:xfrm flipH="1" flipV="1">
            <a:off x="3837582" y="2319371"/>
            <a:ext cx="1827094" cy="821922"/>
          </a:xfrm>
          <a:prstGeom prst="line">
            <a:avLst/>
          </a:prstGeom>
          <a:noFill/>
          <a:ln w="12700" cap="flat">
            <a:solidFill>
              <a:srgbClr val="C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6" name="Connecteur droit 105">
            <a:extLst>
              <a:ext uri="{FF2B5EF4-FFF2-40B4-BE49-F238E27FC236}">
                <a16:creationId xmlns:a16="http://schemas.microsoft.com/office/drawing/2014/main" id="{D6D156FD-96BF-462A-BD27-6322CF81C098}"/>
              </a:ext>
            </a:extLst>
          </p:cNvPr>
          <p:cNvCxnSpPr>
            <a:cxnSpLocks/>
            <a:stCxn id="15" idx="3"/>
            <a:endCxn id="96" idx="2"/>
          </p:cNvCxnSpPr>
          <p:nvPr/>
        </p:nvCxnSpPr>
        <p:spPr>
          <a:xfrm>
            <a:off x="4990655" y="2415101"/>
            <a:ext cx="674021" cy="726192"/>
          </a:xfrm>
          <a:prstGeom prst="line">
            <a:avLst/>
          </a:prstGeom>
          <a:noFill/>
          <a:ln w="12700" cap="flat">
            <a:solidFill>
              <a:srgbClr val="C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0" name="Connecteur droit 109">
            <a:extLst>
              <a:ext uri="{FF2B5EF4-FFF2-40B4-BE49-F238E27FC236}">
                <a16:creationId xmlns:a16="http://schemas.microsoft.com/office/drawing/2014/main" id="{BFF9318A-102B-4F78-829B-2B024BACF7CC}"/>
              </a:ext>
            </a:extLst>
          </p:cNvPr>
          <p:cNvCxnSpPr>
            <a:cxnSpLocks/>
            <a:stCxn id="96" idx="2"/>
          </p:cNvCxnSpPr>
          <p:nvPr/>
        </p:nvCxnSpPr>
        <p:spPr>
          <a:xfrm flipH="1">
            <a:off x="3361930" y="3141293"/>
            <a:ext cx="2302746" cy="1025642"/>
          </a:xfrm>
          <a:prstGeom prst="line">
            <a:avLst/>
          </a:prstGeom>
          <a:noFill/>
          <a:ln w="12700" cap="flat">
            <a:solidFill>
              <a:srgbClr val="C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3" name="Connecteur droit 112">
            <a:extLst>
              <a:ext uri="{FF2B5EF4-FFF2-40B4-BE49-F238E27FC236}">
                <a16:creationId xmlns:a16="http://schemas.microsoft.com/office/drawing/2014/main" id="{08B8CA93-5FD9-473A-A9C7-D8365BDF6B08}"/>
              </a:ext>
            </a:extLst>
          </p:cNvPr>
          <p:cNvCxnSpPr>
            <a:cxnSpLocks/>
            <a:stCxn id="96" idx="6"/>
          </p:cNvCxnSpPr>
          <p:nvPr/>
        </p:nvCxnSpPr>
        <p:spPr>
          <a:xfrm flipH="1">
            <a:off x="3355559" y="3141293"/>
            <a:ext cx="3204166" cy="1046518"/>
          </a:xfrm>
          <a:prstGeom prst="line">
            <a:avLst/>
          </a:prstGeom>
          <a:noFill/>
          <a:ln w="12700" cap="flat">
            <a:solidFill>
              <a:srgbClr val="C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6" name="Connecteur droit 115">
            <a:extLst>
              <a:ext uri="{FF2B5EF4-FFF2-40B4-BE49-F238E27FC236}">
                <a16:creationId xmlns:a16="http://schemas.microsoft.com/office/drawing/2014/main" id="{2515F7F5-72E7-4455-B49C-E2C95EFA96E2}"/>
              </a:ext>
            </a:extLst>
          </p:cNvPr>
          <p:cNvCxnSpPr>
            <a:cxnSpLocks/>
            <a:stCxn id="96" idx="2"/>
            <a:endCxn id="76" idx="1"/>
          </p:cNvCxnSpPr>
          <p:nvPr/>
        </p:nvCxnSpPr>
        <p:spPr>
          <a:xfrm flipH="1">
            <a:off x="5402388" y="3141293"/>
            <a:ext cx="262288" cy="1529292"/>
          </a:xfrm>
          <a:prstGeom prst="line">
            <a:avLst/>
          </a:prstGeom>
          <a:noFill/>
          <a:ln w="12700" cap="flat">
            <a:solidFill>
              <a:srgbClr val="C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9" name="Connecteur droit 118">
            <a:extLst>
              <a:ext uri="{FF2B5EF4-FFF2-40B4-BE49-F238E27FC236}">
                <a16:creationId xmlns:a16="http://schemas.microsoft.com/office/drawing/2014/main" id="{BEA8657A-1C44-449E-9E12-55A93B916680}"/>
              </a:ext>
            </a:extLst>
          </p:cNvPr>
          <p:cNvCxnSpPr>
            <a:cxnSpLocks/>
            <a:stCxn id="96" idx="6"/>
            <a:endCxn id="76" idx="1"/>
          </p:cNvCxnSpPr>
          <p:nvPr/>
        </p:nvCxnSpPr>
        <p:spPr>
          <a:xfrm flipH="1">
            <a:off x="5402388" y="3141293"/>
            <a:ext cx="1157337" cy="1529292"/>
          </a:xfrm>
          <a:prstGeom prst="line">
            <a:avLst/>
          </a:prstGeom>
          <a:noFill/>
          <a:ln w="12700" cap="flat">
            <a:solidFill>
              <a:srgbClr val="C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2" name="Connecteur droit 121">
            <a:extLst>
              <a:ext uri="{FF2B5EF4-FFF2-40B4-BE49-F238E27FC236}">
                <a16:creationId xmlns:a16="http://schemas.microsoft.com/office/drawing/2014/main" id="{42C09743-1E94-4061-A386-E8059C9A846B}"/>
              </a:ext>
            </a:extLst>
          </p:cNvPr>
          <p:cNvCxnSpPr>
            <a:cxnSpLocks/>
          </p:cNvCxnSpPr>
          <p:nvPr/>
        </p:nvCxnSpPr>
        <p:spPr>
          <a:xfrm>
            <a:off x="5664676" y="3141151"/>
            <a:ext cx="1201062" cy="1098034"/>
          </a:xfrm>
          <a:prstGeom prst="line">
            <a:avLst/>
          </a:prstGeom>
          <a:noFill/>
          <a:ln w="12700" cap="flat">
            <a:solidFill>
              <a:srgbClr val="C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5" name="Connecteur droit 124">
            <a:extLst>
              <a:ext uri="{FF2B5EF4-FFF2-40B4-BE49-F238E27FC236}">
                <a16:creationId xmlns:a16="http://schemas.microsoft.com/office/drawing/2014/main" id="{82FABDB9-A5FD-4B4D-9DAC-0605554911D0}"/>
              </a:ext>
            </a:extLst>
          </p:cNvPr>
          <p:cNvCxnSpPr>
            <a:cxnSpLocks/>
            <a:stCxn id="96" idx="6"/>
          </p:cNvCxnSpPr>
          <p:nvPr/>
        </p:nvCxnSpPr>
        <p:spPr>
          <a:xfrm>
            <a:off x="6559725" y="3141293"/>
            <a:ext cx="299501" cy="1081476"/>
          </a:xfrm>
          <a:prstGeom prst="line">
            <a:avLst/>
          </a:prstGeom>
          <a:noFill/>
          <a:ln w="12700" cap="flat">
            <a:solidFill>
              <a:srgbClr val="C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8" name="TextBox 18">
            <a:extLst>
              <a:ext uri="{FF2B5EF4-FFF2-40B4-BE49-F238E27FC236}">
                <a16:creationId xmlns:a16="http://schemas.microsoft.com/office/drawing/2014/main" id="{AEF8CE52-E7B9-4352-B29E-AE319912B1D8}"/>
              </a:ext>
            </a:extLst>
          </p:cNvPr>
          <p:cNvSpPr txBox="1"/>
          <p:nvPr/>
        </p:nvSpPr>
        <p:spPr>
          <a:xfrm>
            <a:off x="3577162" y="4523769"/>
            <a:ext cx="156135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>
                <a:solidFill>
                  <a:schemeClr val="tx1"/>
                </a:solidFill>
              </a:rPr>
              <a:t>Observables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29" name="TextBox 18">
            <a:extLst>
              <a:ext uri="{FF2B5EF4-FFF2-40B4-BE49-F238E27FC236}">
                <a16:creationId xmlns:a16="http://schemas.microsoft.com/office/drawing/2014/main" id="{AEF8F8C5-4CA9-4CFA-A2F0-23F4CC4FAE6E}"/>
              </a:ext>
            </a:extLst>
          </p:cNvPr>
          <p:cNvSpPr txBox="1"/>
          <p:nvPr/>
        </p:nvSpPr>
        <p:spPr>
          <a:xfrm>
            <a:off x="5589963" y="2055561"/>
            <a:ext cx="1937217" cy="37146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>
                <a:solidFill>
                  <a:srgbClr val="C00000"/>
                </a:solidFill>
              </a:rPr>
              <a:t>Non observables</a:t>
            </a:r>
          </a:p>
        </p:txBody>
      </p:sp>
      <p:sp>
        <p:nvSpPr>
          <p:cNvPr id="130" name="TextBox 18">
            <a:extLst>
              <a:ext uri="{FF2B5EF4-FFF2-40B4-BE49-F238E27FC236}">
                <a16:creationId xmlns:a16="http://schemas.microsoft.com/office/drawing/2014/main" id="{5FA58A05-ACCD-4E70-B012-16C780B89EBA}"/>
              </a:ext>
            </a:extLst>
          </p:cNvPr>
          <p:cNvSpPr txBox="1"/>
          <p:nvPr/>
        </p:nvSpPr>
        <p:spPr>
          <a:xfrm>
            <a:off x="3885044" y="1641127"/>
            <a:ext cx="2926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C00000"/>
                </a:solidFill>
              </a:rPr>
              <a:t>Unitary transformation</a:t>
            </a:r>
          </a:p>
        </p:txBody>
      </p:sp>
      <p:sp>
        <p:nvSpPr>
          <p:cNvPr id="172" name="TextBox 18">
            <a:extLst>
              <a:ext uri="{FF2B5EF4-FFF2-40B4-BE49-F238E27FC236}">
                <a16:creationId xmlns:a16="http://schemas.microsoft.com/office/drawing/2014/main" id="{7276517C-F033-455B-8B3A-07E74BA0E614}"/>
              </a:ext>
            </a:extLst>
          </p:cNvPr>
          <p:cNvSpPr txBox="1"/>
          <p:nvPr/>
        </p:nvSpPr>
        <p:spPr>
          <a:xfrm>
            <a:off x="2965045" y="2449385"/>
            <a:ext cx="1479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rgbClr val="C00000"/>
                </a:solidFill>
              </a:rPr>
              <a:t>ESPE, SF…</a:t>
            </a:r>
          </a:p>
        </p:txBody>
      </p:sp>
      <p:sp>
        <p:nvSpPr>
          <p:cNvPr id="179" name="TextBox 18">
            <a:extLst>
              <a:ext uri="{FF2B5EF4-FFF2-40B4-BE49-F238E27FC236}">
                <a16:creationId xmlns:a16="http://schemas.microsoft.com/office/drawing/2014/main" id="{11AF2535-F298-453B-B450-15AD2B6BD99F}"/>
              </a:ext>
            </a:extLst>
          </p:cNvPr>
          <p:cNvSpPr txBox="1"/>
          <p:nvPr/>
        </p:nvSpPr>
        <p:spPr>
          <a:xfrm>
            <a:off x="3885044" y="2939558"/>
            <a:ext cx="1827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rgbClr val="C00000"/>
                </a:solidFill>
              </a:rPr>
              <a:t>WF, Operator</a:t>
            </a:r>
          </a:p>
        </p:txBody>
      </p:sp>
      <p:sp>
        <p:nvSpPr>
          <p:cNvPr id="180" name="TextBox 18">
            <a:extLst>
              <a:ext uri="{FF2B5EF4-FFF2-40B4-BE49-F238E27FC236}">
                <a16:creationId xmlns:a16="http://schemas.microsoft.com/office/drawing/2014/main" id="{C8B521CE-5679-4C74-8FF9-393FEC7E96C5}"/>
              </a:ext>
            </a:extLst>
          </p:cNvPr>
          <p:cNvSpPr txBox="1"/>
          <p:nvPr/>
        </p:nvSpPr>
        <p:spPr>
          <a:xfrm>
            <a:off x="3477968" y="4081560"/>
            <a:ext cx="2300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</a:rPr>
              <a:t>A-body eigenvalue</a:t>
            </a:r>
          </a:p>
        </p:txBody>
      </p:sp>
      <p:sp>
        <p:nvSpPr>
          <p:cNvPr id="181" name="TextBox 18">
            <a:extLst>
              <a:ext uri="{FF2B5EF4-FFF2-40B4-BE49-F238E27FC236}">
                <a16:creationId xmlns:a16="http://schemas.microsoft.com/office/drawing/2014/main" id="{8236035D-01F2-43B7-8CAC-C640E8D7050A}"/>
              </a:ext>
            </a:extLst>
          </p:cNvPr>
          <p:cNvSpPr txBox="1"/>
          <p:nvPr/>
        </p:nvSpPr>
        <p:spPr>
          <a:xfrm>
            <a:off x="5332577" y="4752880"/>
            <a:ext cx="221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</a:rPr>
              <a:t>A-body amplitude</a:t>
            </a:r>
          </a:p>
        </p:txBody>
      </p:sp>
      <p:sp>
        <p:nvSpPr>
          <p:cNvPr id="88" name="TextBox 18">
            <a:extLst>
              <a:ext uri="{FF2B5EF4-FFF2-40B4-BE49-F238E27FC236}">
                <a16:creationId xmlns:a16="http://schemas.microsoft.com/office/drawing/2014/main" id="{B0FA7794-896B-4B6C-8CA1-A711DEB0B1CD}"/>
              </a:ext>
            </a:extLst>
          </p:cNvPr>
          <p:cNvSpPr txBox="1"/>
          <p:nvPr/>
        </p:nvSpPr>
        <p:spPr>
          <a:xfrm>
            <a:off x="6124544" y="2250508"/>
            <a:ext cx="392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b="1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193" name="ZoneTexte 192">
            <a:extLst>
              <a:ext uri="{FF2B5EF4-FFF2-40B4-BE49-F238E27FC236}">
                <a16:creationId xmlns:a16="http://schemas.microsoft.com/office/drawing/2014/main" id="{F638B1F1-4557-48A8-8072-565288AA9C77}"/>
              </a:ext>
            </a:extLst>
          </p:cNvPr>
          <p:cNvSpPr txBox="1"/>
          <p:nvPr/>
        </p:nvSpPr>
        <p:spPr>
          <a:xfrm>
            <a:off x="4908200" y="8300407"/>
            <a:ext cx="108542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000" b="1" dirty="0">
                <a:solidFill>
                  <a:srgbClr val="C00000"/>
                </a:solidFill>
                <a:latin typeface="Ink Free" panose="03080402000500000000" pitchFamily="66" charset="0"/>
              </a:rPr>
              <a:t>So? </a:t>
            </a:r>
          </a:p>
        </p:txBody>
      </p:sp>
      <p:sp>
        <p:nvSpPr>
          <p:cNvPr id="194" name="ZoneTexte 193">
            <a:extLst>
              <a:ext uri="{FF2B5EF4-FFF2-40B4-BE49-F238E27FC236}">
                <a16:creationId xmlns:a16="http://schemas.microsoft.com/office/drawing/2014/main" id="{D162CCE0-4689-4902-B137-CB5DF071250D}"/>
              </a:ext>
            </a:extLst>
          </p:cNvPr>
          <p:cNvSpPr txBox="1"/>
          <p:nvPr/>
        </p:nvSpPr>
        <p:spPr>
          <a:xfrm>
            <a:off x="5427469" y="8255266"/>
            <a:ext cx="746797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000" b="1" dirty="0">
                <a:solidFill>
                  <a:srgbClr val="C00000"/>
                </a:solidFill>
                <a:latin typeface="Ink Free" panose="03080402000500000000" pitchFamily="66" charset="0"/>
              </a:rPr>
              <a:t>1) Quantities used for </a:t>
            </a:r>
            <a:r>
              <a:rPr lang="en-US" sz="2000" b="1" i="1" dirty="0">
                <a:solidFill>
                  <a:srgbClr val="C00000"/>
                </a:solidFill>
                <a:latin typeface="Ink Free" panose="03080402000500000000" pitchFamily="66" charset="0"/>
              </a:rPr>
              <a:t>interpretation</a:t>
            </a:r>
            <a:r>
              <a:rPr lang="en-US" sz="2000" b="1" dirty="0">
                <a:solidFill>
                  <a:srgbClr val="C00000"/>
                </a:solidFill>
                <a:latin typeface="Ink Free" panose="03080402000500000000" pitchFamily="66" charset="0"/>
              </a:rPr>
              <a:t> are often non-observable </a:t>
            </a:r>
          </a:p>
        </p:txBody>
      </p:sp>
      <p:sp>
        <p:nvSpPr>
          <p:cNvPr id="195" name="ZoneTexte 194">
            <a:extLst>
              <a:ext uri="{FF2B5EF4-FFF2-40B4-BE49-F238E27FC236}">
                <a16:creationId xmlns:a16="http://schemas.microsoft.com/office/drawing/2014/main" id="{DDBC8BBD-9130-420F-B727-A0A91D979F60}"/>
              </a:ext>
            </a:extLst>
          </p:cNvPr>
          <p:cNvSpPr txBox="1"/>
          <p:nvPr/>
        </p:nvSpPr>
        <p:spPr>
          <a:xfrm>
            <a:off x="5427469" y="8588375"/>
            <a:ext cx="76966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000" b="1" dirty="0">
                <a:solidFill>
                  <a:srgbClr val="C00000"/>
                </a:solidFill>
                <a:latin typeface="Ink Free" panose="03080402000500000000" pitchFamily="66" charset="0"/>
              </a:rPr>
              <a:t>2) Value and correlation with observables depend on apparent scale </a:t>
            </a:r>
            <a:r>
              <a:rPr lang="en-US" sz="2000" b="1" dirty="0">
                <a:solidFill>
                  <a:srgbClr val="C00000"/>
                </a:solidFill>
                <a:latin typeface="Symbol" panose="05050102010706020507" pitchFamily="18" charset="2"/>
              </a:rPr>
              <a:t>l</a:t>
            </a:r>
          </a:p>
        </p:txBody>
      </p:sp>
      <p:sp>
        <p:nvSpPr>
          <p:cNvPr id="196" name="ZoneTexte 195">
            <a:extLst>
              <a:ext uri="{FF2B5EF4-FFF2-40B4-BE49-F238E27FC236}">
                <a16:creationId xmlns:a16="http://schemas.microsoft.com/office/drawing/2014/main" id="{CD7E354A-A306-46B3-A35B-C633EB1B7085}"/>
              </a:ext>
            </a:extLst>
          </p:cNvPr>
          <p:cNvSpPr txBox="1"/>
          <p:nvPr/>
        </p:nvSpPr>
        <p:spPr>
          <a:xfrm>
            <a:off x="5418622" y="8960060"/>
            <a:ext cx="688135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000" b="1" dirty="0">
                <a:solidFill>
                  <a:srgbClr val="C00000"/>
                </a:solidFill>
                <a:latin typeface="Ink Free" panose="03080402000500000000" pitchFamily="66" charset="0"/>
              </a:rPr>
              <a:t>3) Consistent interpretations require same fixed </a:t>
            </a:r>
            <a:r>
              <a:rPr lang="en-US" sz="2000" b="1" dirty="0">
                <a:solidFill>
                  <a:srgbClr val="C00000"/>
                </a:solidFill>
                <a:latin typeface="Symbol" panose="05050102010706020507" pitchFamily="18" charset="2"/>
              </a:rPr>
              <a:t>l</a:t>
            </a:r>
            <a:r>
              <a:rPr lang="en-US" sz="2000" b="1" dirty="0">
                <a:solidFill>
                  <a:srgbClr val="C00000"/>
                </a:solidFill>
                <a:latin typeface="Ink Free" panose="03080402000500000000" pitchFamily="66" charset="0"/>
              </a:rPr>
              <a:t> (“gauge”)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51D0F268-98A0-4331-B5B6-839C04141B0B}"/>
              </a:ext>
            </a:extLst>
          </p:cNvPr>
          <p:cNvSpPr txBox="1"/>
          <p:nvPr/>
        </p:nvSpPr>
        <p:spPr>
          <a:xfrm>
            <a:off x="2007467" y="5248367"/>
            <a:ext cx="11044516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000" b="1" dirty="0">
                <a:solidFill>
                  <a:srgbClr val="D29ECC"/>
                </a:solidFill>
                <a:latin typeface="Ink Free" panose="03080402000500000000" pitchFamily="66" charset="0"/>
              </a:rPr>
              <a:t>Corresponding theoretical scheme = The pertinent degrees of freedom </a:t>
            </a:r>
            <a:r>
              <a:rPr lang="en-US" sz="2000" b="1" dirty="0">
                <a:solidFill>
                  <a:srgbClr val="D29E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b="1" dirty="0">
                <a:solidFill>
                  <a:srgbClr val="D29ECC"/>
                </a:solidFill>
                <a:latin typeface="Ink Free" panose="03080402000500000000" pitchFamily="66" charset="0"/>
              </a:rPr>
              <a:t> Intrinsic resolution scale </a:t>
            </a:r>
            <a:r>
              <a:rPr lang="en-US" sz="2000" b="1" dirty="0">
                <a:solidFill>
                  <a:srgbClr val="D29ECC"/>
                </a:solidFill>
                <a:latin typeface="Symbol" panose="05050102010706020507" pitchFamily="18" charset="2"/>
              </a:rPr>
              <a:t>L</a:t>
            </a:r>
          </a:p>
          <a:p>
            <a:pPr lvl="0" algn="l"/>
            <a:r>
              <a:rPr lang="en-US" sz="2000" b="1" dirty="0">
                <a:solidFill>
                  <a:srgbClr val="D29ECC"/>
                </a:solidFill>
                <a:latin typeface="Ink Free" panose="03080402000500000000" pitchFamily="66" charset="0"/>
              </a:rPr>
              <a:t>						     Their interactions</a:t>
            </a:r>
          </a:p>
          <a:p>
            <a:pPr lvl="0" algn="l"/>
            <a:r>
              <a:rPr lang="en-US" sz="2000" b="1" dirty="0">
                <a:solidFill>
                  <a:srgbClr val="D29ECC"/>
                </a:solidFill>
                <a:latin typeface="Ink Free" panose="03080402000500000000" pitchFamily="66" charset="0"/>
              </a:rPr>
              <a:t>						     The dynamical equation governing their physical state</a:t>
            </a:r>
            <a:endParaRPr lang="en-US" sz="2000" dirty="0">
              <a:solidFill>
                <a:srgbClr val="D29ECC"/>
              </a:solidFill>
              <a:latin typeface="Ink Free" panose="03080402000500000000" pitchFamily="66" charset="0"/>
            </a:endParaRPr>
          </a:p>
        </p:txBody>
      </p:sp>
      <p:sp>
        <p:nvSpPr>
          <p:cNvPr id="78" name="TextBox 18">
            <a:extLst>
              <a:ext uri="{FF2B5EF4-FFF2-40B4-BE49-F238E27FC236}">
                <a16:creationId xmlns:a16="http://schemas.microsoft.com/office/drawing/2014/main" id="{B1AC29B1-ED04-4709-BFDC-ADDE2E7DCC30}"/>
              </a:ext>
            </a:extLst>
          </p:cNvPr>
          <p:cNvSpPr txBox="1"/>
          <p:nvPr/>
        </p:nvSpPr>
        <p:spPr>
          <a:xfrm>
            <a:off x="3112027" y="5698515"/>
            <a:ext cx="2491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</a:rPr>
              <a:t>Isomorphism P </a:t>
            </a:r>
            <a:r>
              <a:rPr lang="en-US" sz="2000" b="1" dirty="0">
                <a:solidFill>
                  <a:schemeClr val="tx1"/>
                </a:solidFill>
                <a:sym typeface="Wingdings" panose="05000000000000000000" pitchFamily="2" charset="2"/>
              </a:rPr>
              <a:t> </a:t>
            </a:r>
            <a:r>
              <a:rPr lang="en-US" sz="20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2" name="TextBox 59">
            <a:extLst>
              <a:ext uri="{FF2B5EF4-FFF2-40B4-BE49-F238E27FC236}">
                <a16:creationId xmlns:a16="http://schemas.microsoft.com/office/drawing/2014/main" id="{F26FB393-3B1E-4993-95C2-2FEB0C0F772B}"/>
              </a:ext>
            </a:extLst>
          </p:cNvPr>
          <p:cNvSpPr txBox="1"/>
          <p:nvPr/>
        </p:nvSpPr>
        <p:spPr>
          <a:xfrm>
            <a:off x="10193589" y="1471996"/>
            <a:ext cx="2550902" cy="360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T. Duguet</a:t>
            </a:r>
            <a:r>
              <a:rPr lang="it-IT" sz="1700" i="1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, </a:t>
            </a:r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unpublished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sp>
        <p:nvSpPr>
          <p:cNvPr id="51" name="TextBox 18">
            <a:extLst>
              <a:ext uri="{FF2B5EF4-FFF2-40B4-BE49-F238E27FC236}">
                <a16:creationId xmlns:a16="http://schemas.microsoft.com/office/drawing/2014/main" id="{A5F953FC-7B51-4186-BD8A-30E384A6EE69}"/>
              </a:ext>
            </a:extLst>
          </p:cNvPr>
          <p:cNvSpPr txBox="1"/>
          <p:nvPr/>
        </p:nvSpPr>
        <p:spPr>
          <a:xfrm>
            <a:off x="289560" y="5923241"/>
            <a:ext cx="4643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</a:rPr>
              <a:t>Physical structure </a:t>
            </a:r>
          </a:p>
        </p:txBody>
      </p:sp>
    </p:spTree>
    <p:extLst>
      <p:ext uri="{BB962C8B-B14F-4D97-AF65-F5344CB8AC3E}">
        <p14:creationId xmlns:p14="http://schemas.microsoft.com/office/powerpoint/2010/main" val="13470442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" grpId="0" animBg="1"/>
      <p:bldP spid="36" grpId="0" animBg="1"/>
      <p:bldP spid="47" grpId="0"/>
      <p:bldP spid="48" grpId="0"/>
      <p:bldP spid="52" grpId="0"/>
      <p:bldP spid="7" grpId="0" animBg="1"/>
      <p:bldP spid="58" grpId="0"/>
      <p:bldP spid="59" grpId="0"/>
      <p:bldP spid="60" grpId="0"/>
      <p:bldP spid="63" grpId="0"/>
      <p:bldP spid="65" grpId="0"/>
      <p:bldP spid="66" grpId="0"/>
      <p:bldP spid="67" grpId="0"/>
      <p:bldP spid="68" grpId="0"/>
      <p:bldP spid="69" grpId="0"/>
      <p:bldP spid="72" grpId="0"/>
      <p:bldP spid="73" grpId="0"/>
      <p:bldP spid="74" grpId="0"/>
      <p:bldP spid="75" grpId="0"/>
      <p:bldP spid="76" grpId="0"/>
      <p:bldP spid="77" grpId="0"/>
      <p:bldP spid="79" grpId="0"/>
      <p:bldP spid="80" grpId="0"/>
      <p:bldP spid="86" grpId="0"/>
      <p:bldP spid="91" grpId="0"/>
      <p:bldP spid="90" grpId="0"/>
      <p:bldP spid="92" grpId="0"/>
      <p:bldP spid="95" grpId="0" animBg="1"/>
      <p:bldP spid="15" grpId="0" animBg="1"/>
      <p:bldP spid="96" grpId="0" animBg="1"/>
      <p:bldP spid="128" grpId="0" animBg="1"/>
      <p:bldP spid="129" grpId="0" animBg="1"/>
      <p:bldP spid="130" grpId="0"/>
      <p:bldP spid="172" grpId="0"/>
      <p:bldP spid="179" grpId="0"/>
      <p:bldP spid="180" grpId="0"/>
      <p:bldP spid="181" grpId="0"/>
      <p:bldP spid="88" grpId="0"/>
      <p:bldP spid="193" grpId="0"/>
      <p:bldP spid="194" grpId="0"/>
      <p:bldP spid="195" grpId="0"/>
      <p:bldP spid="196" grpId="0"/>
      <p:bldP spid="55" grpId="0" animBg="1"/>
      <p:bldP spid="78" grpId="0" animBg="1"/>
      <p:bldP spid="5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age 160">
            <a:extLst>
              <a:ext uri="{FF2B5EF4-FFF2-40B4-BE49-F238E27FC236}">
                <a16:creationId xmlns:a16="http://schemas.microsoft.com/office/drawing/2014/main" id="{92DD1B1D-970B-4C43-AB71-77D99B9CE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839" y="5522497"/>
            <a:ext cx="571381" cy="30873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7D980D02-45DF-4724-ADD9-33D353448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961" y="8870623"/>
            <a:ext cx="1630588" cy="442027"/>
          </a:xfrm>
          <a:prstGeom prst="rect">
            <a:avLst/>
          </a:prstGeom>
          <a:ln w="28575">
            <a:solidFill>
              <a:srgbClr val="0033CC"/>
            </a:solidFill>
          </a:ln>
        </p:spPr>
      </p:pic>
      <p:sp>
        <p:nvSpPr>
          <p:cNvPr id="4" name="Shape 1495"/>
          <p:cNvSpPr/>
          <p:nvPr/>
        </p:nvSpPr>
        <p:spPr>
          <a:xfrm>
            <a:off x="444500" y="391944"/>
            <a:ext cx="12115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 fontScale="92500"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3600" dirty="0" err="1">
                <a:solidFill>
                  <a:srgbClr val="0033CC"/>
                </a:solidFill>
              </a:rPr>
              <a:t>Resolution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scale</a:t>
            </a:r>
            <a:r>
              <a:rPr lang="fr-FR" sz="3600" dirty="0">
                <a:solidFill>
                  <a:srgbClr val="0033CC"/>
                </a:solidFill>
              </a:rPr>
              <a:t> and gauge </a:t>
            </a:r>
            <a:r>
              <a:rPr lang="fr-FR" sz="3600" dirty="0" err="1">
                <a:solidFill>
                  <a:srgbClr val="0033CC"/>
                </a:solidFill>
              </a:rPr>
              <a:t>freedom</a:t>
            </a:r>
            <a:r>
              <a:rPr lang="fr-FR" sz="3600" dirty="0">
                <a:solidFill>
                  <a:srgbClr val="0033CC"/>
                </a:solidFill>
              </a:rPr>
              <a:t> of </a:t>
            </a:r>
            <a:r>
              <a:rPr lang="fr-FR" sz="3600" dirty="0" err="1">
                <a:solidFill>
                  <a:srgbClr val="0033CC"/>
                </a:solidFill>
              </a:rPr>
              <a:t>theoretical</a:t>
            </a:r>
            <a:r>
              <a:rPr lang="fr-FR" sz="3600" dirty="0">
                <a:solidFill>
                  <a:srgbClr val="0033CC"/>
                </a:solidFill>
              </a:rPr>
              <a:t> description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30" name="Shape 1496">
            <a:extLst>
              <a:ext uri="{FF2B5EF4-FFF2-40B4-BE49-F238E27FC236}">
                <a16:creationId xmlns:a16="http://schemas.microsoft.com/office/drawing/2014/main" id="{3D8DB02F-F6DD-4E07-B8F1-0E996E911A20}"/>
              </a:ext>
            </a:extLst>
          </p:cNvPr>
          <p:cNvSpPr/>
          <p:nvPr/>
        </p:nvSpPr>
        <p:spPr>
          <a:xfrm flipV="1">
            <a:off x="469900" y="14308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12" name="Image 111">
            <a:extLst>
              <a:ext uri="{FF2B5EF4-FFF2-40B4-BE49-F238E27FC236}">
                <a16:creationId xmlns:a16="http://schemas.microsoft.com/office/drawing/2014/main" id="{22CF7C42-174F-4665-9D67-CC69001DF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48" y="2254309"/>
            <a:ext cx="3566320" cy="940617"/>
          </a:xfrm>
          <a:prstGeom prst="rect">
            <a:avLst/>
          </a:prstGeom>
        </p:spPr>
      </p:pic>
      <p:pic>
        <p:nvPicPr>
          <p:cNvPr id="114" name="Image 113">
            <a:extLst>
              <a:ext uri="{FF2B5EF4-FFF2-40B4-BE49-F238E27FC236}">
                <a16:creationId xmlns:a16="http://schemas.microsoft.com/office/drawing/2014/main" id="{882630EE-5511-408A-9B1C-2F4A2DF5C8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2338" y="2383066"/>
            <a:ext cx="6185102" cy="873135"/>
          </a:xfrm>
          <a:prstGeom prst="rect">
            <a:avLst/>
          </a:prstGeom>
        </p:spPr>
      </p:pic>
      <p:pic>
        <p:nvPicPr>
          <p:cNvPr id="118" name="Image 117">
            <a:extLst>
              <a:ext uri="{FF2B5EF4-FFF2-40B4-BE49-F238E27FC236}">
                <a16:creationId xmlns:a16="http://schemas.microsoft.com/office/drawing/2014/main" id="{B7948715-F09E-4E83-B57F-22FB464A3D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858" y="8855972"/>
            <a:ext cx="6481742" cy="444155"/>
          </a:xfrm>
          <a:prstGeom prst="rect">
            <a:avLst/>
          </a:prstGeom>
        </p:spPr>
      </p:pic>
      <p:sp>
        <p:nvSpPr>
          <p:cNvPr id="121" name="TextBox 18">
            <a:extLst>
              <a:ext uri="{FF2B5EF4-FFF2-40B4-BE49-F238E27FC236}">
                <a16:creationId xmlns:a16="http://schemas.microsoft.com/office/drawing/2014/main" id="{B4A7235A-A9D9-411F-9011-65B9F903CB13}"/>
              </a:ext>
            </a:extLst>
          </p:cNvPr>
          <p:cNvSpPr txBox="1"/>
          <p:nvPr/>
        </p:nvSpPr>
        <p:spPr>
          <a:xfrm>
            <a:off x="98251" y="1689548"/>
            <a:ext cx="3319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c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operators expansion</a:t>
            </a:r>
            <a:endParaRPr lang="en-US" sz="2000" b="1" i="1" dirty="0">
              <a:solidFill>
                <a:schemeClr val="tx1"/>
              </a:solidFill>
            </a:endParaRPr>
          </a:p>
        </p:txBody>
      </p:sp>
      <p:sp>
        <p:nvSpPr>
          <p:cNvPr id="124" name="TextBox 18">
            <a:extLst>
              <a:ext uri="{FF2B5EF4-FFF2-40B4-BE49-F238E27FC236}">
                <a16:creationId xmlns:a16="http://schemas.microsoft.com/office/drawing/2014/main" id="{4E286CC7-B697-45F3-B1BA-A1ECFB4D7AD6}"/>
              </a:ext>
            </a:extLst>
          </p:cNvPr>
          <p:cNvSpPr txBox="1"/>
          <p:nvPr/>
        </p:nvSpPr>
        <p:spPr>
          <a:xfrm>
            <a:off x="120948" y="8266603"/>
            <a:ext cx="3818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Gauge-dependent operators</a:t>
            </a:r>
            <a:endParaRPr lang="en-US" sz="2000" b="1" i="1" dirty="0">
              <a:solidFill>
                <a:schemeClr val="tx1"/>
              </a:solidFill>
            </a:endParaRPr>
          </a:p>
        </p:txBody>
      </p:sp>
      <p:sp>
        <p:nvSpPr>
          <p:cNvPr id="125" name="TextBox 18">
            <a:extLst>
              <a:ext uri="{FF2B5EF4-FFF2-40B4-BE49-F238E27FC236}">
                <a16:creationId xmlns:a16="http://schemas.microsoft.com/office/drawing/2014/main" id="{BD1F639A-8D81-429C-934A-8961AE4733CE}"/>
              </a:ext>
            </a:extLst>
          </p:cNvPr>
          <p:cNvSpPr txBox="1"/>
          <p:nvPr/>
        </p:nvSpPr>
        <p:spPr>
          <a:xfrm>
            <a:off x="9402118" y="8527478"/>
            <a:ext cx="2858678" cy="7078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Critical for compensation process in observables</a:t>
            </a:r>
            <a:endParaRPr lang="en-US" sz="2000" i="1" dirty="0">
              <a:solidFill>
                <a:srgbClr val="C00000"/>
              </a:solidFill>
            </a:endParaRPr>
          </a:p>
        </p:txBody>
      </p:sp>
      <p:sp>
        <p:nvSpPr>
          <p:cNvPr id="126" name="TextBox 18">
            <a:extLst>
              <a:ext uri="{FF2B5EF4-FFF2-40B4-BE49-F238E27FC236}">
                <a16:creationId xmlns:a16="http://schemas.microsoft.com/office/drawing/2014/main" id="{FFD59459-19FE-4F26-ADE6-016E862BA5CF}"/>
              </a:ext>
            </a:extLst>
          </p:cNvPr>
          <p:cNvSpPr txBox="1"/>
          <p:nvPr/>
        </p:nvSpPr>
        <p:spPr>
          <a:xfrm>
            <a:off x="4275862" y="8318179"/>
            <a:ext cx="3011630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</a:t>
            </a: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interpretations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change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  <p:sp>
        <p:nvSpPr>
          <p:cNvPr id="127" name="Accolade fermante 126">
            <a:extLst>
              <a:ext uri="{FF2B5EF4-FFF2-40B4-BE49-F238E27FC236}">
                <a16:creationId xmlns:a16="http://schemas.microsoft.com/office/drawing/2014/main" id="{2FC445BC-57AB-4CD9-ACC9-D4FC6BE0AF08}"/>
              </a:ext>
            </a:extLst>
          </p:cNvPr>
          <p:cNvSpPr/>
          <p:nvPr/>
        </p:nvSpPr>
        <p:spPr>
          <a:xfrm rot="16200000">
            <a:off x="6930280" y="-618553"/>
            <a:ext cx="400111" cy="5734209"/>
          </a:xfrm>
          <a:prstGeom prst="rightBrace">
            <a:avLst/>
          </a:prstGeom>
          <a:noFill/>
          <a:ln w="38100" cap="flat">
            <a:solidFill>
              <a:srgbClr val="C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28" name="TextBox 18">
            <a:extLst>
              <a:ext uri="{FF2B5EF4-FFF2-40B4-BE49-F238E27FC236}">
                <a16:creationId xmlns:a16="http://schemas.microsoft.com/office/drawing/2014/main" id="{2C68BF88-9D1D-42B4-8B87-0A96C59D2983}"/>
              </a:ext>
            </a:extLst>
          </p:cNvPr>
          <p:cNvSpPr txBox="1"/>
          <p:nvPr/>
        </p:nvSpPr>
        <p:spPr>
          <a:xfrm>
            <a:off x="3597700" y="1568508"/>
            <a:ext cx="8190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 k-body contributions depending on truncation order  </a:t>
            </a:r>
            <a:endParaRPr lang="en-US" sz="2000" i="1" dirty="0">
              <a:solidFill>
                <a:srgbClr val="C00000"/>
              </a:solidFill>
            </a:endParaRPr>
          </a:p>
        </p:txBody>
      </p:sp>
      <p:sp>
        <p:nvSpPr>
          <p:cNvPr id="140" name="TextBox 18">
            <a:extLst>
              <a:ext uri="{FF2B5EF4-FFF2-40B4-BE49-F238E27FC236}">
                <a16:creationId xmlns:a16="http://schemas.microsoft.com/office/drawing/2014/main" id="{7660FB05-B208-4CAC-9D64-465652947DD8}"/>
              </a:ext>
            </a:extLst>
          </p:cNvPr>
          <p:cNvSpPr txBox="1"/>
          <p:nvPr/>
        </p:nvSpPr>
        <p:spPr>
          <a:xfrm>
            <a:off x="342064" y="3201794"/>
            <a:ext cx="9388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Intrinsic resolution scale </a:t>
            </a:r>
            <a:r>
              <a:rPr lang="en-US" sz="2000" dirty="0">
                <a:solidFill>
                  <a:srgbClr val="C0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L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built in = shorter-range physics not explicitly resolved  </a:t>
            </a:r>
            <a:endParaRPr lang="en-US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1" name="Image 140">
            <a:extLst>
              <a:ext uri="{FF2B5EF4-FFF2-40B4-BE49-F238E27FC236}">
                <a16:creationId xmlns:a16="http://schemas.microsoft.com/office/drawing/2014/main" id="{AE6AF0EE-53E8-488E-BF57-4C7CE623F2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3458" y="4852259"/>
            <a:ext cx="4825388" cy="484742"/>
          </a:xfrm>
          <a:prstGeom prst="rect">
            <a:avLst/>
          </a:prstGeom>
        </p:spPr>
      </p:pic>
      <p:pic>
        <p:nvPicPr>
          <p:cNvPr id="142" name="Image 141">
            <a:extLst>
              <a:ext uri="{FF2B5EF4-FFF2-40B4-BE49-F238E27FC236}">
                <a16:creationId xmlns:a16="http://schemas.microsoft.com/office/drawing/2014/main" id="{913E27E7-5E4E-40CF-9258-BE4DE0150E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214" y="4924563"/>
            <a:ext cx="1564395" cy="402116"/>
          </a:xfrm>
          <a:prstGeom prst="rect">
            <a:avLst/>
          </a:prstGeom>
        </p:spPr>
      </p:pic>
      <p:sp>
        <p:nvSpPr>
          <p:cNvPr id="143" name="TextBox 18">
            <a:extLst>
              <a:ext uri="{FF2B5EF4-FFF2-40B4-BE49-F238E27FC236}">
                <a16:creationId xmlns:a16="http://schemas.microsoft.com/office/drawing/2014/main" id="{BD85B72E-91B1-49DB-98D3-40492A877AE9}"/>
              </a:ext>
            </a:extLst>
          </p:cNvPr>
          <p:cNvSpPr txBox="1"/>
          <p:nvPr/>
        </p:nvSpPr>
        <p:spPr>
          <a:xfrm>
            <a:off x="168217" y="3801891"/>
            <a:ext cx="8724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Apparent resolution scale freedom through unitary SRG transformation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4" name="Image 143">
            <a:extLst>
              <a:ext uri="{FF2B5EF4-FFF2-40B4-BE49-F238E27FC236}">
                <a16:creationId xmlns:a16="http://schemas.microsoft.com/office/drawing/2014/main" id="{59F4128E-857D-4313-8933-34F28DB1C2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8943" y="3834142"/>
            <a:ext cx="1790700" cy="357188"/>
          </a:xfrm>
          <a:prstGeom prst="rect">
            <a:avLst/>
          </a:prstGeom>
        </p:spPr>
      </p:pic>
      <p:cxnSp>
        <p:nvCxnSpPr>
          <p:cNvPr id="145" name="Connecteur : en angle 144">
            <a:extLst>
              <a:ext uri="{FF2B5EF4-FFF2-40B4-BE49-F238E27FC236}">
                <a16:creationId xmlns:a16="http://schemas.microsoft.com/office/drawing/2014/main" id="{658580CC-D8FC-42F3-B88D-68278889C746}"/>
              </a:ext>
            </a:extLst>
          </p:cNvPr>
          <p:cNvCxnSpPr>
            <a:cxnSpLocks/>
          </p:cNvCxnSpPr>
          <p:nvPr/>
        </p:nvCxnSpPr>
        <p:spPr>
          <a:xfrm rot="5400000">
            <a:off x="1071644" y="4615091"/>
            <a:ext cx="371420" cy="331878"/>
          </a:xfrm>
          <a:prstGeom prst="bentConnector3">
            <a:avLst/>
          </a:prstGeom>
          <a:noFill/>
          <a:ln w="12700" cap="flat">
            <a:solidFill>
              <a:srgbClr val="1243DE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6" name="TextBox 18">
            <a:extLst>
              <a:ext uri="{FF2B5EF4-FFF2-40B4-BE49-F238E27FC236}">
                <a16:creationId xmlns:a16="http://schemas.microsoft.com/office/drawing/2014/main" id="{C716A597-3148-42D5-AE68-159B3C17B0C4}"/>
              </a:ext>
            </a:extLst>
          </p:cNvPr>
          <p:cNvSpPr txBox="1"/>
          <p:nvPr/>
        </p:nvSpPr>
        <p:spPr>
          <a:xfrm>
            <a:off x="151393" y="4244542"/>
            <a:ext cx="4538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1243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Unitary freedom from surplus structure</a:t>
            </a:r>
            <a:endParaRPr lang="en-US" sz="2000" i="1" dirty="0">
              <a:solidFill>
                <a:srgbClr val="1243DE"/>
              </a:solidFill>
            </a:endParaRPr>
          </a:p>
        </p:txBody>
      </p:sp>
      <p:sp>
        <p:nvSpPr>
          <p:cNvPr id="147" name="Accolade ouvrante 146">
            <a:extLst>
              <a:ext uri="{FF2B5EF4-FFF2-40B4-BE49-F238E27FC236}">
                <a16:creationId xmlns:a16="http://schemas.microsoft.com/office/drawing/2014/main" id="{2C37C098-E092-4860-BEFB-0409741B54DF}"/>
              </a:ext>
            </a:extLst>
          </p:cNvPr>
          <p:cNvSpPr/>
          <p:nvPr/>
        </p:nvSpPr>
        <p:spPr>
          <a:xfrm rot="16200000">
            <a:off x="4556056" y="4431038"/>
            <a:ext cx="183475" cy="1677213"/>
          </a:xfrm>
          <a:prstGeom prst="leftBrace">
            <a:avLst/>
          </a:prstGeom>
          <a:noFill/>
          <a:ln w="38100" cap="flat">
            <a:solidFill>
              <a:srgbClr val="1243DE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48" name="TextBox 18">
            <a:extLst>
              <a:ext uri="{FF2B5EF4-FFF2-40B4-BE49-F238E27FC236}">
                <a16:creationId xmlns:a16="http://schemas.microsoft.com/office/drawing/2014/main" id="{B3BD987F-2C85-494E-A192-E4DFF9B1A774}"/>
              </a:ext>
            </a:extLst>
          </p:cNvPr>
          <p:cNvSpPr txBox="1"/>
          <p:nvPr/>
        </p:nvSpPr>
        <p:spPr>
          <a:xfrm>
            <a:off x="3900627" y="5449572"/>
            <a:ext cx="2601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1243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Transformed operator</a:t>
            </a:r>
            <a:endParaRPr lang="en-US" sz="2000" i="1" dirty="0">
              <a:solidFill>
                <a:srgbClr val="1243DE"/>
              </a:solidFill>
            </a:endParaRPr>
          </a:p>
        </p:txBody>
      </p:sp>
      <p:sp>
        <p:nvSpPr>
          <p:cNvPr id="149" name="Accolade ouvrante 148">
            <a:extLst>
              <a:ext uri="{FF2B5EF4-FFF2-40B4-BE49-F238E27FC236}">
                <a16:creationId xmlns:a16="http://schemas.microsoft.com/office/drawing/2014/main" id="{C82793AB-F91D-4A6F-8FDD-B2857E89FE2D}"/>
              </a:ext>
            </a:extLst>
          </p:cNvPr>
          <p:cNvSpPr/>
          <p:nvPr/>
        </p:nvSpPr>
        <p:spPr>
          <a:xfrm rot="16200000" flipH="1">
            <a:off x="6090871" y="4138465"/>
            <a:ext cx="222259" cy="1342643"/>
          </a:xfrm>
          <a:prstGeom prst="leftBrace">
            <a:avLst/>
          </a:prstGeom>
          <a:noFill/>
          <a:ln w="38100" cap="flat">
            <a:solidFill>
              <a:srgbClr val="1243DE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50" name="TextBox 18">
            <a:extLst>
              <a:ext uri="{FF2B5EF4-FFF2-40B4-BE49-F238E27FC236}">
                <a16:creationId xmlns:a16="http://schemas.microsoft.com/office/drawing/2014/main" id="{C3B6E3AA-ABFC-4DD4-B67A-759AB863B16D}"/>
              </a:ext>
            </a:extLst>
          </p:cNvPr>
          <p:cNvSpPr txBox="1"/>
          <p:nvPr/>
        </p:nvSpPr>
        <p:spPr>
          <a:xfrm>
            <a:off x="6197908" y="4381614"/>
            <a:ext cx="3410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1243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Transformed many-body state</a:t>
            </a:r>
            <a:endParaRPr lang="en-US" sz="2000" i="1" dirty="0">
              <a:solidFill>
                <a:srgbClr val="1243DE"/>
              </a:solidFill>
            </a:endParaRPr>
          </a:p>
        </p:txBody>
      </p:sp>
      <p:cxnSp>
        <p:nvCxnSpPr>
          <p:cNvPr id="151" name="Connecteur : en angle 150">
            <a:extLst>
              <a:ext uri="{FF2B5EF4-FFF2-40B4-BE49-F238E27FC236}">
                <a16:creationId xmlns:a16="http://schemas.microsoft.com/office/drawing/2014/main" id="{03CD3AD2-CA56-4D3B-B57E-C8C1E3CB9F46}"/>
              </a:ext>
            </a:extLst>
          </p:cNvPr>
          <p:cNvCxnSpPr>
            <a:cxnSpLocks/>
          </p:cNvCxnSpPr>
          <p:nvPr/>
        </p:nvCxnSpPr>
        <p:spPr>
          <a:xfrm rot="5400000">
            <a:off x="1300244" y="4615091"/>
            <a:ext cx="371420" cy="331878"/>
          </a:xfrm>
          <a:prstGeom prst="bentConnector3">
            <a:avLst/>
          </a:prstGeom>
          <a:noFill/>
          <a:ln w="12700" cap="flat">
            <a:solidFill>
              <a:srgbClr val="1243DE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2" name="Rectangle : coins arrondis 151">
            <a:extLst>
              <a:ext uri="{FF2B5EF4-FFF2-40B4-BE49-F238E27FC236}">
                <a16:creationId xmlns:a16="http://schemas.microsoft.com/office/drawing/2014/main" id="{EABDCA78-633D-41BF-9714-101A3C2E3431}"/>
              </a:ext>
            </a:extLst>
          </p:cNvPr>
          <p:cNvSpPr/>
          <p:nvPr/>
        </p:nvSpPr>
        <p:spPr>
          <a:xfrm>
            <a:off x="368351" y="4849554"/>
            <a:ext cx="1580934" cy="496590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53" name="TextBox 18">
            <a:extLst>
              <a:ext uri="{FF2B5EF4-FFF2-40B4-BE49-F238E27FC236}">
                <a16:creationId xmlns:a16="http://schemas.microsoft.com/office/drawing/2014/main" id="{72976C33-5988-4949-ADEB-0D5C0767972D}"/>
              </a:ext>
            </a:extLst>
          </p:cNvPr>
          <p:cNvSpPr txBox="1"/>
          <p:nvPr/>
        </p:nvSpPr>
        <p:spPr>
          <a:xfrm>
            <a:off x="428848" y="5413878"/>
            <a:ext cx="2339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C0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independent</a:t>
            </a:r>
            <a:endParaRPr lang="en-US" sz="2000" i="1" dirty="0">
              <a:solidFill>
                <a:srgbClr val="C00000"/>
              </a:solidFill>
            </a:endParaRPr>
          </a:p>
        </p:txBody>
      </p:sp>
      <p:sp>
        <p:nvSpPr>
          <p:cNvPr id="154" name="TextBox 18">
            <a:extLst>
              <a:ext uri="{FF2B5EF4-FFF2-40B4-BE49-F238E27FC236}">
                <a16:creationId xmlns:a16="http://schemas.microsoft.com/office/drawing/2014/main" id="{7111B42E-6C8F-4B79-9B67-F68E5EC3C726}"/>
              </a:ext>
            </a:extLst>
          </p:cNvPr>
          <p:cNvSpPr txBox="1"/>
          <p:nvPr/>
        </p:nvSpPr>
        <p:spPr>
          <a:xfrm>
            <a:off x="7084730" y="5434785"/>
            <a:ext cx="246668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33CC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dependent</a:t>
            </a:r>
          </a:p>
        </p:txBody>
      </p:sp>
      <p:cxnSp>
        <p:nvCxnSpPr>
          <p:cNvPr id="155" name="Connecteur droit 154">
            <a:extLst>
              <a:ext uri="{FF2B5EF4-FFF2-40B4-BE49-F238E27FC236}">
                <a16:creationId xmlns:a16="http://schemas.microsoft.com/office/drawing/2014/main" id="{73899366-7452-430C-BC8A-A9EBBCC61283}"/>
              </a:ext>
            </a:extLst>
          </p:cNvPr>
          <p:cNvCxnSpPr>
            <a:cxnSpLocks/>
          </p:cNvCxnSpPr>
          <p:nvPr/>
        </p:nvCxnSpPr>
        <p:spPr>
          <a:xfrm>
            <a:off x="6918846" y="5522497"/>
            <a:ext cx="0" cy="327185"/>
          </a:xfrm>
          <a:prstGeom prst="line">
            <a:avLst/>
          </a:prstGeom>
          <a:noFill/>
          <a:ln w="38100" cap="flat">
            <a:solidFill>
              <a:srgbClr val="0033CC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6" name="TextBox 18">
            <a:extLst>
              <a:ext uri="{FF2B5EF4-FFF2-40B4-BE49-F238E27FC236}">
                <a16:creationId xmlns:a16="http://schemas.microsoft.com/office/drawing/2014/main" id="{92FA352C-D463-45EB-912D-2543E4D141CC}"/>
              </a:ext>
            </a:extLst>
          </p:cNvPr>
          <p:cNvSpPr txBox="1"/>
          <p:nvPr/>
        </p:nvSpPr>
        <p:spPr>
          <a:xfrm>
            <a:off x="2420867" y="6314149"/>
            <a:ext cx="1728604" cy="101566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Compensate </a:t>
            </a:r>
          </a:p>
          <a:p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make up </a:t>
            </a:r>
          </a:p>
          <a:p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observable</a:t>
            </a:r>
            <a:endParaRPr lang="en-US" sz="2000" i="1" dirty="0">
              <a:solidFill>
                <a:srgbClr val="C00000"/>
              </a:solidFill>
            </a:endParaRPr>
          </a:p>
        </p:txBody>
      </p:sp>
      <p:sp>
        <p:nvSpPr>
          <p:cNvPr id="157" name="Flèche : bas 156">
            <a:extLst>
              <a:ext uri="{FF2B5EF4-FFF2-40B4-BE49-F238E27FC236}">
                <a16:creationId xmlns:a16="http://schemas.microsoft.com/office/drawing/2014/main" id="{597EEE64-32BF-4492-9032-C40A0B905E98}"/>
              </a:ext>
            </a:extLst>
          </p:cNvPr>
          <p:cNvSpPr/>
          <p:nvPr/>
        </p:nvSpPr>
        <p:spPr>
          <a:xfrm>
            <a:off x="10558871" y="4816022"/>
            <a:ext cx="545172" cy="387530"/>
          </a:xfrm>
          <a:prstGeom prst="downArrow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58" name="TextBox 18">
            <a:extLst>
              <a:ext uri="{FF2B5EF4-FFF2-40B4-BE49-F238E27FC236}">
                <a16:creationId xmlns:a16="http://schemas.microsoft.com/office/drawing/2014/main" id="{AB4E3521-4617-46E7-87C0-EA4DD50F7DE1}"/>
              </a:ext>
            </a:extLst>
          </p:cNvPr>
          <p:cNvSpPr txBox="1"/>
          <p:nvPr/>
        </p:nvSpPr>
        <p:spPr>
          <a:xfrm>
            <a:off x="9417141" y="5386218"/>
            <a:ext cx="1964798" cy="400110"/>
          </a:xfrm>
          <a:prstGeom prst="rect">
            <a:avLst/>
          </a:prstGeom>
          <a:noFill/>
          <a:ln w="38100"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observables</a:t>
            </a:r>
          </a:p>
        </p:txBody>
      </p:sp>
      <p:sp>
        <p:nvSpPr>
          <p:cNvPr id="159" name="Flèche : courbe vers le bas 158">
            <a:extLst>
              <a:ext uri="{FF2B5EF4-FFF2-40B4-BE49-F238E27FC236}">
                <a16:creationId xmlns:a16="http://schemas.microsoft.com/office/drawing/2014/main" id="{C59D34D8-9831-4B65-B365-09EE678C9EF0}"/>
              </a:ext>
            </a:extLst>
          </p:cNvPr>
          <p:cNvSpPr/>
          <p:nvPr/>
        </p:nvSpPr>
        <p:spPr>
          <a:xfrm rot="10266679">
            <a:off x="4181335" y="6200393"/>
            <a:ext cx="5955253" cy="640118"/>
          </a:xfrm>
          <a:prstGeom prst="curvedDownArrow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160" name="Image 159">
            <a:extLst>
              <a:ext uri="{FF2B5EF4-FFF2-40B4-BE49-F238E27FC236}">
                <a16:creationId xmlns:a16="http://schemas.microsoft.com/office/drawing/2014/main" id="{7B324BD6-D7AB-43E3-A746-B0EA22FD42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63231" y="4271617"/>
            <a:ext cx="1613832" cy="352495"/>
          </a:xfrm>
          <a:prstGeom prst="rect">
            <a:avLst/>
          </a:prstGeom>
        </p:spPr>
      </p:pic>
      <p:pic>
        <p:nvPicPr>
          <p:cNvPr id="162" name="Image 161">
            <a:extLst>
              <a:ext uri="{FF2B5EF4-FFF2-40B4-BE49-F238E27FC236}">
                <a16:creationId xmlns:a16="http://schemas.microsoft.com/office/drawing/2014/main" id="{87083A2E-EC9C-4F75-A584-A733153C62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11072" y="4438977"/>
            <a:ext cx="775589" cy="297034"/>
          </a:xfrm>
          <a:prstGeom prst="rect">
            <a:avLst/>
          </a:prstGeom>
        </p:spPr>
      </p:pic>
      <p:sp>
        <p:nvSpPr>
          <p:cNvPr id="163" name="TextBox 18">
            <a:extLst>
              <a:ext uri="{FF2B5EF4-FFF2-40B4-BE49-F238E27FC236}">
                <a16:creationId xmlns:a16="http://schemas.microsoft.com/office/drawing/2014/main" id="{87FDEE6C-9395-45E2-AE53-8F5692E490CB}"/>
              </a:ext>
            </a:extLst>
          </p:cNvPr>
          <p:cNvSpPr txBox="1"/>
          <p:nvPr/>
        </p:nvSpPr>
        <p:spPr>
          <a:xfrm>
            <a:off x="9351617" y="6386460"/>
            <a:ext cx="3560272" cy="400110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the </a:t>
            </a:r>
            <a:r>
              <a:rPr lang="en-US" sz="2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interpretations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change</a:t>
            </a:r>
            <a:endParaRPr lang="en-US" sz="2000" b="1" i="1" dirty="0">
              <a:solidFill>
                <a:srgbClr val="0033CC"/>
              </a:solidFill>
            </a:endParaRPr>
          </a:p>
        </p:txBody>
      </p:sp>
      <p:sp>
        <p:nvSpPr>
          <p:cNvPr id="164" name="TextBox 18">
            <a:extLst>
              <a:ext uri="{FF2B5EF4-FFF2-40B4-BE49-F238E27FC236}">
                <a16:creationId xmlns:a16="http://schemas.microsoft.com/office/drawing/2014/main" id="{D81092B9-0167-47D0-BA75-642A82E1170F}"/>
              </a:ext>
            </a:extLst>
          </p:cNvPr>
          <p:cNvSpPr txBox="1"/>
          <p:nvPr/>
        </p:nvSpPr>
        <p:spPr>
          <a:xfrm>
            <a:off x="4815030" y="6169159"/>
            <a:ext cx="3560272" cy="400110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Consistent components needed</a:t>
            </a:r>
            <a:endParaRPr lang="en-US" sz="2000" b="1" i="1" dirty="0">
              <a:solidFill>
                <a:srgbClr val="0033CC"/>
              </a:solidFill>
            </a:endParaRPr>
          </a:p>
        </p:txBody>
      </p:sp>
      <p:sp>
        <p:nvSpPr>
          <p:cNvPr id="165" name="☀️">
            <a:extLst>
              <a:ext uri="{FF2B5EF4-FFF2-40B4-BE49-F238E27FC236}">
                <a16:creationId xmlns:a16="http://schemas.microsoft.com/office/drawing/2014/main" id="{F7D3AF1D-739F-4DBF-BF2A-3CAFD5073FCC}"/>
              </a:ext>
            </a:extLst>
          </p:cNvPr>
          <p:cNvSpPr txBox="1"/>
          <p:nvPr/>
        </p:nvSpPr>
        <p:spPr>
          <a:xfrm>
            <a:off x="8111566" y="5976091"/>
            <a:ext cx="590741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>
              <a:defRPr sz="3000"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pPr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rPr sz="2000" dirty="0">
                <a:latin typeface="Apple Color Emoji"/>
                <a:ea typeface="Apple Color Emoji"/>
                <a:cs typeface="Apple Color Emoji"/>
                <a:sym typeface="Apple Color Emoji"/>
              </a:rPr>
              <a:t>☀️</a:t>
            </a:r>
          </a:p>
        </p:txBody>
      </p:sp>
      <p:sp>
        <p:nvSpPr>
          <p:cNvPr id="166" name="🌦">
            <a:extLst>
              <a:ext uri="{FF2B5EF4-FFF2-40B4-BE49-F238E27FC236}">
                <a16:creationId xmlns:a16="http://schemas.microsoft.com/office/drawing/2014/main" id="{74310B0B-7A8F-4B93-9178-9EAEDD784EFE}"/>
              </a:ext>
            </a:extLst>
          </p:cNvPr>
          <p:cNvSpPr txBox="1"/>
          <p:nvPr/>
        </p:nvSpPr>
        <p:spPr>
          <a:xfrm>
            <a:off x="12536967" y="6232337"/>
            <a:ext cx="721135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>
              <a:defRPr sz="3000">
                <a:solidFill>
                  <a:srgbClr val="008001"/>
                </a:solidFill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pPr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rPr sz="2000" dirty="0">
                <a:latin typeface="Apple Color Emoji"/>
                <a:ea typeface="Apple Color Emoji"/>
                <a:cs typeface="Apple Color Emoji"/>
                <a:sym typeface="Apple Color Emoji"/>
              </a:rPr>
              <a:t>🌦</a:t>
            </a:r>
          </a:p>
        </p:txBody>
      </p:sp>
      <p:sp>
        <p:nvSpPr>
          <p:cNvPr id="167" name="Flèche : bas 166">
            <a:extLst>
              <a:ext uri="{FF2B5EF4-FFF2-40B4-BE49-F238E27FC236}">
                <a16:creationId xmlns:a16="http://schemas.microsoft.com/office/drawing/2014/main" id="{FF8719A6-4F28-4B46-B866-B25F94DD7B48}"/>
              </a:ext>
            </a:extLst>
          </p:cNvPr>
          <p:cNvSpPr/>
          <p:nvPr/>
        </p:nvSpPr>
        <p:spPr>
          <a:xfrm>
            <a:off x="808447" y="5803797"/>
            <a:ext cx="651440" cy="316039"/>
          </a:xfrm>
          <a:prstGeom prst="downArrow">
            <a:avLst/>
          </a:prstGeom>
          <a:solidFill>
            <a:srgbClr val="C00000"/>
          </a:solidFill>
          <a:ln w="127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68" name="TextBox 18">
            <a:extLst>
              <a:ext uri="{FF2B5EF4-FFF2-40B4-BE49-F238E27FC236}">
                <a16:creationId xmlns:a16="http://schemas.microsoft.com/office/drawing/2014/main" id="{0CF4840D-6E9B-40AF-A049-3D254285776F}"/>
              </a:ext>
            </a:extLst>
          </p:cNvPr>
          <p:cNvSpPr txBox="1"/>
          <p:nvPr/>
        </p:nvSpPr>
        <p:spPr>
          <a:xfrm>
            <a:off x="430246" y="6192879"/>
            <a:ext cx="1416518" cy="40011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Observable</a:t>
            </a:r>
          </a:p>
        </p:txBody>
      </p:sp>
      <p:sp>
        <p:nvSpPr>
          <p:cNvPr id="169" name="TextBox 18">
            <a:extLst>
              <a:ext uri="{FF2B5EF4-FFF2-40B4-BE49-F238E27FC236}">
                <a16:creationId xmlns:a16="http://schemas.microsoft.com/office/drawing/2014/main" id="{93095ED9-2843-41EC-B6BD-6D33742B5FE9}"/>
              </a:ext>
            </a:extLst>
          </p:cNvPr>
          <p:cNvSpPr txBox="1"/>
          <p:nvPr/>
        </p:nvSpPr>
        <p:spPr>
          <a:xfrm>
            <a:off x="10454716" y="4342718"/>
            <a:ext cx="2466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33CC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dependent</a:t>
            </a:r>
          </a:p>
        </p:txBody>
      </p:sp>
      <p:cxnSp>
        <p:nvCxnSpPr>
          <p:cNvPr id="170" name="Connecteur droit 169">
            <a:extLst>
              <a:ext uri="{FF2B5EF4-FFF2-40B4-BE49-F238E27FC236}">
                <a16:creationId xmlns:a16="http://schemas.microsoft.com/office/drawing/2014/main" id="{DDA3FE76-D173-4544-902A-998D3A5C7CC4}"/>
              </a:ext>
            </a:extLst>
          </p:cNvPr>
          <p:cNvCxnSpPr>
            <a:cxnSpLocks/>
          </p:cNvCxnSpPr>
          <p:nvPr/>
        </p:nvCxnSpPr>
        <p:spPr>
          <a:xfrm>
            <a:off x="10288832" y="4430430"/>
            <a:ext cx="0" cy="327185"/>
          </a:xfrm>
          <a:prstGeom prst="line">
            <a:avLst/>
          </a:prstGeom>
          <a:noFill/>
          <a:ln w="38100" cap="flat">
            <a:solidFill>
              <a:srgbClr val="0033CC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1" name="Flèche : bas 170">
            <a:extLst>
              <a:ext uri="{FF2B5EF4-FFF2-40B4-BE49-F238E27FC236}">
                <a16:creationId xmlns:a16="http://schemas.microsoft.com/office/drawing/2014/main" id="{C7BC750A-05CE-4D75-86A2-2A9CB0561348}"/>
              </a:ext>
            </a:extLst>
          </p:cNvPr>
          <p:cNvSpPr/>
          <p:nvPr/>
        </p:nvSpPr>
        <p:spPr>
          <a:xfrm rot="16200000">
            <a:off x="8670554" y="5455862"/>
            <a:ext cx="545172" cy="387530"/>
          </a:xfrm>
          <a:prstGeom prst="downArrow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72" name="TextBox 18">
            <a:extLst>
              <a:ext uri="{FF2B5EF4-FFF2-40B4-BE49-F238E27FC236}">
                <a16:creationId xmlns:a16="http://schemas.microsoft.com/office/drawing/2014/main" id="{37765BB9-C868-461B-A7F3-B2AFA37B6F39}"/>
              </a:ext>
            </a:extLst>
          </p:cNvPr>
          <p:cNvSpPr txBox="1"/>
          <p:nvPr/>
        </p:nvSpPr>
        <p:spPr>
          <a:xfrm>
            <a:off x="-1072" y="7532289"/>
            <a:ext cx="5768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Ex: Hamiltonian eigenvalues versus eigenstates</a:t>
            </a:r>
            <a:endParaRPr lang="en-US" sz="2000" b="1" i="1" dirty="0">
              <a:solidFill>
                <a:schemeClr val="tx1"/>
              </a:solidFill>
            </a:endParaRPr>
          </a:p>
        </p:txBody>
      </p:sp>
      <p:pic>
        <p:nvPicPr>
          <p:cNvPr id="173" name="Image 172">
            <a:extLst>
              <a:ext uri="{FF2B5EF4-FFF2-40B4-BE49-F238E27FC236}">
                <a16:creationId xmlns:a16="http://schemas.microsoft.com/office/drawing/2014/main" id="{B7C7A3CF-7CFC-4D6D-97A6-D7A0217199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8054" y="7546199"/>
            <a:ext cx="2349296" cy="478743"/>
          </a:xfrm>
          <a:prstGeom prst="rect">
            <a:avLst/>
          </a:prstGeom>
        </p:spPr>
      </p:pic>
      <p:sp>
        <p:nvSpPr>
          <p:cNvPr id="174" name="Flèche : bas 173">
            <a:extLst>
              <a:ext uri="{FF2B5EF4-FFF2-40B4-BE49-F238E27FC236}">
                <a16:creationId xmlns:a16="http://schemas.microsoft.com/office/drawing/2014/main" id="{DA170025-D77A-4AA2-81FA-ACB4B70CEF4B}"/>
              </a:ext>
            </a:extLst>
          </p:cNvPr>
          <p:cNvSpPr/>
          <p:nvPr/>
        </p:nvSpPr>
        <p:spPr>
          <a:xfrm rot="16200000">
            <a:off x="8809530" y="7629704"/>
            <a:ext cx="541114" cy="249361"/>
          </a:xfrm>
          <a:prstGeom prst="downArrow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175" name="Image 174">
            <a:extLst>
              <a:ext uri="{FF2B5EF4-FFF2-40B4-BE49-F238E27FC236}">
                <a16:creationId xmlns:a16="http://schemas.microsoft.com/office/drawing/2014/main" id="{B5273BE3-F4A9-425F-A0DD-E4B6C66BF09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81926" y="7492967"/>
            <a:ext cx="3504080" cy="522626"/>
          </a:xfrm>
          <a:prstGeom prst="rect">
            <a:avLst/>
          </a:prstGeom>
        </p:spPr>
      </p:pic>
      <p:sp>
        <p:nvSpPr>
          <p:cNvPr id="176" name="Rectangle : coins arrondis 175">
            <a:extLst>
              <a:ext uri="{FF2B5EF4-FFF2-40B4-BE49-F238E27FC236}">
                <a16:creationId xmlns:a16="http://schemas.microsoft.com/office/drawing/2014/main" id="{1CC1610B-5539-4495-BA38-CBF00BC20347}"/>
              </a:ext>
            </a:extLst>
          </p:cNvPr>
          <p:cNvSpPr/>
          <p:nvPr/>
        </p:nvSpPr>
        <p:spPr>
          <a:xfrm>
            <a:off x="11265417" y="7497913"/>
            <a:ext cx="538665" cy="481276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77" name="TextBox 18">
            <a:extLst>
              <a:ext uri="{FF2B5EF4-FFF2-40B4-BE49-F238E27FC236}">
                <a16:creationId xmlns:a16="http://schemas.microsoft.com/office/drawing/2014/main" id="{5F0F7CF3-E1BC-4B80-A969-B0A1EEF66DC2}"/>
              </a:ext>
            </a:extLst>
          </p:cNvPr>
          <p:cNvSpPr txBox="1"/>
          <p:nvPr/>
        </p:nvSpPr>
        <p:spPr>
          <a:xfrm>
            <a:off x="10701490" y="7078947"/>
            <a:ext cx="1638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C0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independent</a:t>
            </a:r>
            <a:endParaRPr lang="en-US" sz="2000" i="1" dirty="0">
              <a:solidFill>
                <a:srgbClr val="C00000"/>
              </a:solidFill>
            </a:endParaRPr>
          </a:p>
        </p:txBody>
      </p:sp>
      <p:pic>
        <p:nvPicPr>
          <p:cNvPr id="178" name="Image 177">
            <a:extLst>
              <a:ext uri="{FF2B5EF4-FFF2-40B4-BE49-F238E27FC236}">
                <a16:creationId xmlns:a16="http://schemas.microsoft.com/office/drawing/2014/main" id="{0F5DFC19-AA82-4607-9420-645F0145866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64515" y="7624416"/>
            <a:ext cx="539843" cy="307879"/>
          </a:xfrm>
          <a:prstGeom prst="rect">
            <a:avLst/>
          </a:prstGeom>
        </p:spPr>
      </p:pic>
      <p:pic>
        <p:nvPicPr>
          <p:cNvPr id="179" name="Image 178">
            <a:extLst>
              <a:ext uri="{FF2B5EF4-FFF2-40B4-BE49-F238E27FC236}">
                <a16:creationId xmlns:a16="http://schemas.microsoft.com/office/drawing/2014/main" id="{2ECECD31-BFB2-4AA8-81D3-1C749485821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31701" y="7185704"/>
            <a:ext cx="1122001" cy="320572"/>
          </a:xfrm>
          <a:prstGeom prst="rect">
            <a:avLst/>
          </a:prstGeom>
        </p:spPr>
      </p:pic>
      <p:cxnSp>
        <p:nvCxnSpPr>
          <p:cNvPr id="180" name="Connecteur : en angle 179">
            <a:extLst>
              <a:ext uri="{FF2B5EF4-FFF2-40B4-BE49-F238E27FC236}">
                <a16:creationId xmlns:a16="http://schemas.microsoft.com/office/drawing/2014/main" id="{3C43EBA4-6D93-47AC-9D0B-E9CB20CC8611}"/>
              </a:ext>
            </a:extLst>
          </p:cNvPr>
          <p:cNvCxnSpPr>
            <a:cxnSpLocks/>
          </p:cNvCxnSpPr>
          <p:nvPr/>
        </p:nvCxnSpPr>
        <p:spPr>
          <a:xfrm rot="10800000" flipV="1">
            <a:off x="6669881" y="7307353"/>
            <a:ext cx="248965" cy="287987"/>
          </a:xfrm>
          <a:prstGeom prst="bentConnector2">
            <a:avLst/>
          </a:prstGeom>
          <a:noFill/>
          <a:ln w="12700" cap="flat">
            <a:solidFill>
              <a:srgbClr val="1243DE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1" name="Connecteur : en angle 180">
            <a:extLst>
              <a:ext uri="{FF2B5EF4-FFF2-40B4-BE49-F238E27FC236}">
                <a16:creationId xmlns:a16="http://schemas.microsoft.com/office/drawing/2014/main" id="{ED882449-9925-4972-8ADD-CE55B068C395}"/>
              </a:ext>
            </a:extLst>
          </p:cNvPr>
          <p:cNvCxnSpPr>
            <a:cxnSpLocks/>
          </p:cNvCxnSpPr>
          <p:nvPr/>
        </p:nvCxnSpPr>
        <p:spPr>
          <a:xfrm>
            <a:off x="5896365" y="7765383"/>
            <a:ext cx="467931" cy="2"/>
          </a:xfrm>
          <a:prstGeom prst="bentConnector3">
            <a:avLst>
              <a:gd name="adj1" fmla="val 50000"/>
            </a:avLst>
          </a:prstGeom>
          <a:noFill/>
          <a:ln w="12700" cap="flat">
            <a:solidFill>
              <a:srgbClr val="1243DE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2" name="TextBox 18">
            <a:extLst>
              <a:ext uri="{FF2B5EF4-FFF2-40B4-BE49-F238E27FC236}">
                <a16:creationId xmlns:a16="http://schemas.microsoft.com/office/drawing/2014/main" id="{3C28F825-077C-46C0-B688-999837FCCCF1}"/>
              </a:ext>
            </a:extLst>
          </p:cNvPr>
          <p:cNvSpPr txBox="1"/>
          <p:nvPr/>
        </p:nvSpPr>
        <p:spPr>
          <a:xfrm>
            <a:off x="8910381" y="7159889"/>
            <a:ext cx="1638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33CC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dependent</a:t>
            </a:r>
            <a:endParaRPr lang="en-US" sz="2000" i="1" dirty="0">
              <a:solidFill>
                <a:srgbClr val="0033CC"/>
              </a:solidFill>
            </a:endParaRPr>
          </a:p>
        </p:txBody>
      </p:sp>
      <p:sp>
        <p:nvSpPr>
          <p:cNvPr id="183" name="TextBox 18">
            <a:extLst>
              <a:ext uri="{FF2B5EF4-FFF2-40B4-BE49-F238E27FC236}">
                <a16:creationId xmlns:a16="http://schemas.microsoft.com/office/drawing/2014/main" id="{80899606-3062-4375-851A-23B52DDCA966}"/>
              </a:ext>
            </a:extLst>
          </p:cNvPr>
          <p:cNvSpPr txBox="1"/>
          <p:nvPr/>
        </p:nvSpPr>
        <p:spPr>
          <a:xfrm>
            <a:off x="9730901" y="7869359"/>
            <a:ext cx="1638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33CC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dependent</a:t>
            </a:r>
            <a:endParaRPr lang="en-US" sz="2000" i="1" dirty="0">
              <a:solidFill>
                <a:srgbClr val="0033CC"/>
              </a:solidFill>
            </a:endParaRPr>
          </a:p>
        </p:txBody>
      </p:sp>
      <p:sp>
        <p:nvSpPr>
          <p:cNvPr id="185" name="TextBox 18">
            <a:extLst>
              <a:ext uri="{FF2B5EF4-FFF2-40B4-BE49-F238E27FC236}">
                <a16:creationId xmlns:a16="http://schemas.microsoft.com/office/drawing/2014/main" id="{22DB57D6-136B-45F1-9AD3-F91C55E95042}"/>
              </a:ext>
            </a:extLst>
          </p:cNvPr>
          <p:cNvSpPr txBox="1"/>
          <p:nvPr/>
        </p:nvSpPr>
        <p:spPr>
          <a:xfrm>
            <a:off x="368351" y="9367910"/>
            <a:ext cx="11200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Remark: if truncated at fixed O</a:t>
            </a:r>
            <a:r>
              <a:rPr lang="en-US" sz="2000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each </a:t>
            </a:r>
            <a:r>
              <a:rPr lang="en-US" sz="2000" dirty="0">
                <a:solidFill>
                  <a:srgbClr val="C0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(as done in practice) = actual change of intrinsic resolution scale</a:t>
            </a:r>
            <a:endParaRPr lang="en-US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5191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  <p:bldP spid="124" grpId="0"/>
      <p:bldP spid="125" grpId="0" animBg="1"/>
      <p:bldP spid="126" grpId="0" animBg="1"/>
      <p:bldP spid="127" grpId="0" animBg="1"/>
      <p:bldP spid="128" grpId="0"/>
      <p:bldP spid="140" grpId="0"/>
      <p:bldP spid="143" grpId="0"/>
      <p:bldP spid="146" grpId="0"/>
      <p:bldP spid="147" grpId="0" animBg="1"/>
      <p:bldP spid="148" grpId="0"/>
      <p:bldP spid="149" grpId="0" animBg="1"/>
      <p:bldP spid="150" grpId="0"/>
      <p:bldP spid="152" grpId="0" animBg="1"/>
      <p:bldP spid="153" grpId="0"/>
      <p:bldP spid="154" grpId="0"/>
      <p:bldP spid="156" grpId="0" animBg="1"/>
      <p:bldP spid="157" grpId="0" animBg="1"/>
      <p:bldP spid="158" grpId="0" animBg="1"/>
      <p:bldP spid="159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/>
      <p:bldP spid="171" grpId="0" animBg="1"/>
      <p:bldP spid="172" grpId="0"/>
      <p:bldP spid="174" grpId="0" animBg="1"/>
      <p:bldP spid="176" grpId="0" animBg="1"/>
      <p:bldP spid="177" grpId="0"/>
      <p:bldP spid="182" grpId="0"/>
      <p:bldP spid="183" grpId="0"/>
      <p:bldP spid="18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 102">
            <a:extLst>
              <a:ext uri="{FF2B5EF4-FFF2-40B4-BE49-F238E27FC236}">
                <a16:creationId xmlns:a16="http://schemas.microsoft.com/office/drawing/2014/main" id="{DDBA7592-21A0-43DD-9DE7-0020D4774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8147" y="2446923"/>
            <a:ext cx="1050990" cy="355482"/>
          </a:xfrm>
          <a:prstGeom prst="rect">
            <a:avLst/>
          </a:prstGeom>
        </p:spPr>
      </p:pic>
      <p:pic>
        <p:nvPicPr>
          <p:cNvPr id="97" name="Image 96">
            <a:extLst>
              <a:ext uri="{FF2B5EF4-FFF2-40B4-BE49-F238E27FC236}">
                <a16:creationId xmlns:a16="http://schemas.microsoft.com/office/drawing/2014/main" id="{4D5D8F10-EBC0-4DAC-BAEC-C6AAEDD9C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1259" y="8031443"/>
            <a:ext cx="2511880" cy="981203"/>
          </a:xfrm>
          <a:prstGeom prst="rect">
            <a:avLst/>
          </a:prstGeom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E6A636B4-DB46-48B8-B7FD-F17B53078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7809" y="8022797"/>
            <a:ext cx="2162844" cy="999634"/>
          </a:xfrm>
          <a:prstGeom prst="rect">
            <a:avLst/>
          </a:prstGeom>
        </p:spPr>
      </p:pic>
      <p:pic>
        <p:nvPicPr>
          <p:cNvPr id="93" name="Image 92">
            <a:extLst>
              <a:ext uri="{FF2B5EF4-FFF2-40B4-BE49-F238E27FC236}">
                <a16:creationId xmlns:a16="http://schemas.microsoft.com/office/drawing/2014/main" id="{F4470449-E39D-44D4-8C69-185927B4BD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54" y="8112508"/>
            <a:ext cx="2314474" cy="884700"/>
          </a:xfrm>
          <a:prstGeom prst="rect">
            <a:avLst/>
          </a:prstGeom>
        </p:spPr>
      </p:pic>
      <p:sp>
        <p:nvSpPr>
          <p:cNvPr id="1200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7" name="Shape 1495">
            <a:extLst>
              <a:ext uri="{FF2B5EF4-FFF2-40B4-BE49-F238E27FC236}">
                <a16:creationId xmlns:a16="http://schemas.microsoft.com/office/drawing/2014/main" id="{74FA1DAE-A97A-4C0E-A3F2-4FE5E9D2F0FC}"/>
              </a:ext>
            </a:extLst>
          </p:cNvPr>
          <p:cNvSpPr/>
          <p:nvPr/>
        </p:nvSpPr>
        <p:spPr>
          <a:xfrm>
            <a:off x="0" y="171656"/>
            <a:ext cx="13004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sz="3600" dirty="0">
                <a:solidFill>
                  <a:srgbClr val="0033CC"/>
                </a:solidFill>
              </a:rPr>
              <a:t>Imaging correlations via ultra-relativistic ion-ion collisions</a:t>
            </a:r>
            <a:endParaRPr sz="3600" dirty="0">
              <a:solidFill>
                <a:srgbClr val="0033CC"/>
              </a:solidFill>
              <a:latin typeface="Symbol" panose="05050102010706020507" pitchFamily="18" charset="2"/>
            </a:endParaRPr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77637A4E-DE2F-40E2-AE72-182EA9ABC33E}"/>
              </a:ext>
            </a:extLst>
          </p:cNvPr>
          <p:cNvSpPr txBox="1"/>
          <p:nvPr/>
        </p:nvSpPr>
        <p:spPr>
          <a:xfrm>
            <a:off x="168763" y="3207061"/>
            <a:ext cx="91137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But this formal connection must depend on</a:t>
            </a:r>
          </a:p>
          <a:p>
            <a:pPr marL="457200" indent="-457200" algn="l">
              <a:buAutoNum type="arabicParenR"/>
            </a:pPr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the intrinsic resolution scale </a:t>
            </a:r>
            <a:r>
              <a:rPr lang="en-US" sz="2000" b="1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 (i.e. included short-range) to some degree</a:t>
            </a:r>
          </a:p>
          <a:p>
            <a:pPr marL="457200" indent="-457200" algn="l">
              <a:buAutoNum type="arabicParenR"/>
            </a:pPr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the arbitrary apparent scale </a:t>
            </a:r>
            <a:r>
              <a:rPr lang="en-US" sz="2000" b="1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 for the azimuthal flow to be independent of it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6" name="TextBox 59">
            <a:extLst>
              <a:ext uri="{FF2B5EF4-FFF2-40B4-BE49-F238E27FC236}">
                <a16:creationId xmlns:a16="http://schemas.microsoft.com/office/drawing/2014/main" id="{AC347E19-EF9F-4685-A81B-157F1F0C0A14}"/>
              </a:ext>
            </a:extLst>
          </p:cNvPr>
          <p:cNvSpPr txBox="1"/>
          <p:nvPr/>
        </p:nvSpPr>
        <p:spPr>
          <a:xfrm>
            <a:off x="4524975" y="4596157"/>
            <a:ext cx="2550902" cy="360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T. Duguet</a:t>
            </a:r>
            <a:r>
              <a:rPr lang="it-IT" sz="1700" i="1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, </a:t>
            </a:r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unpublished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sp>
        <p:nvSpPr>
          <p:cNvPr id="17" name="TextBox 59">
            <a:extLst>
              <a:ext uri="{FF2B5EF4-FFF2-40B4-BE49-F238E27FC236}">
                <a16:creationId xmlns:a16="http://schemas.microsoft.com/office/drawing/2014/main" id="{70BC8DD6-B529-4B32-8C95-E11C526F8965}"/>
              </a:ext>
            </a:extLst>
          </p:cNvPr>
          <p:cNvSpPr txBox="1"/>
          <p:nvPr/>
        </p:nvSpPr>
        <p:spPr>
          <a:xfrm>
            <a:off x="6042956" y="5129117"/>
            <a:ext cx="315645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Gardim et al, PRC (2012,2015</a:t>
            </a:r>
            <a:r>
              <a:rPr lang="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)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AC7D303-BB4C-4704-9075-D582ABB71A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6877" y="2580873"/>
            <a:ext cx="1611958" cy="42376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5104820-F39E-4FA5-B8E5-9E87826B42D6}"/>
              </a:ext>
            </a:extLst>
          </p:cNvPr>
          <p:cNvSpPr txBox="1"/>
          <p:nvPr/>
        </p:nvSpPr>
        <p:spPr>
          <a:xfrm>
            <a:off x="1292420" y="2036501"/>
            <a:ext cx="2708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Two-particle observable</a:t>
            </a:r>
            <a:endParaRPr lang="en-US" sz="2000" i="1" dirty="0">
              <a:solidFill>
                <a:srgbClr val="FF0000"/>
              </a:solidFill>
            </a:endParaRPr>
          </a:p>
        </p:txBody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4ABBB27E-A9D4-444F-867B-4230D686EEBE}"/>
              </a:ext>
            </a:extLst>
          </p:cNvPr>
          <p:cNvSpPr txBox="1"/>
          <p:nvPr/>
        </p:nvSpPr>
        <p:spPr>
          <a:xfrm>
            <a:off x="0" y="1460446"/>
            <a:ext cx="10307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Impact on the link between azimuthal flow and the quantum structure of the collided nuclei?</a:t>
            </a:r>
            <a:endParaRPr lang="en-US" sz="2000" b="1" i="1" dirty="0">
              <a:solidFill>
                <a:schemeClr val="tx1"/>
              </a:solidFill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2DBA47A-AF3C-4C37-AB5B-26851DF5C7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041" y="2014275"/>
            <a:ext cx="1160718" cy="93370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11E7FE5-936C-48F3-A93C-44D9FDF2D9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7689" y="1913827"/>
            <a:ext cx="1351796" cy="1105055"/>
          </a:xfrm>
          <a:prstGeom prst="rect">
            <a:avLst/>
          </a:prstGeom>
        </p:spPr>
      </p:pic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7BD80507-7717-4F54-811A-FA0DBE93656B}"/>
              </a:ext>
            </a:extLst>
          </p:cNvPr>
          <p:cNvCxnSpPr/>
          <p:nvPr/>
        </p:nvCxnSpPr>
        <p:spPr>
          <a:xfrm>
            <a:off x="4059177" y="2443365"/>
            <a:ext cx="2121259" cy="0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miter lim="400000"/>
            <a:headEnd type="triangle" w="med" len="med"/>
            <a:tailEnd type="triangl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TextBox 18">
            <a:extLst>
              <a:ext uri="{FF2B5EF4-FFF2-40B4-BE49-F238E27FC236}">
                <a16:creationId xmlns:a16="http://schemas.microsoft.com/office/drawing/2014/main" id="{B3B2946A-8508-4F3F-8CE6-CE5719392668}"/>
              </a:ext>
            </a:extLst>
          </p:cNvPr>
          <p:cNvSpPr txBox="1"/>
          <p:nvPr/>
        </p:nvSpPr>
        <p:spPr>
          <a:xfrm>
            <a:off x="4192139" y="1913932"/>
            <a:ext cx="2365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Hydrodynamic</a:t>
            </a:r>
            <a:endParaRPr lang="en-US" sz="2000" b="1" i="1" dirty="0">
              <a:solidFill>
                <a:schemeClr val="tx1"/>
              </a:solidFill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DCAF6C40-31F0-4B0A-B6D0-B4B4BF1395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39179" y="2613024"/>
            <a:ext cx="1961256" cy="431943"/>
          </a:xfrm>
          <a:prstGeom prst="rect">
            <a:avLst/>
          </a:prstGeom>
        </p:spPr>
      </p:pic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F58154DF-7D5A-4099-83E8-9485DB9A68DD}"/>
              </a:ext>
            </a:extLst>
          </p:cNvPr>
          <p:cNvCxnSpPr/>
          <p:nvPr/>
        </p:nvCxnSpPr>
        <p:spPr>
          <a:xfrm>
            <a:off x="7904199" y="2426191"/>
            <a:ext cx="2121259" cy="0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miter lim="400000"/>
            <a:headEnd type="triangle" w="med" len="med"/>
            <a:tailEnd type="triangl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TextBox 18">
            <a:extLst>
              <a:ext uri="{FF2B5EF4-FFF2-40B4-BE49-F238E27FC236}">
                <a16:creationId xmlns:a16="http://schemas.microsoft.com/office/drawing/2014/main" id="{9E405B7C-7856-40C3-954D-4E2462D3E778}"/>
              </a:ext>
            </a:extLst>
          </p:cNvPr>
          <p:cNvSpPr txBox="1"/>
          <p:nvPr/>
        </p:nvSpPr>
        <p:spPr>
          <a:xfrm>
            <a:off x="7853135" y="1901708"/>
            <a:ext cx="2350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 state model</a:t>
            </a:r>
            <a:endParaRPr lang="en-US" sz="2000" b="1" i="1" dirty="0">
              <a:solidFill>
                <a:schemeClr val="tx1"/>
              </a:solidFill>
            </a:endParaRPr>
          </a:p>
        </p:txBody>
      </p:sp>
      <p:sp>
        <p:nvSpPr>
          <p:cNvPr id="28" name="TextBox 18">
            <a:extLst>
              <a:ext uri="{FF2B5EF4-FFF2-40B4-BE49-F238E27FC236}">
                <a16:creationId xmlns:a16="http://schemas.microsoft.com/office/drawing/2014/main" id="{A79F61E1-6B10-4B98-ACFD-8435A9EE6FFF}"/>
              </a:ext>
            </a:extLst>
          </p:cNvPr>
          <p:cNvSpPr txBox="1"/>
          <p:nvPr/>
        </p:nvSpPr>
        <p:spPr>
          <a:xfrm>
            <a:off x="10206192" y="2025923"/>
            <a:ext cx="2761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Two-particle correlations</a:t>
            </a:r>
            <a:endParaRPr lang="en-US" sz="2000" i="1" dirty="0">
              <a:solidFill>
                <a:srgbClr val="0033CC"/>
              </a:solidFill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A77ABC33-02E6-4D11-93A2-A9811872B6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25746" y="2456590"/>
            <a:ext cx="861367" cy="333568"/>
          </a:xfrm>
          <a:prstGeom prst="rect">
            <a:avLst/>
          </a:prstGeom>
        </p:spPr>
      </p:pic>
      <p:sp>
        <p:nvSpPr>
          <p:cNvPr id="34" name="TextBox 59">
            <a:extLst>
              <a:ext uri="{FF2B5EF4-FFF2-40B4-BE49-F238E27FC236}">
                <a16:creationId xmlns:a16="http://schemas.microsoft.com/office/drawing/2014/main" id="{B360A286-3BB6-4EAA-AFA4-5AFECC2FEC48}"/>
              </a:ext>
            </a:extLst>
          </p:cNvPr>
          <p:cNvSpPr txBox="1"/>
          <p:nvPr/>
        </p:nvSpPr>
        <p:spPr>
          <a:xfrm>
            <a:off x="10356889" y="1461266"/>
            <a:ext cx="2827482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Duguet </a:t>
            </a:r>
            <a:r>
              <a:rPr lang="it-IT" sz="1700" i="1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al., </a:t>
            </a:r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PRL (2025</a:t>
            </a:r>
            <a:r>
              <a:rPr lang="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)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FA8BF09D-9656-4E32-AF02-5878ED4F0CA3}"/>
              </a:ext>
            </a:extLst>
          </p:cNvPr>
          <p:cNvSpPr/>
          <p:nvPr/>
        </p:nvSpPr>
        <p:spPr>
          <a:xfrm>
            <a:off x="157066" y="3208087"/>
            <a:ext cx="8848387" cy="1114110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C959A5C2-2A35-4A52-901A-F8BA039990C4}"/>
              </a:ext>
            </a:extLst>
          </p:cNvPr>
          <p:cNvSpPr/>
          <p:nvPr/>
        </p:nvSpPr>
        <p:spPr>
          <a:xfrm>
            <a:off x="10179264" y="2063732"/>
            <a:ext cx="2673780" cy="783125"/>
          </a:xfrm>
          <a:prstGeom prst="roundRect">
            <a:avLst/>
          </a:prstGeom>
          <a:noFill/>
          <a:ln w="57150" cap="flat">
            <a:solidFill>
              <a:srgbClr val="1243DE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9" name="TextBox 18">
            <a:extLst>
              <a:ext uri="{FF2B5EF4-FFF2-40B4-BE49-F238E27FC236}">
                <a16:creationId xmlns:a16="http://schemas.microsoft.com/office/drawing/2014/main" id="{4A987DE9-7A85-4E08-BE16-422A0A683868}"/>
              </a:ext>
            </a:extLst>
          </p:cNvPr>
          <p:cNvSpPr txBox="1"/>
          <p:nvPr/>
        </p:nvSpPr>
        <p:spPr>
          <a:xfrm>
            <a:off x="9947565" y="3038824"/>
            <a:ext cx="31564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Tight connection to</a:t>
            </a: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-Two-particle operator</a:t>
            </a: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-Two-particle correlations</a:t>
            </a:r>
            <a:endParaRPr lang="en-US" sz="2000" i="1" dirty="0">
              <a:solidFill>
                <a:srgbClr val="0033CC"/>
              </a:solidFill>
            </a:endParaRP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EA651F47-0844-4400-B83A-BFA3E13A326D}"/>
              </a:ext>
            </a:extLst>
          </p:cNvPr>
          <p:cNvCxnSpPr>
            <a:cxnSpLocks/>
            <a:stCxn id="35" idx="3"/>
            <a:endCxn id="39" idx="1"/>
          </p:cNvCxnSpPr>
          <p:nvPr/>
        </p:nvCxnSpPr>
        <p:spPr>
          <a:xfrm flipV="1">
            <a:off x="9005453" y="3546656"/>
            <a:ext cx="942112" cy="218486"/>
          </a:xfrm>
          <a:prstGeom prst="straightConnector1">
            <a:avLst/>
          </a:prstGeom>
          <a:noFill/>
          <a:ln w="57150" cap="flat">
            <a:solidFill>
              <a:srgbClr val="1243DE"/>
            </a:solidFill>
            <a:prstDash val="solid"/>
            <a:miter lim="400000"/>
            <a:headEnd type="triangle" w="med" len="med"/>
            <a:tailEnd type="triangl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4" name="Interdiction 43">
            <a:extLst>
              <a:ext uri="{FF2B5EF4-FFF2-40B4-BE49-F238E27FC236}">
                <a16:creationId xmlns:a16="http://schemas.microsoft.com/office/drawing/2014/main" id="{0B6D7657-93A8-4A37-BD9B-BCDE8E2F0560}"/>
              </a:ext>
            </a:extLst>
          </p:cNvPr>
          <p:cNvSpPr/>
          <p:nvPr/>
        </p:nvSpPr>
        <p:spPr>
          <a:xfrm>
            <a:off x="9282544" y="3421956"/>
            <a:ext cx="415858" cy="415214"/>
          </a:xfrm>
          <a:prstGeom prst="noSmoking">
            <a:avLst/>
          </a:prstGeom>
          <a:solidFill>
            <a:srgbClr val="C00000"/>
          </a:solidFill>
          <a:ln w="127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5" name="TextBox 18">
            <a:extLst>
              <a:ext uri="{FF2B5EF4-FFF2-40B4-BE49-F238E27FC236}">
                <a16:creationId xmlns:a16="http://schemas.microsoft.com/office/drawing/2014/main" id="{117188B0-8539-4820-8534-A728D2BD7735}"/>
              </a:ext>
            </a:extLst>
          </p:cNvPr>
          <p:cNvSpPr txBox="1"/>
          <p:nvPr/>
        </p:nvSpPr>
        <p:spPr>
          <a:xfrm>
            <a:off x="101646" y="4549726"/>
            <a:ext cx="4567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 to allow for a broader perspective</a:t>
            </a:r>
            <a:endParaRPr lang="en-US" sz="2000" b="1" i="1" dirty="0">
              <a:solidFill>
                <a:schemeClr val="tx1"/>
              </a:solidFill>
            </a:endParaRPr>
          </a:p>
        </p:txBody>
      </p:sp>
      <p:sp>
        <p:nvSpPr>
          <p:cNvPr id="47" name="TextBox 59">
            <a:extLst>
              <a:ext uri="{FF2B5EF4-FFF2-40B4-BE49-F238E27FC236}">
                <a16:creationId xmlns:a16="http://schemas.microsoft.com/office/drawing/2014/main" id="{8CE64BA5-F9CC-4120-AD0D-0D45FBEFAEBC}"/>
              </a:ext>
            </a:extLst>
          </p:cNvPr>
          <p:cNvSpPr txBox="1"/>
          <p:nvPr/>
        </p:nvSpPr>
        <p:spPr>
          <a:xfrm>
            <a:off x="4932925" y="2221325"/>
            <a:ext cx="273099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fr-FR" sz="2000" b="1" dirty="0">
                <a:solidFill>
                  <a:schemeClr val="tx1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1</a:t>
            </a:r>
            <a:endParaRPr lang="en-GB" sz="1700" b="1" dirty="0">
              <a:solidFill>
                <a:schemeClr val="tx1"/>
              </a:solidFill>
              <a:latin typeface="Palatino"/>
            </a:endParaRPr>
          </a:p>
        </p:txBody>
      </p:sp>
      <p:sp>
        <p:nvSpPr>
          <p:cNvPr id="49" name="TextBox 59">
            <a:extLst>
              <a:ext uri="{FF2B5EF4-FFF2-40B4-BE49-F238E27FC236}">
                <a16:creationId xmlns:a16="http://schemas.microsoft.com/office/drawing/2014/main" id="{D74F7B3A-9DCF-48A4-9EE2-BB78F7EA0279}"/>
              </a:ext>
            </a:extLst>
          </p:cNvPr>
          <p:cNvSpPr txBox="1"/>
          <p:nvPr/>
        </p:nvSpPr>
        <p:spPr>
          <a:xfrm>
            <a:off x="8826306" y="2207816"/>
            <a:ext cx="273099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fr-FR" sz="2000" b="1" dirty="0">
                <a:solidFill>
                  <a:schemeClr val="tx1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2</a:t>
            </a:r>
            <a:endParaRPr lang="en-GB" sz="1700" b="1" dirty="0">
              <a:solidFill>
                <a:schemeClr val="tx1"/>
              </a:solidFill>
              <a:latin typeface="Palatino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90A2F469-9AB7-438B-91C0-100AE33E2611}"/>
              </a:ext>
            </a:extLst>
          </p:cNvPr>
          <p:cNvSpPr/>
          <p:nvPr/>
        </p:nvSpPr>
        <p:spPr>
          <a:xfrm>
            <a:off x="8106739" y="2562678"/>
            <a:ext cx="1771550" cy="466854"/>
          </a:xfrm>
          <a:prstGeom prst="roundRect">
            <a:avLst/>
          </a:prstGeom>
          <a:noFill/>
          <a:ln w="57150" cap="flat">
            <a:solidFill>
              <a:srgbClr val="1243DE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0" name="TextBox 18">
            <a:extLst>
              <a:ext uri="{FF2B5EF4-FFF2-40B4-BE49-F238E27FC236}">
                <a16:creationId xmlns:a16="http://schemas.microsoft.com/office/drawing/2014/main" id="{1218576E-0593-45B8-9A41-531CE6F9EC43}"/>
              </a:ext>
            </a:extLst>
          </p:cNvPr>
          <p:cNvSpPr txBox="1"/>
          <p:nvPr/>
        </p:nvSpPr>
        <p:spPr>
          <a:xfrm>
            <a:off x="818951" y="5105652"/>
            <a:ext cx="2949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 first to relax step 1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53" name="TextBox 18">
            <a:extLst>
              <a:ext uri="{FF2B5EF4-FFF2-40B4-BE49-F238E27FC236}">
                <a16:creationId xmlns:a16="http://schemas.microsoft.com/office/drawing/2014/main" id="{58D55662-2D34-4BBA-91E9-BD8D37385F85}"/>
              </a:ext>
            </a:extLst>
          </p:cNvPr>
          <p:cNvSpPr txBox="1"/>
          <p:nvPr/>
        </p:nvSpPr>
        <p:spPr>
          <a:xfrm>
            <a:off x="40913" y="5723886"/>
            <a:ext cx="4151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→Deterministic hydrodynamic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54" name="TextBox 18">
            <a:extLst>
              <a:ext uri="{FF2B5EF4-FFF2-40B4-BE49-F238E27FC236}">
                <a16:creationId xmlns:a16="http://schemas.microsoft.com/office/drawing/2014/main" id="{67FC11BB-FAC5-4EAC-9689-24A56E8E4DE8}"/>
              </a:ext>
            </a:extLst>
          </p:cNvPr>
          <p:cNvSpPr txBox="1"/>
          <p:nvPr/>
        </p:nvSpPr>
        <p:spPr>
          <a:xfrm>
            <a:off x="45532" y="6447634"/>
            <a:ext cx="5160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→2D Fourier transform of the entropy density</a:t>
            </a:r>
            <a:endParaRPr lang="en-US" sz="2000" i="1" dirty="0">
              <a:solidFill>
                <a:schemeClr val="tx1"/>
              </a:solidFill>
            </a:endParaRPr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39D9CB27-4FD9-4F38-BFA9-E5F8829DCD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12090" y="6363123"/>
            <a:ext cx="2550903" cy="711309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F2ADE07D-5971-4018-BCA2-9EC9227893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00982" y="7127354"/>
            <a:ext cx="4469065" cy="801608"/>
          </a:xfrm>
          <a:prstGeom prst="rect">
            <a:avLst/>
          </a:prstGeom>
        </p:spPr>
      </p:pic>
      <p:sp>
        <p:nvSpPr>
          <p:cNvPr id="59" name="TextBox 18">
            <a:extLst>
              <a:ext uri="{FF2B5EF4-FFF2-40B4-BE49-F238E27FC236}">
                <a16:creationId xmlns:a16="http://schemas.microsoft.com/office/drawing/2014/main" id="{A6FB61E8-699A-4695-9FB6-3EFE8DBD0FE1}"/>
              </a:ext>
            </a:extLst>
          </p:cNvPr>
          <p:cNvSpPr txBox="1"/>
          <p:nvPr/>
        </p:nvSpPr>
        <p:spPr>
          <a:xfrm>
            <a:off x="89493" y="7216572"/>
            <a:ext cx="4623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→Translational invariant expansion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60" name="Rectangle : coins arrondis 59">
            <a:extLst>
              <a:ext uri="{FF2B5EF4-FFF2-40B4-BE49-F238E27FC236}">
                <a16:creationId xmlns:a16="http://schemas.microsoft.com/office/drawing/2014/main" id="{64D51DE6-B2DB-487C-B1A8-FC5EA47EE135}"/>
              </a:ext>
            </a:extLst>
          </p:cNvPr>
          <p:cNvSpPr/>
          <p:nvPr/>
        </p:nvSpPr>
        <p:spPr>
          <a:xfrm>
            <a:off x="7495310" y="7188862"/>
            <a:ext cx="343970" cy="462630"/>
          </a:xfrm>
          <a:prstGeom prst="roundRect">
            <a:avLst/>
          </a:prstGeom>
          <a:noFill/>
          <a:ln w="38100" cap="flat">
            <a:solidFill>
              <a:srgbClr val="1243DE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1" name="Rectangle : coins arrondis 60">
            <a:extLst>
              <a:ext uri="{FF2B5EF4-FFF2-40B4-BE49-F238E27FC236}">
                <a16:creationId xmlns:a16="http://schemas.microsoft.com/office/drawing/2014/main" id="{9F5ECE43-0E7F-4BCB-892B-095F6D9F82DC}"/>
              </a:ext>
            </a:extLst>
          </p:cNvPr>
          <p:cNvSpPr/>
          <p:nvPr/>
        </p:nvSpPr>
        <p:spPr>
          <a:xfrm>
            <a:off x="7835507" y="7188862"/>
            <a:ext cx="634540" cy="462630"/>
          </a:xfrm>
          <a:prstGeom prst="round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2" name="TextBox 18">
            <a:extLst>
              <a:ext uri="{FF2B5EF4-FFF2-40B4-BE49-F238E27FC236}">
                <a16:creationId xmlns:a16="http://schemas.microsoft.com/office/drawing/2014/main" id="{D9413071-963B-4D52-9DA9-47CDDA6A79CD}"/>
              </a:ext>
            </a:extLst>
          </p:cNvPr>
          <p:cNvSpPr txBox="1"/>
          <p:nvPr/>
        </p:nvSpPr>
        <p:spPr>
          <a:xfrm>
            <a:off x="7436055" y="6427645"/>
            <a:ext cx="4469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m encode long-range structure</a:t>
            </a: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m encode shorter-range structure</a:t>
            </a:r>
            <a:endParaRPr lang="en-US" sz="2000" dirty="0">
              <a:solidFill>
                <a:srgbClr val="0033CC"/>
              </a:solidFill>
            </a:endParaRPr>
          </a:p>
        </p:txBody>
      </p:sp>
      <p:sp>
        <p:nvSpPr>
          <p:cNvPr id="63" name="TextBox 18">
            <a:extLst>
              <a:ext uri="{FF2B5EF4-FFF2-40B4-BE49-F238E27FC236}">
                <a16:creationId xmlns:a16="http://schemas.microsoft.com/office/drawing/2014/main" id="{1818F4F6-275F-486F-849B-EE2BD1C11586}"/>
              </a:ext>
            </a:extLst>
          </p:cNvPr>
          <p:cNvSpPr txBox="1"/>
          <p:nvPr/>
        </p:nvSpPr>
        <p:spPr>
          <a:xfrm>
            <a:off x="8535735" y="7187237"/>
            <a:ext cx="44690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encodes Fourier components in </a:t>
            </a:r>
            <a:r>
              <a:rPr lang="en-US" sz="2000" i="1" dirty="0">
                <a:solidFill>
                  <a:srgbClr val="C0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f</a:t>
            </a:r>
            <a:endParaRPr lang="en-US" sz="2000" i="1" dirty="0">
              <a:solidFill>
                <a:srgbClr val="C00000"/>
              </a:solidFill>
              <a:latin typeface="Symbol" panose="05050102010706020507" pitchFamily="18" charset="2"/>
            </a:endParaRPr>
          </a:p>
        </p:txBody>
      </p:sp>
      <p:sp>
        <p:nvSpPr>
          <p:cNvPr id="65" name="Flèche : courbe vers le bas 64">
            <a:extLst>
              <a:ext uri="{FF2B5EF4-FFF2-40B4-BE49-F238E27FC236}">
                <a16:creationId xmlns:a16="http://schemas.microsoft.com/office/drawing/2014/main" id="{08A340BC-4CD5-4D3A-9C8E-4534CD08D14C}"/>
              </a:ext>
            </a:extLst>
          </p:cNvPr>
          <p:cNvSpPr/>
          <p:nvPr/>
        </p:nvSpPr>
        <p:spPr>
          <a:xfrm rot="11950149" flipH="1">
            <a:off x="7176279" y="7901996"/>
            <a:ext cx="1193031" cy="314215"/>
          </a:xfrm>
          <a:prstGeom prst="curvedDown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6" name="Rectangle : coins arrondis 65">
            <a:extLst>
              <a:ext uri="{FF2B5EF4-FFF2-40B4-BE49-F238E27FC236}">
                <a16:creationId xmlns:a16="http://schemas.microsoft.com/office/drawing/2014/main" id="{12095662-A0A7-4FF3-A3BB-900319190407}"/>
              </a:ext>
            </a:extLst>
          </p:cNvPr>
          <p:cNvSpPr/>
          <p:nvPr/>
        </p:nvSpPr>
        <p:spPr>
          <a:xfrm>
            <a:off x="7005044" y="7216573"/>
            <a:ext cx="462559" cy="444992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58" name="Image 57">
            <a:extLst>
              <a:ext uri="{FF2B5EF4-FFF2-40B4-BE49-F238E27FC236}">
                <a16:creationId xmlns:a16="http://schemas.microsoft.com/office/drawing/2014/main" id="{6522C9A9-A93D-4F46-908C-0CAF646698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81857" y="7765848"/>
            <a:ext cx="1857567" cy="356301"/>
          </a:xfrm>
          <a:prstGeom prst="rect">
            <a:avLst/>
          </a:prstGeom>
        </p:spPr>
      </p:pic>
      <p:sp>
        <p:nvSpPr>
          <p:cNvPr id="69" name="TextBox 18">
            <a:extLst>
              <a:ext uri="{FF2B5EF4-FFF2-40B4-BE49-F238E27FC236}">
                <a16:creationId xmlns:a16="http://schemas.microsoft.com/office/drawing/2014/main" id="{A717B6C9-8159-4B11-927E-EC81A79EA5AB}"/>
              </a:ext>
            </a:extLst>
          </p:cNvPr>
          <p:cNvSpPr txBox="1"/>
          <p:nvPr/>
        </p:nvSpPr>
        <p:spPr>
          <a:xfrm>
            <a:off x="8387823" y="7662156"/>
            <a:ext cx="2338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Cumulants such that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7" name="Flèche : droite 66">
            <a:extLst>
              <a:ext uri="{FF2B5EF4-FFF2-40B4-BE49-F238E27FC236}">
                <a16:creationId xmlns:a16="http://schemas.microsoft.com/office/drawing/2014/main" id="{7635A66C-5F02-4FA4-8BB1-2D74ACAC4991}"/>
              </a:ext>
            </a:extLst>
          </p:cNvPr>
          <p:cNvSpPr/>
          <p:nvPr/>
        </p:nvSpPr>
        <p:spPr>
          <a:xfrm>
            <a:off x="3394363" y="5706969"/>
            <a:ext cx="318655" cy="505832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2" name="TextBox 18">
            <a:extLst>
              <a:ext uri="{FF2B5EF4-FFF2-40B4-BE49-F238E27FC236}">
                <a16:creationId xmlns:a16="http://schemas.microsoft.com/office/drawing/2014/main" id="{D6E97D2E-4C8C-449E-B4F2-138ECF0F1719}"/>
              </a:ext>
            </a:extLst>
          </p:cNvPr>
          <p:cNvSpPr txBox="1"/>
          <p:nvPr/>
        </p:nvSpPr>
        <p:spPr>
          <a:xfrm>
            <a:off x="2084479" y="9169037"/>
            <a:ext cx="8946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 is an (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-dependent) unknown function of the cumulants through hydrodynamic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73" name="Flèche : droite 72">
            <a:extLst>
              <a:ext uri="{FF2B5EF4-FFF2-40B4-BE49-F238E27FC236}">
                <a16:creationId xmlns:a16="http://schemas.microsoft.com/office/drawing/2014/main" id="{5A5DE1BC-0860-4CB6-B5D3-F2D61FD29C38}"/>
              </a:ext>
            </a:extLst>
          </p:cNvPr>
          <p:cNvSpPr/>
          <p:nvPr/>
        </p:nvSpPr>
        <p:spPr>
          <a:xfrm>
            <a:off x="1727481" y="9139658"/>
            <a:ext cx="318655" cy="505832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4" name="Flèche : droite 73">
            <a:extLst>
              <a:ext uri="{FF2B5EF4-FFF2-40B4-BE49-F238E27FC236}">
                <a16:creationId xmlns:a16="http://schemas.microsoft.com/office/drawing/2014/main" id="{819D0870-33C6-4307-8B83-A9B3F5649D5A}"/>
              </a:ext>
            </a:extLst>
          </p:cNvPr>
          <p:cNvSpPr/>
          <p:nvPr/>
        </p:nvSpPr>
        <p:spPr>
          <a:xfrm>
            <a:off x="436912" y="5058226"/>
            <a:ext cx="318655" cy="505832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5" name="TextBox 18">
            <a:extLst>
              <a:ext uri="{FF2B5EF4-FFF2-40B4-BE49-F238E27FC236}">
                <a16:creationId xmlns:a16="http://schemas.microsoft.com/office/drawing/2014/main" id="{7599E7B4-1674-4F16-8CF9-F8B6B3DAF654}"/>
              </a:ext>
            </a:extLst>
          </p:cNvPr>
          <p:cNvSpPr txBox="1"/>
          <p:nvPr/>
        </p:nvSpPr>
        <p:spPr>
          <a:xfrm>
            <a:off x="8435120" y="8401487"/>
            <a:ext cx="3992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Choice of frame for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such that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4" name="TextBox 18">
            <a:extLst>
              <a:ext uri="{FF2B5EF4-FFF2-40B4-BE49-F238E27FC236}">
                <a16:creationId xmlns:a16="http://schemas.microsoft.com/office/drawing/2014/main" id="{611DFFE1-B120-4DEB-B8C3-D248025C9D2E}"/>
              </a:ext>
            </a:extLst>
          </p:cNvPr>
          <p:cNvSpPr txBox="1"/>
          <p:nvPr/>
        </p:nvSpPr>
        <p:spPr>
          <a:xfrm>
            <a:off x="7062979" y="8254334"/>
            <a:ext cx="533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83" name="Image 82">
            <a:extLst>
              <a:ext uri="{FF2B5EF4-FFF2-40B4-BE49-F238E27FC236}">
                <a16:creationId xmlns:a16="http://schemas.microsoft.com/office/drawing/2014/main" id="{D3416575-1205-4F0C-BB1D-851475E60A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57419" y="5805149"/>
            <a:ext cx="1736468" cy="338707"/>
          </a:xfrm>
          <a:prstGeom prst="rect">
            <a:avLst/>
          </a:prstGeom>
        </p:spPr>
      </p:pic>
      <p:pic>
        <p:nvPicPr>
          <p:cNvPr id="86" name="Image 85">
            <a:extLst>
              <a:ext uri="{FF2B5EF4-FFF2-40B4-BE49-F238E27FC236}">
                <a16:creationId xmlns:a16="http://schemas.microsoft.com/office/drawing/2014/main" id="{40D7514F-C653-4F2E-A870-12FC1E55567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15358" y="9201902"/>
            <a:ext cx="1675647" cy="35120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9" name="TextBox 59">
            <a:extLst>
              <a:ext uri="{FF2B5EF4-FFF2-40B4-BE49-F238E27FC236}">
                <a16:creationId xmlns:a16="http://schemas.microsoft.com/office/drawing/2014/main" id="{EE1EBA06-2966-4DF5-87A7-24DCE469F8C8}"/>
              </a:ext>
            </a:extLst>
          </p:cNvPr>
          <p:cNvSpPr txBox="1"/>
          <p:nvPr/>
        </p:nvSpPr>
        <p:spPr>
          <a:xfrm>
            <a:off x="3577820" y="5129118"/>
            <a:ext cx="315645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700" dirty="0" err="1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Teaney</a:t>
            </a:r>
            <a:r>
              <a:rPr lang="fr-FR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, Yan, PRC (2011)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pic>
        <p:nvPicPr>
          <p:cNvPr id="91" name="Image 90">
            <a:extLst>
              <a:ext uri="{FF2B5EF4-FFF2-40B4-BE49-F238E27FC236}">
                <a16:creationId xmlns:a16="http://schemas.microsoft.com/office/drawing/2014/main" id="{9415C562-85B4-4E1F-813B-576924EB15A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060613" y="8532083"/>
            <a:ext cx="792430" cy="240837"/>
          </a:xfrm>
          <a:prstGeom prst="rect">
            <a:avLst/>
          </a:prstGeom>
        </p:spPr>
      </p:pic>
      <p:sp>
        <p:nvSpPr>
          <p:cNvPr id="100" name="Flèche : courbe vers le bas 99">
            <a:extLst>
              <a:ext uri="{FF2B5EF4-FFF2-40B4-BE49-F238E27FC236}">
                <a16:creationId xmlns:a16="http://schemas.microsoft.com/office/drawing/2014/main" id="{41331F74-E8B0-4C95-BE5F-C578F0C17E61}"/>
              </a:ext>
            </a:extLst>
          </p:cNvPr>
          <p:cNvSpPr/>
          <p:nvPr/>
        </p:nvSpPr>
        <p:spPr>
          <a:xfrm rot="6172960" flipH="1">
            <a:off x="11408098" y="6128959"/>
            <a:ext cx="1410934" cy="516929"/>
          </a:xfrm>
          <a:prstGeom prst="curvedDown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1" name="TextBox 18">
            <a:extLst>
              <a:ext uri="{FF2B5EF4-FFF2-40B4-BE49-F238E27FC236}">
                <a16:creationId xmlns:a16="http://schemas.microsoft.com/office/drawing/2014/main" id="{92ABD9E6-CE1A-4EDB-9D7E-A7EA4C038D68}"/>
              </a:ext>
            </a:extLst>
          </p:cNvPr>
          <p:cNvSpPr txBox="1"/>
          <p:nvPr/>
        </p:nvSpPr>
        <p:spPr>
          <a:xfrm>
            <a:off x="6070335" y="5540023"/>
            <a:ext cx="5988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Hydrodynamic response insensitive to very small scales 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99" name="Image 98">
            <a:extLst>
              <a:ext uri="{FF2B5EF4-FFF2-40B4-BE49-F238E27FC236}">
                <a16:creationId xmlns:a16="http://schemas.microsoft.com/office/drawing/2014/main" id="{580A3927-DCB8-4D01-8B36-C9B1CD91B0B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713516" y="8114859"/>
            <a:ext cx="1344990" cy="271584"/>
          </a:xfrm>
          <a:prstGeom prst="rect">
            <a:avLst/>
          </a:prstGeom>
        </p:spPr>
      </p:pic>
      <p:sp>
        <p:nvSpPr>
          <p:cNvPr id="104" name="TextBox 18">
            <a:extLst>
              <a:ext uri="{FF2B5EF4-FFF2-40B4-BE49-F238E27FC236}">
                <a16:creationId xmlns:a16="http://schemas.microsoft.com/office/drawing/2014/main" id="{BE0F52F1-AA61-4815-9BD3-11690D2F68C6}"/>
              </a:ext>
            </a:extLst>
          </p:cNvPr>
          <p:cNvSpPr txBox="1"/>
          <p:nvPr/>
        </p:nvSpPr>
        <p:spPr>
          <a:xfrm>
            <a:off x="6034676" y="5885521"/>
            <a:ext cx="5870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000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≠0 small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relevant scales (system’s size)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5" name="Rectangle : coins arrondis 104">
            <a:extLst>
              <a:ext uri="{FF2B5EF4-FFF2-40B4-BE49-F238E27FC236}">
                <a16:creationId xmlns:a16="http://schemas.microsoft.com/office/drawing/2014/main" id="{23ABFB6F-433A-41B3-966D-7485954C7CFC}"/>
              </a:ext>
            </a:extLst>
          </p:cNvPr>
          <p:cNvSpPr/>
          <p:nvPr/>
        </p:nvSpPr>
        <p:spPr>
          <a:xfrm>
            <a:off x="6054834" y="5582069"/>
            <a:ext cx="5885944" cy="738450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5296308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9" grpId="0"/>
      <p:bldP spid="20" grpId="0"/>
      <p:bldP spid="24" grpId="0"/>
      <p:bldP spid="27" grpId="0"/>
      <p:bldP spid="28" grpId="0"/>
      <p:bldP spid="35" grpId="0" animBg="1"/>
      <p:bldP spid="37" grpId="0" animBg="1"/>
      <p:bldP spid="39" grpId="0"/>
      <p:bldP spid="44" grpId="0" animBg="1"/>
      <p:bldP spid="45" grpId="0"/>
      <p:bldP spid="47" grpId="0" animBg="1"/>
      <p:bldP spid="49" grpId="0" animBg="1"/>
      <p:bldP spid="36" grpId="0" animBg="1"/>
      <p:bldP spid="50" grpId="0"/>
      <p:bldP spid="53" grpId="0"/>
      <p:bldP spid="54" grpId="0"/>
      <p:bldP spid="59" grpId="0"/>
      <p:bldP spid="60" grpId="0" animBg="1"/>
      <p:bldP spid="61" grpId="0" animBg="1"/>
      <p:bldP spid="62" grpId="0"/>
      <p:bldP spid="63" grpId="0"/>
      <p:bldP spid="65" grpId="0" animBg="1"/>
      <p:bldP spid="66" grpId="0" animBg="1"/>
      <p:bldP spid="69" grpId="0"/>
      <p:bldP spid="67" grpId="0" animBg="1"/>
      <p:bldP spid="72" grpId="0"/>
      <p:bldP spid="73" grpId="0" animBg="1"/>
      <p:bldP spid="74" grpId="0" animBg="1"/>
      <p:bldP spid="75" grpId="0"/>
      <p:bldP spid="84" grpId="0"/>
      <p:bldP spid="89" grpId="0"/>
      <p:bldP spid="100" grpId="0" animBg="1"/>
      <p:bldP spid="101" grpId="0"/>
      <p:bldP spid="104" grpId="0"/>
      <p:bldP spid="10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1E98D1D-1759-4E64-9D7F-A5E5ACBFE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68" y="3346269"/>
            <a:ext cx="6923646" cy="890184"/>
          </a:xfrm>
          <a:prstGeom prst="rect">
            <a:avLst/>
          </a:prstGeom>
        </p:spPr>
      </p:pic>
      <p:sp>
        <p:nvSpPr>
          <p:cNvPr id="1200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7" name="Shape 1495">
            <a:extLst>
              <a:ext uri="{FF2B5EF4-FFF2-40B4-BE49-F238E27FC236}">
                <a16:creationId xmlns:a16="http://schemas.microsoft.com/office/drawing/2014/main" id="{74FA1DAE-A97A-4C0E-A3F2-4FE5E9D2F0FC}"/>
              </a:ext>
            </a:extLst>
          </p:cNvPr>
          <p:cNvSpPr/>
          <p:nvPr/>
        </p:nvSpPr>
        <p:spPr>
          <a:xfrm>
            <a:off x="0" y="171656"/>
            <a:ext cx="13004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sz="3600" dirty="0">
                <a:solidFill>
                  <a:srgbClr val="0033CC"/>
                </a:solidFill>
              </a:rPr>
              <a:t>Imaging correlations via ultra-relativistic ion-ion collisions</a:t>
            </a:r>
            <a:endParaRPr sz="3600" dirty="0">
              <a:solidFill>
                <a:srgbClr val="0033CC"/>
              </a:solidFill>
              <a:latin typeface="Symbol" panose="05050102010706020507" pitchFamily="18" charset="2"/>
            </a:endParaRPr>
          </a:p>
        </p:txBody>
      </p:sp>
      <p:sp>
        <p:nvSpPr>
          <p:cNvPr id="51" name="TextBox 59">
            <a:extLst>
              <a:ext uri="{FF2B5EF4-FFF2-40B4-BE49-F238E27FC236}">
                <a16:creationId xmlns:a16="http://schemas.microsoft.com/office/drawing/2014/main" id="{3651B98A-B9A5-4E91-9EE3-704DBB6B0978}"/>
              </a:ext>
            </a:extLst>
          </p:cNvPr>
          <p:cNvSpPr txBox="1"/>
          <p:nvPr/>
        </p:nvSpPr>
        <p:spPr>
          <a:xfrm>
            <a:off x="10430029" y="1499235"/>
            <a:ext cx="2550902" cy="360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T. Duguet</a:t>
            </a:r>
            <a:r>
              <a:rPr lang="it-IT" sz="1700" i="1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, </a:t>
            </a:r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unpublished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sp>
        <p:nvSpPr>
          <p:cNvPr id="55" name="TextBox 18">
            <a:extLst>
              <a:ext uri="{FF2B5EF4-FFF2-40B4-BE49-F238E27FC236}">
                <a16:creationId xmlns:a16="http://schemas.microsoft.com/office/drawing/2014/main" id="{0A86CDE2-C945-4424-B3D9-7B516C70E35B}"/>
              </a:ext>
            </a:extLst>
          </p:cNvPr>
          <p:cNvSpPr txBox="1"/>
          <p:nvPr/>
        </p:nvSpPr>
        <p:spPr>
          <a:xfrm>
            <a:off x="556223" y="1562031"/>
            <a:ext cx="7701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Double expansion of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000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in powers of asymmetric cumulants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7" name="Flèche : droite 56">
            <a:extLst>
              <a:ext uri="{FF2B5EF4-FFF2-40B4-BE49-F238E27FC236}">
                <a16:creationId xmlns:a16="http://schemas.microsoft.com/office/drawing/2014/main" id="{65134F7D-CDE0-4FBA-A6A8-3B748450204A}"/>
              </a:ext>
            </a:extLst>
          </p:cNvPr>
          <p:cNvSpPr/>
          <p:nvPr/>
        </p:nvSpPr>
        <p:spPr>
          <a:xfrm>
            <a:off x="144312" y="1509170"/>
            <a:ext cx="318655" cy="505832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C69A9AC-F727-46CD-8A33-86674434B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87" y="2240985"/>
            <a:ext cx="8071914" cy="925896"/>
          </a:xfrm>
          <a:prstGeom prst="rect">
            <a:avLst/>
          </a:prstGeom>
        </p:spPr>
      </p:pic>
      <p:sp>
        <p:nvSpPr>
          <p:cNvPr id="68" name="Rectangle : coins arrondis 67">
            <a:extLst>
              <a:ext uri="{FF2B5EF4-FFF2-40B4-BE49-F238E27FC236}">
                <a16:creationId xmlns:a16="http://schemas.microsoft.com/office/drawing/2014/main" id="{2FD8C3A6-EDFF-452F-9E0A-2B205FA4C16A}"/>
              </a:ext>
            </a:extLst>
          </p:cNvPr>
          <p:cNvSpPr/>
          <p:nvPr/>
        </p:nvSpPr>
        <p:spPr>
          <a:xfrm>
            <a:off x="993692" y="2194013"/>
            <a:ext cx="558009" cy="972867"/>
          </a:xfrm>
          <a:prstGeom prst="roundRect">
            <a:avLst/>
          </a:prstGeom>
          <a:noFill/>
          <a:ln w="57150" cap="flat">
            <a:solidFill>
              <a:srgbClr val="1243DE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0" name="Rectangle : coins arrondis 69">
            <a:extLst>
              <a:ext uri="{FF2B5EF4-FFF2-40B4-BE49-F238E27FC236}">
                <a16:creationId xmlns:a16="http://schemas.microsoft.com/office/drawing/2014/main" id="{769AA356-7CD1-4196-8FDE-ABF4A4B3610C}"/>
              </a:ext>
            </a:extLst>
          </p:cNvPr>
          <p:cNvSpPr/>
          <p:nvPr/>
        </p:nvSpPr>
        <p:spPr>
          <a:xfrm>
            <a:off x="3649062" y="2217499"/>
            <a:ext cx="1449403" cy="972867"/>
          </a:xfrm>
          <a:prstGeom prst="roundRect">
            <a:avLst/>
          </a:prstGeom>
          <a:noFill/>
          <a:ln w="57150" cap="flat">
            <a:solidFill>
              <a:srgbClr val="1243DE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1" name="Rectangle : coins arrondis 70">
            <a:extLst>
              <a:ext uri="{FF2B5EF4-FFF2-40B4-BE49-F238E27FC236}">
                <a16:creationId xmlns:a16="http://schemas.microsoft.com/office/drawing/2014/main" id="{CA6A5ECD-39D3-45C5-B587-A5999BC04D10}"/>
              </a:ext>
            </a:extLst>
          </p:cNvPr>
          <p:cNvSpPr/>
          <p:nvPr/>
        </p:nvSpPr>
        <p:spPr>
          <a:xfrm>
            <a:off x="2033533" y="2427315"/>
            <a:ext cx="558009" cy="472331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4" name="Rectangle : coins arrondis 73">
            <a:extLst>
              <a:ext uri="{FF2B5EF4-FFF2-40B4-BE49-F238E27FC236}">
                <a16:creationId xmlns:a16="http://schemas.microsoft.com/office/drawing/2014/main" id="{6F9DB059-BE13-499E-A25E-15134BDDCA8F}"/>
              </a:ext>
            </a:extLst>
          </p:cNvPr>
          <p:cNvSpPr/>
          <p:nvPr/>
        </p:nvSpPr>
        <p:spPr>
          <a:xfrm>
            <a:off x="5900072" y="2427314"/>
            <a:ext cx="1553665" cy="472332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5" name="TextBox 18">
            <a:extLst>
              <a:ext uri="{FF2B5EF4-FFF2-40B4-BE49-F238E27FC236}">
                <a16:creationId xmlns:a16="http://schemas.microsoft.com/office/drawing/2014/main" id="{72D00CBA-20F6-402D-9168-8499D51DEE45}"/>
              </a:ext>
            </a:extLst>
          </p:cNvPr>
          <p:cNvSpPr txBox="1"/>
          <p:nvPr/>
        </p:nvSpPr>
        <p:spPr>
          <a:xfrm>
            <a:off x="993692" y="1827266"/>
            <a:ext cx="2797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1243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Shorter-range corrections</a:t>
            </a:r>
            <a:endParaRPr lang="en-US" sz="2000" dirty="0">
              <a:solidFill>
                <a:srgbClr val="1243DE"/>
              </a:solidFill>
              <a:latin typeface="Symbol" panose="05050102010706020507" pitchFamily="18" charset="2"/>
            </a:endParaRPr>
          </a:p>
        </p:txBody>
      </p:sp>
      <p:sp>
        <p:nvSpPr>
          <p:cNvPr id="76" name="TextBox 18">
            <a:extLst>
              <a:ext uri="{FF2B5EF4-FFF2-40B4-BE49-F238E27FC236}">
                <a16:creationId xmlns:a16="http://schemas.microsoft.com/office/drawing/2014/main" id="{73449718-73F3-4AE9-84D8-418CFB643FDD}"/>
              </a:ext>
            </a:extLst>
          </p:cNvPr>
          <p:cNvSpPr txBox="1"/>
          <p:nvPr/>
        </p:nvSpPr>
        <p:spPr>
          <a:xfrm>
            <a:off x="5832178" y="1954816"/>
            <a:ext cx="2797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Higher power corrections</a:t>
            </a:r>
            <a:endParaRPr lang="en-US" sz="2000" dirty="0">
              <a:solidFill>
                <a:srgbClr val="C00000"/>
              </a:solidFill>
              <a:latin typeface="Symbol" panose="05050102010706020507" pitchFamily="18" charset="2"/>
            </a:endParaRPr>
          </a:p>
        </p:txBody>
      </p:sp>
      <p:sp>
        <p:nvSpPr>
          <p:cNvPr id="77" name="TextBox 18">
            <a:extLst>
              <a:ext uri="{FF2B5EF4-FFF2-40B4-BE49-F238E27FC236}">
                <a16:creationId xmlns:a16="http://schemas.microsoft.com/office/drawing/2014/main" id="{B2963ED4-59DC-4B7A-89C4-2083A35DBD74}"/>
              </a:ext>
            </a:extLst>
          </p:cNvPr>
          <p:cNvSpPr txBox="1"/>
          <p:nvPr/>
        </p:nvSpPr>
        <p:spPr>
          <a:xfrm>
            <a:off x="7730514" y="3574094"/>
            <a:ext cx="761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endParaRPr lang="en-US" sz="2000" dirty="0">
              <a:solidFill>
                <a:schemeClr val="tx1"/>
              </a:solidFill>
              <a:latin typeface="Symbol" panose="05050102010706020507" pitchFamily="18" charset="2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2049ACE-65B8-43C6-9C1E-8C023DC95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8154" y="3301541"/>
            <a:ext cx="3969464" cy="1000636"/>
          </a:xfrm>
          <a:prstGeom prst="rect">
            <a:avLst/>
          </a:prstGeom>
        </p:spPr>
      </p:pic>
      <p:sp>
        <p:nvSpPr>
          <p:cNvPr id="78" name="TextBox 18">
            <a:extLst>
              <a:ext uri="{FF2B5EF4-FFF2-40B4-BE49-F238E27FC236}">
                <a16:creationId xmlns:a16="http://schemas.microsoft.com/office/drawing/2014/main" id="{371677E9-7222-4F07-BFD9-1B6B2B872B01}"/>
              </a:ext>
            </a:extLst>
          </p:cNvPr>
          <p:cNvSpPr txBox="1"/>
          <p:nvPr/>
        </p:nvSpPr>
        <p:spPr>
          <a:xfrm>
            <a:off x="8844495" y="2824987"/>
            <a:ext cx="3199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Generalized eccentricities </a:t>
            </a:r>
            <a:endParaRPr lang="en-US" sz="2000" dirty="0">
              <a:solidFill>
                <a:schemeClr val="tx1"/>
              </a:solidFill>
              <a:latin typeface="Symbol" panose="05050102010706020507" pitchFamily="18" charset="2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EBA917A-830C-490C-8016-9E782A5916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821" y="8088526"/>
            <a:ext cx="822755" cy="255968"/>
          </a:xfrm>
          <a:prstGeom prst="rect">
            <a:avLst/>
          </a:prstGeom>
        </p:spPr>
      </p:pic>
      <p:sp>
        <p:nvSpPr>
          <p:cNvPr id="79" name="TextBox 18">
            <a:extLst>
              <a:ext uri="{FF2B5EF4-FFF2-40B4-BE49-F238E27FC236}">
                <a16:creationId xmlns:a16="http://schemas.microsoft.com/office/drawing/2014/main" id="{387CEB44-2648-4E11-A0AE-8FE85617D84F}"/>
              </a:ext>
            </a:extLst>
          </p:cNvPr>
          <p:cNvSpPr txBox="1"/>
          <p:nvPr/>
        </p:nvSpPr>
        <p:spPr>
          <a:xfrm>
            <a:off x="498276" y="7475021"/>
            <a:ext cx="11000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an appropriate power counting depending on intrinsic resolution scale and chosen apparent scale?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0" name="Flèche : droite 79">
            <a:extLst>
              <a:ext uri="{FF2B5EF4-FFF2-40B4-BE49-F238E27FC236}">
                <a16:creationId xmlns:a16="http://schemas.microsoft.com/office/drawing/2014/main" id="{309756B7-2E86-4D7B-9980-1E58D2D60575}"/>
              </a:ext>
            </a:extLst>
          </p:cNvPr>
          <p:cNvSpPr/>
          <p:nvPr/>
        </p:nvSpPr>
        <p:spPr>
          <a:xfrm>
            <a:off x="179620" y="7422160"/>
            <a:ext cx="318655" cy="505832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3EFE1E93-6988-4B90-85FD-A54FF876DCE2}"/>
              </a:ext>
            </a:extLst>
          </p:cNvPr>
          <p:cNvCxnSpPr/>
          <p:nvPr/>
        </p:nvCxnSpPr>
        <p:spPr>
          <a:xfrm>
            <a:off x="2068216" y="3935203"/>
            <a:ext cx="442179" cy="0"/>
          </a:xfrm>
          <a:prstGeom prst="line">
            <a:avLst/>
          </a:prstGeom>
          <a:noFill/>
          <a:ln w="38100" cap="flat">
            <a:solidFill>
              <a:srgbClr val="C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E49D5829-4564-4300-B760-9906D0B02E9E}"/>
              </a:ext>
            </a:extLst>
          </p:cNvPr>
          <p:cNvCxnSpPr>
            <a:cxnSpLocks/>
          </p:cNvCxnSpPr>
          <p:nvPr/>
        </p:nvCxnSpPr>
        <p:spPr>
          <a:xfrm>
            <a:off x="5624943" y="3974204"/>
            <a:ext cx="1148945" cy="0"/>
          </a:xfrm>
          <a:prstGeom prst="line">
            <a:avLst/>
          </a:prstGeom>
          <a:noFill/>
          <a:ln w="38100" cap="flat">
            <a:solidFill>
              <a:srgbClr val="C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2" name="TextBox 18">
            <a:extLst>
              <a:ext uri="{FF2B5EF4-FFF2-40B4-BE49-F238E27FC236}">
                <a16:creationId xmlns:a16="http://schemas.microsoft.com/office/drawing/2014/main" id="{EA8DB43F-BC9D-410E-A86C-FF6BF939A8B8}"/>
              </a:ext>
            </a:extLst>
          </p:cNvPr>
          <p:cNvSpPr txBox="1"/>
          <p:nvPr/>
        </p:nvSpPr>
        <p:spPr>
          <a:xfrm>
            <a:off x="1899431" y="8003191"/>
            <a:ext cx="2557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expected as leading order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83" name="TextBox 18">
            <a:extLst>
              <a:ext uri="{FF2B5EF4-FFF2-40B4-BE49-F238E27FC236}">
                <a16:creationId xmlns:a16="http://schemas.microsoft.com/office/drawing/2014/main" id="{CC5314C5-3E9F-4A5C-9078-17CCD3B5AEF4}"/>
              </a:ext>
            </a:extLst>
          </p:cNvPr>
          <p:cNvSpPr txBox="1"/>
          <p:nvPr/>
        </p:nvSpPr>
        <p:spPr>
          <a:xfrm>
            <a:off x="5325685" y="4045085"/>
            <a:ext cx="3969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Coupling between different eccentricities</a:t>
            </a:r>
            <a:endParaRPr lang="en-US" sz="1800" dirty="0">
              <a:solidFill>
                <a:srgbClr val="C00000"/>
              </a:solidFill>
            </a:endParaRPr>
          </a:p>
        </p:txBody>
      </p:sp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A72BF70B-C95A-47C8-A383-333A63F91CC1}"/>
              </a:ext>
            </a:extLst>
          </p:cNvPr>
          <p:cNvCxnSpPr>
            <a:cxnSpLocks/>
          </p:cNvCxnSpPr>
          <p:nvPr/>
        </p:nvCxnSpPr>
        <p:spPr>
          <a:xfrm>
            <a:off x="636825" y="8192095"/>
            <a:ext cx="279494" cy="0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  <a:headEnd type="none" w="med" len="med"/>
            <a:tailEnd type="arrow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6" name="TextBox 18">
            <a:extLst>
              <a:ext uri="{FF2B5EF4-FFF2-40B4-BE49-F238E27FC236}">
                <a16:creationId xmlns:a16="http://schemas.microsoft.com/office/drawing/2014/main" id="{5C5C3062-E301-4693-B346-1DEB151B0731}"/>
              </a:ext>
            </a:extLst>
          </p:cNvPr>
          <p:cNvSpPr txBox="1"/>
          <p:nvPr/>
        </p:nvSpPr>
        <p:spPr>
          <a:xfrm>
            <a:off x="974167" y="8847615"/>
            <a:ext cx="8848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Contribution from                     expected to decrease when lowering the resolution scale </a:t>
            </a:r>
            <a:r>
              <a:rPr lang="en-US" sz="1800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dirty="0">
              <a:solidFill>
                <a:schemeClr val="tx1"/>
              </a:solidFill>
            </a:endParaRPr>
          </a:p>
        </p:txBody>
      </p: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8DE0A60E-A314-4316-875E-8BE59C44D226}"/>
              </a:ext>
            </a:extLst>
          </p:cNvPr>
          <p:cNvCxnSpPr>
            <a:cxnSpLocks/>
          </p:cNvCxnSpPr>
          <p:nvPr/>
        </p:nvCxnSpPr>
        <p:spPr>
          <a:xfrm>
            <a:off x="617447" y="9036519"/>
            <a:ext cx="279494" cy="0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  <a:headEnd type="none" w="med" len="med"/>
            <a:tailEnd type="arrow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1" name="Image 40">
            <a:extLst>
              <a:ext uri="{FF2B5EF4-FFF2-40B4-BE49-F238E27FC236}">
                <a16:creationId xmlns:a16="http://schemas.microsoft.com/office/drawing/2014/main" id="{C9A34235-E17B-46CC-B696-947D600ECB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4721" y="8924005"/>
            <a:ext cx="1072073" cy="268018"/>
          </a:xfrm>
          <a:prstGeom prst="rect">
            <a:avLst/>
          </a:prstGeom>
        </p:spPr>
      </p:pic>
      <p:sp>
        <p:nvSpPr>
          <p:cNvPr id="88" name="TextBox 18">
            <a:extLst>
              <a:ext uri="{FF2B5EF4-FFF2-40B4-BE49-F238E27FC236}">
                <a16:creationId xmlns:a16="http://schemas.microsoft.com/office/drawing/2014/main" id="{853BD6EB-3DB7-45B3-A67C-0CDD98F7AE32}"/>
              </a:ext>
            </a:extLst>
          </p:cNvPr>
          <p:cNvSpPr txBox="1"/>
          <p:nvPr/>
        </p:nvSpPr>
        <p:spPr>
          <a:xfrm>
            <a:off x="999069" y="9281695"/>
            <a:ext cx="10206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Lowering </a:t>
            </a:r>
            <a:r>
              <a:rPr lang="en-US" sz="1800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l 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expected to decrease shorter-range contributions while increasing higher orders </a:t>
            </a:r>
          </a:p>
        </p:txBody>
      </p:sp>
      <p:cxnSp>
        <p:nvCxnSpPr>
          <p:cNvPr id="89" name="Connecteur droit avec flèche 88">
            <a:extLst>
              <a:ext uri="{FF2B5EF4-FFF2-40B4-BE49-F238E27FC236}">
                <a16:creationId xmlns:a16="http://schemas.microsoft.com/office/drawing/2014/main" id="{B7886C89-4494-4E19-B15F-EA2FEE949458}"/>
              </a:ext>
            </a:extLst>
          </p:cNvPr>
          <p:cNvCxnSpPr>
            <a:cxnSpLocks/>
          </p:cNvCxnSpPr>
          <p:nvPr/>
        </p:nvCxnSpPr>
        <p:spPr>
          <a:xfrm>
            <a:off x="642348" y="9470599"/>
            <a:ext cx="279494" cy="0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  <a:headEnd type="none" w="med" len="med"/>
            <a:tailEnd type="arrow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1" name="TextBox 18">
            <a:extLst>
              <a:ext uri="{FF2B5EF4-FFF2-40B4-BE49-F238E27FC236}">
                <a16:creationId xmlns:a16="http://schemas.microsoft.com/office/drawing/2014/main" id="{A455C508-3D3F-41CF-9378-CDEE4F82588A}"/>
              </a:ext>
            </a:extLst>
          </p:cNvPr>
          <p:cNvSpPr txBox="1"/>
          <p:nvPr/>
        </p:nvSpPr>
        <p:spPr>
          <a:xfrm>
            <a:off x="979691" y="8413535"/>
            <a:ext cx="6202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Anomalous power counting for                in non-central collisions </a:t>
            </a:r>
            <a:endParaRPr lang="en-US" sz="1800" dirty="0">
              <a:solidFill>
                <a:schemeClr val="tx1"/>
              </a:solidFill>
            </a:endParaRPr>
          </a:p>
        </p:txBody>
      </p:sp>
      <p:cxnSp>
        <p:nvCxnSpPr>
          <p:cNvPr id="92" name="Connecteur droit avec flèche 91">
            <a:extLst>
              <a:ext uri="{FF2B5EF4-FFF2-40B4-BE49-F238E27FC236}">
                <a16:creationId xmlns:a16="http://schemas.microsoft.com/office/drawing/2014/main" id="{0145C965-CE32-4B94-BECB-A9B858914A7D}"/>
              </a:ext>
            </a:extLst>
          </p:cNvPr>
          <p:cNvCxnSpPr>
            <a:cxnSpLocks/>
          </p:cNvCxnSpPr>
          <p:nvPr/>
        </p:nvCxnSpPr>
        <p:spPr>
          <a:xfrm>
            <a:off x="622970" y="8602439"/>
            <a:ext cx="279494" cy="0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  <a:headEnd type="none" w="med" len="med"/>
            <a:tailEnd type="arrow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4" name="Rectangle : coins arrondis 93">
            <a:extLst>
              <a:ext uri="{FF2B5EF4-FFF2-40B4-BE49-F238E27FC236}">
                <a16:creationId xmlns:a16="http://schemas.microsoft.com/office/drawing/2014/main" id="{7F86BD91-1213-4D47-83C0-2F177EAAC6E5}"/>
              </a:ext>
            </a:extLst>
          </p:cNvPr>
          <p:cNvSpPr/>
          <p:nvPr/>
        </p:nvSpPr>
        <p:spPr>
          <a:xfrm>
            <a:off x="1532145" y="2372164"/>
            <a:ext cx="558009" cy="472331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95" name="Rectangle : coins arrondis 94">
            <a:extLst>
              <a:ext uri="{FF2B5EF4-FFF2-40B4-BE49-F238E27FC236}">
                <a16:creationId xmlns:a16="http://schemas.microsoft.com/office/drawing/2014/main" id="{0555098F-4B58-4A39-9B3C-48F42A608582}"/>
              </a:ext>
            </a:extLst>
          </p:cNvPr>
          <p:cNvSpPr/>
          <p:nvPr/>
        </p:nvSpPr>
        <p:spPr>
          <a:xfrm>
            <a:off x="5094637" y="2372164"/>
            <a:ext cx="805435" cy="578678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96" name="Rectangle : coins arrondis 95">
            <a:extLst>
              <a:ext uri="{FF2B5EF4-FFF2-40B4-BE49-F238E27FC236}">
                <a16:creationId xmlns:a16="http://schemas.microsoft.com/office/drawing/2014/main" id="{0972F70E-F150-4F74-B9AB-3B6CC2001250}"/>
              </a:ext>
            </a:extLst>
          </p:cNvPr>
          <p:cNvSpPr/>
          <p:nvPr/>
        </p:nvSpPr>
        <p:spPr>
          <a:xfrm>
            <a:off x="454217" y="2425025"/>
            <a:ext cx="381500" cy="440179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97" name="TextBox 18">
            <a:extLst>
              <a:ext uri="{FF2B5EF4-FFF2-40B4-BE49-F238E27FC236}">
                <a16:creationId xmlns:a16="http://schemas.microsoft.com/office/drawing/2014/main" id="{E362245F-76D2-442D-97A5-4172D29D1A21}"/>
              </a:ext>
            </a:extLst>
          </p:cNvPr>
          <p:cNvSpPr txBox="1"/>
          <p:nvPr/>
        </p:nvSpPr>
        <p:spPr>
          <a:xfrm>
            <a:off x="-197115" y="2088760"/>
            <a:ext cx="17837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Dimensionless</a:t>
            </a:r>
            <a:endParaRPr lang="en-US" sz="1600" dirty="0">
              <a:solidFill>
                <a:schemeClr val="tx1"/>
              </a:solidFill>
              <a:latin typeface="Symbol" panose="05050102010706020507" pitchFamily="18" charset="2"/>
            </a:endParaRPr>
          </a:p>
        </p:txBody>
      </p:sp>
      <p:sp>
        <p:nvSpPr>
          <p:cNvPr id="98" name="TextBox 18">
            <a:extLst>
              <a:ext uri="{FF2B5EF4-FFF2-40B4-BE49-F238E27FC236}">
                <a16:creationId xmlns:a16="http://schemas.microsoft.com/office/drawing/2014/main" id="{992AAADF-6393-43E8-B859-0D93F381CFAC}"/>
              </a:ext>
            </a:extLst>
          </p:cNvPr>
          <p:cNvSpPr txBox="1"/>
          <p:nvPr/>
        </p:nvSpPr>
        <p:spPr>
          <a:xfrm>
            <a:off x="1513369" y="2005914"/>
            <a:ext cx="1451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Dimensionfull</a:t>
            </a:r>
            <a:endParaRPr lang="en-US" sz="1600" dirty="0">
              <a:solidFill>
                <a:schemeClr val="tx1"/>
              </a:solidFill>
              <a:latin typeface="Symbol" panose="05050102010706020507" pitchFamily="18" charset="2"/>
            </a:endParaRPr>
          </a:p>
        </p:txBody>
      </p:sp>
      <p:sp>
        <p:nvSpPr>
          <p:cNvPr id="99" name="TextBox 18">
            <a:extLst>
              <a:ext uri="{FF2B5EF4-FFF2-40B4-BE49-F238E27FC236}">
                <a16:creationId xmlns:a16="http://schemas.microsoft.com/office/drawing/2014/main" id="{69CE8A3D-607B-4EE4-AC70-5E9DC0F7C506}"/>
              </a:ext>
            </a:extLst>
          </p:cNvPr>
          <p:cNvSpPr txBox="1"/>
          <p:nvPr/>
        </p:nvSpPr>
        <p:spPr>
          <a:xfrm>
            <a:off x="4841919" y="2005914"/>
            <a:ext cx="1451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Dimensionfull</a:t>
            </a:r>
            <a:endParaRPr lang="en-US" sz="1600" dirty="0">
              <a:solidFill>
                <a:schemeClr val="tx1"/>
              </a:solidFill>
              <a:latin typeface="Symbol" panose="05050102010706020507" pitchFamily="18" charset="2"/>
            </a:endParaRPr>
          </a:p>
        </p:txBody>
      </p:sp>
      <p:sp>
        <p:nvSpPr>
          <p:cNvPr id="100" name="Rectangle : coins arrondis 99">
            <a:extLst>
              <a:ext uri="{FF2B5EF4-FFF2-40B4-BE49-F238E27FC236}">
                <a16:creationId xmlns:a16="http://schemas.microsoft.com/office/drawing/2014/main" id="{60D2FE6B-BD87-4EE9-AD15-A7E415AF2FD4}"/>
              </a:ext>
            </a:extLst>
          </p:cNvPr>
          <p:cNvSpPr/>
          <p:nvPr/>
        </p:nvSpPr>
        <p:spPr>
          <a:xfrm>
            <a:off x="1610614" y="3453049"/>
            <a:ext cx="526877" cy="567712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1" name="Rectangle : coins arrondis 100">
            <a:extLst>
              <a:ext uri="{FF2B5EF4-FFF2-40B4-BE49-F238E27FC236}">
                <a16:creationId xmlns:a16="http://schemas.microsoft.com/office/drawing/2014/main" id="{828686A5-A563-46FC-8542-EAEF5A7570EF}"/>
              </a:ext>
            </a:extLst>
          </p:cNvPr>
          <p:cNvSpPr/>
          <p:nvPr/>
        </p:nvSpPr>
        <p:spPr>
          <a:xfrm>
            <a:off x="4802971" y="3437315"/>
            <a:ext cx="808118" cy="582617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2" name="TextBox 18">
            <a:extLst>
              <a:ext uri="{FF2B5EF4-FFF2-40B4-BE49-F238E27FC236}">
                <a16:creationId xmlns:a16="http://schemas.microsoft.com/office/drawing/2014/main" id="{3E65C395-B82D-46D0-9BC7-366A52272D75}"/>
              </a:ext>
            </a:extLst>
          </p:cNvPr>
          <p:cNvSpPr txBox="1"/>
          <p:nvPr/>
        </p:nvSpPr>
        <p:spPr>
          <a:xfrm>
            <a:off x="1326511" y="3129288"/>
            <a:ext cx="1451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Dimensionless</a:t>
            </a:r>
            <a:endParaRPr lang="en-US" sz="1600" dirty="0">
              <a:solidFill>
                <a:schemeClr val="tx1"/>
              </a:solidFill>
              <a:latin typeface="Symbol" panose="05050102010706020507" pitchFamily="18" charset="2"/>
            </a:endParaRPr>
          </a:p>
        </p:txBody>
      </p:sp>
      <p:sp>
        <p:nvSpPr>
          <p:cNvPr id="103" name="TextBox 18">
            <a:extLst>
              <a:ext uri="{FF2B5EF4-FFF2-40B4-BE49-F238E27FC236}">
                <a16:creationId xmlns:a16="http://schemas.microsoft.com/office/drawing/2014/main" id="{D0C47318-B4C6-4AE9-9EF8-0E371D55F60B}"/>
              </a:ext>
            </a:extLst>
          </p:cNvPr>
          <p:cNvSpPr txBox="1"/>
          <p:nvPr/>
        </p:nvSpPr>
        <p:spPr>
          <a:xfrm>
            <a:off x="4572097" y="3115274"/>
            <a:ext cx="1451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Dimensionless</a:t>
            </a:r>
            <a:endParaRPr lang="en-US" sz="1600" dirty="0">
              <a:solidFill>
                <a:schemeClr val="tx1"/>
              </a:solidFill>
              <a:latin typeface="Symbol" panose="05050102010706020507" pitchFamily="18" charset="2"/>
            </a:endParaRPr>
          </a:p>
        </p:txBody>
      </p:sp>
      <p:sp>
        <p:nvSpPr>
          <p:cNvPr id="104" name="TextBox 59">
            <a:extLst>
              <a:ext uri="{FF2B5EF4-FFF2-40B4-BE49-F238E27FC236}">
                <a16:creationId xmlns:a16="http://schemas.microsoft.com/office/drawing/2014/main" id="{0FF237DF-42AE-4620-B4C3-19FAE445A6F9}"/>
              </a:ext>
            </a:extLst>
          </p:cNvPr>
          <p:cNvSpPr txBox="1"/>
          <p:nvPr/>
        </p:nvSpPr>
        <p:spPr>
          <a:xfrm>
            <a:off x="4334962" y="8010371"/>
            <a:ext cx="315645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Gardim et al, PRC (2015</a:t>
            </a:r>
            <a:r>
              <a:rPr lang="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)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sp>
        <p:nvSpPr>
          <p:cNvPr id="105" name="TextBox 59">
            <a:extLst>
              <a:ext uri="{FF2B5EF4-FFF2-40B4-BE49-F238E27FC236}">
                <a16:creationId xmlns:a16="http://schemas.microsoft.com/office/drawing/2014/main" id="{70BCFABF-E27C-4490-9F86-7D5FF01F907A}"/>
              </a:ext>
            </a:extLst>
          </p:cNvPr>
          <p:cNvSpPr txBox="1"/>
          <p:nvPr/>
        </p:nvSpPr>
        <p:spPr>
          <a:xfrm>
            <a:off x="7119890" y="8427390"/>
            <a:ext cx="315645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Gardim et al, PRC (2015</a:t>
            </a:r>
            <a:r>
              <a:rPr lang="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)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002A0E55-C1D3-425C-9982-C68AF7A4D3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6291" y="8551921"/>
            <a:ext cx="808181" cy="193964"/>
          </a:xfrm>
          <a:prstGeom prst="rect">
            <a:avLst/>
          </a:prstGeom>
        </p:spPr>
      </p:pic>
      <p:pic>
        <p:nvPicPr>
          <p:cNvPr id="106" name="Image 105">
            <a:extLst>
              <a:ext uri="{FF2B5EF4-FFF2-40B4-BE49-F238E27FC236}">
                <a16:creationId xmlns:a16="http://schemas.microsoft.com/office/drawing/2014/main" id="{A8564DF5-10D7-43DD-AAF3-A668DB5712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217" y="4749087"/>
            <a:ext cx="2688116" cy="997027"/>
          </a:xfrm>
          <a:prstGeom prst="rect">
            <a:avLst/>
          </a:prstGeom>
        </p:spPr>
      </p:pic>
      <p:pic>
        <p:nvPicPr>
          <p:cNvPr id="108" name="Image 107">
            <a:extLst>
              <a:ext uri="{FF2B5EF4-FFF2-40B4-BE49-F238E27FC236}">
                <a16:creationId xmlns:a16="http://schemas.microsoft.com/office/drawing/2014/main" id="{71FCEDB0-CDEC-4560-BED1-FBC0E51F43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5581" y="4703491"/>
            <a:ext cx="3635566" cy="1949986"/>
          </a:xfrm>
          <a:prstGeom prst="rect">
            <a:avLst/>
          </a:prstGeom>
        </p:spPr>
      </p:pic>
      <p:pic>
        <p:nvPicPr>
          <p:cNvPr id="110" name="Image 109">
            <a:extLst>
              <a:ext uri="{FF2B5EF4-FFF2-40B4-BE49-F238E27FC236}">
                <a16:creationId xmlns:a16="http://schemas.microsoft.com/office/drawing/2014/main" id="{07369BD6-6EA1-403D-B1F6-D5351A83A3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30734" y="4703491"/>
            <a:ext cx="3613533" cy="1999561"/>
          </a:xfrm>
          <a:prstGeom prst="rect">
            <a:avLst/>
          </a:prstGeom>
        </p:spPr>
      </p:pic>
      <p:sp>
        <p:nvSpPr>
          <p:cNvPr id="113" name="TextBox 18">
            <a:extLst>
              <a:ext uri="{FF2B5EF4-FFF2-40B4-BE49-F238E27FC236}">
                <a16:creationId xmlns:a16="http://schemas.microsoft.com/office/drawing/2014/main" id="{B55F6BB7-A40A-4BA2-8009-C9D434F852DF}"/>
              </a:ext>
            </a:extLst>
          </p:cNvPr>
          <p:cNvSpPr txBox="1"/>
          <p:nvPr/>
        </p:nvSpPr>
        <p:spPr>
          <a:xfrm>
            <a:off x="3655403" y="4918361"/>
            <a:ext cx="350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14" name="TextBox 18">
            <a:extLst>
              <a:ext uri="{FF2B5EF4-FFF2-40B4-BE49-F238E27FC236}">
                <a16:creationId xmlns:a16="http://schemas.microsoft.com/office/drawing/2014/main" id="{C03615FD-A006-4E00-A179-B81915EF7097}"/>
              </a:ext>
            </a:extLst>
          </p:cNvPr>
          <p:cNvSpPr txBox="1"/>
          <p:nvPr/>
        </p:nvSpPr>
        <p:spPr>
          <a:xfrm>
            <a:off x="7935941" y="4919434"/>
            <a:ext cx="350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15" name="TextBox 18">
            <a:extLst>
              <a:ext uri="{FF2B5EF4-FFF2-40B4-BE49-F238E27FC236}">
                <a16:creationId xmlns:a16="http://schemas.microsoft.com/office/drawing/2014/main" id="{D753FDB9-5259-413F-86FC-C56EAC2E78A7}"/>
              </a:ext>
            </a:extLst>
          </p:cNvPr>
          <p:cNvSpPr txBox="1"/>
          <p:nvPr/>
        </p:nvSpPr>
        <p:spPr>
          <a:xfrm>
            <a:off x="12037402" y="4932216"/>
            <a:ext cx="973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+…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17" name="Image 116">
            <a:extLst>
              <a:ext uri="{FF2B5EF4-FFF2-40B4-BE49-F238E27FC236}">
                <a16:creationId xmlns:a16="http://schemas.microsoft.com/office/drawing/2014/main" id="{0595418C-3C0A-456E-9397-80453E526C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187" y="4818103"/>
            <a:ext cx="793214" cy="3415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0" name="Rectangle : coins arrondis 119">
            <a:extLst>
              <a:ext uri="{FF2B5EF4-FFF2-40B4-BE49-F238E27FC236}">
                <a16:creationId xmlns:a16="http://schemas.microsoft.com/office/drawing/2014/main" id="{9590B370-A29D-40A8-9A42-30C8FF5C6B19}"/>
              </a:ext>
            </a:extLst>
          </p:cNvPr>
          <p:cNvSpPr/>
          <p:nvPr/>
        </p:nvSpPr>
        <p:spPr>
          <a:xfrm>
            <a:off x="1181787" y="5193820"/>
            <a:ext cx="948221" cy="423427"/>
          </a:xfrm>
          <a:prstGeom prst="roundRect">
            <a:avLst/>
          </a:prstGeom>
          <a:noFill/>
          <a:ln w="57150" cap="flat">
            <a:solidFill>
              <a:srgbClr val="1243DE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1" name="Rectangle : coins arrondis 120">
            <a:extLst>
              <a:ext uri="{FF2B5EF4-FFF2-40B4-BE49-F238E27FC236}">
                <a16:creationId xmlns:a16="http://schemas.microsoft.com/office/drawing/2014/main" id="{348769D3-1D90-4791-AA41-BA64C56D6962}"/>
              </a:ext>
            </a:extLst>
          </p:cNvPr>
          <p:cNvSpPr/>
          <p:nvPr/>
        </p:nvSpPr>
        <p:spPr>
          <a:xfrm>
            <a:off x="5331728" y="5159626"/>
            <a:ext cx="948221" cy="423427"/>
          </a:xfrm>
          <a:prstGeom prst="roundRect">
            <a:avLst/>
          </a:prstGeom>
          <a:noFill/>
          <a:ln w="57150" cap="flat">
            <a:solidFill>
              <a:srgbClr val="1243DE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2" name="Rectangle : coins arrondis 121">
            <a:extLst>
              <a:ext uri="{FF2B5EF4-FFF2-40B4-BE49-F238E27FC236}">
                <a16:creationId xmlns:a16="http://schemas.microsoft.com/office/drawing/2014/main" id="{40091BF0-1228-4E7E-824F-A743531EF73C}"/>
              </a:ext>
            </a:extLst>
          </p:cNvPr>
          <p:cNvSpPr/>
          <p:nvPr/>
        </p:nvSpPr>
        <p:spPr>
          <a:xfrm>
            <a:off x="9578618" y="5179971"/>
            <a:ext cx="948221" cy="423427"/>
          </a:xfrm>
          <a:prstGeom prst="roundRect">
            <a:avLst/>
          </a:prstGeom>
          <a:noFill/>
          <a:ln w="57150" cap="flat">
            <a:solidFill>
              <a:srgbClr val="1243DE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3" name="TextBox 18">
            <a:extLst>
              <a:ext uri="{FF2B5EF4-FFF2-40B4-BE49-F238E27FC236}">
                <a16:creationId xmlns:a16="http://schemas.microsoft.com/office/drawing/2014/main" id="{87217BA2-92A0-4540-ABF6-67DB83A835FB}"/>
              </a:ext>
            </a:extLst>
          </p:cNvPr>
          <p:cNvSpPr txBox="1"/>
          <p:nvPr/>
        </p:nvSpPr>
        <p:spPr>
          <a:xfrm>
            <a:off x="896941" y="5890848"/>
            <a:ext cx="3132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1243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Longest-range contributions</a:t>
            </a:r>
            <a:endParaRPr lang="en-US" sz="2000" dirty="0">
              <a:solidFill>
                <a:srgbClr val="1243DE"/>
              </a:solidFill>
            </a:endParaRPr>
          </a:p>
        </p:txBody>
      </p:sp>
      <p:sp>
        <p:nvSpPr>
          <p:cNvPr id="124" name="TextBox 18">
            <a:extLst>
              <a:ext uri="{FF2B5EF4-FFF2-40B4-BE49-F238E27FC236}">
                <a16:creationId xmlns:a16="http://schemas.microsoft.com/office/drawing/2014/main" id="{10490227-9BFE-4CB3-B78A-EF3C06F7E721}"/>
              </a:ext>
            </a:extLst>
          </p:cNvPr>
          <p:cNvSpPr txBox="1"/>
          <p:nvPr/>
        </p:nvSpPr>
        <p:spPr>
          <a:xfrm>
            <a:off x="1967777" y="1997610"/>
            <a:ext cx="2797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Linear terms</a:t>
            </a:r>
            <a:endParaRPr lang="en-US" sz="2000" dirty="0">
              <a:solidFill>
                <a:srgbClr val="C00000"/>
              </a:solidFill>
              <a:latin typeface="Symbol" panose="05050102010706020507" pitchFamily="18" charset="2"/>
            </a:endParaRPr>
          </a:p>
        </p:txBody>
      </p:sp>
      <p:sp>
        <p:nvSpPr>
          <p:cNvPr id="125" name="TextBox 18">
            <a:extLst>
              <a:ext uri="{FF2B5EF4-FFF2-40B4-BE49-F238E27FC236}">
                <a16:creationId xmlns:a16="http://schemas.microsoft.com/office/drawing/2014/main" id="{45554B2A-36AF-437E-BB9A-82D1540247A0}"/>
              </a:ext>
            </a:extLst>
          </p:cNvPr>
          <p:cNvSpPr txBox="1"/>
          <p:nvPr/>
        </p:nvSpPr>
        <p:spPr>
          <a:xfrm>
            <a:off x="1467536" y="4062236"/>
            <a:ext cx="2797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Linear terms</a:t>
            </a:r>
            <a:endParaRPr lang="en-US" sz="2000" dirty="0">
              <a:solidFill>
                <a:srgbClr val="C00000"/>
              </a:solidFill>
              <a:latin typeface="Symbol" panose="05050102010706020507" pitchFamily="18" charset="2"/>
            </a:endParaRPr>
          </a:p>
        </p:txBody>
      </p:sp>
      <p:sp>
        <p:nvSpPr>
          <p:cNvPr id="61" name="TextBox 18">
            <a:extLst>
              <a:ext uri="{FF2B5EF4-FFF2-40B4-BE49-F238E27FC236}">
                <a16:creationId xmlns:a16="http://schemas.microsoft.com/office/drawing/2014/main" id="{B18B26A6-C429-45D3-80D7-C242C473389D}"/>
              </a:ext>
            </a:extLst>
          </p:cNvPr>
          <p:cNvSpPr txBox="1"/>
          <p:nvPr/>
        </p:nvSpPr>
        <p:spPr>
          <a:xfrm>
            <a:off x="498277" y="6865075"/>
            <a:ext cx="8493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000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independent on </a:t>
            </a:r>
            <a:r>
              <a:rPr lang="en-US" sz="2000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(depends on </a:t>
            </a:r>
            <a:r>
              <a:rPr lang="en-US" sz="2000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L)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while </a:t>
            </a:r>
            <a:r>
              <a:rPr lang="en-US" sz="2000" dirty="0" err="1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sz="2000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depend on </a:t>
            </a:r>
            <a:r>
              <a:rPr lang="en-US" sz="2000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l (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000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L)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2" name="Flèche : droite 61">
            <a:extLst>
              <a:ext uri="{FF2B5EF4-FFF2-40B4-BE49-F238E27FC236}">
                <a16:creationId xmlns:a16="http://schemas.microsoft.com/office/drawing/2014/main" id="{1429B78B-4801-4017-BBAA-AC01A99E82D5}"/>
              </a:ext>
            </a:extLst>
          </p:cNvPr>
          <p:cNvSpPr/>
          <p:nvPr/>
        </p:nvSpPr>
        <p:spPr>
          <a:xfrm>
            <a:off x="179620" y="6812214"/>
            <a:ext cx="318655" cy="505832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6C21930-4E87-4FF0-A124-F6A01734F6E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34226" y="6933934"/>
            <a:ext cx="3321846" cy="368576"/>
          </a:xfrm>
          <a:prstGeom prst="rect">
            <a:avLst/>
          </a:prstGeom>
        </p:spPr>
      </p:pic>
      <p:sp>
        <p:nvSpPr>
          <p:cNvPr id="65" name="Flèche : droite 64">
            <a:extLst>
              <a:ext uri="{FF2B5EF4-FFF2-40B4-BE49-F238E27FC236}">
                <a16:creationId xmlns:a16="http://schemas.microsoft.com/office/drawing/2014/main" id="{A1980252-25FE-43B9-BF7A-44FE1ABC47EE}"/>
              </a:ext>
            </a:extLst>
          </p:cNvPr>
          <p:cNvSpPr/>
          <p:nvPr/>
        </p:nvSpPr>
        <p:spPr>
          <a:xfrm>
            <a:off x="11078787" y="6812214"/>
            <a:ext cx="159328" cy="486150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6" name="Rectangle : coins arrondis 65">
            <a:extLst>
              <a:ext uri="{FF2B5EF4-FFF2-40B4-BE49-F238E27FC236}">
                <a16:creationId xmlns:a16="http://schemas.microsoft.com/office/drawing/2014/main" id="{84A967E6-BAEF-4031-8D01-CB7FFD024419}"/>
              </a:ext>
            </a:extLst>
          </p:cNvPr>
          <p:cNvSpPr/>
          <p:nvPr/>
        </p:nvSpPr>
        <p:spPr>
          <a:xfrm>
            <a:off x="7550540" y="6873314"/>
            <a:ext cx="3405532" cy="466467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F4556C5-9E8C-476C-8B12-172E827E52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31434" y="6812214"/>
            <a:ext cx="1621787" cy="433547"/>
          </a:xfrm>
          <a:prstGeom prst="rect">
            <a:avLst/>
          </a:prstGeom>
        </p:spPr>
      </p:pic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5E3D66CC-844D-4C0E-87C7-26116B13FE64}"/>
              </a:ext>
            </a:extLst>
          </p:cNvPr>
          <p:cNvCxnSpPr>
            <a:cxnSpLocks/>
          </p:cNvCxnSpPr>
          <p:nvPr/>
        </p:nvCxnSpPr>
        <p:spPr>
          <a:xfrm>
            <a:off x="11359144" y="7298364"/>
            <a:ext cx="1497874" cy="0"/>
          </a:xfrm>
          <a:prstGeom prst="line">
            <a:avLst/>
          </a:prstGeom>
          <a:noFill/>
          <a:ln w="38100" cap="flat">
            <a:solidFill>
              <a:srgbClr val="C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0417532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8" grpId="1" animBg="1"/>
      <p:bldP spid="70" grpId="0" animBg="1"/>
      <p:bldP spid="70" grpId="1" animBg="1"/>
      <p:bldP spid="71" grpId="0" animBg="1"/>
      <p:bldP spid="71" grpId="1" animBg="1"/>
      <p:bldP spid="74" grpId="0" animBg="1"/>
      <p:bldP spid="74" grpId="1" animBg="1"/>
      <p:bldP spid="75" grpId="0"/>
      <p:bldP spid="75" grpId="1"/>
      <p:bldP spid="76" grpId="0"/>
      <p:bldP spid="76" grpId="1"/>
      <p:bldP spid="77" grpId="0"/>
      <p:bldP spid="78" grpId="0"/>
      <p:bldP spid="79" grpId="0"/>
      <p:bldP spid="80" grpId="0" animBg="1"/>
      <p:bldP spid="82" grpId="0"/>
      <p:bldP spid="83" grpId="0"/>
      <p:bldP spid="86" grpId="0"/>
      <p:bldP spid="88" grpId="0"/>
      <p:bldP spid="91" grpId="0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/>
      <p:bldP spid="97" grpId="1"/>
      <p:bldP spid="98" grpId="0"/>
      <p:bldP spid="98" grpId="1"/>
      <p:bldP spid="99" grpId="0"/>
      <p:bldP spid="99" grpId="1"/>
      <p:bldP spid="100" grpId="0" animBg="1"/>
      <p:bldP spid="100" grpId="1" animBg="1"/>
      <p:bldP spid="101" grpId="0" animBg="1"/>
      <p:bldP spid="101" grpId="1" animBg="1"/>
      <p:bldP spid="102" grpId="0"/>
      <p:bldP spid="102" grpId="1"/>
      <p:bldP spid="103" grpId="0"/>
      <p:bldP spid="103" grpId="1"/>
      <p:bldP spid="104" grpId="0"/>
      <p:bldP spid="105" grpId="0"/>
      <p:bldP spid="113" grpId="0"/>
      <p:bldP spid="114" grpId="0"/>
      <p:bldP spid="115" grpId="0"/>
      <p:bldP spid="120" grpId="0" animBg="1"/>
      <p:bldP spid="121" grpId="0" animBg="1"/>
      <p:bldP spid="122" grpId="0" animBg="1"/>
      <p:bldP spid="123" grpId="0"/>
      <p:bldP spid="124" grpId="0"/>
      <p:bldP spid="124" grpId="1"/>
      <p:bldP spid="125" grpId="0"/>
      <p:bldP spid="61" grpId="0"/>
      <p:bldP spid="62" grpId="0" animBg="1"/>
      <p:bldP spid="65" grpId="0" animBg="1"/>
      <p:bldP spid="6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D45FCD3-8860-41E5-BEEA-DD7651A49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703" y="2243367"/>
            <a:ext cx="8392946" cy="107092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57023A1-4E41-4BA2-99CA-9DD935601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724" y="4245885"/>
            <a:ext cx="10184454" cy="2098395"/>
          </a:xfrm>
          <a:prstGeom prst="rect">
            <a:avLst/>
          </a:prstGeom>
        </p:spPr>
      </p:pic>
      <p:sp>
        <p:nvSpPr>
          <p:cNvPr id="1200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7" name="Shape 1495">
            <a:extLst>
              <a:ext uri="{FF2B5EF4-FFF2-40B4-BE49-F238E27FC236}">
                <a16:creationId xmlns:a16="http://schemas.microsoft.com/office/drawing/2014/main" id="{74FA1DAE-A97A-4C0E-A3F2-4FE5E9D2F0FC}"/>
              </a:ext>
            </a:extLst>
          </p:cNvPr>
          <p:cNvSpPr/>
          <p:nvPr/>
        </p:nvSpPr>
        <p:spPr>
          <a:xfrm>
            <a:off x="0" y="171656"/>
            <a:ext cx="13004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sz="3600" dirty="0">
                <a:solidFill>
                  <a:srgbClr val="0033CC"/>
                </a:solidFill>
              </a:rPr>
              <a:t>Imaging correlations via ultra-relativistic ion-ion collisions</a:t>
            </a:r>
            <a:endParaRPr sz="3600" dirty="0">
              <a:solidFill>
                <a:srgbClr val="0033CC"/>
              </a:solidFill>
              <a:latin typeface="Symbol" panose="05050102010706020507" pitchFamily="18" charset="2"/>
            </a:endParaRPr>
          </a:p>
        </p:txBody>
      </p:sp>
      <p:sp>
        <p:nvSpPr>
          <p:cNvPr id="51" name="TextBox 59">
            <a:extLst>
              <a:ext uri="{FF2B5EF4-FFF2-40B4-BE49-F238E27FC236}">
                <a16:creationId xmlns:a16="http://schemas.microsoft.com/office/drawing/2014/main" id="{3651B98A-B9A5-4E91-9EE3-704DBB6B0978}"/>
              </a:ext>
            </a:extLst>
          </p:cNvPr>
          <p:cNvSpPr txBox="1"/>
          <p:nvPr/>
        </p:nvSpPr>
        <p:spPr>
          <a:xfrm>
            <a:off x="10453898" y="1499044"/>
            <a:ext cx="2550902" cy="360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T. Duguet</a:t>
            </a:r>
            <a:r>
              <a:rPr lang="it-IT" sz="1700" i="1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, </a:t>
            </a:r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unpublished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sp>
        <p:nvSpPr>
          <p:cNvPr id="55" name="TextBox 18">
            <a:extLst>
              <a:ext uri="{FF2B5EF4-FFF2-40B4-BE49-F238E27FC236}">
                <a16:creationId xmlns:a16="http://schemas.microsoft.com/office/drawing/2014/main" id="{0A86CDE2-C945-4424-B3D9-7B516C70E35B}"/>
              </a:ext>
            </a:extLst>
          </p:cNvPr>
          <p:cNvSpPr txBox="1"/>
          <p:nvPr/>
        </p:nvSpPr>
        <p:spPr>
          <a:xfrm>
            <a:off x="722483" y="1562031"/>
            <a:ext cx="7701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Two-particle observable of interest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7" name="Flèche : droite 56">
            <a:extLst>
              <a:ext uri="{FF2B5EF4-FFF2-40B4-BE49-F238E27FC236}">
                <a16:creationId xmlns:a16="http://schemas.microsoft.com/office/drawing/2014/main" id="{65134F7D-CDE0-4FBA-A6A8-3B748450204A}"/>
              </a:ext>
            </a:extLst>
          </p:cNvPr>
          <p:cNvSpPr/>
          <p:nvPr/>
        </p:nvSpPr>
        <p:spPr>
          <a:xfrm>
            <a:off x="310572" y="1509170"/>
            <a:ext cx="318655" cy="505832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0" name="TextBox 18">
            <a:extLst>
              <a:ext uri="{FF2B5EF4-FFF2-40B4-BE49-F238E27FC236}">
                <a16:creationId xmlns:a16="http://schemas.microsoft.com/office/drawing/2014/main" id="{18B52BA3-8565-4DC2-900A-337D2D2F0001}"/>
              </a:ext>
            </a:extLst>
          </p:cNvPr>
          <p:cNvSpPr txBox="1"/>
          <p:nvPr/>
        </p:nvSpPr>
        <p:spPr>
          <a:xfrm>
            <a:off x="722483" y="3579231"/>
            <a:ext cx="2949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Consequences for step 2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61" name="Flèche : droite 60">
            <a:extLst>
              <a:ext uri="{FF2B5EF4-FFF2-40B4-BE49-F238E27FC236}">
                <a16:creationId xmlns:a16="http://schemas.microsoft.com/office/drawing/2014/main" id="{3D782DAD-6E54-4B8F-A2E3-11179CC5CC06}"/>
              </a:ext>
            </a:extLst>
          </p:cNvPr>
          <p:cNvSpPr/>
          <p:nvPr/>
        </p:nvSpPr>
        <p:spPr>
          <a:xfrm>
            <a:off x="340444" y="3531805"/>
            <a:ext cx="318655" cy="505832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4" name="Rectangle : coins arrondis 63">
            <a:extLst>
              <a:ext uri="{FF2B5EF4-FFF2-40B4-BE49-F238E27FC236}">
                <a16:creationId xmlns:a16="http://schemas.microsoft.com/office/drawing/2014/main" id="{B1E09CE9-F19D-4BC3-83C6-3BA3FA8B1604}"/>
              </a:ext>
            </a:extLst>
          </p:cNvPr>
          <p:cNvSpPr/>
          <p:nvPr/>
        </p:nvSpPr>
        <p:spPr>
          <a:xfrm>
            <a:off x="3366656" y="4232032"/>
            <a:ext cx="1233054" cy="494310"/>
          </a:xfrm>
          <a:prstGeom prst="roundRect">
            <a:avLst/>
          </a:prstGeom>
          <a:noFill/>
          <a:ln w="57150" cap="flat">
            <a:solidFill>
              <a:srgbClr val="1243DE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5" name="TextBox 18">
            <a:extLst>
              <a:ext uri="{FF2B5EF4-FFF2-40B4-BE49-F238E27FC236}">
                <a16:creationId xmlns:a16="http://schemas.microsoft.com/office/drawing/2014/main" id="{C082B154-8AF4-416C-9102-51FA685550D9}"/>
              </a:ext>
            </a:extLst>
          </p:cNvPr>
          <p:cNvSpPr txBox="1"/>
          <p:nvPr/>
        </p:nvSpPr>
        <p:spPr>
          <a:xfrm>
            <a:off x="3366656" y="3712503"/>
            <a:ext cx="2761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Probe 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=2 part of </a:t>
            </a:r>
            <a:endParaRPr lang="en-US" sz="2000" i="1" dirty="0">
              <a:solidFill>
                <a:srgbClr val="0033CC"/>
              </a:solidFill>
            </a:endParaRPr>
          </a:p>
        </p:txBody>
      </p:sp>
      <p:sp>
        <p:nvSpPr>
          <p:cNvPr id="72" name="TextBox 18">
            <a:extLst>
              <a:ext uri="{FF2B5EF4-FFF2-40B4-BE49-F238E27FC236}">
                <a16:creationId xmlns:a16="http://schemas.microsoft.com/office/drawing/2014/main" id="{99360D71-9A50-4455-B9A4-41153D3E05A0}"/>
              </a:ext>
            </a:extLst>
          </p:cNvPr>
          <p:cNvSpPr txBox="1"/>
          <p:nvPr/>
        </p:nvSpPr>
        <p:spPr>
          <a:xfrm>
            <a:off x="7659164" y="3684749"/>
            <a:ext cx="3487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Probe shorter range of </a:t>
            </a:r>
            <a:endParaRPr lang="en-US" sz="2000" dirty="0">
              <a:solidFill>
                <a:srgbClr val="0033CC"/>
              </a:solidFill>
            </a:endParaRPr>
          </a:p>
        </p:txBody>
      </p:sp>
      <p:sp>
        <p:nvSpPr>
          <p:cNvPr id="93" name="Rectangle : coins arrondis 92">
            <a:extLst>
              <a:ext uri="{FF2B5EF4-FFF2-40B4-BE49-F238E27FC236}">
                <a16:creationId xmlns:a16="http://schemas.microsoft.com/office/drawing/2014/main" id="{98F65BB9-C370-4F21-BB72-93201D3456C3}"/>
              </a:ext>
            </a:extLst>
          </p:cNvPr>
          <p:cNvSpPr/>
          <p:nvPr/>
        </p:nvSpPr>
        <p:spPr>
          <a:xfrm>
            <a:off x="5849080" y="4232032"/>
            <a:ext cx="1233054" cy="494310"/>
          </a:xfrm>
          <a:prstGeom prst="roundRect">
            <a:avLst/>
          </a:prstGeom>
          <a:noFill/>
          <a:ln w="57150" cap="flat">
            <a:solidFill>
              <a:srgbClr val="1243DE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7" name="Rectangle : coins arrondis 106">
            <a:extLst>
              <a:ext uri="{FF2B5EF4-FFF2-40B4-BE49-F238E27FC236}">
                <a16:creationId xmlns:a16="http://schemas.microsoft.com/office/drawing/2014/main" id="{521B5A85-E04A-48BE-A330-FD2E52650693}"/>
              </a:ext>
            </a:extLst>
          </p:cNvPr>
          <p:cNvSpPr/>
          <p:nvPr/>
        </p:nvSpPr>
        <p:spPr>
          <a:xfrm>
            <a:off x="7383076" y="4228698"/>
            <a:ext cx="1233054" cy="494310"/>
          </a:xfrm>
          <a:prstGeom prst="roundRect">
            <a:avLst/>
          </a:prstGeom>
          <a:noFill/>
          <a:ln w="57150" cap="flat">
            <a:solidFill>
              <a:srgbClr val="1243DE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9" name="Rectangle : coins arrondis 108">
            <a:extLst>
              <a:ext uri="{FF2B5EF4-FFF2-40B4-BE49-F238E27FC236}">
                <a16:creationId xmlns:a16="http://schemas.microsoft.com/office/drawing/2014/main" id="{13936AF3-87A6-48B8-8EEA-57FF89BBF174}"/>
              </a:ext>
            </a:extLst>
          </p:cNvPr>
          <p:cNvSpPr/>
          <p:nvPr/>
        </p:nvSpPr>
        <p:spPr>
          <a:xfrm>
            <a:off x="9809227" y="4228698"/>
            <a:ext cx="1233054" cy="494310"/>
          </a:xfrm>
          <a:prstGeom prst="roundRect">
            <a:avLst/>
          </a:prstGeom>
          <a:noFill/>
          <a:ln w="57150" cap="flat">
            <a:solidFill>
              <a:srgbClr val="1243DE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11" name="Rectangle : coins arrondis 110">
            <a:extLst>
              <a:ext uri="{FF2B5EF4-FFF2-40B4-BE49-F238E27FC236}">
                <a16:creationId xmlns:a16="http://schemas.microsoft.com/office/drawing/2014/main" id="{E7FE537D-40A9-48B7-8862-9D69831FC3B1}"/>
              </a:ext>
            </a:extLst>
          </p:cNvPr>
          <p:cNvSpPr/>
          <p:nvPr/>
        </p:nvSpPr>
        <p:spPr>
          <a:xfrm>
            <a:off x="4131117" y="5276110"/>
            <a:ext cx="1826338" cy="494310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12" name="Rectangle : coins arrondis 111">
            <a:extLst>
              <a:ext uri="{FF2B5EF4-FFF2-40B4-BE49-F238E27FC236}">
                <a16:creationId xmlns:a16="http://schemas.microsoft.com/office/drawing/2014/main" id="{F053F69E-660D-4BD7-A9C4-A918780D6C8C}"/>
              </a:ext>
            </a:extLst>
          </p:cNvPr>
          <p:cNvSpPr/>
          <p:nvPr/>
        </p:nvSpPr>
        <p:spPr>
          <a:xfrm>
            <a:off x="6211761" y="5276110"/>
            <a:ext cx="1699184" cy="494310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16" name="TextBox 18">
            <a:extLst>
              <a:ext uri="{FF2B5EF4-FFF2-40B4-BE49-F238E27FC236}">
                <a16:creationId xmlns:a16="http://schemas.microsoft.com/office/drawing/2014/main" id="{7B6AD102-DBD0-4C2E-8945-DB5042CBE507}"/>
              </a:ext>
            </a:extLst>
          </p:cNvPr>
          <p:cNvSpPr txBox="1"/>
          <p:nvPr/>
        </p:nvSpPr>
        <p:spPr>
          <a:xfrm>
            <a:off x="8024030" y="5220690"/>
            <a:ext cx="1743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Probe (up to)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18" name="Image 117">
            <a:extLst>
              <a:ext uri="{FF2B5EF4-FFF2-40B4-BE49-F238E27FC236}">
                <a16:creationId xmlns:a16="http://schemas.microsoft.com/office/drawing/2014/main" id="{46758E94-67CC-4A6E-AB90-D609F3777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3364" y="3737575"/>
            <a:ext cx="1050990" cy="355482"/>
          </a:xfrm>
          <a:prstGeom prst="rect">
            <a:avLst/>
          </a:prstGeom>
        </p:spPr>
      </p:pic>
      <p:pic>
        <p:nvPicPr>
          <p:cNvPr id="119" name="Image 118">
            <a:extLst>
              <a:ext uri="{FF2B5EF4-FFF2-40B4-BE49-F238E27FC236}">
                <a16:creationId xmlns:a16="http://schemas.microsoft.com/office/drawing/2014/main" id="{FE58666E-174F-494D-851D-B57A0F336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7728" y="3709865"/>
            <a:ext cx="1050990" cy="35548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40E91F8-BE44-43FD-800B-61E7B0340D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1518" y="5251855"/>
            <a:ext cx="1497925" cy="404269"/>
          </a:xfrm>
          <a:prstGeom prst="rect">
            <a:avLst/>
          </a:prstGeom>
        </p:spPr>
      </p:pic>
      <p:sp>
        <p:nvSpPr>
          <p:cNvPr id="124" name="TextBox 18">
            <a:extLst>
              <a:ext uri="{FF2B5EF4-FFF2-40B4-BE49-F238E27FC236}">
                <a16:creationId xmlns:a16="http://schemas.microsoft.com/office/drawing/2014/main" id="{AC6C420A-DE50-4B12-A24E-2909D55B1603}"/>
              </a:ext>
            </a:extLst>
          </p:cNvPr>
          <p:cNvSpPr txBox="1"/>
          <p:nvPr/>
        </p:nvSpPr>
        <p:spPr>
          <a:xfrm>
            <a:off x="326497" y="6770522"/>
            <a:ext cx="2949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en-US" sz="2000" b="1" i="1" dirty="0">
              <a:solidFill>
                <a:schemeClr val="tx1"/>
              </a:solidFill>
            </a:endParaRPr>
          </a:p>
        </p:txBody>
      </p:sp>
      <p:sp>
        <p:nvSpPr>
          <p:cNvPr id="125" name="TextBox 18">
            <a:extLst>
              <a:ext uri="{FF2B5EF4-FFF2-40B4-BE49-F238E27FC236}">
                <a16:creationId xmlns:a16="http://schemas.microsoft.com/office/drawing/2014/main" id="{9D2195E4-0995-4ADD-BAB4-DA9FEF6E24FB}"/>
              </a:ext>
            </a:extLst>
          </p:cNvPr>
          <p:cNvSpPr txBox="1"/>
          <p:nvPr/>
        </p:nvSpPr>
        <p:spPr>
          <a:xfrm>
            <a:off x="409715" y="7162177"/>
            <a:ext cx="125950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Two-particle flow observable dominantly probe long-range two-body correlations but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→Sub-leading contributions from shorter-range two-body correlations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→Sub-leading contributions from higher k-body correlations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→Their weights depend on intrinsic and apparent resolution scales = imaging/interpretation depends on such choices</a:t>
            </a:r>
          </a:p>
          <a:p>
            <a:pPr algn="l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 fledge effective theory expansion of azimuthal flow variance operator (and any other operator of interest)</a:t>
            </a:r>
          </a:p>
          <a:p>
            <a:pPr algn="l"/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→Empirical study needed to identify relevant power counting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6" name="Rectangle : coins arrondis 125">
            <a:extLst>
              <a:ext uri="{FF2B5EF4-FFF2-40B4-BE49-F238E27FC236}">
                <a16:creationId xmlns:a16="http://schemas.microsoft.com/office/drawing/2014/main" id="{E9FA93E6-FC05-496D-945F-3FA1E988D8D9}"/>
              </a:ext>
            </a:extLst>
          </p:cNvPr>
          <p:cNvSpPr/>
          <p:nvPr/>
        </p:nvSpPr>
        <p:spPr>
          <a:xfrm>
            <a:off x="8234524" y="5648509"/>
            <a:ext cx="381606" cy="400110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8" name="TextBox 18">
            <a:extLst>
              <a:ext uri="{FF2B5EF4-FFF2-40B4-BE49-F238E27FC236}">
                <a16:creationId xmlns:a16="http://schemas.microsoft.com/office/drawing/2014/main" id="{B8767536-B0F4-4A4A-AB37-CE308032FBCA}"/>
              </a:ext>
            </a:extLst>
          </p:cNvPr>
          <p:cNvSpPr txBox="1"/>
          <p:nvPr/>
        </p:nvSpPr>
        <p:spPr>
          <a:xfrm>
            <a:off x="8616130" y="5859483"/>
            <a:ext cx="2065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Eventually up to 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AFCA2C2-0840-4D25-9DD5-F133746B61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3898" y="5882912"/>
            <a:ext cx="1837767" cy="318385"/>
          </a:xfrm>
          <a:prstGeom prst="rect">
            <a:avLst/>
          </a:prstGeom>
        </p:spPr>
      </p:pic>
      <p:sp>
        <p:nvSpPr>
          <p:cNvPr id="129" name="Rectangle : coins arrondis 128">
            <a:extLst>
              <a:ext uri="{FF2B5EF4-FFF2-40B4-BE49-F238E27FC236}">
                <a16:creationId xmlns:a16="http://schemas.microsoft.com/office/drawing/2014/main" id="{B170E52E-271C-45C4-B38F-1F05CF5B35E4}"/>
              </a:ext>
            </a:extLst>
          </p:cNvPr>
          <p:cNvSpPr/>
          <p:nvPr/>
        </p:nvSpPr>
        <p:spPr>
          <a:xfrm>
            <a:off x="228929" y="6786249"/>
            <a:ext cx="12473993" cy="2328776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E1AC956A-69B1-4CB0-AD22-734C0382371D}"/>
              </a:ext>
            </a:extLst>
          </p:cNvPr>
          <p:cNvCxnSpPr>
            <a:cxnSpLocks/>
          </p:cNvCxnSpPr>
          <p:nvPr/>
        </p:nvCxnSpPr>
        <p:spPr>
          <a:xfrm flipH="1">
            <a:off x="6253324" y="3531805"/>
            <a:ext cx="601714" cy="193234"/>
          </a:xfrm>
          <a:prstGeom prst="straightConnector1">
            <a:avLst/>
          </a:prstGeom>
          <a:noFill/>
          <a:ln w="38100" cap="flat">
            <a:solidFill>
              <a:srgbClr val="1243DE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TextBox 18">
            <a:extLst>
              <a:ext uri="{FF2B5EF4-FFF2-40B4-BE49-F238E27FC236}">
                <a16:creationId xmlns:a16="http://schemas.microsoft.com/office/drawing/2014/main" id="{BA014E2D-853F-4A99-A6F1-142EABF02B6E}"/>
              </a:ext>
            </a:extLst>
          </p:cNvPr>
          <p:cNvSpPr txBox="1"/>
          <p:nvPr/>
        </p:nvSpPr>
        <p:spPr>
          <a:xfrm>
            <a:off x="6901673" y="3296730"/>
            <a:ext cx="2761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Depends on </a:t>
            </a:r>
            <a:r>
              <a:rPr lang="en-US" sz="2000" dirty="0">
                <a:solidFill>
                  <a:srgbClr val="0033CC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endParaRPr lang="en-US" sz="2000" i="1" dirty="0">
              <a:solidFill>
                <a:srgbClr val="0033CC"/>
              </a:solidFill>
              <a:latin typeface="Symbol" panose="05050102010706020507" pitchFamily="18" charset="2"/>
            </a:endParaRP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5B24D1DA-C813-465A-B7A9-193F143DD373}"/>
              </a:ext>
            </a:extLst>
          </p:cNvPr>
          <p:cNvCxnSpPr>
            <a:cxnSpLocks/>
          </p:cNvCxnSpPr>
          <p:nvPr/>
        </p:nvCxnSpPr>
        <p:spPr>
          <a:xfrm flipH="1">
            <a:off x="10910727" y="5030593"/>
            <a:ext cx="380728" cy="191165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9" name="TextBox 18">
            <a:extLst>
              <a:ext uri="{FF2B5EF4-FFF2-40B4-BE49-F238E27FC236}">
                <a16:creationId xmlns:a16="http://schemas.microsoft.com/office/drawing/2014/main" id="{D51E21CE-F806-4844-B6EE-EDB9331D6CAB}"/>
              </a:ext>
            </a:extLst>
          </p:cNvPr>
          <p:cNvSpPr txBox="1"/>
          <p:nvPr/>
        </p:nvSpPr>
        <p:spPr>
          <a:xfrm>
            <a:off x="11372781" y="4860662"/>
            <a:ext cx="1632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Depends on </a:t>
            </a:r>
            <a:r>
              <a:rPr lang="en-US" sz="2000" dirty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endParaRPr lang="en-US" sz="2000" i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DE53AEC4-0139-4BA8-AA3E-822E5B8C270B}"/>
              </a:ext>
            </a:extLst>
          </p:cNvPr>
          <p:cNvCxnSpPr>
            <a:cxnSpLocks/>
          </p:cNvCxnSpPr>
          <p:nvPr/>
        </p:nvCxnSpPr>
        <p:spPr>
          <a:xfrm flipH="1" flipV="1">
            <a:off x="10681856" y="6275320"/>
            <a:ext cx="369186" cy="196063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2" name="TextBox 18">
            <a:extLst>
              <a:ext uri="{FF2B5EF4-FFF2-40B4-BE49-F238E27FC236}">
                <a16:creationId xmlns:a16="http://schemas.microsoft.com/office/drawing/2014/main" id="{F308AD48-60E3-41F9-9C37-751B001ED8FD}"/>
              </a:ext>
            </a:extLst>
          </p:cNvPr>
          <p:cNvSpPr txBox="1"/>
          <p:nvPr/>
        </p:nvSpPr>
        <p:spPr>
          <a:xfrm>
            <a:off x="11089492" y="6271328"/>
            <a:ext cx="1632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Depends on </a:t>
            </a:r>
            <a:r>
              <a:rPr lang="en-US" sz="2000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endParaRPr lang="en-US" sz="2000" i="1" dirty="0">
              <a:solidFill>
                <a:schemeClr val="tx1"/>
              </a:solidFill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393143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7" grpId="0" animBg="1"/>
      <p:bldP spid="60" grpId="0"/>
      <p:bldP spid="61" grpId="0" animBg="1"/>
      <p:bldP spid="64" grpId="0" animBg="1"/>
      <p:bldP spid="65" grpId="0"/>
      <p:bldP spid="72" grpId="0"/>
      <p:bldP spid="93" grpId="0" animBg="1"/>
      <p:bldP spid="107" grpId="0" animBg="1"/>
      <p:bldP spid="109" grpId="0" animBg="1"/>
      <p:bldP spid="111" grpId="0" animBg="1"/>
      <p:bldP spid="112" grpId="0" animBg="1"/>
      <p:bldP spid="116" grpId="0"/>
      <p:bldP spid="124" grpId="0"/>
      <p:bldP spid="126" grpId="0" animBg="1"/>
      <p:bldP spid="128" grpId="0"/>
      <p:bldP spid="129" grpId="0" animBg="1"/>
      <p:bldP spid="37" grpId="0"/>
      <p:bldP spid="39" grpId="0"/>
      <p:bldP spid="4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Image 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60" y="4923109"/>
            <a:ext cx="1850834" cy="402116"/>
          </a:xfrm>
          <a:prstGeom prst="rect">
            <a:avLst/>
          </a:prstGeom>
        </p:spPr>
      </p:pic>
      <p:sp>
        <p:nvSpPr>
          <p:cNvPr id="1200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6375" y="2637798"/>
            <a:ext cx="2423711" cy="523301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1622899" y="2526219"/>
            <a:ext cx="10265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1120" y="2090122"/>
            <a:ext cx="3429634" cy="399694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5311" y="2095389"/>
            <a:ext cx="762250" cy="368806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3949" y="2621858"/>
            <a:ext cx="2357610" cy="446183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5786232" y="1551054"/>
            <a:ext cx="2693045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>
                <a:solidFill>
                  <a:schemeClr val="tx1"/>
                </a:solidFill>
              </a:rPr>
              <a:t>One-body Hilbert </a:t>
            </a:r>
            <a:r>
              <a:rPr lang="fr-FR" sz="1800" b="1" dirty="0" err="1">
                <a:solidFill>
                  <a:schemeClr val="tx1"/>
                </a:solidFill>
              </a:rPr>
              <a:t>space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9847361" y="1551054"/>
            <a:ext cx="241091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>
                <a:solidFill>
                  <a:schemeClr val="tx1"/>
                </a:solidFill>
              </a:rPr>
              <a:t>A-body Hilbert </a:t>
            </a:r>
            <a:r>
              <a:rPr lang="fr-FR" sz="1800" b="1" dirty="0" err="1">
                <a:solidFill>
                  <a:schemeClr val="tx1"/>
                </a:solidFill>
              </a:rPr>
              <a:t>space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27" name="Flèche droite 26"/>
          <p:cNvSpPr/>
          <p:nvPr/>
        </p:nvSpPr>
        <p:spPr>
          <a:xfrm>
            <a:off x="8752178" y="2015940"/>
            <a:ext cx="438727" cy="860125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5744667" y="1551054"/>
            <a:ext cx="2813820" cy="1516987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5" name="Rectangle à coins arrondis 44"/>
          <p:cNvSpPr/>
          <p:nvPr/>
        </p:nvSpPr>
        <p:spPr>
          <a:xfrm>
            <a:off x="9394114" y="1521298"/>
            <a:ext cx="3416640" cy="1626540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97334" y="3536270"/>
            <a:ext cx="704519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>
                <a:solidFill>
                  <a:schemeClr val="tx1"/>
                </a:solidFill>
              </a:rPr>
              <a:t>Expansion </a:t>
            </a:r>
            <a:r>
              <a:rPr lang="fr-FR" sz="2000" b="1" dirty="0" err="1">
                <a:solidFill>
                  <a:schemeClr val="tx1"/>
                </a:solidFill>
              </a:rPr>
              <a:t>many</a:t>
            </a:r>
            <a:r>
              <a:rPr lang="fr-FR" sz="2000" b="1" dirty="0">
                <a:solidFill>
                  <a:schemeClr val="tx1"/>
                </a:solidFill>
              </a:rPr>
              <a:t>-body </a:t>
            </a:r>
            <a:r>
              <a:rPr lang="fr-FR" sz="2000" b="1" dirty="0" err="1">
                <a:solidFill>
                  <a:schemeClr val="tx1"/>
                </a:solidFill>
              </a:rPr>
              <a:t>methods</a:t>
            </a:r>
            <a:r>
              <a:rPr lang="fr-FR" sz="2000" b="1" dirty="0">
                <a:solidFill>
                  <a:schemeClr val="tx1"/>
                </a:solidFill>
              </a:rPr>
              <a:t> = </a:t>
            </a:r>
            <a:r>
              <a:rPr lang="fr-FR" sz="2000" b="1" dirty="0" err="1">
                <a:solidFill>
                  <a:schemeClr val="tx1"/>
                </a:solidFill>
              </a:rPr>
              <a:t>polynomially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scaling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methods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43" name="Shape 111"/>
          <p:cNvSpPr/>
          <p:nvPr/>
        </p:nvSpPr>
        <p:spPr>
          <a:xfrm>
            <a:off x="292100" y="4138306"/>
            <a:ext cx="311510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Hamiltonian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partitioning</a:t>
            </a:r>
            <a:endParaRPr sz="2200" b="1" dirty="0">
              <a:solidFill>
                <a:schemeClr val="tx1"/>
              </a:solidFill>
            </a:endParaRPr>
          </a:p>
        </p:txBody>
      </p:sp>
      <p:cxnSp>
        <p:nvCxnSpPr>
          <p:cNvPr id="44" name="Connecteur droit avec flèche 43"/>
          <p:cNvCxnSpPr/>
          <p:nvPr/>
        </p:nvCxnSpPr>
        <p:spPr>
          <a:xfrm>
            <a:off x="2575630" y="5124167"/>
            <a:ext cx="2362840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47" name="Groupe 46"/>
          <p:cNvGrpSpPr/>
          <p:nvPr/>
        </p:nvGrpSpPr>
        <p:grpSpPr>
          <a:xfrm>
            <a:off x="2786386" y="4646949"/>
            <a:ext cx="1925782" cy="954436"/>
            <a:chOff x="5583382" y="3424683"/>
            <a:chExt cx="1925782" cy="954436"/>
          </a:xfrm>
        </p:grpSpPr>
        <p:sp>
          <p:nvSpPr>
            <p:cNvPr id="48" name="Ellipse 47"/>
            <p:cNvSpPr/>
            <p:nvPr/>
          </p:nvSpPr>
          <p:spPr>
            <a:xfrm>
              <a:off x="5583382" y="3424683"/>
              <a:ext cx="1925782" cy="954436"/>
            </a:xfrm>
            <a:prstGeom prst="ellipse">
              <a:avLst/>
            </a:prstGeom>
            <a:solidFill>
              <a:schemeClr val="bg1"/>
            </a:solidFill>
            <a:ln w="38100" cap="flat">
              <a:solidFill>
                <a:srgbClr val="00000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49" name="Shape 111"/>
            <p:cNvSpPr/>
            <p:nvPr/>
          </p:nvSpPr>
          <p:spPr>
            <a:xfrm>
              <a:off x="5680120" y="3523042"/>
              <a:ext cx="1732306" cy="6155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b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lvl="0" algn="ctr">
                <a:defRPr sz="1800"/>
              </a:pPr>
              <a:r>
                <a:rPr lang="fr-FR" sz="2000" b="1" dirty="0">
                  <a:solidFill>
                    <a:schemeClr val="tx1"/>
                  </a:solidFill>
                </a:rPr>
                <a:t>« </a:t>
              </a:r>
              <a:r>
                <a:rPr lang="fr-FR" sz="2000" b="1" dirty="0" err="1">
                  <a:solidFill>
                    <a:schemeClr val="tx1"/>
                  </a:solidFill>
                </a:rPr>
                <a:t>Easy</a:t>
              </a:r>
              <a:r>
                <a:rPr lang="fr-FR" sz="2000" b="1" dirty="0">
                  <a:solidFill>
                    <a:schemeClr val="tx1"/>
                  </a:solidFill>
                </a:rPr>
                <a:t> »</a:t>
              </a:r>
            </a:p>
            <a:p>
              <a:pPr lvl="0" algn="ctr">
                <a:defRPr sz="1800"/>
              </a:pPr>
              <a:r>
                <a:rPr lang="fr-FR" sz="2000" b="1" dirty="0">
                  <a:solidFill>
                    <a:schemeClr val="tx1"/>
                  </a:solidFill>
                </a:rPr>
                <a:t>to </a:t>
              </a:r>
              <a:r>
                <a:rPr lang="fr-FR" sz="2000" b="1" dirty="0" err="1">
                  <a:solidFill>
                    <a:schemeClr val="tx1"/>
                  </a:solidFill>
                </a:rPr>
                <a:t>solve</a:t>
              </a:r>
              <a:endParaRPr lang="fr-FR" sz="2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50" name="Shape 111"/>
          <p:cNvSpPr/>
          <p:nvPr/>
        </p:nvSpPr>
        <p:spPr>
          <a:xfrm>
            <a:off x="5101252" y="4136407"/>
            <a:ext cx="248825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Unperturbed</a:t>
            </a:r>
            <a:r>
              <a:rPr lang="fr-FR" b="1" dirty="0">
                <a:solidFill>
                  <a:schemeClr val="tx1"/>
                </a:solidFill>
              </a:rPr>
              <a:t> state</a:t>
            </a:r>
            <a:endParaRPr sz="2200" b="1" dirty="0">
              <a:solidFill>
                <a:schemeClr val="tx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16877" y="4799030"/>
            <a:ext cx="2758955" cy="59639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82314" y="1675738"/>
            <a:ext cx="2432612" cy="30647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8699" y="2277250"/>
            <a:ext cx="3106757" cy="429658"/>
          </a:xfrm>
          <a:prstGeom prst="rect">
            <a:avLst/>
          </a:prstGeom>
        </p:spPr>
      </p:pic>
      <p:sp>
        <p:nvSpPr>
          <p:cNvPr id="77" name="Shape 111"/>
          <p:cNvSpPr/>
          <p:nvPr/>
        </p:nvSpPr>
        <p:spPr>
          <a:xfrm>
            <a:off x="2507203" y="1654958"/>
            <a:ext cx="55348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with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78" name="Shape 111"/>
          <p:cNvSpPr/>
          <p:nvPr/>
        </p:nvSpPr>
        <p:spPr>
          <a:xfrm>
            <a:off x="1924338" y="2322961"/>
            <a:ext cx="55348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with</a:t>
            </a:r>
            <a:endParaRPr sz="2200" b="1" dirty="0">
              <a:solidFill>
                <a:schemeClr val="tx1"/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524" y="2330646"/>
            <a:ext cx="1806766" cy="352540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0211" y="1566596"/>
            <a:ext cx="2357610" cy="495759"/>
          </a:xfrm>
          <a:prstGeom prst="rect">
            <a:avLst/>
          </a:prstGeom>
        </p:spPr>
      </p:pic>
      <p:pic>
        <p:nvPicPr>
          <p:cNvPr id="58" name="Image 5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23869" y="4783693"/>
            <a:ext cx="2203373" cy="572877"/>
          </a:xfrm>
          <a:prstGeom prst="rect">
            <a:avLst/>
          </a:prstGeom>
        </p:spPr>
      </p:pic>
      <p:cxnSp>
        <p:nvCxnSpPr>
          <p:cNvPr id="59" name="Connecteur droit avec flèche 58"/>
          <p:cNvCxnSpPr/>
          <p:nvPr/>
        </p:nvCxnSpPr>
        <p:spPr>
          <a:xfrm>
            <a:off x="8065756" y="5124167"/>
            <a:ext cx="2362840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60" name="Groupe 59"/>
          <p:cNvGrpSpPr/>
          <p:nvPr/>
        </p:nvGrpSpPr>
        <p:grpSpPr>
          <a:xfrm>
            <a:off x="8228865" y="4644909"/>
            <a:ext cx="1925782" cy="954436"/>
            <a:chOff x="6774873" y="6735539"/>
            <a:chExt cx="1925782" cy="954436"/>
          </a:xfrm>
        </p:grpSpPr>
        <p:sp>
          <p:nvSpPr>
            <p:cNvPr id="61" name="Ellipse 60"/>
            <p:cNvSpPr/>
            <p:nvPr/>
          </p:nvSpPr>
          <p:spPr>
            <a:xfrm>
              <a:off x="6774873" y="6735539"/>
              <a:ext cx="1925782" cy="954436"/>
            </a:xfrm>
            <a:prstGeom prst="ellipse">
              <a:avLst/>
            </a:prstGeom>
            <a:solidFill>
              <a:schemeClr val="bg1"/>
            </a:solidFill>
            <a:ln w="38100" cap="flat">
              <a:solidFill>
                <a:srgbClr val="00000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62" name="Shape 111"/>
            <p:cNvSpPr/>
            <p:nvPr/>
          </p:nvSpPr>
          <p:spPr>
            <a:xfrm>
              <a:off x="6885466" y="6903173"/>
              <a:ext cx="1732306" cy="6155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b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lvl="0" algn="ctr">
                <a:defRPr sz="1800"/>
              </a:pPr>
              <a:r>
                <a:rPr lang="fr-FR" sz="2000" b="1" dirty="0">
                  <a:solidFill>
                    <a:schemeClr val="tx1"/>
                  </a:solidFill>
                </a:rPr>
                <a:t>Expansion </a:t>
              </a:r>
              <a:r>
                <a:rPr lang="fr-FR" sz="2000" b="1" dirty="0" err="1">
                  <a:solidFill>
                    <a:schemeClr val="tx1"/>
                  </a:solidFill>
                </a:rPr>
                <a:t>series</a:t>
              </a:r>
              <a:endParaRPr lang="fr-FR" sz="2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63" name="Shape 111"/>
          <p:cNvSpPr/>
          <p:nvPr/>
        </p:nvSpPr>
        <p:spPr>
          <a:xfrm>
            <a:off x="10593331" y="4106905"/>
            <a:ext cx="231928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Fully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correlated</a:t>
            </a:r>
            <a:r>
              <a:rPr lang="fr-FR" b="1" dirty="0">
                <a:solidFill>
                  <a:schemeClr val="tx1"/>
                </a:solidFill>
              </a:rPr>
              <a:t> state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69" name="Rectangle: Rounded Corners 1">
            <a:extLst>
              <a:ext uri="{FF2B5EF4-FFF2-40B4-BE49-F238E27FC236}">
                <a16:creationId xmlns:a16="http://schemas.microsoft.com/office/drawing/2014/main" id="{F45DA41A-735D-4D0E-B6D3-6333E53008E8}"/>
              </a:ext>
            </a:extLst>
          </p:cNvPr>
          <p:cNvSpPr/>
          <p:nvPr/>
        </p:nvSpPr>
        <p:spPr>
          <a:xfrm>
            <a:off x="2477597" y="6421831"/>
            <a:ext cx="1301409" cy="501452"/>
          </a:xfrm>
          <a:prstGeom prst="roundRect">
            <a:avLst/>
          </a:prstGeom>
          <a:solidFill>
            <a:srgbClr val="00B050"/>
          </a:solidFill>
          <a:ln w="31750">
            <a:solidFill>
              <a:srgbClr val="008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(B)MBPT(2)</a:t>
            </a:r>
          </a:p>
        </p:txBody>
      </p:sp>
      <p:sp>
        <p:nvSpPr>
          <p:cNvPr id="70" name="Rectangle: Rounded Corners 2">
            <a:extLst>
              <a:ext uri="{FF2B5EF4-FFF2-40B4-BE49-F238E27FC236}">
                <a16:creationId xmlns:a16="http://schemas.microsoft.com/office/drawing/2014/main" id="{4614BD5B-1CC9-4180-BBC4-F71EB2D7E3CA}"/>
              </a:ext>
            </a:extLst>
          </p:cNvPr>
          <p:cNvSpPr/>
          <p:nvPr/>
        </p:nvSpPr>
        <p:spPr>
          <a:xfrm>
            <a:off x="3912210" y="6435685"/>
            <a:ext cx="1284048" cy="467847"/>
          </a:xfrm>
          <a:prstGeom prst="roundRect">
            <a:avLst/>
          </a:prstGeom>
          <a:solidFill>
            <a:srgbClr val="00B050"/>
          </a:solidFill>
          <a:ln w="31750">
            <a:solidFill>
              <a:srgbClr val="008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(B)MBPT(3)</a:t>
            </a:r>
          </a:p>
        </p:txBody>
      </p:sp>
      <p:sp>
        <p:nvSpPr>
          <p:cNvPr id="71" name="Rectangle: Rounded Corners 3">
            <a:extLst>
              <a:ext uri="{FF2B5EF4-FFF2-40B4-BE49-F238E27FC236}">
                <a16:creationId xmlns:a16="http://schemas.microsoft.com/office/drawing/2014/main" id="{580177D1-3104-4AF3-90B4-1813C530D529}"/>
              </a:ext>
            </a:extLst>
          </p:cNvPr>
          <p:cNvSpPr/>
          <p:nvPr/>
        </p:nvSpPr>
        <p:spPr>
          <a:xfrm>
            <a:off x="5824258" y="6435685"/>
            <a:ext cx="1294164" cy="447041"/>
          </a:xfrm>
          <a:prstGeom prst="roundRect">
            <a:avLst/>
          </a:prstGeom>
          <a:solidFill>
            <a:srgbClr val="00B050"/>
          </a:solidFill>
          <a:ln w="31750">
            <a:solidFill>
              <a:srgbClr val="008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(B)MBPT(4)</a:t>
            </a:r>
          </a:p>
        </p:txBody>
      </p:sp>
      <p:sp>
        <p:nvSpPr>
          <p:cNvPr id="72" name="Rectangle: Rounded Corners 4">
            <a:extLst>
              <a:ext uri="{FF2B5EF4-FFF2-40B4-BE49-F238E27FC236}">
                <a16:creationId xmlns:a16="http://schemas.microsoft.com/office/drawing/2014/main" id="{81C7EA91-1926-41D8-AB01-7E9A0C99C77C}"/>
              </a:ext>
            </a:extLst>
          </p:cNvPr>
          <p:cNvSpPr/>
          <p:nvPr/>
        </p:nvSpPr>
        <p:spPr>
          <a:xfrm>
            <a:off x="4505606" y="7020959"/>
            <a:ext cx="1186793" cy="447040"/>
          </a:xfrm>
          <a:prstGeom prst="roundRect">
            <a:avLst/>
          </a:prstGeom>
          <a:solidFill>
            <a:srgbClr val="18A9C6"/>
          </a:solidFill>
          <a:ln w="31750">
            <a:solidFill>
              <a:srgbClr val="0F6C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(B)CCSD</a:t>
            </a:r>
          </a:p>
        </p:txBody>
      </p:sp>
      <p:sp>
        <p:nvSpPr>
          <p:cNvPr id="73" name="Rectangle: Rounded Corners 5">
            <a:extLst>
              <a:ext uri="{FF2B5EF4-FFF2-40B4-BE49-F238E27FC236}">
                <a16:creationId xmlns:a16="http://schemas.microsoft.com/office/drawing/2014/main" id="{776E3F71-D024-4712-A5DE-84137F49B13F}"/>
              </a:ext>
            </a:extLst>
          </p:cNvPr>
          <p:cNvSpPr/>
          <p:nvPr/>
        </p:nvSpPr>
        <p:spPr>
          <a:xfrm>
            <a:off x="11348106" y="6756829"/>
            <a:ext cx="1186793" cy="44704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/>
              <a:t>CI</a:t>
            </a:r>
          </a:p>
        </p:txBody>
      </p:sp>
      <p:sp>
        <p:nvSpPr>
          <p:cNvPr id="74" name="Rectangle: Rounded Corners 6">
            <a:extLst>
              <a:ext uri="{FF2B5EF4-FFF2-40B4-BE49-F238E27FC236}">
                <a16:creationId xmlns:a16="http://schemas.microsoft.com/office/drawing/2014/main" id="{16BEC176-98AC-41B0-99DA-F33B0EB5332D}"/>
              </a:ext>
            </a:extLst>
          </p:cNvPr>
          <p:cNvSpPr/>
          <p:nvPr/>
        </p:nvSpPr>
        <p:spPr>
          <a:xfrm>
            <a:off x="1152959" y="7114560"/>
            <a:ext cx="1186793" cy="44704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17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HF(B)</a:t>
            </a:r>
          </a:p>
        </p:txBody>
      </p:sp>
      <p:sp>
        <p:nvSpPr>
          <p:cNvPr id="75" name="Rectangle: Rounded Corners 7">
            <a:extLst>
              <a:ext uri="{FF2B5EF4-FFF2-40B4-BE49-F238E27FC236}">
                <a16:creationId xmlns:a16="http://schemas.microsoft.com/office/drawing/2014/main" id="{7A6CD3A2-16B6-4A55-ADDD-6614958D7BC7}"/>
              </a:ext>
            </a:extLst>
          </p:cNvPr>
          <p:cNvSpPr/>
          <p:nvPr/>
        </p:nvSpPr>
        <p:spPr>
          <a:xfrm>
            <a:off x="7893500" y="7020959"/>
            <a:ext cx="1186793" cy="447040"/>
          </a:xfrm>
          <a:prstGeom prst="roundRect">
            <a:avLst/>
          </a:prstGeom>
          <a:solidFill>
            <a:srgbClr val="18A9C6"/>
          </a:solidFill>
          <a:ln w="31750">
            <a:solidFill>
              <a:srgbClr val="0F6C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(B)CCSDT</a:t>
            </a:r>
          </a:p>
        </p:txBody>
      </p:sp>
      <p:cxnSp>
        <p:nvCxnSpPr>
          <p:cNvPr id="76" name="Straight Arrow Connector 9">
            <a:extLst>
              <a:ext uri="{FF2B5EF4-FFF2-40B4-BE49-F238E27FC236}">
                <a16:creationId xmlns:a16="http://schemas.microsoft.com/office/drawing/2014/main" id="{1361F97F-68FC-4EFF-93F8-879D8D43B094}"/>
              </a:ext>
            </a:extLst>
          </p:cNvPr>
          <p:cNvCxnSpPr>
            <a:cxnSpLocks/>
          </p:cNvCxnSpPr>
          <p:nvPr/>
        </p:nvCxnSpPr>
        <p:spPr>
          <a:xfrm>
            <a:off x="1924338" y="9572765"/>
            <a:ext cx="982863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2" name="Picture 33" descr="\documentclass{article}&#10;\usepackage{amsmath, amssymb, amsfonts}&#10;\usepackage{xcolor}&#10;\usepackage[T1]{fontenc}&#10;\usepackage{txfonts}&#10;&#10;&#10;\definecolor{KULblue}{RGB}{0,0,0}&#10;\definecolor{darkgreen}{RGB}{5,136,5}&#10;&#10;\newcommand\Hzero{\color{darkgreen}{H_0}\color{KULblue}}&#10;\newcommand\Hone{\color{red}{H_1}\color{KULblue}}&#10;\newcommand\Phin{\color{darkgreen}{| \Phi \rangle}\color{KULblue}}&#10;\newcommand\En{\color{darkgreen}{E_n^{( 0)}}\color{KULblue}}&#10;\newcommand\Psin{| \Psi_n^A \rangle}&#10;&#10;\pagestyle{empty}&#10;&#10;\begin{document}&#10;&#10;\color{KULblue}{&#10;\begin{align*}&#10;| \Phi \rangle&#10;\end{align*}&#10;}&#10;&#10;\end{document}&#10;" title="IguanaTex Bitmap Display">
            <a:extLst>
              <a:ext uri="{FF2B5EF4-FFF2-40B4-BE49-F238E27FC236}">
                <a16:creationId xmlns:a16="http://schemas.microsoft.com/office/drawing/2014/main" id="{9893C51D-9008-4B07-9021-DD7EEFB77AA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069" y="9325141"/>
            <a:ext cx="488378" cy="350622"/>
          </a:xfrm>
          <a:prstGeom prst="rect">
            <a:avLst/>
          </a:prstGeom>
        </p:spPr>
      </p:pic>
      <p:pic>
        <p:nvPicPr>
          <p:cNvPr id="84" name="Picture 37" descr="\documentclass{article}&#10;\usepackage{amsmath, amssymb, amsfonts}&#10;\usepackage{xcolor}&#10;\usepackage[T1]{fontenc}&#10;\usepackage{txfonts}&#10;&#10;&#10;\definecolor{KULblue}{RGB}{0,0,0}&#10;\definecolor{darkgreen}{RGB}{5,136,5}&#10;&#10;\newcommand\Hzero{\color{darkgreen}{H_0}\color{KULblue}}&#10;\newcommand\Hone{\color{red}{H_1}\color{KULblue}}&#10;\newcommand\Phin{\color{darkgreen}{| \Phi \rangle}\color{KULblue}}&#10;\newcommand\En{\color{darkgreen}{E_n^{( 0)}}\color{KULblue}}&#10;\newcommand\Psin{| \Psi \rangle}&#10;&#10;\pagestyle{empty}&#10;&#10;\begin{document}&#10;&#10;\color{KULblue}{&#10;\begin{align*}&#10;\Psin&#10;\end{align*}&#10;}&#10;&#10;\end{document}&#10;" title="IguanaTex Bitmap Display">
            <a:extLst>
              <a:ext uri="{FF2B5EF4-FFF2-40B4-BE49-F238E27FC236}">
                <a16:creationId xmlns:a16="http://schemas.microsoft.com/office/drawing/2014/main" id="{5E84A460-9E1E-4E5D-A1DE-5E19C42A9A1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2637" y="9307024"/>
            <a:ext cx="471280" cy="332998"/>
          </a:xfrm>
          <a:prstGeom prst="rect">
            <a:avLst/>
          </a:prstGeom>
        </p:spPr>
      </p:pic>
      <p:sp>
        <p:nvSpPr>
          <p:cNvPr id="86" name="TextBox 13">
            <a:extLst>
              <a:ext uri="{FF2B5EF4-FFF2-40B4-BE49-F238E27FC236}">
                <a16:creationId xmlns:a16="http://schemas.microsoft.com/office/drawing/2014/main" id="{A24DCDD4-D9EE-4491-A65B-D4E634FBAC87}"/>
              </a:ext>
            </a:extLst>
          </p:cNvPr>
          <p:cNvSpPr txBox="1"/>
          <p:nvPr/>
        </p:nvSpPr>
        <p:spPr>
          <a:xfrm>
            <a:off x="3818819" y="9348948"/>
            <a:ext cx="5877422" cy="420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33" b="1" dirty="0">
                <a:solidFill>
                  <a:schemeClr val="tx1"/>
                </a:solidFill>
              </a:rPr>
              <a:t>More complete but greater computational cost</a:t>
            </a:r>
          </a:p>
        </p:txBody>
      </p:sp>
      <p:cxnSp>
        <p:nvCxnSpPr>
          <p:cNvPr id="89" name="Straight Connector 16">
            <a:extLst>
              <a:ext uri="{FF2B5EF4-FFF2-40B4-BE49-F238E27FC236}">
                <a16:creationId xmlns:a16="http://schemas.microsoft.com/office/drawing/2014/main" id="{AE9A9407-2664-4540-85E9-57956827D8B2}"/>
              </a:ext>
            </a:extLst>
          </p:cNvPr>
          <p:cNvCxnSpPr>
            <a:cxnSpLocks/>
          </p:cNvCxnSpPr>
          <p:nvPr/>
        </p:nvCxnSpPr>
        <p:spPr>
          <a:xfrm>
            <a:off x="2439880" y="5702566"/>
            <a:ext cx="0" cy="2826633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26">
                <a:extLst>
                  <a:ext uri="{FF2B5EF4-FFF2-40B4-BE49-F238E27FC236}">
                    <a16:creationId xmlns:a16="http://schemas.microsoft.com/office/drawing/2014/main" id="{DF909C30-945C-494D-9425-07E8A24FB77D}"/>
                  </a:ext>
                </a:extLst>
              </p:cNvPr>
              <p:cNvSpPr txBox="1"/>
              <p:nvPr/>
            </p:nvSpPr>
            <p:spPr>
              <a:xfrm>
                <a:off x="1340255" y="5852104"/>
                <a:ext cx="568021" cy="3939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6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fr-FR" sz="256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2560" b="0" i="1" baseline="-2500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𝑑𝑖𝑚</m:t>
                          </m:r>
                        </m:e>
                        <m:sup>
                          <m:r>
                            <a:rPr lang="fr-FR" sz="256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56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8" name="TextBox 26">
                <a:extLst>
                  <a:ext uri="{FF2B5EF4-FFF2-40B4-BE49-F238E27FC236}">
                    <a16:creationId xmlns:a16="http://schemas.microsoft.com/office/drawing/2014/main" id="{DF909C30-945C-494D-9425-07E8A24FB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0255" y="5852104"/>
                <a:ext cx="568021" cy="393954"/>
              </a:xfrm>
              <a:prstGeom prst="rect">
                <a:avLst/>
              </a:prstGeom>
              <a:blipFill>
                <a:blip r:embed="rId17"/>
                <a:stretch>
                  <a:fillRect l="-38710" r="-225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27">
                <a:extLst>
                  <a:ext uri="{FF2B5EF4-FFF2-40B4-BE49-F238E27FC236}">
                    <a16:creationId xmlns:a16="http://schemas.microsoft.com/office/drawing/2014/main" id="{82F035EB-1CCE-41BF-B4D3-CF31E4A9EA42}"/>
                  </a:ext>
                </a:extLst>
              </p:cNvPr>
              <p:cNvSpPr txBox="1"/>
              <p:nvPr/>
            </p:nvSpPr>
            <p:spPr>
              <a:xfrm>
                <a:off x="2842768" y="5849882"/>
                <a:ext cx="568021" cy="3983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6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fr-FR" sz="256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2560" b="0" i="1" baseline="-2500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𝑑𝑖𝑚</m:t>
                          </m:r>
                        </m:e>
                        <m:sup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56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9" name="TextBox 27">
                <a:extLst>
                  <a:ext uri="{FF2B5EF4-FFF2-40B4-BE49-F238E27FC236}">
                    <a16:creationId xmlns:a16="http://schemas.microsoft.com/office/drawing/2014/main" id="{82F035EB-1CCE-41BF-B4D3-CF31E4A9E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2768" y="5849882"/>
                <a:ext cx="568021" cy="398379"/>
              </a:xfrm>
              <a:prstGeom prst="rect">
                <a:avLst/>
              </a:prstGeom>
              <a:blipFill>
                <a:blip r:embed="rId18"/>
                <a:stretch>
                  <a:fillRect l="-37234" r="-202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28">
                <a:extLst>
                  <a:ext uri="{FF2B5EF4-FFF2-40B4-BE49-F238E27FC236}">
                    <a16:creationId xmlns:a16="http://schemas.microsoft.com/office/drawing/2014/main" id="{37FF8E29-1B5A-4767-9DD1-66ECC70E4137}"/>
                  </a:ext>
                </a:extLst>
              </p:cNvPr>
              <p:cNvSpPr txBox="1"/>
              <p:nvPr/>
            </p:nvSpPr>
            <p:spPr>
              <a:xfrm>
                <a:off x="4602255" y="5852104"/>
                <a:ext cx="568021" cy="3939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6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fr-FR" sz="256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2560" b="0" i="1" baseline="-2500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𝑑𝑖𝑚</m:t>
                          </m:r>
                        </m:e>
                        <m:sup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56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0" name="TextBox 28">
                <a:extLst>
                  <a:ext uri="{FF2B5EF4-FFF2-40B4-BE49-F238E27FC236}">
                    <a16:creationId xmlns:a16="http://schemas.microsoft.com/office/drawing/2014/main" id="{37FF8E29-1B5A-4767-9DD1-66ECC70E41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2255" y="5852104"/>
                <a:ext cx="568021" cy="393954"/>
              </a:xfrm>
              <a:prstGeom prst="rect">
                <a:avLst/>
              </a:prstGeom>
              <a:blipFill>
                <a:blip r:embed="rId19"/>
                <a:stretch>
                  <a:fillRect l="-38710" r="-215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29">
                <a:extLst>
                  <a:ext uri="{FF2B5EF4-FFF2-40B4-BE49-F238E27FC236}">
                    <a16:creationId xmlns:a16="http://schemas.microsoft.com/office/drawing/2014/main" id="{97B6DFE2-151B-464C-809B-E10F679E3CE4}"/>
                  </a:ext>
                </a:extLst>
              </p:cNvPr>
              <p:cNvSpPr txBox="1"/>
              <p:nvPr/>
            </p:nvSpPr>
            <p:spPr>
              <a:xfrm>
                <a:off x="6220468" y="5852104"/>
                <a:ext cx="568021" cy="3939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6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fr-FR" sz="256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2560" b="0" i="1" baseline="-2500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𝑑𝑖𝑚</m:t>
                          </m:r>
                        </m:e>
                        <m:sup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56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1" name="TextBox 29">
                <a:extLst>
                  <a:ext uri="{FF2B5EF4-FFF2-40B4-BE49-F238E27FC236}">
                    <a16:creationId xmlns:a16="http://schemas.microsoft.com/office/drawing/2014/main" id="{97B6DFE2-151B-464C-809B-E10F679E3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468" y="5852104"/>
                <a:ext cx="568021" cy="393954"/>
              </a:xfrm>
              <a:prstGeom prst="rect">
                <a:avLst/>
              </a:prstGeom>
              <a:blipFill>
                <a:blip r:embed="rId20"/>
                <a:stretch>
                  <a:fillRect l="-37234" r="-2127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30">
                <a:extLst>
                  <a:ext uri="{FF2B5EF4-FFF2-40B4-BE49-F238E27FC236}">
                    <a16:creationId xmlns:a16="http://schemas.microsoft.com/office/drawing/2014/main" id="{F7D53D60-5B83-45BA-9A01-E562CC8D75FB}"/>
                  </a:ext>
                </a:extLst>
              </p:cNvPr>
              <p:cNvSpPr txBox="1"/>
              <p:nvPr/>
            </p:nvSpPr>
            <p:spPr>
              <a:xfrm>
                <a:off x="8192726" y="5852104"/>
                <a:ext cx="568021" cy="3939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6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fr-FR" sz="256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2560" b="0" i="1" baseline="-2500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𝑑𝑖𝑚</m:t>
                          </m:r>
                        </m:e>
                        <m:sup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56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2" name="TextBox 30">
                <a:extLst>
                  <a:ext uri="{FF2B5EF4-FFF2-40B4-BE49-F238E27FC236}">
                    <a16:creationId xmlns:a16="http://schemas.microsoft.com/office/drawing/2014/main" id="{F7D53D60-5B83-45BA-9A01-E562CC8D75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2726" y="5852104"/>
                <a:ext cx="568021" cy="393954"/>
              </a:xfrm>
              <a:prstGeom prst="rect">
                <a:avLst/>
              </a:prstGeom>
              <a:blipFill>
                <a:blip r:embed="rId21"/>
                <a:stretch>
                  <a:fillRect l="-38710" r="-215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31">
                <a:extLst>
                  <a:ext uri="{FF2B5EF4-FFF2-40B4-BE49-F238E27FC236}">
                    <a16:creationId xmlns:a16="http://schemas.microsoft.com/office/drawing/2014/main" id="{AA0269D4-40C3-4E78-9301-50123B49487B}"/>
                  </a:ext>
                </a:extLst>
              </p:cNvPr>
              <p:cNvSpPr txBox="1"/>
              <p:nvPr/>
            </p:nvSpPr>
            <p:spPr>
              <a:xfrm>
                <a:off x="11516200" y="5852104"/>
                <a:ext cx="1028855" cy="3939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nl-BE" sz="256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fr-FR" sz="256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FR" sz="2560" b="0" i="1" baseline="-2500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𝑑𝑖𝑚</m:t>
                    </m:r>
                  </m:oMath>
                </a14:m>
                <a:r>
                  <a:rPr lang="en-US" sz="2560" baseline="30000" dirty="0">
                    <a:solidFill>
                      <a:schemeClr val="accent1"/>
                    </a:solidFill>
                  </a:rPr>
                  <a:t>A</a:t>
                </a:r>
              </a:p>
            </p:txBody>
          </p:sp>
        </mc:Choice>
        <mc:Fallback xmlns="">
          <p:sp>
            <p:nvSpPr>
              <p:cNvPr id="103" name="TextBox 31">
                <a:extLst>
                  <a:ext uri="{FF2B5EF4-FFF2-40B4-BE49-F238E27FC236}">
                    <a16:creationId xmlns:a16="http://schemas.microsoft.com/office/drawing/2014/main" id="{AA0269D4-40C3-4E78-9301-50123B494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6200" y="5852104"/>
                <a:ext cx="1028855" cy="393954"/>
              </a:xfrm>
              <a:prstGeom prst="rect">
                <a:avLst/>
              </a:prstGeom>
              <a:blipFill>
                <a:blip r:embed="rId22"/>
                <a:stretch>
                  <a:fillRect t="-16923" r="-828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Rectangle: Rounded Corners 38">
            <a:extLst>
              <a:ext uri="{FF2B5EF4-FFF2-40B4-BE49-F238E27FC236}">
                <a16:creationId xmlns:a16="http://schemas.microsoft.com/office/drawing/2014/main" id="{A2F9CC21-5FDB-4EC9-807A-62AA0A91FE6F}"/>
              </a:ext>
            </a:extLst>
          </p:cNvPr>
          <p:cNvSpPr/>
          <p:nvPr/>
        </p:nvSpPr>
        <p:spPr>
          <a:xfrm>
            <a:off x="11510666" y="6702642"/>
            <a:ext cx="1186793" cy="447040"/>
          </a:xfrm>
          <a:prstGeom prst="roundRect">
            <a:avLst/>
          </a:prstGeom>
          <a:solidFill>
            <a:srgbClr val="2F4D5D"/>
          </a:solidFill>
          <a:ln w="12700" cap="flat" cmpd="sng" algn="ctr">
            <a:solidFill>
              <a:srgbClr val="2F4D5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975390">
              <a:defRPr/>
            </a:pPr>
            <a:r>
              <a:rPr lang="en-US" sz="1493" b="1" dirty="0">
                <a:solidFill>
                  <a:srgbClr val="FFFFFF"/>
                </a:solidFill>
                <a:latin typeface="Arial" panose="020B0604020202020204"/>
              </a:rPr>
              <a:t>Diag.</a:t>
            </a:r>
          </a:p>
        </p:txBody>
      </p:sp>
      <p:sp>
        <p:nvSpPr>
          <p:cNvPr id="105" name="TextBox 39">
            <a:extLst>
              <a:ext uri="{FF2B5EF4-FFF2-40B4-BE49-F238E27FC236}">
                <a16:creationId xmlns:a16="http://schemas.microsoft.com/office/drawing/2014/main" id="{9F23A61B-6DC3-4E55-AABD-5CD262095E76}"/>
              </a:ext>
            </a:extLst>
          </p:cNvPr>
          <p:cNvSpPr txBox="1"/>
          <p:nvPr/>
        </p:nvSpPr>
        <p:spPr>
          <a:xfrm>
            <a:off x="10860426" y="6636505"/>
            <a:ext cx="65024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60" b="1" dirty="0">
                <a:solidFill>
                  <a:srgbClr val="2F4D5D"/>
                </a:solidFill>
                <a:latin typeface="Arial" panose="020B0604020202020204"/>
              </a:rPr>
              <a:t>…</a:t>
            </a:r>
          </a:p>
        </p:txBody>
      </p:sp>
      <p:sp>
        <p:nvSpPr>
          <p:cNvPr id="95" name="Rectangle: Rounded Corners 4">
            <a:extLst>
              <a:ext uri="{FF2B5EF4-FFF2-40B4-BE49-F238E27FC236}">
                <a16:creationId xmlns:a16="http://schemas.microsoft.com/office/drawing/2014/main" id="{FD8D3AD5-3DED-4FFD-9B46-53C7D5CFF8B9}"/>
              </a:ext>
            </a:extLst>
          </p:cNvPr>
          <p:cNvSpPr/>
          <p:nvPr/>
        </p:nvSpPr>
        <p:spPr>
          <a:xfrm>
            <a:off x="4498957" y="7613691"/>
            <a:ext cx="1186793" cy="447040"/>
          </a:xfrm>
          <a:prstGeom prst="roundRect">
            <a:avLst/>
          </a:prstGeom>
          <a:solidFill>
            <a:srgbClr val="C00000"/>
          </a:solidFill>
          <a:ln w="31750">
            <a:solidFill>
              <a:srgbClr val="0F6C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IMSRG(2)</a:t>
            </a:r>
          </a:p>
        </p:txBody>
      </p:sp>
      <p:sp>
        <p:nvSpPr>
          <p:cNvPr id="106" name="Rectangle: Rounded Corners 4">
            <a:extLst>
              <a:ext uri="{FF2B5EF4-FFF2-40B4-BE49-F238E27FC236}">
                <a16:creationId xmlns:a16="http://schemas.microsoft.com/office/drawing/2014/main" id="{40FB4F00-3DF1-4F12-B9A6-6ACE5456BD8C}"/>
              </a:ext>
            </a:extLst>
          </p:cNvPr>
          <p:cNvSpPr/>
          <p:nvPr/>
        </p:nvSpPr>
        <p:spPr>
          <a:xfrm>
            <a:off x="9376523" y="7608585"/>
            <a:ext cx="1186793" cy="447040"/>
          </a:xfrm>
          <a:prstGeom prst="roundRect">
            <a:avLst/>
          </a:prstGeom>
          <a:solidFill>
            <a:srgbClr val="C00000"/>
          </a:solidFill>
          <a:ln w="31750">
            <a:solidFill>
              <a:srgbClr val="0F6C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IMSRG(3)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30">
                <a:extLst>
                  <a:ext uri="{FF2B5EF4-FFF2-40B4-BE49-F238E27FC236}">
                    <a16:creationId xmlns:a16="http://schemas.microsoft.com/office/drawing/2014/main" id="{173A9F09-C0CC-42C0-A2DE-0C86441CFA0D}"/>
                  </a:ext>
                </a:extLst>
              </p:cNvPr>
              <p:cNvSpPr txBox="1"/>
              <p:nvPr/>
            </p:nvSpPr>
            <p:spPr>
              <a:xfrm>
                <a:off x="9634789" y="5846274"/>
                <a:ext cx="568021" cy="3939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6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fr-FR" sz="256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2560" b="0" i="1" baseline="-2500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𝑑𝑖𝑚</m:t>
                          </m:r>
                        </m:e>
                        <m:sup>
                          <m:r>
                            <a:rPr lang="fr-FR" sz="256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56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7" name="TextBox 30">
                <a:extLst>
                  <a:ext uri="{FF2B5EF4-FFF2-40B4-BE49-F238E27FC236}">
                    <a16:creationId xmlns:a16="http://schemas.microsoft.com/office/drawing/2014/main" id="{173A9F09-C0CC-42C0-A2DE-0C86441CFA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4789" y="5846274"/>
                <a:ext cx="568021" cy="393954"/>
              </a:xfrm>
              <a:prstGeom prst="rect">
                <a:avLst/>
              </a:prstGeom>
              <a:blipFill>
                <a:blip r:embed="rId23"/>
                <a:stretch>
                  <a:fillRect l="-38710" r="-215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9" name="Rectangle: Rounded Corners 4">
            <a:extLst>
              <a:ext uri="{FF2B5EF4-FFF2-40B4-BE49-F238E27FC236}">
                <a16:creationId xmlns:a16="http://schemas.microsoft.com/office/drawing/2014/main" id="{3F938BD8-2CD3-4B9F-A41C-A7EB91B68595}"/>
              </a:ext>
            </a:extLst>
          </p:cNvPr>
          <p:cNvSpPr/>
          <p:nvPr/>
        </p:nvSpPr>
        <p:spPr>
          <a:xfrm>
            <a:off x="6301803" y="8188420"/>
            <a:ext cx="1301083" cy="401674"/>
          </a:xfrm>
          <a:prstGeom prst="roundRect">
            <a:avLst/>
          </a:prstGeom>
          <a:solidFill>
            <a:srgbClr val="1243DE"/>
          </a:solidFill>
          <a:ln w="31750">
            <a:solidFill>
              <a:srgbClr val="0F6C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(G)SCGF(2)</a:t>
            </a:r>
          </a:p>
        </p:txBody>
      </p:sp>
      <p:sp>
        <p:nvSpPr>
          <p:cNvPr id="110" name="Rectangle: Rounded Corners 4">
            <a:extLst>
              <a:ext uri="{FF2B5EF4-FFF2-40B4-BE49-F238E27FC236}">
                <a16:creationId xmlns:a16="http://schemas.microsoft.com/office/drawing/2014/main" id="{63C3A858-263F-45B6-B256-EC0537702F1E}"/>
              </a:ext>
            </a:extLst>
          </p:cNvPr>
          <p:cNvSpPr/>
          <p:nvPr/>
        </p:nvSpPr>
        <p:spPr>
          <a:xfrm>
            <a:off x="9342561" y="8183314"/>
            <a:ext cx="1262321" cy="406780"/>
          </a:xfrm>
          <a:prstGeom prst="roundRect">
            <a:avLst/>
          </a:prstGeom>
          <a:solidFill>
            <a:srgbClr val="1243DE"/>
          </a:solidFill>
          <a:ln w="31750">
            <a:solidFill>
              <a:srgbClr val="0F6C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(G)SCGF(3)</a:t>
            </a:r>
          </a:p>
        </p:txBody>
      </p:sp>
      <p:cxnSp>
        <p:nvCxnSpPr>
          <p:cNvPr id="111" name="Straight Connector 16">
            <a:extLst>
              <a:ext uri="{FF2B5EF4-FFF2-40B4-BE49-F238E27FC236}">
                <a16:creationId xmlns:a16="http://schemas.microsoft.com/office/drawing/2014/main" id="{C18F486A-7C3A-46F5-849A-DE1AD1467E68}"/>
              </a:ext>
            </a:extLst>
          </p:cNvPr>
          <p:cNvCxnSpPr>
            <a:cxnSpLocks/>
          </p:cNvCxnSpPr>
          <p:nvPr/>
        </p:nvCxnSpPr>
        <p:spPr>
          <a:xfrm>
            <a:off x="3818069" y="5702566"/>
            <a:ext cx="0" cy="2826633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6">
            <a:extLst>
              <a:ext uri="{FF2B5EF4-FFF2-40B4-BE49-F238E27FC236}">
                <a16:creationId xmlns:a16="http://schemas.microsoft.com/office/drawing/2014/main" id="{56B0D0FB-4EFF-4F20-813E-CBA6316F4480}"/>
              </a:ext>
            </a:extLst>
          </p:cNvPr>
          <p:cNvCxnSpPr>
            <a:cxnSpLocks/>
          </p:cNvCxnSpPr>
          <p:nvPr/>
        </p:nvCxnSpPr>
        <p:spPr>
          <a:xfrm>
            <a:off x="5768180" y="5702566"/>
            <a:ext cx="0" cy="2826633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6">
            <a:extLst>
              <a:ext uri="{FF2B5EF4-FFF2-40B4-BE49-F238E27FC236}">
                <a16:creationId xmlns:a16="http://schemas.microsoft.com/office/drawing/2014/main" id="{A729956F-0141-426B-8484-6352854F2D31}"/>
              </a:ext>
            </a:extLst>
          </p:cNvPr>
          <p:cNvCxnSpPr>
            <a:cxnSpLocks/>
          </p:cNvCxnSpPr>
          <p:nvPr/>
        </p:nvCxnSpPr>
        <p:spPr>
          <a:xfrm>
            <a:off x="7778627" y="5702566"/>
            <a:ext cx="0" cy="2826633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6">
            <a:extLst>
              <a:ext uri="{FF2B5EF4-FFF2-40B4-BE49-F238E27FC236}">
                <a16:creationId xmlns:a16="http://schemas.microsoft.com/office/drawing/2014/main" id="{29CEAFAB-0C67-4C37-B28A-DB532AF69D5F}"/>
              </a:ext>
            </a:extLst>
          </p:cNvPr>
          <p:cNvCxnSpPr>
            <a:cxnSpLocks/>
          </p:cNvCxnSpPr>
          <p:nvPr/>
        </p:nvCxnSpPr>
        <p:spPr>
          <a:xfrm>
            <a:off x="9204581" y="5693846"/>
            <a:ext cx="0" cy="2826633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6">
            <a:extLst>
              <a:ext uri="{FF2B5EF4-FFF2-40B4-BE49-F238E27FC236}">
                <a16:creationId xmlns:a16="http://schemas.microsoft.com/office/drawing/2014/main" id="{4BFFD417-45EE-40C9-9BB6-F471DDDACC28}"/>
              </a:ext>
            </a:extLst>
          </p:cNvPr>
          <p:cNvCxnSpPr>
            <a:cxnSpLocks/>
          </p:cNvCxnSpPr>
          <p:nvPr/>
        </p:nvCxnSpPr>
        <p:spPr>
          <a:xfrm>
            <a:off x="10819562" y="5693846"/>
            <a:ext cx="0" cy="2826633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Shape 111">
            <a:extLst>
              <a:ext uri="{FF2B5EF4-FFF2-40B4-BE49-F238E27FC236}">
                <a16:creationId xmlns:a16="http://schemas.microsoft.com/office/drawing/2014/main" id="{97109FC7-CBCC-4580-89AD-AEF045F220D5}"/>
              </a:ext>
            </a:extLst>
          </p:cNvPr>
          <p:cNvSpPr/>
          <p:nvPr/>
        </p:nvSpPr>
        <p:spPr>
          <a:xfrm>
            <a:off x="935907" y="8778464"/>
            <a:ext cx="1799876" cy="276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>
                <a:solidFill>
                  <a:schemeClr val="tx1"/>
                </a:solidFill>
              </a:rPr>
              <a:t>Few 10% </a:t>
            </a:r>
            <a:r>
              <a:rPr lang="fr-FR" b="1" dirty="0" err="1">
                <a:solidFill>
                  <a:schemeClr val="tx1"/>
                </a:solidFill>
              </a:rPr>
              <a:t>errors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117" name="Shape 111">
            <a:extLst>
              <a:ext uri="{FF2B5EF4-FFF2-40B4-BE49-F238E27FC236}">
                <a16:creationId xmlns:a16="http://schemas.microsoft.com/office/drawing/2014/main" id="{60F6B34E-3D12-445C-A87C-031966FC6DA0}"/>
              </a:ext>
            </a:extLst>
          </p:cNvPr>
          <p:cNvSpPr/>
          <p:nvPr/>
        </p:nvSpPr>
        <p:spPr>
          <a:xfrm>
            <a:off x="4359755" y="8778464"/>
            <a:ext cx="284724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Work</a:t>
            </a:r>
            <a:r>
              <a:rPr lang="fr-FR" b="1" dirty="0">
                <a:solidFill>
                  <a:schemeClr val="tx1"/>
                </a:solidFill>
              </a:rPr>
              <a:t>-horse = few % </a:t>
            </a:r>
            <a:r>
              <a:rPr lang="fr-FR" b="1" dirty="0" err="1">
                <a:solidFill>
                  <a:schemeClr val="tx1"/>
                </a:solidFill>
              </a:rPr>
              <a:t>error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118" name="Rectangle à coins arrondis 8">
            <a:extLst>
              <a:ext uri="{FF2B5EF4-FFF2-40B4-BE49-F238E27FC236}">
                <a16:creationId xmlns:a16="http://schemas.microsoft.com/office/drawing/2014/main" id="{28672774-A070-4FAE-ACF3-55C1536CFB7F}"/>
              </a:ext>
            </a:extLst>
          </p:cNvPr>
          <p:cNvSpPr/>
          <p:nvPr/>
        </p:nvSpPr>
        <p:spPr>
          <a:xfrm>
            <a:off x="1066800" y="5693846"/>
            <a:ext cx="1369934" cy="2983776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19" name="Rectangle à coins arrondis 8">
            <a:extLst>
              <a:ext uri="{FF2B5EF4-FFF2-40B4-BE49-F238E27FC236}">
                <a16:creationId xmlns:a16="http://schemas.microsoft.com/office/drawing/2014/main" id="{5018BED8-E213-4681-91DD-5E3F4DAA6DC6}"/>
              </a:ext>
            </a:extLst>
          </p:cNvPr>
          <p:cNvSpPr/>
          <p:nvPr/>
        </p:nvSpPr>
        <p:spPr>
          <a:xfrm>
            <a:off x="3843735" y="5707980"/>
            <a:ext cx="3901989" cy="2969637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0" name="Rectangle à coins arrondis 8">
            <a:extLst>
              <a:ext uri="{FF2B5EF4-FFF2-40B4-BE49-F238E27FC236}">
                <a16:creationId xmlns:a16="http://schemas.microsoft.com/office/drawing/2014/main" id="{D53DBE7E-1072-4537-B4F2-E86B5D355844}"/>
              </a:ext>
            </a:extLst>
          </p:cNvPr>
          <p:cNvSpPr/>
          <p:nvPr/>
        </p:nvSpPr>
        <p:spPr>
          <a:xfrm>
            <a:off x="7771389" y="5761836"/>
            <a:ext cx="3048171" cy="2930215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1" name="Shape 111">
            <a:extLst>
              <a:ext uri="{FF2B5EF4-FFF2-40B4-BE49-F238E27FC236}">
                <a16:creationId xmlns:a16="http://schemas.microsoft.com/office/drawing/2014/main" id="{52FD35C9-A7DC-4FE1-BB26-89C72089B46E}"/>
              </a:ext>
            </a:extLst>
          </p:cNvPr>
          <p:cNvSpPr/>
          <p:nvPr/>
        </p:nvSpPr>
        <p:spPr>
          <a:xfrm>
            <a:off x="6845034" y="8782111"/>
            <a:ext cx="4823566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>
                <a:solidFill>
                  <a:schemeClr val="tx1"/>
                </a:solidFill>
              </a:rPr>
              <a:t>State-of-the-art (approx. n</a:t>
            </a:r>
            <a:r>
              <a:rPr lang="fr-FR" b="1" baseline="-25000" dirty="0">
                <a:solidFill>
                  <a:schemeClr val="tx1"/>
                </a:solidFill>
              </a:rPr>
              <a:t>dim</a:t>
            </a:r>
            <a:r>
              <a:rPr lang="fr-FR" b="1" baseline="30000" dirty="0">
                <a:solidFill>
                  <a:schemeClr val="tx1"/>
                </a:solidFill>
              </a:rPr>
              <a:t>7</a:t>
            </a:r>
            <a:r>
              <a:rPr lang="fr-FR" b="1" dirty="0">
                <a:solidFill>
                  <a:schemeClr val="tx1"/>
                </a:solidFill>
              </a:rPr>
              <a:t>) = </a:t>
            </a:r>
            <a:r>
              <a:rPr lang="fr-FR" b="1" dirty="0" err="1">
                <a:solidFill>
                  <a:schemeClr val="tx1"/>
                </a:solidFill>
              </a:rPr>
              <a:t>sub</a:t>
            </a:r>
            <a:r>
              <a:rPr lang="fr-FR" b="1" dirty="0">
                <a:solidFill>
                  <a:schemeClr val="tx1"/>
                </a:solidFill>
              </a:rPr>
              <a:t>% </a:t>
            </a:r>
            <a:r>
              <a:rPr lang="fr-FR" b="1" dirty="0" err="1">
                <a:solidFill>
                  <a:schemeClr val="tx1"/>
                </a:solidFill>
              </a:rPr>
              <a:t>error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122" name="ZoneTexte 121">
            <a:extLst>
              <a:ext uri="{FF2B5EF4-FFF2-40B4-BE49-F238E27FC236}">
                <a16:creationId xmlns:a16="http://schemas.microsoft.com/office/drawing/2014/main" id="{796921B4-9CB0-4BFE-A634-E7B45A5A220D}"/>
              </a:ext>
            </a:extLst>
          </p:cNvPr>
          <p:cNvSpPr txBox="1"/>
          <p:nvPr/>
        </p:nvSpPr>
        <p:spPr>
          <a:xfrm>
            <a:off x="451942" y="2793062"/>
            <a:ext cx="455252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err="1">
                <a:solidFill>
                  <a:srgbClr val="C00000"/>
                </a:solidFill>
              </a:rPr>
              <a:t>Symmetry</a:t>
            </a:r>
            <a:r>
              <a:rPr lang="fr-FR" sz="2000" b="1" dirty="0">
                <a:solidFill>
                  <a:srgbClr val="C00000"/>
                </a:solidFill>
              </a:rPr>
              <a:t> group: U(1)</a:t>
            </a:r>
            <a:r>
              <a:rPr lang="fr-FR" sz="2000" b="1" baseline="-25000" dirty="0" err="1">
                <a:solidFill>
                  <a:srgbClr val="C00000"/>
                </a:solidFill>
              </a:rPr>
              <a:t>N</a:t>
            </a:r>
            <a:r>
              <a:rPr lang="fr-FR" sz="2000" b="1" dirty="0" err="1">
                <a:solidFill>
                  <a:srgbClr val="C00000"/>
                </a:solidFill>
              </a:rPr>
              <a:t>xU</a:t>
            </a:r>
            <a:r>
              <a:rPr lang="fr-FR" sz="2000" b="1" baseline="-25000" dirty="0" err="1">
                <a:solidFill>
                  <a:srgbClr val="C00000"/>
                </a:solidFill>
              </a:rPr>
              <a:t>Z</a:t>
            </a:r>
            <a:r>
              <a:rPr lang="fr-FR" sz="2000" b="1" dirty="0">
                <a:solidFill>
                  <a:srgbClr val="C00000"/>
                </a:solidFill>
              </a:rPr>
              <a:t>(1)</a:t>
            </a:r>
            <a:r>
              <a:rPr lang="fr-FR" sz="2000" b="1" dirty="0" err="1">
                <a:solidFill>
                  <a:srgbClr val="C00000"/>
                </a:solidFill>
              </a:rPr>
              <a:t>xSU</a:t>
            </a:r>
            <a:r>
              <a:rPr lang="fr-FR" sz="2000" b="1" dirty="0">
                <a:solidFill>
                  <a:srgbClr val="C00000"/>
                </a:solidFill>
              </a:rPr>
              <a:t>(2)</a:t>
            </a:r>
            <a:r>
              <a:rPr lang="fr-FR" sz="2000" b="1" baseline="-25000" dirty="0" err="1">
                <a:solidFill>
                  <a:srgbClr val="C00000"/>
                </a:solidFill>
              </a:rPr>
              <a:t>J</a:t>
            </a:r>
            <a:r>
              <a:rPr lang="fr-FR" sz="2000" b="1" dirty="0" err="1">
                <a:solidFill>
                  <a:srgbClr val="C00000"/>
                </a:solidFill>
              </a:rPr>
              <a:t>xI</a:t>
            </a:r>
            <a:r>
              <a:rPr lang="fr-FR" sz="2000" b="1" baseline="-25000" dirty="0" err="1">
                <a:solidFill>
                  <a:srgbClr val="C00000"/>
                </a:solidFill>
                <a:latin typeface="Symbol" panose="05050102010706020507" pitchFamily="18" charset="2"/>
              </a:rPr>
              <a:t>P</a:t>
            </a:r>
            <a:endParaRPr kumimoji="0" lang="fr-FR" sz="2000" b="1" i="0" u="none" strike="noStrike" cap="none" spc="0" normalizeH="0" baseline="-25000" dirty="0">
              <a:ln>
                <a:noFill/>
              </a:ln>
              <a:solidFill>
                <a:srgbClr val="C00000"/>
              </a:solidFill>
              <a:effectLst/>
              <a:uFillTx/>
              <a:latin typeface="Symbol" panose="05050102010706020507" pitchFamily="18" charset="2"/>
              <a:sym typeface="Helvetica Neue Light"/>
            </a:endParaRPr>
          </a:p>
        </p:txBody>
      </p:sp>
      <p:sp>
        <p:nvSpPr>
          <p:cNvPr id="123" name="Rectangle à coins arrondis 8">
            <a:extLst>
              <a:ext uri="{FF2B5EF4-FFF2-40B4-BE49-F238E27FC236}">
                <a16:creationId xmlns:a16="http://schemas.microsoft.com/office/drawing/2014/main" id="{EE4254AF-AE30-4A5C-8779-D0B4577467F9}"/>
              </a:ext>
            </a:extLst>
          </p:cNvPr>
          <p:cNvSpPr/>
          <p:nvPr/>
        </p:nvSpPr>
        <p:spPr>
          <a:xfrm>
            <a:off x="2436734" y="5721835"/>
            <a:ext cx="1376227" cy="2983776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4" name="Shape 111">
            <a:extLst>
              <a:ext uri="{FF2B5EF4-FFF2-40B4-BE49-F238E27FC236}">
                <a16:creationId xmlns:a16="http://schemas.microsoft.com/office/drawing/2014/main" id="{C50FB6DE-73C1-4CEA-839B-C472A17AD5A9}"/>
              </a:ext>
            </a:extLst>
          </p:cNvPr>
          <p:cNvSpPr/>
          <p:nvPr/>
        </p:nvSpPr>
        <p:spPr>
          <a:xfrm>
            <a:off x="2342252" y="8784446"/>
            <a:ext cx="1799876" cy="276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Several</a:t>
            </a:r>
            <a:r>
              <a:rPr lang="fr-FR" b="1" dirty="0">
                <a:solidFill>
                  <a:schemeClr val="tx1"/>
                </a:solidFill>
              </a:rPr>
              <a:t> % </a:t>
            </a:r>
            <a:r>
              <a:rPr lang="fr-FR" b="1" dirty="0" err="1">
                <a:solidFill>
                  <a:schemeClr val="tx1"/>
                </a:solidFill>
              </a:rPr>
              <a:t>errors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125" name="Shape 111">
            <a:extLst>
              <a:ext uri="{FF2B5EF4-FFF2-40B4-BE49-F238E27FC236}">
                <a16:creationId xmlns:a16="http://schemas.microsoft.com/office/drawing/2014/main" id="{3FDE93FA-07C4-4F8B-B303-8371DC4AB776}"/>
              </a:ext>
            </a:extLst>
          </p:cNvPr>
          <p:cNvSpPr/>
          <p:nvPr/>
        </p:nvSpPr>
        <p:spPr>
          <a:xfrm>
            <a:off x="292100" y="8824976"/>
            <a:ext cx="12446564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rgbClr val="C00000"/>
                </a:solidFill>
              </a:rPr>
              <a:t>n</a:t>
            </a:r>
            <a:r>
              <a:rPr lang="fr-FR" sz="2200" b="1" baseline="-25000" dirty="0" err="1">
                <a:solidFill>
                  <a:srgbClr val="C00000"/>
                </a:solidFill>
              </a:rPr>
              <a:t>dim</a:t>
            </a:r>
            <a:r>
              <a:rPr lang="fr-FR" sz="1800" b="1" dirty="0">
                <a:solidFill>
                  <a:srgbClr val="C00000"/>
                </a:solidFill>
              </a:rPr>
              <a:t> </a:t>
            </a:r>
            <a:r>
              <a:rPr lang="fr-FR" sz="1800" b="1" dirty="0" err="1">
                <a:solidFill>
                  <a:srgbClr val="C00000"/>
                </a:solidFill>
              </a:rPr>
              <a:t>is</a:t>
            </a:r>
            <a:r>
              <a:rPr lang="fr-FR" sz="1800" b="1" dirty="0">
                <a:solidFill>
                  <a:srgbClr val="C00000"/>
                </a:solidFill>
              </a:rPr>
              <a:t> </a:t>
            </a:r>
            <a:r>
              <a:rPr lang="fr-FR" sz="2200" b="1" dirty="0">
                <a:solidFill>
                  <a:srgbClr val="C00000"/>
                </a:solidFill>
              </a:rPr>
              <a:t>x10 in </a:t>
            </a:r>
            <a:r>
              <a:rPr lang="fr-FR" sz="2200" b="1" dirty="0" err="1">
                <a:solidFill>
                  <a:srgbClr val="C00000"/>
                </a:solidFill>
              </a:rPr>
              <a:t>doubly</a:t>
            </a:r>
            <a:r>
              <a:rPr lang="fr-FR" sz="2200" b="1" dirty="0">
                <a:solidFill>
                  <a:srgbClr val="C00000"/>
                </a:solidFill>
              </a:rPr>
              <a:t> open-</a:t>
            </a:r>
            <a:r>
              <a:rPr lang="fr-FR" sz="2200" b="1" dirty="0" err="1">
                <a:solidFill>
                  <a:srgbClr val="C00000"/>
                </a:solidFill>
              </a:rPr>
              <a:t>shell</a:t>
            </a:r>
            <a:r>
              <a:rPr lang="fr-FR" sz="2200" b="1" dirty="0">
                <a:solidFill>
                  <a:srgbClr val="C00000"/>
                </a:solidFill>
              </a:rPr>
              <a:t> </a:t>
            </a:r>
            <a:r>
              <a:rPr lang="fr-FR" sz="2200" b="1" dirty="0" err="1">
                <a:solidFill>
                  <a:srgbClr val="C00000"/>
                </a:solidFill>
              </a:rPr>
              <a:t>nuclei</a:t>
            </a:r>
            <a:r>
              <a:rPr lang="fr-FR" sz="2200" b="1" dirty="0">
                <a:solidFill>
                  <a:srgbClr val="C00000"/>
                </a:solidFill>
              </a:rPr>
              <a:t> (SC) versus </a:t>
            </a:r>
            <a:r>
              <a:rPr lang="fr-FR" sz="2200" b="1" dirty="0" err="1">
                <a:solidFill>
                  <a:srgbClr val="C00000"/>
                </a:solidFill>
              </a:rPr>
              <a:t>closed</a:t>
            </a:r>
            <a:r>
              <a:rPr lang="fr-FR" b="1" dirty="0" err="1">
                <a:solidFill>
                  <a:srgbClr val="C00000"/>
                </a:solidFill>
              </a:rPr>
              <a:t>-</a:t>
            </a:r>
            <a:r>
              <a:rPr lang="fr-FR" sz="2200" b="1" dirty="0" err="1">
                <a:solidFill>
                  <a:srgbClr val="C00000"/>
                </a:solidFill>
              </a:rPr>
              <a:t>shell</a:t>
            </a:r>
            <a:r>
              <a:rPr lang="fr-FR" sz="2200" b="1" dirty="0">
                <a:solidFill>
                  <a:srgbClr val="C00000"/>
                </a:solidFill>
              </a:rPr>
              <a:t>  </a:t>
            </a:r>
            <a:r>
              <a:rPr lang="fr-FR" sz="2200" b="1" dirty="0" err="1">
                <a:solidFill>
                  <a:srgbClr val="C00000"/>
                </a:solidFill>
              </a:rPr>
              <a:t>nuclei</a:t>
            </a:r>
            <a:r>
              <a:rPr lang="fr-FR" sz="2200" b="1" dirty="0">
                <a:solidFill>
                  <a:srgbClr val="C00000"/>
                </a:solidFill>
              </a:rPr>
              <a:t> (SB) </a:t>
            </a:r>
            <a:r>
              <a:rPr lang="fr-FR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10</a:t>
            </a:r>
            <a:r>
              <a:rPr lang="fr-FR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5-7</a:t>
            </a:r>
            <a:r>
              <a:rPr lang="fr-FR" sz="22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</a:t>
            </a:r>
            <a:r>
              <a:rPr lang="fr-FR" sz="2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expensive</a:t>
            </a:r>
            <a:r>
              <a:rPr lang="fr-FR" sz="2200" b="1" dirty="0">
                <a:solidFill>
                  <a:srgbClr val="C00000"/>
                </a:solidFill>
              </a:rPr>
              <a:t>!</a:t>
            </a:r>
            <a:endParaRPr sz="2200" b="1" dirty="0">
              <a:solidFill>
                <a:srgbClr val="C00000"/>
              </a:solidFill>
            </a:endParaRPr>
          </a:p>
        </p:txBody>
      </p:sp>
      <p:sp>
        <p:nvSpPr>
          <p:cNvPr id="127" name="Shape 1495">
            <a:extLst>
              <a:ext uri="{FF2B5EF4-FFF2-40B4-BE49-F238E27FC236}">
                <a16:creationId xmlns:a16="http://schemas.microsoft.com/office/drawing/2014/main" id="{74FA1DAE-A97A-4C0E-A3F2-4FE5E9D2F0FC}"/>
              </a:ext>
            </a:extLst>
          </p:cNvPr>
          <p:cNvSpPr/>
          <p:nvPr/>
        </p:nvSpPr>
        <p:spPr>
          <a:xfrm>
            <a:off x="444500" y="254784"/>
            <a:ext cx="12115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3600" dirty="0">
                <a:solidFill>
                  <a:srgbClr val="0033CC"/>
                </a:solidFill>
              </a:rPr>
              <a:t>Ab initio </a:t>
            </a:r>
            <a:r>
              <a:rPr lang="fr-FR" sz="3600" dirty="0" err="1">
                <a:solidFill>
                  <a:srgbClr val="0033CC"/>
                </a:solidFill>
              </a:rPr>
              <a:t>theoretical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scheme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sz="3600" dirty="0">
                <a:solidFill>
                  <a:srgbClr val="0033CC"/>
                </a:solidFill>
              </a:rPr>
              <a:t>: 2) expansion of |</a:t>
            </a:r>
            <a:r>
              <a:rPr lang="fr-FR" sz="3600" dirty="0">
                <a:solidFill>
                  <a:srgbClr val="0033CC"/>
                </a:solidFill>
                <a:latin typeface="Symbol" panose="05050102010706020507" pitchFamily="18" charset="2"/>
              </a:rPr>
              <a:t>Y &gt;</a:t>
            </a:r>
            <a:endParaRPr sz="3600" dirty="0">
              <a:solidFill>
                <a:srgbClr val="0033CC"/>
              </a:solidFill>
              <a:latin typeface="Symbol" panose="05050102010706020507" pitchFamily="18" charset="2"/>
            </a:endParaRPr>
          </a:p>
        </p:txBody>
      </p:sp>
      <p:sp>
        <p:nvSpPr>
          <p:cNvPr id="79" name="Shape 111">
            <a:extLst>
              <a:ext uri="{FF2B5EF4-FFF2-40B4-BE49-F238E27FC236}">
                <a16:creationId xmlns:a16="http://schemas.microsoft.com/office/drawing/2014/main" id="{2046C3BE-AAAA-4BCF-9A80-B97A7FA82968}"/>
              </a:ext>
            </a:extLst>
          </p:cNvPr>
          <p:cNvSpPr/>
          <p:nvPr/>
        </p:nvSpPr>
        <p:spPr>
          <a:xfrm>
            <a:off x="122577" y="7040916"/>
            <a:ext cx="699177" cy="276999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800" b="1" dirty="0">
                <a:solidFill>
                  <a:schemeClr val="tx1"/>
                </a:solidFill>
              </a:rPr>
              <a:t>Ex: SR</a:t>
            </a:r>
            <a:endParaRPr sz="1800" b="1" dirty="0">
              <a:solidFill>
                <a:schemeClr val="tx1"/>
              </a:solidFill>
            </a:endParaRPr>
          </a:p>
        </p:txBody>
      </p:sp>
      <p:sp>
        <p:nvSpPr>
          <p:cNvPr id="80" name="Shape 111">
            <a:extLst>
              <a:ext uri="{FF2B5EF4-FFF2-40B4-BE49-F238E27FC236}">
                <a16:creationId xmlns:a16="http://schemas.microsoft.com/office/drawing/2014/main" id="{51B3CD63-C938-49A8-8AAC-6DA980ED339C}"/>
              </a:ext>
            </a:extLst>
          </p:cNvPr>
          <p:cNvSpPr/>
          <p:nvPr/>
        </p:nvSpPr>
        <p:spPr>
          <a:xfrm>
            <a:off x="154436" y="8741626"/>
            <a:ext cx="630928" cy="369332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400" b="1" dirty="0">
                <a:solidFill>
                  <a:schemeClr val="tx1"/>
                </a:solidFill>
              </a:rPr>
              <a:t>BE:</a:t>
            </a:r>
            <a:endParaRPr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5384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80" grpId="0"/>
      <p:bldP spid="80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0E033AD9-B926-4A92-B234-34761611F7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12" y="1775438"/>
            <a:ext cx="5165470" cy="371674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C931C74-8905-47A9-BB59-C955518A95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841" y="1773058"/>
            <a:ext cx="5177037" cy="3725069"/>
          </a:xfrm>
          <a:prstGeom prst="rect">
            <a:avLst/>
          </a:prstGeom>
        </p:spPr>
      </p:pic>
      <p:sp>
        <p:nvSpPr>
          <p:cNvPr id="1200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7" name="Shape 1495">
            <a:extLst>
              <a:ext uri="{FF2B5EF4-FFF2-40B4-BE49-F238E27FC236}">
                <a16:creationId xmlns:a16="http://schemas.microsoft.com/office/drawing/2014/main" id="{74FA1DAE-A97A-4C0E-A3F2-4FE5E9D2F0FC}"/>
              </a:ext>
            </a:extLst>
          </p:cNvPr>
          <p:cNvSpPr/>
          <p:nvPr/>
        </p:nvSpPr>
        <p:spPr>
          <a:xfrm>
            <a:off x="0" y="171656"/>
            <a:ext cx="13004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sz="3600" dirty="0">
                <a:solidFill>
                  <a:srgbClr val="0033CC"/>
                </a:solidFill>
              </a:rPr>
              <a:t>Example: Infamous puzzle of charge radii in </a:t>
            </a:r>
            <a:r>
              <a:rPr lang="en-US" sz="3600" baseline="30000" dirty="0">
                <a:solidFill>
                  <a:srgbClr val="0033CC"/>
                </a:solidFill>
              </a:rPr>
              <a:t>40-48</a:t>
            </a:r>
            <a:r>
              <a:rPr lang="en-US" sz="3600" dirty="0">
                <a:solidFill>
                  <a:srgbClr val="0033CC"/>
                </a:solidFill>
              </a:rPr>
              <a:t>Ca isotopes</a:t>
            </a:r>
            <a:endParaRPr sz="3600" dirty="0">
              <a:solidFill>
                <a:srgbClr val="0033CC"/>
              </a:solidFill>
              <a:latin typeface="Symbol" panose="05050102010706020507" pitchFamily="18" charset="2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5F728720-5794-446E-B393-A6E1539E8408}"/>
              </a:ext>
            </a:extLst>
          </p:cNvPr>
          <p:cNvGrpSpPr/>
          <p:nvPr/>
        </p:nvGrpSpPr>
        <p:grpSpPr>
          <a:xfrm>
            <a:off x="6983277" y="5538568"/>
            <a:ext cx="6021523" cy="3425722"/>
            <a:chOff x="7022869" y="6115793"/>
            <a:chExt cx="6021523" cy="3425722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BFF75AEC-765B-43C7-A4AF-D8025BB3C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82282" y="6115793"/>
              <a:ext cx="5662110" cy="3425722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8D87294-5F8D-4E2F-A5A2-7BE81D891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22869" y="6310489"/>
              <a:ext cx="335876" cy="2580141"/>
            </a:xfrm>
            <a:prstGeom prst="rect">
              <a:avLst/>
            </a:prstGeom>
          </p:spPr>
        </p:pic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490F97C-7179-4634-B897-82F78B45A47F}"/>
              </a:ext>
            </a:extLst>
          </p:cNvPr>
          <p:cNvSpPr/>
          <p:nvPr/>
        </p:nvSpPr>
        <p:spPr>
          <a:xfrm>
            <a:off x="9215245" y="6433176"/>
            <a:ext cx="1163782" cy="392105"/>
          </a:xfrm>
          <a:prstGeom prst="round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" name="Shape 111">
            <a:extLst>
              <a:ext uri="{FF2B5EF4-FFF2-40B4-BE49-F238E27FC236}">
                <a16:creationId xmlns:a16="http://schemas.microsoft.com/office/drawing/2014/main" id="{7C0D177C-5919-4A38-8CAD-0F18D64E9516}"/>
              </a:ext>
            </a:extLst>
          </p:cNvPr>
          <p:cNvSpPr/>
          <p:nvPr/>
        </p:nvSpPr>
        <p:spPr>
          <a:xfrm>
            <a:off x="8789332" y="1533872"/>
            <a:ext cx="394130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1800"/>
            </a:pPr>
            <a:r>
              <a:rPr lang="fr-FR" sz="2000" b="1" dirty="0" err="1">
                <a:solidFill>
                  <a:schemeClr val="tx1"/>
                </a:solidFill>
              </a:rPr>
              <a:t>Isotopic</a:t>
            </a:r>
            <a:r>
              <a:rPr lang="fr-FR" sz="2000" b="1" dirty="0">
                <a:solidFill>
                  <a:schemeClr val="tx1"/>
                </a:solidFill>
              </a:rPr>
              <a:t> shift relative to </a:t>
            </a:r>
            <a:r>
              <a:rPr lang="fr-FR" sz="2000" b="1" baseline="30000" dirty="0">
                <a:solidFill>
                  <a:schemeClr val="tx1"/>
                </a:solidFill>
              </a:rPr>
              <a:t>40</a:t>
            </a:r>
            <a:r>
              <a:rPr lang="fr-FR" sz="2000" b="1" dirty="0">
                <a:solidFill>
                  <a:schemeClr val="tx1"/>
                </a:solidFill>
              </a:rPr>
              <a:t>Ca </a:t>
            </a:r>
            <a:endParaRPr lang="en-US" sz="20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06009ED-E77C-4541-A22A-7A306A53C19B}"/>
              </a:ext>
            </a:extLst>
          </p:cNvPr>
          <p:cNvSpPr txBox="1"/>
          <p:nvPr/>
        </p:nvSpPr>
        <p:spPr>
          <a:xfrm>
            <a:off x="221676" y="1678189"/>
            <a:ext cx="6846850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fr-FR" sz="2000" b="1" dirty="0">
                <a:solidFill>
                  <a:schemeClr val="tx1"/>
                </a:solidFill>
              </a:rPr>
              <a:t>Evolution of charge </a:t>
            </a:r>
            <a:r>
              <a:rPr lang="fr-FR" sz="2000" b="1" dirty="0" err="1">
                <a:solidFill>
                  <a:schemeClr val="tx1"/>
                </a:solidFill>
              </a:rPr>
              <a:t>radii</a:t>
            </a:r>
            <a:r>
              <a:rPr lang="fr-FR" sz="2000" b="1" dirty="0">
                <a:solidFill>
                  <a:schemeClr val="tx1"/>
                </a:solidFill>
              </a:rPr>
              <a:t> in </a:t>
            </a:r>
            <a:r>
              <a:rPr lang="fr-FR" sz="2000" b="1" dirty="0" err="1">
                <a:solidFill>
                  <a:schemeClr val="tx1"/>
                </a:solidFill>
              </a:rPr>
              <a:t>spherical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baseline="30000" dirty="0">
                <a:solidFill>
                  <a:schemeClr val="tx1"/>
                </a:solidFill>
              </a:rPr>
              <a:t>40-48</a:t>
            </a:r>
            <a:r>
              <a:rPr lang="fr-FR" sz="2000" b="1" dirty="0">
                <a:solidFill>
                  <a:schemeClr val="tx1"/>
                </a:solidFill>
              </a:rPr>
              <a:t>Ca isotopes</a:t>
            </a:r>
          </a:p>
          <a:p>
            <a:pPr lvl="0" algn="l"/>
            <a:r>
              <a:rPr lang="en-US" sz="2000" dirty="0">
                <a:solidFill>
                  <a:schemeClr val="tx1"/>
                </a:solidFill>
              </a:rPr>
              <a:t> ►Unusual behavior as a function of neutron number</a:t>
            </a:r>
          </a:p>
          <a:p>
            <a:pPr algn="l"/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   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dirty="0" err="1">
                <a:solidFill>
                  <a:schemeClr val="tx1"/>
                </a:solidFill>
              </a:rPr>
              <a:t>r</a:t>
            </a:r>
            <a:r>
              <a:rPr lang="en-US" sz="2000" baseline="-25000" dirty="0" err="1">
                <a:solidFill>
                  <a:schemeClr val="tx1"/>
                </a:solidFill>
              </a:rPr>
              <a:t>ch</a:t>
            </a:r>
            <a:r>
              <a:rPr lang="en-US" sz="2000" dirty="0">
                <a:solidFill>
                  <a:schemeClr val="tx1"/>
                </a:solidFill>
              </a:rPr>
              <a:t>(</a:t>
            </a:r>
            <a:r>
              <a:rPr lang="en-US" sz="2000" baseline="30000" dirty="0">
                <a:solidFill>
                  <a:schemeClr val="tx1"/>
                </a:solidFill>
              </a:rPr>
              <a:t>48</a:t>
            </a:r>
            <a:r>
              <a:rPr lang="en-US" sz="2000" dirty="0">
                <a:solidFill>
                  <a:schemeClr val="tx1"/>
                </a:solidFill>
              </a:rPr>
              <a:t>Ca)=</a:t>
            </a:r>
            <a:r>
              <a:rPr lang="en-US" sz="2000" dirty="0" err="1">
                <a:solidFill>
                  <a:schemeClr val="tx1"/>
                </a:solidFill>
              </a:rPr>
              <a:t>r</a:t>
            </a:r>
            <a:r>
              <a:rPr lang="en-US" sz="2000" baseline="-25000" dirty="0" err="1">
                <a:solidFill>
                  <a:schemeClr val="tx1"/>
                </a:solidFill>
              </a:rPr>
              <a:t>ch</a:t>
            </a:r>
            <a:r>
              <a:rPr lang="en-US" sz="2000" dirty="0">
                <a:solidFill>
                  <a:schemeClr val="tx1"/>
                </a:solidFill>
              </a:rPr>
              <a:t>(</a:t>
            </a:r>
            <a:r>
              <a:rPr lang="en-US" sz="2000" baseline="30000" dirty="0">
                <a:solidFill>
                  <a:schemeClr val="tx1"/>
                </a:solidFill>
              </a:rPr>
              <a:t>40</a:t>
            </a:r>
            <a:r>
              <a:rPr lang="en-US" sz="2000" dirty="0">
                <a:solidFill>
                  <a:schemeClr val="tx1"/>
                </a:solidFill>
              </a:rPr>
              <a:t>Ca) in spite of 8 more neutrons in </a:t>
            </a:r>
            <a:r>
              <a:rPr lang="en-US" sz="2000" baseline="30000" dirty="0">
                <a:solidFill>
                  <a:schemeClr val="tx1"/>
                </a:solidFill>
              </a:rPr>
              <a:t>48</a:t>
            </a:r>
            <a:r>
              <a:rPr lang="en-US" sz="2000" dirty="0">
                <a:solidFill>
                  <a:schemeClr val="tx1"/>
                </a:solidFill>
              </a:rPr>
              <a:t>Ca!</a:t>
            </a:r>
          </a:p>
          <a:p>
            <a:pPr lvl="0" algn="l"/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   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→</a:t>
            </a:r>
            <a:r>
              <a:rPr lang="en-US" sz="2000" dirty="0">
                <a:solidFill>
                  <a:schemeClr val="tx1"/>
                </a:solidFill>
              </a:rPr>
              <a:t>Parabolic arch in between with a maximum in </a:t>
            </a:r>
            <a:r>
              <a:rPr lang="en-US" sz="2000" baseline="30000" dirty="0">
                <a:solidFill>
                  <a:schemeClr val="tx1"/>
                </a:solidFill>
              </a:rPr>
              <a:t>44</a:t>
            </a:r>
            <a:r>
              <a:rPr lang="en-US" sz="2000" dirty="0">
                <a:solidFill>
                  <a:schemeClr val="tx1"/>
                </a:solidFill>
              </a:rPr>
              <a:t>Ca</a:t>
            </a:r>
          </a:p>
          <a:p>
            <a:pPr lvl="0" algn="l"/>
            <a:r>
              <a:rPr lang="en-US" sz="2000" dirty="0">
                <a:solidFill>
                  <a:schemeClr val="tx1"/>
                </a:solidFill>
              </a:rPr>
              <a:t>     →Pronounced odd-even staggering (odd being smaller)</a:t>
            </a:r>
          </a:p>
          <a:p>
            <a:pPr lvl="0" algn="l"/>
            <a:r>
              <a:rPr lang="en-US" sz="2000" dirty="0">
                <a:solidFill>
                  <a:schemeClr val="tx1"/>
                </a:solidFill>
              </a:rPr>
              <a:t> ►</a:t>
            </a:r>
            <a:r>
              <a:rPr lang="en-US" sz="2000" b="1" dirty="0">
                <a:solidFill>
                  <a:schemeClr val="tx1"/>
                </a:solidFill>
              </a:rPr>
              <a:t>No current ab initio method/</a:t>
            </a:r>
            <a:r>
              <a:rPr lang="en-US" sz="2000" b="1" dirty="0" err="1">
                <a:solidFill>
                  <a:schemeClr val="tx1"/>
                </a:solidFill>
              </a:rPr>
              <a:t>approx</a:t>
            </a:r>
            <a:r>
              <a:rPr lang="en-US" sz="2000" b="1" dirty="0">
                <a:solidFill>
                  <a:schemeClr val="tx1"/>
                </a:solidFill>
              </a:rPr>
              <a:t> reproduce the trend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     →Unclear what physics is currently missing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76ED158-1535-4B28-90EB-AF677D58A083}"/>
              </a:ext>
            </a:extLst>
          </p:cNvPr>
          <p:cNvSpPr txBox="1"/>
          <p:nvPr/>
        </p:nvSpPr>
        <p:spPr>
          <a:xfrm>
            <a:off x="308037" y="7756089"/>
            <a:ext cx="643629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fr-FR" sz="2000" b="1" dirty="0">
                <a:solidFill>
                  <a:schemeClr val="tx1"/>
                </a:solidFill>
              </a:rPr>
              <a:t>Imaging </a:t>
            </a:r>
            <a:r>
              <a:rPr lang="fr-FR" sz="2000" b="1" dirty="0" err="1">
                <a:solidFill>
                  <a:schemeClr val="tx1"/>
                </a:solidFill>
              </a:rPr>
              <a:t>correlations</a:t>
            </a:r>
            <a:r>
              <a:rPr lang="fr-FR" sz="2000" b="1" dirty="0">
                <a:solidFill>
                  <a:schemeClr val="tx1"/>
                </a:solidFill>
              </a:rPr>
              <a:t> at </a:t>
            </a:r>
            <a:r>
              <a:rPr lang="fr-FR" sz="2000" b="1" dirty="0" err="1">
                <a:solidFill>
                  <a:schemeClr val="tx1"/>
                </a:solidFill>
              </a:rPr>
              <a:t>play</a:t>
            </a:r>
            <a:r>
              <a:rPr lang="fr-FR" sz="2000" b="1" dirty="0">
                <a:solidFill>
                  <a:schemeClr val="tx1"/>
                </a:solidFill>
              </a:rPr>
              <a:t> via HIC </a:t>
            </a:r>
            <a:r>
              <a:rPr lang="fr-FR" sz="2000" b="1" dirty="0" err="1">
                <a:solidFill>
                  <a:schemeClr val="tx1"/>
                </a:solidFill>
              </a:rPr>
              <a:t>would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be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very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useful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fr-FR" sz="2000" b="1" dirty="0">
                <a:solidFill>
                  <a:schemeClr val="tx1"/>
                </a:solidFill>
              </a:rPr>
              <a:t>  </a:t>
            </a:r>
            <a:r>
              <a:rPr lang="en-US" sz="2000" dirty="0">
                <a:solidFill>
                  <a:schemeClr val="tx1"/>
                </a:solidFill>
              </a:rPr>
              <a:t>► Quantify &lt;</a:t>
            </a:r>
            <a:r>
              <a:rPr lang="en-US" sz="2000" dirty="0">
                <a:solidFill>
                  <a:schemeClr val="tx1"/>
                </a:solidFill>
                <a:latin typeface="Symbol" panose="05050102010706020507" pitchFamily="18" charset="2"/>
              </a:rPr>
              <a:t>de</a:t>
            </a:r>
            <a:r>
              <a:rPr lang="en-US" sz="2000" i="1" baseline="-25000" dirty="0">
                <a:solidFill>
                  <a:schemeClr val="tx1"/>
                </a:solidFill>
              </a:rPr>
              <a:t>l</a:t>
            </a:r>
            <a:r>
              <a:rPr lang="en-US" sz="2000" baseline="30000" dirty="0">
                <a:solidFill>
                  <a:schemeClr val="tx1"/>
                </a:solidFill>
              </a:rPr>
              <a:t>2</a:t>
            </a:r>
            <a:r>
              <a:rPr lang="en-US" sz="2000" dirty="0">
                <a:solidFill>
                  <a:schemeClr val="tx1"/>
                </a:solidFill>
              </a:rPr>
              <a:t>&gt;</a:t>
            </a:r>
            <a:r>
              <a:rPr lang="en-US" sz="2000" baseline="-25000" dirty="0">
                <a:solidFill>
                  <a:schemeClr val="tx1"/>
                </a:solidFill>
              </a:rPr>
              <a:t>0+</a:t>
            </a:r>
            <a:r>
              <a:rPr lang="en-US" sz="2000" dirty="0">
                <a:solidFill>
                  <a:schemeClr val="tx1"/>
                </a:solidFill>
              </a:rPr>
              <a:t> for </a:t>
            </a:r>
            <a:r>
              <a:rPr lang="en-US" sz="2000" i="1" dirty="0">
                <a:solidFill>
                  <a:schemeClr val="tx1"/>
                </a:solidFill>
              </a:rPr>
              <a:t>l</a:t>
            </a:r>
            <a:r>
              <a:rPr lang="en-US" sz="2000" dirty="0">
                <a:solidFill>
                  <a:schemeClr val="tx1"/>
                </a:solidFill>
              </a:rPr>
              <a:t>=2,3,4,5 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  ► Maybe more intricate three-body correlations!?</a:t>
            </a:r>
            <a:endParaRPr lang="en-US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Shape 111">
            <a:extLst>
              <a:ext uri="{FF2B5EF4-FFF2-40B4-BE49-F238E27FC236}">
                <a16:creationId xmlns:a16="http://schemas.microsoft.com/office/drawing/2014/main" id="{E1AF6DA0-02AB-420E-9DB7-E55105C35224}"/>
              </a:ext>
            </a:extLst>
          </p:cNvPr>
          <p:cNvSpPr/>
          <p:nvPr/>
        </p:nvSpPr>
        <p:spPr>
          <a:xfrm>
            <a:off x="0" y="4345719"/>
            <a:ext cx="7703122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1800"/>
            </a:pPr>
            <a:r>
              <a:rPr lang="fr-FR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fr-FR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Theorists</a:t>
            </a:r>
            <a:r>
              <a:rPr lang="fr-FR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gathered</a:t>
            </a:r>
            <a:r>
              <a:rPr lang="fr-FR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a collaboration to solve 45y-standing puzzle!</a:t>
            </a:r>
            <a:endParaRPr lang="en-US" sz="20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TextBox 59">
            <a:extLst>
              <a:ext uri="{FF2B5EF4-FFF2-40B4-BE49-F238E27FC236}">
                <a16:creationId xmlns:a16="http://schemas.microsoft.com/office/drawing/2014/main" id="{A9B741D3-2A89-48D1-87F4-369340F63CEF}"/>
              </a:ext>
            </a:extLst>
          </p:cNvPr>
          <p:cNvSpPr txBox="1"/>
          <p:nvPr/>
        </p:nvSpPr>
        <p:spPr>
          <a:xfrm>
            <a:off x="9249774" y="9004731"/>
            <a:ext cx="3032891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Bofos </a:t>
            </a:r>
            <a:r>
              <a:rPr lang="it-IT" sz="1700" i="1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al., </a:t>
            </a:r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arXiv:2602.09890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sp>
        <p:nvSpPr>
          <p:cNvPr id="17" name="TextBox 59">
            <a:extLst>
              <a:ext uri="{FF2B5EF4-FFF2-40B4-BE49-F238E27FC236}">
                <a16:creationId xmlns:a16="http://schemas.microsoft.com/office/drawing/2014/main" id="{988326AE-1C0E-48E7-B4A7-A677814BE8EA}"/>
              </a:ext>
            </a:extLst>
          </p:cNvPr>
          <p:cNvSpPr txBox="1"/>
          <p:nvPr/>
        </p:nvSpPr>
        <p:spPr>
          <a:xfrm rot="5400000">
            <a:off x="11413404" y="3122690"/>
            <a:ext cx="2646662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Scalesi </a:t>
            </a:r>
            <a:r>
              <a:rPr lang="it-IT" sz="1700" i="1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</a:t>
            </a:r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., unpublished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4415FE0-D80E-4A5D-94AD-1DBBA0D8B37E}"/>
              </a:ext>
            </a:extLst>
          </p:cNvPr>
          <p:cNvSpPr/>
          <p:nvPr/>
        </p:nvSpPr>
        <p:spPr>
          <a:xfrm>
            <a:off x="8409715" y="3786966"/>
            <a:ext cx="415644" cy="307777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F162914-CE45-45DA-8C46-B44502CB26A1}"/>
              </a:ext>
            </a:extLst>
          </p:cNvPr>
          <p:cNvSpPr/>
          <p:nvPr/>
        </p:nvSpPr>
        <p:spPr>
          <a:xfrm>
            <a:off x="12074843" y="3818079"/>
            <a:ext cx="415644" cy="307777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4F16844E-F8A8-4526-BFD6-875C04F0B4BA}"/>
              </a:ext>
            </a:extLst>
          </p:cNvPr>
          <p:cNvSpPr/>
          <p:nvPr/>
        </p:nvSpPr>
        <p:spPr>
          <a:xfrm>
            <a:off x="10236376" y="1945977"/>
            <a:ext cx="415644" cy="307777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6DB8834-2BD5-4029-B475-5E4A94D5A172}"/>
              </a:ext>
            </a:extLst>
          </p:cNvPr>
          <p:cNvSpPr txBox="1"/>
          <p:nvPr/>
        </p:nvSpPr>
        <p:spPr>
          <a:xfrm>
            <a:off x="356953" y="5078229"/>
            <a:ext cx="6711573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000" b="1" dirty="0">
                <a:solidFill>
                  <a:schemeClr val="tx1"/>
                </a:solidFill>
              </a:rPr>
              <a:t>Speculations from phenomenological models</a:t>
            </a:r>
          </a:p>
          <a:p>
            <a:pPr lvl="0"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 ►Breakdown of Z=20 magic number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►Key role of </a:t>
            </a:r>
            <a:r>
              <a:rPr lang="en-US" sz="2000" b="1" i="1" dirty="0">
                <a:solidFill>
                  <a:schemeClr val="tx1"/>
                </a:solidFill>
              </a:rPr>
              <a:t>l</a:t>
            </a:r>
            <a:r>
              <a:rPr lang="en-US" sz="2000" b="1" dirty="0">
                <a:solidFill>
                  <a:schemeClr val="tx1"/>
                </a:solidFill>
              </a:rPr>
              <a:t>=2 and </a:t>
            </a:r>
            <a:r>
              <a:rPr lang="en-US" sz="2000" b="1" i="1" dirty="0">
                <a:solidFill>
                  <a:schemeClr val="tx1"/>
                </a:solidFill>
              </a:rPr>
              <a:t>l</a:t>
            </a:r>
            <a:r>
              <a:rPr lang="en-US" sz="2000" b="1" dirty="0">
                <a:solidFill>
                  <a:schemeClr val="tx1"/>
                </a:solidFill>
              </a:rPr>
              <a:t>=3 collective shape fluctuations</a:t>
            </a:r>
          </a:p>
          <a:p>
            <a:pPr algn="l"/>
            <a:r>
              <a:rPr lang="en-US" sz="2000" b="1" dirty="0">
                <a:solidFill>
                  <a:schemeClr val="tx1"/>
                </a:solidFill>
              </a:rPr>
              <a:t>   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dirty="0" err="1">
                <a:solidFill>
                  <a:schemeClr val="tx1"/>
                </a:solidFill>
              </a:rPr>
              <a:t>r</a:t>
            </a:r>
            <a:r>
              <a:rPr lang="en-US" sz="2000" baseline="-25000" dirty="0" err="1">
                <a:solidFill>
                  <a:schemeClr val="tx1"/>
                </a:solidFill>
              </a:rPr>
              <a:t>ch</a:t>
            </a:r>
            <a:r>
              <a:rPr lang="en-US" sz="2000" dirty="0">
                <a:solidFill>
                  <a:schemeClr val="tx1"/>
                </a:solidFill>
              </a:rPr>
              <a:t>(</a:t>
            </a:r>
            <a:r>
              <a:rPr lang="en-US" sz="2000" baseline="30000" dirty="0">
                <a:solidFill>
                  <a:schemeClr val="tx1"/>
                </a:solidFill>
              </a:rPr>
              <a:t>48</a:t>
            </a:r>
            <a:r>
              <a:rPr lang="en-US" sz="2000" dirty="0">
                <a:solidFill>
                  <a:schemeClr val="tx1"/>
                </a:solidFill>
              </a:rPr>
              <a:t>Ca)=</a:t>
            </a:r>
            <a:r>
              <a:rPr lang="en-US" sz="2000" dirty="0" err="1">
                <a:solidFill>
                  <a:schemeClr val="tx1"/>
                </a:solidFill>
              </a:rPr>
              <a:t>r</a:t>
            </a:r>
            <a:r>
              <a:rPr lang="en-US" sz="2000" baseline="-25000" dirty="0" err="1">
                <a:solidFill>
                  <a:schemeClr val="tx1"/>
                </a:solidFill>
              </a:rPr>
              <a:t>ch</a:t>
            </a:r>
            <a:r>
              <a:rPr lang="en-US" sz="2000" dirty="0">
                <a:solidFill>
                  <a:schemeClr val="tx1"/>
                </a:solidFill>
              </a:rPr>
              <a:t>(</a:t>
            </a:r>
            <a:r>
              <a:rPr lang="en-US" sz="2000" baseline="30000" dirty="0">
                <a:solidFill>
                  <a:schemeClr val="tx1"/>
                </a:solidFill>
              </a:rPr>
              <a:t>40</a:t>
            </a:r>
            <a:r>
              <a:rPr lang="en-US" sz="2000" dirty="0">
                <a:solidFill>
                  <a:schemeClr val="tx1"/>
                </a:solidFill>
              </a:rPr>
              <a:t>Ca)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Decrease of &lt;</a:t>
            </a:r>
            <a:r>
              <a:rPr lang="en-US" sz="2000" b="1" dirty="0">
                <a:solidFill>
                  <a:schemeClr val="tx1"/>
                </a:solidFill>
                <a:latin typeface="Symbol" panose="05050102010706020507" pitchFamily="18" charset="2"/>
              </a:rPr>
              <a:t>de</a:t>
            </a:r>
            <a:r>
              <a:rPr lang="en-US" sz="2000" b="1" baseline="-25000" dirty="0">
                <a:solidFill>
                  <a:schemeClr val="tx1"/>
                </a:solidFill>
                <a:latin typeface="Symbol" panose="05050102010706020507" pitchFamily="18" charset="2"/>
              </a:rPr>
              <a:t>3</a:t>
            </a:r>
            <a:r>
              <a:rPr lang="en-US" sz="2000" b="1" baseline="30000" dirty="0">
                <a:solidFill>
                  <a:schemeClr val="tx1"/>
                </a:solidFill>
              </a:rPr>
              <a:t>2</a:t>
            </a:r>
            <a:r>
              <a:rPr lang="en-US" sz="2000" b="1" dirty="0">
                <a:solidFill>
                  <a:schemeClr val="tx1"/>
                </a:solidFill>
              </a:rPr>
              <a:t>&gt;</a:t>
            </a:r>
            <a:r>
              <a:rPr lang="en-US" sz="2000" b="1" baseline="-25000" dirty="0">
                <a:solidFill>
                  <a:schemeClr val="tx1"/>
                </a:solidFill>
              </a:rPr>
              <a:t>0+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→Parabolic arch of </a:t>
            </a:r>
            <a:r>
              <a:rPr lang="en-US" sz="2000" dirty="0" err="1">
                <a:solidFill>
                  <a:schemeClr val="tx1"/>
                </a:solidFill>
              </a:rPr>
              <a:t>r</a:t>
            </a:r>
            <a:r>
              <a:rPr lang="en-US" sz="2000" baseline="-25000" dirty="0" err="1">
                <a:solidFill>
                  <a:schemeClr val="tx1"/>
                </a:solidFill>
              </a:rPr>
              <a:t>ch</a:t>
            </a:r>
            <a:r>
              <a:rPr lang="en-US" sz="2000" dirty="0">
                <a:solidFill>
                  <a:schemeClr val="tx1"/>
                </a:solidFill>
              </a:rPr>
              <a:t>(</a:t>
            </a:r>
            <a:r>
              <a:rPr lang="en-US" sz="2000" baseline="30000" dirty="0" err="1">
                <a:solidFill>
                  <a:schemeClr val="tx1"/>
                </a:solidFill>
              </a:rPr>
              <a:t>A</a:t>
            </a:r>
            <a:r>
              <a:rPr lang="en-US" sz="2000" dirty="0" err="1">
                <a:solidFill>
                  <a:schemeClr val="tx1"/>
                </a:solidFill>
              </a:rPr>
              <a:t>Ca</a:t>
            </a:r>
            <a:r>
              <a:rPr lang="en-US" sz="2000" dirty="0">
                <a:solidFill>
                  <a:schemeClr val="tx1"/>
                </a:solidFill>
              </a:rPr>
              <a:t>)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Behavior of &lt;</a:t>
            </a:r>
            <a:r>
              <a:rPr lang="en-US" sz="2000" b="1" dirty="0">
                <a:solidFill>
                  <a:schemeClr val="tx1"/>
                </a:solidFill>
                <a:latin typeface="Symbol" panose="05050102010706020507" pitchFamily="18" charset="2"/>
              </a:rPr>
              <a:t>de</a:t>
            </a:r>
            <a:r>
              <a:rPr lang="en-US" sz="2000" b="1" baseline="-25000" dirty="0">
                <a:solidFill>
                  <a:schemeClr val="tx1"/>
                </a:solidFill>
                <a:latin typeface="Symbol" panose="05050102010706020507" pitchFamily="18" charset="2"/>
              </a:rPr>
              <a:t>2</a:t>
            </a:r>
            <a:r>
              <a:rPr lang="en-US" sz="2000" b="1" baseline="30000" dirty="0">
                <a:solidFill>
                  <a:schemeClr val="tx1"/>
                </a:solidFill>
              </a:rPr>
              <a:t>2</a:t>
            </a:r>
            <a:r>
              <a:rPr lang="en-US" sz="2000" b="1" dirty="0">
                <a:solidFill>
                  <a:schemeClr val="tx1"/>
                </a:solidFill>
              </a:rPr>
              <a:t>&gt;</a:t>
            </a:r>
            <a:r>
              <a:rPr lang="en-US" sz="2000" b="1" baseline="-25000" dirty="0">
                <a:solidFill>
                  <a:schemeClr val="tx1"/>
                </a:solidFill>
              </a:rPr>
              <a:t>0+</a:t>
            </a:r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    Ex: </a:t>
            </a:r>
            <a:r>
              <a:rPr lang="en-US" sz="2000" dirty="0">
                <a:solidFill>
                  <a:schemeClr val="tx1"/>
                </a:solidFill>
              </a:rPr>
              <a:t>No such correlations in PHFB results</a:t>
            </a:r>
            <a:endParaRPr lang="en-US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26" name="TextBox 59">
            <a:extLst>
              <a:ext uri="{FF2B5EF4-FFF2-40B4-BE49-F238E27FC236}">
                <a16:creationId xmlns:a16="http://schemas.microsoft.com/office/drawing/2014/main" id="{38280AE8-E644-4347-8985-5D5D3A598EA8}"/>
              </a:ext>
            </a:extLst>
          </p:cNvPr>
          <p:cNvSpPr txBox="1"/>
          <p:nvPr/>
        </p:nvSpPr>
        <p:spPr>
          <a:xfrm>
            <a:off x="308037" y="5421590"/>
            <a:ext cx="2568441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0033CC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Caurier </a:t>
            </a:r>
            <a:r>
              <a:rPr lang="it-IT" sz="1700" i="1" dirty="0">
                <a:solidFill>
                  <a:srgbClr val="0033CC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al., </a:t>
            </a:r>
            <a:r>
              <a:rPr lang="it-IT" sz="1700" dirty="0">
                <a:solidFill>
                  <a:srgbClr val="0033CC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PLB (2001)</a:t>
            </a:r>
            <a:endParaRPr lang="en-GB" sz="1700" dirty="0">
              <a:solidFill>
                <a:srgbClr val="0033CC"/>
              </a:solidFill>
              <a:latin typeface="Palatino"/>
            </a:endParaRPr>
          </a:p>
        </p:txBody>
      </p:sp>
      <p:sp>
        <p:nvSpPr>
          <p:cNvPr id="27" name="TextBox 59">
            <a:extLst>
              <a:ext uri="{FF2B5EF4-FFF2-40B4-BE49-F238E27FC236}">
                <a16:creationId xmlns:a16="http://schemas.microsoft.com/office/drawing/2014/main" id="{77819E56-109D-459D-9E05-A0FC93539D34}"/>
              </a:ext>
            </a:extLst>
          </p:cNvPr>
          <p:cNvSpPr txBox="1"/>
          <p:nvPr/>
        </p:nvSpPr>
        <p:spPr>
          <a:xfrm>
            <a:off x="2800619" y="5419979"/>
            <a:ext cx="3345531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0033CC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Barranco</a:t>
            </a:r>
            <a:r>
              <a:rPr lang="it-IT" sz="1700" i="1" dirty="0">
                <a:solidFill>
                  <a:srgbClr val="0033CC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, </a:t>
            </a:r>
            <a:r>
              <a:rPr lang="it-IT" sz="1700" dirty="0">
                <a:solidFill>
                  <a:srgbClr val="0033CC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Broglia</a:t>
            </a:r>
            <a:r>
              <a:rPr lang="it-IT" sz="1700" i="1" dirty="0">
                <a:solidFill>
                  <a:srgbClr val="0033CC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, </a:t>
            </a:r>
            <a:r>
              <a:rPr lang="it-IT" sz="1700" dirty="0">
                <a:solidFill>
                  <a:srgbClr val="0033CC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PLB (1985)</a:t>
            </a:r>
            <a:endParaRPr lang="en-GB" sz="1700" dirty="0">
              <a:solidFill>
                <a:srgbClr val="0033CC"/>
              </a:solidFill>
              <a:latin typeface="Palatino"/>
            </a:endParaRP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ACABD74F-1641-4336-B27E-29755124B807}"/>
              </a:ext>
            </a:extLst>
          </p:cNvPr>
          <p:cNvSpPr/>
          <p:nvPr/>
        </p:nvSpPr>
        <p:spPr>
          <a:xfrm>
            <a:off x="193972" y="1602606"/>
            <a:ext cx="6740414" cy="2328868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A3FF7901-E6B4-4DAE-AAAD-780B73F3DF80}"/>
              </a:ext>
            </a:extLst>
          </p:cNvPr>
          <p:cNvSpPr/>
          <p:nvPr/>
        </p:nvSpPr>
        <p:spPr>
          <a:xfrm>
            <a:off x="274894" y="5038143"/>
            <a:ext cx="6227506" cy="2346328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7541D5CC-5DB3-47DE-B884-B2FECE320813}"/>
              </a:ext>
            </a:extLst>
          </p:cNvPr>
          <p:cNvSpPr/>
          <p:nvPr/>
        </p:nvSpPr>
        <p:spPr>
          <a:xfrm>
            <a:off x="315388" y="7756089"/>
            <a:ext cx="6387376" cy="1015663"/>
          </a:xfrm>
          <a:prstGeom prst="roundRect">
            <a:avLst/>
          </a:prstGeom>
          <a:noFill/>
          <a:ln w="5715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1A8D6354-9EFF-47A2-A65B-47F3302A282F}"/>
              </a:ext>
            </a:extLst>
          </p:cNvPr>
          <p:cNvSpPr/>
          <p:nvPr/>
        </p:nvSpPr>
        <p:spPr>
          <a:xfrm rot="179759">
            <a:off x="8411681" y="3878598"/>
            <a:ext cx="4098601" cy="650294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59F8AE99-E575-48C0-8349-9ED88F1A1947}"/>
              </a:ext>
            </a:extLst>
          </p:cNvPr>
          <p:cNvSpPr/>
          <p:nvPr/>
        </p:nvSpPr>
        <p:spPr>
          <a:xfrm>
            <a:off x="9141975" y="1945977"/>
            <a:ext cx="1955516" cy="1425004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9307190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4" grpId="0"/>
      <p:bldP spid="15" grpId="0" animBg="1"/>
      <p:bldP spid="16" grpId="0"/>
      <p:bldP spid="17" grpId="0"/>
      <p:bldP spid="8" grpId="0" animBg="1"/>
      <p:bldP spid="8" grpId="1" animBg="1"/>
      <p:bldP spid="19" grpId="0" animBg="1"/>
      <p:bldP spid="19" grpId="1" animBg="1"/>
      <p:bldP spid="20" grpId="0" animBg="1"/>
      <p:bldP spid="20" grpId="1" animBg="1"/>
      <p:bldP spid="26" grpId="0"/>
      <p:bldP spid="27" grpId="0"/>
      <p:bldP spid="28" grpId="0" animBg="1"/>
      <p:bldP spid="29" grpId="0" animBg="1"/>
      <p:bldP spid="30" grpId="0" animBg="1"/>
      <p:bldP spid="31" grpId="0" animBg="1"/>
      <p:bldP spid="31" grpId="1" animBg="1"/>
      <p:bldP spid="32" grpId="0" animBg="1"/>
      <p:bldP spid="32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1AFBF25-503F-4ABC-9162-EB463AF9DE76}"/>
              </a:ext>
            </a:extLst>
          </p:cNvPr>
          <p:cNvGrpSpPr/>
          <p:nvPr/>
        </p:nvGrpSpPr>
        <p:grpSpPr>
          <a:xfrm>
            <a:off x="7852562" y="2083104"/>
            <a:ext cx="4514127" cy="3531109"/>
            <a:chOff x="7852562" y="2083104"/>
            <a:chExt cx="4514127" cy="3531109"/>
          </a:xfrm>
        </p:grpSpPr>
        <p:grpSp>
          <p:nvGrpSpPr>
            <p:cNvPr id="82" name="Groupe 81">
              <a:extLst>
                <a:ext uri="{FF2B5EF4-FFF2-40B4-BE49-F238E27FC236}">
                  <a16:creationId xmlns:a16="http://schemas.microsoft.com/office/drawing/2014/main" id="{88E83F27-27FF-49CB-B7CF-8D4DFCA7CBC7}"/>
                </a:ext>
              </a:extLst>
            </p:cNvPr>
            <p:cNvGrpSpPr/>
            <p:nvPr/>
          </p:nvGrpSpPr>
          <p:grpSpPr>
            <a:xfrm>
              <a:off x="7852562" y="2083104"/>
              <a:ext cx="4514127" cy="3531109"/>
              <a:chOff x="13207733" y="5446643"/>
              <a:chExt cx="4514127" cy="3531109"/>
            </a:xfrm>
          </p:grpSpPr>
          <p:pic>
            <p:nvPicPr>
              <p:cNvPr id="83" name="Image 82">
                <a:extLst>
                  <a:ext uri="{FF2B5EF4-FFF2-40B4-BE49-F238E27FC236}">
                    <a16:creationId xmlns:a16="http://schemas.microsoft.com/office/drawing/2014/main" id="{DA0D14AB-A171-4D20-B93B-4B119609C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339352" y="7753501"/>
                <a:ext cx="2965959" cy="209461"/>
              </a:xfrm>
              <a:prstGeom prst="rect">
                <a:avLst/>
              </a:prstGeom>
            </p:spPr>
          </p:pic>
          <p:pic>
            <p:nvPicPr>
              <p:cNvPr id="91" name="Image 90">
                <a:extLst>
                  <a:ext uri="{FF2B5EF4-FFF2-40B4-BE49-F238E27FC236}">
                    <a16:creationId xmlns:a16="http://schemas.microsoft.com/office/drawing/2014/main" id="{680DF527-A8B6-49EF-80C5-87C5DD5F93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370639" y="7301629"/>
                <a:ext cx="903383" cy="264405"/>
              </a:xfrm>
              <a:prstGeom prst="rect">
                <a:avLst/>
              </a:prstGeom>
            </p:spPr>
          </p:pic>
          <p:pic>
            <p:nvPicPr>
              <p:cNvPr id="92" name="Image 91">
                <a:extLst>
                  <a:ext uri="{FF2B5EF4-FFF2-40B4-BE49-F238E27FC236}">
                    <a16:creationId xmlns:a16="http://schemas.microsoft.com/office/drawing/2014/main" id="{15C7C1FC-2AC7-4D97-842C-4CA5F4290C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370639" y="6255926"/>
                <a:ext cx="837282" cy="242371"/>
              </a:xfrm>
              <a:prstGeom prst="rect">
                <a:avLst/>
              </a:prstGeom>
            </p:spPr>
          </p:pic>
          <p:pic>
            <p:nvPicPr>
              <p:cNvPr id="93" name="Image 92">
                <a:extLst>
                  <a:ext uri="{FF2B5EF4-FFF2-40B4-BE49-F238E27FC236}">
                    <a16:creationId xmlns:a16="http://schemas.microsoft.com/office/drawing/2014/main" id="{75FFD5FF-9630-4E4B-959E-AB06A600CB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207733" y="5446643"/>
                <a:ext cx="4514127" cy="3531109"/>
              </a:xfrm>
              <a:prstGeom prst="rect">
                <a:avLst/>
              </a:prstGeom>
            </p:spPr>
          </p:pic>
        </p:grpSp>
        <p:sp>
          <p:nvSpPr>
            <p:cNvPr id="106" name="[Giacalone et al., PRL 2025]">
              <a:extLst>
                <a:ext uri="{FF2B5EF4-FFF2-40B4-BE49-F238E27FC236}">
                  <a16:creationId xmlns:a16="http://schemas.microsoft.com/office/drawing/2014/main" id="{9152ED65-6CD3-4E8C-AE6A-5D79EE975FC5}"/>
                </a:ext>
              </a:extLst>
            </p:cNvPr>
            <p:cNvSpPr txBox="1"/>
            <p:nvPr/>
          </p:nvSpPr>
          <p:spPr>
            <a:xfrm>
              <a:off x="8666970" y="2224791"/>
              <a:ext cx="907087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lvl="4" indent="0" algn="l" defTabSz="457200">
                <a:defRPr sz="220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fr-FR" sz="1800" b="1" dirty="0">
                  <a:solidFill>
                    <a:schemeClr val="tx1"/>
                  </a:solidFill>
                </a:rPr>
                <a:t>PGCM</a:t>
              </a:r>
              <a:endParaRPr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07" name="[Giacalone et al., PRL 2025]">
              <a:extLst>
                <a:ext uri="{FF2B5EF4-FFF2-40B4-BE49-F238E27FC236}">
                  <a16:creationId xmlns:a16="http://schemas.microsoft.com/office/drawing/2014/main" id="{211C1EC5-CA5D-4A59-9AAF-FBB8D2C5FA1F}"/>
                </a:ext>
              </a:extLst>
            </p:cNvPr>
            <p:cNvSpPr txBox="1"/>
            <p:nvPr/>
          </p:nvSpPr>
          <p:spPr>
            <a:xfrm>
              <a:off x="8679932" y="3217610"/>
              <a:ext cx="907087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lvl="4" indent="0" algn="l" defTabSz="457200">
                <a:defRPr sz="220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fr-FR" sz="1800" b="1" dirty="0">
                  <a:solidFill>
                    <a:schemeClr val="tx1"/>
                  </a:solidFill>
                </a:rPr>
                <a:t>NLEFT</a:t>
              </a:r>
              <a:endParaRPr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08" name="[Giacalone et al., PRL 2025]">
              <a:extLst>
                <a:ext uri="{FF2B5EF4-FFF2-40B4-BE49-F238E27FC236}">
                  <a16:creationId xmlns:a16="http://schemas.microsoft.com/office/drawing/2014/main" id="{C1A6A8AC-E91A-41E0-81DE-7F81B23C2867}"/>
                </a:ext>
              </a:extLst>
            </p:cNvPr>
            <p:cNvSpPr txBox="1"/>
            <p:nvPr/>
          </p:nvSpPr>
          <p:spPr>
            <a:xfrm>
              <a:off x="9450175" y="2852958"/>
              <a:ext cx="907087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lvl="4" indent="0" algn="l" defTabSz="457200">
                <a:defRPr sz="220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fr-FR" sz="1800" b="1" dirty="0">
                  <a:solidFill>
                    <a:srgbClr val="0033CC"/>
                  </a:solidFill>
                </a:rPr>
                <a:t>---</a:t>
              </a:r>
              <a:r>
                <a:rPr lang="fr-FR" sz="1800" b="1" dirty="0">
                  <a:solidFill>
                    <a:schemeClr val="tx1"/>
                  </a:solidFill>
                </a:rPr>
                <a:t> OO</a:t>
              </a:r>
              <a:endParaRPr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09" name="[Giacalone et al., PRL 2025]">
              <a:extLst>
                <a:ext uri="{FF2B5EF4-FFF2-40B4-BE49-F238E27FC236}">
                  <a16:creationId xmlns:a16="http://schemas.microsoft.com/office/drawing/2014/main" id="{8B665466-6569-44AD-A4ED-3AF3E583DB8D}"/>
                </a:ext>
              </a:extLst>
            </p:cNvPr>
            <p:cNvSpPr txBox="1"/>
            <p:nvPr/>
          </p:nvSpPr>
          <p:spPr>
            <a:xfrm>
              <a:off x="10285804" y="2827799"/>
              <a:ext cx="1055964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lvl="4" indent="0" algn="l" defTabSz="457200">
                <a:defRPr sz="220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fr-FR" sz="1800" b="1" dirty="0">
                  <a:solidFill>
                    <a:srgbClr val="C00000"/>
                  </a:solidFill>
                </a:rPr>
                <a:t>---</a:t>
              </a:r>
              <a:r>
                <a:rPr lang="fr-FR" sz="1800" b="1" dirty="0">
                  <a:solidFill>
                    <a:schemeClr val="tx1"/>
                  </a:solidFill>
                </a:rPr>
                <a:t> </a:t>
              </a:r>
              <a:r>
                <a:rPr lang="fr-FR" sz="1800" b="1" dirty="0" err="1">
                  <a:solidFill>
                    <a:schemeClr val="tx1"/>
                  </a:solidFill>
                </a:rPr>
                <a:t>NeNe</a:t>
              </a:r>
              <a:endParaRPr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10" name="[Giacalone et al., PRL 2025]">
              <a:extLst>
                <a:ext uri="{FF2B5EF4-FFF2-40B4-BE49-F238E27FC236}">
                  <a16:creationId xmlns:a16="http://schemas.microsoft.com/office/drawing/2014/main" id="{7A646BA0-8BD8-4E79-B340-6E4F5BD70288}"/>
                </a:ext>
              </a:extLst>
            </p:cNvPr>
            <p:cNvSpPr txBox="1"/>
            <p:nvPr/>
          </p:nvSpPr>
          <p:spPr>
            <a:xfrm>
              <a:off x="9179497" y="4313631"/>
              <a:ext cx="1177765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lvl="4" indent="0" algn="l" defTabSz="457200">
                <a:defRPr sz="220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fr-FR" sz="1800" b="1" dirty="0">
                  <a:solidFill>
                    <a:srgbClr val="00B050"/>
                  </a:solidFill>
                </a:rPr>
                <a:t>---</a:t>
              </a:r>
              <a:r>
                <a:rPr lang="fr-FR" sz="1800" b="1" dirty="0">
                  <a:solidFill>
                    <a:schemeClr val="tx1"/>
                  </a:solidFill>
                </a:rPr>
                <a:t> PGCM</a:t>
              </a:r>
              <a:endParaRPr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11" name="[Giacalone et al., PRL 2025]">
              <a:extLst>
                <a:ext uri="{FF2B5EF4-FFF2-40B4-BE49-F238E27FC236}">
                  <a16:creationId xmlns:a16="http://schemas.microsoft.com/office/drawing/2014/main" id="{6B5A859B-F087-48E2-BA94-6B30E7BB55FE}"/>
                </a:ext>
              </a:extLst>
            </p:cNvPr>
            <p:cNvSpPr txBox="1"/>
            <p:nvPr/>
          </p:nvSpPr>
          <p:spPr>
            <a:xfrm>
              <a:off x="10285803" y="4288472"/>
              <a:ext cx="1507305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lvl="4" indent="0" algn="l" defTabSz="457200">
                <a:defRPr sz="220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fr-FR" sz="1800" b="1" dirty="0">
                  <a:solidFill>
                    <a:srgbClr val="FF9900"/>
                  </a:solidFill>
                </a:rPr>
                <a:t>---</a:t>
              </a:r>
              <a:r>
                <a:rPr lang="fr-FR" sz="1800" b="1" dirty="0">
                  <a:solidFill>
                    <a:schemeClr val="tx1"/>
                  </a:solidFill>
                </a:rPr>
                <a:t> NLEFT</a:t>
              </a:r>
              <a:endParaRPr sz="20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6" name="Image 35">
            <a:extLst>
              <a:ext uri="{FF2B5EF4-FFF2-40B4-BE49-F238E27FC236}">
                <a16:creationId xmlns:a16="http://schemas.microsoft.com/office/drawing/2014/main" id="{890B97E3-35AB-44AD-9085-362F1466F5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6109" y="2486229"/>
            <a:ext cx="6097973" cy="2892936"/>
          </a:xfrm>
          <a:prstGeom prst="rect">
            <a:avLst/>
          </a:prstGeom>
        </p:spPr>
      </p:pic>
      <p:sp>
        <p:nvSpPr>
          <p:cNvPr id="1495" name="Shape 1495"/>
          <p:cNvSpPr/>
          <p:nvPr/>
        </p:nvSpPr>
        <p:spPr>
          <a:xfrm>
            <a:off x="444500" y="254784"/>
            <a:ext cx="12115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sz="3600" dirty="0">
                <a:solidFill>
                  <a:srgbClr val="0033CC"/>
                </a:solidFill>
              </a:rPr>
              <a:t>When ab initio nuclear structure impacts the LHC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39" name="Shape 1496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2" name="Line">
            <a:extLst>
              <a:ext uri="{FF2B5EF4-FFF2-40B4-BE49-F238E27FC236}">
                <a16:creationId xmlns:a16="http://schemas.microsoft.com/office/drawing/2014/main" id="{81D50B77-5147-4906-B699-E5DBE6F66014}"/>
              </a:ext>
            </a:extLst>
          </p:cNvPr>
          <p:cNvSpPr/>
          <p:nvPr/>
        </p:nvSpPr>
        <p:spPr>
          <a:xfrm flipH="1">
            <a:off x="213721" y="2062801"/>
            <a:ext cx="1" cy="6393226"/>
          </a:xfrm>
          <a:prstGeom prst="line">
            <a:avLst/>
          </a:prstGeom>
          <a:ln w="76200">
            <a:solidFill>
              <a:srgbClr val="545454">
                <a:alpha val="74502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74" name="1">
            <a:extLst>
              <a:ext uri="{FF2B5EF4-FFF2-40B4-BE49-F238E27FC236}">
                <a16:creationId xmlns:a16="http://schemas.microsoft.com/office/drawing/2014/main" id="{9DA17FC4-F573-4719-A2BB-815ADAFC56A4}"/>
              </a:ext>
            </a:extLst>
          </p:cNvPr>
          <p:cNvSpPr txBox="1"/>
          <p:nvPr/>
        </p:nvSpPr>
        <p:spPr>
          <a:xfrm>
            <a:off x="410303" y="2048275"/>
            <a:ext cx="202592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1</a:t>
            </a:r>
          </a:p>
        </p:txBody>
      </p:sp>
      <p:sp>
        <p:nvSpPr>
          <p:cNvPr id="75" name="2">
            <a:extLst>
              <a:ext uri="{FF2B5EF4-FFF2-40B4-BE49-F238E27FC236}">
                <a16:creationId xmlns:a16="http://schemas.microsoft.com/office/drawing/2014/main" id="{24F7B067-59B6-460A-9E65-CC26ACBB3982}"/>
              </a:ext>
            </a:extLst>
          </p:cNvPr>
          <p:cNvSpPr txBox="1"/>
          <p:nvPr/>
        </p:nvSpPr>
        <p:spPr>
          <a:xfrm>
            <a:off x="410303" y="2671580"/>
            <a:ext cx="234443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2</a:t>
            </a:r>
          </a:p>
        </p:txBody>
      </p:sp>
      <p:sp>
        <p:nvSpPr>
          <p:cNvPr id="76" name="3">
            <a:extLst>
              <a:ext uri="{FF2B5EF4-FFF2-40B4-BE49-F238E27FC236}">
                <a16:creationId xmlns:a16="http://schemas.microsoft.com/office/drawing/2014/main" id="{5E84D948-4372-4AA5-A2D7-17F19AF1F52C}"/>
              </a:ext>
            </a:extLst>
          </p:cNvPr>
          <p:cNvSpPr txBox="1"/>
          <p:nvPr/>
        </p:nvSpPr>
        <p:spPr>
          <a:xfrm>
            <a:off x="410303" y="3295927"/>
            <a:ext cx="2452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7" name="4">
            <a:extLst>
              <a:ext uri="{FF2B5EF4-FFF2-40B4-BE49-F238E27FC236}">
                <a16:creationId xmlns:a16="http://schemas.microsoft.com/office/drawing/2014/main" id="{6BB51A3E-2915-493F-8F31-08E9C0F9E5CC}"/>
              </a:ext>
            </a:extLst>
          </p:cNvPr>
          <p:cNvSpPr txBox="1"/>
          <p:nvPr/>
        </p:nvSpPr>
        <p:spPr>
          <a:xfrm>
            <a:off x="410303" y="3919231"/>
            <a:ext cx="2452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78" name="5">
            <a:extLst>
              <a:ext uri="{FF2B5EF4-FFF2-40B4-BE49-F238E27FC236}">
                <a16:creationId xmlns:a16="http://schemas.microsoft.com/office/drawing/2014/main" id="{90BA2F19-980D-4223-AB9E-48A5C4605DD4}"/>
              </a:ext>
            </a:extLst>
          </p:cNvPr>
          <p:cNvSpPr txBox="1"/>
          <p:nvPr/>
        </p:nvSpPr>
        <p:spPr>
          <a:xfrm>
            <a:off x="410303" y="4542536"/>
            <a:ext cx="2452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9" name="6">
            <a:extLst>
              <a:ext uri="{FF2B5EF4-FFF2-40B4-BE49-F238E27FC236}">
                <a16:creationId xmlns:a16="http://schemas.microsoft.com/office/drawing/2014/main" id="{0E7A5EB1-FF8C-49A0-B12D-78358458555A}"/>
              </a:ext>
            </a:extLst>
          </p:cNvPr>
          <p:cNvSpPr txBox="1"/>
          <p:nvPr/>
        </p:nvSpPr>
        <p:spPr>
          <a:xfrm>
            <a:off x="410303" y="5164799"/>
            <a:ext cx="266295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6</a:t>
            </a:r>
          </a:p>
        </p:txBody>
      </p:sp>
      <p:sp>
        <p:nvSpPr>
          <p:cNvPr id="80" name="7">
            <a:extLst>
              <a:ext uri="{FF2B5EF4-FFF2-40B4-BE49-F238E27FC236}">
                <a16:creationId xmlns:a16="http://schemas.microsoft.com/office/drawing/2014/main" id="{CC459D9B-C3DB-4D2D-B423-BECD5F243EAB}"/>
              </a:ext>
            </a:extLst>
          </p:cNvPr>
          <p:cNvSpPr txBox="1"/>
          <p:nvPr/>
        </p:nvSpPr>
        <p:spPr>
          <a:xfrm>
            <a:off x="410303" y="5788103"/>
            <a:ext cx="240870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7</a:t>
            </a:r>
          </a:p>
        </p:txBody>
      </p:sp>
      <p:sp>
        <p:nvSpPr>
          <p:cNvPr id="84" name="8">
            <a:extLst>
              <a:ext uri="{FF2B5EF4-FFF2-40B4-BE49-F238E27FC236}">
                <a16:creationId xmlns:a16="http://schemas.microsoft.com/office/drawing/2014/main" id="{7A1F7C2F-ECC1-4C26-B741-5ED67DF90229}"/>
              </a:ext>
            </a:extLst>
          </p:cNvPr>
          <p:cNvSpPr txBox="1"/>
          <p:nvPr/>
        </p:nvSpPr>
        <p:spPr>
          <a:xfrm>
            <a:off x="410303" y="6411408"/>
            <a:ext cx="257913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8</a:t>
            </a:r>
          </a:p>
        </p:txBody>
      </p:sp>
      <p:sp>
        <p:nvSpPr>
          <p:cNvPr id="85" name="9">
            <a:extLst>
              <a:ext uri="{FF2B5EF4-FFF2-40B4-BE49-F238E27FC236}">
                <a16:creationId xmlns:a16="http://schemas.microsoft.com/office/drawing/2014/main" id="{F3A9AFCC-FDDD-4B8C-A1D7-82FC3B6DD21A}"/>
              </a:ext>
            </a:extLst>
          </p:cNvPr>
          <p:cNvSpPr txBox="1"/>
          <p:nvPr/>
        </p:nvSpPr>
        <p:spPr>
          <a:xfrm>
            <a:off x="410303" y="7034713"/>
            <a:ext cx="266295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9</a:t>
            </a:r>
          </a:p>
        </p:txBody>
      </p:sp>
      <p:sp>
        <p:nvSpPr>
          <p:cNvPr id="86" name="10">
            <a:extLst>
              <a:ext uri="{FF2B5EF4-FFF2-40B4-BE49-F238E27FC236}">
                <a16:creationId xmlns:a16="http://schemas.microsoft.com/office/drawing/2014/main" id="{1A7141F6-E511-4A16-A53B-2CF542FA3E4B}"/>
              </a:ext>
            </a:extLst>
          </p:cNvPr>
          <p:cNvSpPr txBox="1"/>
          <p:nvPr/>
        </p:nvSpPr>
        <p:spPr>
          <a:xfrm>
            <a:off x="358009" y="7659060"/>
            <a:ext cx="416781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D22D29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dirty="0">
                <a:solidFill>
                  <a:schemeClr val="tx1"/>
                </a:solidFill>
              </a:rPr>
              <a:t>10</a:t>
            </a:r>
          </a:p>
        </p:txBody>
      </p:sp>
      <p:grpSp>
        <p:nvGrpSpPr>
          <p:cNvPr id="87" name="Circle">
            <a:extLst>
              <a:ext uri="{FF2B5EF4-FFF2-40B4-BE49-F238E27FC236}">
                <a16:creationId xmlns:a16="http://schemas.microsoft.com/office/drawing/2014/main" id="{999EB5A2-F2E8-4AA9-AC29-1FF9C4E7F435}"/>
              </a:ext>
            </a:extLst>
          </p:cNvPr>
          <p:cNvGrpSpPr/>
          <p:nvPr/>
        </p:nvGrpSpPr>
        <p:grpSpPr>
          <a:xfrm>
            <a:off x="309578" y="3896744"/>
            <a:ext cx="513642" cy="511445"/>
            <a:chOff x="0" y="0"/>
            <a:chExt cx="513641" cy="511443"/>
          </a:xfrm>
        </p:grpSpPr>
        <p:sp>
          <p:nvSpPr>
            <p:cNvPr id="88" name="Circle">
              <a:extLst>
                <a:ext uri="{FF2B5EF4-FFF2-40B4-BE49-F238E27FC236}">
                  <a16:creationId xmlns:a16="http://schemas.microsoft.com/office/drawing/2014/main" id="{2C418BA9-01B6-48E7-8B24-C557D4E647E3}"/>
                </a:ext>
              </a:extLst>
            </p:cNvPr>
            <p:cNvSpPr/>
            <p:nvPr/>
          </p:nvSpPr>
          <p:spPr>
            <a:xfrm>
              <a:off x="25399" y="25400"/>
              <a:ext cx="462843" cy="460644"/>
            </a:xfrm>
            <a:prstGeom prst="ellipse">
              <a:avLst/>
            </a:prstGeom>
            <a:solidFill>
              <a:srgbClr val="D22D29">
                <a:alpha val="5000"/>
              </a:srgb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pic>
          <p:nvPicPr>
            <p:cNvPr id="89" name="Circle Oval" descr="Circle Oval">
              <a:extLst>
                <a:ext uri="{FF2B5EF4-FFF2-40B4-BE49-F238E27FC236}">
                  <a16:creationId xmlns:a16="http://schemas.microsoft.com/office/drawing/2014/main" id="{763236DA-BC81-43E6-8088-2F14250F2F29}"/>
                </a:ext>
              </a:extLst>
            </p:cNvPr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" y="0"/>
              <a:ext cx="513643" cy="511444"/>
            </a:xfrm>
            <a:prstGeom prst="rect">
              <a:avLst/>
            </a:prstGeom>
            <a:effectLst/>
          </p:spPr>
        </p:pic>
      </p:grpSp>
      <p:sp>
        <p:nvSpPr>
          <p:cNvPr id="90" name="TextBox 18">
            <a:extLst>
              <a:ext uri="{FF2B5EF4-FFF2-40B4-BE49-F238E27FC236}">
                <a16:creationId xmlns:a16="http://schemas.microsoft.com/office/drawing/2014/main" id="{20D5A998-6685-458E-813C-01ACA54D2745}"/>
              </a:ext>
            </a:extLst>
          </p:cNvPr>
          <p:cNvSpPr txBox="1"/>
          <p:nvPr/>
        </p:nvSpPr>
        <p:spPr>
          <a:xfrm>
            <a:off x="137159" y="1495742"/>
            <a:ext cx="4358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800" dirty="0">
                <a:solidFill>
                  <a:srgbClr val="0033CC"/>
                </a:solidFill>
              </a:rPr>
              <a:t>Giacalone </a:t>
            </a:r>
            <a:r>
              <a:rPr lang="it-IT" sz="1800" i="1" dirty="0">
                <a:solidFill>
                  <a:srgbClr val="0033CC"/>
                </a:solidFill>
              </a:rPr>
              <a:t>et al</a:t>
            </a:r>
            <a:r>
              <a:rPr lang="it-IT" sz="1800" dirty="0">
                <a:solidFill>
                  <a:srgbClr val="0033CC"/>
                </a:solidFill>
              </a:rPr>
              <a:t>., PRL 2025</a:t>
            </a:r>
            <a:endParaRPr lang="en-US" sz="1800" dirty="0">
              <a:solidFill>
                <a:srgbClr val="0033CC"/>
              </a:solidFill>
            </a:endParaRPr>
          </a:p>
        </p:txBody>
      </p:sp>
      <p:sp>
        <p:nvSpPr>
          <p:cNvPr id="66" name="[Giacalone et al., PRL 2025]">
            <a:extLst>
              <a:ext uri="{FF2B5EF4-FFF2-40B4-BE49-F238E27FC236}">
                <a16:creationId xmlns:a16="http://schemas.microsoft.com/office/drawing/2014/main" id="{E8FD3A3D-D16A-4FA5-8E3F-88196AECA1D9}"/>
              </a:ext>
            </a:extLst>
          </p:cNvPr>
          <p:cNvSpPr txBox="1"/>
          <p:nvPr/>
        </p:nvSpPr>
        <p:spPr>
          <a:xfrm>
            <a:off x="829633" y="5258723"/>
            <a:ext cx="3129008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4" indent="0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2000" b="1" dirty="0" err="1">
                <a:solidFill>
                  <a:srgbClr val="C00000"/>
                </a:solidFill>
              </a:rPr>
              <a:t>Tetrahedron</a:t>
            </a:r>
            <a:r>
              <a:rPr lang="fr-FR" sz="2000" b="1" dirty="0">
                <a:solidFill>
                  <a:srgbClr val="C00000"/>
                </a:solidFill>
              </a:rPr>
              <a:t> </a:t>
            </a:r>
            <a:r>
              <a:rPr lang="fr-FR" sz="2000" b="1" dirty="0">
                <a:solidFill>
                  <a:srgbClr val="C00000"/>
                </a:solidFill>
                <a:latin typeface="Symbol" panose="05050102010706020507" pitchFamily="18" charset="2"/>
              </a:rPr>
              <a:t>a </a:t>
            </a:r>
            <a:r>
              <a:rPr lang="fr-FR" sz="2000" b="1" dirty="0">
                <a:solidFill>
                  <a:srgbClr val="C00000"/>
                </a:solidFill>
              </a:rPr>
              <a:t>clustering</a:t>
            </a:r>
            <a:endParaRPr sz="2000" b="1" dirty="0">
              <a:solidFill>
                <a:srgbClr val="C00000"/>
              </a:solidFill>
            </a:endParaRPr>
          </a:p>
        </p:txBody>
      </p:sp>
      <p:sp>
        <p:nvSpPr>
          <p:cNvPr id="67" name="[Giacalone et al., PRL 2025]">
            <a:extLst>
              <a:ext uri="{FF2B5EF4-FFF2-40B4-BE49-F238E27FC236}">
                <a16:creationId xmlns:a16="http://schemas.microsoft.com/office/drawing/2014/main" id="{CFB43DC0-55B7-4CAC-9DFE-B318F52D217A}"/>
              </a:ext>
            </a:extLst>
          </p:cNvPr>
          <p:cNvSpPr txBox="1"/>
          <p:nvPr/>
        </p:nvSpPr>
        <p:spPr>
          <a:xfrm>
            <a:off x="4174536" y="5270342"/>
            <a:ext cx="3295940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4" indent="0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2000" b="1" dirty="0">
                <a:solidFill>
                  <a:srgbClr val="C00000"/>
                </a:solidFill>
              </a:rPr>
              <a:t>Bowling-pin </a:t>
            </a:r>
            <a:r>
              <a:rPr lang="fr-FR" sz="2000" b="1" baseline="30000" dirty="0">
                <a:solidFill>
                  <a:srgbClr val="C00000"/>
                </a:solidFill>
              </a:rPr>
              <a:t>16</a:t>
            </a:r>
            <a:r>
              <a:rPr lang="fr-FR" sz="2000" b="1" dirty="0">
                <a:solidFill>
                  <a:srgbClr val="C00000"/>
                </a:solidFill>
              </a:rPr>
              <a:t>O+</a:t>
            </a:r>
            <a:r>
              <a:rPr lang="fr-FR" sz="2000" b="1" dirty="0">
                <a:solidFill>
                  <a:srgbClr val="C00000"/>
                </a:solidFill>
                <a:latin typeface="Symbol" panose="05050102010706020507" pitchFamily="18" charset="2"/>
              </a:rPr>
              <a:t>a </a:t>
            </a:r>
            <a:r>
              <a:rPr lang="fr-FR" sz="2000" b="1" dirty="0">
                <a:solidFill>
                  <a:srgbClr val="C00000"/>
                </a:solidFill>
              </a:rPr>
              <a:t>cluster</a:t>
            </a:r>
            <a:endParaRPr sz="2000" b="1" dirty="0">
              <a:solidFill>
                <a:srgbClr val="C00000"/>
              </a:solidFill>
            </a:endParaRPr>
          </a:p>
        </p:txBody>
      </p:sp>
      <p:sp>
        <p:nvSpPr>
          <p:cNvPr id="68" name="[Giacalone et al., PRL 2025]">
            <a:extLst>
              <a:ext uri="{FF2B5EF4-FFF2-40B4-BE49-F238E27FC236}">
                <a16:creationId xmlns:a16="http://schemas.microsoft.com/office/drawing/2014/main" id="{694BACB7-17C7-4259-A3A3-0BF35E319B15}"/>
              </a:ext>
            </a:extLst>
          </p:cNvPr>
          <p:cNvSpPr txBox="1"/>
          <p:nvPr/>
        </p:nvSpPr>
        <p:spPr>
          <a:xfrm>
            <a:off x="3050914" y="4016015"/>
            <a:ext cx="76340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5pPr lvl="4" indent="0" defTabSz="457200">
              <a:defRPr sz="2200" b="1">
                <a:solidFill>
                  <a:schemeClr val="tx1"/>
                </a:solidFill>
                <a:latin typeface="Arial"/>
                <a:ea typeface="Arial"/>
                <a:cs typeface="Arial"/>
              </a:defRPr>
            </a:lvl5pPr>
          </a:lstStyle>
          <a:p>
            <a:pPr lvl="4"/>
            <a:r>
              <a:rPr lang="fr-FR" baseline="30000" dirty="0"/>
              <a:t>16</a:t>
            </a:r>
            <a:r>
              <a:rPr lang="fr-FR" dirty="0"/>
              <a:t>O</a:t>
            </a:r>
            <a:endParaRPr dirty="0"/>
          </a:p>
        </p:txBody>
      </p:sp>
      <p:sp>
        <p:nvSpPr>
          <p:cNvPr id="69" name="[Giacalone et al., PRL 2025]">
            <a:extLst>
              <a:ext uri="{FF2B5EF4-FFF2-40B4-BE49-F238E27FC236}">
                <a16:creationId xmlns:a16="http://schemas.microsoft.com/office/drawing/2014/main" id="{5FA33924-2C0D-4DC6-B952-2B8A281C33E4}"/>
              </a:ext>
            </a:extLst>
          </p:cNvPr>
          <p:cNvSpPr txBox="1"/>
          <p:nvPr/>
        </p:nvSpPr>
        <p:spPr>
          <a:xfrm>
            <a:off x="4340856" y="4014973"/>
            <a:ext cx="76340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5pPr lvl="4" indent="0" defTabSz="457200">
              <a:defRPr sz="2200" b="1">
                <a:solidFill>
                  <a:schemeClr val="tx1"/>
                </a:solidFill>
                <a:latin typeface="Arial"/>
                <a:ea typeface="Arial"/>
                <a:cs typeface="Arial"/>
              </a:defRPr>
            </a:lvl5pPr>
          </a:lstStyle>
          <a:p>
            <a:pPr lvl="4"/>
            <a:r>
              <a:rPr lang="fr-FR" baseline="30000" dirty="0"/>
              <a:t>20</a:t>
            </a:r>
            <a:r>
              <a:rPr lang="fr-FR" dirty="0"/>
              <a:t>Ne</a:t>
            </a:r>
            <a:endParaRPr dirty="0"/>
          </a:p>
        </p:txBody>
      </p:sp>
      <p:sp>
        <p:nvSpPr>
          <p:cNvPr id="81" name="[Giacalone et al., PRL 2025]">
            <a:extLst>
              <a:ext uri="{FF2B5EF4-FFF2-40B4-BE49-F238E27FC236}">
                <a16:creationId xmlns:a16="http://schemas.microsoft.com/office/drawing/2014/main" id="{EA6B465C-6179-4887-952A-3F1F45BB0A09}"/>
              </a:ext>
            </a:extLst>
          </p:cNvPr>
          <p:cNvSpPr txBox="1"/>
          <p:nvPr/>
        </p:nvSpPr>
        <p:spPr>
          <a:xfrm>
            <a:off x="1117679" y="2061339"/>
            <a:ext cx="8785739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2000" b="1" dirty="0">
                <a:solidFill>
                  <a:schemeClr val="tx1"/>
                </a:solidFill>
              </a:rPr>
              <a:t>(</a:t>
            </a:r>
            <a:r>
              <a:rPr lang="fr-FR" sz="2000" b="1" dirty="0" err="1">
                <a:solidFill>
                  <a:schemeClr val="tx1"/>
                </a:solidFill>
              </a:rPr>
              <a:t>Largest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ever</a:t>
            </a:r>
            <a:r>
              <a:rPr lang="fr-FR" sz="2000" b="1" dirty="0">
                <a:solidFill>
                  <a:schemeClr val="tx1"/>
                </a:solidFill>
              </a:rPr>
              <a:t>) PGCM </a:t>
            </a:r>
            <a:r>
              <a:rPr lang="fr-FR" sz="2000" b="1" dirty="0" err="1">
                <a:solidFill>
                  <a:schemeClr val="tx1"/>
                </a:solidFill>
              </a:rPr>
              <a:t>calculations</a:t>
            </a:r>
            <a:r>
              <a:rPr lang="fr-FR" sz="2000" b="1" dirty="0">
                <a:solidFill>
                  <a:schemeClr val="tx1"/>
                </a:solidFill>
              </a:rPr>
              <a:t> (10</a:t>
            </a:r>
            <a:r>
              <a:rPr lang="fr-FR" sz="2000" b="1" baseline="30000" dirty="0">
                <a:solidFill>
                  <a:schemeClr val="tx1"/>
                </a:solidFill>
              </a:rPr>
              <a:t>7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CPUh</a:t>
            </a:r>
            <a:r>
              <a:rPr lang="fr-FR" sz="2000" b="1" dirty="0">
                <a:solidFill>
                  <a:schemeClr val="tx1"/>
                </a:solidFill>
              </a:rPr>
              <a:t>)</a:t>
            </a:r>
            <a:endParaRPr sz="2000" b="1" dirty="0">
              <a:solidFill>
                <a:schemeClr val="tx1"/>
              </a:solidFill>
            </a:endParaRPr>
          </a:p>
        </p:txBody>
      </p:sp>
      <p:grpSp>
        <p:nvGrpSpPr>
          <p:cNvPr id="95" name="Groupe 94">
            <a:extLst>
              <a:ext uri="{FF2B5EF4-FFF2-40B4-BE49-F238E27FC236}">
                <a16:creationId xmlns:a16="http://schemas.microsoft.com/office/drawing/2014/main" id="{4FC4EB46-1BA9-4AD6-BAAB-30A6FB15D569}"/>
              </a:ext>
            </a:extLst>
          </p:cNvPr>
          <p:cNvGrpSpPr/>
          <p:nvPr/>
        </p:nvGrpSpPr>
        <p:grpSpPr>
          <a:xfrm>
            <a:off x="7686371" y="6221699"/>
            <a:ext cx="5293445" cy="875299"/>
            <a:chOff x="7070908" y="7416696"/>
            <a:chExt cx="5707143" cy="1044906"/>
          </a:xfrm>
        </p:grpSpPr>
        <p:pic>
          <p:nvPicPr>
            <p:cNvPr id="96" name="Image 95">
              <a:extLst>
                <a:ext uri="{FF2B5EF4-FFF2-40B4-BE49-F238E27FC236}">
                  <a16:creationId xmlns:a16="http://schemas.microsoft.com/office/drawing/2014/main" id="{1754EF00-58FA-4DF3-8C41-86C0A5983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70908" y="7819741"/>
              <a:ext cx="5707143" cy="641861"/>
            </a:xfrm>
            <a:prstGeom prst="rect">
              <a:avLst/>
            </a:prstGeom>
          </p:spPr>
        </p:pic>
        <p:pic>
          <p:nvPicPr>
            <p:cNvPr id="97" name="Image 96">
              <a:extLst>
                <a:ext uri="{FF2B5EF4-FFF2-40B4-BE49-F238E27FC236}">
                  <a16:creationId xmlns:a16="http://schemas.microsoft.com/office/drawing/2014/main" id="{5D620B02-E37C-4FB6-99D2-0B56B9A7D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70908" y="7416696"/>
              <a:ext cx="2181962" cy="308689"/>
            </a:xfrm>
            <a:prstGeom prst="rect">
              <a:avLst/>
            </a:prstGeom>
          </p:spPr>
        </p:pic>
      </p:grpSp>
      <p:sp>
        <p:nvSpPr>
          <p:cNvPr id="98" name="Rectangle : coins arrondis 97">
            <a:extLst>
              <a:ext uri="{FF2B5EF4-FFF2-40B4-BE49-F238E27FC236}">
                <a16:creationId xmlns:a16="http://schemas.microsoft.com/office/drawing/2014/main" id="{AC2ED6C5-FF94-4953-B1AA-F34D8F097A6C}"/>
              </a:ext>
            </a:extLst>
          </p:cNvPr>
          <p:cNvSpPr/>
          <p:nvPr/>
        </p:nvSpPr>
        <p:spPr>
          <a:xfrm>
            <a:off x="9086931" y="6510762"/>
            <a:ext cx="2706177" cy="666084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99" name="◼︎ Predictions for collisions with small systems">
            <a:extLst>
              <a:ext uri="{FF2B5EF4-FFF2-40B4-BE49-F238E27FC236}">
                <a16:creationId xmlns:a16="http://schemas.microsoft.com/office/drawing/2014/main" id="{1A886295-313F-4739-818E-A42611ECE207}"/>
              </a:ext>
            </a:extLst>
          </p:cNvPr>
          <p:cNvSpPr txBox="1"/>
          <p:nvPr/>
        </p:nvSpPr>
        <p:spPr>
          <a:xfrm>
            <a:off x="7616262" y="5739372"/>
            <a:ext cx="4798411" cy="421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1800" dirty="0" err="1">
                <a:solidFill>
                  <a:srgbClr val="C00000"/>
                </a:solidFill>
              </a:rPr>
              <a:t>Enhancement</a:t>
            </a:r>
            <a:r>
              <a:rPr lang="fr-FR" sz="1800" dirty="0">
                <a:solidFill>
                  <a:srgbClr val="C00000"/>
                </a:solidFill>
              </a:rPr>
              <a:t> in ultra central collisions</a:t>
            </a:r>
            <a:endParaRPr sz="1800" dirty="0">
              <a:solidFill>
                <a:srgbClr val="C00000"/>
              </a:solidFill>
            </a:endParaRPr>
          </a:p>
        </p:txBody>
      </p:sp>
      <p:sp>
        <p:nvSpPr>
          <p:cNvPr id="102" name="Flèche : courbe vers la gauche 101">
            <a:extLst>
              <a:ext uri="{FF2B5EF4-FFF2-40B4-BE49-F238E27FC236}">
                <a16:creationId xmlns:a16="http://schemas.microsoft.com/office/drawing/2014/main" id="{D48465FF-A09D-4EF8-9785-F26ADEA5D371}"/>
              </a:ext>
            </a:extLst>
          </p:cNvPr>
          <p:cNvSpPr/>
          <p:nvPr/>
        </p:nvSpPr>
        <p:spPr>
          <a:xfrm>
            <a:off x="12383148" y="3857486"/>
            <a:ext cx="337599" cy="770576"/>
          </a:xfrm>
          <a:prstGeom prst="curvedLeftArrow">
            <a:avLst/>
          </a:prstGeom>
          <a:solidFill>
            <a:srgbClr val="C00000"/>
          </a:solidFill>
          <a:ln w="127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4" name="Rectangle : coins arrondis 103">
            <a:extLst>
              <a:ext uri="{FF2B5EF4-FFF2-40B4-BE49-F238E27FC236}">
                <a16:creationId xmlns:a16="http://schemas.microsoft.com/office/drawing/2014/main" id="{F7E3ECC3-BE7B-47C9-A535-AC2FD675B57F}"/>
              </a:ext>
            </a:extLst>
          </p:cNvPr>
          <p:cNvSpPr/>
          <p:nvPr/>
        </p:nvSpPr>
        <p:spPr>
          <a:xfrm>
            <a:off x="8443453" y="4303205"/>
            <a:ext cx="324926" cy="697966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5" name="[Giacalone et al., PRL 2025]">
            <a:extLst>
              <a:ext uri="{FF2B5EF4-FFF2-40B4-BE49-F238E27FC236}">
                <a16:creationId xmlns:a16="http://schemas.microsoft.com/office/drawing/2014/main" id="{F02E6BFA-0B2B-4FB8-99B8-A6FD89E35EF0}"/>
              </a:ext>
            </a:extLst>
          </p:cNvPr>
          <p:cNvSpPr txBox="1"/>
          <p:nvPr/>
        </p:nvSpPr>
        <p:spPr>
          <a:xfrm>
            <a:off x="8686312" y="1536010"/>
            <a:ext cx="3418638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2000" b="1" dirty="0" err="1">
                <a:solidFill>
                  <a:schemeClr val="tx1"/>
                </a:solidFill>
              </a:rPr>
              <a:t>Hydrodynamic</a:t>
            </a:r>
            <a:r>
              <a:rPr lang="fr-FR" sz="2000" b="1" dirty="0">
                <a:solidFill>
                  <a:schemeClr val="tx1"/>
                </a:solidFill>
              </a:rPr>
              <a:t> simulation</a:t>
            </a:r>
            <a:endParaRPr sz="2000" b="1" dirty="0">
              <a:solidFill>
                <a:schemeClr val="tx1"/>
              </a:solidFill>
            </a:endParaRPr>
          </a:p>
        </p:txBody>
      </p:sp>
      <p:pic>
        <p:nvPicPr>
          <p:cNvPr id="112" name="Image 111">
            <a:extLst>
              <a:ext uri="{FF2B5EF4-FFF2-40B4-BE49-F238E27FC236}">
                <a16:creationId xmlns:a16="http://schemas.microsoft.com/office/drawing/2014/main" id="{45668323-E3CA-44D5-A0B9-AA8D047F28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35237" y="5941212"/>
            <a:ext cx="5384181" cy="3562603"/>
          </a:xfrm>
          <a:prstGeom prst="rect">
            <a:avLst/>
          </a:prstGeom>
        </p:spPr>
      </p:pic>
      <p:sp>
        <p:nvSpPr>
          <p:cNvPr id="113" name="[Giacalone et al., PRL 2025]">
            <a:extLst>
              <a:ext uri="{FF2B5EF4-FFF2-40B4-BE49-F238E27FC236}">
                <a16:creationId xmlns:a16="http://schemas.microsoft.com/office/drawing/2014/main" id="{65A22841-5687-41C3-AC07-C1FC72633B36}"/>
              </a:ext>
            </a:extLst>
          </p:cNvPr>
          <p:cNvSpPr txBox="1"/>
          <p:nvPr/>
        </p:nvSpPr>
        <p:spPr>
          <a:xfrm>
            <a:off x="7120437" y="9112486"/>
            <a:ext cx="5439863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4" indent="0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b="1" dirty="0">
                <a:solidFill>
                  <a:srgbClr val="C00000"/>
                </a:solidFill>
              </a:rPr>
              <a:t>1-day </a:t>
            </a:r>
            <a:r>
              <a:rPr lang="fr-FR" b="1" baseline="30000" dirty="0">
                <a:solidFill>
                  <a:srgbClr val="C00000"/>
                </a:solidFill>
              </a:rPr>
              <a:t>20</a:t>
            </a:r>
            <a:r>
              <a:rPr lang="fr-FR" b="1" dirty="0">
                <a:solidFill>
                  <a:srgbClr val="C00000"/>
                </a:solidFill>
              </a:rPr>
              <a:t>Ne+</a:t>
            </a:r>
            <a:r>
              <a:rPr lang="fr-FR" b="1" baseline="30000" dirty="0">
                <a:solidFill>
                  <a:srgbClr val="C00000"/>
                </a:solidFill>
              </a:rPr>
              <a:t>20</a:t>
            </a:r>
            <a:r>
              <a:rPr lang="fr-FR" b="1" dirty="0">
                <a:solidFill>
                  <a:srgbClr val="C00000"/>
                </a:solidFill>
              </a:rPr>
              <a:t>Ne@CERN – July 8th 2025</a:t>
            </a:r>
            <a:endParaRPr b="1" dirty="0">
              <a:solidFill>
                <a:srgbClr val="C00000"/>
              </a:solidFill>
            </a:endParaRPr>
          </a:p>
        </p:txBody>
      </p:sp>
      <p:sp>
        <p:nvSpPr>
          <p:cNvPr id="114" name="◼︎ Predictions for collisions with small systems">
            <a:extLst>
              <a:ext uri="{FF2B5EF4-FFF2-40B4-BE49-F238E27FC236}">
                <a16:creationId xmlns:a16="http://schemas.microsoft.com/office/drawing/2014/main" id="{12712AB4-562D-40A1-8DBA-11E3B482A44F}"/>
              </a:ext>
            </a:extLst>
          </p:cNvPr>
          <p:cNvSpPr txBox="1"/>
          <p:nvPr/>
        </p:nvSpPr>
        <p:spPr>
          <a:xfrm>
            <a:off x="8853205" y="7169698"/>
            <a:ext cx="3405759" cy="421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1800" dirty="0">
                <a:solidFill>
                  <a:srgbClr val="C00000"/>
                </a:solidFill>
              </a:rPr>
              <a:t>Consistent ab initio </a:t>
            </a:r>
            <a:r>
              <a:rPr lang="fr-FR" sz="1800" dirty="0" err="1">
                <a:solidFill>
                  <a:srgbClr val="C00000"/>
                </a:solidFill>
              </a:rPr>
              <a:t>predictions</a:t>
            </a:r>
            <a:r>
              <a:rPr lang="fr-FR" sz="1800" dirty="0">
                <a:solidFill>
                  <a:srgbClr val="C00000"/>
                </a:solidFill>
              </a:rPr>
              <a:t> </a:t>
            </a:r>
            <a:endParaRPr sz="1800" dirty="0">
              <a:solidFill>
                <a:srgbClr val="C00000"/>
              </a:solidFill>
            </a:endParaRPr>
          </a:p>
        </p:txBody>
      </p:sp>
      <p:sp>
        <p:nvSpPr>
          <p:cNvPr id="5" name="Flèche : courbe vers le bas 4">
            <a:extLst>
              <a:ext uri="{FF2B5EF4-FFF2-40B4-BE49-F238E27FC236}">
                <a16:creationId xmlns:a16="http://schemas.microsoft.com/office/drawing/2014/main" id="{EDF5E177-34A8-40C0-B758-086BE032345D}"/>
              </a:ext>
            </a:extLst>
          </p:cNvPr>
          <p:cNvSpPr/>
          <p:nvPr/>
        </p:nvSpPr>
        <p:spPr>
          <a:xfrm rot="9822479">
            <a:off x="6957815" y="8067189"/>
            <a:ext cx="3564900" cy="784032"/>
          </a:xfrm>
          <a:prstGeom prst="curvedDownArrow">
            <a:avLst/>
          </a:prstGeom>
          <a:solidFill>
            <a:srgbClr val="C00000"/>
          </a:solidFill>
          <a:ln w="127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2842913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98" grpId="0" animBg="1"/>
      <p:bldP spid="99" grpId="0" animBg="1"/>
      <p:bldP spid="102" grpId="0" animBg="1"/>
      <p:bldP spid="104" grpId="0" animBg="1"/>
      <p:bldP spid="105" grpId="0" animBg="1"/>
      <p:bldP spid="113" grpId="0" animBg="1"/>
      <p:bldP spid="11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046" y="8358131"/>
            <a:ext cx="1905243" cy="122030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989" y="8358134"/>
            <a:ext cx="2038561" cy="1220308"/>
          </a:xfrm>
          <a:prstGeom prst="rect">
            <a:avLst/>
          </a:prstGeom>
        </p:spPr>
      </p:pic>
      <p:sp>
        <p:nvSpPr>
          <p:cNvPr id="2" name="Rectangle à coins arrondis 1"/>
          <p:cNvSpPr/>
          <p:nvPr/>
        </p:nvSpPr>
        <p:spPr>
          <a:xfrm>
            <a:off x="191304" y="1611707"/>
            <a:ext cx="8151197" cy="740133"/>
          </a:xfrm>
          <a:prstGeom prst="wedgeRoundRectCallout">
            <a:avLst>
              <a:gd name="adj1" fmla="val -32160"/>
              <a:gd name="adj2" fmla="val 81219"/>
              <a:gd name="adj3" fmla="val 16667"/>
            </a:avLst>
          </a:prstGeom>
          <a:solidFill>
            <a:srgbClr val="92D05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43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4" name="Espace réservé du texte 4">
            <a:extLst>
              <a:ext uri="{FF2B5EF4-FFF2-40B4-BE49-F238E27FC236}">
                <a16:creationId xmlns:a16="http://schemas.microsoft.com/office/drawing/2014/main" id="{5E0F982C-7717-5CEA-2F05-98795018B031}"/>
              </a:ext>
            </a:extLst>
          </p:cNvPr>
          <p:cNvSpPr txBox="1">
            <a:spLocks/>
          </p:cNvSpPr>
          <p:nvPr/>
        </p:nvSpPr>
        <p:spPr>
          <a:xfrm>
            <a:off x="2792316" y="3918903"/>
            <a:ext cx="3264581" cy="1122582"/>
          </a:xfrm>
          <a:prstGeom prst="rect">
            <a:avLst/>
          </a:prstGeom>
        </p:spPr>
        <p:txBody>
          <a:bodyPr vert="horz" wrap="square" lIns="136238" tIns="68119" rIns="136238" bIns="68119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7" dirty="0">
                <a:solidFill>
                  <a:srgbClr val="268E46"/>
                </a:solidFill>
              </a:rPr>
              <a:t>Excitation spectra</a:t>
            </a:r>
            <a:endParaRPr lang="en-US" sz="1280" dirty="0">
              <a:solidFill>
                <a:srgbClr val="268E46"/>
              </a:solidFill>
            </a:endParaRPr>
          </a:p>
          <a:p>
            <a:r>
              <a:rPr lang="en-US" sz="1493" b="0" dirty="0">
                <a:solidFill>
                  <a:srgbClr val="268E46"/>
                </a:solidFill>
              </a:rPr>
              <a:t>energies, transition probabilities, response function to electroweak probes, …</a:t>
            </a:r>
            <a:endParaRPr lang="en-US" sz="1280" b="0" dirty="0">
              <a:solidFill>
                <a:srgbClr val="268E46"/>
              </a:solidFill>
            </a:endParaRPr>
          </a:p>
        </p:txBody>
      </p:sp>
      <p:sp>
        <p:nvSpPr>
          <p:cNvPr id="45" name="Espace réservé du texte 4">
            <a:extLst>
              <a:ext uri="{FF2B5EF4-FFF2-40B4-BE49-F238E27FC236}">
                <a16:creationId xmlns:a16="http://schemas.microsoft.com/office/drawing/2014/main" id="{3F9CDF3E-1A95-CE94-2BBF-6D8F064D705A}"/>
              </a:ext>
            </a:extLst>
          </p:cNvPr>
          <p:cNvSpPr txBox="1">
            <a:spLocks/>
          </p:cNvSpPr>
          <p:nvPr/>
        </p:nvSpPr>
        <p:spPr>
          <a:xfrm>
            <a:off x="2865400" y="5820681"/>
            <a:ext cx="3264581" cy="709007"/>
          </a:xfrm>
          <a:prstGeom prst="rect">
            <a:avLst/>
          </a:prstGeom>
        </p:spPr>
        <p:txBody>
          <a:bodyPr vert="horz" wrap="square" lIns="136238" tIns="68119" rIns="136238" bIns="68119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7" dirty="0">
                <a:solidFill>
                  <a:srgbClr val="C2141C"/>
                </a:solidFill>
              </a:rPr>
              <a:t>Decay modes</a:t>
            </a:r>
            <a:endParaRPr lang="en-US" sz="1280" dirty="0">
              <a:solidFill>
                <a:srgbClr val="C2141C"/>
              </a:solidFill>
            </a:endParaRPr>
          </a:p>
          <a:p>
            <a:r>
              <a:rPr lang="en-US" sz="1493" b="0" dirty="0">
                <a:solidFill>
                  <a:srgbClr val="C2141C"/>
                </a:solidFill>
              </a:rPr>
              <a:t>lifetime, yields, …</a:t>
            </a:r>
            <a:endParaRPr lang="en-US" sz="1280" b="0" dirty="0">
              <a:solidFill>
                <a:srgbClr val="C2141C"/>
              </a:solidFill>
            </a:endParaRPr>
          </a:p>
        </p:txBody>
      </p:sp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E42E10D5-5DAD-0F4B-ABEC-BB7AFA418961}"/>
              </a:ext>
            </a:extLst>
          </p:cNvPr>
          <p:cNvSpPr txBox="1">
            <a:spLocks/>
          </p:cNvSpPr>
          <p:nvPr/>
        </p:nvSpPr>
        <p:spPr>
          <a:xfrm>
            <a:off x="1443291" y="7271043"/>
            <a:ext cx="3264581" cy="709007"/>
          </a:xfrm>
          <a:prstGeom prst="rect">
            <a:avLst/>
          </a:prstGeom>
        </p:spPr>
        <p:txBody>
          <a:bodyPr vert="horz" wrap="square" lIns="136238" tIns="68119" rIns="136238" bIns="68119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7" dirty="0">
                <a:solidFill>
                  <a:srgbClr val="983893"/>
                </a:solidFill>
              </a:rPr>
              <a:t>Reactions</a:t>
            </a:r>
            <a:endParaRPr lang="en-US" sz="1280" dirty="0">
              <a:solidFill>
                <a:srgbClr val="983893"/>
              </a:solidFill>
            </a:endParaRPr>
          </a:p>
          <a:p>
            <a:r>
              <a:rPr lang="en-US" sz="1493" b="0" dirty="0">
                <a:solidFill>
                  <a:srgbClr val="983893"/>
                </a:solidFill>
              </a:rPr>
              <a:t>cross sections, …</a:t>
            </a:r>
            <a:endParaRPr lang="en-US" sz="1280" b="0" dirty="0">
              <a:solidFill>
                <a:srgbClr val="983893"/>
              </a:solidFill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9313A43A-5DCF-CB41-366A-68C58C12FDCA}"/>
              </a:ext>
            </a:extLst>
          </p:cNvPr>
          <p:cNvSpPr>
            <a:spLocks noChangeAspect="1"/>
          </p:cNvSpPr>
          <p:nvPr/>
        </p:nvSpPr>
        <p:spPr>
          <a:xfrm>
            <a:off x="-2225924" y="3133065"/>
            <a:ext cx="4442975" cy="4442975"/>
          </a:xfrm>
          <a:prstGeom prst="ellipse">
            <a:avLst/>
          </a:prstGeom>
          <a:noFill/>
          <a:ln w="952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480"/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A7D89244-E94E-40AA-E4D6-AAF98951D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5988" y="4422204"/>
            <a:ext cx="1837052" cy="1807738"/>
          </a:xfrm>
          <a:prstGeom prst="rect">
            <a:avLst/>
          </a:prstGeom>
        </p:spPr>
      </p:pic>
      <p:grpSp>
        <p:nvGrpSpPr>
          <p:cNvPr id="49" name="Groupe 48">
            <a:extLst>
              <a:ext uri="{FF2B5EF4-FFF2-40B4-BE49-F238E27FC236}">
                <a16:creationId xmlns:a16="http://schemas.microsoft.com/office/drawing/2014/main" id="{7C6F1655-4B2B-DD1E-727D-16F708DB2606}"/>
              </a:ext>
            </a:extLst>
          </p:cNvPr>
          <p:cNvGrpSpPr/>
          <p:nvPr/>
        </p:nvGrpSpPr>
        <p:grpSpPr>
          <a:xfrm>
            <a:off x="1474040" y="3674952"/>
            <a:ext cx="1267665" cy="1267767"/>
            <a:chOff x="1422106" y="2814733"/>
            <a:chExt cx="1188436" cy="1188532"/>
          </a:xfrm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4363CBCE-FF5D-BD01-DD33-604388E4C568}"/>
                </a:ext>
              </a:extLst>
            </p:cNvPr>
            <p:cNvSpPr/>
            <p:nvPr/>
          </p:nvSpPr>
          <p:spPr>
            <a:xfrm>
              <a:off x="1422106" y="2814733"/>
              <a:ext cx="1188000" cy="1188000"/>
            </a:xfrm>
            <a:prstGeom prst="ellipse">
              <a:avLst/>
            </a:prstGeom>
            <a:solidFill>
              <a:srgbClr val="EDE4E1"/>
            </a:solidFill>
            <a:ln w="1206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4480" dirty="0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595586BD-A6D2-5B08-76F6-C433C2FC8048}"/>
                </a:ext>
              </a:extLst>
            </p:cNvPr>
            <p:cNvSpPr/>
            <p:nvPr/>
          </p:nvSpPr>
          <p:spPr>
            <a:xfrm>
              <a:off x="1422542" y="2815265"/>
              <a:ext cx="1188000" cy="1188000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4480" dirty="0"/>
            </a:p>
          </p:txBody>
        </p:sp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965F5954-393E-CEE5-BD7E-7658B15B9E7C}"/>
                </a:ext>
              </a:extLst>
            </p:cNvPr>
            <p:cNvGrpSpPr/>
            <p:nvPr/>
          </p:nvGrpSpPr>
          <p:grpSpPr>
            <a:xfrm>
              <a:off x="1469476" y="3115425"/>
              <a:ext cx="976263" cy="690112"/>
              <a:chOff x="182534" y="157923"/>
              <a:chExt cx="2785390" cy="1968967"/>
            </a:xfrm>
          </p:grpSpPr>
          <p:pic>
            <p:nvPicPr>
              <p:cNvPr id="53" name="Image 52">
                <a:extLst>
                  <a:ext uri="{FF2B5EF4-FFF2-40B4-BE49-F238E27FC236}">
                    <a16:creationId xmlns:a16="http://schemas.microsoft.com/office/drawing/2014/main" id="{4F926B85-749B-0A50-B30B-4FAC53E5E9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817" t="1110" r="162"/>
              <a:stretch/>
            </p:blipFill>
            <p:spPr>
              <a:xfrm>
                <a:off x="182534" y="231973"/>
                <a:ext cx="2783943" cy="1894917"/>
              </a:xfrm>
              <a:prstGeom prst="rect">
                <a:avLst/>
              </a:prstGeom>
            </p:spPr>
          </p:pic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E084E51E-160E-27B2-6547-5FD35B2BCF38}"/>
                  </a:ext>
                </a:extLst>
              </p:cNvPr>
              <p:cNvSpPr/>
              <p:nvPr/>
            </p:nvSpPr>
            <p:spPr>
              <a:xfrm>
                <a:off x="2338935" y="1957441"/>
                <a:ext cx="628989" cy="148099"/>
              </a:xfrm>
              <a:prstGeom prst="rect">
                <a:avLst/>
              </a:prstGeom>
              <a:solidFill>
                <a:srgbClr val="EDE4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480" dirty="0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795CA910-8CC6-ECCE-774F-AC86965024EA}"/>
                  </a:ext>
                </a:extLst>
              </p:cNvPr>
              <p:cNvSpPr/>
              <p:nvPr/>
            </p:nvSpPr>
            <p:spPr>
              <a:xfrm>
                <a:off x="337678" y="157923"/>
                <a:ext cx="242500" cy="148098"/>
              </a:xfrm>
              <a:prstGeom prst="rect">
                <a:avLst/>
              </a:prstGeom>
              <a:solidFill>
                <a:srgbClr val="EDE4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480"/>
              </a:p>
            </p:txBody>
          </p:sp>
        </p:grpSp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28CA5155-D72A-EAB4-E13B-4A6150C3AB1F}"/>
              </a:ext>
            </a:extLst>
          </p:cNvPr>
          <p:cNvGrpSpPr/>
          <p:nvPr/>
        </p:nvGrpSpPr>
        <p:grpSpPr>
          <a:xfrm>
            <a:off x="18405" y="6746730"/>
            <a:ext cx="1355904" cy="1354887"/>
            <a:chOff x="3599490" y="3167362"/>
            <a:chExt cx="1271160" cy="1270207"/>
          </a:xfrm>
        </p:grpSpPr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03D8FD45-E072-FF11-C5FC-C3464FBE6C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99490" y="3167362"/>
              <a:ext cx="1271160" cy="12702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4480" dirty="0"/>
            </a:p>
          </p:txBody>
        </p:sp>
        <p:pic>
          <p:nvPicPr>
            <p:cNvPr id="58" name="Picture 3">
              <a:extLst>
                <a:ext uri="{FF2B5EF4-FFF2-40B4-BE49-F238E27FC236}">
                  <a16:creationId xmlns:a16="http://schemas.microsoft.com/office/drawing/2014/main" id="{D0FB3220-5E36-0FE6-F2EE-7D4E377AF8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1611" y="3195422"/>
              <a:ext cx="1185224" cy="1185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640123FA-DD6E-C670-A7F0-6355E9B8D3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60614" y="3223418"/>
              <a:ext cx="1155600" cy="1154734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4480" dirty="0"/>
            </a:p>
          </p:txBody>
        </p:sp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E2407448-062D-61D3-41A5-FBE1A327FE99}"/>
              </a:ext>
            </a:extLst>
          </p:cNvPr>
          <p:cNvGrpSpPr/>
          <p:nvPr/>
        </p:nvGrpSpPr>
        <p:grpSpPr>
          <a:xfrm>
            <a:off x="1541238" y="5497823"/>
            <a:ext cx="1268475" cy="1271594"/>
            <a:chOff x="1444910" y="4011209"/>
            <a:chExt cx="1189195" cy="1192119"/>
          </a:xfrm>
        </p:grpSpPr>
        <p:grpSp>
          <p:nvGrpSpPr>
            <p:cNvPr id="61" name="Groupe 60">
              <a:extLst>
                <a:ext uri="{FF2B5EF4-FFF2-40B4-BE49-F238E27FC236}">
                  <a16:creationId xmlns:a16="http://schemas.microsoft.com/office/drawing/2014/main" id="{1F8EDA94-A064-D583-4C8C-A6481D1FD093}"/>
                </a:ext>
              </a:extLst>
            </p:cNvPr>
            <p:cNvGrpSpPr/>
            <p:nvPr/>
          </p:nvGrpSpPr>
          <p:grpSpPr>
            <a:xfrm>
              <a:off x="1444910" y="4011209"/>
              <a:ext cx="1189195" cy="1192119"/>
              <a:chOff x="1058049" y="5041148"/>
              <a:chExt cx="1189195" cy="1192119"/>
            </a:xfrm>
          </p:grpSpPr>
          <p:sp>
            <p:nvSpPr>
              <p:cNvPr id="63" name="Ellipse 62">
                <a:extLst>
                  <a:ext uri="{FF2B5EF4-FFF2-40B4-BE49-F238E27FC236}">
                    <a16:creationId xmlns:a16="http://schemas.microsoft.com/office/drawing/2014/main" id="{A2D337E9-2433-B7EF-CF54-7E21CF859E2C}"/>
                  </a:ext>
                </a:extLst>
              </p:cNvPr>
              <p:cNvSpPr/>
              <p:nvPr/>
            </p:nvSpPr>
            <p:spPr>
              <a:xfrm>
                <a:off x="1059244" y="5045267"/>
                <a:ext cx="1188000" cy="1188000"/>
              </a:xfrm>
              <a:prstGeom prst="ellipse">
                <a:avLst/>
              </a:prstGeom>
              <a:solidFill>
                <a:srgbClr val="EDE4E1"/>
              </a:solidFill>
              <a:ln w="1206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480" dirty="0"/>
              </a:p>
            </p:txBody>
          </p:sp>
          <p:sp>
            <p:nvSpPr>
              <p:cNvPr id="64" name="Ellipse 63">
                <a:extLst>
                  <a:ext uri="{FF2B5EF4-FFF2-40B4-BE49-F238E27FC236}">
                    <a16:creationId xmlns:a16="http://schemas.microsoft.com/office/drawing/2014/main" id="{01D547E5-2453-4CAF-C9EF-A3E96841C23C}"/>
                  </a:ext>
                </a:extLst>
              </p:cNvPr>
              <p:cNvSpPr/>
              <p:nvPr/>
            </p:nvSpPr>
            <p:spPr>
              <a:xfrm>
                <a:off x="1058049" y="5041148"/>
                <a:ext cx="1188000" cy="1188000"/>
              </a:xfrm>
              <a:prstGeom prst="ellipse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480" dirty="0"/>
              </a:p>
            </p:txBody>
          </p:sp>
        </p:grpSp>
        <p:pic>
          <p:nvPicPr>
            <p:cNvPr id="62" name="Picture 2" descr="FISPACT-II » Fission Yields">
              <a:extLst>
                <a:ext uri="{FF2B5EF4-FFF2-40B4-BE49-F238E27FC236}">
                  <a16:creationId xmlns:a16="http://schemas.microsoft.com/office/drawing/2014/main" id="{B4A5FFDF-829E-EB8E-D9F5-D969819595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2726" y="4266042"/>
              <a:ext cx="1039325" cy="727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08EB56D9-32DB-AE5D-AB46-3643A134B4E3}"/>
              </a:ext>
            </a:extLst>
          </p:cNvPr>
          <p:cNvGrpSpPr/>
          <p:nvPr/>
        </p:nvGrpSpPr>
        <p:grpSpPr>
          <a:xfrm>
            <a:off x="112136" y="2638958"/>
            <a:ext cx="1270263" cy="1276400"/>
            <a:chOff x="105127" y="1331023"/>
            <a:chExt cx="1190872" cy="1196625"/>
          </a:xfrm>
        </p:grpSpPr>
        <p:grpSp>
          <p:nvGrpSpPr>
            <p:cNvPr id="66" name="Groupe 65">
              <a:extLst>
                <a:ext uri="{FF2B5EF4-FFF2-40B4-BE49-F238E27FC236}">
                  <a16:creationId xmlns:a16="http://schemas.microsoft.com/office/drawing/2014/main" id="{3595ACEE-2AB6-7CF8-CEB7-5C762E9F9B0D}"/>
                </a:ext>
              </a:extLst>
            </p:cNvPr>
            <p:cNvGrpSpPr/>
            <p:nvPr/>
          </p:nvGrpSpPr>
          <p:grpSpPr>
            <a:xfrm>
              <a:off x="105127" y="1331023"/>
              <a:ext cx="1190872" cy="1196625"/>
              <a:chOff x="778343" y="1125039"/>
              <a:chExt cx="1190872" cy="1196625"/>
            </a:xfrm>
          </p:grpSpPr>
          <p:sp>
            <p:nvSpPr>
              <p:cNvPr id="68" name="Ellipse 67">
                <a:extLst>
                  <a:ext uri="{FF2B5EF4-FFF2-40B4-BE49-F238E27FC236}">
                    <a16:creationId xmlns:a16="http://schemas.microsoft.com/office/drawing/2014/main" id="{3313CCD8-3785-7571-6FA8-433BB8587EC1}"/>
                  </a:ext>
                </a:extLst>
              </p:cNvPr>
              <p:cNvSpPr/>
              <p:nvPr/>
            </p:nvSpPr>
            <p:spPr>
              <a:xfrm>
                <a:off x="778343" y="1125039"/>
                <a:ext cx="1188000" cy="1188000"/>
              </a:xfrm>
              <a:prstGeom prst="ellipse">
                <a:avLst/>
              </a:prstGeom>
              <a:solidFill>
                <a:srgbClr val="EDE4E1"/>
              </a:solidFill>
              <a:ln w="1206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480" dirty="0"/>
              </a:p>
            </p:txBody>
          </p:sp>
          <p:sp>
            <p:nvSpPr>
              <p:cNvPr id="69" name="Ellipse 68">
                <a:extLst>
                  <a:ext uri="{FF2B5EF4-FFF2-40B4-BE49-F238E27FC236}">
                    <a16:creationId xmlns:a16="http://schemas.microsoft.com/office/drawing/2014/main" id="{E7C9F4A8-5632-AD58-7921-54C8894432CF}"/>
                  </a:ext>
                </a:extLst>
              </p:cNvPr>
              <p:cNvSpPr/>
              <p:nvPr/>
            </p:nvSpPr>
            <p:spPr>
              <a:xfrm>
                <a:off x="781215" y="1133664"/>
                <a:ext cx="1188000" cy="1188000"/>
              </a:xfrm>
              <a:prstGeom prst="ellipse">
                <a:avLst/>
              </a:prstGeom>
              <a:noFill/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480" dirty="0"/>
              </a:p>
            </p:txBody>
          </p:sp>
        </p:grpSp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A27A3A98-B32E-BBB5-EA8B-EE02629C6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8100" t="16140" r="35788" b="26140"/>
            <a:stretch/>
          </p:blipFill>
          <p:spPr>
            <a:xfrm>
              <a:off x="179347" y="1452930"/>
              <a:ext cx="926110" cy="832627"/>
            </a:xfrm>
            <a:prstGeom prst="rect">
              <a:avLst/>
            </a:prstGeom>
          </p:spPr>
        </p:pic>
      </p:grpSp>
      <p:sp>
        <p:nvSpPr>
          <p:cNvPr id="83" name="Espace réservé du texte 4">
            <a:extLst>
              <a:ext uri="{FF2B5EF4-FFF2-40B4-BE49-F238E27FC236}">
                <a16:creationId xmlns:a16="http://schemas.microsoft.com/office/drawing/2014/main" id="{3F9CDF3E-1A95-CE94-2BBF-6D8F064D705A}"/>
              </a:ext>
            </a:extLst>
          </p:cNvPr>
          <p:cNvSpPr txBox="1">
            <a:spLocks/>
          </p:cNvSpPr>
          <p:nvPr/>
        </p:nvSpPr>
        <p:spPr>
          <a:xfrm>
            <a:off x="1358170" y="2673356"/>
            <a:ext cx="3264581" cy="709007"/>
          </a:xfrm>
          <a:prstGeom prst="rect">
            <a:avLst/>
          </a:prstGeom>
        </p:spPr>
        <p:txBody>
          <a:bodyPr vert="horz" wrap="square" lIns="136238" tIns="68119" rIns="136238" bIns="68119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7" dirty="0">
                <a:solidFill>
                  <a:srgbClr val="00B0F0"/>
                </a:solidFill>
              </a:rPr>
              <a:t>Ground-state</a:t>
            </a:r>
            <a:endParaRPr lang="en-US" sz="1280" dirty="0">
              <a:solidFill>
                <a:srgbClr val="00B0F0"/>
              </a:solidFill>
            </a:endParaRPr>
          </a:p>
          <a:p>
            <a:r>
              <a:rPr lang="en-US" sz="1493" b="0" dirty="0">
                <a:solidFill>
                  <a:srgbClr val="00B0F0"/>
                </a:solidFill>
              </a:rPr>
              <a:t>masses, radii, density distributions …</a:t>
            </a:r>
            <a:endParaRPr lang="en-US" sz="1280" b="0" dirty="0">
              <a:solidFill>
                <a:srgbClr val="00B0F0"/>
              </a:solidFill>
            </a:endParaRPr>
          </a:p>
        </p:txBody>
      </p:sp>
      <p:sp>
        <p:nvSpPr>
          <p:cNvPr id="84" name="Diversity of nuclear phenomena"/>
          <p:cNvSpPr txBox="1"/>
          <p:nvPr/>
        </p:nvSpPr>
        <p:spPr>
          <a:xfrm>
            <a:off x="249311" y="127000"/>
            <a:ext cx="12384427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85000" lnSpcReduction="10000"/>
          </a:bodyPr>
          <a:lstStyle>
            <a:lvl1pPr defTabSz="457200">
              <a:defRPr sz="3600">
                <a:solidFill>
                  <a:srgbClr val="000000">
                    <a:alpha val="68057"/>
                  </a:srgb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/>
              <a:t>The </a:t>
            </a:r>
            <a:r>
              <a:rPr lang="fr-FR" dirty="0" err="1"/>
              <a:t>atomic</a:t>
            </a:r>
            <a:r>
              <a:rPr lang="fr-FR" dirty="0"/>
              <a:t> nucleus as a 4-components quantum </a:t>
            </a:r>
            <a:r>
              <a:rPr lang="fr-FR" dirty="0" err="1"/>
              <a:t>mesoscopic</a:t>
            </a:r>
            <a:r>
              <a:rPr lang="fr-FR" dirty="0"/>
              <a:t> system </a:t>
            </a:r>
          </a:p>
          <a:p>
            <a:r>
              <a:rPr lang="fr-FR" b="1" i="1" dirty="0"/>
              <a:t>An </a:t>
            </a:r>
            <a:r>
              <a:rPr lang="fr-FR" b="1" i="1" dirty="0" err="1"/>
              <a:t>extremely</a:t>
            </a:r>
            <a:r>
              <a:rPr lang="fr-FR" b="1" i="1" dirty="0"/>
              <a:t> </a:t>
            </a:r>
            <a:r>
              <a:rPr lang="fr-FR" b="1" i="1" dirty="0" err="1"/>
              <a:t>rich</a:t>
            </a:r>
            <a:r>
              <a:rPr lang="fr-FR" b="1" i="1" dirty="0"/>
              <a:t> and d</a:t>
            </a:r>
            <a:r>
              <a:rPr b="1" i="1" dirty="0" err="1"/>
              <a:t>ivers</a:t>
            </a:r>
            <a:r>
              <a:rPr lang="fr-FR" b="1" i="1" dirty="0"/>
              <a:t>e </a:t>
            </a:r>
            <a:r>
              <a:rPr b="1" i="1" dirty="0" err="1"/>
              <a:t>phenomen</a:t>
            </a:r>
            <a:r>
              <a:rPr lang="fr-FR" b="1" i="1" dirty="0" err="1"/>
              <a:t>ology</a:t>
            </a:r>
            <a:endParaRPr b="1" i="1" dirty="0"/>
          </a:p>
        </p:txBody>
      </p:sp>
      <p:sp>
        <p:nvSpPr>
          <p:cNvPr id="107" name="Nucleus: bound (or resonant) state of Z protons and N neutrons"/>
          <p:cNvSpPr txBox="1"/>
          <p:nvPr/>
        </p:nvSpPr>
        <p:spPr>
          <a:xfrm>
            <a:off x="246664" y="1715150"/>
            <a:ext cx="800380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b="1" dirty="0"/>
              <a:t>Nucleus</a:t>
            </a:r>
            <a:r>
              <a:rPr dirty="0"/>
              <a:t>: bound (or resonant) state of </a:t>
            </a:r>
            <a:r>
              <a:rPr i="1" dirty="0"/>
              <a:t>Z</a:t>
            </a:r>
            <a:r>
              <a:rPr dirty="0"/>
              <a:t> protons and </a:t>
            </a:r>
            <a:r>
              <a:rPr i="1" dirty="0"/>
              <a:t>N</a:t>
            </a:r>
            <a:r>
              <a:rPr dirty="0"/>
              <a:t> neutrons</a:t>
            </a:r>
          </a:p>
        </p:txBody>
      </p:sp>
      <p:sp>
        <p:nvSpPr>
          <p:cNvPr id="75" name="Ground state…"/>
          <p:cNvSpPr txBox="1"/>
          <p:nvPr/>
        </p:nvSpPr>
        <p:spPr>
          <a:xfrm>
            <a:off x="6614964" y="2405645"/>
            <a:ext cx="6006452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 b="1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err="1"/>
              <a:t>Astrophysics</a:t>
            </a:r>
            <a:endParaRPr dirty="0"/>
          </a:p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/>
              <a:t>Neutron star, </a:t>
            </a:r>
            <a:r>
              <a:rPr lang="fr-FR" dirty="0" err="1"/>
              <a:t>supernovae</a:t>
            </a:r>
            <a:r>
              <a:rPr lang="fr-FR" dirty="0"/>
              <a:t>, </a:t>
            </a:r>
            <a:r>
              <a:rPr lang="fr-FR" dirty="0" err="1"/>
              <a:t>nucleo-synthesis</a:t>
            </a:r>
            <a:r>
              <a:rPr lang="fr-FR" dirty="0"/>
              <a:t>… </a:t>
            </a:r>
            <a:endParaRPr dirty="0"/>
          </a:p>
        </p:txBody>
      </p:sp>
      <p:pic>
        <p:nvPicPr>
          <p:cNvPr id="77" name="Image 7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649" y="3303618"/>
            <a:ext cx="1171448" cy="1316892"/>
          </a:xfrm>
          <a:prstGeom prst="rect">
            <a:avLst/>
          </a:prstGeom>
        </p:spPr>
      </p:pic>
      <p:pic>
        <p:nvPicPr>
          <p:cNvPr id="88" name="Image 8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039" y="3294244"/>
            <a:ext cx="1848048" cy="1326266"/>
          </a:xfrm>
          <a:prstGeom prst="rect">
            <a:avLst/>
          </a:prstGeom>
        </p:spPr>
      </p:pic>
      <p:pic>
        <p:nvPicPr>
          <p:cNvPr id="92" name="Image 9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622" y="3306870"/>
            <a:ext cx="1641479" cy="1263938"/>
          </a:xfrm>
          <a:prstGeom prst="rect">
            <a:avLst/>
          </a:prstGeom>
        </p:spPr>
      </p:pic>
      <p:sp>
        <p:nvSpPr>
          <p:cNvPr id="106" name="Radioactive decays…"/>
          <p:cNvSpPr txBox="1"/>
          <p:nvPr/>
        </p:nvSpPr>
        <p:spPr>
          <a:xfrm>
            <a:off x="7832682" y="4797546"/>
            <a:ext cx="4787349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2200" b="1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/>
              <a:t>Standard model of </a:t>
            </a:r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/>
              <a:t>physics</a:t>
            </a:r>
            <a:endParaRPr dirty="0"/>
          </a:p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/>
              <a:t>0</a:t>
            </a:r>
            <a:r>
              <a:rPr lang="fr-FR" dirty="0">
                <a:latin typeface="Symbol" panose="05050102010706020507" pitchFamily="18" charset="2"/>
              </a:rPr>
              <a:t>n</a:t>
            </a:r>
            <a:r>
              <a:rPr dirty="0"/>
              <a:t>2β, </a:t>
            </a:r>
            <a:r>
              <a:rPr lang="fr-FR" dirty="0" err="1"/>
              <a:t>unitarity</a:t>
            </a:r>
            <a:r>
              <a:rPr lang="fr-FR" dirty="0"/>
              <a:t> of CKM matrix, PT</a:t>
            </a:r>
            <a:endParaRPr dirty="0"/>
          </a:p>
        </p:txBody>
      </p:sp>
      <p:pic>
        <p:nvPicPr>
          <p:cNvPr id="109" name="Image 10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324" y="5788880"/>
            <a:ext cx="2221814" cy="1099952"/>
          </a:xfrm>
          <a:prstGeom prst="rect">
            <a:avLst/>
          </a:prstGeom>
        </p:spPr>
      </p:pic>
      <p:pic>
        <p:nvPicPr>
          <p:cNvPr id="110" name="Image 10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615" y="5969216"/>
            <a:ext cx="2609850" cy="723900"/>
          </a:xfrm>
          <a:prstGeom prst="rect">
            <a:avLst/>
          </a:prstGeom>
        </p:spPr>
      </p:pic>
      <p:sp>
        <p:nvSpPr>
          <p:cNvPr id="111" name="Exotic structures…"/>
          <p:cNvSpPr txBox="1"/>
          <p:nvPr/>
        </p:nvSpPr>
        <p:spPr>
          <a:xfrm>
            <a:off x="7999858" y="7107585"/>
            <a:ext cx="4796185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 b="1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err="1"/>
              <a:t>Mesoscopic</a:t>
            </a:r>
            <a:r>
              <a:rPr lang="fr-FR" dirty="0"/>
              <a:t> </a:t>
            </a:r>
            <a:r>
              <a:rPr lang="fr-FR" dirty="0" err="1"/>
              <a:t>many</a:t>
            </a:r>
            <a:r>
              <a:rPr lang="fr-FR" dirty="0"/>
              <a:t>-body </a:t>
            </a:r>
            <a:r>
              <a:rPr lang="fr-FR" dirty="0" err="1"/>
              <a:t>systems</a:t>
            </a:r>
            <a:endParaRPr dirty="0"/>
          </a:p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err="1"/>
              <a:t>Molecules</a:t>
            </a:r>
            <a:r>
              <a:rPr dirty="0"/>
              <a:t>, </a:t>
            </a:r>
            <a:r>
              <a:rPr lang="fr-FR" dirty="0" err="1"/>
              <a:t>atoms</a:t>
            </a:r>
            <a:r>
              <a:rPr lang="fr-FR" dirty="0"/>
              <a:t>, cold </a:t>
            </a:r>
            <a:r>
              <a:rPr lang="fr-FR" dirty="0" err="1"/>
              <a:t>atom</a:t>
            </a:r>
            <a:r>
              <a:rPr lang="fr-FR" dirty="0"/>
              <a:t> </a:t>
            </a:r>
            <a:r>
              <a:rPr lang="fr-FR" dirty="0" err="1"/>
              <a:t>gases</a:t>
            </a:r>
            <a:r>
              <a:rPr dirty="0"/>
              <a:t>…</a:t>
            </a:r>
          </a:p>
        </p:txBody>
      </p:sp>
      <p:pic>
        <p:nvPicPr>
          <p:cNvPr id="113" name="Image 1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235" y="8083539"/>
            <a:ext cx="2210067" cy="1220308"/>
          </a:xfrm>
          <a:prstGeom prst="rect">
            <a:avLst/>
          </a:prstGeom>
        </p:spPr>
      </p:pic>
      <p:pic>
        <p:nvPicPr>
          <p:cNvPr id="114" name="Image 1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03" y="8088254"/>
            <a:ext cx="1836112" cy="1215593"/>
          </a:xfrm>
          <a:prstGeom prst="rect">
            <a:avLst/>
          </a:prstGeom>
        </p:spPr>
      </p:pic>
      <p:sp>
        <p:nvSpPr>
          <p:cNvPr id="115" name="Exotic structures…"/>
          <p:cNvSpPr txBox="1"/>
          <p:nvPr/>
        </p:nvSpPr>
        <p:spPr>
          <a:xfrm>
            <a:off x="3273535" y="7430214"/>
            <a:ext cx="4467570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 b="1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err="1"/>
              <a:t>Nuclear</a:t>
            </a:r>
            <a:r>
              <a:rPr lang="fr-FR" dirty="0"/>
              <a:t> data applications</a:t>
            </a:r>
            <a:endParaRPr dirty="0"/>
          </a:p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err="1"/>
              <a:t>Nuclear</a:t>
            </a:r>
            <a:r>
              <a:rPr lang="fr-FR" dirty="0"/>
              <a:t> </a:t>
            </a:r>
            <a:r>
              <a:rPr lang="fr-FR" dirty="0" err="1"/>
              <a:t>energy</a:t>
            </a:r>
            <a:r>
              <a:rPr lang="fr-FR" dirty="0"/>
              <a:t>, </a:t>
            </a:r>
            <a:r>
              <a:rPr lang="fr-FR" dirty="0" err="1"/>
              <a:t>nuclear</a:t>
            </a:r>
            <a:r>
              <a:rPr lang="fr-FR" dirty="0"/>
              <a:t> </a:t>
            </a:r>
            <a:r>
              <a:rPr lang="fr-FR" dirty="0" err="1"/>
              <a:t>defense</a:t>
            </a:r>
            <a:r>
              <a:rPr dirty="0"/>
              <a:t>…</a:t>
            </a:r>
          </a:p>
        </p:txBody>
      </p:sp>
      <p:sp>
        <p:nvSpPr>
          <p:cNvPr id="119" name="Google Shape;131;p16">
            <a:extLst>
              <a:ext uri="{FF2B5EF4-FFF2-40B4-BE49-F238E27FC236}">
                <a16:creationId xmlns:a16="http://schemas.microsoft.com/office/drawing/2014/main" id="{88CCBB4B-71AF-9204-EDF6-F0E792596A05}"/>
              </a:ext>
            </a:extLst>
          </p:cNvPr>
          <p:cNvSpPr/>
          <p:nvPr/>
        </p:nvSpPr>
        <p:spPr>
          <a:xfrm>
            <a:off x="4790137" y="5149273"/>
            <a:ext cx="2345089" cy="1739559"/>
          </a:xfrm>
          <a:prstGeom prst="ellipse">
            <a:avLst/>
          </a:prstGeom>
          <a:noFill/>
          <a:ln w="76200" cap="flat" cmpd="sng">
            <a:solidFill>
              <a:srgbClr val="EA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0000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it" sz="2000" dirty="0">
              <a:solidFill>
                <a:srgbClr val="B8141F"/>
              </a:solidFill>
              <a:latin typeface="Montserrat Light" panose="00000400000000000000" pitchFamily="2" charset="0"/>
              <a:ea typeface="Comfortaa"/>
              <a:cs typeface="Comfortaa"/>
              <a:sym typeface="Comforta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200" b="1" dirty="0">
                <a:solidFill>
                  <a:srgbClr val="B8141F"/>
                </a:solidFill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Ab Initio</a:t>
            </a:r>
            <a:endParaRPr sz="3200" b="1" dirty="0">
              <a:solidFill>
                <a:srgbClr val="B8141F"/>
              </a:solidFill>
              <a:latin typeface="Montserrat Light" panose="00000400000000000000" pitchFamily="2" charset="0"/>
              <a:ea typeface="Comfortaa"/>
              <a:cs typeface="Comfortaa"/>
              <a:sym typeface="Comforta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B8141F"/>
              </a:solidFill>
              <a:latin typeface="Montserrat Light" panose="00000400000000000000" pitchFamily="2" charset="0"/>
              <a:ea typeface="Comfortaa"/>
              <a:cs typeface="Comfortaa"/>
              <a:sym typeface="Comfortaa"/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569247" y="2100018"/>
            <a:ext cx="11980562" cy="600182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8" name="ZoneTexte 127"/>
          <p:cNvSpPr txBox="1"/>
          <p:nvPr/>
        </p:nvSpPr>
        <p:spPr>
          <a:xfrm>
            <a:off x="569240" y="2207833"/>
            <a:ext cx="13302795" cy="28931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FF0000"/>
                </a:solidFill>
              </a:rPr>
              <a:t>“Ab initio” (= In medias res) long-term endeavor</a:t>
            </a:r>
          </a:p>
          <a:p>
            <a:pPr lvl="0" algn="ctr"/>
            <a:endParaRPr lang="en-US" sz="2200" dirty="0">
              <a:solidFill>
                <a:srgbClr val="FF0000"/>
              </a:solidFill>
            </a:endParaRPr>
          </a:p>
          <a:p>
            <a:pPr lvl="0" algn="l"/>
            <a:r>
              <a:rPr lang="en-US" sz="2200" b="1" dirty="0">
                <a:solidFill>
                  <a:srgbClr val="FF0000"/>
                </a:solidFill>
              </a:rPr>
              <a:t>Can nuclear systems be convincingly described</a:t>
            </a:r>
          </a:p>
          <a:p>
            <a:pPr lvl="0" algn="l"/>
            <a:endParaRPr lang="en-US" sz="2200" dirty="0">
              <a:solidFill>
                <a:srgbClr val="FF0000"/>
              </a:solidFill>
            </a:endParaRPr>
          </a:p>
          <a:p>
            <a:pPr marL="457200" lvl="0" indent="-457200" algn="l">
              <a:buFont typeface="+mj-lt"/>
              <a:buAutoNum type="arabicParenR"/>
            </a:pPr>
            <a:r>
              <a:rPr lang="en-US" sz="2200" dirty="0">
                <a:solidFill>
                  <a:srgbClr val="FF0000"/>
                </a:solidFill>
              </a:rPr>
              <a:t>From structure-less nucleons and their interactions: </a:t>
            </a:r>
            <a:r>
              <a:rPr lang="en-US" sz="2200" b="1" dirty="0">
                <a:solidFill>
                  <a:srgbClr val="FF0000"/>
                </a:solidFill>
              </a:rPr>
              <a:t>right balance of reductionism vs emergence?</a:t>
            </a:r>
          </a:p>
          <a:p>
            <a:pPr marL="457200" lvl="0" indent="-457200" algn="l">
              <a:buFont typeface="+mj-lt"/>
              <a:buAutoNum type="arabicParenR"/>
            </a:pPr>
            <a:r>
              <a:rPr lang="en-US" sz="2200" dirty="0">
                <a:solidFill>
                  <a:srgbClr val="FF0000"/>
                </a:solidFill>
              </a:rPr>
              <a:t>Rooted into QCD in a systematically improvable way: </a:t>
            </a:r>
            <a:r>
              <a:rPr lang="en-US" sz="2200" b="1" dirty="0">
                <a:solidFill>
                  <a:srgbClr val="FF0000"/>
                </a:solidFill>
              </a:rPr>
              <a:t>sound connection via EFT(s)?</a:t>
            </a:r>
          </a:p>
          <a:p>
            <a:pPr marL="457200" lvl="0" indent="-457200" algn="l">
              <a:buFont typeface="+mj-lt"/>
              <a:buAutoNum type="arabicParenR"/>
            </a:pPr>
            <a:r>
              <a:rPr lang="en-US" sz="2200" dirty="0">
                <a:solidFill>
                  <a:srgbClr val="FF0000"/>
                </a:solidFill>
              </a:rPr>
              <a:t>Systematically: </a:t>
            </a:r>
            <a:r>
              <a:rPr lang="en-US" sz="2200" b="1" dirty="0">
                <a:solidFill>
                  <a:srgbClr val="FF0000"/>
                </a:solidFill>
              </a:rPr>
              <a:t>complete phenomenology up to (super) heavy nuclei?</a:t>
            </a:r>
          </a:p>
          <a:p>
            <a:pPr marL="457200" lvl="0" indent="-457200" algn="l">
              <a:buFont typeface="+mj-lt"/>
              <a:buAutoNum type="arabicParenR"/>
            </a:pPr>
            <a:r>
              <a:rPr lang="en-US" sz="2200" dirty="0">
                <a:solidFill>
                  <a:srgbClr val="FF0000"/>
                </a:solidFill>
              </a:rPr>
              <a:t>Accurately enough: </a:t>
            </a:r>
            <a:r>
              <a:rPr lang="en-US" sz="2200" b="1" dirty="0">
                <a:solidFill>
                  <a:srgbClr val="FF0000"/>
                </a:solidFill>
              </a:rPr>
              <a:t>relevant to experimental investigations/applications?</a:t>
            </a:r>
          </a:p>
        </p:txBody>
      </p:sp>
      <p:sp>
        <p:nvSpPr>
          <p:cNvPr id="129" name="Flèche vers le bas 128"/>
          <p:cNvSpPr/>
          <p:nvPr/>
        </p:nvSpPr>
        <p:spPr>
          <a:xfrm>
            <a:off x="5216984" y="5362951"/>
            <a:ext cx="1299110" cy="655512"/>
          </a:xfrm>
          <a:prstGeom prst="downArrow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30" name="ZoneTexte 129"/>
          <p:cNvSpPr txBox="1"/>
          <p:nvPr/>
        </p:nvSpPr>
        <p:spPr>
          <a:xfrm>
            <a:off x="576170" y="6238180"/>
            <a:ext cx="5480728" cy="17851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200" b="1" dirty="0">
                <a:solidFill>
                  <a:srgbClr val="FF0000"/>
                </a:solidFill>
              </a:rPr>
              <a:t>Nuclear observables can be</a:t>
            </a:r>
          </a:p>
          <a:p>
            <a:pPr lvl="0" algn="l"/>
            <a:endParaRPr lang="en-US" sz="2200" dirty="0">
              <a:solidFill>
                <a:srgbClr val="FF0000"/>
              </a:solidFill>
            </a:endParaRPr>
          </a:p>
          <a:p>
            <a:pPr marL="457200" lvl="0" indent="-457200" algn="l">
              <a:buFont typeface="+mj-lt"/>
              <a:buAutoNum type="arabicParenR"/>
            </a:pPr>
            <a:r>
              <a:rPr lang="en-US" sz="2200" dirty="0">
                <a:solidFill>
                  <a:srgbClr val="FF0000"/>
                </a:solidFill>
              </a:rPr>
              <a:t>Described consistently</a:t>
            </a:r>
            <a:endParaRPr lang="en-US" sz="2200" b="1" dirty="0">
              <a:solidFill>
                <a:srgbClr val="FF0000"/>
              </a:solidFill>
            </a:endParaRPr>
          </a:p>
          <a:p>
            <a:pPr marL="457200" lvl="0" indent="-457200" algn="l">
              <a:buFont typeface="+mj-lt"/>
              <a:buAutoNum type="arabicParenR"/>
            </a:pPr>
            <a:r>
              <a:rPr lang="en-US" sz="2200" dirty="0">
                <a:solidFill>
                  <a:srgbClr val="FF0000"/>
                </a:solidFill>
              </a:rPr>
              <a:t>With (small enough) uncertainties</a:t>
            </a:r>
            <a:endParaRPr lang="en-US" sz="2200" b="1" dirty="0">
              <a:solidFill>
                <a:srgbClr val="FF0000"/>
              </a:solidFill>
            </a:endParaRPr>
          </a:p>
          <a:p>
            <a:pPr marL="457200" lvl="0" indent="-457200" algn="l">
              <a:buFont typeface="+mj-lt"/>
              <a:buAutoNum type="arabicParenR"/>
            </a:pPr>
            <a:r>
              <a:rPr lang="en-US" sz="2200" dirty="0">
                <a:solidFill>
                  <a:srgbClr val="FF0000"/>
                </a:solidFill>
              </a:rPr>
              <a:t>Extrapolated in a controlled fashion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542743" y="2108499"/>
            <a:ext cx="12253300" cy="6001829"/>
          </a:xfrm>
          <a:prstGeom prst="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32" name="ZoneTexte 131"/>
          <p:cNvSpPr txBox="1"/>
          <p:nvPr/>
        </p:nvSpPr>
        <p:spPr>
          <a:xfrm>
            <a:off x="2782425" y="5433641"/>
            <a:ext cx="9633911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200" b="1" dirty="0">
                <a:solidFill>
                  <a:srgbClr val="FF0000"/>
                </a:solidFill>
              </a:rPr>
              <a:t>Practical benefit                           = work in progress… yet to be proven </a:t>
            </a:r>
          </a:p>
        </p:txBody>
      </p:sp>
    </p:spTree>
    <p:extLst>
      <p:ext uri="{BB962C8B-B14F-4D97-AF65-F5344CB8AC3E}">
        <p14:creationId xmlns:p14="http://schemas.microsoft.com/office/powerpoint/2010/main" val="35432623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 animBg="1"/>
      <p:bldP spid="83" grpId="0"/>
      <p:bldP spid="75" grpId="0" animBg="1"/>
      <p:bldP spid="106" grpId="0" animBg="1"/>
      <p:bldP spid="111" grpId="0" animBg="1"/>
      <p:bldP spid="115" grpId="0" animBg="1"/>
      <p:bldP spid="119" grpId="0" animBg="1"/>
      <p:bldP spid="127" grpId="0" animBg="1"/>
      <p:bldP spid="129" grpId="0" animBg="1"/>
      <p:bldP spid="131" grpId="0" animBg="1"/>
      <p:bldP spid="13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Rounded Corners 7">
            <a:extLst>
              <a:ext uri="{FF2B5EF4-FFF2-40B4-BE49-F238E27FC236}">
                <a16:creationId xmlns:a16="http://schemas.microsoft.com/office/drawing/2014/main" id="{7F813A90-97A9-45FE-9D6D-EFFA0F617CA4}"/>
              </a:ext>
            </a:extLst>
          </p:cNvPr>
          <p:cNvSpPr/>
          <p:nvPr/>
        </p:nvSpPr>
        <p:spPr>
          <a:xfrm>
            <a:off x="799278" y="8497468"/>
            <a:ext cx="11839401" cy="1015662"/>
          </a:xfrm>
          <a:prstGeom prst="roundRect">
            <a:avLst>
              <a:gd name="adj" fmla="val 11996"/>
            </a:avLst>
          </a:prstGeom>
          <a:solidFill>
            <a:srgbClr val="CCECFF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95" name="Shape 1495"/>
          <p:cNvSpPr/>
          <p:nvPr/>
        </p:nvSpPr>
        <p:spPr>
          <a:xfrm>
            <a:off x="444500" y="254784"/>
            <a:ext cx="12115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sz="3600" dirty="0">
                <a:solidFill>
                  <a:srgbClr val="0033CC"/>
                </a:solidFill>
              </a:rPr>
              <a:t>When ab initio nuclear structure impacts the LHC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39" name="Shape 1496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2" name="Line">
            <a:extLst>
              <a:ext uri="{FF2B5EF4-FFF2-40B4-BE49-F238E27FC236}">
                <a16:creationId xmlns:a16="http://schemas.microsoft.com/office/drawing/2014/main" id="{81D50B77-5147-4906-B699-E5DBE6F66014}"/>
              </a:ext>
            </a:extLst>
          </p:cNvPr>
          <p:cNvSpPr/>
          <p:nvPr/>
        </p:nvSpPr>
        <p:spPr>
          <a:xfrm flipH="1">
            <a:off x="213721" y="2062801"/>
            <a:ext cx="1" cy="6393226"/>
          </a:xfrm>
          <a:prstGeom prst="line">
            <a:avLst/>
          </a:prstGeom>
          <a:ln w="76200">
            <a:solidFill>
              <a:srgbClr val="545454">
                <a:alpha val="74502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74" name="1">
            <a:extLst>
              <a:ext uri="{FF2B5EF4-FFF2-40B4-BE49-F238E27FC236}">
                <a16:creationId xmlns:a16="http://schemas.microsoft.com/office/drawing/2014/main" id="{9DA17FC4-F573-4719-A2BB-815ADAFC56A4}"/>
              </a:ext>
            </a:extLst>
          </p:cNvPr>
          <p:cNvSpPr txBox="1"/>
          <p:nvPr/>
        </p:nvSpPr>
        <p:spPr>
          <a:xfrm>
            <a:off x="410303" y="2048275"/>
            <a:ext cx="202592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1</a:t>
            </a:r>
          </a:p>
        </p:txBody>
      </p:sp>
      <p:sp>
        <p:nvSpPr>
          <p:cNvPr id="75" name="2">
            <a:extLst>
              <a:ext uri="{FF2B5EF4-FFF2-40B4-BE49-F238E27FC236}">
                <a16:creationId xmlns:a16="http://schemas.microsoft.com/office/drawing/2014/main" id="{24F7B067-59B6-460A-9E65-CC26ACBB3982}"/>
              </a:ext>
            </a:extLst>
          </p:cNvPr>
          <p:cNvSpPr txBox="1"/>
          <p:nvPr/>
        </p:nvSpPr>
        <p:spPr>
          <a:xfrm>
            <a:off x="410303" y="2671580"/>
            <a:ext cx="234443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2</a:t>
            </a:r>
          </a:p>
        </p:txBody>
      </p:sp>
      <p:sp>
        <p:nvSpPr>
          <p:cNvPr id="76" name="3">
            <a:extLst>
              <a:ext uri="{FF2B5EF4-FFF2-40B4-BE49-F238E27FC236}">
                <a16:creationId xmlns:a16="http://schemas.microsoft.com/office/drawing/2014/main" id="{5E84D948-4372-4AA5-A2D7-17F19AF1F52C}"/>
              </a:ext>
            </a:extLst>
          </p:cNvPr>
          <p:cNvSpPr txBox="1"/>
          <p:nvPr/>
        </p:nvSpPr>
        <p:spPr>
          <a:xfrm>
            <a:off x="410303" y="3295927"/>
            <a:ext cx="2452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7" name="4">
            <a:extLst>
              <a:ext uri="{FF2B5EF4-FFF2-40B4-BE49-F238E27FC236}">
                <a16:creationId xmlns:a16="http://schemas.microsoft.com/office/drawing/2014/main" id="{6BB51A3E-2915-493F-8F31-08E9C0F9E5CC}"/>
              </a:ext>
            </a:extLst>
          </p:cNvPr>
          <p:cNvSpPr txBox="1"/>
          <p:nvPr/>
        </p:nvSpPr>
        <p:spPr>
          <a:xfrm>
            <a:off x="410303" y="3919231"/>
            <a:ext cx="2452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78" name="5">
            <a:extLst>
              <a:ext uri="{FF2B5EF4-FFF2-40B4-BE49-F238E27FC236}">
                <a16:creationId xmlns:a16="http://schemas.microsoft.com/office/drawing/2014/main" id="{90BA2F19-980D-4223-AB9E-48A5C4605DD4}"/>
              </a:ext>
            </a:extLst>
          </p:cNvPr>
          <p:cNvSpPr txBox="1"/>
          <p:nvPr/>
        </p:nvSpPr>
        <p:spPr>
          <a:xfrm>
            <a:off x="410303" y="4542536"/>
            <a:ext cx="2452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9" name="6">
            <a:extLst>
              <a:ext uri="{FF2B5EF4-FFF2-40B4-BE49-F238E27FC236}">
                <a16:creationId xmlns:a16="http://schemas.microsoft.com/office/drawing/2014/main" id="{0E7A5EB1-FF8C-49A0-B12D-78358458555A}"/>
              </a:ext>
            </a:extLst>
          </p:cNvPr>
          <p:cNvSpPr txBox="1"/>
          <p:nvPr/>
        </p:nvSpPr>
        <p:spPr>
          <a:xfrm>
            <a:off x="410303" y="5164799"/>
            <a:ext cx="266295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6</a:t>
            </a:r>
          </a:p>
        </p:txBody>
      </p:sp>
      <p:sp>
        <p:nvSpPr>
          <p:cNvPr id="80" name="7">
            <a:extLst>
              <a:ext uri="{FF2B5EF4-FFF2-40B4-BE49-F238E27FC236}">
                <a16:creationId xmlns:a16="http://schemas.microsoft.com/office/drawing/2014/main" id="{CC459D9B-C3DB-4D2D-B423-BECD5F243EAB}"/>
              </a:ext>
            </a:extLst>
          </p:cNvPr>
          <p:cNvSpPr txBox="1"/>
          <p:nvPr/>
        </p:nvSpPr>
        <p:spPr>
          <a:xfrm>
            <a:off x="410303" y="5788103"/>
            <a:ext cx="240870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7</a:t>
            </a:r>
          </a:p>
        </p:txBody>
      </p:sp>
      <p:sp>
        <p:nvSpPr>
          <p:cNvPr id="84" name="8">
            <a:extLst>
              <a:ext uri="{FF2B5EF4-FFF2-40B4-BE49-F238E27FC236}">
                <a16:creationId xmlns:a16="http://schemas.microsoft.com/office/drawing/2014/main" id="{7A1F7C2F-ECC1-4C26-B741-5ED67DF90229}"/>
              </a:ext>
            </a:extLst>
          </p:cNvPr>
          <p:cNvSpPr txBox="1"/>
          <p:nvPr/>
        </p:nvSpPr>
        <p:spPr>
          <a:xfrm>
            <a:off x="410303" y="6411408"/>
            <a:ext cx="257913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8</a:t>
            </a:r>
          </a:p>
        </p:txBody>
      </p:sp>
      <p:sp>
        <p:nvSpPr>
          <p:cNvPr id="85" name="9">
            <a:extLst>
              <a:ext uri="{FF2B5EF4-FFF2-40B4-BE49-F238E27FC236}">
                <a16:creationId xmlns:a16="http://schemas.microsoft.com/office/drawing/2014/main" id="{F3A9AFCC-FDDD-4B8C-A1D7-82FC3B6DD21A}"/>
              </a:ext>
            </a:extLst>
          </p:cNvPr>
          <p:cNvSpPr txBox="1"/>
          <p:nvPr/>
        </p:nvSpPr>
        <p:spPr>
          <a:xfrm>
            <a:off x="410303" y="7034713"/>
            <a:ext cx="266295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9</a:t>
            </a:r>
          </a:p>
        </p:txBody>
      </p:sp>
      <p:sp>
        <p:nvSpPr>
          <p:cNvPr id="86" name="10">
            <a:extLst>
              <a:ext uri="{FF2B5EF4-FFF2-40B4-BE49-F238E27FC236}">
                <a16:creationId xmlns:a16="http://schemas.microsoft.com/office/drawing/2014/main" id="{1A7141F6-E511-4A16-A53B-2CF542FA3E4B}"/>
              </a:ext>
            </a:extLst>
          </p:cNvPr>
          <p:cNvSpPr txBox="1"/>
          <p:nvPr/>
        </p:nvSpPr>
        <p:spPr>
          <a:xfrm>
            <a:off x="358009" y="7659060"/>
            <a:ext cx="416781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D22D29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dirty="0">
                <a:solidFill>
                  <a:schemeClr val="tx1"/>
                </a:solidFill>
              </a:rPr>
              <a:t>10</a:t>
            </a:r>
          </a:p>
        </p:txBody>
      </p:sp>
      <p:grpSp>
        <p:nvGrpSpPr>
          <p:cNvPr id="87" name="Circle">
            <a:extLst>
              <a:ext uri="{FF2B5EF4-FFF2-40B4-BE49-F238E27FC236}">
                <a16:creationId xmlns:a16="http://schemas.microsoft.com/office/drawing/2014/main" id="{999EB5A2-F2E8-4AA9-AC29-1FF9C4E7F435}"/>
              </a:ext>
            </a:extLst>
          </p:cNvPr>
          <p:cNvGrpSpPr/>
          <p:nvPr/>
        </p:nvGrpSpPr>
        <p:grpSpPr>
          <a:xfrm>
            <a:off x="309578" y="3896744"/>
            <a:ext cx="513642" cy="511445"/>
            <a:chOff x="0" y="0"/>
            <a:chExt cx="513641" cy="511443"/>
          </a:xfrm>
        </p:grpSpPr>
        <p:sp>
          <p:nvSpPr>
            <p:cNvPr id="88" name="Circle">
              <a:extLst>
                <a:ext uri="{FF2B5EF4-FFF2-40B4-BE49-F238E27FC236}">
                  <a16:creationId xmlns:a16="http://schemas.microsoft.com/office/drawing/2014/main" id="{2C418BA9-01B6-48E7-8B24-C557D4E647E3}"/>
                </a:ext>
              </a:extLst>
            </p:cNvPr>
            <p:cNvSpPr/>
            <p:nvPr/>
          </p:nvSpPr>
          <p:spPr>
            <a:xfrm>
              <a:off x="25399" y="25400"/>
              <a:ext cx="462843" cy="460644"/>
            </a:xfrm>
            <a:prstGeom prst="ellipse">
              <a:avLst/>
            </a:prstGeom>
            <a:solidFill>
              <a:srgbClr val="D22D29">
                <a:alpha val="5000"/>
              </a:srgb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pic>
          <p:nvPicPr>
            <p:cNvPr id="89" name="Circle Oval" descr="Circle Oval">
              <a:extLst>
                <a:ext uri="{FF2B5EF4-FFF2-40B4-BE49-F238E27FC236}">
                  <a16:creationId xmlns:a16="http://schemas.microsoft.com/office/drawing/2014/main" id="{763236DA-BC81-43E6-8088-2F14250F2F29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513643" cy="511444"/>
            </a:xfrm>
            <a:prstGeom prst="rect">
              <a:avLst/>
            </a:prstGeom>
            <a:effectLst/>
          </p:spPr>
        </p:pic>
      </p:grpSp>
      <p:sp>
        <p:nvSpPr>
          <p:cNvPr id="90" name="TextBox 18">
            <a:extLst>
              <a:ext uri="{FF2B5EF4-FFF2-40B4-BE49-F238E27FC236}">
                <a16:creationId xmlns:a16="http://schemas.microsoft.com/office/drawing/2014/main" id="{20D5A998-6685-458E-813C-01ACA54D2745}"/>
              </a:ext>
            </a:extLst>
          </p:cNvPr>
          <p:cNvSpPr txBox="1"/>
          <p:nvPr/>
        </p:nvSpPr>
        <p:spPr>
          <a:xfrm>
            <a:off x="137521" y="1504413"/>
            <a:ext cx="4358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800" dirty="0">
                <a:solidFill>
                  <a:srgbClr val="0033CC"/>
                </a:solidFill>
              </a:rPr>
              <a:t>ALICE collaboration, arXiv:2509.06428</a:t>
            </a:r>
            <a:endParaRPr lang="en-US" sz="1800" dirty="0">
              <a:solidFill>
                <a:srgbClr val="0033CC"/>
              </a:solidFill>
            </a:endParaRPr>
          </a:p>
        </p:txBody>
      </p:sp>
      <p:sp>
        <p:nvSpPr>
          <p:cNvPr id="34" name="TextBox 18">
            <a:extLst>
              <a:ext uri="{FF2B5EF4-FFF2-40B4-BE49-F238E27FC236}">
                <a16:creationId xmlns:a16="http://schemas.microsoft.com/office/drawing/2014/main" id="{C3C65660-DBC7-437D-91B4-4336DA6B928A}"/>
              </a:ext>
            </a:extLst>
          </p:cNvPr>
          <p:cNvSpPr txBox="1"/>
          <p:nvPr/>
        </p:nvSpPr>
        <p:spPr>
          <a:xfrm>
            <a:off x="9970002" y="9082838"/>
            <a:ext cx="2826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rgbClr val="0033CC"/>
                </a:solidFill>
              </a:rPr>
              <a:t>Duguet et al., PRL (2025)</a:t>
            </a:r>
            <a:endParaRPr lang="it-IT" sz="1800" dirty="0">
              <a:solidFill>
                <a:srgbClr val="0033CC"/>
              </a:solidFill>
            </a:endParaRPr>
          </a:p>
        </p:txBody>
      </p:sp>
      <p:sp>
        <p:nvSpPr>
          <p:cNvPr id="38" name="TextBox 18">
            <a:extLst>
              <a:ext uri="{FF2B5EF4-FFF2-40B4-BE49-F238E27FC236}">
                <a16:creationId xmlns:a16="http://schemas.microsoft.com/office/drawing/2014/main" id="{8DA3F9AA-41C2-4C93-A332-9010E9B46335}"/>
              </a:ext>
            </a:extLst>
          </p:cNvPr>
          <p:cNvSpPr txBox="1"/>
          <p:nvPr/>
        </p:nvSpPr>
        <p:spPr>
          <a:xfrm>
            <a:off x="4240878" y="1504413"/>
            <a:ext cx="4358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800" dirty="0">
                <a:solidFill>
                  <a:srgbClr val="0033CC"/>
                </a:solidFill>
              </a:rPr>
              <a:t>ATLAS collaboration, arXiv:2509.05171</a:t>
            </a:r>
            <a:endParaRPr lang="en-US" sz="1800" dirty="0">
              <a:solidFill>
                <a:srgbClr val="0033CC"/>
              </a:solidFill>
            </a:endParaRPr>
          </a:p>
        </p:txBody>
      </p:sp>
      <p:sp>
        <p:nvSpPr>
          <p:cNvPr id="40" name="TextBox 18">
            <a:extLst>
              <a:ext uri="{FF2B5EF4-FFF2-40B4-BE49-F238E27FC236}">
                <a16:creationId xmlns:a16="http://schemas.microsoft.com/office/drawing/2014/main" id="{AB2FC762-7D15-45AA-99D9-A6B15CDBBA26}"/>
              </a:ext>
            </a:extLst>
          </p:cNvPr>
          <p:cNvSpPr txBox="1"/>
          <p:nvPr/>
        </p:nvSpPr>
        <p:spPr>
          <a:xfrm>
            <a:off x="8344235" y="1504413"/>
            <a:ext cx="4358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800" dirty="0">
                <a:solidFill>
                  <a:srgbClr val="0033CC"/>
                </a:solidFill>
              </a:rPr>
              <a:t>CMS collaboration, arXiv:2510.02580</a:t>
            </a:r>
            <a:endParaRPr lang="en-US" sz="1800" dirty="0">
              <a:solidFill>
                <a:srgbClr val="0033CC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BC7336D-0475-4343-BDDF-0793E494B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547" y="1934579"/>
            <a:ext cx="6585659" cy="318631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AB38C2A-A071-4059-BFF3-3B0F5C72CD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371" y="5199429"/>
            <a:ext cx="6574635" cy="3055163"/>
          </a:xfrm>
          <a:prstGeom prst="rect">
            <a:avLst/>
          </a:prstGeom>
        </p:spPr>
      </p:pic>
      <p:sp>
        <p:nvSpPr>
          <p:cNvPr id="43" name="Rectangle: Rounded Corners 7">
            <a:extLst>
              <a:ext uri="{FF2B5EF4-FFF2-40B4-BE49-F238E27FC236}">
                <a16:creationId xmlns:a16="http://schemas.microsoft.com/office/drawing/2014/main" id="{61AE5841-FC82-4F6B-8A69-6A63D0E17232}"/>
              </a:ext>
            </a:extLst>
          </p:cNvPr>
          <p:cNvSpPr/>
          <p:nvPr/>
        </p:nvSpPr>
        <p:spPr>
          <a:xfrm>
            <a:off x="7553755" y="2789294"/>
            <a:ext cx="5084924" cy="1450867"/>
          </a:xfrm>
          <a:prstGeom prst="roundRect">
            <a:avLst>
              <a:gd name="adj" fmla="val 11996"/>
            </a:avLst>
          </a:prstGeom>
          <a:solidFill>
            <a:srgbClr val="FEE5D8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16">
            <a:extLst>
              <a:ext uri="{FF2B5EF4-FFF2-40B4-BE49-F238E27FC236}">
                <a16:creationId xmlns:a16="http://schemas.microsoft.com/office/drawing/2014/main" id="{96DAA987-02B9-406B-B196-CE235F9D7982}"/>
              </a:ext>
            </a:extLst>
          </p:cNvPr>
          <p:cNvSpPr txBox="1"/>
          <p:nvPr/>
        </p:nvSpPr>
        <p:spPr>
          <a:xfrm>
            <a:off x="7585608" y="2817989"/>
            <a:ext cx="52750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v</a:t>
            </a:r>
            <a:r>
              <a:rPr lang="en-US" sz="2000" b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2</a:t>
            </a:r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 rises and decrease towards centrality 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→Hydrodynamic response to initial geometry 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→Consistent with droplet of QGP</a:t>
            </a:r>
          </a:p>
          <a:p>
            <a:pPr algn="l"/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PGCM and NEFT v</a:t>
            </a:r>
            <a:r>
              <a:rPr lang="en-US" sz="2000" b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2</a:t>
            </a:r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&amp;v</a:t>
            </a:r>
            <a:r>
              <a:rPr lang="en-US" sz="2000" b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3</a:t>
            </a:r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 consistent with data</a:t>
            </a:r>
            <a:endParaRPr lang="en-US" sz="2000" b="1" dirty="0">
              <a:cs typeface="Times New Roman" panose="02020603050405020304" pitchFamily="18" charset="0"/>
            </a:endParaRPr>
          </a:p>
        </p:txBody>
      </p:sp>
      <p:sp>
        <p:nvSpPr>
          <p:cNvPr id="45" name="Rectangle: Rounded Corners 7">
            <a:extLst>
              <a:ext uri="{FF2B5EF4-FFF2-40B4-BE49-F238E27FC236}">
                <a16:creationId xmlns:a16="http://schemas.microsoft.com/office/drawing/2014/main" id="{675E7F73-4B6C-41BE-9951-D56B80F4E5E0}"/>
              </a:ext>
            </a:extLst>
          </p:cNvPr>
          <p:cNvSpPr/>
          <p:nvPr/>
        </p:nvSpPr>
        <p:spPr>
          <a:xfrm>
            <a:off x="7650307" y="5758354"/>
            <a:ext cx="5275020" cy="1327046"/>
          </a:xfrm>
          <a:prstGeom prst="roundRect">
            <a:avLst>
              <a:gd name="adj" fmla="val 11996"/>
            </a:avLst>
          </a:prstGeom>
          <a:solidFill>
            <a:srgbClr val="E4F3E3"/>
          </a:solidFill>
          <a:ln w="28575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16">
            <a:extLst>
              <a:ext uri="{FF2B5EF4-FFF2-40B4-BE49-F238E27FC236}">
                <a16:creationId xmlns:a16="http://schemas.microsoft.com/office/drawing/2014/main" id="{D74A399F-C840-49BA-8FEC-3943474FFB5B}"/>
              </a:ext>
            </a:extLst>
          </p:cNvPr>
          <p:cNvSpPr txBox="1"/>
          <p:nvPr/>
        </p:nvSpPr>
        <p:spPr>
          <a:xfrm>
            <a:off x="7650306" y="5758354"/>
            <a:ext cx="53322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 err="1"/>
              <a:t>NeNe</a:t>
            </a:r>
            <a:r>
              <a:rPr lang="en-US" sz="2000" b="1" dirty="0"/>
              <a:t>/OO takes out systematic hydro error</a:t>
            </a:r>
            <a:endParaRPr lang="en-US" sz="2000" dirty="0"/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→</a:t>
            </a:r>
            <a:r>
              <a:rPr lang="en-US" sz="2000" dirty="0"/>
              <a:t>Strong rise of v</a:t>
            </a:r>
            <a:r>
              <a:rPr lang="en-US" sz="2000" baseline="-25000" dirty="0"/>
              <a:t>2</a:t>
            </a:r>
            <a:r>
              <a:rPr lang="en-US" sz="2000" dirty="0"/>
              <a:t> towards ultra centrality 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→Probe of strong quad. correl. in </a:t>
            </a:r>
            <a:r>
              <a:rPr lang="en-US" sz="2000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20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Ne </a:t>
            </a:r>
          </a:p>
          <a:p>
            <a:pPr algn="l"/>
            <a:r>
              <a:rPr lang="en-US" sz="2000" b="1" dirty="0">
                <a:cs typeface="Times New Roman" panose="02020603050405020304" pitchFamily="18" charset="0"/>
              </a:rPr>
              <a:t>→PGCM prediction in outstanding agreement!</a:t>
            </a:r>
          </a:p>
        </p:txBody>
      </p:sp>
      <p:sp>
        <p:nvSpPr>
          <p:cNvPr id="48" name="TextBox 16">
            <a:extLst>
              <a:ext uri="{FF2B5EF4-FFF2-40B4-BE49-F238E27FC236}">
                <a16:creationId xmlns:a16="http://schemas.microsoft.com/office/drawing/2014/main" id="{C14BCBC4-BF04-4A45-BDC0-79A6D195CA26}"/>
              </a:ext>
            </a:extLst>
          </p:cNvPr>
          <p:cNvSpPr txBox="1"/>
          <p:nvPr/>
        </p:nvSpPr>
        <p:spPr>
          <a:xfrm>
            <a:off x="799278" y="8451747"/>
            <a:ext cx="105697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/>
              <a:t>Room for improvement </a:t>
            </a:r>
            <a:r>
              <a:rPr lang="en-US" sz="2000" dirty="0"/>
              <a:t>    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→</a:t>
            </a:r>
            <a:r>
              <a:rPr lang="en-US" sz="2000" dirty="0"/>
              <a:t>PGCM and NLEFT predictions for </a:t>
            </a:r>
            <a:r>
              <a:rPr lang="en-US" sz="2000" baseline="30000" dirty="0"/>
              <a:t>22</a:t>
            </a:r>
            <a:r>
              <a:rPr lang="en-US" sz="2000" dirty="0"/>
              <a:t>Ne needed (10% of natural Neon beam used at LHC)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→Sample 2-body PGCM density matrix and evaluate 2-body correlation v</a:t>
            </a:r>
            <a:r>
              <a:rPr lang="en-US" sz="2000" baseline="-25000" dirty="0">
                <a:cs typeface="Times New Roman" panose="02020603050405020304" pitchFamily="18" charset="0"/>
              </a:rPr>
              <a:t>2</a:t>
            </a:r>
            <a:r>
              <a:rPr lang="en-US" sz="2000" dirty="0">
                <a:cs typeface="Times New Roman" panose="02020603050405020304" pitchFamily="18" charset="0"/>
              </a:rPr>
              <a:t> operator </a:t>
            </a:r>
            <a:endParaRPr lang="en-US" sz="2000" dirty="0"/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6BCB3BF0-58D8-463D-91E0-3FDB7ED847EE}"/>
              </a:ext>
            </a:extLst>
          </p:cNvPr>
          <p:cNvSpPr/>
          <p:nvPr/>
        </p:nvSpPr>
        <p:spPr>
          <a:xfrm>
            <a:off x="3886201" y="6616592"/>
            <a:ext cx="579479" cy="1011988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2" name="[Giacalone et al., PRL 2025]">
            <a:extLst>
              <a:ext uri="{FF2B5EF4-FFF2-40B4-BE49-F238E27FC236}">
                <a16:creationId xmlns:a16="http://schemas.microsoft.com/office/drawing/2014/main" id="{FFB2C5BC-99B5-4EB9-92CA-F84F5F04A585}"/>
              </a:ext>
            </a:extLst>
          </p:cNvPr>
          <p:cNvSpPr txBox="1"/>
          <p:nvPr/>
        </p:nvSpPr>
        <p:spPr>
          <a:xfrm>
            <a:off x="1721637" y="3760270"/>
            <a:ext cx="716764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2000" b="1" dirty="0">
                <a:solidFill>
                  <a:schemeClr val="tx1"/>
                </a:solidFill>
              </a:rPr>
              <a:t>OO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33" name="[Giacalone et al., PRL 2025]">
            <a:extLst>
              <a:ext uri="{FF2B5EF4-FFF2-40B4-BE49-F238E27FC236}">
                <a16:creationId xmlns:a16="http://schemas.microsoft.com/office/drawing/2014/main" id="{9BA73968-1110-4399-BD22-8B96C71FA373}"/>
              </a:ext>
            </a:extLst>
          </p:cNvPr>
          <p:cNvSpPr txBox="1"/>
          <p:nvPr/>
        </p:nvSpPr>
        <p:spPr>
          <a:xfrm>
            <a:off x="4602922" y="3748758"/>
            <a:ext cx="944438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2000" b="1" dirty="0" err="1">
                <a:solidFill>
                  <a:schemeClr val="tx1"/>
                </a:solidFill>
              </a:rPr>
              <a:t>NeNe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35" name="[Giacalone et al., PRL 2025]">
            <a:extLst>
              <a:ext uri="{FF2B5EF4-FFF2-40B4-BE49-F238E27FC236}">
                <a16:creationId xmlns:a16="http://schemas.microsoft.com/office/drawing/2014/main" id="{B4C4EDE9-BCE1-472D-AB5A-D5A51E197897}"/>
              </a:ext>
            </a:extLst>
          </p:cNvPr>
          <p:cNvSpPr txBox="1"/>
          <p:nvPr/>
        </p:nvSpPr>
        <p:spPr>
          <a:xfrm>
            <a:off x="1721637" y="6206223"/>
            <a:ext cx="1599471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2000" b="1" dirty="0" err="1">
                <a:solidFill>
                  <a:schemeClr val="tx1"/>
                </a:solidFill>
              </a:rPr>
              <a:t>NeNe</a:t>
            </a:r>
            <a:r>
              <a:rPr lang="fr-FR" sz="2000" b="1" dirty="0">
                <a:solidFill>
                  <a:schemeClr val="tx1"/>
                </a:solidFill>
              </a:rPr>
              <a:t>/OO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2073BFE-DAF9-4FDE-89D0-7AC590EE7F7D}"/>
              </a:ext>
            </a:extLst>
          </p:cNvPr>
          <p:cNvSpPr/>
          <p:nvPr/>
        </p:nvSpPr>
        <p:spPr>
          <a:xfrm>
            <a:off x="6862433" y="7187113"/>
            <a:ext cx="621773" cy="568314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7" name="[Giacalone et al., PRL 2025]">
            <a:extLst>
              <a:ext uri="{FF2B5EF4-FFF2-40B4-BE49-F238E27FC236}">
                <a16:creationId xmlns:a16="http://schemas.microsoft.com/office/drawing/2014/main" id="{8A696A0B-7ABE-427E-921F-1D8DE8D6B675}"/>
              </a:ext>
            </a:extLst>
          </p:cNvPr>
          <p:cNvSpPr txBox="1"/>
          <p:nvPr/>
        </p:nvSpPr>
        <p:spPr>
          <a:xfrm>
            <a:off x="3115842" y="6581133"/>
            <a:ext cx="410531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2000" b="1" dirty="0">
                <a:solidFill>
                  <a:srgbClr val="C00000"/>
                </a:solidFill>
              </a:rPr>
              <a:t>v</a:t>
            </a:r>
            <a:r>
              <a:rPr lang="fr-FR" sz="2000" b="1" baseline="-250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41" name="[Giacalone et al., PRL 2025]">
            <a:extLst>
              <a:ext uri="{FF2B5EF4-FFF2-40B4-BE49-F238E27FC236}">
                <a16:creationId xmlns:a16="http://schemas.microsoft.com/office/drawing/2014/main" id="{6979905A-A22B-481E-9A2C-AA4F888199E5}"/>
              </a:ext>
            </a:extLst>
          </p:cNvPr>
          <p:cNvSpPr txBox="1"/>
          <p:nvPr/>
        </p:nvSpPr>
        <p:spPr>
          <a:xfrm>
            <a:off x="6657167" y="6327772"/>
            <a:ext cx="410531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2000" b="1" dirty="0">
                <a:solidFill>
                  <a:srgbClr val="C00000"/>
                </a:solidFill>
              </a:rPr>
              <a:t>v</a:t>
            </a:r>
            <a:r>
              <a:rPr lang="fr-FR" sz="2000" b="1" baseline="-250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42" name="[Giacalone et al., PRL 2025]">
            <a:extLst>
              <a:ext uri="{FF2B5EF4-FFF2-40B4-BE49-F238E27FC236}">
                <a16:creationId xmlns:a16="http://schemas.microsoft.com/office/drawing/2014/main" id="{E78D037B-70DA-4E32-9F6C-F51258403005}"/>
              </a:ext>
            </a:extLst>
          </p:cNvPr>
          <p:cNvSpPr txBox="1"/>
          <p:nvPr/>
        </p:nvSpPr>
        <p:spPr>
          <a:xfrm>
            <a:off x="2728646" y="3240092"/>
            <a:ext cx="410531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2000" b="1" dirty="0">
                <a:solidFill>
                  <a:srgbClr val="C00000"/>
                </a:solidFill>
              </a:rPr>
              <a:t>v</a:t>
            </a:r>
            <a:r>
              <a:rPr lang="fr-FR" sz="2000" b="1" baseline="-250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49" name="[Giacalone et al., PRL 2025]">
            <a:extLst>
              <a:ext uri="{FF2B5EF4-FFF2-40B4-BE49-F238E27FC236}">
                <a16:creationId xmlns:a16="http://schemas.microsoft.com/office/drawing/2014/main" id="{0FEEF8B9-1E13-49BA-9717-0033DF01EF81}"/>
              </a:ext>
            </a:extLst>
          </p:cNvPr>
          <p:cNvSpPr txBox="1"/>
          <p:nvPr/>
        </p:nvSpPr>
        <p:spPr>
          <a:xfrm>
            <a:off x="6009666" y="3235361"/>
            <a:ext cx="410531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2000" b="1" dirty="0">
                <a:solidFill>
                  <a:srgbClr val="C00000"/>
                </a:solidFill>
              </a:rPr>
              <a:t>v</a:t>
            </a:r>
            <a:r>
              <a:rPr lang="fr-FR" sz="2000" b="1" baseline="-250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50" name="[Giacalone et al., PRL 2025]">
            <a:extLst>
              <a:ext uri="{FF2B5EF4-FFF2-40B4-BE49-F238E27FC236}">
                <a16:creationId xmlns:a16="http://schemas.microsoft.com/office/drawing/2014/main" id="{37C5DF1E-DCF6-46F4-B635-572E9AB6148A}"/>
              </a:ext>
            </a:extLst>
          </p:cNvPr>
          <p:cNvSpPr txBox="1"/>
          <p:nvPr/>
        </p:nvSpPr>
        <p:spPr>
          <a:xfrm>
            <a:off x="3526373" y="4201416"/>
            <a:ext cx="410531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2000" b="1" dirty="0">
                <a:solidFill>
                  <a:srgbClr val="C00000"/>
                </a:solidFill>
              </a:rPr>
              <a:t>v</a:t>
            </a:r>
            <a:r>
              <a:rPr lang="fr-FR" sz="2000" b="1" baseline="-250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51" name="[Giacalone et al., PRL 2025]">
            <a:extLst>
              <a:ext uri="{FF2B5EF4-FFF2-40B4-BE49-F238E27FC236}">
                <a16:creationId xmlns:a16="http://schemas.microsoft.com/office/drawing/2014/main" id="{D425C6DD-12E6-40D1-B8D7-A726B8D2DE1D}"/>
              </a:ext>
            </a:extLst>
          </p:cNvPr>
          <p:cNvSpPr txBox="1"/>
          <p:nvPr/>
        </p:nvSpPr>
        <p:spPr>
          <a:xfrm>
            <a:off x="6600317" y="4170639"/>
            <a:ext cx="410531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2000" b="1" dirty="0">
                <a:solidFill>
                  <a:srgbClr val="C00000"/>
                </a:solidFill>
              </a:rPr>
              <a:t>v</a:t>
            </a:r>
            <a:r>
              <a:rPr lang="fr-FR" sz="2000" b="1" baseline="-250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52" name="Rectangle : coins arrondis 51">
            <a:extLst>
              <a:ext uri="{FF2B5EF4-FFF2-40B4-BE49-F238E27FC236}">
                <a16:creationId xmlns:a16="http://schemas.microsoft.com/office/drawing/2014/main" id="{C8B4EFDA-FC9D-4DE0-A660-D9066AD9F7DE}"/>
              </a:ext>
            </a:extLst>
          </p:cNvPr>
          <p:cNvSpPr/>
          <p:nvPr/>
        </p:nvSpPr>
        <p:spPr>
          <a:xfrm>
            <a:off x="2841342" y="2197687"/>
            <a:ext cx="1414776" cy="466726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3" name="Rectangle : coins arrondis 52">
            <a:extLst>
              <a:ext uri="{FF2B5EF4-FFF2-40B4-BE49-F238E27FC236}">
                <a16:creationId xmlns:a16="http://schemas.microsoft.com/office/drawing/2014/main" id="{A5750FCB-137A-41CD-90C1-DC965F2DABD9}"/>
              </a:ext>
            </a:extLst>
          </p:cNvPr>
          <p:cNvSpPr/>
          <p:nvPr/>
        </p:nvSpPr>
        <p:spPr>
          <a:xfrm>
            <a:off x="2846449" y="5473163"/>
            <a:ext cx="1414776" cy="466726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8666771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34" grpId="0"/>
      <p:bldP spid="43" grpId="0" animBg="1"/>
      <p:bldP spid="44" grpId="0"/>
      <p:bldP spid="45" grpId="0" animBg="1"/>
      <p:bldP spid="46" grpId="0"/>
      <p:bldP spid="48" grpId="0"/>
      <p:bldP spid="30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41" grpId="0" animBg="1"/>
      <p:bldP spid="42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ZoneTexte 41 1">
            <a:extLst>
              <a:ext uri="{FF2B5EF4-FFF2-40B4-BE49-F238E27FC236}">
                <a16:creationId xmlns:a16="http://schemas.microsoft.com/office/drawing/2014/main" id="{1E8BA824-253D-9850-0D1D-BB3033E36BC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7438102" y="5055432"/>
            <a:ext cx="2699811" cy="1206500"/>
          </a:xfrm>
          <a:prstGeom prst="roundRect">
            <a:avLst>
              <a:gd name="adj" fmla="val 8772"/>
            </a:avLst>
          </a:prstGeom>
          <a:noFill/>
          <a:ln w="57150">
            <a:solidFill>
              <a:srgbClr val="FFA401"/>
            </a:solidFill>
          </a:ln>
          <a:effectLst>
            <a:outerShdw blurRad="50800" dist="38100" dir="2700000" sx="1000" sy="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en-US" b="1" dirty="0">
              <a:solidFill>
                <a:srgbClr val="FFA401"/>
              </a:solidFill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444500" y="1788691"/>
            <a:ext cx="12115800" cy="1384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chemeClr val="tx1"/>
                </a:solidFill>
              </a:rPr>
              <a:t>In this talk “Ab initio” theoretical scheme</a:t>
            </a:r>
          </a:p>
          <a:p>
            <a:pPr lvl="0"/>
            <a:r>
              <a:rPr lang="en-US" sz="2800" b="1" dirty="0">
                <a:solidFill>
                  <a:schemeClr val="tx1"/>
                </a:solidFill>
              </a:rPr>
              <a:t>=</a:t>
            </a:r>
          </a:p>
          <a:p>
            <a:pPr lvl="0"/>
            <a:r>
              <a:rPr lang="en-US" sz="2800" b="1" dirty="0">
                <a:solidFill>
                  <a:schemeClr val="tx1"/>
                </a:solidFill>
              </a:rPr>
              <a:t>Chiral effective field theory (</a:t>
            </a:r>
            <a:r>
              <a:rPr lang="en-US" sz="2800" b="1" dirty="0" err="1">
                <a:solidFill>
                  <a:schemeClr val="tx1"/>
                </a:solidFill>
                <a:latin typeface="Symbol" panose="05050102010706020507" pitchFamily="18" charset="2"/>
              </a:rPr>
              <a:t>c</a:t>
            </a:r>
            <a:r>
              <a:rPr lang="en-US" sz="2800" b="1" dirty="0" err="1">
                <a:solidFill>
                  <a:schemeClr val="tx1"/>
                </a:solidFill>
              </a:rPr>
              <a:t>EFT</a:t>
            </a:r>
            <a:r>
              <a:rPr lang="en-US" sz="2800" b="1" dirty="0">
                <a:solidFill>
                  <a:schemeClr val="tx1"/>
                </a:solidFill>
              </a:rPr>
              <a:t>) based on Weinberg Power Counting (WPC)</a:t>
            </a:r>
          </a:p>
        </p:txBody>
      </p:sp>
      <p:sp>
        <p:nvSpPr>
          <p:cNvPr id="7" name="Rectangle 6"/>
          <p:cNvSpPr/>
          <p:nvPr/>
        </p:nvSpPr>
        <p:spPr>
          <a:xfrm>
            <a:off x="469899" y="1790885"/>
            <a:ext cx="12052911" cy="1526112"/>
          </a:xfrm>
          <a:prstGeom prst="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" name="Shape 1495"/>
          <p:cNvSpPr/>
          <p:nvPr/>
        </p:nvSpPr>
        <p:spPr>
          <a:xfrm>
            <a:off x="444500" y="254784"/>
            <a:ext cx="12115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3600" dirty="0">
                <a:solidFill>
                  <a:srgbClr val="0033CC"/>
                </a:solidFill>
              </a:rPr>
              <a:t>Ab </a:t>
            </a:r>
            <a:r>
              <a:rPr lang="fr-FR" sz="3600" dirty="0" err="1">
                <a:solidFill>
                  <a:srgbClr val="0033CC"/>
                </a:solidFill>
              </a:rPr>
              <a:t>initio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theoretical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scheme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5" name="Shape 1496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9" name="Picture 5" descr="Grosse Flèche Rouge vers la droite PNG transparents - StickPNG">
            <a:extLst>
              <a:ext uri="{FF2B5EF4-FFF2-40B4-BE49-F238E27FC236}">
                <a16:creationId xmlns:a16="http://schemas.microsoft.com/office/drawing/2014/main" id="{F6055D1F-D427-F07A-C9E4-352F1FD5A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28580" flipH="1">
            <a:off x="3689387" y="4434537"/>
            <a:ext cx="844488" cy="47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98">
            <a:extLst>
              <a:ext uri="{FF2B5EF4-FFF2-40B4-BE49-F238E27FC236}">
                <a16:creationId xmlns:a16="http://schemas.microsoft.com/office/drawing/2014/main" id="{5047981A-D5A4-11A7-F1A0-73794DAA86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0600" y="5797626"/>
            <a:ext cx="3636262" cy="357734"/>
          </a:xfrm>
          <a:prstGeom prst="rect">
            <a:avLst/>
          </a:prstGeom>
        </p:spPr>
      </p:pic>
      <p:pic>
        <p:nvPicPr>
          <p:cNvPr id="27" name="Picture 1" descr="Grosse Flèche Rouge vers la droite PNG transparents - StickPNG">
            <a:extLst>
              <a:ext uri="{FF2B5EF4-FFF2-40B4-BE49-F238E27FC236}">
                <a16:creationId xmlns:a16="http://schemas.microsoft.com/office/drawing/2014/main" id="{4AD76D3B-0172-6C42-AE7F-AAB146165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420">
            <a:off x="7539359" y="4417349"/>
            <a:ext cx="844488" cy="47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ZoneTexte 29"/>
          <p:cNvSpPr txBox="1"/>
          <p:nvPr/>
        </p:nvSpPr>
        <p:spPr>
          <a:xfrm>
            <a:off x="935703" y="5166834"/>
            <a:ext cx="392506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400" b="1" i="1" dirty="0">
                <a:solidFill>
                  <a:srgbClr val="009999"/>
                </a:solidFill>
                <a:latin typeface="Ink Free" panose="03080402000500000000" pitchFamily="66" charset="0"/>
              </a:rPr>
              <a:t>Systematic expansion of H</a:t>
            </a:r>
            <a:endParaRPr lang="en-US" sz="2400" i="1" dirty="0">
              <a:solidFill>
                <a:srgbClr val="009999"/>
              </a:solidFill>
              <a:latin typeface="Ink Free" panose="03080402000500000000" pitchFamily="66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7413853" y="5106075"/>
            <a:ext cx="452635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400" b="1" i="1" dirty="0">
                <a:solidFill>
                  <a:srgbClr val="009999"/>
                </a:solidFill>
                <a:latin typeface="Ink Free" panose="03080402000500000000" pitchFamily="66" charset="0"/>
              </a:rPr>
              <a:t>Full solution | </a:t>
            </a:r>
            <a:r>
              <a:rPr lang="en-US" sz="2400" b="1" i="1" dirty="0" err="1">
                <a:solidFill>
                  <a:srgbClr val="009999"/>
                </a:solidFill>
                <a:latin typeface="Symbol" panose="05050102010706020507" pitchFamily="18" charset="2"/>
              </a:rPr>
              <a:t>Y</a:t>
            </a:r>
            <a:r>
              <a:rPr lang="en-US" sz="2400" b="1" i="1" baseline="-25000" dirty="0" err="1">
                <a:solidFill>
                  <a:srgbClr val="009999"/>
                </a:solidFill>
                <a:latin typeface="Ink Free" panose="03080402000500000000" pitchFamily="66" charset="0"/>
              </a:rPr>
              <a:t>k</a:t>
            </a:r>
            <a:r>
              <a:rPr lang="en-US" sz="2400" b="1" i="1" dirty="0">
                <a:solidFill>
                  <a:srgbClr val="009999"/>
                </a:solidFill>
                <a:latin typeface="Ink Free" panose="03080402000500000000" pitchFamily="66" charset="0"/>
              </a:rPr>
              <a:t> &gt;</a:t>
            </a:r>
            <a:endParaRPr lang="en-US" sz="2400" i="1" dirty="0">
              <a:solidFill>
                <a:srgbClr val="009999"/>
              </a:solidFill>
              <a:latin typeface="Ink Free" panose="03080402000500000000" pitchFamily="66" charset="0"/>
            </a:endParaRPr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7900" y="3791296"/>
            <a:ext cx="2357610" cy="495759"/>
          </a:xfrm>
          <a:prstGeom prst="rect">
            <a:avLst/>
          </a:prstGeom>
        </p:spPr>
      </p:pic>
      <p:sp>
        <p:nvSpPr>
          <p:cNvPr id="36" name="ZoneTexte 35"/>
          <p:cNvSpPr txBox="1"/>
          <p:nvPr/>
        </p:nvSpPr>
        <p:spPr>
          <a:xfrm>
            <a:off x="8310486" y="4486342"/>
            <a:ext cx="478651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800" b="1" dirty="0">
                <a:solidFill>
                  <a:srgbClr val="FF9900"/>
                </a:solidFill>
                <a:latin typeface="Ink Free" panose="03080402000500000000" pitchFamily="66" charset="0"/>
              </a:rPr>
              <a:t>Exponential curse with A</a:t>
            </a:r>
            <a:endParaRPr lang="en-US" sz="2800" dirty="0">
              <a:solidFill>
                <a:srgbClr val="FF9900"/>
              </a:solidFill>
              <a:latin typeface="Ink Free" panose="03080402000500000000" pitchFamily="66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7438102" y="6321054"/>
            <a:ext cx="478651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800" b="1" dirty="0">
                <a:solidFill>
                  <a:srgbClr val="FF9900"/>
                </a:solidFill>
                <a:latin typeface="Ink Free" panose="03080402000500000000" pitchFamily="66" charset="0"/>
              </a:rPr>
              <a:t>Limited to A ~ 16</a:t>
            </a:r>
            <a:endParaRPr lang="en-US" sz="2800" dirty="0">
              <a:solidFill>
                <a:srgbClr val="FF9900"/>
              </a:solidFill>
              <a:latin typeface="Ink Free" panose="03080402000500000000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4002" y="5726885"/>
            <a:ext cx="496328" cy="372246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3270" y="6261932"/>
            <a:ext cx="2217322" cy="297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679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0" grpId="0"/>
      <p:bldP spid="31" grpId="0"/>
      <p:bldP spid="36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ZoneTexte 41 1">
            <a:extLst>
              <a:ext uri="{FF2B5EF4-FFF2-40B4-BE49-F238E27FC236}">
                <a16:creationId xmlns:a16="http://schemas.microsoft.com/office/drawing/2014/main" id="{1E8BA824-253D-9850-0D1D-BB3033E36BC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102089" y="7939716"/>
            <a:ext cx="6261651" cy="1348736"/>
          </a:xfrm>
          <a:prstGeom prst="roundRect">
            <a:avLst>
              <a:gd name="adj" fmla="val 8772"/>
            </a:avLst>
          </a:prstGeom>
          <a:noFill/>
          <a:ln w="57150">
            <a:solidFill>
              <a:srgbClr val="FFA401"/>
            </a:solidFill>
          </a:ln>
          <a:effectLst>
            <a:outerShdw blurRad="50800" dist="38100" dir="2700000" sx="1000" sy="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en-US" b="1" dirty="0">
              <a:solidFill>
                <a:srgbClr val="FFA401"/>
              </a:solidFill>
            </a:endParaRPr>
          </a:p>
        </p:txBody>
      </p:sp>
      <p:pic>
        <p:nvPicPr>
          <p:cNvPr id="9" name="Picture 5" descr="Grosse Flèche Rouge vers la droite PNG transparents - StickPNG">
            <a:extLst>
              <a:ext uri="{FF2B5EF4-FFF2-40B4-BE49-F238E27FC236}">
                <a16:creationId xmlns:a16="http://schemas.microsoft.com/office/drawing/2014/main" id="{F6055D1F-D427-F07A-C9E4-352F1FD5A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28580" flipH="1">
            <a:off x="3689387" y="4434537"/>
            <a:ext cx="844488" cy="47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132;p16">
            <a:extLst>
              <a:ext uri="{FF2B5EF4-FFF2-40B4-BE49-F238E27FC236}">
                <a16:creationId xmlns:a16="http://schemas.microsoft.com/office/drawing/2014/main" id="{86E0725A-4E22-6870-A3D5-82EE2C777645}"/>
              </a:ext>
            </a:extLst>
          </p:cNvPr>
          <p:cNvSpPr txBox="1"/>
          <p:nvPr/>
        </p:nvSpPr>
        <p:spPr>
          <a:xfrm>
            <a:off x="410818" y="7468988"/>
            <a:ext cx="12242247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spc="300" dirty="0">
                <a:solidFill>
                  <a:schemeClr val="tx1"/>
                </a:solidFill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Double expansion </a:t>
            </a:r>
            <a:r>
              <a:rPr lang="it-IT" sz="1800" b="1" spc="300" dirty="0">
                <a:solidFill>
                  <a:srgbClr val="C00000"/>
                </a:solidFill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systematically improvable </a:t>
            </a:r>
            <a:r>
              <a:rPr lang="it-IT" sz="1800" spc="300" dirty="0">
                <a:solidFill>
                  <a:schemeClr val="tx1"/>
                </a:solidFill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towards </a:t>
            </a:r>
            <a:r>
              <a:rPr lang="it-IT" sz="1800" b="1" spc="300" dirty="0">
                <a:solidFill>
                  <a:srgbClr val="C00000"/>
                </a:solidFill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well-defined limit</a:t>
            </a:r>
            <a:endParaRPr sz="2000" spc="300" dirty="0">
              <a:latin typeface="Montserrat Light" panose="00000400000000000000" pitchFamily="2" charset="0"/>
              <a:ea typeface="Comfortaa"/>
              <a:cs typeface="Comfortaa"/>
              <a:sym typeface="Comfortaa"/>
            </a:endParaRPr>
          </a:p>
        </p:txBody>
      </p:sp>
      <p:pic>
        <p:nvPicPr>
          <p:cNvPr id="14" name="Picture 10" descr="Sheila Crayon">
            <a:extLst>
              <a:ext uri="{FF2B5EF4-FFF2-40B4-BE49-F238E27FC236}">
                <a16:creationId xmlns:a16="http://schemas.microsoft.com/office/drawing/2014/main" id="{84202622-C315-809F-8CEE-E943588F5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524" y="6841547"/>
            <a:ext cx="2777490" cy="40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93">
            <a:extLst>
              <a:ext uri="{FF2B5EF4-FFF2-40B4-BE49-F238E27FC236}">
                <a16:creationId xmlns:a16="http://schemas.microsoft.com/office/drawing/2014/main" id="{54701D83-F95F-A3EF-1B55-85F31A2787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7497" y="5713969"/>
            <a:ext cx="4729560" cy="419835"/>
          </a:xfrm>
          <a:prstGeom prst="rect">
            <a:avLst/>
          </a:prstGeom>
        </p:spPr>
      </p:pic>
      <p:pic>
        <p:nvPicPr>
          <p:cNvPr id="16" name="Image 98">
            <a:extLst>
              <a:ext uri="{FF2B5EF4-FFF2-40B4-BE49-F238E27FC236}">
                <a16:creationId xmlns:a16="http://schemas.microsoft.com/office/drawing/2014/main" id="{5047981A-D5A4-11A7-F1A0-73794DAA86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0600" y="5797626"/>
            <a:ext cx="3636262" cy="357734"/>
          </a:xfrm>
          <a:prstGeom prst="rect">
            <a:avLst/>
          </a:prstGeom>
        </p:spPr>
      </p:pic>
      <p:pic>
        <p:nvPicPr>
          <p:cNvPr id="24" name="Picture 8" descr="Grosse Flèche Rouge vers la droite PNG transparents - StickPNG">
            <a:extLst>
              <a:ext uri="{FF2B5EF4-FFF2-40B4-BE49-F238E27FC236}">
                <a16:creationId xmlns:a16="http://schemas.microsoft.com/office/drawing/2014/main" id="{9B0CAC63-DA5B-AD6F-A263-7CAC21671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1774">
            <a:off x="3546658" y="6439477"/>
            <a:ext cx="836600" cy="47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raphic 19" descr="Add with solid fill">
            <a:extLst>
              <a:ext uri="{FF2B5EF4-FFF2-40B4-BE49-F238E27FC236}">
                <a16:creationId xmlns:a16="http://schemas.microsoft.com/office/drawing/2014/main" id="{1DEF918F-BE40-7FA3-1845-84C146311AC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93327" y="8110157"/>
            <a:ext cx="249172" cy="249172"/>
          </a:xfrm>
          <a:prstGeom prst="rect">
            <a:avLst/>
          </a:prstGeom>
        </p:spPr>
      </p:pic>
      <p:sp>
        <p:nvSpPr>
          <p:cNvPr id="26" name="Google Shape;132;p16">
            <a:extLst>
              <a:ext uri="{FF2B5EF4-FFF2-40B4-BE49-F238E27FC236}">
                <a16:creationId xmlns:a16="http://schemas.microsoft.com/office/drawing/2014/main" id="{9AFF9F74-214A-6831-61B7-1B21737C98F7}"/>
              </a:ext>
            </a:extLst>
          </p:cNvPr>
          <p:cNvSpPr txBox="1"/>
          <p:nvPr/>
        </p:nvSpPr>
        <p:spPr>
          <a:xfrm>
            <a:off x="469900" y="8509153"/>
            <a:ext cx="4563907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spc="300" dirty="0">
                <a:solidFill>
                  <a:srgbClr val="B81420"/>
                </a:solidFill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Uncertainties evaluation</a:t>
            </a:r>
            <a:endParaRPr sz="2000" b="1" spc="300" dirty="0">
              <a:latin typeface="Montserrat Light" panose="00000400000000000000" pitchFamily="2" charset="0"/>
              <a:ea typeface="Comfortaa"/>
              <a:cs typeface="Comfortaa"/>
              <a:sym typeface="Comfortaa"/>
            </a:endParaRPr>
          </a:p>
        </p:txBody>
      </p:sp>
      <p:pic>
        <p:nvPicPr>
          <p:cNvPr id="27" name="Picture 1" descr="Grosse Flèche Rouge vers la droite PNG transparents - StickPNG">
            <a:extLst>
              <a:ext uri="{FF2B5EF4-FFF2-40B4-BE49-F238E27FC236}">
                <a16:creationId xmlns:a16="http://schemas.microsoft.com/office/drawing/2014/main" id="{4AD76D3B-0172-6C42-AE7F-AAB146165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420">
            <a:off x="7539359" y="4417349"/>
            <a:ext cx="844488" cy="47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Grosse Flèche Rouge vers la droite PNG transparents - StickPNG">
            <a:extLst>
              <a:ext uri="{FF2B5EF4-FFF2-40B4-BE49-F238E27FC236}">
                <a16:creationId xmlns:a16="http://schemas.microsoft.com/office/drawing/2014/main" id="{E6FC7AC5-7898-D976-A2B8-F41F8909F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0066" flipH="1">
            <a:off x="7892186" y="6390130"/>
            <a:ext cx="836600" cy="47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ZoneTexte 29"/>
          <p:cNvSpPr txBox="1"/>
          <p:nvPr/>
        </p:nvSpPr>
        <p:spPr>
          <a:xfrm>
            <a:off x="935703" y="5166834"/>
            <a:ext cx="392506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400" b="1" i="1" dirty="0">
                <a:solidFill>
                  <a:srgbClr val="009999"/>
                </a:solidFill>
                <a:latin typeface="Ink Free" panose="03080402000500000000" pitchFamily="66" charset="0"/>
              </a:rPr>
              <a:t>Systematic expansion of H</a:t>
            </a:r>
            <a:endParaRPr lang="en-US" sz="2400" i="1" dirty="0">
              <a:solidFill>
                <a:srgbClr val="009999"/>
              </a:solidFill>
              <a:latin typeface="Ink Free" panose="03080402000500000000" pitchFamily="66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7413853" y="5106075"/>
            <a:ext cx="452635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400" b="1" i="1" dirty="0">
                <a:solidFill>
                  <a:srgbClr val="009999"/>
                </a:solidFill>
                <a:latin typeface="Ink Free" panose="03080402000500000000" pitchFamily="66" charset="0"/>
              </a:rPr>
              <a:t>Systematic expansion of | </a:t>
            </a:r>
            <a:r>
              <a:rPr lang="en-US" sz="2400" b="1" i="1" dirty="0" err="1">
                <a:solidFill>
                  <a:srgbClr val="009999"/>
                </a:solidFill>
                <a:latin typeface="Symbol" panose="05050102010706020507" pitchFamily="18" charset="2"/>
              </a:rPr>
              <a:t>Y</a:t>
            </a:r>
            <a:r>
              <a:rPr lang="en-US" sz="2400" b="1" i="1" baseline="-25000" dirty="0" err="1">
                <a:solidFill>
                  <a:srgbClr val="009999"/>
                </a:solidFill>
                <a:latin typeface="Ink Free" panose="03080402000500000000" pitchFamily="66" charset="0"/>
              </a:rPr>
              <a:t>k</a:t>
            </a:r>
            <a:r>
              <a:rPr lang="en-US" sz="2400" b="1" i="1" dirty="0">
                <a:solidFill>
                  <a:srgbClr val="009999"/>
                </a:solidFill>
                <a:latin typeface="Ink Free" panose="03080402000500000000" pitchFamily="66" charset="0"/>
              </a:rPr>
              <a:t> &gt;</a:t>
            </a:r>
            <a:endParaRPr lang="en-US" sz="2400" i="1" dirty="0">
              <a:solidFill>
                <a:srgbClr val="009999"/>
              </a:solidFill>
              <a:latin typeface="Ink Free" panose="03080402000500000000" pitchFamily="66" charset="0"/>
            </a:endParaRPr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37900" y="3791296"/>
            <a:ext cx="2357610" cy="495759"/>
          </a:xfrm>
          <a:prstGeom prst="rect">
            <a:avLst/>
          </a:prstGeom>
        </p:spPr>
      </p:pic>
      <p:sp>
        <p:nvSpPr>
          <p:cNvPr id="36" name="ZoneTexte 35"/>
          <p:cNvSpPr txBox="1"/>
          <p:nvPr/>
        </p:nvSpPr>
        <p:spPr>
          <a:xfrm>
            <a:off x="8310486" y="4486342"/>
            <a:ext cx="478651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800" b="1" dirty="0">
                <a:solidFill>
                  <a:srgbClr val="FF9900"/>
                </a:solidFill>
                <a:latin typeface="Ink Free" panose="03080402000500000000" pitchFamily="66" charset="0"/>
              </a:rPr>
              <a:t>Exponential </a:t>
            </a:r>
            <a:r>
              <a:rPr lang="en-US" sz="2800" b="1" dirty="0">
                <a:solidFill>
                  <a:srgbClr val="FF9900"/>
                </a:solidFill>
                <a:latin typeface="Ink Free" panose="03080402000500000000" pitchFamily="66" charset="0"/>
                <a:cs typeface="Times New Roman" panose="02020603050405020304" pitchFamily="18" charset="0"/>
              </a:rPr>
              <a:t>→ Polynomial </a:t>
            </a:r>
            <a:r>
              <a:rPr lang="en-US" sz="2800" b="1" dirty="0">
                <a:solidFill>
                  <a:srgbClr val="FF9900"/>
                </a:solidFill>
                <a:latin typeface="Ink Free" panose="03080402000500000000" pitchFamily="66" charset="0"/>
              </a:rPr>
              <a:t>cost</a:t>
            </a:r>
            <a:endParaRPr lang="en-US" sz="2800" dirty="0">
              <a:solidFill>
                <a:srgbClr val="FF9900"/>
              </a:solidFill>
              <a:latin typeface="Ink Free" panose="03080402000500000000" pitchFamily="66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6059034" y="7945544"/>
            <a:ext cx="51705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400" b="1" i="1" dirty="0">
                <a:solidFill>
                  <a:srgbClr val="009999"/>
                </a:solidFill>
                <a:latin typeface="Ink Free" panose="03080402000500000000" pitchFamily="66" charset="0"/>
              </a:rPr>
              <a:t>H</a:t>
            </a:r>
            <a:endParaRPr lang="en-US" sz="2400" i="1" dirty="0">
              <a:solidFill>
                <a:srgbClr val="009999"/>
              </a:solidFill>
              <a:latin typeface="Ink Free" panose="03080402000500000000" pitchFamily="66" charset="0"/>
            </a:endParaRPr>
          </a:p>
        </p:txBody>
      </p:sp>
      <p:sp>
        <p:nvSpPr>
          <p:cNvPr id="38" name="Shape 111"/>
          <p:cNvSpPr/>
          <p:nvPr/>
        </p:nvSpPr>
        <p:spPr>
          <a:xfrm>
            <a:off x="5263071" y="8417449"/>
            <a:ext cx="2520104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800" b="1" dirty="0">
                <a:solidFill>
                  <a:schemeClr val="tx1"/>
                </a:solidFill>
              </a:rPr>
              <a:t>Chiral EFT </a:t>
            </a:r>
            <a:r>
              <a:rPr lang="fr-FR" sz="1800" b="1" dirty="0" err="1">
                <a:solidFill>
                  <a:schemeClr val="tx1"/>
                </a:solidFill>
              </a:rPr>
              <a:t>truncation</a:t>
            </a:r>
            <a:endParaRPr lang="fr-FR" sz="1800" b="1" dirty="0">
              <a:solidFill>
                <a:schemeClr val="tx1"/>
              </a:solidFill>
            </a:endParaRPr>
          </a:p>
          <a:p>
            <a:pPr lvl="0">
              <a:defRPr sz="1800"/>
            </a:pPr>
            <a:r>
              <a:rPr lang="fr-FR" sz="1800" b="1" dirty="0" err="1">
                <a:solidFill>
                  <a:schemeClr val="tx1"/>
                </a:solidFill>
              </a:rPr>
              <a:t>LECs</a:t>
            </a:r>
            <a:r>
              <a:rPr lang="fr-FR" sz="1800" b="1" dirty="0">
                <a:solidFill>
                  <a:schemeClr val="tx1"/>
                </a:solidFill>
              </a:rPr>
              <a:t> </a:t>
            </a:r>
            <a:r>
              <a:rPr lang="fr-FR" sz="1800" b="1" dirty="0" err="1">
                <a:solidFill>
                  <a:schemeClr val="tx1"/>
                </a:solidFill>
              </a:rPr>
              <a:t>adjustement</a:t>
            </a:r>
            <a:endParaRPr lang="fr-FR" sz="1800" b="1" dirty="0">
              <a:solidFill>
                <a:schemeClr val="tx1"/>
              </a:solidFill>
            </a:endParaRPr>
          </a:p>
          <a:p>
            <a:pPr lvl="0">
              <a:defRPr sz="1800"/>
            </a:pPr>
            <a:r>
              <a:rPr lang="fr-FR" sz="1800" b="1" dirty="0">
                <a:solidFill>
                  <a:schemeClr val="tx1"/>
                </a:solidFill>
              </a:rPr>
              <a:t>Rank </a:t>
            </a:r>
            <a:r>
              <a:rPr lang="fr-FR" sz="1800" b="1" dirty="0" err="1">
                <a:solidFill>
                  <a:schemeClr val="tx1"/>
                </a:solidFill>
              </a:rPr>
              <a:t>reduction</a:t>
            </a:r>
            <a:r>
              <a:rPr lang="fr-FR" sz="1800" b="1" dirty="0">
                <a:solidFill>
                  <a:schemeClr val="tx1"/>
                </a:solidFill>
              </a:rPr>
              <a:t> of V</a:t>
            </a:r>
            <a:r>
              <a:rPr lang="fr-FR" sz="1800" b="1" baseline="30000" dirty="0">
                <a:solidFill>
                  <a:schemeClr val="tx1"/>
                </a:solidFill>
              </a:rPr>
              <a:t>3N</a:t>
            </a:r>
            <a:endParaRPr sz="1800" b="1" baseline="30000" dirty="0">
              <a:solidFill>
                <a:schemeClr val="tx1"/>
              </a:solidFill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9311057" y="7937879"/>
            <a:ext cx="120668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400" b="1" i="1" dirty="0">
                <a:solidFill>
                  <a:srgbClr val="009999"/>
                </a:solidFill>
                <a:latin typeface="Ink Free" panose="03080402000500000000" pitchFamily="66" charset="0"/>
              </a:rPr>
              <a:t>| </a:t>
            </a:r>
            <a:r>
              <a:rPr lang="en-US" sz="2400" b="1" i="1" dirty="0" err="1">
                <a:solidFill>
                  <a:srgbClr val="009999"/>
                </a:solidFill>
                <a:latin typeface="Symbol" panose="05050102010706020507" pitchFamily="18" charset="2"/>
              </a:rPr>
              <a:t>Y</a:t>
            </a:r>
            <a:r>
              <a:rPr lang="en-US" sz="2400" b="1" i="1" baseline="-25000" dirty="0" err="1">
                <a:solidFill>
                  <a:srgbClr val="009999"/>
                </a:solidFill>
                <a:latin typeface="Ink Free" panose="03080402000500000000" pitchFamily="66" charset="0"/>
              </a:rPr>
              <a:t>k</a:t>
            </a:r>
            <a:r>
              <a:rPr lang="en-US" sz="2400" b="1" i="1" dirty="0">
                <a:solidFill>
                  <a:srgbClr val="009999"/>
                </a:solidFill>
                <a:latin typeface="Ink Free" panose="03080402000500000000" pitchFamily="66" charset="0"/>
              </a:rPr>
              <a:t> &gt;</a:t>
            </a:r>
            <a:endParaRPr lang="en-US" sz="2400" i="1" dirty="0">
              <a:solidFill>
                <a:srgbClr val="009999"/>
              </a:solidFill>
              <a:latin typeface="Ink Free" panose="03080402000500000000" pitchFamily="66" charset="0"/>
            </a:endParaRPr>
          </a:p>
        </p:txBody>
      </p:sp>
      <p:sp>
        <p:nvSpPr>
          <p:cNvPr id="40" name="Shape 111"/>
          <p:cNvSpPr/>
          <p:nvPr/>
        </p:nvSpPr>
        <p:spPr>
          <a:xfrm>
            <a:off x="8843637" y="8433305"/>
            <a:ext cx="2520104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800" b="1" dirty="0">
                <a:solidFill>
                  <a:schemeClr val="tx1"/>
                </a:solidFill>
              </a:rPr>
              <a:t>Basis </a:t>
            </a:r>
            <a:r>
              <a:rPr lang="fr-FR" sz="1800" b="1" dirty="0" err="1">
                <a:solidFill>
                  <a:schemeClr val="tx1"/>
                </a:solidFill>
              </a:rPr>
              <a:t>truncation</a:t>
            </a:r>
            <a:endParaRPr lang="fr-FR" sz="1800" b="1" dirty="0">
              <a:solidFill>
                <a:schemeClr val="tx1"/>
              </a:solidFill>
            </a:endParaRPr>
          </a:p>
          <a:p>
            <a:pPr lvl="0">
              <a:defRPr sz="1800"/>
            </a:pPr>
            <a:r>
              <a:rPr lang="fr-FR" sz="1800" b="1" dirty="0">
                <a:solidFill>
                  <a:schemeClr val="tx1"/>
                </a:solidFill>
              </a:rPr>
              <a:t>Expansion </a:t>
            </a:r>
            <a:r>
              <a:rPr lang="fr-FR" sz="1800" b="1" dirty="0" err="1">
                <a:solidFill>
                  <a:schemeClr val="tx1"/>
                </a:solidFill>
              </a:rPr>
              <a:t>truncation</a:t>
            </a:r>
            <a:endParaRPr sz="1800" b="1" dirty="0">
              <a:solidFill>
                <a:schemeClr val="tx1"/>
              </a:solidFill>
            </a:endParaRPr>
          </a:p>
        </p:txBody>
      </p:sp>
      <p:sp>
        <p:nvSpPr>
          <p:cNvPr id="42" name="Shape 1495"/>
          <p:cNvSpPr/>
          <p:nvPr/>
        </p:nvSpPr>
        <p:spPr>
          <a:xfrm>
            <a:off x="444500" y="254784"/>
            <a:ext cx="12115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3600" dirty="0">
                <a:solidFill>
                  <a:srgbClr val="0033CC"/>
                </a:solidFill>
              </a:rPr>
              <a:t>Ab </a:t>
            </a:r>
            <a:r>
              <a:rPr lang="fr-FR" sz="3600" dirty="0" err="1">
                <a:solidFill>
                  <a:srgbClr val="0033CC"/>
                </a:solidFill>
              </a:rPr>
              <a:t>initio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theoretical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scheme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46" name="Shape 1496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5" name="ZoneTexte 41 1">
            <a:extLst>
              <a:ext uri="{FF2B5EF4-FFF2-40B4-BE49-F238E27FC236}">
                <a16:creationId xmlns:a16="http://schemas.microsoft.com/office/drawing/2014/main" id="{1E8BA824-253D-9850-0D1D-BB3033E36BC0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7438102" y="5055432"/>
            <a:ext cx="4878955" cy="1206500"/>
          </a:xfrm>
          <a:prstGeom prst="roundRect">
            <a:avLst>
              <a:gd name="adj" fmla="val 8772"/>
            </a:avLst>
          </a:prstGeom>
          <a:noFill/>
          <a:ln w="57150">
            <a:solidFill>
              <a:srgbClr val="FFA401"/>
            </a:solidFill>
          </a:ln>
          <a:effectLst>
            <a:outerShdw blurRad="50800" dist="38100" dir="2700000" sx="1000" sy="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en-US" b="1" dirty="0">
              <a:solidFill>
                <a:srgbClr val="FFA401"/>
              </a:solidFill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459F01BE-2290-431B-875F-C2D1527442E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43270" y="6261932"/>
            <a:ext cx="2217322" cy="2975859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6D6BB832-202D-4C57-B238-468C33464221}"/>
              </a:ext>
            </a:extLst>
          </p:cNvPr>
          <p:cNvSpPr txBox="1"/>
          <p:nvPr/>
        </p:nvSpPr>
        <p:spPr>
          <a:xfrm>
            <a:off x="444500" y="1788691"/>
            <a:ext cx="12115800" cy="1384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chemeClr val="tx1"/>
                </a:solidFill>
              </a:rPr>
              <a:t>In this talk “Ab initio” theoretical scheme</a:t>
            </a:r>
          </a:p>
          <a:p>
            <a:pPr lvl="0"/>
            <a:r>
              <a:rPr lang="en-US" sz="2800" b="1" dirty="0">
                <a:solidFill>
                  <a:schemeClr val="tx1"/>
                </a:solidFill>
              </a:rPr>
              <a:t>=</a:t>
            </a:r>
          </a:p>
          <a:p>
            <a:pPr lvl="0"/>
            <a:r>
              <a:rPr lang="en-US" sz="2800" b="1" dirty="0">
                <a:solidFill>
                  <a:schemeClr val="tx1"/>
                </a:solidFill>
              </a:rPr>
              <a:t>Chiral effective field theory (</a:t>
            </a:r>
            <a:r>
              <a:rPr lang="en-US" sz="2800" b="1" dirty="0" err="1">
                <a:solidFill>
                  <a:schemeClr val="tx1"/>
                </a:solidFill>
                <a:latin typeface="Symbol" panose="05050102010706020507" pitchFamily="18" charset="2"/>
              </a:rPr>
              <a:t>c</a:t>
            </a:r>
            <a:r>
              <a:rPr lang="en-US" sz="2800" b="1" dirty="0" err="1">
                <a:solidFill>
                  <a:schemeClr val="tx1"/>
                </a:solidFill>
              </a:rPr>
              <a:t>EFT</a:t>
            </a:r>
            <a:r>
              <a:rPr lang="en-US" sz="2800" b="1" dirty="0">
                <a:solidFill>
                  <a:schemeClr val="tx1"/>
                </a:solidFill>
              </a:rPr>
              <a:t>) based on Weinberg Power Counting (WPC)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CAD90FA-86A1-460C-BAC0-C08DABD4A546}"/>
              </a:ext>
            </a:extLst>
          </p:cNvPr>
          <p:cNvSpPr/>
          <p:nvPr/>
        </p:nvSpPr>
        <p:spPr>
          <a:xfrm>
            <a:off x="469899" y="1790885"/>
            <a:ext cx="12052911" cy="1526112"/>
          </a:xfrm>
          <a:prstGeom prst="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5991302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2" grpId="0"/>
      <p:bldP spid="26" grpId="0"/>
      <p:bldP spid="36" grpId="0"/>
      <p:bldP spid="37" grpId="0"/>
      <p:bldP spid="38" grpId="0" animBg="1"/>
      <p:bldP spid="39" grpId="0"/>
      <p:bldP spid="40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8581343" y="1594202"/>
            <a:ext cx="4913787" cy="6622145"/>
            <a:chOff x="404266" y="1736035"/>
            <a:chExt cx="4605469" cy="6896400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76" y="1739946"/>
              <a:ext cx="4514593" cy="6776255"/>
            </a:xfrm>
            <a:prstGeom prst="rect">
              <a:avLst/>
            </a:prstGeom>
          </p:spPr>
        </p:pic>
        <p:cxnSp>
          <p:nvCxnSpPr>
            <p:cNvPr id="55" name="Connecteur droit 54"/>
            <p:cNvCxnSpPr/>
            <p:nvPr/>
          </p:nvCxnSpPr>
          <p:spPr>
            <a:xfrm>
              <a:off x="469900" y="3785601"/>
              <a:ext cx="4514471" cy="17826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/>
            <p:cNvSpPr/>
            <p:nvPr/>
          </p:nvSpPr>
          <p:spPr>
            <a:xfrm>
              <a:off x="3143639" y="1736035"/>
              <a:ext cx="1866096" cy="6780166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476276" y="6144876"/>
              <a:ext cx="2667363" cy="248755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04266" y="1736035"/>
              <a:ext cx="417369" cy="4475101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  <p:cxnSp>
        <p:nvCxnSpPr>
          <p:cNvPr id="10" name="Connecteur droit avec flèche 9"/>
          <p:cNvCxnSpPr/>
          <p:nvPr/>
        </p:nvCxnSpPr>
        <p:spPr>
          <a:xfrm flipH="1" flipV="1">
            <a:off x="11733076" y="1579570"/>
            <a:ext cx="53009" cy="4233511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Accolade ouvrante 10"/>
          <p:cNvSpPr/>
          <p:nvPr/>
        </p:nvSpPr>
        <p:spPr>
          <a:xfrm>
            <a:off x="8667229" y="1643949"/>
            <a:ext cx="309044" cy="1781551"/>
          </a:xfrm>
          <a:prstGeom prst="leftBrace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9" name="Q"/>
          <p:cNvSpPr txBox="1"/>
          <p:nvPr/>
        </p:nvSpPr>
        <p:spPr>
          <a:xfrm rot="16200000">
            <a:off x="7078229" y="2234738"/>
            <a:ext cx="2151230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9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algn="ctr"/>
            <a:r>
              <a:rPr lang="fr-FR" b="1" dirty="0" err="1"/>
              <a:t>Hadronic</a:t>
            </a:r>
            <a:r>
              <a:rPr lang="fr-FR" b="1" dirty="0"/>
              <a:t> </a:t>
            </a:r>
            <a:r>
              <a:rPr lang="fr-FR" b="1" dirty="0" err="1"/>
              <a:t>Physics</a:t>
            </a:r>
            <a:endParaRPr lang="fr-FR" b="1" dirty="0"/>
          </a:p>
          <a:p>
            <a:pPr algn="ctr"/>
            <a:r>
              <a:rPr lang="fr-FR" b="1" dirty="0"/>
              <a:t>QCD</a:t>
            </a:r>
            <a:endParaRPr b="1" dirty="0"/>
          </a:p>
        </p:txBody>
      </p:sp>
      <p:sp>
        <p:nvSpPr>
          <p:cNvPr id="70" name="Q"/>
          <p:cNvSpPr txBox="1"/>
          <p:nvPr/>
        </p:nvSpPr>
        <p:spPr>
          <a:xfrm rot="16200000">
            <a:off x="7105481" y="4428342"/>
            <a:ext cx="2096728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9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algn="ctr"/>
            <a:r>
              <a:rPr lang="fr-FR" b="1" dirty="0" err="1"/>
              <a:t>Physics</a:t>
            </a:r>
            <a:r>
              <a:rPr lang="fr-FR" b="1" dirty="0"/>
              <a:t> of </a:t>
            </a:r>
            <a:r>
              <a:rPr lang="fr-FR" b="1" dirty="0" err="1"/>
              <a:t>nuclei</a:t>
            </a:r>
            <a:endParaRPr lang="fr-FR" b="1" dirty="0"/>
          </a:p>
          <a:p>
            <a:pPr algn="ctr"/>
            <a:r>
              <a:rPr lang="fr-FR" b="1" dirty="0" err="1">
                <a:latin typeface="Symbol" panose="05050102010706020507" pitchFamily="18" charset="2"/>
              </a:rPr>
              <a:t>c</a:t>
            </a:r>
            <a:r>
              <a:rPr lang="fr-FR" b="1" dirty="0" err="1"/>
              <a:t>EFT</a:t>
            </a:r>
            <a:endParaRPr b="1" dirty="0"/>
          </a:p>
        </p:txBody>
      </p:sp>
      <p:sp>
        <p:nvSpPr>
          <p:cNvPr id="71" name="Accolade ouvrante 70"/>
          <p:cNvSpPr/>
          <p:nvPr/>
        </p:nvSpPr>
        <p:spPr>
          <a:xfrm>
            <a:off x="8653977" y="3598286"/>
            <a:ext cx="322295" cy="2229427"/>
          </a:xfrm>
          <a:prstGeom prst="leftBrace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75" name="Rectangle à coins arrondis 74"/>
          <p:cNvSpPr/>
          <p:nvPr/>
        </p:nvSpPr>
        <p:spPr>
          <a:xfrm flipH="1">
            <a:off x="2809242" y="4188364"/>
            <a:ext cx="4652065" cy="567825"/>
          </a:xfrm>
          <a:prstGeom prst="wedgeRoundRectCallout">
            <a:avLst>
              <a:gd name="adj1" fmla="val -80350"/>
              <a:gd name="adj2" fmla="val -303975"/>
              <a:gd name="adj3" fmla="val 16667"/>
            </a:avLst>
          </a:prstGeom>
          <a:gradFill flip="none" rotWithShape="1">
            <a:gsLst>
              <a:gs pos="23000">
                <a:srgbClr val="0033CC">
                  <a:tint val="66000"/>
                  <a:satMod val="160000"/>
                  <a:alpha val="0"/>
                </a:srgbClr>
              </a:gs>
              <a:gs pos="97000">
                <a:srgbClr val="0033CC">
                  <a:tint val="44500"/>
                  <a:satMod val="160000"/>
                </a:srgbClr>
              </a:gs>
              <a:gs pos="100000">
                <a:srgbClr val="0033CC">
                  <a:tint val="23500"/>
                  <a:satMod val="160000"/>
                  <a:alpha val="0"/>
                  <a:lumMod val="72000"/>
                </a:srgbClr>
              </a:gs>
            </a:gsLst>
            <a:lin ang="8100000" scaled="1"/>
            <a:tileRect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5" name="Shape 105"/>
          <p:cNvSpPr/>
          <p:nvPr/>
        </p:nvSpPr>
        <p:spPr>
          <a:xfrm flipV="1">
            <a:off x="469900" y="1426638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" name="Chiral EFT"/>
          <p:cNvSpPr txBox="1"/>
          <p:nvPr/>
        </p:nvSpPr>
        <p:spPr>
          <a:xfrm>
            <a:off x="485919" y="1661856"/>
            <a:ext cx="7311297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b="0"/>
            </a:pPr>
            <a:r>
              <a:rPr lang="fr-FR" b="1" dirty="0"/>
              <a:t>Ab </a:t>
            </a:r>
            <a:r>
              <a:rPr lang="fr-FR" b="1" dirty="0" err="1"/>
              <a:t>initio</a:t>
            </a:r>
            <a:r>
              <a:rPr lang="fr-FR" b="1" dirty="0"/>
              <a:t> = </a:t>
            </a:r>
            <a:r>
              <a:rPr b="1" dirty="0"/>
              <a:t>Chiral EFT</a:t>
            </a:r>
            <a:r>
              <a:rPr lang="fr-FR" b="1" dirty="0"/>
              <a:t> = </a:t>
            </a:r>
            <a:r>
              <a:rPr lang="fr-FR" b="1" dirty="0" err="1"/>
              <a:t>low-energy</a:t>
            </a:r>
            <a:r>
              <a:rPr lang="fr-FR" b="1" dirty="0"/>
              <a:t> </a:t>
            </a:r>
            <a:r>
              <a:rPr lang="fr-FR" b="1" dirty="0" err="1"/>
              <a:t>realization</a:t>
            </a:r>
            <a:r>
              <a:rPr lang="fr-FR" b="1" dirty="0"/>
              <a:t> of QCD</a:t>
            </a:r>
            <a:endParaRPr b="1" dirty="0"/>
          </a:p>
        </p:txBody>
      </p:sp>
      <p:sp>
        <p:nvSpPr>
          <p:cNvPr id="35" name="➪ Expand around Q ~ m𝜋"/>
          <p:cNvSpPr txBox="1"/>
          <p:nvPr/>
        </p:nvSpPr>
        <p:spPr>
          <a:xfrm>
            <a:off x="2904468" y="2349207"/>
            <a:ext cx="1676405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err="1">
                <a:latin typeface="ＭＳ Ｐ明朝"/>
                <a:ea typeface="ＭＳ Ｐ明朝"/>
                <a:cs typeface="ＭＳ Ｐ明朝"/>
                <a:sym typeface="ＭＳ Ｐ明朝"/>
              </a:rPr>
              <a:t>Nucleons</a:t>
            </a:r>
            <a:endParaRPr baseline="-5999" dirty="0"/>
          </a:p>
        </p:txBody>
      </p:sp>
      <p:sp>
        <p:nvSpPr>
          <p:cNvPr id="37" name="High-energy via contact interactions"/>
          <p:cNvSpPr txBox="1"/>
          <p:nvPr/>
        </p:nvSpPr>
        <p:spPr>
          <a:xfrm>
            <a:off x="2905091" y="4241074"/>
            <a:ext cx="460816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High-energy via contact interactions</a:t>
            </a:r>
          </a:p>
        </p:txBody>
      </p:sp>
      <p:sp>
        <p:nvSpPr>
          <p:cNvPr id="38" name="Line"/>
          <p:cNvSpPr/>
          <p:nvPr/>
        </p:nvSpPr>
        <p:spPr>
          <a:xfrm flipV="1">
            <a:off x="1002855" y="6191049"/>
            <a:ext cx="1" cy="9906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39" name="Line"/>
          <p:cNvSpPr/>
          <p:nvPr/>
        </p:nvSpPr>
        <p:spPr>
          <a:xfrm flipV="1">
            <a:off x="1576881" y="6191049"/>
            <a:ext cx="1" cy="9906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0" name="Line"/>
          <p:cNvSpPr/>
          <p:nvPr/>
        </p:nvSpPr>
        <p:spPr>
          <a:xfrm>
            <a:off x="992048" y="6686349"/>
            <a:ext cx="587944" cy="1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1" name="N"/>
          <p:cNvSpPr txBox="1"/>
          <p:nvPr/>
        </p:nvSpPr>
        <p:spPr>
          <a:xfrm>
            <a:off x="840161" y="7155521"/>
            <a:ext cx="32538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</a:t>
            </a:r>
          </a:p>
        </p:txBody>
      </p:sp>
      <p:sp>
        <p:nvSpPr>
          <p:cNvPr id="42" name="N"/>
          <p:cNvSpPr txBox="1"/>
          <p:nvPr/>
        </p:nvSpPr>
        <p:spPr>
          <a:xfrm>
            <a:off x="1414187" y="7155521"/>
            <a:ext cx="32538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</a:t>
            </a:r>
          </a:p>
        </p:txBody>
      </p:sp>
      <p:sp>
        <p:nvSpPr>
          <p:cNvPr id="43" name="𝜋"/>
          <p:cNvSpPr txBox="1"/>
          <p:nvPr/>
        </p:nvSpPr>
        <p:spPr>
          <a:xfrm>
            <a:off x="1164679" y="6311699"/>
            <a:ext cx="264865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𝜋</a:t>
            </a:r>
          </a:p>
        </p:txBody>
      </p:sp>
      <p:sp>
        <p:nvSpPr>
          <p:cNvPr id="44" name="Line"/>
          <p:cNvSpPr/>
          <p:nvPr/>
        </p:nvSpPr>
        <p:spPr>
          <a:xfrm flipV="1">
            <a:off x="1042446" y="3980724"/>
            <a:ext cx="574027" cy="99060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5" name="Line"/>
          <p:cNvSpPr/>
          <p:nvPr/>
        </p:nvSpPr>
        <p:spPr>
          <a:xfrm flipH="1" flipV="1">
            <a:off x="1042446" y="3980725"/>
            <a:ext cx="574027" cy="9906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6" name="N"/>
          <p:cNvSpPr txBox="1"/>
          <p:nvPr/>
        </p:nvSpPr>
        <p:spPr>
          <a:xfrm>
            <a:off x="879752" y="4945198"/>
            <a:ext cx="32538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</a:t>
            </a:r>
          </a:p>
        </p:txBody>
      </p:sp>
      <p:sp>
        <p:nvSpPr>
          <p:cNvPr id="47" name="N"/>
          <p:cNvSpPr txBox="1"/>
          <p:nvPr/>
        </p:nvSpPr>
        <p:spPr>
          <a:xfrm>
            <a:off x="1453778" y="4945198"/>
            <a:ext cx="32538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</a:t>
            </a:r>
          </a:p>
        </p:txBody>
      </p:sp>
      <p:sp>
        <p:nvSpPr>
          <p:cNvPr id="48" name="Circle"/>
          <p:cNvSpPr/>
          <p:nvPr/>
        </p:nvSpPr>
        <p:spPr>
          <a:xfrm>
            <a:off x="1274894" y="4420877"/>
            <a:ext cx="109131" cy="11029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59" name="[Weinberg, van Kolck, ..]"/>
          <p:cNvSpPr txBox="1"/>
          <p:nvPr/>
        </p:nvSpPr>
        <p:spPr>
          <a:xfrm rot="16200000">
            <a:off x="-2041590" y="3944387"/>
            <a:ext cx="4432079" cy="364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>
              <a:defRPr sz="1700" i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i="0" dirty="0"/>
              <a:t>[Weinberg, </a:t>
            </a:r>
            <a:r>
              <a:rPr lang="fr-FR" i="0" dirty="0"/>
              <a:t>Gasser, </a:t>
            </a:r>
            <a:r>
              <a:rPr lang="fr-FR" i="0" dirty="0" err="1"/>
              <a:t>Leutwyler</a:t>
            </a:r>
            <a:r>
              <a:rPr lang="fr-FR" i="0" dirty="0"/>
              <a:t>, </a:t>
            </a:r>
            <a:r>
              <a:rPr i="0" dirty="0"/>
              <a:t>van Kolck, ..]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1691355" y="6191048"/>
            <a:ext cx="939360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+</a:t>
            </a:r>
            <a:r>
              <a:rPr kumimoji="0" lang="fr-FR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 …</a:t>
            </a:r>
          </a:p>
        </p:txBody>
      </p:sp>
      <p:sp>
        <p:nvSpPr>
          <p:cNvPr id="63" name="ZoneTexte 62"/>
          <p:cNvSpPr txBox="1"/>
          <p:nvPr/>
        </p:nvSpPr>
        <p:spPr>
          <a:xfrm>
            <a:off x="1693304" y="4027081"/>
            <a:ext cx="939360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+</a:t>
            </a:r>
            <a:r>
              <a:rPr kumimoji="0" lang="fr-FR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 …</a:t>
            </a:r>
          </a:p>
        </p:txBody>
      </p:sp>
      <p:sp>
        <p:nvSpPr>
          <p:cNvPr id="72" name="➪ Expand around Q ~ m𝜋"/>
          <p:cNvSpPr txBox="1"/>
          <p:nvPr/>
        </p:nvSpPr>
        <p:spPr>
          <a:xfrm>
            <a:off x="2988124" y="2927830"/>
            <a:ext cx="136379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>
                <a:latin typeface="ＭＳ Ｐ明朝"/>
                <a:ea typeface="ＭＳ Ｐ明朝"/>
                <a:cs typeface="ＭＳ Ｐ明朝"/>
                <a:sym typeface="ＭＳ Ｐ明朝"/>
              </a:rPr>
              <a:t>Pions</a:t>
            </a:r>
            <a:endParaRPr baseline="-5999" dirty="0"/>
          </a:p>
        </p:txBody>
      </p:sp>
      <p:sp>
        <p:nvSpPr>
          <p:cNvPr id="73" name="➪ Expand around Q ~ m𝜋"/>
          <p:cNvSpPr txBox="1"/>
          <p:nvPr/>
        </p:nvSpPr>
        <p:spPr>
          <a:xfrm>
            <a:off x="794326" y="2369389"/>
            <a:ext cx="15643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>
                <a:latin typeface="ＭＳ Ｐ明朝"/>
                <a:ea typeface="ＭＳ Ｐ明朝"/>
                <a:cs typeface="ＭＳ Ｐ明朝"/>
                <a:sym typeface="ＭＳ Ｐ明朝"/>
              </a:rPr>
              <a:t>Effective </a:t>
            </a:r>
            <a:r>
              <a:rPr lang="fr-FR" dirty="0" err="1">
                <a:latin typeface="ＭＳ Ｐ明朝"/>
                <a:ea typeface="ＭＳ Ｐ明朝"/>
                <a:cs typeface="ＭＳ Ｐ明朝"/>
                <a:sym typeface="ＭＳ Ｐ明朝"/>
              </a:rPr>
              <a:t>degrees</a:t>
            </a:r>
            <a:r>
              <a:rPr lang="fr-FR" dirty="0">
                <a:latin typeface="ＭＳ Ｐ明朝"/>
                <a:ea typeface="ＭＳ Ｐ明朝"/>
                <a:cs typeface="ＭＳ Ｐ明朝"/>
                <a:sym typeface="ＭＳ Ｐ明朝"/>
              </a:rPr>
              <a:t> of </a:t>
            </a:r>
            <a:r>
              <a:rPr lang="fr-FR" dirty="0" err="1">
                <a:latin typeface="ＭＳ Ｐ明朝"/>
                <a:ea typeface="ＭＳ Ｐ明朝"/>
                <a:cs typeface="ＭＳ Ｐ明朝"/>
                <a:sym typeface="ＭＳ Ｐ明朝"/>
              </a:rPr>
              <a:t>freedom</a:t>
            </a:r>
            <a:endParaRPr baseline="-5999" dirty="0"/>
          </a:p>
        </p:txBody>
      </p:sp>
      <p:sp>
        <p:nvSpPr>
          <p:cNvPr id="12" name="Accolade fermante 11"/>
          <p:cNvSpPr/>
          <p:nvPr/>
        </p:nvSpPr>
        <p:spPr>
          <a:xfrm>
            <a:off x="2277386" y="2382921"/>
            <a:ext cx="326825" cy="1129612"/>
          </a:xfrm>
          <a:prstGeom prst="rightBrace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3210594" y="3425500"/>
            <a:ext cx="850867" cy="0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4" name="➪ Expand around Q ~ m𝜋"/>
          <p:cNvSpPr txBox="1"/>
          <p:nvPr/>
        </p:nvSpPr>
        <p:spPr>
          <a:xfrm>
            <a:off x="1346140" y="3500434"/>
            <a:ext cx="5293272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1600" dirty="0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Manifestation of chiral </a:t>
            </a:r>
            <a:r>
              <a:rPr lang="fr-FR" sz="1600" dirty="0" err="1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symmetry</a:t>
            </a:r>
            <a:r>
              <a:rPr lang="fr-FR" sz="1600" dirty="0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 </a:t>
            </a:r>
            <a:r>
              <a:rPr lang="fr-FR" sz="1600" dirty="0" err="1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breaking</a:t>
            </a:r>
            <a:r>
              <a:rPr lang="fr-FR" sz="1600" dirty="0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 at </a:t>
            </a:r>
            <a:r>
              <a:rPr lang="fr-FR" sz="1600" dirty="0" err="1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low</a:t>
            </a:r>
            <a:r>
              <a:rPr lang="fr-FR" sz="1600" dirty="0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 </a:t>
            </a:r>
            <a:r>
              <a:rPr lang="fr-FR" sz="1600" dirty="0" err="1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energy</a:t>
            </a:r>
            <a:endParaRPr sz="1600" baseline="-5999" dirty="0">
              <a:solidFill>
                <a:srgbClr val="FF0000"/>
              </a:solidFill>
            </a:endParaRPr>
          </a:p>
        </p:txBody>
      </p:sp>
      <p:sp>
        <p:nvSpPr>
          <p:cNvPr id="77" name="Line"/>
          <p:cNvSpPr/>
          <p:nvPr/>
        </p:nvSpPr>
        <p:spPr>
          <a:xfrm flipH="1" flipV="1">
            <a:off x="4587676" y="2278149"/>
            <a:ext cx="3278" cy="638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cxnSp>
        <p:nvCxnSpPr>
          <p:cNvPr id="17" name="Connecteur droit 16"/>
          <p:cNvCxnSpPr/>
          <p:nvPr/>
        </p:nvCxnSpPr>
        <p:spPr>
          <a:xfrm>
            <a:off x="4271434" y="3174907"/>
            <a:ext cx="674278" cy="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ysDash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0" name="Q"/>
          <p:cNvSpPr txBox="1"/>
          <p:nvPr/>
        </p:nvSpPr>
        <p:spPr>
          <a:xfrm>
            <a:off x="5167588" y="2951461"/>
            <a:ext cx="1348126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9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1600" dirty="0" err="1"/>
              <a:t>m</a:t>
            </a:r>
            <a:r>
              <a:rPr lang="fr-FR" sz="1600" baseline="-25000" dirty="0" err="1">
                <a:latin typeface="Symbol" panose="05050102010706020507" pitchFamily="18" charset="2"/>
              </a:rPr>
              <a:t>p</a:t>
            </a:r>
            <a:r>
              <a:rPr lang="fr-FR" sz="1600" dirty="0"/>
              <a:t> = 150MeV</a:t>
            </a:r>
            <a:endParaRPr sz="1600" dirty="0"/>
          </a:p>
        </p:txBody>
      </p:sp>
      <p:sp>
        <p:nvSpPr>
          <p:cNvPr id="81" name="Rectangle à coins arrondis 80"/>
          <p:cNvSpPr/>
          <p:nvPr/>
        </p:nvSpPr>
        <p:spPr>
          <a:xfrm flipH="1">
            <a:off x="2736292" y="6356816"/>
            <a:ext cx="4125281" cy="567825"/>
          </a:xfrm>
          <a:prstGeom prst="wedgeRoundRectCallout">
            <a:avLst>
              <a:gd name="adj1" fmla="val -98982"/>
              <a:gd name="adj2" fmla="val -369323"/>
              <a:gd name="adj3" fmla="val 16667"/>
            </a:avLst>
          </a:prstGeom>
          <a:gradFill flip="none" rotWithShape="1">
            <a:gsLst>
              <a:gs pos="23000">
                <a:srgbClr val="0033CC">
                  <a:tint val="66000"/>
                  <a:satMod val="160000"/>
                  <a:alpha val="0"/>
                </a:srgbClr>
              </a:gs>
              <a:gs pos="97000">
                <a:srgbClr val="0033CC">
                  <a:tint val="44500"/>
                  <a:satMod val="160000"/>
                </a:srgbClr>
              </a:gs>
              <a:gs pos="100000">
                <a:srgbClr val="0033CC">
                  <a:tint val="23500"/>
                  <a:satMod val="160000"/>
                  <a:alpha val="0"/>
                  <a:lumMod val="72000"/>
                </a:srgbClr>
              </a:gs>
            </a:gsLst>
            <a:lin ang="8100000" scaled="1"/>
            <a:tileRect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4" name="Keep pion dynamic explicit"/>
          <p:cNvSpPr txBox="1"/>
          <p:nvPr/>
        </p:nvSpPr>
        <p:spPr>
          <a:xfrm>
            <a:off x="2809242" y="6453891"/>
            <a:ext cx="4073231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/>
              <a:t>P</a:t>
            </a:r>
            <a:r>
              <a:rPr dirty="0"/>
              <a:t>ion</a:t>
            </a:r>
            <a:r>
              <a:rPr lang="fr-FR" dirty="0"/>
              <a:t>-</a:t>
            </a:r>
            <a:r>
              <a:rPr lang="fr-FR" dirty="0" err="1"/>
              <a:t>driven</a:t>
            </a:r>
            <a:r>
              <a:rPr lang="fr-FR" dirty="0"/>
              <a:t> interactions explicit </a:t>
            </a:r>
            <a:endParaRPr dirty="0"/>
          </a:p>
        </p:txBody>
      </p:sp>
      <p:sp>
        <p:nvSpPr>
          <p:cNvPr id="82" name="High-energy via contact interactions"/>
          <p:cNvSpPr txBox="1"/>
          <p:nvPr/>
        </p:nvSpPr>
        <p:spPr>
          <a:xfrm>
            <a:off x="807665" y="5390992"/>
            <a:ext cx="6549870" cy="59503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3200" dirty="0"/>
              <a:t>∞</a:t>
            </a:r>
            <a:r>
              <a:rPr lang="fr-FR" dirty="0"/>
              <a:t> # </a:t>
            </a:r>
            <a:r>
              <a:rPr lang="fr-FR" dirty="0" err="1"/>
              <a:t>operators</a:t>
            </a:r>
            <a:r>
              <a:rPr lang="fr-FR" dirty="0"/>
              <a:t> compatible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symmetries</a:t>
            </a:r>
            <a:r>
              <a:rPr lang="fr-FR" dirty="0"/>
              <a:t> of QCD </a:t>
            </a:r>
            <a:endParaRPr dirty="0"/>
          </a:p>
        </p:txBody>
      </p:sp>
      <p:sp>
        <p:nvSpPr>
          <p:cNvPr id="84" name="High-energy via contact interactions"/>
          <p:cNvSpPr txBox="1"/>
          <p:nvPr/>
        </p:nvSpPr>
        <p:spPr>
          <a:xfrm>
            <a:off x="112867" y="7845943"/>
            <a:ext cx="7507134" cy="41036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dirty="0"/>
              <a:t>1) </a:t>
            </a:r>
            <a:r>
              <a:rPr lang="fr-FR" sz="2000" dirty="0" err="1"/>
              <a:t>Organize</a:t>
            </a:r>
            <a:r>
              <a:rPr lang="fr-FR" sz="2000" dirty="0"/>
              <a:t> via </a:t>
            </a:r>
            <a:r>
              <a:rPr lang="fr-FR" sz="2000" dirty="0" err="1"/>
              <a:t>expected</a:t>
            </a:r>
            <a:r>
              <a:rPr lang="fr-FR" sz="2000" dirty="0"/>
              <a:t> importance in (Q/</a:t>
            </a:r>
            <a:r>
              <a:rPr lang="fr-FR" sz="2000" dirty="0" err="1">
                <a:latin typeface="Symbol" panose="05050102010706020507" pitchFamily="18" charset="2"/>
              </a:rPr>
              <a:t>L</a:t>
            </a:r>
            <a:r>
              <a:rPr lang="fr-FR" sz="2000" baseline="-25000" dirty="0" err="1">
                <a:latin typeface="Symbol" panose="05050102010706020507" pitchFamily="18" charset="2"/>
              </a:rPr>
              <a:t>c</a:t>
            </a:r>
            <a:r>
              <a:rPr lang="fr-FR" sz="2000" dirty="0"/>
              <a:t>)</a:t>
            </a:r>
            <a:r>
              <a:rPr lang="fr-FR" sz="2000" baseline="30000" dirty="0">
                <a:latin typeface="Symbol" panose="05050102010706020507" pitchFamily="18" charset="2"/>
              </a:rPr>
              <a:t>n</a:t>
            </a:r>
            <a:r>
              <a:rPr lang="fr-FR" sz="2000" dirty="0"/>
              <a:t> = Power </a:t>
            </a:r>
            <a:r>
              <a:rPr lang="fr-FR" sz="2000" dirty="0" err="1"/>
              <a:t>Counting</a:t>
            </a:r>
            <a:endParaRPr sz="2000" dirty="0"/>
          </a:p>
        </p:txBody>
      </p:sp>
      <p:sp>
        <p:nvSpPr>
          <p:cNvPr id="52" name="Shape 1495">
            <a:extLst>
              <a:ext uri="{FF2B5EF4-FFF2-40B4-BE49-F238E27FC236}">
                <a16:creationId xmlns:a16="http://schemas.microsoft.com/office/drawing/2014/main" id="{501E5521-8DFA-4241-AEAB-4F6DE43AE1AE}"/>
              </a:ext>
            </a:extLst>
          </p:cNvPr>
          <p:cNvSpPr/>
          <p:nvPr/>
        </p:nvSpPr>
        <p:spPr>
          <a:xfrm>
            <a:off x="444500" y="254784"/>
            <a:ext cx="12115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3600" dirty="0">
                <a:solidFill>
                  <a:srgbClr val="0033CC"/>
                </a:solidFill>
              </a:rPr>
              <a:t>Ab initio </a:t>
            </a:r>
            <a:r>
              <a:rPr lang="fr-FR" sz="3600" dirty="0" err="1">
                <a:solidFill>
                  <a:srgbClr val="0033CC"/>
                </a:solidFill>
              </a:rPr>
              <a:t>theoretical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scheme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sz="3600" dirty="0">
                <a:solidFill>
                  <a:srgbClr val="0033CC"/>
                </a:solidFill>
              </a:rPr>
              <a:t>: 1) expansion of H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49" name="Q">
            <a:extLst>
              <a:ext uri="{FF2B5EF4-FFF2-40B4-BE49-F238E27FC236}">
                <a16:creationId xmlns:a16="http://schemas.microsoft.com/office/drawing/2014/main" id="{EBEFEF1A-4080-46BD-9177-72E5FB164862}"/>
              </a:ext>
            </a:extLst>
          </p:cNvPr>
          <p:cNvSpPr txBox="1"/>
          <p:nvPr/>
        </p:nvSpPr>
        <p:spPr>
          <a:xfrm>
            <a:off x="11952480" y="2929588"/>
            <a:ext cx="9618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9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1800" dirty="0"/>
              <a:t>800MeV</a:t>
            </a:r>
            <a:endParaRPr sz="1800" dirty="0"/>
          </a:p>
        </p:txBody>
      </p:sp>
      <p:sp>
        <p:nvSpPr>
          <p:cNvPr id="50" name="Rectangle">
            <a:extLst>
              <a:ext uri="{FF2B5EF4-FFF2-40B4-BE49-F238E27FC236}">
                <a16:creationId xmlns:a16="http://schemas.microsoft.com/office/drawing/2014/main" id="{683C2F77-2DF7-4FE7-B9EE-3027DB1B66C3}"/>
              </a:ext>
            </a:extLst>
          </p:cNvPr>
          <p:cNvSpPr/>
          <p:nvPr/>
        </p:nvSpPr>
        <p:spPr>
          <a:xfrm>
            <a:off x="11607193" y="3075527"/>
            <a:ext cx="281954" cy="87716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51" name="Q">
            <a:extLst>
              <a:ext uri="{FF2B5EF4-FFF2-40B4-BE49-F238E27FC236}">
                <a16:creationId xmlns:a16="http://schemas.microsoft.com/office/drawing/2014/main" id="{DF25CEFD-49DD-4570-8F66-633A91AB1588}"/>
              </a:ext>
            </a:extLst>
          </p:cNvPr>
          <p:cNvSpPr txBox="1"/>
          <p:nvPr/>
        </p:nvSpPr>
        <p:spPr>
          <a:xfrm>
            <a:off x="11934127" y="3796990"/>
            <a:ext cx="9618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9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1800" dirty="0"/>
              <a:t>150MeV</a:t>
            </a:r>
            <a:endParaRPr sz="1800" dirty="0"/>
          </a:p>
        </p:txBody>
      </p:sp>
      <p:sp>
        <p:nvSpPr>
          <p:cNvPr id="53" name="Rectangle">
            <a:extLst>
              <a:ext uri="{FF2B5EF4-FFF2-40B4-BE49-F238E27FC236}">
                <a16:creationId xmlns:a16="http://schemas.microsoft.com/office/drawing/2014/main" id="{18FBCD35-3704-4CC7-B13B-B8CF7D97E386}"/>
              </a:ext>
            </a:extLst>
          </p:cNvPr>
          <p:cNvSpPr/>
          <p:nvPr/>
        </p:nvSpPr>
        <p:spPr>
          <a:xfrm>
            <a:off x="11618603" y="3942928"/>
            <a:ext cx="281954" cy="87716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pic>
        <p:nvPicPr>
          <p:cNvPr id="54" name="Image 53">
            <a:extLst>
              <a:ext uri="{FF2B5EF4-FFF2-40B4-BE49-F238E27FC236}">
                <a16:creationId xmlns:a16="http://schemas.microsoft.com/office/drawing/2014/main" id="{9908344E-F258-4F04-BC1A-846789E0A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3078" y="4141722"/>
            <a:ext cx="374573" cy="407624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E8F7E7B3-8F92-4D63-AEE0-E1820A4DC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4590" y="2517037"/>
            <a:ext cx="418641" cy="44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700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9" grpId="0" animBg="1"/>
      <p:bldP spid="70" grpId="0" animBg="1"/>
      <p:bldP spid="71" grpId="0" animBg="1"/>
      <p:bldP spid="75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62" grpId="0"/>
      <p:bldP spid="63" grpId="0"/>
      <p:bldP spid="72" grpId="0" animBg="1"/>
      <p:bldP spid="73" grpId="0" animBg="1"/>
      <p:bldP spid="12" grpId="0" animBg="1"/>
      <p:bldP spid="74" grpId="0" animBg="1"/>
      <p:bldP spid="77" grpId="0" animBg="1"/>
      <p:bldP spid="80" grpId="0" animBg="1"/>
      <p:bldP spid="81" grpId="0" animBg="1"/>
      <p:bldP spid="34" grpId="0" animBg="1"/>
      <p:bldP spid="82" grpId="0" animBg="1"/>
      <p:bldP spid="8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2" y="1478998"/>
            <a:ext cx="6007445" cy="8062568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>
            <a:off x="0" y="2557670"/>
            <a:ext cx="6086957" cy="13252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dash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Connecteur droit 39"/>
          <p:cNvCxnSpPr/>
          <p:nvPr/>
        </p:nvCxnSpPr>
        <p:spPr>
          <a:xfrm>
            <a:off x="-1" y="3942522"/>
            <a:ext cx="6086957" cy="13252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dash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Connecteur droit 40"/>
          <p:cNvCxnSpPr/>
          <p:nvPr/>
        </p:nvCxnSpPr>
        <p:spPr>
          <a:xfrm>
            <a:off x="0" y="5327926"/>
            <a:ext cx="6086957" cy="13252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dash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Connecteur droit 41"/>
          <p:cNvCxnSpPr/>
          <p:nvPr/>
        </p:nvCxnSpPr>
        <p:spPr>
          <a:xfrm>
            <a:off x="-2" y="6712778"/>
            <a:ext cx="6086957" cy="13252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dash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7651" y="1824684"/>
            <a:ext cx="2181340" cy="47923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2398" y="2933845"/>
            <a:ext cx="2511846" cy="57287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4268" y="4304218"/>
            <a:ext cx="3988106" cy="60041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9908" y="5702133"/>
            <a:ext cx="5133860" cy="60592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4268" y="7144333"/>
            <a:ext cx="4671152" cy="616945"/>
          </a:xfrm>
          <a:prstGeom prst="rect">
            <a:avLst/>
          </a:prstGeom>
        </p:spPr>
      </p:pic>
      <p:cxnSp>
        <p:nvCxnSpPr>
          <p:cNvPr id="14" name="Connecteur droit 13"/>
          <p:cNvCxnSpPr/>
          <p:nvPr/>
        </p:nvCxnSpPr>
        <p:spPr>
          <a:xfrm>
            <a:off x="9658321" y="6505048"/>
            <a:ext cx="0" cy="435896"/>
          </a:xfrm>
          <a:prstGeom prst="line">
            <a:avLst/>
          </a:prstGeom>
          <a:noFill/>
          <a:ln w="57150" cap="flat">
            <a:solidFill>
              <a:schemeClr val="tx1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Rectangle 14"/>
          <p:cNvSpPr/>
          <p:nvPr/>
        </p:nvSpPr>
        <p:spPr>
          <a:xfrm>
            <a:off x="7566991" y="7144333"/>
            <a:ext cx="4768429" cy="616945"/>
          </a:xfrm>
          <a:prstGeom prst="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cxnSp>
        <p:nvCxnSpPr>
          <p:cNvPr id="45" name="Connecteur droit 44"/>
          <p:cNvCxnSpPr/>
          <p:nvPr/>
        </p:nvCxnSpPr>
        <p:spPr>
          <a:xfrm>
            <a:off x="2853330" y="7232375"/>
            <a:ext cx="0" cy="435896"/>
          </a:xfrm>
          <a:prstGeom prst="line">
            <a:avLst/>
          </a:prstGeom>
          <a:noFill/>
          <a:ln w="57150" cap="flat">
            <a:solidFill>
              <a:schemeClr val="tx1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Shape 1495">
            <a:extLst>
              <a:ext uri="{FF2B5EF4-FFF2-40B4-BE49-F238E27FC236}">
                <a16:creationId xmlns:a16="http://schemas.microsoft.com/office/drawing/2014/main" id="{7D42708A-E7E0-4571-8F01-03814724B4CB}"/>
              </a:ext>
            </a:extLst>
          </p:cNvPr>
          <p:cNvSpPr/>
          <p:nvPr/>
        </p:nvSpPr>
        <p:spPr>
          <a:xfrm>
            <a:off x="444500" y="254784"/>
            <a:ext cx="12115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3600" dirty="0">
                <a:solidFill>
                  <a:srgbClr val="0033CC"/>
                </a:solidFill>
              </a:rPr>
              <a:t>Ab initio </a:t>
            </a:r>
            <a:r>
              <a:rPr lang="fr-FR" sz="3600" dirty="0" err="1">
                <a:solidFill>
                  <a:srgbClr val="0033CC"/>
                </a:solidFill>
              </a:rPr>
              <a:t>theoretical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scheme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sz="3600" dirty="0">
                <a:solidFill>
                  <a:srgbClr val="0033CC"/>
                </a:solidFill>
              </a:rPr>
              <a:t>: 1) expansion of H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17" name="High-energy via contact interactions">
            <a:extLst>
              <a:ext uri="{FF2B5EF4-FFF2-40B4-BE49-F238E27FC236}">
                <a16:creationId xmlns:a16="http://schemas.microsoft.com/office/drawing/2014/main" id="{8C73218E-FE45-4157-840A-17CFBDF8121A}"/>
              </a:ext>
            </a:extLst>
          </p:cNvPr>
          <p:cNvSpPr txBox="1"/>
          <p:nvPr/>
        </p:nvSpPr>
        <p:spPr>
          <a:xfrm>
            <a:off x="7290549" y="8089351"/>
            <a:ext cx="4475584" cy="41036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en-US" sz="2000" b="1" dirty="0">
                <a:solidFill>
                  <a:schemeClr val="tx1"/>
                </a:solidFill>
              </a:rPr>
              <a:t>Similar expansion for any observable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7E45EC1-51A4-4582-A648-A786D87057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7064" y="8628030"/>
            <a:ext cx="1955807" cy="94401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BEBD106-9142-491D-80D8-84EDD66C30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7339" y="8802011"/>
            <a:ext cx="4768429" cy="596053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15252527-43E0-4B9C-876C-643369FBED66}"/>
              </a:ext>
            </a:extLst>
          </p:cNvPr>
          <p:cNvCxnSpPr/>
          <p:nvPr/>
        </p:nvCxnSpPr>
        <p:spPr>
          <a:xfrm flipH="1">
            <a:off x="7972050" y="8802011"/>
            <a:ext cx="172109" cy="567015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9933985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2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2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2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600"/>
  <p:tag name="ORIGINALHEIGHT" val="53,2574"/>
  <p:tag name="ORIGINALWIDTH" val="74,26039"/>
  <p:tag name="OUTPUTTYPE" val="PNG"/>
  <p:tag name="IGUANATEXVERSION" val="160"/>
  <p:tag name="LATEXADDIN" val="\documentclass{article}&#10;\usepackage{amsmath, amssymb, amsfonts}&#10;\usepackage{xcolor}&#10;\usepackage[T1]{fontenc}&#10;\usepackage{txfonts}&#10;&#10;&#10;\definecolor{KULblue}{RGB}{0,0,0}&#10;\definecolor{darkgreen}{RGB}{5,136,5}&#10;&#10;\newcommand\Hzero{\color{darkgreen}{H_0}\color{KULblue}}&#10;\newcommand\Hone{\color{red}{H_1}\color{KULblue}}&#10;\newcommand\Phin{\color{darkgreen}{| \Phi \rangle}\color{KULblue}}&#10;\newcommand\En{\color{darkgreen}{E_n^{( 0)}}\color{KULblue}}&#10;\newcommand\Psin{| \Psi_n^A \rangle}&#10;&#10;\pagestyle{empty}&#10;&#10;\begin{document}&#10;&#10;\color{KULblue}{&#10;\begin{align*}&#10;| \Phi \rangle&#10;\end{align*}&#10;}&#10;&#10;\end{document}&#10;"/>
  <p:tag name="IGUANATEXSIZE" val="20"/>
  <p:tag name="IGUANATEXCURSOR" val="164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600"/>
  <p:tag name="ORIGINALHEIGHT" val="53,2574"/>
  <p:tag name="ORIGINALWIDTH" val="74,26039"/>
  <p:tag name="OUTPUTTYPE" val="PNG"/>
  <p:tag name="IGUANATEXVERSION" val="160"/>
  <p:tag name="LATEXADDIN" val="\documentclass{article}&#10;\usepackage{amsmath, amssymb, amsfonts}&#10;\usepackage{xcolor}&#10;\usepackage[T1]{fontenc}&#10;\usepackage{txfonts}&#10;&#10;&#10;\definecolor{KULblue}{RGB}{0,0,0}&#10;\definecolor{darkgreen}{RGB}{5,136,5}&#10;&#10;\newcommand\Hzero{\color{darkgreen}{H_0}\color{KULblue}}&#10;\newcommand\Hone{\color{red}{H_1}\color{KULblue}}&#10;\newcommand\Phin{\color{darkgreen}{| \Phi \rangle}\color{KULblue}}&#10;\newcommand\En{\color{darkgreen}{E_n^{( 0)}}\color{KULblue}}&#10;\newcommand\Psin{| \Psi \rangle}&#10;&#10;\pagestyle{empty}&#10;&#10;\begin{document}&#10;&#10;\color{KULblue}{&#10;\begin{align*}&#10;\Psin&#10;\end{align*}&#10;}&#10;&#10;\end{document}&#10;"/>
  <p:tag name="IGUANATEXSIZE" val="20"/>
  <p:tag name="IGUANATEXCURSOR" val="463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0"/>
</p:tagLst>
</file>

<file path=ppt/theme/theme1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"/>
        <a:ea typeface="Helvetica Neue"/>
        <a:cs typeface="Helvetica Neue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"/>
        <a:ea typeface="Helvetica Neue"/>
        <a:cs typeface="Helvetica Neue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177592</TotalTime>
  <Words>7214</Words>
  <Application>Microsoft Office PowerPoint</Application>
  <PresentationFormat>Personnalisé</PresentationFormat>
  <Paragraphs>1156</Paragraphs>
  <Slides>50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18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69" baseType="lpstr">
      <vt:lpstr>MS PMincho</vt:lpstr>
      <vt:lpstr>Apple Color Emoji</vt:lpstr>
      <vt:lpstr>Arial</vt:lpstr>
      <vt:lpstr>Brush Script MT</vt:lpstr>
      <vt:lpstr>Calibri</vt:lpstr>
      <vt:lpstr>Cambria Math</vt:lpstr>
      <vt:lpstr>Courier New</vt:lpstr>
      <vt:lpstr>French Script MT</vt:lpstr>
      <vt:lpstr>Helvetica</vt:lpstr>
      <vt:lpstr>Helvetica Neue</vt:lpstr>
      <vt:lpstr>Helvetica Neue Light</vt:lpstr>
      <vt:lpstr>Ink Free</vt:lpstr>
      <vt:lpstr>Lucida Grande</vt:lpstr>
      <vt:lpstr>Montserrat Light</vt:lpstr>
      <vt:lpstr>Palatino</vt:lpstr>
      <vt:lpstr>Phosphate Inline</vt:lpstr>
      <vt:lpstr>Symbol</vt:lpstr>
      <vt:lpstr>Times New Roman</vt:lpstr>
      <vt:lpstr>ModernPortfolio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DUGUET Thomas</dc:creator>
  <cp:lastModifiedBy>DUGUET Thomas</cp:lastModifiedBy>
  <cp:revision>3405</cp:revision>
  <dcterms:modified xsi:type="dcterms:W3CDTF">2026-04-16T00:23:23Z</dcterms:modified>
</cp:coreProperties>
</file>