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812" r:id="rId3"/>
    <p:sldId id="901" r:id="rId4"/>
    <p:sldId id="261" r:id="rId5"/>
    <p:sldId id="902" r:id="rId6"/>
    <p:sldId id="903" r:id="rId7"/>
    <p:sldId id="907" r:id="rId8"/>
    <p:sldId id="917" r:id="rId9"/>
    <p:sldId id="940" r:id="rId10"/>
    <p:sldId id="753" r:id="rId11"/>
    <p:sldId id="941" r:id="rId12"/>
    <p:sldId id="942" r:id="rId13"/>
    <p:sldId id="943" r:id="rId14"/>
    <p:sldId id="944" r:id="rId15"/>
    <p:sldId id="945" r:id="rId16"/>
    <p:sldId id="946" r:id="rId17"/>
    <p:sldId id="754" r:id="rId18"/>
    <p:sldId id="802" r:id="rId19"/>
    <p:sldId id="274" r:id="rId20"/>
    <p:sldId id="879" r:id="rId21"/>
    <p:sldId id="869" r:id="rId22"/>
    <p:sldId id="846" r:id="rId23"/>
    <p:sldId id="921" r:id="rId24"/>
    <p:sldId id="783" r:id="rId25"/>
    <p:sldId id="873" r:id="rId26"/>
    <p:sldId id="817" r:id="rId27"/>
    <p:sldId id="924" r:id="rId28"/>
    <p:sldId id="925" r:id="rId29"/>
    <p:sldId id="926" r:id="rId30"/>
    <p:sldId id="927" r:id="rId31"/>
    <p:sldId id="928" r:id="rId32"/>
    <p:sldId id="929" r:id="rId33"/>
    <p:sldId id="930" r:id="rId34"/>
    <p:sldId id="931" r:id="rId35"/>
    <p:sldId id="933" r:id="rId36"/>
    <p:sldId id="934" r:id="rId37"/>
    <p:sldId id="880" r:id="rId38"/>
    <p:sldId id="825" r:id="rId39"/>
    <p:sldId id="798" r:id="rId40"/>
    <p:sldId id="870" r:id="rId41"/>
    <p:sldId id="874" r:id="rId42"/>
    <p:sldId id="829" r:id="rId43"/>
    <p:sldId id="875" r:id="rId44"/>
    <p:sldId id="820" r:id="rId45"/>
    <p:sldId id="833" r:id="rId46"/>
    <p:sldId id="282" r:id="rId47"/>
    <p:sldId id="937" r:id="rId48"/>
    <p:sldId id="938" r:id="rId49"/>
    <p:sldId id="882" r:id="rId50"/>
    <p:sldId id="854" r:id="rId51"/>
  </p:sldIdLst>
  <p:sldSz cx="12192000" cy="6858000"/>
  <p:notesSz cx="7102475" cy="10233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6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18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13C5AF75-FF10-43E1-8E60-BB045FB92EB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D35ABECC-52AC-4F99-B8B8-B19AC7E2DA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0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70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2C02-1DE0-DDDA-C373-8B68623F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EB65CA-C50F-8E56-9FC5-B8FC45EFA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FF48D8-FEFB-6A44-D2E1-165A2DCD1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A0233D-56F2-FD1B-0B9A-5905780B5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06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59D8-72A0-3C8B-277D-F70DA5B19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983A1A-C429-1DF8-BB33-4F322D16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59D81B-8F25-7F56-9F91-A5F3226E7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8D5E9C-ECD8-C782-5440-070125172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441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424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Quantum Monte Carlo method has a very interesting feature that its computational complexity is independent of the dimension.</a:t>
            </a:r>
          </a:p>
          <a:p>
            <a:r>
              <a:rPr lang="en-US" altLang="zh-CN" dirty="0"/>
              <a:t>As a stochastic method, the QMC calculations are accompanied by a statistical error proportional to one over square root of N.</a:t>
            </a:r>
          </a:p>
          <a:p>
            <a:r>
              <a:rPr lang="en-US" altLang="zh-CN" dirty="0"/>
              <a:t>For calculating the high-dimensional path integrals like that generated in lattice EFT, we apply the importance sampling method, which means that we view the quantum amplitudes as a probability distribution and generate samples accordingly.</a:t>
            </a:r>
          </a:p>
          <a:p>
            <a:r>
              <a:rPr lang="en-US" altLang="zh-CN" dirty="0"/>
              <a:t>However, this is only possible if the amplitudes are positive numbers.</a:t>
            </a:r>
          </a:p>
          <a:p>
            <a:r>
              <a:rPr lang="en-US" altLang="zh-CN" dirty="0"/>
              <a:t>In many cases the amplitudes have negative or even complex components, in this case we say there is a sign problem.</a:t>
            </a:r>
          </a:p>
          <a:p>
            <a:r>
              <a:rPr lang="en-US" altLang="zh-CN" dirty="0"/>
              <a:t>The sign problem is more severe for fermionic systems due to the anti-</a:t>
            </a:r>
            <a:r>
              <a:rPr lang="en-US" altLang="zh-CN" dirty="0" err="1"/>
              <a:t>symmetrization</a:t>
            </a:r>
            <a:r>
              <a:rPr lang="en-US" altLang="zh-CN" dirty="0"/>
              <a:t> nature of the wave functions.</a:t>
            </a:r>
          </a:p>
          <a:p>
            <a:r>
              <a:rPr lang="en-US" altLang="zh-CN" dirty="0"/>
              <a:t>Now the sign problem is a main obstacle for applying the QMC for solving the quantum many-body problem.</a:t>
            </a:r>
          </a:p>
          <a:p>
            <a:r>
              <a:rPr lang="en-US" altLang="zh-CN" dirty="0"/>
              <a:t>There has been millions of papers talking about the solution of the sign problem in QMC, but there is no general-purpose solution so far.</a:t>
            </a:r>
          </a:p>
          <a:p>
            <a:endParaRPr lang="en-US" altLang="zh-CN" dirty="0"/>
          </a:p>
          <a:p>
            <a:r>
              <a:rPr lang="en-US" altLang="zh-CN" dirty="0"/>
              <a:t>If we have a sign problem, the statistical error will increase exponentially as functions of system volume, time and particle number.</a:t>
            </a:r>
          </a:p>
          <a:p>
            <a:r>
              <a:rPr lang="en-US" altLang="zh-CN" dirty="0"/>
              <a:t>Thus even if the sign problem is mild and tolerable for light nuclei, it will always destroy our simulation for heavier nuclei.</a:t>
            </a:r>
          </a:p>
          <a:p>
            <a:r>
              <a:rPr lang="en-US" altLang="zh-CN" dirty="0"/>
              <a:t>This is the reason why in may years the nuclear QMC simulations are mostly limited to light nuclei, although we believe that a pure QMC has a polynomial complexity.</a:t>
            </a:r>
          </a:p>
          <a:p>
            <a:endParaRPr lang="en-US" altLang="zh-CN" dirty="0"/>
          </a:p>
          <a:p>
            <a:r>
              <a:rPr lang="en-US" altLang="zh-CN" dirty="0"/>
              <a:t>To recover this nice polynomial scaling, one method is to build rigorously sign-problem-free models.</a:t>
            </a:r>
          </a:p>
          <a:p>
            <a:r>
              <a:rPr lang="en-US" altLang="zh-CN" dirty="0"/>
              <a:t>In this case the amplitudes are positive definite, allowing us </a:t>
            </a:r>
            <a:r>
              <a:rPr lang="en-US" altLang="zh-CN" dirty="0">
                <a:solidFill>
                  <a:schemeClr val="accent1"/>
                </a:solidFill>
              </a:rPr>
              <a:t>to solve the nuclear many-body problem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en-US" altLang="zh-CN" dirty="0">
                <a:solidFill>
                  <a:schemeClr val="accent1"/>
                </a:solidFill>
              </a:rPr>
              <a:t>from light to heavy nuclei with remarkably high numerical precision. 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However, so far such models are mostly simple toy models that are not quite useful.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6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present several examples of the sign-problem-free QMC models in </a:t>
            </a:r>
            <a:r>
              <a:rPr lang="en-US" altLang="zh-CN"/>
              <a:t>various fields.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31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273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4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starting point is the quantum chromodynamics, the SU(3) gauge field theory for quarks and gluons. </a:t>
            </a:r>
          </a:p>
          <a:p>
            <a:r>
              <a:rPr lang="en-US" altLang="zh-CN" dirty="0"/>
              <a:t>The nonlinear interactions produce extremely strong attractions among quarks at low energies, resulting in the well-known phenomena known as confinement.</a:t>
            </a:r>
          </a:p>
          <a:p>
            <a:r>
              <a:rPr lang="en-US" altLang="zh-CN" dirty="0"/>
              <a:t>In the typical energy scales in nuclei, there is no free quark.</a:t>
            </a:r>
          </a:p>
          <a:p>
            <a:r>
              <a:rPr lang="en-US" altLang="zh-CN" dirty="0"/>
              <a:t>For example, the typical nucleon separation energy in a nucleus is a few MeV, while the lowest excitation energy in a nucleon is Delta1232, three hundred MeV above the nucleon ground state.</a:t>
            </a:r>
          </a:p>
          <a:p>
            <a:r>
              <a:rPr lang="en-US" altLang="zh-CN" dirty="0"/>
              <a:t>Thus to describe the nuclear structure we only need to include the nucleon degrees of freedom.</a:t>
            </a:r>
          </a:p>
          <a:p>
            <a:r>
              <a:rPr lang="en-US" altLang="zh-CN" dirty="0"/>
              <a:t>The interactions among the nucleons are emergent phenomena completely determined by the underlying QCD.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29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61700-E91E-4A20-BCA5-1FA01241E4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9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Because of such separation of scales, we can simply write down the nucleon-nucleon interactions and solve the corresponding Schrodinger equation to get the nuclear structure properties.</a:t>
            </a:r>
          </a:p>
          <a:p>
            <a:r>
              <a:rPr lang="en-US" altLang="zh-CN" dirty="0"/>
              <a:t>This is the standard paradigm of nuclear ab initio calculations.</a:t>
            </a:r>
          </a:p>
          <a:p>
            <a:r>
              <a:rPr lang="en-US" altLang="zh-CN" dirty="0"/>
              <a:t>The picture is that the nucleons exchange </a:t>
            </a:r>
            <a:r>
              <a:rPr lang="en-US" altLang="zh-CN" dirty="0" err="1"/>
              <a:t>pions</a:t>
            </a:r>
            <a:r>
              <a:rPr lang="en-US" altLang="zh-CN" dirty="0"/>
              <a:t> and other heavy mesons that can be absorbed into a series of nucleon-nucleon potential.</a:t>
            </a:r>
          </a:p>
          <a:p>
            <a:r>
              <a:rPr lang="en-US" altLang="zh-CN" dirty="0"/>
              <a:t>There is a whole industry of deriving such nuclear forces based on underlying symmetries.</a:t>
            </a:r>
          </a:p>
          <a:p>
            <a:r>
              <a:rPr lang="en-US" altLang="zh-CN" dirty="0"/>
              <a:t>Our task I to solve the quantum many-body problems using modern algorithms and supercomputers.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73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there are tens or hundreds of different nuclear forces on the market.</a:t>
            </a:r>
          </a:p>
          <a:p>
            <a:r>
              <a:rPr lang="en-US" altLang="zh-CN" dirty="0"/>
              <a:t>Here I show two most popular examples.</a:t>
            </a:r>
          </a:p>
          <a:p>
            <a:r>
              <a:rPr lang="en-US" altLang="zh-CN" dirty="0"/>
              <a:t>The AV18 interaction was developed thirty years ago in the </a:t>
            </a:r>
            <a:r>
              <a:rPr lang="en-US" altLang="zh-CN" dirty="0" err="1"/>
              <a:t>Argone</a:t>
            </a:r>
            <a:r>
              <a:rPr lang="en-US" altLang="zh-CN" dirty="0"/>
              <a:t> national laboratory in the US.</a:t>
            </a:r>
          </a:p>
          <a:p>
            <a:r>
              <a:rPr lang="en-US" altLang="zh-CN" dirty="0"/>
              <a:t>The digits 18 denotes the total number of terms in this potential.</a:t>
            </a:r>
          </a:p>
          <a:p>
            <a:r>
              <a:rPr lang="en-US" altLang="zh-CN" dirty="0"/>
              <a:t>Each term has a specific spin and isospin structure, and </a:t>
            </a:r>
            <a:r>
              <a:rPr lang="en-US" altLang="zh-CN" dirty="0" err="1"/>
              <a:t>v_p</a:t>
            </a:r>
            <a:r>
              <a:rPr lang="en-US" altLang="zh-CN" dirty="0"/>
              <a:t> is short range functions of the nucleon coordinates.</a:t>
            </a:r>
          </a:p>
          <a:p>
            <a:r>
              <a:rPr lang="en-US" altLang="zh-CN" dirty="0"/>
              <a:t>Such interaction has around twenty parameters that are fixed by fitting to the nucleon-nucleons scattering data.</a:t>
            </a:r>
          </a:p>
          <a:p>
            <a:r>
              <a:rPr lang="en-US" altLang="zh-CN" dirty="0"/>
              <a:t>Another version of the nuclear force is the chiral effective field theory, firstly proposed by Steven Weinberg in 1990s.</a:t>
            </a:r>
          </a:p>
          <a:p>
            <a:r>
              <a:rPr lang="en-US" altLang="zh-CN" dirty="0"/>
              <a:t>Here the nuclear forces are organized into a infinite series of </a:t>
            </a:r>
            <a:r>
              <a:rPr lang="en-US" altLang="zh-CN" dirty="0" err="1"/>
              <a:t>Feymann</a:t>
            </a:r>
            <a:r>
              <a:rPr lang="en-US" altLang="zh-CN" dirty="0"/>
              <a:t> diagrams, we have leading order, next-to leading order, next-to-next-to leading order, and so on.</a:t>
            </a:r>
          </a:p>
          <a:p>
            <a:r>
              <a:rPr lang="en-US" altLang="zh-CN" dirty="0"/>
              <a:t>The contributions from higher orders are smaller and we can make a reasonable truncation in practical calculations.</a:t>
            </a:r>
          </a:p>
          <a:p>
            <a:r>
              <a:rPr lang="en-US" altLang="zh-CN" dirty="0"/>
              <a:t>If we sum over all terms, its prediction should converge to the results from the QCD.</a:t>
            </a:r>
          </a:p>
          <a:p>
            <a:r>
              <a:rPr lang="en-US" altLang="zh-CN" dirty="0"/>
              <a:t>In modern nuclear ab initio calculations, we mostly truncate at the N3LO.</a:t>
            </a:r>
          </a:p>
          <a:p>
            <a:r>
              <a:rPr lang="en-US" altLang="zh-CN" dirty="0"/>
              <a:t>At this order there are more than twenty parameters, similar to the phenomenological forces like the AV18.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824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While building the nuclear forces is already a difficult task, solving the corresponding Schrodinger equation is even more challenging.</a:t>
            </a:r>
          </a:p>
          <a:p>
            <a:r>
              <a:rPr lang="en-US" altLang="zh-CN" dirty="0"/>
              <a:t>Here the problem is the intrinsic complexity of the quantum many-body problem.</a:t>
            </a:r>
          </a:p>
          <a:p>
            <a:r>
              <a:rPr lang="en-US" altLang="zh-CN" dirty="0"/>
              <a:t>We know that the dimension of the many-body Hilbert space increases exponentially as a function of the particle number.</a:t>
            </a:r>
          </a:p>
          <a:p>
            <a:r>
              <a:rPr lang="en-US" altLang="zh-CN" dirty="0"/>
              <a:t>Here I show the dimension of the Hamiltonian matrix as function of the single-particle basis for simulating several light oxygen nuclei.</a:t>
            </a:r>
          </a:p>
          <a:p>
            <a:r>
              <a:rPr lang="en-US" altLang="zh-CN" dirty="0"/>
              <a:t>We see that the required computational power exceeds the capability of the most powerful supercomputer available today.</a:t>
            </a:r>
          </a:p>
          <a:p>
            <a:r>
              <a:rPr lang="en-US" altLang="zh-CN" dirty="0"/>
              <a:t>This is why the direct diagonalization algorithms are limited up to twenty nucleons.</a:t>
            </a:r>
          </a:p>
          <a:p>
            <a:endParaRPr lang="en-US" altLang="zh-CN" dirty="0"/>
          </a:p>
          <a:p>
            <a:r>
              <a:rPr lang="en-US" altLang="zh-CN" dirty="0"/>
              <a:t>Generally, the problems for a computer can be classified according to their complexity.</a:t>
            </a:r>
          </a:p>
          <a:p>
            <a:r>
              <a:rPr lang="en-US" altLang="zh-CN" dirty="0"/>
              <a:t>Here P means the problem can be solved within polynomial time scaling using certain algorithms.</a:t>
            </a:r>
          </a:p>
          <a:p>
            <a:r>
              <a:rPr lang="en-US" altLang="zh-CN" dirty="0"/>
              <a:t>NP means the problem might not be solved within polynomial time, but we can verify a given answer within polynomial time.</a:t>
            </a:r>
          </a:p>
          <a:p>
            <a:r>
              <a:rPr lang="en-US" altLang="zh-CN" dirty="0"/>
              <a:t>Because finding the general ground state has an exponential complexity, we believe that it belongs to one of the most hardest category, the NP-Hard problems.</a:t>
            </a:r>
          </a:p>
          <a:p>
            <a:r>
              <a:rPr lang="en-US" altLang="zh-CN" dirty="0"/>
              <a:t>If one can find a efficient algorithm for solving the ground states within exact polynomial time, he has proven P = NP and earn one million dollars prize from the Clay institute.</a:t>
            </a:r>
          </a:p>
          <a:p>
            <a:r>
              <a:rPr lang="en-US" altLang="zh-CN" dirty="0"/>
              <a:t>However, this is quite impossible and we believe that such general-purpose algorithm does not exist.</a:t>
            </a:r>
          </a:p>
          <a:p>
            <a:endParaRPr lang="en-US" altLang="zh-CN" dirty="0"/>
          </a:p>
          <a:p>
            <a:r>
              <a:rPr lang="en-US" altLang="zh-CN" dirty="0"/>
              <a:t>But fortunately, for certain very-specific quantum many-body systems we do have polynomial algorithm.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1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can simply divide quantum many-body problems into four categories.</a:t>
            </a:r>
          </a:p>
          <a:p>
            <a:r>
              <a:rPr lang="en-US" altLang="zh-CN" dirty="0"/>
              <a:t>For several simple toy-models in low-dimensions we can find analytical solutions, e.g., the one-dimensional bosons interacting with delta-forces, such exactly solvable models have given us valuable insights.</a:t>
            </a:r>
          </a:p>
          <a:p>
            <a:r>
              <a:rPr lang="en-US" altLang="zh-CN" dirty="0"/>
              <a:t>The second class of problems can be numerically solved using polynomial algorithms, such as quantum Monte Carlo algorithms if there is no sign problem. I will explain it later.</a:t>
            </a:r>
          </a:p>
          <a:p>
            <a:r>
              <a:rPr lang="en-US" altLang="zh-CN" dirty="0"/>
              <a:t>The third class of problems can not be solved within polynomial time, but we can apply perturbation theory order by order to extract reasonable approximations of the final answer. </a:t>
            </a:r>
          </a:p>
          <a:p>
            <a:r>
              <a:rPr lang="en-US" altLang="zh-CN" dirty="0"/>
              <a:t>In this case we generally rely on the Feynmann diagrams.</a:t>
            </a:r>
          </a:p>
          <a:p>
            <a:r>
              <a:rPr lang="en-US" altLang="zh-CN" dirty="0"/>
              <a:t>One important thing is that summing over the Feynmann diagrams up to high orders is also </a:t>
            </a:r>
            <a:r>
              <a:rPr lang="en-US" altLang="zh-CN" dirty="0" err="1"/>
              <a:t>polynomially</a:t>
            </a:r>
            <a:r>
              <a:rPr lang="en-US" altLang="zh-CN" dirty="0"/>
              <a:t> complex. </a:t>
            </a:r>
          </a:p>
          <a:p>
            <a:r>
              <a:rPr lang="en-US" altLang="zh-CN" dirty="0"/>
              <a:t>Finally, the most general many-body problem can only be solved using direct diagonalization or quantum computing techniques, which is still far from mature.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4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nuclear physics, there exists several efficient quantum many-body solvers.</a:t>
            </a:r>
          </a:p>
          <a:p>
            <a:r>
              <a:rPr lang="en-US" altLang="zh-CN" dirty="0"/>
              <a:t>For example, the no core shell model calculate the matrix elements of the Hamiltonian in a harmonic oscillator basis, then perform direct diagonalization.</a:t>
            </a:r>
          </a:p>
          <a:p>
            <a:r>
              <a:rPr lang="en-US" altLang="zh-CN" dirty="0"/>
              <a:t>The direct no core shell model calculations are mostly limited to light nuclei.</a:t>
            </a:r>
          </a:p>
          <a:p>
            <a:r>
              <a:rPr lang="en-US" altLang="zh-CN" dirty="0"/>
              <a:t>We also have the coupled cluster method, taking into account the most important many-body correlations, thus can be applied to much heavier nuclei.</a:t>
            </a:r>
          </a:p>
          <a:p>
            <a:r>
              <a:rPr lang="en-US" altLang="zh-CN" dirty="0"/>
              <a:t>We also have methods based on the Monte Carlo techniques, such as the Green’s function Monte Carlo and Nuclear lattice effective field theory.</a:t>
            </a:r>
          </a:p>
          <a:p>
            <a:endParaRPr lang="en-US" altLang="zh-CN" dirty="0"/>
          </a:p>
          <a:p>
            <a:r>
              <a:rPr lang="en-US" altLang="zh-CN" dirty="0"/>
              <a:t>In last ten to twenty years we have seen a rapid increase of the nuclear ab initio calculations.</a:t>
            </a:r>
          </a:p>
          <a:p>
            <a:r>
              <a:rPr lang="en-US" altLang="zh-CN" dirty="0"/>
              <a:t>This is a plot showing that the nuclei calculated using the IMSRG method.</a:t>
            </a:r>
          </a:p>
          <a:p>
            <a:r>
              <a:rPr lang="en-US" altLang="zh-CN" dirty="0"/>
              <a:t>We see that the mass limit for ab initio calculations has just been broken in the last decades since 2015.</a:t>
            </a:r>
          </a:p>
          <a:p>
            <a:r>
              <a:rPr lang="en-US" altLang="zh-CN" dirty="0"/>
              <a:t>The ab initio simulations for heavy nuclei is a large new territory waiting to be explored.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472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FF84-02B2-DDE6-D3C6-480976A0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D30486-D5DA-ABB1-2F73-B58E5AC56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66E239-0ACD-110F-8BF8-9DFF274E6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8E7575-06C3-CB68-8898-58D43ABFC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BECC-52AC-4F99-B8B8-B19AC7E2DA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9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D76D5-BC99-8C1F-FE96-A7EDFC3A1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586214-E3CE-8DEC-577F-819BB8AB3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0071B-73E4-F580-B304-A6BE176E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EF5F31-6C41-AB7F-29F1-202D57C4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94819A-2DD0-FF41-65E5-15D62F38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5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79BBB-2D07-B8E0-19EB-0AA14690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4DAD2C-C1DC-6BA7-1D07-AB7732A2E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DA9409-9205-78B9-D30D-56F8C036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9E2AAD-D4F6-BDA9-B88D-CA7BD475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006A0B-1ED1-9461-FB0D-15F1E003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3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9136B8E-37B9-98F0-F7F8-E32367846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F7E4BA-5479-BD0E-4367-81258AFA5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38F8AA-A7A9-3F18-A5D0-70AE082D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1C3C3-D6EC-CC44-1402-54C3C906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8E9ECE-DD38-E2BC-B583-99030CB8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75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2C2D28-C755-BFA7-FFE6-53C3EE10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EEAF1B-CF1A-9DAE-6FBE-3841F3048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467057-2E76-DB35-345E-2459CBD2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3E05D5-607F-52C9-A84D-70F82301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92BA21-C0BF-715D-9D67-DF9A6AA9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12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1B8B5-AEAB-6634-6934-9D7DB425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529F14-DE68-0F89-26E8-3DDCF91C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5F3BAE-8748-9B10-04F4-3234DF92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4526E-C864-A99A-E5E6-C6F7EC30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EFEFF4-D076-DAD4-D965-B6FC78B2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69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D986E-A338-AD62-953E-052F81F3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9E6007-E6B5-E43B-DD0E-0161ECF5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7C2D25-AB65-4B3D-AEDC-B1DA5D616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655C7-D0D9-30DF-4E05-94FADEA1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1A4F8E-70FE-17DE-D47C-7566F2BF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B9C36-9ABD-3C05-6D35-58F1B112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91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8885B-ACCB-34C9-123E-84C3712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0BF89B-ED96-3D64-992B-D7458647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DB0A76-150D-BD37-2323-8AB67C896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650045-CE34-27FE-5B28-FA37D27E0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7A660D-4D0B-6294-097E-DED5D368D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15123EC-5DBC-38F9-1AAA-87AF4510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19C7AF-F5BA-35C2-6E7D-6FE68ACA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D99502-EC42-7057-D3E3-147CA4E9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9110C5-90B1-5231-896A-62ABC4BB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4F2BF2-8EE9-E2DA-82C9-6A479FB5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61B811-ECAE-93FA-3081-A8F1768E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3375AB-7F35-A71F-79E5-449C1F4E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49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0434849-CCBE-AD5D-FACB-A7067FBE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A37044-1B41-AD30-46A7-8F7A7174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DCAF1-89F7-BDAE-BA20-52B1CE2E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84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10FFBD-5371-8B68-3633-85507B73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BCE4F-D607-8B1F-FF2F-E02F2D3F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781963-0831-A3D1-6D37-2207B446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B4C18E-C8DE-3F6A-8140-60237698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F302A3-7A9D-C61C-00BC-E7654642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AE6790-55AF-91C8-6648-13D79568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5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3858D-35E5-0F46-DB70-F03352E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B4D214-4786-6BA0-1912-A0FCB2204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252D00-A08E-5F4E-BC60-278633435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97A9E-28DF-BCB2-52F0-8FF6D905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CC2866-3386-3BB5-82B8-57BC358A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CC8663-310D-A72D-F282-554E812C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DDCFE11-7E12-EC1B-A361-2C2921CC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49F0D9-44AD-1C29-C328-38A7C70C4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17BEB-B911-C4F6-F6CF-366651A1A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70C23-E908-47A6-9556-3661072537D0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D3F626-298F-55BF-EFEA-4D9905390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DA0836-4AFD-CF8D-EB71-21B6E5BD8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6E585-8100-4BF1-918E-D878793EC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9554@3.1GHz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1AE2856-B1F7-4E24-7A9C-7DF73833A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957"/>
            <a:ext cx="1984903" cy="20191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2EF8643-792B-7E77-E4CE-A448DF99F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475" y="976126"/>
            <a:ext cx="11069049" cy="2387600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Recent Progress in</a:t>
            </a:r>
            <a:br>
              <a:rPr lang="en-US" altLang="zh-CN" sz="4800" dirty="0"/>
            </a:br>
            <a:r>
              <a:rPr lang="en-US" altLang="zh-CN" sz="4800" dirty="0"/>
              <a:t>Nuclear Lattice Effective Field Theory</a:t>
            </a:r>
            <a:br>
              <a:rPr lang="en-US" altLang="zh-CN" sz="4800" dirty="0"/>
            </a:br>
            <a:br>
              <a:rPr lang="en-US" altLang="zh-CN" sz="4800" dirty="0"/>
            </a:br>
            <a:endParaRPr lang="zh-CN" altLang="en-US" sz="31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E04FAF-3EF4-20BD-73A1-52E58F66B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686" y="3174098"/>
            <a:ext cx="9572626" cy="3205717"/>
          </a:xfrm>
        </p:spPr>
        <p:txBody>
          <a:bodyPr>
            <a:normAutofit fontScale="77500" lnSpcReduction="20000"/>
          </a:bodyPr>
          <a:lstStyle/>
          <a:p>
            <a:r>
              <a:rPr lang="en-CA" altLang="zh-CN" sz="4600" b="1" dirty="0"/>
              <a:t>Bing-Nan Lu</a:t>
            </a:r>
          </a:p>
          <a:p>
            <a:r>
              <a:rPr lang="zh-CN" altLang="en-US" sz="4600" b="1" dirty="0"/>
              <a:t>吕炳楠</a:t>
            </a:r>
            <a:endParaRPr lang="en-CA" altLang="zh-CN" sz="4600" b="1" dirty="0"/>
          </a:p>
          <a:p>
            <a:endParaRPr lang="en-US" altLang="zh-CN" b="1" dirty="0"/>
          </a:p>
          <a:p>
            <a:r>
              <a:rPr lang="en-CA" altLang="zh-CN" b="1" dirty="0"/>
              <a:t>Graduate School of China Academy of Engineering Physics</a:t>
            </a:r>
          </a:p>
          <a:p>
            <a:r>
              <a:rPr lang="zh-CN" altLang="en-US" sz="3800" b="1" dirty="0"/>
              <a:t>中物院</a:t>
            </a:r>
            <a:r>
              <a:rPr lang="zh-CN" altLang="en-US" b="1" dirty="0"/>
              <a:t>研究生院</a:t>
            </a:r>
          </a:p>
          <a:p>
            <a:endParaRPr lang="en-CA" altLang="zh-CN" dirty="0"/>
          </a:p>
          <a:p>
            <a:r>
              <a:rPr lang="en-US" altLang="zh-CN" dirty="0"/>
              <a:t>Intersection of nuclear structure and high-energy nuclear collisions 2026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Apr 16, 2026,YITP, Kyoto (via zoom)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478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6129D-455B-93AE-1337-76A47B5C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73" y="13277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Lattice EFT: A many-body EFT solver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0B28756-528F-9B55-4371-053DA0B67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0" y="1458339"/>
            <a:ext cx="7946749" cy="4351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73D6FE-F0AD-614F-087E-BB478DF66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55" y="1464505"/>
            <a:ext cx="4220164" cy="26387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5A9475C-BB3B-80CF-0DC1-B435E8C16AB2}"/>
              </a:ext>
            </a:extLst>
          </p:cNvPr>
          <p:cNvSpPr txBox="1"/>
          <p:nvPr/>
        </p:nvSpPr>
        <p:spPr>
          <a:xfrm>
            <a:off x="8495499" y="4432621"/>
            <a:ext cx="3457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CA" altLang="zh-CN" dirty="0"/>
              <a:t>Solve the non-perturbative </a:t>
            </a:r>
          </a:p>
          <a:p>
            <a:r>
              <a:rPr lang="en-CA" altLang="zh-CN" dirty="0"/>
              <a:t>     nuclear many-body problem</a:t>
            </a:r>
            <a:br>
              <a:rPr lang="en-CA" altLang="zh-CN" dirty="0"/>
            </a:br>
            <a:r>
              <a:rPr lang="en-CA" altLang="zh-CN" dirty="0"/>
              <a:t>     by sampling all configurations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3D5E9D-34D7-B2E9-2D8F-54B93D35482A}"/>
              </a:ext>
            </a:extLst>
          </p:cNvPr>
          <p:cNvSpPr txBox="1"/>
          <p:nvPr/>
        </p:nvSpPr>
        <p:spPr>
          <a:xfrm>
            <a:off x="395075" y="6042828"/>
            <a:ext cx="1167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Many-body correlations emerge naturally without a reference mean-field solution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0DDC-D35E-DDF2-58BA-9E4F2A2EE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CEB731-1860-2B3D-A059-9F5BB521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Naïve discretization of chiral Hamiltonian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5EDEEC6-EC33-E90C-CB2D-5A1D4ED98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0" y="3657709"/>
            <a:ext cx="1620707" cy="48078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656404-0180-2511-3B21-7F41649F1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07" y="3578404"/>
            <a:ext cx="6521603" cy="6979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A3638C-B10E-D938-EE0E-BEDC28904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0" y="4355621"/>
            <a:ext cx="5096591" cy="7207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1EA893-8B97-296B-A254-22CA7F026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41" y="4416454"/>
            <a:ext cx="2960738" cy="1569661"/>
          </a:xfrm>
          <a:prstGeom prst="rect">
            <a:avLst/>
          </a:prstGeom>
        </p:spPr>
      </p:pic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75951E24-C861-377F-127B-3C44C98E0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509146"/>
            <a:ext cx="10515600" cy="1929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54A0AF6-691C-FC31-41E7-053DD7C927B1}"/>
                  </a:ext>
                </a:extLst>
              </p:cNvPr>
              <p:cNvSpPr txBox="1"/>
              <p:nvPr/>
            </p:nvSpPr>
            <p:spPr>
              <a:xfrm>
                <a:off x="838200" y="5220485"/>
                <a:ext cx="7920694" cy="1206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/>
                    </a:solidFill>
                  </a:rPr>
                  <a:t>Derivative</a:t>
                </a:r>
                <a:r>
                  <a:rPr lang="en-US" altLang="zh-CN" sz="2400" dirty="0"/>
                  <a:t> 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Finite difference / FFT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Integration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  </a:t>
                </a:r>
                <a:r>
                  <a:rPr lang="en-US" altLang="zh-CN" sz="2400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Summation</a:t>
                </a:r>
              </a:p>
              <a:p>
                <a:r>
                  <a:rPr lang="en-US" altLang="zh-CN" sz="2400" b="1" dirty="0">
                    <a:sym typeface="Wingdings" panose="05000000000000000000" pitchFamily="2" charset="2"/>
                  </a:rPr>
                  <a:t>Discretization error </a:t>
                </a:r>
                <a14:m>
                  <m:oMath xmlns:m="http://schemas.openxmlformats.org/officeDocument/2006/math">
                    <m:r>
                      <a:rPr lang="en-CA" altLang="zh-CN" sz="24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𝑶</m:t>
                    </m:r>
                    <m:r>
                      <a:rPr lang="en-CA" altLang="zh-CN" sz="24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p>
                      <m:sSupPr>
                        <m:ctrlPr>
                          <a:rPr lang="en-CA" altLang="zh-CN" sz="2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CA" altLang="zh-CN" sz="2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𝒂</m:t>
                        </m:r>
                      </m:e>
                      <m:sup>
                        <m:r>
                          <a:rPr lang="en-CA" altLang="zh-CN" sz="2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𝑵</m:t>
                        </m:r>
                      </m:sup>
                    </m:sSup>
                    <m:r>
                      <a:rPr lang="en-CA" altLang="zh-CN" sz="24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altLang="zh-CN" sz="2400" b="1" dirty="0">
                    <a:sym typeface="Wingdings" panose="05000000000000000000" pitchFamily="2" charset="2"/>
                  </a:rPr>
                  <a:t>  Systematically improvable</a:t>
                </a:r>
                <a:endParaRPr lang="zh-CN" altLang="en-US" sz="2400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3BF3509-59CB-6526-F012-ACA8467B5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20485"/>
                <a:ext cx="7920694" cy="1206869"/>
              </a:xfrm>
              <a:prstGeom prst="rect">
                <a:avLst/>
              </a:prstGeom>
              <a:blipFill>
                <a:blip r:embed="rId7"/>
                <a:stretch>
                  <a:fillRect l="-1232" t="-4545" r="-231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96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C6BCF-5D91-A908-0B1C-12883997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F4C22-334A-C1A6-1A35-05F880D3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Dual role of the lattice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C9D788-878C-9668-9205-571CAE129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6380"/>
                <a:ext cx="10515600" cy="466058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zh-CN" dirty="0"/>
                  <a:t>Lattice is used to </a:t>
                </a:r>
                <a:r>
                  <a:rPr lang="en-US" altLang="zh-CN" b="1" dirty="0">
                    <a:solidFill>
                      <a:schemeClr val="accent2"/>
                    </a:solidFill>
                  </a:rPr>
                  <a:t>discretize the action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  and </a:t>
                </a:r>
                <a:r>
                  <a:rPr lang="en-US" altLang="zh-CN" b="1" dirty="0">
                    <a:solidFill>
                      <a:schemeClr val="accent1"/>
                    </a:solidFill>
                  </a:rPr>
                  <a:t>regulate the delta-functions</a:t>
                </a:r>
              </a:p>
              <a:p>
                <a:endParaRPr lang="en-US" altLang="zh-CN" b="1" dirty="0">
                  <a:solidFill>
                    <a:schemeClr val="accent1"/>
                  </a:solidFill>
                </a:endParaRPr>
              </a:p>
              <a:p>
                <a:r>
                  <a:rPr lang="en-US" altLang="zh-CN" dirty="0"/>
                  <a:t>QCD coupling is dimensionless</a:t>
                </a:r>
              </a:p>
              <a:p>
                <a:pPr marL="0" indent="0">
                  <a:buNone/>
                </a:pPr>
                <a:r>
                  <a:rPr lang="en-US" altLang="zh-CN" sz="2400" dirty="0">
                    <a:sym typeface="Wingdings" panose="05000000000000000000" pitchFamily="2" charset="2"/>
                  </a:rPr>
                  <a:t>   </a:t>
                </a:r>
                <a:r>
                  <a:rPr lang="en-US" altLang="zh-CN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dirty="0"/>
                  <a:t>QCD is </a:t>
                </a:r>
                <a:r>
                  <a:rPr lang="en-US" altLang="zh-CN" b="1" dirty="0"/>
                  <a:t>renormalizable  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ym typeface="Wingdings" panose="05000000000000000000" pitchFamily="2" charset="2"/>
                  </a:rPr>
                  <a:t>    Safe to take the continuum limit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𝑎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→0</m:t>
                    </m:r>
                  </m:oMath>
                </a14:m>
                <a:endParaRPr lang="en-US" altLang="zh-CN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 altLang="zh-CN" dirty="0">
                  <a:sym typeface="Wingdings" panose="05000000000000000000" pitchFamily="2" charset="2"/>
                </a:endParaRPr>
              </a:p>
              <a:p>
                <a:r>
                  <a:rPr lang="en-US" altLang="zh-CN" sz="3100" dirty="0"/>
                  <a:t>EFT couplings has negative mass dimensions</a:t>
                </a:r>
              </a:p>
              <a:p>
                <a:pPr marL="0" indent="0">
                  <a:buNone/>
                </a:pPr>
                <a:r>
                  <a:rPr lang="en-US" altLang="zh-CN" sz="2400" dirty="0">
                    <a:sym typeface="Wingdings" panose="05000000000000000000" pitchFamily="2" charset="2"/>
                  </a:rPr>
                  <a:t>   </a:t>
                </a:r>
                <a:r>
                  <a:rPr lang="en-US" altLang="zh-CN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dirty="0"/>
                  <a:t>EFT is </a:t>
                </a:r>
                <a:r>
                  <a:rPr lang="en-US" altLang="zh-CN" b="1" dirty="0"/>
                  <a:t>non-renormalizable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ym typeface="Wingdings" panose="05000000000000000000" pitchFamily="2" charset="2"/>
                  </a:rPr>
                  <a:t>   Break down at a small lattice spacing</a:t>
                </a:r>
              </a:p>
              <a:p>
                <a:pPr marL="457200" lvl="1" indent="0">
                  <a:buNone/>
                </a:pPr>
                <a:endParaRPr lang="en-US" altLang="zh-CN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sym typeface="Wingdings" panose="05000000000000000000" pitchFamily="2" charset="2"/>
                  </a:rPr>
                  <a:t>Example: Wigner bound </a:t>
                </a:r>
                <a:r>
                  <a:rPr lang="en-US" altLang="zh-CN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Wigner, PR98, 145</a:t>
                </a:r>
                <a:r>
                  <a:rPr lang="en-US" altLang="zh-CN" sz="1600" dirty="0">
                    <a:solidFill>
                      <a:schemeClr val="accent1"/>
                    </a:solidFill>
                  </a:rPr>
                  <a:t> (1955)</a:t>
                </a:r>
              </a:p>
              <a:p>
                <a:pPr marL="0" indent="0">
                  <a:buNone/>
                </a:pPr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Λ</m:t>
                    </m:r>
                    <m:r>
                      <a:rPr lang="en-US" altLang="zh-CN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→∞</m:t>
                    </m:r>
                  </m:oMath>
                </a14:m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, effective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ef</m:t>
                        </m:r>
                        <m:r>
                          <m:rPr>
                            <m:sty m:val="p"/>
                          </m:rPr>
                          <a:rPr lang="en-CA" altLang="zh-CN" sz="24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f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≤0</m:t>
                    </m:r>
                  </m:oMath>
                </a14:m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However, experimental n-p scattering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ef</m:t>
                        </m:r>
                        <m:r>
                          <m:rPr>
                            <m:sty m:val="p"/>
                          </m:rPr>
                          <a:rPr lang="en-CA" altLang="zh-CN" sz="24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f</m:t>
                        </m:r>
                      </m:sub>
                    </m:sSub>
                    <m:r>
                      <a:rPr lang="en-CA" altLang="zh-CN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≈1</m:t>
                    </m:r>
                  </m:oMath>
                </a14:m>
                <a:r>
                  <a:rPr lang="en-US" altLang="zh-CN" sz="24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 fm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6D78D1-04D4-F7FB-3766-DCF33FCB1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6380"/>
                <a:ext cx="10515600" cy="4660583"/>
              </a:xfrm>
              <a:blipFill>
                <a:blip r:embed="rId3"/>
                <a:stretch>
                  <a:fillRect l="-696" t="-2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745DD45-55FB-3177-9CF8-A6BCEA487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44" y="887506"/>
            <a:ext cx="3259225" cy="53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6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A0608-D0A7-1D2D-D7F2-FF80D4FB9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0B5EC-6F23-901F-FF8B-5F0AD80D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76528"/>
            <a:ext cx="10515600" cy="1325563"/>
          </a:xfrm>
        </p:spPr>
        <p:txBody>
          <a:bodyPr/>
          <a:lstStyle/>
          <a:p>
            <a:r>
              <a:rPr lang="en-CA" altLang="zh-CN" dirty="0"/>
              <a:t>Compare Lattice EFT and Lattice QCD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46925F-ED44-D52B-5B80-70824F81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" y="1271463"/>
            <a:ext cx="5976257" cy="54161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64295C0-672C-C6D4-5A43-93D425B08A96}"/>
              </a:ext>
            </a:extLst>
          </p:cNvPr>
          <p:cNvSpPr txBox="1"/>
          <p:nvPr/>
        </p:nvSpPr>
        <p:spPr>
          <a:xfrm>
            <a:off x="7056774" y="1344941"/>
            <a:ext cx="50209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Lattice EFT share a lot of common features</a:t>
            </a:r>
          </a:p>
          <a:p>
            <a:r>
              <a:rPr lang="en-CA" altLang="zh-CN" dirty="0"/>
              <a:t>     with Lattice QCD. However,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/>
              <a:t>Non-rel. </a:t>
            </a:r>
            <a:r>
              <a:rPr lang="en-CA" altLang="zh-CN" dirty="0">
                <a:sym typeface="Wingdings" panose="05000000000000000000" pitchFamily="2" charset="2"/>
              </a:rPr>
              <a:t> particle number conservation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>
                <a:sym typeface="Wingdings" panose="05000000000000000000" pitchFamily="2" charset="2"/>
              </a:rPr>
              <a:t>Quadratic dispersion relation</a:t>
            </a:r>
            <a:br>
              <a:rPr lang="en-CA" altLang="zh-CN" dirty="0">
                <a:sym typeface="Wingdings" panose="05000000000000000000" pitchFamily="2" charset="2"/>
              </a:rPr>
            </a:br>
            <a:r>
              <a:rPr lang="en-CA" altLang="zh-CN" dirty="0">
                <a:sym typeface="Wingdings" panose="05000000000000000000" pitchFamily="2" charset="2"/>
              </a:rPr>
              <a:t>  no Fermion doubling 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dirty="0">
                <a:sym typeface="Wingdings" panose="05000000000000000000" pitchFamily="2" charset="2"/>
              </a:rPr>
              <a:t>EFT contains non-renormalizable terms</a:t>
            </a:r>
            <a:br>
              <a:rPr lang="en-CA" altLang="zh-CN" dirty="0">
                <a:sym typeface="Wingdings" panose="05000000000000000000" pitchFamily="2" charset="2"/>
              </a:rPr>
            </a:br>
            <a:r>
              <a:rPr lang="en-CA" altLang="zh-CN" dirty="0">
                <a:sym typeface="Wingdings" panose="05000000000000000000" pitchFamily="2" charset="2"/>
              </a:rPr>
              <a:t>  no continuum limit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altLang="zh-CN" dirty="0">
              <a:sym typeface="Wingdings" panose="05000000000000000000" pitchFamily="2" charset="2"/>
            </a:endParaRPr>
          </a:p>
          <a:p>
            <a:pPr lvl="1"/>
            <a:endParaRPr lang="en-CA" altLang="zh-CN" dirty="0">
              <a:sym typeface="Wingdings" panose="05000000000000000000" pitchFamily="2" charset="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BF3F53-CAE3-5972-E390-E023AFF09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81" y="3429000"/>
            <a:ext cx="4240512" cy="31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7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C0044-84E9-74A4-EA12-F7AC724C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12FBBA-C52A-D4C7-9EB6-CDE2E246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Decoupling of real physics from the lattice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741A81-A366-B2F7-F825-A4C384528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 lattice field theories, the </a:t>
            </a:r>
            <a:r>
              <a:rPr lang="en-US" altLang="zh-CN" b="1" dirty="0"/>
              <a:t>lattices</a:t>
            </a:r>
            <a:r>
              <a:rPr lang="en-US" altLang="zh-CN" dirty="0"/>
              <a:t> are introduced </a:t>
            </a:r>
            <a:r>
              <a:rPr lang="en-US" altLang="zh-CN" b="1" dirty="0">
                <a:solidFill>
                  <a:schemeClr val="accent2"/>
                </a:solidFill>
              </a:rPr>
              <a:t>artificially</a:t>
            </a:r>
          </a:p>
          <a:p>
            <a:pPr lvl="1"/>
            <a:r>
              <a:rPr lang="en-US" altLang="zh-CN" dirty="0"/>
              <a:t>Induce lattice artifacts  </a:t>
            </a:r>
            <a:r>
              <a:rPr lang="en-US" altLang="zh-CN" dirty="0">
                <a:sym typeface="Wingdings" panose="05000000000000000000" pitchFamily="2" charset="2"/>
              </a:rPr>
              <a:t> contaminations to observables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Predictions should be independent of the lattice spacing &amp; geometry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BECB71-9DCD-212E-F40B-F5371EA13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42" y="3429000"/>
            <a:ext cx="2501348" cy="2426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B96899-8697-E6E9-0EE6-4E0E9103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44" y="3213540"/>
            <a:ext cx="2759598" cy="2857187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C4A60193-22F7-D7A7-7DCC-7339F4960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F12BF44-CF09-E839-FEF9-8CD4222E4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6" y="3355041"/>
            <a:ext cx="2715686" cy="27156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AC57263-3754-C5AC-A8F1-3BBD2D472D0B}"/>
              </a:ext>
            </a:extLst>
          </p:cNvPr>
          <p:cNvSpPr txBox="1"/>
          <p:nvPr/>
        </p:nvSpPr>
        <p:spPr>
          <a:xfrm>
            <a:off x="1189724" y="6078416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Real crystal lattice</a:t>
            </a:r>
            <a:endParaRPr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9A80B2-4969-B48A-F839-F300614BA371}"/>
              </a:ext>
            </a:extLst>
          </p:cNvPr>
          <p:cNvSpPr txBox="1"/>
          <p:nvPr/>
        </p:nvSpPr>
        <p:spPr>
          <a:xfrm>
            <a:off x="4578820" y="6078416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Lattice field theory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C8E84-04A0-C32C-B539-147758DDC8A9}"/>
              </a:ext>
            </a:extLst>
          </p:cNvPr>
          <p:cNvSpPr txBox="1"/>
          <p:nvPr/>
        </p:nvSpPr>
        <p:spPr>
          <a:xfrm>
            <a:off x="8885956" y="6078416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Scaffold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699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6A7F9-121D-D8FA-9C24-39C65C088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3B7FA3-A7CE-EC15-802F-91CF8F7C8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Consequences of lattice artifacts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E1047C-0F63-69BB-AF8D-8C3F68066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7" y="1690688"/>
            <a:ext cx="3655263" cy="26634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BDAF31-3926-C0C6-C554-9AA135FCA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75" y="1690688"/>
            <a:ext cx="3727183" cy="26634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9CE2EA-0EB9-7D7F-A0D8-4390D94E9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02" y="1633963"/>
            <a:ext cx="3759680" cy="27768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78F54C9-F97C-B556-6B2B-9E3A23BEB614}"/>
              </a:ext>
            </a:extLst>
          </p:cNvPr>
          <p:cNvSpPr txBox="1"/>
          <p:nvPr/>
        </p:nvSpPr>
        <p:spPr>
          <a:xfrm>
            <a:off x="472440" y="4471782"/>
            <a:ext cx="60948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Matrix elements of tensor operators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Lu et al., Phys. Rev. D 92, 014506 (2015) 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07C342B-529A-AF87-EBD8-FF9767C7FE8A}"/>
              </a:ext>
            </a:extLst>
          </p:cNvPr>
          <p:cNvSpPr txBox="1"/>
          <p:nvPr/>
        </p:nvSpPr>
        <p:spPr>
          <a:xfrm>
            <a:off x="4359676" y="4471782"/>
            <a:ext cx="60948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Tjon line with varying lattice spacing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Klein et al., </a:t>
            </a:r>
            <a:r>
              <a:rPr lang="en-US" altLang="zh-CN" sz="1400" dirty="0" err="1">
                <a:solidFill>
                  <a:schemeClr val="accent1"/>
                </a:solidFill>
              </a:rPr>
              <a:t>Eur.Phys</a:t>
            </a:r>
            <a:r>
              <a:rPr lang="en-US" altLang="zh-CN" sz="1400" dirty="0">
                <a:solidFill>
                  <a:schemeClr val="accent1"/>
                </a:solidFill>
              </a:rPr>
              <a:t>. J. A 54, 121 (2018)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4ACCEF0-0ABB-7034-BE73-CD5C77E94E36}"/>
              </a:ext>
            </a:extLst>
          </p:cNvPr>
          <p:cNvSpPr txBox="1"/>
          <p:nvPr/>
        </p:nvSpPr>
        <p:spPr>
          <a:xfrm>
            <a:off x="8306361" y="4471782"/>
            <a:ext cx="60948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Tjon line is universal for </a:t>
            </a:r>
          </a:p>
          <a:p>
            <a:r>
              <a:rPr lang="en-US" altLang="zh-CN" sz="1600" b="1" dirty="0"/>
              <a:t>modern nuclear forces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Tjon, Phys. Lett. B 56, 217 (1975)</a:t>
            </a:r>
          </a:p>
          <a:p>
            <a:r>
              <a:rPr lang="en-US" altLang="zh-CN" sz="1400" dirty="0" err="1">
                <a:solidFill>
                  <a:schemeClr val="accent1"/>
                </a:solidFill>
              </a:rPr>
              <a:t>Nogga</a:t>
            </a:r>
            <a:r>
              <a:rPr lang="en-US" altLang="zh-CN" sz="1400" dirty="0">
                <a:solidFill>
                  <a:schemeClr val="accent1"/>
                </a:solidFill>
              </a:rPr>
              <a:t> et al., Phys. Rev. C 65, 054003 (2002) 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D80496-9BCD-1134-A193-CCA9348B07B4}"/>
              </a:ext>
            </a:extLst>
          </p:cNvPr>
          <p:cNvSpPr txBox="1"/>
          <p:nvPr/>
        </p:nvSpPr>
        <p:spPr>
          <a:xfrm>
            <a:off x="571500" y="5487445"/>
            <a:ext cx="7516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Symmetries and universalities are independent of details of interactions</a:t>
            </a:r>
          </a:p>
          <a:p>
            <a:r>
              <a:rPr lang="en-CA" altLang="zh-CN" dirty="0"/>
              <a:t>     </a:t>
            </a:r>
            <a:r>
              <a:rPr lang="en-CA" altLang="zh-CN" dirty="0">
                <a:sym typeface="Wingdings" panose="05000000000000000000" pitchFamily="2" charset="2"/>
              </a:rPr>
              <a:t> Sensitive indicators for </a:t>
            </a:r>
            <a:r>
              <a:rPr lang="en-CA" altLang="zh-CN" b="1" dirty="0">
                <a:solidFill>
                  <a:schemeClr val="accent2"/>
                </a:solidFill>
                <a:sym typeface="Wingdings" panose="05000000000000000000" pitchFamily="2" charset="2"/>
              </a:rPr>
              <a:t>non-physical artifacts</a:t>
            </a:r>
            <a:endParaRPr lang="en-CA" altLang="zh-CN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4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78F0-13DC-F9B4-D692-B9220AF0D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5F438-8662-B8D8-7F17-F9F4050B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Symmetry breaking on the lattice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A34249-FE72-2893-F685-9B74872690E9}"/>
              </a:ext>
            </a:extLst>
          </p:cNvPr>
          <p:cNvSpPr txBox="1"/>
          <p:nvPr/>
        </p:nvSpPr>
        <p:spPr>
          <a:xfrm>
            <a:off x="5096435" y="1540547"/>
            <a:ext cx="57599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Lattice artifacts break </a:t>
            </a:r>
            <a:r>
              <a:rPr lang="en-US" altLang="zh-CN" sz="2000" b="1" dirty="0">
                <a:solidFill>
                  <a:schemeClr val="accent1"/>
                </a:solidFill>
              </a:rPr>
              <a:t>fundamental symmetries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SO(3) rotational symmetry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Translational invariance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Galilean invariance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? Chiral and Gauge</a:t>
            </a:r>
          </a:p>
          <a:p>
            <a:pPr lvl="1"/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Induce </a:t>
            </a:r>
            <a:r>
              <a:rPr lang="en-US" altLang="zh-CN" b="1" dirty="0">
                <a:solidFill>
                  <a:schemeClr val="accent1"/>
                </a:solidFill>
              </a:rPr>
              <a:t>systematic errors </a:t>
            </a:r>
            <a:r>
              <a:rPr lang="en-US" altLang="zh-CN" dirty="0"/>
              <a:t>difficult to quantify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Symmetries can be restored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Average over orientations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Supplemental counter terms to Hamiltonian</a:t>
            </a:r>
          </a:p>
          <a:p>
            <a:pPr lvl="1"/>
            <a:r>
              <a:rPr lang="zh-CN" altLang="en-US" dirty="0"/>
              <a:t>    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r>
              <a:rPr lang="en-US" altLang="zh-CN" b="1" dirty="0" err="1">
                <a:sym typeface="Wingdings" panose="05000000000000000000" pitchFamily="2" charset="2"/>
              </a:rPr>
              <a:t>Symanzik</a:t>
            </a:r>
            <a:r>
              <a:rPr lang="zh-CN" altLang="en-US" b="1" dirty="0"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ym typeface="Wingdings" panose="05000000000000000000" pitchFamily="2" charset="2"/>
              </a:rPr>
              <a:t>improvement</a:t>
            </a:r>
            <a:r>
              <a:rPr lang="zh-CN" altLang="en-US" b="1" dirty="0">
                <a:sym typeface="Wingdings" panose="05000000000000000000" pitchFamily="2" charset="2"/>
              </a:rPr>
              <a:t> </a:t>
            </a:r>
            <a:endParaRPr lang="en-US" altLang="zh-CN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25BA9BD-5F37-466A-3198-2C701DCD0228}"/>
                  </a:ext>
                </a:extLst>
              </p:cNvPr>
              <p:cNvSpPr txBox="1"/>
              <p:nvPr/>
            </p:nvSpPr>
            <p:spPr>
              <a:xfrm>
                <a:off x="5857874" y="4909166"/>
                <a:ext cx="6094878" cy="1427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 err="1">
                    <a:solidFill>
                      <a:schemeClr val="accent1"/>
                    </a:solidFill>
                  </a:rPr>
                  <a:t>Symanzik</a:t>
                </a:r>
                <a:r>
                  <a:rPr lang="en-US" altLang="zh-CN" sz="1400" dirty="0">
                    <a:solidFill>
                      <a:schemeClr val="accent1"/>
                    </a:solidFill>
                  </a:rPr>
                  <a:t>, </a:t>
                </a:r>
                <a:r>
                  <a:rPr lang="en-US" altLang="zh-CN" sz="1400" dirty="0" err="1">
                    <a:solidFill>
                      <a:schemeClr val="accent1"/>
                    </a:solidFill>
                  </a:rPr>
                  <a:t>Nucl</a:t>
                </a:r>
                <a:r>
                  <a:rPr lang="en-US" altLang="zh-CN" sz="1400" dirty="0">
                    <a:solidFill>
                      <a:schemeClr val="accent1"/>
                    </a:solidFill>
                  </a:rPr>
                  <a:t>. Phys. B 226, 187 (1983); </a:t>
                </a:r>
                <a:r>
                  <a:rPr lang="en-US" altLang="zh-CN" sz="1400" dirty="0" err="1">
                    <a:solidFill>
                      <a:schemeClr val="accent1"/>
                    </a:solidFill>
                  </a:rPr>
                  <a:t>Nucl</a:t>
                </a:r>
                <a:r>
                  <a:rPr lang="en-US" altLang="zh-CN" sz="1400" dirty="0">
                    <a:solidFill>
                      <a:schemeClr val="accent1"/>
                    </a:solidFill>
                  </a:rPr>
                  <a:t>. Phys. B 226, 205 (1983)</a:t>
                </a:r>
              </a:p>
              <a:p>
                <a:r>
                  <a:rPr lang="en-US" altLang="zh-CN" dirty="0"/>
                  <a:t>Add non-renormalizable terms that vanish in continuum limit: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r>
                  <a:rPr lang="en-US" altLang="zh-CN" b="1" dirty="0">
                    <a:solidFill>
                      <a:schemeClr val="accent1">
                        <a:lumMod val="75000"/>
                      </a:schemeClr>
                    </a:solidFill>
                  </a:rPr>
                  <a:t>Cancels lattice artifacts </a:t>
                </a:r>
                <a:r>
                  <a:rPr lang="en-US" altLang="zh-CN" b="1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b="1" dirty="0">
                    <a:solidFill>
                      <a:schemeClr val="accent1">
                        <a:lumMod val="75000"/>
                      </a:schemeClr>
                    </a:solidFill>
                  </a:rPr>
                  <a:t> Achieving continuum limit at finite lattice spacing</a:t>
                </a:r>
                <a:endParaRPr lang="zh-CN" alt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0CC1AB-74D0-E525-C1E3-FDC6D7CDE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74" y="4909166"/>
                <a:ext cx="6094878" cy="1427250"/>
              </a:xfrm>
              <a:prstGeom prst="rect">
                <a:avLst/>
              </a:prstGeom>
              <a:blipFill>
                <a:blip r:embed="rId3"/>
                <a:stretch>
                  <a:fillRect l="-900" t="-427" b="-59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E4E40237-6793-B155-C66D-CAE283C5F8B5}"/>
              </a:ext>
            </a:extLst>
          </p:cNvPr>
          <p:cNvSpPr txBox="1"/>
          <p:nvPr/>
        </p:nvSpPr>
        <p:spPr>
          <a:xfrm>
            <a:off x="838200" y="5964600"/>
            <a:ext cx="6094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</a:rPr>
              <a:t>Lu et al., Phys. Rev. D 90, 034507 (2014); </a:t>
            </a:r>
            <a:br>
              <a:rPr lang="en-US" altLang="zh-CN" sz="1400" dirty="0">
                <a:solidFill>
                  <a:schemeClr val="accent1"/>
                </a:solidFill>
              </a:rPr>
            </a:br>
            <a:r>
              <a:rPr lang="en-US" altLang="zh-CN" sz="1400" dirty="0">
                <a:solidFill>
                  <a:schemeClr val="accent1"/>
                </a:solidFill>
              </a:rPr>
              <a:t>Phys. Rev. D 92, 014506 (2015) 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48434B-F683-2C2B-013D-CAE8ED8E4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48" y="1690688"/>
            <a:ext cx="4459487" cy="42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7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D1AE7-054B-5911-CDEB-97F12B32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Lattice EFT: A many-body EFT solver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7A15982-548E-CEBE-5E08-71EC13276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6419"/>
            <a:ext cx="7174490" cy="4351338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E65730-D67A-1CCA-F76F-EAEE15897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8" y="1682907"/>
            <a:ext cx="7862442" cy="4418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DD1BF8-38C3-AC64-ED31-824D745A9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98" y="3969342"/>
            <a:ext cx="3468054" cy="26515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EE9C16-B3AB-6455-2FEF-E20840D52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36" y="1318787"/>
            <a:ext cx="2625464" cy="25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722DE-2F44-4F7C-154F-31A63416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07" y="120196"/>
            <a:ext cx="10515600" cy="1325563"/>
          </a:xfrm>
        </p:spPr>
        <p:txBody>
          <a:bodyPr/>
          <a:lstStyle/>
          <a:p>
            <a:r>
              <a:rPr lang="en-CA" altLang="zh-CN" dirty="0"/>
              <a:t>Lattice EFT:</a:t>
            </a:r>
            <a:r>
              <a:rPr lang="en-US" altLang="zh-CN" sz="4400" dirty="0"/>
              <a:t> A many-body EFT solver</a:t>
            </a:r>
            <a:r>
              <a:rPr lang="en-CA" altLang="zh-CN" dirty="0"/>
              <a:t>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32331C-1FB4-2F41-E5CE-505CB08D1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4" y="1520825"/>
            <a:ext cx="6743429" cy="5216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14DE576-249C-A61A-B0B7-C7E8EBDAA42E}"/>
                  </a:ext>
                </a:extLst>
              </p:cNvPr>
              <p:cNvSpPr txBox="1"/>
              <p:nvPr/>
            </p:nvSpPr>
            <p:spPr>
              <a:xfrm>
                <a:off x="7290710" y="1445759"/>
                <a:ext cx="4750018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altLang="zh-CN" sz="2000" dirty="0"/>
                  <a:t>Solve a general Hamiltonian with 5 steps: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altLang="zh-CN" sz="2000" dirty="0"/>
                  <a:t>Rewrite expression into a path integral</a:t>
                </a:r>
              </a:p>
              <a:p>
                <a:pPr marL="342900" indent="-342900">
                  <a:buAutoNum type="arabicPeriod" startAt="2"/>
                </a:pPr>
                <a:r>
                  <a:rPr lang="en-CA" altLang="zh-CN" sz="2000" dirty="0"/>
                  <a:t>For each field configuration,</a:t>
                </a:r>
                <a:br>
                  <a:rPr lang="en-CA" altLang="zh-CN" sz="2000" dirty="0"/>
                </a:br>
                <a:r>
                  <a:rPr lang="en-CA" altLang="zh-CN" sz="2000" dirty="0"/>
                  <a:t>calculate the amplitude.</a:t>
                </a:r>
              </a:p>
              <a:p>
                <a:pPr marL="342900" indent="-342900">
                  <a:buAutoNum type="arabicPeriod" startAt="2"/>
                </a:pPr>
                <a:r>
                  <a:rPr lang="en-CA" altLang="zh-CN" sz="2000" dirty="0"/>
                  <a:t>Integrate out the field variables using </a:t>
                </a:r>
                <a:br>
                  <a:rPr lang="en-CA" altLang="zh-CN" sz="2000" dirty="0"/>
                </a:br>
                <a:r>
                  <a:rPr lang="en-CA" altLang="zh-CN" sz="2000" dirty="0"/>
                  <a:t>Monte Carlo algorithms.</a:t>
                </a:r>
              </a:p>
              <a:p>
                <a:pPr marL="342900" indent="-342900">
                  <a:buAutoNum type="arabicPeriod" startAt="2"/>
                </a:pPr>
                <a:r>
                  <a:rPr lang="en-CA" altLang="zh-CN" sz="2000" dirty="0"/>
                  <a:t>Take the limit </a:t>
                </a:r>
                <a14:m>
                  <m:oMath xmlns:m="http://schemas.openxmlformats.org/officeDocument/2006/math">
                    <m:r>
                      <a:rPr lang="en-CA" altLang="zh-CN" sz="20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CA" altLang="zh-CN" sz="20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CA" altLang="zh-CN" sz="2000" dirty="0"/>
              </a:p>
              <a:p>
                <a:pPr marL="342900" indent="-342900">
                  <a:buAutoNum type="arabicPeriod" startAt="2"/>
                </a:pPr>
                <a:r>
                  <a:rPr lang="en-CA" altLang="zh-CN" sz="2000" dirty="0"/>
                  <a:t>Take the limit </a:t>
                </a:r>
                <a14:m>
                  <m:oMath xmlns:m="http://schemas.openxmlformats.org/officeDocument/2006/math">
                    <m:r>
                      <a:rPr lang="en-CA" altLang="zh-CN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CA" altLang="zh-CN" sz="20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CA" altLang="zh-CN" sz="2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14DE576-249C-A61A-B0B7-C7E8EBDAA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710" y="1445759"/>
                <a:ext cx="4750018" cy="2554545"/>
              </a:xfrm>
              <a:prstGeom prst="rect">
                <a:avLst/>
              </a:prstGeom>
              <a:blipFill>
                <a:blip r:embed="rId3"/>
                <a:stretch>
                  <a:fillRect l="-1412" t="-1193" r="-257" b="-3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0FC5314-E544-BD35-E9B7-FD4AF343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2" y="4254010"/>
            <a:ext cx="3798760" cy="23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1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EDFDCB-2986-C394-A422-E739A39C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Monte Carlo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C63049-D848-C2E7-21DA-C7A8D770D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624"/>
            <a:ext cx="10515600" cy="4684339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Solve </a:t>
            </a:r>
            <a:r>
              <a:rPr lang="en-US" altLang="zh-CN" b="1" dirty="0"/>
              <a:t>quantum many-body problem </a:t>
            </a:r>
            <a:r>
              <a:rPr lang="en-US" altLang="zh-CN" dirty="0"/>
              <a:t>using </a:t>
            </a:r>
            <a:r>
              <a:rPr lang="en-US" altLang="zh-CN" b="1" dirty="0">
                <a:solidFill>
                  <a:schemeClr val="accent1"/>
                </a:solidFill>
              </a:rPr>
              <a:t>stochastic sampling</a:t>
            </a:r>
          </a:p>
          <a:p>
            <a:pPr lvl="1"/>
            <a:r>
              <a:rPr lang="en-US" altLang="zh-CN" dirty="0"/>
              <a:t>Optimization in high-dimensional parameter space  </a:t>
            </a:r>
            <a:r>
              <a:rPr lang="en-US" altLang="zh-CN" dirty="0">
                <a:sym typeface="Wingdings" panose="05000000000000000000" pitchFamily="2" charset="2"/>
              </a:rPr>
              <a:t> e.g., neuron network</a:t>
            </a:r>
            <a:endParaRPr lang="en-US" altLang="zh-CN" dirty="0"/>
          </a:p>
          <a:p>
            <a:pPr lvl="1"/>
            <a:r>
              <a:rPr lang="en-US" altLang="zh-CN" dirty="0"/>
              <a:t>High-dimensional</a:t>
            </a:r>
            <a:r>
              <a:rPr lang="zh-CN" altLang="en-US" dirty="0"/>
              <a:t> </a:t>
            </a:r>
            <a:r>
              <a:rPr lang="en-US" altLang="zh-CN" dirty="0"/>
              <a:t>integrals</a:t>
            </a:r>
          </a:p>
          <a:p>
            <a:r>
              <a:rPr lang="en-US" altLang="zh-CN" dirty="0"/>
              <a:t>QMC methods for condensed matter, nuclear physics, atomic-molecular physics, high-energy physics, etc.</a:t>
            </a:r>
          </a:p>
          <a:p>
            <a:r>
              <a:rPr lang="en-US" altLang="zh-CN" dirty="0"/>
              <a:t>Compute integrals using </a:t>
            </a:r>
            <a:r>
              <a:rPr lang="en-US" altLang="zh-CN" b="1" dirty="0">
                <a:solidFill>
                  <a:schemeClr val="accent1"/>
                </a:solidFill>
              </a:rPr>
              <a:t>importance sampling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Key point: Generate a set of samples with probability distribution </a:t>
            </a:r>
            <a:r>
              <a:rPr lang="en-US" altLang="zh-CN" i="1" dirty="0">
                <a:solidFill>
                  <a:srgbClr val="FF0000"/>
                </a:solidFill>
              </a:rPr>
              <a:t>p(x)</a:t>
            </a:r>
          </a:p>
          <a:p>
            <a:r>
              <a:rPr lang="en-US" altLang="zh-CN" dirty="0"/>
              <a:t>If </a:t>
            </a:r>
            <a:r>
              <a:rPr lang="en-US" altLang="zh-CN" i="1" dirty="0">
                <a:solidFill>
                  <a:srgbClr val="FF0000"/>
                </a:solidFill>
              </a:rPr>
              <a:t>p(x)</a:t>
            </a:r>
            <a:r>
              <a:rPr lang="en-US" altLang="zh-CN" dirty="0"/>
              <a:t> is simple</a:t>
            </a:r>
            <a:r>
              <a:rPr lang="zh-CN" altLang="en-US" dirty="0"/>
              <a:t>（</a:t>
            </a:r>
            <a:r>
              <a:rPr lang="en-US" altLang="zh-CN" dirty="0"/>
              <a:t>e.g., Gaussian, uniform, etc.),</a:t>
            </a:r>
            <a:r>
              <a:rPr lang="zh-CN" altLang="en-US" dirty="0"/>
              <a:t> </a:t>
            </a:r>
            <a:r>
              <a:rPr lang="en-US" altLang="zh-CN" dirty="0"/>
              <a:t>direct sampling</a:t>
            </a:r>
          </a:p>
          <a:p>
            <a:r>
              <a:rPr lang="en-US" altLang="zh-CN" dirty="0"/>
              <a:t>If </a:t>
            </a:r>
            <a:r>
              <a:rPr lang="en-US" altLang="zh-CN" i="1" dirty="0">
                <a:solidFill>
                  <a:srgbClr val="FF0000"/>
                </a:solidFill>
              </a:rPr>
              <a:t>p(x)</a:t>
            </a:r>
            <a:r>
              <a:rPr lang="en-US" altLang="zh-CN" dirty="0"/>
              <a:t> is complex, use </a:t>
            </a:r>
            <a:r>
              <a:rPr lang="en-US" altLang="zh-CN" b="1" dirty="0">
                <a:solidFill>
                  <a:schemeClr val="accent1"/>
                </a:solidFill>
              </a:rPr>
              <a:t>Metropolis algorithm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1263D2-766D-5A2C-F8A5-FD80D73C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535" y="3834793"/>
            <a:ext cx="5814725" cy="7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0363D-141A-634F-FD86-06CBD04C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E5864-620F-A3A1-33A7-1A84F264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zh-CN" b="1" dirty="0">
                <a:solidFill>
                  <a:schemeClr val="accent1"/>
                </a:solidFill>
              </a:rPr>
              <a:t>Introduction to Lattice QMC</a:t>
            </a:r>
          </a:p>
          <a:p>
            <a:endParaRPr lang="en-CA" altLang="zh-CN" dirty="0"/>
          </a:p>
          <a:p>
            <a:r>
              <a:rPr lang="en-CA" altLang="zh-CN" dirty="0"/>
              <a:t>Non-perturbative QMC and sign problem</a:t>
            </a:r>
          </a:p>
          <a:p>
            <a:endParaRPr lang="en-CA" altLang="zh-CN" dirty="0"/>
          </a:p>
          <a:p>
            <a:r>
              <a:rPr lang="en-US" altLang="zh-CN" dirty="0"/>
              <a:t>Perturbative QMC</a:t>
            </a:r>
          </a:p>
          <a:p>
            <a:pPr marL="0" indent="0">
              <a:buNone/>
            </a:pPr>
            <a:endParaRPr lang="en-CA" altLang="zh-CN" dirty="0"/>
          </a:p>
          <a:p>
            <a:r>
              <a:rPr lang="en-CA" altLang="zh-CN" dirty="0"/>
              <a:t>Summary and perspective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419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00E11-6F68-8507-F138-15158F219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E3F5D-F2CB-7A14-7DD1-3FE8A3D1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436FB2-9677-15E1-A64F-09F68EAB5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zh-CN" dirty="0"/>
              <a:t>Introduction to Lattice QMC</a:t>
            </a:r>
          </a:p>
          <a:p>
            <a:endParaRPr lang="en-CA" altLang="zh-CN" dirty="0"/>
          </a:p>
          <a:p>
            <a:r>
              <a:rPr lang="en-CA" altLang="zh-CN" b="1" dirty="0">
                <a:solidFill>
                  <a:schemeClr val="accent1"/>
                </a:solidFill>
              </a:rPr>
              <a:t>Non-perturbative QMC and sign problem</a:t>
            </a:r>
          </a:p>
          <a:p>
            <a:endParaRPr lang="en-CA" altLang="zh-CN" dirty="0"/>
          </a:p>
          <a:p>
            <a:r>
              <a:rPr lang="en-US" altLang="zh-CN" dirty="0"/>
              <a:t>Perturbative QMC</a:t>
            </a:r>
          </a:p>
          <a:p>
            <a:pPr marL="0" indent="0">
              <a:buNone/>
            </a:pPr>
            <a:endParaRPr lang="en-CA" altLang="zh-CN" dirty="0"/>
          </a:p>
          <a:p>
            <a:r>
              <a:rPr lang="en-CA" altLang="zh-CN" dirty="0"/>
              <a:t>Summary and perspective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447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D599A0-69E6-0835-BCC7-E1E817D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CA" altLang="zh-CN" dirty="0"/>
              <a:t>Sign problem in </a:t>
            </a:r>
            <a:r>
              <a:rPr lang="en-US" altLang="zh-CN" dirty="0"/>
              <a:t>quantum Monte Carlo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D3C100-D051-52F8-F580-513A3ED38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65428"/>
            <a:ext cx="10515600" cy="4351338"/>
          </a:xfrm>
        </p:spPr>
        <p:txBody>
          <a:bodyPr>
            <a:normAutofit fontScale="25000" lnSpcReduction="20000"/>
          </a:bodyPr>
          <a:lstStyle/>
          <a:p>
            <a:r>
              <a:rPr lang="en-CA" altLang="zh-CN" sz="7400" b="1" dirty="0">
                <a:solidFill>
                  <a:srgbClr val="FF0000"/>
                </a:solidFill>
              </a:rPr>
              <a:t>Sign</a:t>
            </a:r>
            <a:r>
              <a:rPr lang="en-CA" altLang="zh-CN" sz="7400" dirty="0"/>
              <a:t> problem arises for </a:t>
            </a:r>
            <a:r>
              <a:rPr lang="en-CA" altLang="zh-CN" sz="7400" b="1" dirty="0"/>
              <a:t>repulsive interactions </a:t>
            </a:r>
          </a:p>
          <a:p>
            <a:pPr marL="0" indent="0">
              <a:buNone/>
            </a:pPr>
            <a:r>
              <a:rPr lang="en-CA" altLang="zh-CN" sz="7400" dirty="0"/>
              <a:t>   or </a:t>
            </a:r>
            <a:r>
              <a:rPr lang="en-CA" altLang="zh-CN" sz="7400" b="1" dirty="0"/>
              <a:t>unbalanced fermions</a:t>
            </a:r>
          </a:p>
          <a:p>
            <a:pPr lvl="1"/>
            <a:r>
              <a:rPr lang="en-CA" altLang="zh-CN" sz="7400" dirty="0"/>
              <a:t>Coulomb interaction</a:t>
            </a:r>
          </a:p>
          <a:p>
            <a:pPr lvl="1"/>
            <a:r>
              <a:rPr lang="en-CA" altLang="zh-CN" sz="7400" dirty="0"/>
              <a:t>Hard core in NN potentials</a:t>
            </a:r>
          </a:p>
          <a:p>
            <a:pPr lvl="1"/>
            <a:r>
              <a:rPr lang="en-CA" altLang="zh-CN" sz="7400" dirty="0"/>
              <a:t>Tensor forces</a:t>
            </a:r>
          </a:p>
          <a:p>
            <a:pPr lvl="1"/>
            <a:r>
              <a:rPr lang="en-CA" altLang="zh-CN" sz="7400" dirty="0"/>
              <a:t>Three-body forces</a:t>
            </a:r>
          </a:p>
          <a:p>
            <a:pPr lvl="1"/>
            <a:r>
              <a:rPr lang="en-CA" altLang="zh-CN" sz="7400" dirty="0"/>
              <a:t>Unpaired pinholes</a:t>
            </a:r>
          </a:p>
          <a:p>
            <a:pPr lvl="1"/>
            <a:r>
              <a:rPr lang="en-CA" altLang="zh-CN" sz="7400" dirty="0"/>
              <a:t>…</a:t>
            </a:r>
          </a:p>
          <a:p>
            <a:r>
              <a:rPr lang="en-CA" altLang="zh-CN" sz="7400" dirty="0"/>
              <a:t>Very few interactions and systems</a:t>
            </a:r>
          </a:p>
          <a:p>
            <a:pPr marL="0" indent="0">
              <a:buNone/>
            </a:pPr>
            <a:r>
              <a:rPr lang="en-CA" altLang="zh-CN" sz="7400" dirty="0"/>
              <a:t>    can be simulated directly</a:t>
            </a:r>
          </a:p>
          <a:p>
            <a:pPr lvl="1"/>
            <a:r>
              <a:rPr lang="en-CA" altLang="zh-CN" sz="7400" dirty="0"/>
              <a:t>Large statistical errors</a:t>
            </a:r>
          </a:p>
          <a:p>
            <a:pPr lvl="1"/>
            <a:r>
              <a:rPr lang="en-CA" altLang="zh-CN" sz="7400" dirty="0"/>
              <a:t>Signal-noise issue</a:t>
            </a:r>
          </a:p>
          <a:p>
            <a:pPr lvl="1"/>
            <a:r>
              <a:rPr lang="en-CA" altLang="zh-CN" sz="7400" dirty="0"/>
              <a:t>Bad scaling </a:t>
            </a:r>
            <a:r>
              <a:rPr lang="en-CA" altLang="zh-CN" sz="7400" dirty="0">
                <a:sym typeface="Wingdings" panose="05000000000000000000" pitchFamily="2" charset="2"/>
              </a:rPr>
              <a:t> errors increase exponentially with system size</a:t>
            </a:r>
          </a:p>
          <a:p>
            <a:pPr lvl="1"/>
            <a:r>
              <a:rPr lang="en-CA" altLang="zh-CN" sz="7400" dirty="0"/>
              <a:t>No universal solution </a:t>
            </a:r>
            <a:r>
              <a:rPr lang="en-CA" altLang="zh-CN" sz="7400" dirty="0">
                <a:sym typeface="Wingdings" panose="05000000000000000000" pitchFamily="2" charset="2"/>
              </a:rPr>
              <a:t> </a:t>
            </a:r>
            <a:r>
              <a:rPr lang="en-CA" altLang="zh-CN" sz="7400" dirty="0">
                <a:solidFill>
                  <a:srgbClr val="FF0000"/>
                </a:solidFill>
                <a:sym typeface="Wingdings" panose="05000000000000000000" pitchFamily="2" charset="2"/>
              </a:rPr>
              <a:t>NP-hard problem </a:t>
            </a:r>
            <a:r>
              <a:rPr lang="en-CA" altLang="zh-CN" sz="23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CA" altLang="zh-CN" sz="6400" dirty="0">
                <a:solidFill>
                  <a:schemeClr val="accent1"/>
                </a:solidFill>
                <a:sym typeface="Wingdings" panose="05000000000000000000" pitchFamily="2" charset="2"/>
              </a:rPr>
              <a:t>M. Troyer and U.-J. Wiese, PRL94, 170201 (2005)</a:t>
            </a:r>
            <a:endParaRPr lang="en-CA" altLang="zh-CN" sz="6400" dirty="0">
              <a:solidFill>
                <a:schemeClr val="accent1"/>
              </a:solidFill>
            </a:endParaRPr>
          </a:p>
          <a:p>
            <a:pPr lvl="1"/>
            <a:endParaRPr lang="en-CA" altLang="zh-CN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CA" altLang="zh-CN" sz="1600" dirty="0">
                <a:solidFill>
                  <a:schemeClr val="accent1"/>
                </a:solidFill>
                <a:sym typeface="Wingdings" panose="05000000000000000000" pitchFamily="2" charset="2"/>
              </a:rPr>
              <a:t>     </a:t>
            </a:r>
            <a:endParaRPr lang="zh-CN" alt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EFA930-2C2D-5CEA-B93B-16F6B4CD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38" y="1376840"/>
            <a:ext cx="4016450" cy="27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9BD386-5D15-A3CD-A10D-CC1534ED7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70" y="4274107"/>
            <a:ext cx="3401649" cy="11304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9FE5B0D-5E45-EBF0-F2BB-03DAC847D418}"/>
              </a:ext>
            </a:extLst>
          </p:cNvPr>
          <p:cNvSpPr/>
          <p:nvPr/>
        </p:nvSpPr>
        <p:spPr>
          <a:xfrm>
            <a:off x="8229600" y="5048250"/>
            <a:ext cx="657225" cy="257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176B88-968F-FC43-971E-7C49446B24CC}"/>
                  </a:ext>
                </a:extLst>
              </p:cNvPr>
              <p:cNvSpPr txBox="1"/>
              <p:nvPr/>
            </p:nvSpPr>
            <p:spPr>
              <a:xfrm>
                <a:off x="889000" y="1052788"/>
                <a:ext cx="5466080" cy="122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∝|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altLang="zh-CN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∝|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176B88-968F-FC43-971E-7C49446B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0" y="1052788"/>
                <a:ext cx="5466080" cy="1229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A94EEC79-A4E8-FA12-7A3A-813D0431E261}"/>
              </a:ext>
            </a:extLst>
          </p:cNvPr>
          <p:cNvSpPr/>
          <p:nvPr/>
        </p:nvSpPr>
        <p:spPr>
          <a:xfrm>
            <a:off x="4312920" y="1667668"/>
            <a:ext cx="929640" cy="669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9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838246-8F11-11B8-622D-F46830FB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-41275"/>
            <a:ext cx="10515600" cy="1325563"/>
          </a:xfrm>
        </p:spPr>
        <p:txBody>
          <a:bodyPr/>
          <a:lstStyle/>
          <a:p>
            <a:r>
              <a:rPr lang="en-US" altLang="zh-CN" dirty="0"/>
              <a:t>Sign problem in quantum Monte Carlo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4EE677-2DD3-6572-12EF-F629109B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83" y="1146039"/>
            <a:ext cx="11615057" cy="5175605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Quantum Monte Carlo </a:t>
            </a:r>
            <a:r>
              <a:rPr lang="en-US" altLang="zh-CN" sz="2400" dirty="0"/>
              <a:t>transform the </a:t>
            </a:r>
            <a:r>
              <a:rPr lang="en-US" altLang="zh-CN" sz="2400" b="1" dirty="0">
                <a:solidFill>
                  <a:schemeClr val="accent1"/>
                </a:solidFill>
              </a:rPr>
              <a:t>quantum many-body problems </a:t>
            </a:r>
            <a:r>
              <a:rPr lang="en-US" altLang="zh-CN" sz="2400" dirty="0"/>
              <a:t>into </a:t>
            </a:r>
            <a:r>
              <a:rPr lang="en-US" altLang="zh-CN" sz="2400" b="1" dirty="0">
                <a:solidFill>
                  <a:schemeClr val="accent1"/>
                </a:solidFill>
              </a:rPr>
              <a:t>high-dimensional integrals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r>
              <a:rPr lang="en-US" altLang="zh-CN" sz="2400" dirty="0"/>
              <a:t>QMC Statistical error ~O(N</a:t>
            </a:r>
            <a:r>
              <a:rPr lang="en-US" altLang="zh-CN" sz="2400" baseline="30000" dirty="0"/>
              <a:t>-1/2</a:t>
            </a:r>
            <a:r>
              <a:rPr lang="en-US" altLang="zh-CN" sz="2400" dirty="0"/>
              <a:t>)  </a:t>
            </a:r>
            <a:r>
              <a:rPr lang="en-US" altLang="zh-CN" sz="2400" dirty="0">
                <a:sym typeface="Wingdings" panose="05000000000000000000" pitchFamily="2" charset="2"/>
              </a:rPr>
              <a:t>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Polynomial scaling!</a:t>
            </a:r>
            <a:b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</a:rPr>
              <a:t>Sign problem </a:t>
            </a:r>
            <a:r>
              <a:rPr lang="en-US" altLang="zh-CN" sz="2400" dirty="0"/>
              <a:t>occurs when the integrand is </a:t>
            </a:r>
            <a:r>
              <a:rPr lang="en-US" altLang="zh-CN" sz="2400" b="1" dirty="0"/>
              <a:t>NOT</a:t>
            </a:r>
            <a:r>
              <a:rPr lang="en-US" altLang="zh-CN" sz="2400" dirty="0"/>
              <a:t> positive definite</a:t>
            </a:r>
            <a:endParaRPr lang="en-US" altLang="zh-CN" sz="2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Sign problem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scales exponentially </a:t>
            </a:r>
            <a:r>
              <a:rPr lang="en-US" altLang="zh-CN" sz="2400" dirty="0">
                <a:sym typeface="Wingdings" panose="05000000000000000000" pitchFamily="2" charset="2"/>
              </a:rPr>
              <a:t>with particle number  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Solutions: </a:t>
            </a:r>
            <a:r>
              <a:rPr lang="en-US" altLang="zh-CN" u="sng" dirty="0">
                <a:sym typeface="Wingdings" panose="05000000000000000000" pitchFamily="2" charset="2"/>
              </a:rPr>
              <a:t>Constrained-path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u="sng" dirty="0">
                <a:sym typeface="Wingdings" panose="05000000000000000000" pitchFamily="2" charset="2"/>
              </a:rPr>
              <a:t>fixed-nodes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u="sng" dirty="0">
                <a:sym typeface="Wingdings" panose="05000000000000000000" pitchFamily="2" charset="2"/>
              </a:rPr>
              <a:t>Lefschetz thimble</a:t>
            </a:r>
            <a:r>
              <a:rPr lang="en-US" altLang="zh-CN" dirty="0">
                <a:sym typeface="Wingdings" panose="05000000000000000000" pitchFamily="2" charset="2"/>
              </a:rPr>
              <a:t>, etc.  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Rely on approximations or induces systematic biases </a:t>
            </a:r>
            <a:br>
              <a:rPr lang="en-US" altLang="zh-CN" dirty="0">
                <a:sym typeface="Wingdings" panose="05000000000000000000" pitchFamily="2" charset="2"/>
              </a:rPr>
            </a:br>
            <a:r>
              <a:rPr lang="en-US" altLang="zh-CN" dirty="0">
                <a:sym typeface="Wingdings" panose="05000000000000000000" pitchFamily="2" charset="2"/>
              </a:rPr>
              <a:t>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Not exact even with infinite number of samples!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AD52AF-F4A8-894D-2838-B785E2919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4870794"/>
            <a:ext cx="3774766" cy="16177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DBDF45-0E9D-6834-8EE2-F1DFEB939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53" y="4768461"/>
            <a:ext cx="2515996" cy="18869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6766B4-5E86-76EB-310B-BC77FB5F7136}"/>
              </a:ext>
            </a:extLst>
          </p:cNvPr>
          <p:cNvSpPr txBox="1"/>
          <p:nvPr/>
        </p:nvSpPr>
        <p:spPr>
          <a:xfrm>
            <a:off x="7017257" y="5263749"/>
            <a:ext cx="549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No-free-lunch theorem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80AEB-7AFC-41AE-5831-2A5B8818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0805"/>
            <a:ext cx="10515600" cy="1325563"/>
          </a:xfrm>
        </p:spPr>
        <p:txBody>
          <a:bodyPr/>
          <a:lstStyle/>
          <a:p>
            <a:r>
              <a:rPr lang="en-US" altLang="zh-CN" dirty="0"/>
              <a:t>Examples of sign-problem-free QMC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44C955-8F2B-6334-BBBC-4BDBC9905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825624"/>
            <a:ext cx="11602720" cy="4803775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Lattice QCD </a:t>
            </a:r>
            <a:r>
              <a:rPr lang="en-US" altLang="zh-CN" sz="2000" dirty="0"/>
              <a:t>with two identical quark species</a:t>
            </a:r>
          </a:p>
          <a:p>
            <a:endParaRPr lang="en-US" altLang="zh-CN" sz="2000" dirty="0"/>
          </a:p>
          <a:p>
            <a:r>
              <a:rPr lang="en-US" altLang="zh-CN" sz="2000" b="1" dirty="0"/>
              <a:t>Nuclear Lattice EFT </a:t>
            </a:r>
            <a:r>
              <a:rPr lang="en-US" altLang="zh-CN" sz="2000" dirty="0"/>
              <a:t>with Wigner-SU(4) interactions (even-even nuclei)</a:t>
            </a:r>
          </a:p>
          <a:p>
            <a:endParaRPr lang="en-US" altLang="zh-CN" sz="2000" dirty="0"/>
          </a:p>
          <a:p>
            <a:r>
              <a:rPr lang="en-US" altLang="zh-CN" sz="2000" dirty="0"/>
              <a:t>Repulsive Fermi-Hubbard model at half-filling</a:t>
            </a:r>
          </a:p>
          <a:p>
            <a:r>
              <a:rPr lang="en-US" altLang="zh-CN" sz="2000" dirty="0"/>
              <a:t>Kane-Mele-Hubbard model</a:t>
            </a:r>
          </a:p>
          <a:p>
            <a:r>
              <a:rPr lang="en-US" altLang="zh-CN" sz="2000" dirty="0"/>
              <a:t>Half-filled Kondo lattice model</a:t>
            </a: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Positivity of the fermionic determinant is protected by the time-reversal symmetry</a:t>
            </a: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1"/>
                </a:solidFill>
              </a:rPr>
              <a:t>Sufficient condition for absence of the sign problem in the fermionic quantum Monte Carlo algorithm, C.-J. Wu and S.-C. Zhang, PRB71, 155115 (2005)   </a:t>
            </a: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1"/>
                </a:solidFill>
              </a:rPr>
              <a:t>Sign-problem-free fermionic quantum Monte Carlo: Developments and Applications, Z.-X. Li and H. Yao, Annu. Rev. </a:t>
            </a:r>
            <a:r>
              <a:rPr lang="en-US" altLang="zh-CN" sz="1600" dirty="0" err="1">
                <a:solidFill>
                  <a:schemeClr val="accent1"/>
                </a:solidFill>
              </a:rPr>
              <a:t>Condens</a:t>
            </a:r>
            <a:r>
              <a:rPr lang="en-US" altLang="zh-CN" sz="1600" dirty="0">
                <a:solidFill>
                  <a:schemeClr val="accent1"/>
                </a:solidFill>
              </a:rPr>
              <a:t>. Matter Phys. 10, 337 (2019) </a:t>
            </a:r>
          </a:p>
          <a:p>
            <a:pPr marL="0" indent="0">
              <a:buNone/>
            </a:pP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A7D89F-DAF0-E409-4421-4D6EE7493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117034"/>
            <a:ext cx="8974183" cy="5468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84C4C1-564B-9BA5-858D-C0AADD153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2955258"/>
            <a:ext cx="7659190" cy="5577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41EE7E8-D813-2170-8CDC-06E529D1A8B6}"/>
              </a:ext>
            </a:extLst>
          </p:cNvPr>
          <p:cNvSpPr txBox="1"/>
          <p:nvPr/>
        </p:nvSpPr>
        <p:spPr>
          <a:xfrm>
            <a:off x="411480" y="1226175"/>
            <a:ext cx="1064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Sign-problem-free algorithms exist but mostly confined to specific models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BC34C-E2FE-12A8-4A0E-C916598A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zh-CN" sz="3600" dirty="0"/>
              <a:t>Nuclear binding near a quantum phase transition</a:t>
            </a:r>
            <a:endParaRPr lang="zh-CN" altLang="en-US" sz="3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D8739E0-CCBD-F377-F8C9-5AE675E03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87" y="1625678"/>
            <a:ext cx="5279963" cy="32226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647722-E713-5060-0810-ABFBEEC60F5F}"/>
              </a:ext>
            </a:extLst>
          </p:cNvPr>
          <p:cNvSpPr txBox="1"/>
          <p:nvPr/>
        </p:nvSpPr>
        <p:spPr>
          <a:xfrm>
            <a:off x="4646023" y="5098869"/>
            <a:ext cx="62488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The nuclear force can be either local (position-dependent)</a:t>
            </a:r>
          </a:p>
          <a:p>
            <a:r>
              <a:rPr lang="en-CA" altLang="zh-CN" dirty="0"/>
              <a:t>     or non-local (velocity-dependent).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/>
              <a:t>Locality is an essential element for nuclear binding.</a:t>
            </a:r>
          </a:p>
          <a:p>
            <a:endParaRPr lang="en-CA" altLang="zh-CN" dirty="0"/>
          </a:p>
          <a:p>
            <a:r>
              <a:rPr lang="en-CA" altLang="zh-CN" dirty="0">
                <a:solidFill>
                  <a:schemeClr val="accent1"/>
                </a:solidFill>
              </a:rPr>
              <a:t>S. </a:t>
            </a:r>
            <a:r>
              <a:rPr lang="en-CA" altLang="zh-CN" dirty="0" err="1">
                <a:solidFill>
                  <a:schemeClr val="accent1"/>
                </a:solidFill>
              </a:rPr>
              <a:t>Elhatisari</a:t>
            </a:r>
            <a:r>
              <a:rPr lang="en-CA" altLang="zh-CN" dirty="0">
                <a:solidFill>
                  <a:schemeClr val="accent1"/>
                </a:solidFill>
              </a:rPr>
              <a:t> et al., PRL 117, 132051 (2016)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4E6707-5038-39E0-4CD4-84F8E66E50D9}"/>
              </a:ext>
            </a:extLst>
          </p:cNvPr>
          <p:cNvSpPr txBox="1"/>
          <p:nvPr/>
        </p:nvSpPr>
        <p:spPr>
          <a:xfrm>
            <a:off x="533400" y="5237368"/>
            <a:ext cx="4081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Challenge: Minimal nuclear force</a:t>
            </a:r>
          </a:p>
          <a:p>
            <a:r>
              <a:rPr lang="en-US" altLang="zh-CN" dirty="0"/>
              <a:t>That reproduce the binding pattern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Simple Wigner-SU(4) central force fails!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B54B22-7DF9-A6F1-6687-30540BE86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" y="1690688"/>
            <a:ext cx="3667333" cy="29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8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D01DC-73EF-1CCD-97F0-F27EFFBA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94" y="10833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“Essential element” Hamiltonian as zeroth order</a:t>
            </a:r>
            <a:endParaRPr lang="zh-CN" altLang="en-US" sz="40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A68A216-D489-EAC3-26B6-4FC5EC7E9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6" y="1272627"/>
            <a:ext cx="5187886" cy="3213207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E79C84-BBDE-86E3-4CAC-0F319318E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" y="3596710"/>
            <a:ext cx="4934100" cy="6956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A4CCB9-C23F-692F-BDED-E215584CE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" y="4341871"/>
            <a:ext cx="5419875" cy="612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971856-AF21-0FC9-87A0-F51EFEDB6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0" y="5032174"/>
            <a:ext cx="3714900" cy="6210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5FE3BAC-A9C6-4A77-5C5B-6735584E835C}"/>
              </a:ext>
            </a:extLst>
          </p:cNvPr>
          <p:cNvSpPr txBox="1"/>
          <p:nvPr/>
        </p:nvSpPr>
        <p:spPr>
          <a:xfrm>
            <a:off x="619078" y="1512010"/>
            <a:ext cx="54088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 </a:t>
            </a:r>
            <a:r>
              <a:rPr lang="en-US" altLang="zh-CN" b="1" dirty="0"/>
              <a:t>Wigner-SU(4) symmetry </a:t>
            </a:r>
            <a:r>
              <a:rPr lang="en-US" altLang="zh-CN" dirty="0"/>
              <a:t>+ </a:t>
            </a:r>
            <a:r>
              <a:rPr lang="en-US" altLang="zh-CN" b="1" dirty="0"/>
              <a:t>paired fermions</a:t>
            </a:r>
          </a:p>
          <a:p>
            <a:r>
              <a:rPr lang="en-US" altLang="zh-CN" dirty="0"/>
              <a:t>  = Immunity to sign problem </a:t>
            </a:r>
          </a:p>
          <a:p>
            <a:r>
              <a:rPr lang="en-US" altLang="zh-CN" dirty="0"/>
              <a:t>      </a:t>
            </a:r>
            <a:r>
              <a:rPr lang="en-US" altLang="zh-CN" dirty="0">
                <a:solidFill>
                  <a:schemeClr val="accent1"/>
                </a:solidFill>
              </a:rPr>
              <a:t>Wigner, Phys. Rev. 51, 106 (1937) </a:t>
            </a:r>
          </a:p>
          <a:p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Also inspired by the </a:t>
            </a:r>
            <a:r>
              <a:rPr lang="en-US" altLang="zh-CN" b="1" dirty="0"/>
              <a:t>unexpected effectiveness </a:t>
            </a:r>
            <a:r>
              <a:rPr lang="en-US" altLang="zh-CN" dirty="0"/>
              <a:t>of</a:t>
            </a:r>
          </a:p>
          <a:p>
            <a:r>
              <a:rPr lang="en-US" altLang="zh-CN" dirty="0"/>
              <a:t>     the </a:t>
            </a:r>
            <a:r>
              <a:rPr lang="en-US" altLang="zh-CN" b="1" dirty="0"/>
              <a:t>locality</a:t>
            </a:r>
            <a:r>
              <a:rPr lang="en-US" altLang="zh-CN" dirty="0"/>
              <a:t> in nuclear forces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 </a:t>
            </a:r>
            <a:r>
              <a:rPr lang="en-US" altLang="zh-CN" dirty="0" err="1">
                <a:solidFill>
                  <a:schemeClr val="accent1"/>
                </a:solidFill>
              </a:rPr>
              <a:t>Elhatisari</a:t>
            </a:r>
            <a:r>
              <a:rPr lang="en-US" altLang="zh-CN" dirty="0">
                <a:solidFill>
                  <a:schemeClr val="accent1"/>
                </a:solidFill>
              </a:rPr>
              <a:t> et al., PRL 117, 132501 (2016)</a:t>
            </a:r>
          </a:p>
          <a:p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2F19ADE-5999-B2F3-339B-92B5A6F5F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" y="5750366"/>
            <a:ext cx="6108021" cy="30283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D548A43-B6A3-3066-B34B-6E73B35A107D}"/>
              </a:ext>
            </a:extLst>
          </p:cNvPr>
          <p:cNvSpPr txBox="1"/>
          <p:nvPr/>
        </p:nvSpPr>
        <p:spPr>
          <a:xfrm>
            <a:off x="6797040" y="4569710"/>
            <a:ext cx="49760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Applicable in nuclear spectroscopy, clustering,</a:t>
            </a:r>
          </a:p>
          <a:p>
            <a:r>
              <a:rPr lang="en-US" altLang="zh-CN" dirty="0"/>
              <a:t>thermodynamics, electromagnetic transition, …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chemeClr val="accent1"/>
                </a:solidFill>
              </a:rPr>
              <a:t>pros: non-perturbative, small statistical errors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cons: low-fidelity, large theory uncertainties</a:t>
            </a:r>
          </a:p>
          <a:p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82B5588-A83C-8485-4D82-0B0786272AC3}"/>
              </a:ext>
            </a:extLst>
          </p:cNvPr>
          <p:cNvSpPr txBox="1"/>
          <p:nvPr/>
        </p:nvSpPr>
        <p:spPr>
          <a:xfrm>
            <a:off x="619078" y="615035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BNL et al., PLB 797, 134863 (2019)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90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F61D7-0A24-535C-014F-977771A8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Applications of Wigner-SU(4) interaction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634C3E-6104-BB94-15EE-12E1835E0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33" y="2167875"/>
            <a:ext cx="3225966" cy="4019757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9D63C91-0133-4281-7089-90B3904F3DC4}"/>
              </a:ext>
            </a:extLst>
          </p:cNvPr>
          <p:cNvSpPr txBox="1"/>
          <p:nvPr/>
        </p:nvSpPr>
        <p:spPr>
          <a:xfrm>
            <a:off x="791138" y="1439744"/>
            <a:ext cx="41417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Ab initio calculations of the isotopic dependence of nuclear clustering, </a:t>
            </a:r>
            <a:r>
              <a:rPr lang="en-US" altLang="zh-CN" dirty="0">
                <a:solidFill>
                  <a:schemeClr val="accent1"/>
                </a:solidFill>
              </a:rPr>
              <a:t>S. </a:t>
            </a:r>
            <a:r>
              <a:rPr lang="en-US" altLang="zh-CN" dirty="0" err="1">
                <a:solidFill>
                  <a:schemeClr val="accent1"/>
                </a:solidFill>
              </a:rPr>
              <a:t>Elhatisari</a:t>
            </a:r>
            <a:r>
              <a:rPr lang="en-US" altLang="zh-CN" dirty="0">
                <a:solidFill>
                  <a:schemeClr val="accent1"/>
                </a:solidFill>
              </a:rPr>
              <a:t> et al., PRL 119, 222505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Emergent geometry and duality in the carbon nucleus, </a:t>
            </a:r>
            <a:r>
              <a:rPr lang="en-US" altLang="zh-CN" dirty="0">
                <a:solidFill>
                  <a:schemeClr val="accent1"/>
                </a:solidFill>
              </a:rPr>
              <a:t>S. Shen et al., EPJA 57, 276 (2021); S. Shen et al., Nat. Comm. 14, 2777 (2023);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Ab initio study of nuclear clustering in hot dilute nuclear matter,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1"/>
                </a:solidFill>
              </a:rPr>
              <a:t>Z. Ren et al., PLB 850, 138463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Ab initio calculation of the alpha-particle Monopole transition form  factor, </a:t>
            </a:r>
            <a:r>
              <a:rPr lang="en-US" altLang="zh-CN" dirty="0">
                <a:solidFill>
                  <a:schemeClr val="accent1"/>
                </a:solidFill>
              </a:rPr>
              <a:t>Ulf-G. </a:t>
            </a:r>
            <a:r>
              <a:rPr lang="en-US" altLang="zh-CN" dirty="0" err="1">
                <a:solidFill>
                  <a:schemeClr val="accent1"/>
                </a:solidFill>
              </a:rPr>
              <a:t>Meißner</a:t>
            </a:r>
            <a:r>
              <a:rPr lang="en-US" altLang="zh-CN" dirty="0">
                <a:solidFill>
                  <a:schemeClr val="accent1"/>
                </a:solidFill>
              </a:rPr>
              <a:t> et al., PRL 132, 062501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Ab initio study of the beryllium isotopes </a:t>
            </a:r>
            <a:r>
              <a:rPr lang="en-US" altLang="zh-CN" baseline="30000" dirty="0"/>
              <a:t>7</a:t>
            </a:r>
            <a:r>
              <a:rPr lang="en-US" altLang="zh-CN" dirty="0"/>
              <a:t>Be to </a:t>
            </a:r>
            <a:r>
              <a:rPr lang="en-US" altLang="zh-CN" baseline="30000" dirty="0"/>
              <a:t>12</a:t>
            </a:r>
            <a:r>
              <a:rPr lang="en-US" altLang="zh-CN" dirty="0"/>
              <a:t>Be, </a:t>
            </a:r>
            <a:r>
              <a:rPr lang="en-US" altLang="zh-CN" dirty="0">
                <a:solidFill>
                  <a:schemeClr val="accent1"/>
                </a:solidFill>
              </a:rPr>
              <a:t>S. Shen et al., PRL 134, 162503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altLang="zh-CN" dirty="0"/>
            </a:b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EACA5CD-BFE3-76F3-0FFE-AD0CD634E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52" y="1542775"/>
            <a:ext cx="3016080" cy="30985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7A1109-FF69-6F01-CD96-731717ACC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64" y="4690125"/>
            <a:ext cx="2911767" cy="20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2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F2DD5-AAF0-B47C-A94C-9C9BA9C1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Improved Wigner-SU(4) interaction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357783-0ED1-5455-980D-0A4E31A86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Wigner-SU(4) symmetry </a:t>
            </a:r>
            <a:r>
              <a:rPr lang="en-US" altLang="zh-CN" sz="2400" dirty="0"/>
              <a:t>is an approximate symmetry</a:t>
            </a:r>
            <a:br>
              <a:rPr lang="en-US" altLang="zh-CN" sz="2400" dirty="0"/>
            </a:br>
            <a:r>
              <a:rPr lang="en-US" altLang="zh-CN" sz="2400" dirty="0"/>
              <a:t>-Lack correct </a:t>
            </a:r>
            <a:r>
              <a:rPr lang="en-US" altLang="zh-CN" sz="2400" b="1" dirty="0"/>
              <a:t>shell structure    </a:t>
            </a:r>
            <a:r>
              <a:rPr lang="en-US" altLang="zh-CN" sz="2400" dirty="0">
                <a:sym typeface="Wingdings" panose="05000000000000000000" pitchFamily="2" charset="2"/>
              </a:rPr>
              <a:t> Spin-orbit coupling</a:t>
            </a:r>
          </a:p>
          <a:p>
            <a:r>
              <a:rPr lang="en-US" altLang="zh-CN" sz="2400" dirty="0">
                <a:sym typeface="Wingdings" panose="05000000000000000000" pitchFamily="2" charset="2"/>
              </a:rPr>
              <a:t>We introduce a 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spin-orbit coupling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201145-AD82-BEA6-A987-A110A498B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59" y="3135847"/>
            <a:ext cx="5351849" cy="8654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556AB9-C0F6-B01C-1E4A-A22BC0E82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48" y="2905788"/>
            <a:ext cx="4519952" cy="13255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2F1CF4-D217-B7DA-6CBF-CE1D46B135CC}"/>
              </a:ext>
            </a:extLst>
          </p:cNvPr>
          <p:cNvSpPr txBox="1"/>
          <p:nvPr/>
        </p:nvSpPr>
        <p:spPr>
          <a:xfrm>
            <a:off x="776068" y="4292289"/>
            <a:ext cx="11485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Wigner-SU(4) symmetry </a:t>
            </a:r>
            <a:r>
              <a:rPr lang="en-US" altLang="zh-CN" sz="2400" dirty="0"/>
              <a:t>does not mix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</a:rPr>
              <a:t>spin-up</a:t>
            </a:r>
            <a:r>
              <a:rPr lang="en-US" altLang="zh-CN" sz="2400" dirty="0"/>
              <a:t> and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spin-down</a:t>
            </a:r>
            <a:r>
              <a:rPr lang="en-US" altLang="zh-CN" sz="2400" dirty="0"/>
              <a:t> particles</a:t>
            </a:r>
            <a:br>
              <a:rPr lang="en-US" altLang="zh-CN" sz="2400" dirty="0"/>
            </a:br>
            <a:r>
              <a:rPr lang="en-US" altLang="zh-CN" sz="2400" dirty="0">
                <a:sym typeface="Wingdings" panose="05000000000000000000" pitchFamily="2" charset="2"/>
              </a:rPr>
              <a:t> Fermion determinant factorized into </a:t>
            </a:r>
            <a:r>
              <a:rPr lang="en-US" altLang="zh-CN" sz="2400" b="1" dirty="0">
                <a:sym typeface="Wingdings" panose="05000000000000000000" pitchFamily="2" charset="2"/>
              </a:rPr>
              <a:t>two identical parts</a:t>
            </a:r>
            <a:r>
              <a:rPr lang="en-US" altLang="zh-CN" sz="2400" dirty="0">
                <a:sym typeface="Wingdings" panose="05000000000000000000" pitchFamily="2" charset="2"/>
              </a:rPr>
              <a:t>: det(Z) = det(Zu)</a:t>
            </a:r>
            <a:r>
              <a:rPr lang="en-US" altLang="zh-CN" sz="2400" baseline="30000" dirty="0">
                <a:sym typeface="Wingdings" panose="05000000000000000000" pitchFamily="2" charset="2"/>
              </a:rPr>
              <a:t>2</a:t>
            </a:r>
            <a:r>
              <a:rPr lang="en-US" altLang="zh-CN" sz="2400" dirty="0">
                <a:sym typeface="Wingdings" panose="05000000000000000000" pitchFamily="2" charset="2"/>
              </a:rPr>
              <a:t> &gt;= 0</a:t>
            </a:r>
            <a:br>
              <a:rPr lang="en-US" altLang="zh-CN" sz="2400" dirty="0">
                <a:sym typeface="Wingdings" panose="05000000000000000000" pitchFamily="2" charset="2"/>
              </a:rPr>
            </a:br>
            <a:r>
              <a:rPr lang="en-US" altLang="zh-CN" sz="2400" dirty="0">
                <a:sym typeface="Wingdings" panose="05000000000000000000" pitchFamily="2" charset="2"/>
              </a:rPr>
              <a:t> Fermionic </a:t>
            </a:r>
            <a:r>
              <a:rPr lang="en-US" altLang="zh-CN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sign problem avoided</a:t>
            </a:r>
            <a:r>
              <a:rPr lang="en-US" altLang="zh-CN" sz="2400" dirty="0">
                <a:sym typeface="Wingdings" panose="05000000000000000000" pitchFamily="2" charset="2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Spin-orbit term </a:t>
            </a:r>
            <a:r>
              <a:rPr lang="en-US" altLang="zh-CN" sz="2400" dirty="0">
                <a:sym typeface="Wingdings" panose="05000000000000000000" pitchFamily="2" charset="2"/>
              </a:rPr>
              <a:t>act equivalently for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</a:rPr>
              <a:t>spin-up</a:t>
            </a:r>
            <a:r>
              <a:rPr lang="en-US" altLang="zh-CN" sz="2400" dirty="0">
                <a:sym typeface="Wingdings" panose="05000000000000000000" pitchFamily="2" charset="2"/>
              </a:rPr>
              <a:t> and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spin-down</a:t>
            </a:r>
            <a:r>
              <a:rPr lang="en-US" altLang="zh-CN" sz="2400" dirty="0">
                <a:sym typeface="Wingdings" panose="05000000000000000000" pitchFamily="2" charset="2"/>
              </a:rPr>
              <a:t> particles</a:t>
            </a:r>
            <a:br>
              <a:rPr lang="en-US" altLang="zh-CN" sz="2400" dirty="0">
                <a:sym typeface="Wingdings" panose="05000000000000000000" pitchFamily="2" charset="2"/>
              </a:rPr>
            </a:b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ym typeface="Wingdings" panose="05000000000000000000" pitchFamily="2" charset="2"/>
              </a:rPr>
              <a:t>Fermion determinant keeps positive definite</a:t>
            </a:r>
            <a:endParaRPr lang="zh-CN" altLang="en-US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9EC52D-F3ED-7895-B763-E9194B760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21" y="1690688"/>
            <a:ext cx="3364421" cy="15325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5765DD0-E5F6-8630-3690-C91A6843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52" y="4731407"/>
            <a:ext cx="3015611" cy="38923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01ACA35-7175-54A8-58F1-F05C889AAF33}"/>
              </a:ext>
            </a:extLst>
          </p:cNvPr>
          <p:cNvSpPr txBox="1"/>
          <p:nvPr/>
        </p:nvSpPr>
        <p:spPr>
          <a:xfrm>
            <a:off x="7732057" y="6178966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Z.-W. Niu and BL, PRL135-222504 (2025)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44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B8A78-6F09-45C2-F749-A60F1787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Proof for the positivity of the determinant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ACD79BA-F96A-2002-674E-09DE5F083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777" y="1458116"/>
            <a:ext cx="7436166" cy="1194083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C98245-DCD2-1121-12A3-32F6386FE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2687754"/>
            <a:ext cx="5697583" cy="663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3AAED6-70F3-8BDB-E9BB-267B75477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3429000"/>
            <a:ext cx="7601341" cy="11303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DBF096-937B-44A6-3B26-38C8002FA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4751726"/>
            <a:ext cx="9334980" cy="914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30A436F-2443-5549-C1CC-40D1CBD39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" y="5678510"/>
            <a:ext cx="8064914" cy="90174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1CED370-EB20-528D-0E79-B93CB41C2C25}"/>
              </a:ext>
            </a:extLst>
          </p:cNvPr>
          <p:cNvSpPr txBox="1"/>
          <p:nvPr/>
        </p:nvSpPr>
        <p:spPr>
          <a:xfrm>
            <a:off x="8113257" y="1487425"/>
            <a:ext cx="40591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nucleons evolve </a:t>
            </a:r>
            <a:r>
              <a:rPr lang="en-US" altLang="zh-CN" b="1" dirty="0">
                <a:solidFill>
                  <a:schemeClr val="accent1"/>
                </a:solidFill>
              </a:rPr>
              <a:t>independently</a:t>
            </a:r>
            <a:br>
              <a:rPr lang="en-US" altLang="zh-CN" dirty="0"/>
            </a:br>
            <a:r>
              <a:rPr lang="en-US" altLang="zh-CN" dirty="0"/>
              <a:t>under the auxiliary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Time-reversal pairs are </a:t>
            </a:r>
            <a:r>
              <a:rPr lang="en-US" altLang="zh-CN" b="1" dirty="0">
                <a:solidFill>
                  <a:srgbClr val="FF0000"/>
                </a:solidFill>
              </a:rPr>
              <a:t>NOT</a:t>
            </a:r>
            <a:r>
              <a:rPr lang="en-US" altLang="zh-CN" dirty="0"/>
              <a:t> broken</a:t>
            </a:r>
            <a:br>
              <a:rPr lang="en-US" altLang="zh-CN" dirty="0"/>
            </a:br>
            <a:r>
              <a:rPr lang="en-US" altLang="zh-CN" dirty="0"/>
              <a:t>by the </a:t>
            </a:r>
            <a:r>
              <a:rPr lang="en-US" altLang="zh-CN" dirty="0">
                <a:solidFill>
                  <a:schemeClr val="accent1"/>
                </a:solidFill>
              </a:rPr>
              <a:t>spin-orbit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Matrix elements of the fermionic</a:t>
            </a:r>
            <a:br>
              <a:rPr lang="en-US" altLang="zh-CN" dirty="0"/>
            </a:b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matrix</a:t>
            </a:r>
            <a:r>
              <a:rPr lang="zh-CN" altLang="en-US" dirty="0"/>
              <a:t> </a:t>
            </a:r>
            <a:r>
              <a:rPr lang="en-US" altLang="zh-CN" dirty="0"/>
              <a:t>respect</a:t>
            </a:r>
            <a:r>
              <a:rPr lang="zh-CN" altLang="en-US" dirty="0"/>
              <a:t> </a:t>
            </a:r>
            <a:r>
              <a:rPr lang="en-US" altLang="zh-CN" dirty="0"/>
              <a:t>a </a:t>
            </a:r>
            <a:r>
              <a:rPr lang="en-US" altLang="zh-CN" b="1" dirty="0">
                <a:solidFill>
                  <a:schemeClr val="accent1"/>
                </a:solidFill>
              </a:rPr>
              <a:t>special</a:t>
            </a:r>
            <a:br>
              <a:rPr lang="en-US" altLang="zh-CN" b="1" dirty="0">
                <a:solidFill>
                  <a:schemeClr val="accent1"/>
                </a:solidFill>
              </a:rPr>
            </a:br>
            <a:r>
              <a:rPr lang="en-US" altLang="zh-CN" b="1" dirty="0">
                <a:solidFill>
                  <a:schemeClr val="accent1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1267692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C55BC-0362-F5A0-4792-AADB81E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Proof for the positivity of the determinant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9CB28BE-4400-6A76-8BAD-1E4CB1B98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33" y="1456848"/>
            <a:ext cx="9314530" cy="5036027"/>
          </a:xfrm>
        </p:spPr>
      </p:pic>
    </p:spTree>
    <p:extLst>
      <p:ext uri="{BB962C8B-B14F-4D97-AF65-F5344CB8AC3E}">
        <p14:creationId xmlns:p14="http://schemas.microsoft.com/office/powerpoint/2010/main" val="271229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775DD1-3250-3DC9-3259-78E82019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54" y="194724"/>
            <a:ext cx="11103820" cy="1325563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Hierarchy of strongly interacting systems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759B84-355A-A582-628A-96BC2C87C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9" y="1611751"/>
            <a:ext cx="4529153" cy="57223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7110958-C81D-059A-69B0-4259EC4B08C0}"/>
              </a:ext>
            </a:extLst>
          </p:cNvPr>
          <p:cNvSpPr txBox="1"/>
          <p:nvPr/>
        </p:nvSpPr>
        <p:spPr>
          <a:xfrm>
            <a:off x="768909" y="218398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QCD Quark Confinement  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B3595D3-3515-0EE3-2677-54BE77B1A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91" y="1611751"/>
            <a:ext cx="5659084" cy="20326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4126B8-0C19-8563-DC11-66656E2AC624}"/>
              </a:ext>
            </a:extLst>
          </p:cNvPr>
          <p:cNvSpPr txBox="1"/>
          <p:nvPr/>
        </p:nvSpPr>
        <p:spPr>
          <a:xfrm>
            <a:off x="5885490" y="4262185"/>
            <a:ext cx="4727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ea"/>
              </a:rPr>
              <a:t>Quarks are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confined</a:t>
            </a:r>
            <a:r>
              <a:rPr lang="en-US" altLang="zh-CN" sz="2400" dirty="0">
                <a:latin typeface="+mn-ea"/>
              </a:rPr>
              <a:t> in nucleons</a:t>
            </a:r>
            <a:br>
              <a:rPr lang="en-US" altLang="zh-CN" sz="2400" dirty="0">
                <a:latin typeface="+mn-ea"/>
              </a:rPr>
            </a:br>
            <a:endParaRPr lang="en-US" altLang="zh-CN" sz="24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ea"/>
              </a:rPr>
              <a:t>Nuclear forces among nucleons</a:t>
            </a:r>
            <a:br>
              <a:rPr lang="en-US" altLang="zh-CN" sz="2400" dirty="0">
                <a:latin typeface="+mn-ea"/>
              </a:rPr>
            </a:br>
            <a:r>
              <a:rPr lang="en-US" altLang="zh-CN" sz="2400" dirty="0">
                <a:latin typeface="+mn-ea"/>
              </a:rPr>
              <a:t>are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emergent phenomena 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894ECEB-A26D-F960-49F3-6F6E5F766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72" y="2756213"/>
            <a:ext cx="3349426" cy="35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5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1A90-567E-5843-0557-FBB7A8C5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Gradient Descent method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85A070-459C-89C9-1EEE-F55690F0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09" y="153388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We fit to binding energies of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4</a:t>
            </a:r>
            <a:r>
              <a:rPr lang="en-US" altLang="zh-CN" sz="2400" b="1" dirty="0">
                <a:solidFill>
                  <a:schemeClr val="accent1"/>
                </a:solidFill>
              </a:rPr>
              <a:t>He,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16</a:t>
            </a:r>
            <a:r>
              <a:rPr lang="en-US" altLang="zh-CN" sz="2400" b="1" dirty="0">
                <a:solidFill>
                  <a:schemeClr val="accent1"/>
                </a:solidFill>
              </a:rPr>
              <a:t>O,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24</a:t>
            </a:r>
            <a:r>
              <a:rPr lang="en-US" altLang="zh-CN" sz="2400" b="1" dirty="0">
                <a:solidFill>
                  <a:schemeClr val="accent1"/>
                </a:solidFill>
              </a:rPr>
              <a:t>Mg,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28</a:t>
            </a:r>
            <a:r>
              <a:rPr lang="en-US" altLang="zh-CN" sz="2400" b="1" dirty="0">
                <a:solidFill>
                  <a:schemeClr val="accent1"/>
                </a:solidFill>
              </a:rPr>
              <a:t>Si,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32</a:t>
            </a:r>
            <a:r>
              <a:rPr lang="en-US" altLang="zh-CN" sz="2400" b="1" dirty="0">
                <a:solidFill>
                  <a:schemeClr val="accent1"/>
                </a:solidFill>
              </a:rPr>
              <a:t>S, </a:t>
            </a:r>
            <a:r>
              <a:rPr lang="en-US" altLang="zh-CN" sz="2400" b="1" baseline="30000" dirty="0">
                <a:solidFill>
                  <a:schemeClr val="accent1"/>
                </a:solidFill>
              </a:rPr>
              <a:t>40</a:t>
            </a:r>
            <a:r>
              <a:rPr lang="en-US" altLang="zh-CN" sz="2400" b="1" dirty="0">
                <a:solidFill>
                  <a:schemeClr val="accent1"/>
                </a:solidFill>
              </a:rPr>
              <a:t>Ca </a:t>
            </a:r>
            <a:br>
              <a:rPr lang="en-US" altLang="zh-CN" sz="2400" dirty="0"/>
            </a:br>
            <a:r>
              <a:rPr lang="en-US" altLang="zh-CN" sz="2400" dirty="0"/>
              <a:t>using a </a:t>
            </a:r>
            <a:r>
              <a:rPr lang="en-US" altLang="zh-CN" sz="2400" b="1" dirty="0">
                <a:solidFill>
                  <a:srgbClr val="FF0000"/>
                </a:solidFill>
              </a:rPr>
              <a:t>derivative-based</a:t>
            </a:r>
            <a:r>
              <a:rPr lang="en-US" altLang="zh-CN" sz="2400" dirty="0"/>
              <a:t> optimization method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The derivatives are calculated using the </a:t>
            </a:r>
            <a:br>
              <a:rPr lang="en-US" altLang="zh-CN" sz="2400" dirty="0"/>
            </a:br>
            <a:r>
              <a:rPr lang="en-US" altLang="zh-CN" sz="2400" b="1" dirty="0"/>
              <a:t>Feynman-Hellmann theorem,</a:t>
            </a:r>
          </a:p>
          <a:p>
            <a:endParaRPr lang="en-US" altLang="zh-CN" sz="2400" dirty="0"/>
          </a:p>
          <a:p>
            <a:r>
              <a:rPr lang="en-US" altLang="zh-CN" sz="2400" dirty="0"/>
              <a:t>Typically converge within 10 iterations</a:t>
            </a:r>
            <a:br>
              <a:rPr lang="en-US" altLang="zh-CN" sz="2400" dirty="0"/>
            </a:br>
            <a:r>
              <a:rPr lang="en-US" altLang="zh-CN" sz="2400" dirty="0">
                <a:sym typeface="Wingdings" panose="05000000000000000000" pitchFamily="2" charset="2"/>
              </a:rPr>
              <a:t> </a:t>
            </a:r>
            <a:r>
              <a:rPr lang="en-US" altLang="zh-CN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precise and unbiased </a:t>
            </a:r>
            <a:br>
              <a:rPr lang="en-US" altLang="zh-CN" sz="2400" dirty="0">
                <a:sym typeface="Wingdings" panose="05000000000000000000" pitchFamily="2" charset="2"/>
              </a:rPr>
            </a:br>
            <a:r>
              <a:rPr lang="en-US" altLang="zh-CN" sz="2400" dirty="0">
                <a:sym typeface="Wingdings" panose="05000000000000000000" pitchFamily="2" charset="2"/>
              </a:rPr>
              <a:t>    derivative computation is essential!</a:t>
            </a:r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2C4CE5-590D-8588-2459-782F894A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33" y="2342147"/>
            <a:ext cx="3169518" cy="7742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6EAB3C-B9CA-799B-EDDD-8412DAE40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99" y="4015802"/>
            <a:ext cx="3905451" cy="4254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BEEEBE-C24F-9A14-18F7-D9D249E65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14" y="2926810"/>
            <a:ext cx="2638479" cy="34838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A1A0B4-8B8D-AC70-23EB-B4F05D36B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3" y="2859452"/>
            <a:ext cx="2936961" cy="35511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D00FC1-161D-4119-5BE1-F43A8606F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0" y="5672491"/>
            <a:ext cx="5791354" cy="42547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D6A784F-E8E2-8DA7-0441-1CC5665612E3}"/>
              </a:ext>
            </a:extLst>
          </p:cNvPr>
          <p:cNvSpPr txBox="1"/>
          <p:nvPr/>
        </p:nvSpPr>
        <p:spPr>
          <a:xfrm>
            <a:off x="2933486" y="58567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“LAT-OPT1”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9210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5DF467-5ADB-D85E-CB5A-0FF6C8C8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from LAT-OPT1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B6C271-19AE-2809-5C3A-3A71CA227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2" y="1687357"/>
            <a:ext cx="5954741" cy="4654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621E6D-B524-C592-F387-1292BC0A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08" y="292471"/>
            <a:ext cx="4075030" cy="30229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485B63B-9DC9-4D68-1375-5912800C1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14" y="3429000"/>
            <a:ext cx="3991024" cy="33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69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C751C7-DBCA-9EA0-72A8-F3784C82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1" y="0"/>
            <a:ext cx="10515600" cy="1325563"/>
          </a:xfrm>
        </p:spPr>
        <p:txBody>
          <a:bodyPr/>
          <a:lstStyle/>
          <a:p>
            <a:r>
              <a:rPr lang="en-US" altLang="zh-CN" dirty="0"/>
              <a:t>Results from LAT-OPT1: Charge densities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624607-8472-7351-863C-ABF1A5EE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4" y="1373460"/>
            <a:ext cx="7909845" cy="4988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A27954B-E53E-32B9-9ECD-12CDFD4DBFAF}"/>
              </a:ext>
            </a:extLst>
          </p:cNvPr>
          <p:cNvSpPr txBox="1"/>
          <p:nvPr/>
        </p:nvSpPr>
        <p:spPr>
          <a:xfrm>
            <a:off x="8087991" y="1410789"/>
            <a:ext cx="410400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Charge densities calculated</a:t>
            </a:r>
            <a:br>
              <a:rPr lang="en-US" altLang="zh-CN" dirty="0"/>
            </a:br>
            <a:r>
              <a:rPr lang="en-US" altLang="zh-CN" dirty="0"/>
              <a:t>using </a:t>
            </a:r>
            <a:r>
              <a:rPr lang="en-US" altLang="zh-CN" b="1" dirty="0">
                <a:solidFill>
                  <a:schemeClr val="accent1"/>
                </a:solidFill>
              </a:rPr>
              <a:t>pinhole algorithm</a:t>
            </a:r>
          </a:p>
          <a:p>
            <a:r>
              <a:rPr lang="en-US" altLang="zh-CN" dirty="0"/>
              <a:t>     </a:t>
            </a:r>
            <a:r>
              <a:rPr lang="en-US" altLang="zh-CN" sz="1600" dirty="0" err="1">
                <a:solidFill>
                  <a:schemeClr val="accent1"/>
                </a:solidFill>
              </a:rPr>
              <a:t>Elhatisari</a:t>
            </a:r>
            <a:r>
              <a:rPr lang="en-US" altLang="zh-CN" sz="1600" dirty="0">
                <a:solidFill>
                  <a:schemeClr val="accent1"/>
                </a:solidFill>
              </a:rPr>
              <a:t> et al., PRL119, 222505 (2017)</a:t>
            </a:r>
          </a:p>
          <a:p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1"/>
                </a:solidFill>
              </a:rPr>
              <a:t>Pinhole algorithm </a:t>
            </a:r>
            <a:r>
              <a:rPr lang="en-US" altLang="zh-CN" dirty="0"/>
              <a:t>induce </a:t>
            </a:r>
            <a:r>
              <a:rPr lang="en-US" altLang="zh-CN" b="1" dirty="0">
                <a:solidFill>
                  <a:srgbClr val="FF0000"/>
                </a:solidFill>
              </a:rPr>
              <a:t>mild sign</a:t>
            </a:r>
            <a:br>
              <a:rPr lang="en-US" altLang="zh-CN" b="1" dirty="0">
                <a:solidFill>
                  <a:srgbClr val="FF0000"/>
                </a:solidFill>
              </a:rPr>
            </a:br>
            <a:r>
              <a:rPr lang="en-US" altLang="zh-CN" b="1" dirty="0">
                <a:solidFill>
                  <a:srgbClr val="FF0000"/>
                </a:solidFill>
              </a:rPr>
              <a:t>problem</a:t>
            </a:r>
            <a:r>
              <a:rPr lang="en-US" altLang="zh-CN" dirty="0"/>
              <a:t>, not available for A&gt;=40.</a:t>
            </a:r>
            <a:br>
              <a:rPr lang="en-US" altLang="zh-CN" dirty="0"/>
            </a:b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b="1" dirty="0"/>
              <a:t>partial</a:t>
            </a:r>
            <a:r>
              <a:rPr lang="zh-CN" altLang="en-US" b="1" dirty="0"/>
              <a:t> </a:t>
            </a:r>
            <a:r>
              <a:rPr lang="en-US" altLang="zh-CN" b="1" dirty="0"/>
              <a:t>pinhole</a:t>
            </a:r>
            <a:r>
              <a:rPr lang="zh-CN" altLang="en-US" b="1" dirty="0"/>
              <a:t> </a:t>
            </a:r>
            <a:r>
              <a:rPr lang="en-US" altLang="zh-CN" b="1" dirty="0"/>
              <a:t>algorithm</a:t>
            </a:r>
            <a:r>
              <a:rPr lang="zh-CN" altLang="en-US" b="1" dirty="0"/>
              <a:t> </a:t>
            </a:r>
            <a:r>
              <a:rPr lang="en-US" altLang="zh-CN" dirty="0"/>
              <a:t>for</a:t>
            </a:r>
            <a:br>
              <a:rPr lang="en-US" altLang="zh-CN" dirty="0"/>
            </a:b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solution 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en-US" altLang="zh-CN" sz="1600" dirty="0">
                <a:solidFill>
                  <a:schemeClr val="accent1"/>
                </a:solidFill>
              </a:rPr>
              <a:t>Zheng-Xue Ren et al., </a:t>
            </a:r>
            <a:br>
              <a:rPr lang="en-US" altLang="zh-CN" sz="1600" dirty="0">
                <a:solidFill>
                  <a:schemeClr val="accent1"/>
                </a:solidFill>
              </a:rPr>
            </a:br>
            <a:r>
              <a:rPr lang="en-US" altLang="zh-CN" sz="1600" dirty="0">
                <a:solidFill>
                  <a:schemeClr val="accent1"/>
                </a:solidFill>
              </a:rPr>
              <a:t>PRL135-152502 (2025)</a:t>
            </a:r>
          </a:p>
        </p:txBody>
      </p:sp>
    </p:spTree>
    <p:extLst>
      <p:ext uri="{BB962C8B-B14F-4D97-AF65-F5344CB8AC3E}">
        <p14:creationId xmlns:p14="http://schemas.microsoft.com/office/powerpoint/2010/main" val="4103267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76198-37C2-1204-6EDA-559C2474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 from LAT-OPT1: Heavy nuclei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3B8543-1F8A-10D4-C705-F33EA7111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17" y="1564368"/>
            <a:ext cx="10515600" cy="4351338"/>
          </a:xfrm>
        </p:spPr>
        <p:txBody>
          <a:bodyPr/>
          <a:lstStyle/>
          <a:p>
            <a:r>
              <a:rPr lang="en-US" altLang="zh-CN" dirty="0"/>
              <a:t>Sign-problem-free QMC scales </a:t>
            </a:r>
            <a:r>
              <a:rPr lang="en-US" altLang="zh-CN" dirty="0" err="1"/>
              <a:t>polynomially</a:t>
            </a:r>
            <a:r>
              <a:rPr lang="en-US" altLang="zh-CN" dirty="0"/>
              <a:t> towards heavy nuclei</a:t>
            </a:r>
            <a:br>
              <a:rPr lang="en-US" altLang="zh-CN" dirty="0"/>
            </a:b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80C6D3-47A0-BB22-5C42-4BA6087C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6466"/>
            <a:ext cx="4930863" cy="29019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F5ED63-9959-2F27-2517-8120C1B5A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80" y="2152310"/>
            <a:ext cx="5675723" cy="40190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2860CB-FF82-2382-9319-2A7790CAE942}"/>
              </a:ext>
            </a:extLst>
          </p:cNvPr>
          <p:cNvSpPr txBox="1"/>
          <p:nvPr/>
        </p:nvSpPr>
        <p:spPr>
          <a:xfrm>
            <a:off x="640798" y="5334000"/>
            <a:ext cx="5695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Extract binding energy of </a:t>
            </a:r>
            <a:r>
              <a:rPr lang="en-US" altLang="zh-CN" baseline="30000" dirty="0"/>
              <a:t>100</a:t>
            </a:r>
            <a:r>
              <a:rPr lang="en-US" altLang="zh-CN" dirty="0"/>
              <a:t>Sn with </a:t>
            </a:r>
            <a:r>
              <a:rPr lang="en-US" altLang="zh-CN" b="1" dirty="0">
                <a:solidFill>
                  <a:schemeClr val="accent1"/>
                </a:solidFill>
              </a:rPr>
              <a:t>~1 MeV precision</a:t>
            </a:r>
            <a:br>
              <a:rPr lang="en-US" altLang="zh-CN" dirty="0"/>
            </a:br>
            <a:r>
              <a:rPr lang="en-US" altLang="zh-CN" dirty="0"/>
              <a:t>using </a:t>
            </a:r>
            <a:r>
              <a:rPr lang="en-US" altLang="zh-CN" b="1" dirty="0">
                <a:solidFill>
                  <a:schemeClr val="accent1"/>
                </a:solidFill>
              </a:rPr>
              <a:t>~30000 CPU hours </a:t>
            </a:r>
            <a:br>
              <a:rPr lang="en-US" altLang="zh-CN" dirty="0"/>
            </a:br>
            <a:r>
              <a:rPr lang="en-US" altLang="zh-CN" dirty="0"/>
              <a:t>(10 days on AMD EPYC </a:t>
            </a:r>
            <a:r>
              <a:rPr lang="en-US" altLang="zh-CN" dirty="0">
                <a:hlinkClick r:id="rId4"/>
              </a:rPr>
              <a:t>9554@3.1GHz</a:t>
            </a:r>
            <a:r>
              <a:rPr lang="en-US" altLang="zh-CN" dirty="0"/>
              <a:t>, 128 CPU cores)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71E37A8-C8BA-6771-2456-56F87E95E617}"/>
              </a:ext>
            </a:extLst>
          </p:cNvPr>
          <p:cNvSpPr txBox="1"/>
          <p:nvPr/>
        </p:nvSpPr>
        <p:spPr>
          <a:xfrm>
            <a:off x="8029303" y="6171316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Relative errors &lt;0.1% for heavy nuclei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2265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F5804-C795-2030-0A30-50E0B6BD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11" y="21855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Results from LAT-OPT1: Heavy nuclei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13FE5A8-6462-865C-6609-3D15B8720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8" y="1566146"/>
            <a:ext cx="3529185" cy="2233661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5B92E8-2E60-70AC-8660-D209B4C08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6" y="4013803"/>
            <a:ext cx="3603207" cy="22336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F5FE55-9A5E-099E-0C0D-FE972512A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18" y="3981452"/>
            <a:ext cx="3676049" cy="22983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1DD90E-6CDA-098B-7D6F-6EE383E0E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39" y="3937389"/>
            <a:ext cx="3792938" cy="23864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03E9EC-FFFE-61CC-B39F-D489C12C3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77" y="1298840"/>
            <a:ext cx="4290447" cy="25906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37A4A1-7EEC-87AB-3440-DF343B5464EE}"/>
              </a:ext>
            </a:extLst>
          </p:cNvPr>
          <p:cNvSpPr txBox="1"/>
          <p:nvPr/>
        </p:nvSpPr>
        <p:spPr>
          <a:xfrm>
            <a:off x="8869756" y="1298840"/>
            <a:ext cx="32656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Spin-orbit energy enhanced</a:t>
            </a:r>
            <a:br>
              <a:rPr lang="en-US" altLang="zh-CN" dirty="0"/>
            </a:b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new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magic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numbers</a:t>
            </a:r>
            <a:br>
              <a:rPr lang="en-US" altLang="zh-CN" dirty="0"/>
            </a:br>
            <a:r>
              <a:rPr lang="en-US" altLang="zh-CN" dirty="0"/>
              <a:t>28,</a:t>
            </a:r>
            <a:r>
              <a:rPr lang="zh-CN" altLang="en-US" dirty="0"/>
              <a:t> </a:t>
            </a:r>
            <a:r>
              <a:rPr lang="en-US" altLang="zh-CN" dirty="0"/>
              <a:t>50,</a:t>
            </a:r>
            <a:r>
              <a:rPr lang="zh-CN" altLang="en-US" dirty="0"/>
              <a:t> </a:t>
            </a:r>
            <a:r>
              <a:rPr lang="en-US" altLang="zh-CN" dirty="0"/>
              <a:t>82,</a:t>
            </a:r>
            <a:r>
              <a:rPr lang="zh-CN" altLang="en-US" dirty="0"/>
              <a:t> </a:t>
            </a:r>
            <a:r>
              <a:rPr lang="en-US" altLang="zh-CN" dirty="0"/>
              <a:t>etc., indicating</a:t>
            </a:r>
            <a:br>
              <a:rPr lang="en-US" altLang="zh-CN" dirty="0"/>
            </a:b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</a:rPr>
              <a:t>shell structure emergence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Remarkable </a:t>
            </a:r>
            <a:r>
              <a:rPr lang="en-US" altLang="zh-CN" b="1" dirty="0"/>
              <a:t>generalization</a:t>
            </a:r>
            <a:br>
              <a:rPr lang="en-US" altLang="zh-CN" b="1" dirty="0"/>
            </a:br>
            <a:r>
              <a:rPr lang="en-US" altLang="zh-CN" b="1" dirty="0"/>
              <a:t>capability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 all </a:t>
            </a:r>
            <a:r>
              <a:rPr lang="en-US" altLang="zh-CN" b="1" dirty="0">
                <a:solidFill>
                  <a:schemeClr val="accent1"/>
                </a:solidFill>
                <a:sym typeface="Wingdings" panose="05000000000000000000" pitchFamily="2" charset="2"/>
              </a:rPr>
              <a:t>quantum</a:t>
            </a:r>
            <a:br>
              <a:rPr lang="en-US" altLang="zh-CN" b="1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altLang="zh-CN" b="1" dirty="0">
                <a:solidFill>
                  <a:schemeClr val="accent1"/>
                </a:solidFill>
                <a:sym typeface="Wingdings" panose="05000000000000000000" pitchFamily="2" charset="2"/>
              </a:rPr>
              <a:t>correlation</a:t>
            </a:r>
            <a:r>
              <a:rPr lang="en-US" altLang="zh-CN" dirty="0">
                <a:sym typeface="Wingdings" panose="05000000000000000000" pitchFamily="2" charset="2"/>
              </a:rPr>
              <a:t> included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1935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C3030-D1D5-97BC-65E4-CE44BD9F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12751"/>
            <a:ext cx="10515600" cy="1325563"/>
          </a:xfrm>
        </p:spPr>
        <p:txBody>
          <a:bodyPr/>
          <a:lstStyle/>
          <a:p>
            <a:r>
              <a:rPr lang="en-US" altLang="zh-CN" dirty="0"/>
              <a:t>Results from LAT-OPT1: Nuclear clustering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3839F8-B43C-C87E-C543-6ABD606AB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01" y="1506022"/>
            <a:ext cx="4404361" cy="4971461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6C1380-6BD4-74D7-D4E9-8D390D69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78" y="2456991"/>
            <a:ext cx="3962065" cy="38065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DAA422-74AD-5BF9-477C-FF641E33B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08" y="1438314"/>
            <a:ext cx="3908535" cy="11251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4B10C5E-2E02-AE67-629A-DD8DDEFD1020}"/>
              </a:ext>
            </a:extLst>
          </p:cNvPr>
          <p:cNvSpPr txBox="1"/>
          <p:nvPr/>
        </p:nvSpPr>
        <p:spPr>
          <a:xfrm>
            <a:off x="1408938" y="6292817"/>
            <a:ext cx="443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>
                <a:solidFill>
                  <a:schemeClr val="accent1"/>
                </a:solidFill>
              </a:rPr>
              <a:t>D. T. Tran et al., Nat. Comm. 9, 1594 (2018)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18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4B8A7-C22E-88F5-289B-2F277874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03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Exactly solvable phenomenological nuclear force</a:t>
            </a:r>
            <a:endParaRPr lang="zh-CN" alt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9E77DA-3D50-6CD0-A369-96324AA4D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75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000" b="1" i="1" dirty="0">
                <a:solidFill>
                  <a:schemeClr val="accent1"/>
                </a:solidFill>
              </a:rPr>
              <a:t>Ab initio </a:t>
            </a:r>
            <a:r>
              <a:rPr lang="en-US" altLang="zh-CN" sz="2000" b="1" dirty="0">
                <a:solidFill>
                  <a:schemeClr val="accent1"/>
                </a:solidFill>
              </a:rPr>
              <a:t>calculations</a:t>
            </a:r>
          </a:p>
          <a:p>
            <a:pPr lvl="1"/>
            <a:r>
              <a:rPr lang="en-US" altLang="zh-CN" sz="2000" dirty="0"/>
              <a:t>Realistic interactions fitted to few-body data</a:t>
            </a:r>
          </a:p>
          <a:p>
            <a:pPr lvl="1"/>
            <a:r>
              <a:rPr lang="en-US" altLang="zh-CN" sz="2000" dirty="0"/>
              <a:t>Challenging to solve, particularly for heavy nuclei</a:t>
            </a:r>
          </a:p>
          <a:p>
            <a:r>
              <a:rPr lang="en-US" altLang="zh-CN" sz="2000" b="1" dirty="0">
                <a:solidFill>
                  <a:schemeClr val="accent1"/>
                </a:solidFill>
              </a:rPr>
              <a:t>Phenomenological methods</a:t>
            </a:r>
          </a:p>
          <a:p>
            <a:pPr lvl="1"/>
            <a:r>
              <a:rPr lang="en-US" altLang="zh-CN" sz="2000" dirty="0"/>
              <a:t>Phenomenological interactions fitted to finite nuclei</a:t>
            </a:r>
          </a:p>
          <a:p>
            <a:pPr lvl="1"/>
            <a:r>
              <a:rPr lang="en-US" altLang="zh-CN" sz="2000" dirty="0"/>
              <a:t>Easy to solve, however lack correlations</a:t>
            </a:r>
          </a:p>
          <a:p>
            <a:r>
              <a:rPr lang="en-US" altLang="zh-CN" sz="2000" b="1" dirty="0">
                <a:solidFill>
                  <a:schemeClr val="accent1"/>
                </a:solidFill>
              </a:rPr>
              <a:t>Sign-problem-free QMC</a:t>
            </a:r>
          </a:p>
          <a:p>
            <a:pPr lvl="1"/>
            <a:r>
              <a:rPr lang="en-US" altLang="zh-CN" sz="2000" dirty="0"/>
              <a:t>Phenomenological interactions fitted to finite nuclei</a:t>
            </a:r>
          </a:p>
          <a:p>
            <a:pPr lvl="1"/>
            <a:r>
              <a:rPr lang="en-US" altLang="zh-CN" sz="2000" dirty="0"/>
              <a:t>Scalable and unbiased, full quantum correlations </a:t>
            </a:r>
            <a:r>
              <a:rPr lang="en-US" altLang="zh-CN" sz="2000" dirty="0">
                <a:sym typeface="Wingdings" panose="05000000000000000000" pitchFamily="2" charset="2"/>
              </a:rPr>
              <a:t> </a:t>
            </a:r>
            <a:r>
              <a:rPr lang="en-US" altLang="zh-CN" sz="2000" b="1" dirty="0">
                <a:sym typeface="Wingdings" panose="05000000000000000000" pitchFamily="2" charset="2"/>
              </a:rPr>
              <a:t>spectrum, reaction, clustering, …</a:t>
            </a:r>
            <a:endParaRPr lang="zh-CN" altLang="en-US" sz="20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8F279F-EBD9-8A1D-CC9E-55BE5CC9A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18744"/>
            <a:ext cx="9198893" cy="1960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B1C68F-5B3E-3230-2F5F-B7AD8DD0C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86" y="1622409"/>
            <a:ext cx="3678422" cy="8280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91B3B9-AA46-4FE7-9AB5-65C7F7FE9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86" y="2571313"/>
            <a:ext cx="2023794" cy="229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B6E48D6-9025-CDE6-616E-FDBD3B9E0810}"/>
                  </a:ext>
                </a:extLst>
              </p:cNvPr>
              <p:cNvSpPr txBox="1"/>
              <p:nvPr/>
            </p:nvSpPr>
            <p:spPr>
              <a:xfrm>
                <a:off x="7346630" y="2967335"/>
                <a:ext cx="4636719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</a:rPr>
                  <a:t>LAT-OPT1 has one-to-one correspondence</a:t>
                </a:r>
                <a:br>
                  <a:rPr lang="en-US" altLang="zh-CN" sz="1600" b="1" dirty="0">
                    <a:solidFill>
                      <a:srgbClr val="FF0000"/>
                    </a:solidFill>
                  </a:rPr>
                </a:br>
                <a:r>
                  <a:rPr lang="en-US" altLang="zh-CN" sz="1600" b="1" dirty="0">
                    <a:solidFill>
                      <a:srgbClr val="FF0000"/>
                    </a:solidFill>
                  </a:rPr>
                  <a:t>to </a:t>
                </a:r>
                <a:r>
                  <a:rPr lang="en-US" altLang="zh-CN" sz="1600" b="1" dirty="0" err="1">
                    <a:solidFill>
                      <a:srgbClr val="FF0000"/>
                    </a:solidFill>
                  </a:rPr>
                  <a:t>Skyme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 force with 6 parameters except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B6E48D6-9025-CDE6-616E-FDBD3B9E0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630" y="2967335"/>
                <a:ext cx="4636719" cy="861774"/>
              </a:xfrm>
              <a:prstGeom prst="rect">
                <a:avLst/>
              </a:prstGeom>
              <a:blipFill>
                <a:blip r:embed="rId5"/>
                <a:stretch>
                  <a:fillRect l="-657" t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5189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AB960-99D1-0FA3-1763-AA53C1658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1000F-5F0C-9E0E-8C2C-1B8EEABF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5A35B2-DE76-9F87-29C3-32C7E1C8A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zh-CN" dirty="0"/>
              <a:t>Introduction to Lattice QMC</a:t>
            </a:r>
          </a:p>
          <a:p>
            <a:endParaRPr lang="en-CA" altLang="zh-CN" dirty="0"/>
          </a:p>
          <a:p>
            <a:r>
              <a:rPr lang="en-CA" altLang="zh-CN" dirty="0"/>
              <a:t>Non-perturbative QMC and sign problem</a:t>
            </a:r>
          </a:p>
          <a:p>
            <a:endParaRPr lang="en-CA" altLang="zh-CN" dirty="0"/>
          </a:p>
          <a:p>
            <a:r>
              <a:rPr lang="en-US" altLang="zh-CN" b="1" dirty="0">
                <a:solidFill>
                  <a:schemeClr val="accent1"/>
                </a:solidFill>
              </a:rPr>
              <a:t>Perturbative QMC</a:t>
            </a:r>
          </a:p>
          <a:p>
            <a:pPr marL="0" indent="0">
              <a:buNone/>
            </a:pPr>
            <a:endParaRPr lang="en-CA" altLang="zh-CN" dirty="0"/>
          </a:p>
          <a:p>
            <a:r>
              <a:rPr lang="en-CA" altLang="zh-CN" dirty="0"/>
              <a:t>Summary and perspective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7574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B336D-FC4A-BB53-30DD-9F98C992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 beyond leading order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A9F04-87B2-8BB8-AA6F-2E242F84A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Complicated structures of the nuclear forces can be included using perturbation theory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97A246-3FFC-CAA1-D9BB-8B9F1F26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95396"/>
            <a:ext cx="4922350" cy="3281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379C0A-569D-9D94-F8F3-3565E98AC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4" y="2972370"/>
            <a:ext cx="4240512" cy="31276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A52074-62D5-7305-54F9-62D11850B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79" y="6346817"/>
            <a:ext cx="2565532" cy="2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7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FDE62-CB7D-4A7A-9484-639AD8D8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-23064"/>
            <a:ext cx="10515600" cy="1325563"/>
          </a:xfrm>
        </p:spPr>
        <p:txBody>
          <a:bodyPr/>
          <a:lstStyle/>
          <a:p>
            <a:r>
              <a:rPr lang="en-CA" altLang="zh-CN" dirty="0"/>
              <a:t>Precision lattice chiral nuclear forces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969633-E753-1DE3-4DE0-E0D9B6B31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0" y="1388224"/>
            <a:ext cx="7241117" cy="469825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F19A36-D8DD-3CF8-BA35-FD2B2BA8F576}"/>
              </a:ext>
            </a:extLst>
          </p:cNvPr>
          <p:cNvSpPr txBox="1"/>
          <p:nvPr/>
        </p:nvSpPr>
        <p:spPr>
          <a:xfrm>
            <a:off x="7844428" y="1388224"/>
            <a:ext cx="410881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Lattice chiral forces determined with A≤3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/>
              <a:t>Fit to NN phase shifts at 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NLO</a:t>
            </a:r>
          </a:p>
          <a:p>
            <a:r>
              <a:rPr lang="en-US" altLang="zh-CN" sz="1600" dirty="0"/>
              <a:t>     </a:t>
            </a:r>
            <a:r>
              <a:rPr lang="en-US" altLang="zh-CN" sz="1600" dirty="0" err="1">
                <a:solidFill>
                  <a:schemeClr val="accent1"/>
                </a:solidFill>
              </a:rPr>
              <a:t>Borasoy</a:t>
            </a:r>
            <a:r>
              <a:rPr lang="en-US" altLang="zh-CN" sz="1600" dirty="0">
                <a:solidFill>
                  <a:schemeClr val="accent1"/>
                </a:solidFill>
              </a:rPr>
              <a:t> et al., EPJA 35, 343 (2008)</a:t>
            </a:r>
          </a:p>
          <a:p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CA" altLang="zh-CN" sz="1600" dirty="0"/>
              <a:t>Fit </a:t>
            </a:r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three-body forces </a:t>
            </a:r>
            <a:r>
              <a:rPr lang="en-CA" altLang="zh-CN" sz="1600" dirty="0"/>
              <a:t>to triton</a:t>
            </a:r>
          </a:p>
          <a:p>
            <a:r>
              <a:rPr lang="en-CA" altLang="zh-CN" sz="1600" dirty="0"/>
              <a:t>     </a:t>
            </a:r>
            <a:r>
              <a:rPr lang="en-CA" altLang="zh-CN" sz="1600" dirty="0" err="1">
                <a:solidFill>
                  <a:schemeClr val="accent1"/>
                </a:solidFill>
              </a:rPr>
              <a:t>Epelbaum</a:t>
            </a:r>
            <a:r>
              <a:rPr lang="en-CA" altLang="zh-CN" sz="1600" dirty="0">
                <a:solidFill>
                  <a:schemeClr val="accent1"/>
                </a:solidFill>
              </a:rPr>
              <a:t> et al., EPJA 41, 125 (2009)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CA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CA" altLang="zh-CN" sz="1600" dirty="0"/>
              <a:t>Precision method for mixing angles</a:t>
            </a:r>
          </a:p>
          <a:p>
            <a:r>
              <a:rPr lang="en-CA" altLang="zh-CN" sz="1600" dirty="0"/>
              <a:t>     </a:t>
            </a:r>
            <a:r>
              <a:rPr lang="en-CA" altLang="zh-CN" sz="1600" dirty="0">
                <a:solidFill>
                  <a:schemeClr val="accent1"/>
                </a:solidFill>
              </a:rPr>
              <a:t>BNL et al., PLB 760, 309 (2016)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CA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CA" altLang="zh-CN" sz="1600" dirty="0"/>
              <a:t>Fit to NN phase shifts at </a:t>
            </a:r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N2LO</a:t>
            </a:r>
            <a:br>
              <a:rPr lang="en-CA" altLang="zh-CN" sz="1600" dirty="0"/>
            </a:br>
            <a:r>
              <a:rPr lang="en-CA" altLang="zh-CN" sz="1600" dirty="0">
                <a:solidFill>
                  <a:schemeClr val="accent1"/>
                </a:solidFill>
              </a:rPr>
              <a:t>Alarcon et al., EPJA 53, 83 (2017)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CA" altLang="zh-CN" sz="16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CA" altLang="zh-CN" sz="1600" dirty="0"/>
              <a:t>Fit to NN phase shifts at </a:t>
            </a:r>
            <a:r>
              <a:rPr lang="en-CA" altLang="zh-CN" sz="1600" b="1" dirty="0">
                <a:solidFill>
                  <a:schemeClr val="accent2">
                    <a:lumMod val="75000"/>
                  </a:schemeClr>
                </a:solidFill>
              </a:rPr>
              <a:t>N3LO</a:t>
            </a:r>
            <a:br>
              <a:rPr lang="en-CA" altLang="zh-CN" sz="1600" dirty="0"/>
            </a:br>
            <a:r>
              <a:rPr lang="en-CA" altLang="zh-CN" sz="1600" dirty="0">
                <a:solidFill>
                  <a:schemeClr val="accent1"/>
                </a:solidFill>
              </a:rPr>
              <a:t>Li et al., PRC 98, 044002 (2018)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CA" altLang="zh-CN" sz="1600" dirty="0"/>
          </a:p>
          <a:p>
            <a:r>
              <a:rPr lang="en-CA" altLang="zh-CN" sz="1600" b="1" dirty="0"/>
              <a:t>Pion-exchange potentials are taken from </a:t>
            </a:r>
          </a:p>
          <a:p>
            <a:r>
              <a:rPr lang="en-CA" altLang="zh-CN" sz="1600" b="1" dirty="0"/>
              <a:t>the continuum expressions</a:t>
            </a:r>
          </a:p>
          <a:p>
            <a:r>
              <a:rPr lang="en-CA" altLang="zh-CN" sz="1600" dirty="0">
                <a:solidFill>
                  <a:schemeClr val="accent1"/>
                </a:solidFill>
              </a:rPr>
              <a:t>Reinert et al., EPJA 54, 86 (2018)</a:t>
            </a:r>
          </a:p>
          <a:p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9701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0AA2B-F9CC-EFED-63C6-4F684CA5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What is a nuclear EFT?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A706F8B-72BA-2CD2-F155-640520AB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3" y="2005012"/>
            <a:ext cx="6361604" cy="435133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708B56-7A49-97C0-7001-5ACE9623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640C-823F-4EB3-9A0A-D502D9C9D44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CFE1-B145-E7AC-B321-820DAF205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68" y="3669535"/>
            <a:ext cx="3157287" cy="27196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57119EB-AFBF-77F5-98A4-2010174074F3}"/>
              </a:ext>
            </a:extLst>
          </p:cNvPr>
          <p:cNvSpPr txBox="1"/>
          <p:nvPr/>
        </p:nvSpPr>
        <p:spPr>
          <a:xfrm>
            <a:off x="7046258" y="984262"/>
            <a:ext cx="4910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/>
              <a:t>Modern nuclear force constructions are based on the </a:t>
            </a:r>
            <a:r>
              <a:rPr lang="en-CA" altLang="zh-CN" b="1" dirty="0">
                <a:solidFill>
                  <a:schemeClr val="accent2"/>
                </a:solidFill>
              </a:rPr>
              <a:t>Effective Field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altLang="zh-CN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b="1" dirty="0"/>
              <a:t>Theoretical foundation of </a:t>
            </a:r>
            <a:r>
              <a:rPr lang="en-CA" altLang="zh-CN" b="1" dirty="0">
                <a:solidFill>
                  <a:schemeClr val="accent2"/>
                </a:solidFill>
              </a:rPr>
              <a:t>EFT</a:t>
            </a:r>
            <a:r>
              <a:rPr lang="en-CA" altLang="zh-CN" b="1" dirty="0"/>
              <a:t> is the </a:t>
            </a:r>
            <a:r>
              <a:rPr lang="en-CA" altLang="zh-CN" b="1" dirty="0">
                <a:solidFill>
                  <a:schemeClr val="accent2"/>
                </a:solidFill>
              </a:rPr>
              <a:t>Wilsonian renormalization group</a:t>
            </a:r>
            <a:r>
              <a:rPr lang="en-CA" altLang="zh-CN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High-momentum</a:t>
            </a:r>
            <a:r>
              <a:rPr lang="en-CA" altLang="zh-CN" dirty="0"/>
              <a:t> details can be integrated out &amp; hidden in LECs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altLang="zh-CN" b="1" dirty="0">
                <a:solidFill>
                  <a:schemeClr val="accent1"/>
                </a:solidFill>
              </a:rPr>
              <a:t>Low-momentum</a:t>
            </a:r>
            <a:r>
              <a:rPr lang="en-CA" altLang="zh-CN" dirty="0"/>
              <a:t> physics kept invariant under RG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580276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4B90-F005-B854-E896-F72649F32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A6A00E-807A-6607-9157-B49A78AF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6" y="-2306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strike="sngStrike" dirty="0"/>
              <a:t>Overcome</a:t>
            </a:r>
            <a:r>
              <a:rPr lang="en-US" altLang="zh-CN" sz="4000" dirty="0"/>
              <a:t> Circumvent sign problem in NLEFT</a:t>
            </a:r>
            <a:endParaRPr lang="zh-CN" altLang="en-US" sz="4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A4409A-FE1D-7089-F6ED-6EE66BFA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19" y="3630467"/>
            <a:ext cx="3284946" cy="28241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05F936-AF79-2915-8DCD-6389DB57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61" y="1319632"/>
            <a:ext cx="2836545" cy="197811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D128C4F-1468-BFB1-1561-C31B74475267}"/>
              </a:ext>
            </a:extLst>
          </p:cNvPr>
          <p:cNvSpPr txBox="1"/>
          <p:nvPr/>
        </p:nvSpPr>
        <p:spPr>
          <a:xfrm>
            <a:off x="658586" y="1415143"/>
            <a:ext cx="4411785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Conventional approach</a:t>
            </a:r>
            <a:r>
              <a:rPr lang="en-US" altLang="zh-CN" sz="1600" dirty="0"/>
              <a:t>:</a:t>
            </a:r>
          </a:p>
          <a:p>
            <a:r>
              <a:rPr lang="en-US" altLang="zh-CN" sz="1600" dirty="0"/>
              <a:t>Hamiltonian without sign problem (e.g., SU4)</a:t>
            </a:r>
          </a:p>
          <a:p>
            <a:r>
              <a:rPr lang="en-US" altLang="zh-CN" sz="1600" dirty="0"/>
              <a:t>+ first order perturbation theory</a:t>
            </a:r>
          </a:p>
          <a:p>
            <a:r>
              <a:rPr lang="en-US" altLang="zh-CN" sz="1600" b="0" i="0" dirty="0" err="1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Borasoy</a:t>
            </a:r>
            <a:r>
              <a:rPr lang="en-US" altLang="zh-CN" sz="16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 et al., EPJA 31, 105 (2007)</a:t>
            </a:r>
            <a:endParaRPr lang="en-US" altLang="zh-CN" sz="1600" dirty="0">
              <a:solidFill>
                <a:schemeClr val="accent1"/>
              </a:solidFill>
            </a:endParaRPr>
          </a:p>
          <a:p>
            <a:endParaRPr lang="en-US" altLang="zh-CN" sz="1600" dirty="0"/>
          </a:p>
          <a:p>
            <a:r>
              <a:rPr lang="en-US" altLang="zh-CN" sz="1600" b="1" dirty="0"/>
              <a:t>Go beyond the 1</a:t>
            </a:r>
            <a:r>
              <a:rPr lang="en-US" altLang="zh-CN" sz="1600" b="1" baseline="30000" dirty="0"/>
              <a:t>st</a:t>
            </a:r>
            <a:r>
              <a:rPr lang="en-US" altLang="zh-CN" sz="1600" b="1" dirty="0"/>
              <a:t> order perturbation theory: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Symmetry-Sign extrapolation</a:t>
            </a:r>
          </a:p>
          <a:p>
            <a:r>
              <a:rPr lang="en-US" altLang="zh-CN" sz="1600" dirty="0"/>
              <a:t>     </a:t>
            </a:r>
            <a:r>
              <a:rPr lang="en-US" altLang="zh-CN" sz="1600" dirty="0" err="1">
                <a:solidFill>
                  <a:schemeClr val="accent1"/>
                </a:solidFill>
              </a:rPr>
              <a:t>Lähde</a:t>
            </a:r>
            <a:r>
              <a:rPr lang="en-US" altLang="zh-CN" sz="1600" dirty="0">
                <a:solidFill>
                  <a:schemeClr val="accent1"/>
                </a:solidFill>
              </a:rPr>
              <a:t> et al., EPJA 51, 92 (2015)</a:t>
            </a:r>
          </a:p>
          <a:p>
            <a:endParaRPr lang="en-US" altLang="zh-CN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Eigenvector continuation</a:t>
            </a:r>
          </a:p>
          <a:p>
            <a:r>
              <a:rPr lang="en-US" altLang="zh-CN" sz="1600" dirty="0">
                <a:solidFill>
                  <a:schemeClr val="accent1"/>
                </a:solidFill>
              </a:rPr>
              <a:t>     Frame et al., PRL121, 032501 (2018)</a:t>
            </a:r>
            <a:endParaRPr lang="en-CA" altLang="zh-CN" sz="1600" dirty="0">
              <a:solidFill>
                <a:schemeClr val="accent1"/>
              </a:solidFill>
            </a:endParaRPr>
          </a:p>
          <a:p>
            <a:endParaRPr lang="en-CA" altLang="zh-CN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1600" dirty="0"/>
              <a:t>Perturbative quantum Monte Carlo method</a:t>
            </a:r>
          </a:p>
          <a:p>
            <a:r>
              <a:rPr lang="en-CA" altLang="zh-CN" sz="1600" dirty="0">
                <a:solidFill>
                  <a:schemeClr val="accent1"/>
                </a:solidFill>
              </a:rPr>
              <a:t>     Lu et al., PRL 128, 242501 (2022)</a:t>
            </a:r>
          </a:p>
          <a:p>
            <a:endParaRPr lang="en-CA" altLang="zh-CN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1600" dirty="0"/>
              <a:t>Wave function matching method</a:t>
            </a:r>
          </a:p>
          <a:p>
            <a:r>
              <a:rPr lang="en-CA" altLang="zh-CN" sz="1600" dirty="0"/>
              <a:t>     </a:t>
            </a:r>
            <a:r>
              <a:rPr lang="en-CA" altLang="zh-CN" sz="1600" dirty="0">
                <a:solidFill>
                  <a:schemeClr val="accent1"/>
                </a:solidFill>
              </a:rPr>
              <a:t>Elhatisari et al., Nature 630, 59 (2024)</a:t>
            </a:r>
          </a:p>
          <a:p>
            <a:endParaRPr lang="en-CA" altLang="zh-CN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sz="1600" dirty="0"/>
              <a:t>Rank-one operator method</a:t>
            </a:r>
          </a:p>
          <a:p>
            <a:r>
              <a:rPr lang="en-CA" altLang="zh-CN" sz="1600" dirty="0"/>
              <a:t>     </a:t>
            </a:r>
            <a:r>
              <a:rPr lang="en-CA" altLang="zh-CN" sz="1600" dirty="0">
                <a:solidFill>
                  <a:schemeClr val="accent1"/>
                </a:solidFill>
              </a:rPr>
              <a:t>Ma et al., PRL 132, 232502 (2024)</a:t>
            </a:r>
          </a:p>
          <a:p>
            <a:br>
              <a:rPr lang="en-CA" altLang="zh-CN" sz="1600" dirty="0">
                <a:solidFill>
                  <a:schemeClr val="accent1"/>
                </a:solidFill>
              </a:rPr>
            </a:br>
            <a:endParaRPr lang="en-CA" altLang="zh-CN" sz="1600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2A6273-2CA4-B2B8-A35F-78F4CD2E9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05" y="1295564"/>
            <a:ext cx="3360514" cy="20021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5608ABC-152D-4857-CB26-60D7C9894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05" y="3663067"/>
            <a:ext cx="3360514" cy="24003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7EC98D8-406A-93C4-DE91-355AE39CB15E}"/>
              </a:ext>
            </a:extLst>
          </p:cNvPr>
          <p:cNvSpPr txBox="1"/>
          <p:nvPr/>
        </p:nvSpPr>
        <p:spPr>
          <a:xfrm>
            <a:off x="658586" y="10458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Sign problem </a:t>
            </a:r>
            <a:r>
              <a:rPr lang="en-US" altLang="zh-CN" sz="1800" dirty="0">
                <a:sym typeface="Wingdings" panose="05000000000000000000" pitchFamily="2" charset="2"/>
              </a:rPr>
              <a:t>is severe for </a:t>
            </a:r>
            <a:r>
              <a:rPr lang="en-US" altLang="zh-CN" sz="1800" b="1" dirty="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fermionic systems</a:t>
            </a:r>
          </a:p>
        </p:txBody>
      </p:sp>
    </p:spTree>
    <p:extLst>
      <p:ext uri="{BB962C8B-B14F-4D97-AF65-F5344CB8AC3E}">
        <p14:creationId xmlns:p14="http://schemas.microsoft.com/office/powerpoint/2010/main" val="1392747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5BC9CA-C725-BBF9-FE4B-453C9108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r>
              <a:rPr lang="en-US" altLang="zh-CN" dirty="0"/>
              <a:t>Limitations of first order perturbation theory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877ED5-4D5E-5871-931F-B9406EBB7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3"/>
            <a:ext cx="10515600" cy="4351338"/>
          </a:xfrm>
        </p:spPr>
        <p:txBody>
          <a:bodyPr/>
          <a:lstStyle/>
          <a:p>
            <a:r>
              <a:rPr lang="en-US" altLang="zh-CN" sz="2400" dirty="0"/>
              <a:t>In these cases, we should </a:t>
            </a:r>
            <a:r>
              <a:rPr lang="en-US" altLang="zh-CN" sz="2400" b="1" dirty="0"/>
              <a:t>not</a:t>
            </a:r>
            <a:r>
              <a:rPr lang="en-US" altLang="zh-CN" sz="2400" dirty="0"/>
              <a:t> trust </a:t>
            </a:r>
            <a:r>
              <a:rPr lang="en-US" altLang="zh-CN" sz="2400" dirty="0">
                <a:solidFill>
                  <a:srgbClr val="FF0000"/>
                </a:solidFill>
              </a:rPr>
              <a:t>the first order perturbation theory </a:t>
            </a:r>
            <a:r>
              <a:rPr lang="en-US" altLang="zh-CN" sz="2400" dirty="0"/>
              <a:t>and need to go beyond:</a:t>
            </a:r>
          </a:p>
          <a:p>
            <a:pPr lvl="1"/>
            <a:r>
              <a:rPr lang="en-US" altLang="zh-CN" dirty="0"/>
              <a:t>First order corrections are too large</a:t>
            </a:r>
          </a:p>
          <a:p>
            <a:pPr lvl="1"/>
            <a:r>
              <a:rPr lang="en-US" altLang="zh-CN" dirty="0"/>
              <a:t>Hard-core interactions with soft zeroth order</a:t>
            </a:r>
          </a:p>
          <a:p>
            <a:pPr lvl="1"/>
            <a:r>
              <a:rPr lang="en-US" altLang="zh-CN" dirty="0"/>
              <a:t>States near the bound-continuum threshold</a:t>
            </a:r>
          </a:p>
          <a:p>
            <a:pPr lvl="1"/>
            <a:r>
              <a:rPr lang="en-US" altLang="zh-CN" dirty="0"/>
              <a:t>Explicit symmetry breaking due to perturbations</a:t>
            </a:r>
          </a:p>
          <a:p>
            <a:pPr lvl="1"/>
            <a:r>
              <a:rPr lang="en-US" altLang="zh-CN" dirty="0"/>
              <a:t>Near the level crossing</a:t>
            </a:r>
          </a:p>
          <a:p>
            <a:r>
              <a:rPr lang="en-US" altLang="zh-CN" sz="2400" dirty="0"/>
              <a:t>For improving the precision, we also need higher-order corrections</a:t>
            </a:r>
          </a:p>
          <a:p>
            <a:r>
              <a:rPr lang="en-US" altLang="zh-CN" sz="2400" dirty="0"/>
              <a:t>Conventional </a:t>
            </a:r>
            <a:r>
              <a:rPr lang="en-US" altLang="zh-CN" sz="2400" b="1" dirty="0"/>
              <a:t>Rayleigh-Schrödinger perturbation theory </a:t>
            </a:r>
            <a:r>
              <a:rPr lang="en-US" altLang="zh-CN" sz="2400" dirty="0"/>
              <a:t>is not applicable for </a:t>
            </a:r>
            <a:r>
              <a:rPr lang="en-US" altLang="zh-CN" sz="2400" b="1" dirty="0"/>
              <a:t>projection Monte Carlo calculations</a:t>
            </a:r>
            <a:endParaRPr lang="zh-CN" altLang="en-US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F48910-546A-32AA-EBF4-2DB5BDFC2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48" y="5608637"/>
            <a:ext cx="6385309" cy="84931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C4C00F4-F5F5-7C9E-D83E-0508C2CEC69B}"/>
              </a:ext>
            </a:extLst>
          </p:cNvPr>
          <p:cNvSpPr/>
          <p:nvPr/>
        </p:nvSpPr>
        <p:spPr>
          <a:xfrm>
            <a:off x="4962525" y="5524500"/>
            <a:ext cx="70485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0C07267-4993-33DD-10B2-6E0BB4C1449D}"/>
              </a:ext>
            </a:extLst>
          </p:cNvPr>
          <p:cNvCxnSpPr>
            <a:cxnSpLocks/>
            <a:endCxn id="5" idx="7"/>
          </p:cNvCxnSpPr>
          <p:nvPr/>
        </p:nvCxnSpPr>
        <p:spPr>
          <a:xfrm flipH="1" flipV="1">
            <a:off x="5564152" y="5591455"/>
            <a:ext cx="2151098" cy="25689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54AD2DA-6283-7870-F401-D2731A5E0E14}"/>
              </a:ext>
            </a:extLst>
          </p:cNvPr>
          <p:cNvSpPr txBox="1"/>
          <p:nvPr/>
        </p:nvSpPr>
        <p:spPr>
          <a:xfrm>
            <a:off x="7715250" y="5488414"/>
            <a:ext cx="2861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Excited states</a:t>
            </a:r>
          </a:p>
          <a:p>
            <a:r>
              <a:rPr lang="en-US" altLang="zh-CN" sz="2400" b="1" dirty="0">
                <a:solidFill>
                  <a:srgbClr val="FF0000"/>
                </a:solidFill>
              </a:rPr>
              <a:t>expensive in NLEFT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C8A8128-BCCE-E5A1-02F7-64B340927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22" y="2025580"/>
            <a:ext cx="2400378" cy="21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52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492FA9-6DC4-F26A-EE07-644E75A3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sz="4400" dirty="0"/>
              <a:t>Perturbative quantum Monte Carlo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8E3641-841F-DD63-86D4-95167145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5315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Expand the projected ground states: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6A3C35-DC00-E4E5-5ABE-4B43BBAA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2413711"/>
            <a:ext cx="4814543" cy="17048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0A1244-11A5-4806-D865-691BF1527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1" y="4672508"/>
            <a:ext cx="4000706" cy="1238314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8877CD38-6C6E-7C7E-82DE-15659357EC05}"/>
              </a:ext>
            </a:extLst>
          </p:cNvPr>
          <p:cNvSpPr txBox="1">
            <a:spLocks/>
          </p:cNvSpPr>
          <p:nvPr/>
        </p:nvSpPr>
        <p:spPr>
          <a:xfrm>
            <a:off x="838200" y="4203819"/>
            <a:ext cx="6477000" cy="453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normalized wave function: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D6B05E-1BB2-C1CC-1ED5-D18E6BEA0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13" y="1893213"/>
            <a:ext cx="3860422" cy="259804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48E42A5-1F03-A334-E352-A05E64ACE8E8}"/>
              </a:ext>
            </a:extLst>
          </p:cNvPr>
          <p:cNvSpPr txBox="1"/>
          <p:nvPr/>
        </p:nvSpPr>
        <p:spPr>
          <a:xfrm>
            <a:off x="8398169" y="4204783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Courtesy of Teng Wang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09DB00D-BBB9-9687-5174-DB3C2FCD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5" y="8491490"/>
            <a:ext cx="10722092" cy="44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EC8EE-2200-D9B7-B4D4-21CA36D64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57" y="4845724"/>
            <a:ext cx="4083260" cy="67948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2862E10-7884-0BC9-BF54-5D1C40632907}"/>
              </a:ext>
            </a:extLst>
          </p:cNvPr>
          <p:cNvSpPr txBox="1"/>
          <p:nvPr/>
        </p:nvSpPr>
        <p:spPr>
          <a:xfrm>
            <a:off x="6453844" y="5825524"/>
            <a:ext cx="531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(</a:t>
            </a:r>
            <a:r>
              <a:rPr lang="en-US" altLang="zh-CN" b="1" dirty="0">
                <a:solidFill>
                  <a:schemeClr val="accent1"/>
                </a:solidFill>
              </a:rPr>
              <a:t>Imaginary</a:t>
            </a:r>
            <a:r>
              <a:rPr lang="en-US" altLang="zh-CN" b="1" dirty="0"/>
              <a:t>) time-dependent perturbation theory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BAE4EB-5E9E-FE0B-86F7-65CB9A7D89BE}"/>
              </a:ext>
            </a:extLst>
          </p:cNvPr>
          <p:cNvSpPr txBox="1"/>
          <p:nvPr/>
        </p:nvSpPr>
        <p:spPr>
          <a:xfrm>
            <a:off x="1144386" y="6128931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BNL et al., PRL 128, 242501 (2022)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51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20B55-4ADE-7DCF-CABF-45DC3AD7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E2AD0-B991-62D5-0D51-AD35276CE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78" y="109078"/>
            <a:ext cx="10515600" cy="1325563"/>
          </a:xfrm>
        </p:spPr>
        <p:txBody>
          <a:bodyPr/>
          <a:lstStyle/>
          <a:p>
            <a:r>
              <a:rPr lang="en-US" altLang="zh-CN" dirty="0"/>
              <a:t>Partial energy contributions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DBC4D2-8BCD-C4A0-AF39-DCA0514F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99" y="3710940"/>
            <a:ext cx="6248721" cy="2756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F03DF9-61E2-8A3A-EE20-EC165ECCC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9" y="1244310"/>
            <a:ext cx="5270771" cy="2375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EB4DD8-B268-6EB1-F1D3-EBDACE738495}"/>
                  </a:ext>
                </a:extLst>
              </p:cNvPr>
              <p:cNvSpPr txBox="1"/>
              <p:nvPr/>
            </p:nvSpPr>
            <p:spPr>
              <a:xfrm>
                <a:off x="6096000" y="1326657"/>
                <a:ext cx="5614037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Target interaction =   NLO two-body contact terms</a:t>
                </a:r>
              </a:p>
              <a:p>
                <a:r>
                  <a:rPr lang="en-US" altLang="zh-CN" dirty="0"/>
                  <a:t>                                    + One-Pion-Exchange Potential</a:t>
                </a:r>
              </a:p>
              <a:p>
                <a:r>
                  <a:rPr lang="en-US" altLang="zh-CN" dirty="0"/>
                  <a:t>                                    + N2LO three-body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altLang="zh-CN" dirty="0"/>
                  <a:t> term</a:t>
                </a:r>
              </a:p>
              <a:p>
                <a:r>
                  <a:rPr lang="en-US" altLang="zh-CN" dirty="0"/>
                  <a:t>                                    + Coulomb force </a:t>
                </a:r>
              </a:p>
              <a:p>
                <a:r>
                  <a:rPr lang="en-US" altLang="zh-CN" dirty="0"/>
                  <a:t>     All determined for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Zeroth order interaction = “essential element”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LO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6EB4DD8-B268-6EB1-F1D3-EBDACE738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26657"/>
                <a:ext cx="5614037" cy="2585323"/>
              </a:xfrm>
              <a:prstGeom prst="rect">
                <a:avLst/>
              </a:prstGeom>
              <a:blipFill>
                <a:blip r:embed="rId4"/>
                <a:stretch>
                  <a:fillRect l="-651" t="-1415" r="-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26582CCB-2FA5-F703-0DA1-4C63C7733822}"/>
              </a:ext>
            </a:extLst>
          </p:cNvPr>
          <p:cNvSpPr/>
          <p:nvPr/>
        </p:nvSpPr>
        <p:spPr>
          <a:xfrm>
            <a:off x="9204960" y="3634981"/>
            <a:ext cx="1981360" cy="2832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787FEE-AB22-7974-AEF3-19EAE5426438}"/>
              </a:ext>
            </a:extLst>
          </p:cNvPr>
          <p:cNvSpPr txBox="1"/>
          <p:nvPr/>
        </p:nvSpPr>
        <p:spPr>
          <a:xfrm>
            <a:off x="819878" y="4130040"/>
            <a:ext cx="37705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With different strength of the</a:t>
            </a:r>
          </a:p>
          <a:p>
            <a:r>
              <a:rPr lang="en-US" altLang="zh-CN" dirty="0"/>
              <a:t>     zeroth order interaction, </a:t>
            </a:r>
            <a:r>
              <a:rPr lang="en-US" altLang="zh-CN" baseline="30000" dirty="0"/>
              <a:t>16</a:t>
            </a:r>
            <a:r>
              <a:rPr lang="en-US" altLang="zh-CN" dirty="0"/>
              <a:t>O</a:t>
            </a:r>
          </a:p>
          <a:p>
            <a:r>
              <a:rPr lang="en-US" altLang="zh-CN" dirty="0"/>
              <a:t>     converge to the same energy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Large second order corrections,</a:t>
            </a:r>
          </a:p>
          <a:p>
            <a:r>
              <a:rPr lang="en-US" altLang="zh-CN" dirty="0"/>
              <a:t>     account for 20% of total energies.</a:t>
            </a:r>
          </a:p>
          <a:p>
            <a:r>
              <a:rPr lang="en-US" altLang="zh-CN" dirty="0"/>
              <a:t>     </a:t>
            </a:r>
            <a:r>
              <a:rPr lang="en-US" altLang="zh-CN" dirty="0">
                <a:solidFill>
                  <a:srgbClr val="FF0000"/>
                </a:solidFill>
              </a:rPr>
              <a:t>Unusual. Anything wrong?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83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6AECF-3E90-5FC7-BC7F-F2EE203C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Comparison with Rayleigh-Schrödinger scheme</a:t>
            </a:r>
            <a:endParaRPr lang="zh-CN" altLang="en-US" sz="4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D78274-D312-C451-2576-F6FE7EF39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" y="1849614"/>
            <a:ext cx="5777249" cy="4530605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A34229F-548B-004C-8220-0A3DC6AA2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10" y="2404875"/>
            <a:ext cx="2548370" cy="81584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83676D7-5518-EB5D-41C9-EADD5A317C16}"/>
                  </a:ext>
                </a:extLst>
              </p:cNvPr>
              <p:cNvSpPr txBox="1"/>
              <p:nvPr/>
            </p:nvSpPr>
            <p:spPr>
              <a:xfrm>
                <a:off x="6560820" y="1752600"/>
                <a:ext cx="5107488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We compare three methods for 2nd correction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chemeClr val="accent1"/>
                    </a:solidFill>
                  </a:rPr>
                  <a:t>Perturbative QMC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Rayleigh-Schrödinger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chemeClr val="accent2"/>
                    </a:solidFill>
                  </a:rPr>
                  <a:t>Cauchy formula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For </a:t>
                </a:r>
                <a:r>
                  <a:rPr lang="en-US" altLang="zh-CN" baseline="30000" dirty="0"/>
                  <a:t>2</a:t>
                </a:r>
                <a:r>
                  <a:rPr lang="en-US" altLang="zh-CN" dirty="0"/>
                  <a:t>H in a box all methods agree excellently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However, </a:t>
                </a:r>
                <a:r>
                  <a:rPr lang="en-US" altLang="zh-CN" b="1" dirty="0">
                    <a:solidFill>
                      <a:schemeClr val="accent6"/>
                    </a:solidFill>
                  </a:rPr>
                  <a:t>R-S method </a:t>
                </a:r>
                <a:r>
                  <a:rPr lang="en-US" altLang="zh-CN" dirty="0"/>
                  <a:t>needs hundreds of</a:t>
                </a:r>
              </a:p>
              <a:p>
                <a:r>
                  <a:rPr lang="en-US" altLang="zh-CN" dirty="0"/>
                  <a:t>     excited states, converge slowly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chemeClr val="accent2"/>
                    </a:solidFill>
                  </a:rPr>
                  <a:t>Cauchy formula </a:t>
                </a:r>
                <a:r>
                  <a:rPr lang="en-US" altLang="zh-CN" dirty="0"/>
                  <a:t>not applicable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&gt;3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83676D7-5518-EB5D-41C9-EADD5A317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752600"/>
                <a:ext cx="5107488" cy="2862322"/>
              </a:xfrm>
              <a:prstGeom prst="rect">
                <a:avLst/>
              </a:prstGeom>
              <a:blipFill>
                <a:blip r:embed="rId4"/>
                <a:stretch>
                  <a:fillRect l="-716" t="-1279" r="-477" b="-2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85A9C7-EF81-5B27-CCEF-1BD00052A458}"/>
                  </a:ext>
                </a:extLst>
              </p:cNvPr>
              <p:cNvSpPr txBox="1"/>
              <p:nvPr/>
            </p:nvSpPr>
            <p:spPr>
              <a:xfrm>
                <a:off x="7048500" y="5273040"/>
                <a:ext cx="36872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All state 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included</a:t>
                </a:r>
              </a:p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Each point corresponds to a state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685A9C7-EF81-5B27-CCEF-1BD00052A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5273040"/>
                <a:ext cx="3687228" cy="646331"/>
              </a:xfrm>
              <a:prstGeom prst="rect">
                <a:avLst/>
              </a:prstGeom>
              <a:blipFill>
                <a:blip r:embed="rId5"/>
                <a:stretch>
                  <a:fillRect l="-1322" t="-4717" r="-661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46B0A07-8136-1069-BCBC-039DF04944DF}"/>
              </a:ext>
            </a:extLst>
          </p:cNvPr>
          <p:cNvCxnSpPr/>
          <p:nvPr/>
        </p:nvCxnSpPr>
        <p:spPr>
          <a:xfrm flipH="1">
            <a:off x="6256020" y="5448300"/>
            <a:ext cx="7086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3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1D1D1-A261-0040-E03F-59105D7C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Pinhole algorithm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4DA0718-8208-81BC-27F2-125B1044B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902"/>
            <a:ext cx="6186964" cy="4351338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36584E-33DB-0F9E-CBC6-0D40EE763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83" y="1787902"/>
            <a:ext cx="6159817" cy="4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9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2EA82-4684-9EAB-BD6B-2057EE8A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61" y="73887"/>
            <a:ext cx="10515600" cy="1325563"/>
          </a:xfrm>
        </p:spPr>
        <p:txBody>
          <a:bodyPr>
            <a:normAutofit/>
          </a:bodyPr>
          <a:lstStyle/>
          <a:p>
            <a:r>
              <a:rPr lang="en-CA" altLang="zh-CN" sz="3600" dirty="0"/>
              <a:t>Nuclear thermodynamics from lattice EFT</a:t>
            </a:r>
            <a:endParaRPr lang="zh-CN" altLang="en-US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6B24F1-0071-7BFE-1092-1EFF35C9F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78" y="1213816"/>
            <a:ext cx="2795143" cy="3874784"/>
          </a:xfrm>
          <a:prstGeom prst="rect">
            <a:avLst/>
          </a:prstGeo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510B844C-653C-9F42-9375-1BEFA65B8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0" y="1391432"/>
            <a:ext cx="4564499" cy="2891118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1ED509F-E419-283E-4728-0549E9595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01" y="5088600"/>
            <a:ext cx="3784720" cy="15314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E2752C-0424-0DA3-343D-CA37758F8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6" y="4437239"/>
            <a:ext cx="3157906" cy="23056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448E149-D5B0-EBD6-AF4C-79364BB787A3}"/>
              </a:ext>
            </a:extLst>
          </p:cNvPr>
          <p:cNvSpPr txBox="1"/>
          <p:nvPr/>
        </p:nvSpPr>
        <p:spPr>
          <a:xfrm>
            <a:off x="7903877" y="1051151"/>
            <a:ext cx="419057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dirty="0">
                <a:solidFill>
                  <a:schemeClr val="accent1"/>
                </a:solidFill>
              </a:rPr>
              <a:t>nuclear liquid </a:t>
            </a:r>
            <a:r>
              <a:rPr lang="en-CA" altLang="zh-CN" dirty="0" err="1"/>
              <a:t>v.s</a:t>
            </a:r>
            <a:r>
              <a:rPr lang="en-CA" altLang="zh-CN" dirty="0"/>
              <a:t>. </a:t>
            </a:r>
            <a:r>
              <a:rPr lang="en-CA" altLang="zh-CN" dirty="0">
                <a:solidFill>
                  <a:schemeClr val="accent2">
                    <a:lumMod val="75000"/>
                  </a:schemeClr>
                </a:solidFill>
              </a:rPr>
              <a:t>normal liquid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nuclear force </a:t>
            </a:r>
            <a:r>
              <a:rPr lang="en-CA" altLang="zh-CN" dirty="0" err="1"/>
              <a:t>v.s</a:t>
            </a:r>
            <a:r>
              <a:rPr lang="en-CA" altLang="zh-CN" dirty="0"/>
              <a:t>. </a:t>
            </a:r>
            <a:r>
              <a:rPr lang="en-CA" altLang="zh-CN" dirty="0">
                <a:solidFill>
                  <a:schemeClr val="accent2">
                    <a:lumMod val="75000"/>
                  </a:schemeClr>
                </a:solidFill>
              </a:rPr>
              <a:t>van der Waals force</a:t>
            </a:r>
          </a:p>
          <a:p>
            <a:r>
              <a:rPr lang="en-CA" altLang="zh-CN" dirty="0">
                <a:solidFill>
                  <a:schemeClr val="accent1"/>
                </a:solidFill>
              </a:rPr>
              <a:t>nuclear liquid-gas phase transition</a:t>
            </a:r>
          </a:p>
          <a:p>
            <a:r>
              <a:rPr lang="en-CA" altLang="zh-CN" dirty="0" err="1"/>
              <a:t>v.s</a:t>
            </a:r>
            <a:r>
              <a:rPr lang="en-CA" altLang="zh-CN" dirty="0"/>
              <a:t>. </a:t>
            </a:r>
            <a:r>
              <a:rPr lang="en-CA" altLang="zh-CN" dirty="0">
                <a:solidFill>
                  <a:schemeClr val="accent2">
                    <a:lumMod val="75000"/>
                  </a:schemeClr>
                </a:solidFill>
              </a:rPr>
              <a:t>water liquid-gas phase transition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zh-CN" dirty="0"/>
          </a:p>
          <a:p>
            <a:r>
              <a:rPr lang="en-US" altLang="zh-CN" dirty="0"/>
              <a:t>Ab initio calculation for liquid-gas phase</a:t>
            </a:r>
          </a:p>
          <a:p>
            <a:r>
              <a:rPr lang="en-US" altLang="zh-CN" dirty="0"/>
              <a:t>transition in symmetric nuclear matter</a:t>
            </a:r>
          </a:p>
          <a:p>
            <a:r>
              <a:rPr lang="en-US" altLang="zh-CN" dirty="0"/>
              <a:t>based on lattice EFT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BNL et al., PRL 125, 192502 (2020)</a:t>
            </a:r>
          </a:p>
          <a:p>
            <a:endParaRPr lang="en-US" altLang="zh-CN" dirty="0"/>
          </a:p>
          <a:p>
            <a:r>
              <a:rPr lang="en-US" altLang="zh-CN" dirty="0"/>
              <a:t>10~1000 times speed up with new</a:t>
            </a:r>
          </a:p>
          <a:p>
            <a:r>
              <a:rPr lang="en-US" altLang="zh-CN" dirty="0"/>
              <a:t>Pinhole-trace algorithm</a:t>
            </a:r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4BEF55-06ED-AF1F-A60F-F6469A130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79" y="4937634"/>
            <a:ext cx="3262304" cy="17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4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9F59D-F9E7-850D-6DAD-7A298650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Calculations with high-fidelity nuclear forces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DA77CB0-D7EA-929F-ED7E-41D79986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9" y="1690688"/>
            <a:ext cx="5104641" cy="259384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BE18EE-DC34-ACD4-1B00-9170A0DF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1" y="4071417"/>
            <a:ext cx="5357860" cy="27037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CCC9B1-180B-DDA5-3CCD-19B138F02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18" y="1742989"/>
            <a:ext cx="4299171" cy="26798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531CF14-8960-79CD-3E8E-A93B9FF04A5C}"/>
              </a:ext>
            </a:extLst>
          </p:cNvPr>
          <p:cNvSpPr txBox="1"/>
          <p:nvPr/>
        </p:nvSpPr>
        <p:spPr>
          <a:xfrm>
            <a:off x="6607900" y="4318237"/>
            <a:ext cx="459773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Calculations with N</a:t>
            </a:r>
            <a:r>
              <a:rPr lang="en-US" altLang="zh-CN" baseline="30000" dirty="0"/>
              <a:t>3</a:t>
            </a:r>
            <a:r>
              <a:rPr lang="en-US" altLang="zh-CN" dirty="0"/>
              <a:t>LO chiral forces: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Binding energies and radii</a:t>
            </a:r>
            <a:br>
              <a:rPr lang="en-US" altLang="zh-CN" dirty="0"/>
            </a:br>
            <a:r>
              <a:rPr lang="en-US" altLang="zh-CN" sz="1400" dirty="0">
                <a:solidFill>
                  <a:schemeClr val="accent1"/>
                </a:solidFill>
              </a:rPr>
              <a:t>S. </a:t>
            </a:r>
            <a:r>
              <a:rPr lang="en-US" altLang="zh-CN" sz="1400" dirty="0" err="1">
                <a:solidFill>
                  <a:schemeClr val="accent1"/>
                </a:solidFill>
              </a:rPr>
              <a:t>Elhatisari</a:t>
            </a:r>
            <a:r>
              <a:rPr lang="en-US" altLang="zh-CN" sz="1400" dirty="0">
                <a:solidFill>
                  <a:schemeClr val="accent1"/>
                </a:solidFill>
              </a:rPr>
              <a:t> et al., Nature 630, 59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Structure factors at finite temperature</a:t>
            </a:r>
          </a:p>
          <a:p>
            <a:r>
              <a:rPr lang="en-US" altLang="zh-CN" sz="1400" dirty="0"/>
              <a:t>     </a:t>
            </a:r>
            <a:r>
              <a:rPr lang="en-US" altLang="zh-CN" sz="1400" dirty="0">
                <a:solidFill>
                  <a:schemeClr val="accent1"/>
                </a:solidFill>
              </a:rPr>
              <a:t>Y. Ma et al., PRL 132, 232502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Structures of beryllium isotopes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      S. Shen et al., PRL 134, 162503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Structures of carbon and oxygen isotopes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      Y. Song et al., 2502.18722 (2025)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0124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1B1C6C-F283-B0C7-E303-2602C8D71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310"/>
            <a:ext cx="10515600" cy="1325563"/>
          </a:xfrm>
        </p:spPr>
        <p:txBody>
          <a:bodyPr/>
          <a:lstStyle/>
          <a:p>
            <a:r>
              <a:rPr lang="en-US" altLang="zh-CN" dirty="0"/>
              <a:t>Calculations with high-fidelity nuclear forces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5FC4DC-F567-4F4A-1F92-FC28884D0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3" y="4156189"/>
            <a:ext cx="3452595" cy="26455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6272D-C961-97A2-3D01-5BE79296E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23" y="3642190"/>
            <a:ext cx="3276897" cy="321581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90843DB-BD8B-96C9-EB65-FB525AB4DAEC}"/>
              </a:ext>
            </a:extLst>
          </p:cNvPr>
          <p:cNvSpPr txBox="1"/>
          <p:nvPr/>
        </p:nvSpPr>
        <p:spPr>
          <a:xfrm>
            <a:off x="7453020" y="1690688"/>
            <a:ext cx="457208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Calculations with N</a:t>
            </a:r>
            <a:r>
              <a:rPr lang="en-US" altLang="zh-CN" baseline="30000" dirty="0"/>
              <a:t>3</a:t>
            </a:r>
            <a:r>
              <a:rPr lang="en-US" altLang="zh-CN" dirty="0"/>
              <a:t>LO chiral forces </a:t>
            </a:r>
            <a:br>
              <a:rPr lang="en-US" altLang="zh-CN" dirty="0"/>
            </a:br>
            <a:r>
              <a:rPr lang="en-US" altLang="zh-CN" dirty="0"/>
              <a:t>(continued):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Hypernuclei</a:t>
            </a:r>
            <a:br>
              <a:rPr lang="en-US" altLang="zh-CN" dirty="0"/>
            </a:br>
            <a:r>
              <a:rPr lang="en-US" altLang="zh-CN" dirty="0">
                <a:solidFill>
                  <a:schemeClr val="accent1"/>
                </a:solidFill>
              </a:rPr>
              <a:t>F. Hildenbrand et al., EPJA 60,215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Triton beta-decay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 S. </a:t>
            </a:r>
            <a:r>
              <a:rPr lang="en-US" altLang="zh-CN" dirty="0" err="1">
                <a:solidFill>
                  <a:schemeClr val="accent1"/>
                </a:solidFill>
              </a:rPr>
              <a:t>Elhatisari</a:t>
            </a:r>
            <a:r>
              <a:rPr lang="en-US" altLang="zh-CN" dirty="0">
                <a:solidFill>
                  <a:schemeClr val="accent1"/>
                </a:solidFill>
              </a:rPr>
              <a:t> et al., PLB 859, 139086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Structure of silicon isotopes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 S. Zhang et al., 2411.17462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Hyper-neutron matter</a:t>
            </a:r>
            <a:br>
              <a:rPr lang="en-US" altLang="zh-CN" dirty="0"/>
            </a:br>
            <a:r>
              <a:rPr lang="en-US" altLang="zh-CN" dirty="0">
                <a:solidFill>
                  <a:schemeClr val="accent1"/>
                </a:solidFill>
              </a:rPr>
              <a:t>H. Tong et al., Sci. Bull. 70, 825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DD</a:t>
            </a:r>
            <a:r>
              <a:rPr lang="en-US" altLang="zh-CN" baseline="30000" dirty="0"/>
              <a:t>*</a:t>
            </a:r>
            <a:r>
              <a:rPr lang="en-US" altLang="zh-CN" dirty="0"/>
              <a:t>K three-hadron system</a:t>
            </a:r>
            <a:br>
              <a:rPr lang="en-US" altLang="zh-CN" dirty="0"/>
            </a:br>
            <a:r>
              <a:rPr lang="en-US" altLang="zh-CN" dirty="0">
                <a:solidFill>
                  <a:schemeClr val="accent1"/>
                </a:solidFill>
              </a:rPr>
              <a:t>Z. Zhang et al., PRD 111, 036002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Correlation </a:t>
            </a:r>
            <a:r>
              <a:rPr lang="en-US" altLang="zh-CN" dirty="0"/>
              <a:t>in light nuclei</a:t>
            </a:r>
            <a:br>
              <a:rPr lang="en-US" altLang="zh-CN" dirty="0"/>
            </a:br>
            <a:r>
              <a:rPr lang="en-US" altLang="zh-CN" dirty="0">
                <a:solidFill>
                  <a:schemeClr val="accent1"/>
                </a:solidFill>
              </a:rPr>
              <a:t>J. Liu et al., EPJA 61, 85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Beta-decay of </a:t>
            </a:r>
            <a:r>
              <a:rPr lang="en-US" altLang="zh-CN" baseline="30000" dirty="0"/>
              <a:t>6</a:t>
            </a:r>
            <a:r>
              <a:rPr lang="en-US" altLang="zh-CN" dirty="0"/>
              <a:t>He</a:t>
            </a:r>
            <a:br>
              <a:rPr lang="en-US" altLang="zh-CN" dirty="0"/>
            </a:br>
            <a:r>
              <a:rPr lang="en-US" altLang="zh-CN" dirty="0">
                <a:solidFill>
                  <a:schemeClr val="accent1"/>
                </a:solidFill>
              </a:rPr>
              <a:t>T. Wang et al., 2503.23840 (2025)</a:t>
            </a:r>
          </a:p>
          <a:p>
            <a:br>
              <a:rPr lang="en-US" altLang="zh-CN" dirty="0"/>
            </a:br>
            <a:br>
              <a:rPr lang="en-US" altLang="zh-CN" dirty="0"/>
            </a:b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1DE5D2-B401-CE31-1F8F-0A8D231B0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" y="1256600"/>
            <a:ext cx="4884625" cy="24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83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4E85-A245-50AB-B58A-539A7B02E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DF006-C7FE-0175-1B00-154C626C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Contents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E22D46-A8CA-7F48-0CF3-CE813584F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altLang="zh-CN" dirty="0"/>
              <a:t>Introduction to Lattice QMC</a:t>
            </a:r>
          </a:p>
          <a:p>
            <a:endParaRPr lang="en-CA" altLang="zh-CN" dirty="0"/>
          </a:p>
          <a:p>
            <a:r>
              <a:rPr lang="en-CA" altLang="zh-CN" dirty="0"/>
              <a:t>Non-perturbative QMC and sign problem</a:t>
            </a:r>
          </a:p>
          <a:p>
            <a:endParaRPr lang="en-CA" altLang="zh-CN" dirty="0"/>
          </a:p>
          <a:p>
            <a:r>
              <a:rPr lang="en-US" altLang="zh-CN" dirty="0"/>
              <a:t>Perturbative QMC</a:t>
            </a:r>
          </a:p>
          <a:p>
            <a:pPr marL="0" indent="0">
              <a:buNone/>
            </a:pPr>
            <a:endParaRPr lang="en-CA" altLang="zh-CN" dirty="0"/>
          </a:p>
          <a:p>
            <a:r>
              <a:rPr lang="en-CA" altLang="zh-CN" b="1" dirty="0">
                <a:solidFill>
                  <a:schemeClr val="accent1"/>
                </a:solidFill>
              </a:rPr>
              <a:t>Summary and perspective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94146-54AA-61AE-372E-EA98B66C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What is nuclear </a:t>
            </a:r>
            <a:r>
              <a:rPr lang="en-US" altLang="zh-CN" i="1" dirty="0">
                <a:latin typeface="+mn-ea"/>
                <a:ea typeface="+mn-ea"/>
              </a:rPr>
              <a:t>ab initio </a:t>
            </a:r>
            <a:r>
              <a:rPr lang="en-US" altLang="zh-CN" dirty="0">
                <a:latin typeface="+mn-ea"/>
                <a:ea typeface="+mn-ea"/>
              </a:rPr>
              <a:t>calculations?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9C49DE-1720-1E1F-C6AA-9725C429F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565865" cy="44403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07B5E90-8BD7-A380-0DA1-C9BE2A276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28" y="3424189"/>
            <a:ext cx="4057159" cy="2706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2C5E79-7836-DBDC-D0CD-D6D94F1A5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1946224"/>
            <a:ext cx="6057817" cy="105139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C221A1B-D4FF-F43F-14B7-0272DB0B5776}"/>
              </a:ext>
            </a:extLst>
          </p:cNvPr>
          <p:cNvSpPr/>
          <p:nvPr/>
        </p:nvSpPr>
        <p:spPr>
          <a:xfrm>
            <a:off x="7084955" y="2019578"/>
            <a:ext cx="2848455" cy="9780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448000-D93D-B3B9-2E04-C73F58DB54D7}"/>
              </a:ext>
            </a:extLst>
          </p:cNvPr>
          <p:cNvSpPr txBox="1"/>
          <p:nvPr/>
        </p:nvSpPr>
        <p:spPr>
          <a:xfrm>
            <a:off x="7066943" y="1521236"/>
            <a:ext cx="2419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forces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0093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30633-258E-1B29-DA5D-EA6D457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perspective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D53B1-18F7-6D73-41AD-A1EE224FB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65" y="1808208"/>
            <a:ext cx="10813869" cy="4351338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</a:rPr>
              <a:t>Hardware</a:t>
            </a:r>
            <a:r>
              <a:rPr lang="en-US" altLang="zh-CN" sz="2000" dirty="0"/>
              <a:t> + </a:t>
            </a:r>
            <a:r>
              <a:rPr lang="en-US" altLang="zh-CN" sz="2000" b="1" dirty="0">
                <a:solidFill>
                  <a:schemeClr val="accent1"/>
                </a:solidFill>
              </a:rPr>
              <a:t>Algorithms</a:t>
            </a:r>
            <a:r>
              <a:rPr lang="en-US" altLang="zh-CN" sz="2000" dirty="0"/>
              <a:t> 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ym typeface="Wingdings" panose="05000000000000000000" pitchFamily="2" charset="2"/>
              </a:rPr>
              <a:t>Nuclear </a:t>
            </a:r>
            <a:r>
              <a:rPr lang="en-US" altLang="zh-CN" sz="2000" b="1" i="1" dirty="0">
                <a:sym typeface="Wingdings" panose="05000000000000000000" pitchFamily="2" charset="2"/>
              </a:rPr>
              <a:t>ab initio </a:t>
            </a:r>
            <a:r>
              <a:rPr lang="en-US" altLang="zh-CN" sz="2000" b="1" dirty="0">
                <a:sym typeface="Wingdings" panose="05000000000000000000" pitchFamily="2" charset="2"/>
              </a:rPr>
              <a:t>methods</a:t>
            </a:r>
          </a:p>
          <a:p>
            <a:r>
              <a:rPr lang="en-US" altLang="zh-CN" sz="2000" b="1" dirty="0">
                <a:sym typeface="Wingdings" panose="05000000000000000000" pitchFamily="2" charset="2"/>
              </a:rPr>
              <a:t>Quantum Monte Carlo </a:t>
            </a:r>
            <a:r>
              <a:rPr lang="en-US" altLang="zh-CN" sz="2000" dirty="0">
                <a:sym typeface="Wingdings" panose="05000000000000000000" pitchFamily="2" charset="2"/>
              </a:rPr>
              <a:t>offers </a:t>
            </a:r>
            <a:r>
              <a:rPr lang="en-US" altLang="zh-CN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exact</a:t>
            </a:r>
            <a:r>
              <a:rPr lang="en-US" altLang="zh-CN" sz="2000" dirty="0">
                <a:sym typeface="Wingdings" panose="05000000000000000000" pitchFamily="2" charset="2"/>
              </a:rPr>
              <a:t> solutions within </a:t>
            </a:r>
            <a:r>
              <a:rPr lang="en-US" altLang="zh-CN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polynomial time</a:t>
            </a:r>
          </a:p>
          <a:p>
            <a:pPr lvl="1"/>
            <a:r>
              <a:rPr lang="en-US" altLang="zh-CN" sz="1600" dirty="0">
                <a:sym typeface="Wingdings" panose="05000000000000000000" pitchFamily="2" charset="2"/>
              </a:rPr>
              <a:t>Central challenge: </a:t>
            </a:r>
            <a:r>
              <a:rPr lang="en-US" altLang="zh-CN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Sign problem   </a:t>
            </a:r>
            <a:r>
              <a:rPr lang="en-US" altLang="zh-CN" sz="1600" dirty="0">
                <a:sym typeface="Wingdings" panose="05000000000000000000" pitchFamily="2" charset="2"/>
              </a:rPr>
              <a:t> Scales </a:t>
            </a:r>
            <a:r>
              <a:rPr lang="en-US" altLang="zh-CN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exponentially</a:t>
            </a:r>
          </a:p>
          <a:p>
            <a:pPr lvl="1"/>
            <a:r>
              <a:rPr lang="en-US" altLang="zh-CN" sz="1600" dirty="0">
                <a:sym typeface="Wingdings" panose="05000000000000000000" pitchFamily="2" charset="2"/>
              </a:rPr>
              <a:t>Strategy  I: Design &amp; Optimize </a:t>
            </a:r>
            <a:r>
              <a:rPr lang="en-US" altLang="zh-CN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sign-problem-free</a:t>
            </a:r>
            <a:r>
              <a:rPr lang="en-US" altLang="zh-CN" sz="1600" dirty="0">
                <a:sym typeface="Wingdings" panose="05000000000000000000" pitchFamily="2" charset="2"/>
              </a:rPr>
              <a:t> nuclear forces   </a:t>
            </a:r>
            <a:r>
              <a:rPr lang="en-US" altLang="zh-CN" sz="1400" i="1" dirty="0">
                <a:sym typeface="Wingdings" panose="05000000000000000000" pitchFamily="2" charset="2"/>
              </a:rPr>
              <a:t>Key</a:t>
            </a:r>
            <a:r>
              <a:rPr lang="en-US" altLang="zh-CN" sz="1400" dirty="0">
                <a:sym typeface="Wingdings" panose="05000000000000000000" pitchFamily="2" charset="2"/>
              </a:rPr>
              <a:t>: </a:t>
            </a:r>
            <a:r>
              <a:rPr lang="en-US" altLang="zh-CN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Wigner-SU(4) &amp; time-reversal </a:t>
            </a:r>
            <a:r>
              <a:rPr lang="en-US" altLang="zh-CN" sz="1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symm</a:t>
            </a:r>
            <a:r>
              <a:rPr lang="en-US" altLang="zh-CN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altLang="zh-CN" sz="1600" dirty="0">
                <a:sym typeface="Wingdings" panose="05000000000000000000" pitchFamily="2" charset="2"/>
              </a:rPr>
              <a:t>Strategy II: </a:t>
            </a:r>
            <a:r>
              <a:rPr lang="en-US" altLang="zh-CN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Perturbative </a:t>
            </a:r>
            <a:r>
              <a:rPr lang="en-US" altLang="zh-CN" sz="1600" dirty="0">
                <a:sym typeface="Wingdings" panose="05000000000000000000" pitchFamily="2" charset="2"/>
              </a:rPr>
              <a:t>expansion    </a:t>
            </a:r>
            <a:r>
              <a:rPr lang="en-US" altLang="zh-CN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non-perturbative, first order correction, second order correction, …</a:t>
            </a:r>
          </a:p>
          <a:p>
            <a:r>
              <a:rPr lang="en-US" altLang="zh-CN" sz="2000" b="1" dirty="0">
                <a:sym typeface="Wingdings" panose="05000000000000000000" pitchFamily="2" charset="2"/>
              </a:rPr>
              <a:t>Lattice nuclear forces </a:t>
            </a:r>
            <a:r>
              <a:rPr lang="en-US" altLang="zh-CN" sz="2000" dirty="0">
                <a:sym typeface="Wingdings" panose="05000000000000000000" pitchFamily="2" charset="2"/>
              </a:rPr>
              <a:t>are essential</a:t>
            </a:r>
          </a:p>
          <a:p>
            <a:pPr lvl="1"/>
            <a:r>
              <a:rPr lang="en-US" altLang="zh-CN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Phenomenological interactions </a:t>
            </a:r>
            <a:r>
              <a:rPr lang="en-US" altLang="zh-CN" sz="1600" dirty="0">
                <a:sym typeface="Wingdings" panose="05000000000000000000" pitchFamily="2" charset="2"/>
              </a:rPr>
              <a:t>without sign problem</a:t>
            </a:r>
          </a:p>
          <a:p>
            <a:pPr lvl="1"/>
            <a:r>
              <a:rPr lang="en-US" altLang="zh-CN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Chiral EFT </a:t>
            </a:r>
            <a:r>
              <a:rPr lang="en-US" altLang="zh-CN" sz="1600" dirty="0">
                <a:sym typeface="Wingdings" panose="05000000000000000000" pitchFamily="2" charset="2"/>
              </a:rPr>
              <a:t>with systematic expansion      </a:t>
            </a:r>
            <a:r>
              <a:rPr lang="en-US" altLang="zh-CN" sz="1400" dirty="0">
                <a:sym typeface="Wingdings" panose="05000000000000000000" pitchFamily="2" charset="2"/>
              </a:rPr>
              <a:t>LO, NLO, NNLO, …</a:t>
            </a:r>
          </a:p>
          <a:p>
            <a:pPr lvl="1"/>
            <a:r>
              <a:rPr lang="en-US" altLang="zh-CN" sz="1600" dirty="0">
                <a:sym typeface="Wingdings" panose="05000000000000000000" pitchFamily="2" charset="2"/>
              </a:rPr>
              <a:t>Symmetry restoration, renormalization group invariance, universality, finite volume effects, …</a:t>
            </a:r>
          </a:p>
          <a:p>
            <a:r>
              <a:rPr lang="en-US" altLang="zh-CN" sz="2000" b="1" i="1" dirty="0">
                <a:sym typeface="Wingdings" panose="05000000000000000000" pitchFamily="2" charset="2"/>
              </a:rPr>
              <a:t>Ab initio </a:t>
            </a:r>
            <a:r>
              <a:rPr lang="en-US" altLang="zh-CN" sz="2000" b="1" dirty="0">
                <a:sym typeface="Wingdings" panose="05000000000000000000" pitchFamily="2" charset="2"/>
              </a:rPr>
              <a:t>algorithms </a:t>
            </a:r>
            <a:r>
              <a:rPr lang="en-US" altLang="zh-CN" sz="2000" dirty="0">
                <a:sym typeface="Wingdings" panose="05000000000000000000" pitchFamily="2" charset="2"/>
              </a:rPr>
              <a:t>establish foundations for many interesting problems</a:t>
            </a:r>
          </a:p>
          <a:p>
            <a:pPr lvl="1"/>
            <a:r>
              <a:rPr lang="en-US" altLang="zh-CN" sz="1600" dirty="0">
                <a:sym typeface="Wingdings" panose="05000000000000000000" pitchFamily="2" charset="2"/>
              </a:rPr>
              <a:t>Clustering, thermodynamics, shell evolution, shape phase transition, …</a:t>
            </a:r>
            <a:endParaRPr lang="en-US" altLang="zh-CN" sz="1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5A86D4-1D55-D9B5-958B-03337E6DE04F}"/>
              </a:ext>
            </a:extLst>
          </p:cNvPr>
          <p:cNvSpPr txBox="1"/>
          <p:nvPr/>
        </p:nvSpPr>
        <p:spPr>
          <a:xfrm>
            <a:off x="2573382" y="5368835"/>
            <a:ext cx="6392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zh-CN" sz="3600" dirty="0"/>
              <a:t>Thank you for your attention!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013A85-41AE-6726-1C76-0C69C93B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E585-8100-4BF1-918E-D878793ECC2C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6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0696D-2285-EE38-6ED3-E9DEA1E35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7630C-8DAB-D036-EE7C-C8C7B813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94"/>
            <a:ext cx="10515600" cy="1325563"/>
          </a:xfrm>
        </p:spPr>
        <p:txBody>
          <a:bodyPr/>
          <a:lstStyle/>
          <a:p>
            <a:r>
              <a:rPr lang="en-CA" altLang="zh-CN" dirty="0">
                <a:latin typeface="+mn-ea"/>
                <a:ea typeface="+mn-ea"/>
              </a:rPr>
              <a:t>Typical nuclear forces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6585A9-7CC4-6C8F-5699-FF03F65C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2292"/>
            <a:ext cx="5426710" cy="40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710908D3-296B-4601-BE81-D28B3EA87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88749066-4713-F947-E9FC-F99D7A4F51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97FED9-DB61-BA36-0F8C-B751FDF99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30" y="3004314"/>
            <a:ext cx="5397777" cy="311801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FB577F-D3F0-7CD4-5187-4E1F355B75A1}"/>
              </a:ext>
            </a:extLst>
          </p:cNvPr>
          <p:cNvSpPr txBox="1"/>
          <p:nvPr/>
        </p:nvSpPr>
        <p:spPr>
          <a:xfrm>
            <a:off x="7891378" y="2231967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2400" dirty="0">
                <a:latin typeface="+mn-ea"/>
              </a:rPr>
              <a:t>Nuclear chiral EFT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5CE109A-C485-7353-0F3B-BEF05CEE9949}"/>
              </a:ext>
            </a:extLst>
          </p:cNvPr>
          <p:cNvSpPr txBox="1"/>
          <p:nvPr/>
        </p:nvSpPr>
        <p:spPr>
          <a:xfrm>
            <a:off x="6573805" y="1245629"/>
            <a:ext cx="4665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CN" sz="2400" b="1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complicated operator structures</a:t>
            </a:r>
            <a:br>
              <a:rPr lang="en-CA" altLang="zh-CN" sz="2400" b="1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</a:br>
            <a:r>
              <a:rPr lang="en-CA" altLang="zh-CN" sz="2400" b="1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emerging from QCD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503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6A21D-5A0B-AF39-A24D-49296D4E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35" y="180929"/>
            <a:ext cx="11781945" cy="1325563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Complexity of nuclear many-body problem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4039BC38-1037-52FE-2F53-F95BE40BA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06" y="1552541"/>
            <a:ext cx="4756197" cy="3544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BEDFD8-9BC3-BCE1-D95C-42192B28D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7" y="1784097"/>
            <a:ext cx="4698599" cy="359277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F7933C5-2641-8601-E7ED-0492DD50B642}"/>
              </a:ext>
            </a:extLst>
          </p:cNvPr>
          <p:cNvSpPr txBox="1"/>
          <p:nvPr/>
        </p:nvSpPr>
        <p:spPr>
          <a:xfrm>
            <a:off x="263135" y="5654480"/>
            <a:ext cx="54072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ea"/>
              </a:rPr>
              <a:t>P:    </a:t>
            </a:r>
            <a:r>
              <a:rPr lang="en-US" altLang="zh-CN" sz="2400" b="1" dirty="0">
                <a:latin typeface="+mn-ea"/>
              </a:rPr>
              <a:t>Solvable</a:t>
            </a:r>
            <a:r>
              <a:rPr lang="en-US" altLang="zh-CN" sz="2400" dirty="0">
                <a:latin typeface="+mn-ea"/>
              </a:rPr>
              <a:t>  within polynomial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n-ea"/>
              </a:rPr>
              <a:t>NP: </a:t>
            </a:r>
            <a:r>
              <a:rPr lang="en-US" altLang="zh-CN" sz="2400" b="1" dirty="0">
                <a:latin typeface="+mn-ea"/>
              </a:rPr>
              <a:t>Verifiable</a:t>
            </a:r>
            <a:r>
              <a:rPr lang="en-US" altLang="zh-CN" sz="2400" dirty="0">
                <a:latin typeface="+mn-ea"/>
              </a:rPr>
              <a:t> within polynomial time</a:t>
            </a: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C599AD-339A-B57D-58B3-507F86DEED8C}"/>
              </a:ext>
            </a:extLst>
          </p:cNvPr>
          <p:cNvSpPr txBox="1"/>
          <p:nvPr/>
        </p:nvSpPr>
        <p:spPr>
          <a:xfrm>
            <a:off x="6367906" y="5285148"/>
            <a:ext cx="51619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Exponentially increasing Hilbert space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       Find ground state of a general 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Hamiltonian is NP-Hard</a:t>
            </a:r>
          </a:p>
          <a:p>
            <a:endParaRPr lang="zh-CN" altLang="en-US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2E9CD16D-358F-1C14-7136-26AA0F8E21C1}"/>
              </a:ext>
            </a:extLst>
          </p:cNvPr>
          <p:cNvSpPr/>
          <p:nvPr/>
        </p:nvSpPr>
        <p:spPr>
          <a:xfrm>
            <a:off x="6466586" y="5754097"/>
            <a:ext cx="526273" cy="3223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78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3E1892-93A5-3372-2143-7CAD866B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5680" cy="1325563"/>
          </a:xfrm>
        </p:spPr>
        <p:txBody>
          <a:bodyPr/>
          <a:lstStyle/>
          <a:p>
            <a:r>
              <a:rPr lang="en-US" altLang="zh-CN" dirty="0"/>
              <a:t>Complexity of Nuclear many-body problem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479611-A386-49D2-3FAD-1A60A67F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607910"/>
            <a:ext cx="10515600" cy="4351338"/>
          </a:xfrm>
        </p:spPr>
        <p:txBody>
          <a:bodyPr/>
          <a:lstStyle/>
          <a:p>
            <a:r>
              <a:rPr lang="en-US" altLang="zh-CN" dirty="0"/>
              <a:t>Models with strong interactions present great challenges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0197703-BF23-BAE9-F937-597C8F213694}"/>
              </a:ext>
            </a:extLst>
          </p:cNvPr>
          <p:cNvSpPr/>
          <p:nvPr/>
        </p:nvSpPr>
        <p:spPr>
          <a:xfrm>
            <a:off x="757647" y="2351951"/>
            <a:ext cx="4223656" cy="422365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E0EA69D-0DF9-DA6A-886F-C2804D0149C1}"/>
              </a:ext>
            </a:extLst>
          </p:cNvPr>
          <p:cNvSpPr/>
          <p:nvPr/>
        </p:nvSpPr>
        <p:spPr>
          <a:xfrm>
            <a:off x="2292124" y="3082835"/>
            <a:ext cx="2689179" cy="268917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4784E65-D910-9A70-4892-3E1DA3B09EC6}"/>
              </a:ext>
            </a:extLst>
          </p:cNvPr>
          <p:cNvSpPr/>
          <p:nvPr/>
        </p:nvSpPr>
        <p:spPr>
          <a:xfrm>
            <a:off x="3230881" y="3466011"/>
            <a:ext cx="1750422" cy="17504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BD3DF33-E688-BE6C-151E-E02EDC8234D9}"/>
              </a:ext>
            </a:extLst>
          </p:cNvPr>
          <p:cNvSpPr/>
          <p:nvPr/>
        </p:nvSpPr>
        <p:spPr>
          <a:xfrm>
            <a:off x="4066903" y="3884022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2FDB850-120F-DB22-A6E9-2FC7A88A075D}"/>
              </a:ext>
            </a:extLst>
          </p:cNvPr>
          <p:cNvCxnSpPr>
            <a:cxnSpLocks/>
          </p:cNvCxnSpPr>
          <p:nvPr/>
        </p:nvCxnSpPr>
        <p:spPr>
          <a:xfrm flipH="1">
            <a:off x="2821577" y="2621280"/>
            <a:ext cx="188540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2812C34-23A2-C1FE-FB78-07543FA10F3B}"/>
              </a:ext>
            </a:extLst>
          </p:cNvPr>
          <p:cNvCxnSpPr>
            <a:cxnSpLocks/>
          </p:cNvCxnSpPr>
          <p:nvPr/>
        </p:nvCxnSpPr>
        <p:spPr>
          <a:xfrm flipH="1">
            <a:off x="3431177" y="3357154"/>
            <a:ext cx="1733006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4385142-4F75-FC55-1C1D-DF869E3CD786}"/>
              </a:ext>
            </a:extLst>
          </p:cNvPr>
          <p:cNvCxnSpPr>
            <a:cxnSpLocks/>
          </p:cNvCxnSpPr>
          <p:nvPr/>
        </p:nvCxnSpPr>
        <p:spPr>
          <a:xfrm flipH="1">
            <a:off x="4066903" y="5094514"/>
            <a:ext cx="1345474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8948410-B72F-C107-CA72-F3F5A03328A9}"/>
              </a:ext>
            </a:extLst>
          </p:cNvPr>
          <p:cNvCxnSpPr>
            <a:cxnSpLocks/>
          </p:cNvCxnSpPr>
          <p:nvPr/>
        </p:nvCxnSpPr>
        <p:spPr>
          <a:xfrm flipH="1" flipV="1">
            <a:off x="4480560" y="4258490"/>
            <a:ext cx="1075509" cy="288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8AB3DB8-8C26-FD18-B3BE-F1FE225D7834}"/>
              </a:ext>
            </a:extLst>
          </p:cNvPr>
          <p:cNvSpPr txBox="1"/>
          <p:nvPr/>
        </p:nvSpPr>
        <p:spPr>
          <a:xfrm>
            <a:off x="4763586" y="2257814"/>
            <a:ext cx="5403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 General quantum many-body problem (NP-hard)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chemeClr val="accent1"/>
                </a:solidFill>
              </a:rPr>
              <a:t>Exact diagonalization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Quantum computing 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F7A565B-D91F-D663-204C-BBCF7304ABED}"/>
              </a:ext>
            </a:extLst>
          </p:cNvPr>
          <p:cNvSpPr txBox="1"/>
          <p:nvPr/>
        </p:nvSpPr>
        <p:spPr>
          <a:xfrm>
            <a:off x="5651862" y="4075097"/>
            <a:ext cx="346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dirty="0"/>
              <a:t>Problems analytically solvable</a:t>
            </a:r>
          </a:p>
          <a:p>
            <a:r>
              <a:rPr lang="en-US" altLang="zh-CN" dirty="0"/>
              <a:t>      </a:t>
            </a:r>
            <a:r>
              <a:rPr lang="en-US" altLang="zh-CN" dirty="0">
                <a:solidFill>
                  <a:schemeClr val="accent1"/>
                </a:solidFill>
              </a:rPr>
              <a:t>only possible in 1-d systems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827B974-93CD-48FF-20D7-CB87BEA7491B}"/>
              </a:ext>
            </a:extLst>
          </p:cNvPr>
          <p:cNvSpPr txBox="1"/>
          <p:nvPr/>
        </p:nvSpPr>
        <p:spPr>
          <a:xfrm>
            <a:off x="5259976" y="3183284"/>
            <a:ext cx="367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3. Problems perturbatively solvable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chemeClr val="accent1"/>
                </a:solidFill>
              </a:rPr>
              <a:t>QMC with sign problem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(Nuclear </a:t>
            </a:r>
            <a:r>
              <a:rPr lang="en-US" altLang="zh-CN" i="1" dirty="0">
                <a:solidFill>
                  <a:schemeClr val="accent1"/>
                </a:solidFill>
              </a:rPr>
              <a:t>ab initio </a:t>
            </a:r>
            <a:r>
              <a:rPr lang="en-US" altLang="zh-CN" dirty="0">
                <a:solidFill>
                  <a:schemeClr val="accent1"/>
                </a:solidFill>
              </a:rPr>
              <a:t>calculations)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6A4B403-F9E0-F6A1-F327-19EBA897456B}"/>
              </a:ext>
            </a:extLst>
          </p:cNvPr>
          <p:cNvSpPr txBox="1"/>
          <p:nvPr/>
        </p:nvSpPr>
        <p:spPr>
          <a:xfrm>
            <a:off x="5508170" y="4909848"/>
            <a:ext cx="4384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 Problems with polynomial algorithms</a:t>
            </a:r>
          </a:p>
          <a:p>
            <a:r>
              <a:rPr lang="en-US" altLang="zh-CN" dirty="0"/>
              <a:t>    </a:t>
            </a:r>
            <a:r>
              <a:rPr lang="en-US" altLang="zh-CN" b="1" dirty="0">
                <a:solidFill>
                  <a:schemeClr val="accent1"/>
                </a:solidFill>
              </a:rPr>
              <a:t>QMC without sign problem</a:t>
            </a:r>
          </a:p>
          <a:p>
            <a:r>
              <a:rPr lang="en-US" altLang="zh-CN" dirty="0">
                <a:solidFill>
                  <a:schemeClr val="accent1"/>
                </a:solidFill>
              </a:rPr>
              <a:t>    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D7EADE24-B303-9914-F25D-B67041964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21" y="3552616"/>
            <a:ext cx="1898470" cy="1394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D1EF95-CEA5-55AB-E6CA-53865C169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49" y="5247663"/>
            <a:ext cx="1998247" cy="14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AED9147-9611-675C-44FD-B2FAE257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42" y="2230400"/>
            <a:ext cx="5549777" cy="43513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640F1CE-7007-F1EA-E424-551CF251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0" y="295992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Nuclear </a:t>
            </a:r>
            <a:r>
              <a:rPr lang="en-US" altLang="zh-CN" i="1" dirty="0">
                <a:latin typeface="+mn-ea"/>
                <a:ea typeface="+mn-ea"/>
              </a:rPr>
              <a:t>ab initio </a:t>
            </a:r>
            <a:r>
              <a:rPr lang="en-US" altLang="zh-CN" dirty="0">
                <a:latin typeface="+mn-ea"/>
                <a:ea typeface="+mn-ea"/>
              </a:rPr>
              <a:t>algorithms</a:t>
            </a:r>
            <a:endParaRPr lang="zh-CN" altLang="en-US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9A0053-CDBB-07A0-945E-E54508124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5290" y="1485394"/>
                <a:ext cx="10515600" cy="4351338"/>
              </a:xfrm>
            </p:spPr>
            <p:txBody>
              <a:bodyPr/>
              <a:lstStyle/>
              <a:p>
                <a:r>
                  <a:rPr lang="en-US" altLang="zh-CN" sz="2400" dirty="0">
                    <a:latin typeface="+mn-ea"/>
                  </a:rPr>
                  <a:t>No core shell model: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≤20</m:t>
                    </m:r>
                  </m:oMath>
                </a14:m>
                <a:endParaRPr lang="en-US" altLang="zh-CN" sz="2400" dirty="0">
                  <a:latin typeface="+mn-ea"/>
                </a:endParaRPr>
              </a:p>
              <a:p>
                <a:r>
                  <a:rPr lang="en-US" altLang="zh-CN" sz="2400" dirty="0">
                    <a:latin typeface="+mn-ea"/>
                  </a:rPr>
                  <a:t>Green’s function Monte Carlo: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≤20</m:t>
                    </m:r>
                  </m:oMath>
                </a14:m>
                <a:r>
                  <a:rPr lang="en-US" altLang="zh-CN" sz="2400" dirty="0">
                    <a:latin typeface="+mn-ea"/>
                  </a:rPr>
                  <a:t>   </a:t>
                </a:r>
              </a:p>
              <a:p>
                <a:r>
                  <a:rPr lang="en-US" altLang="zh-CN" sz="2400" dirty="0">
                    <a:latin typeface="+mn-ea"/>
                  </a:rPr>
                  <a:t>Coupled cluster: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≤100</m:t>
                    </m:r>
                  </m:oMath>
                </a14:m>
                <a:endParaRPr lang="en-US" altLang="zh-CN" sz="2400" dirty="0">
                  <a:latin typeface="+mn-ea"/>
                </a:endParaRPr>
              </a:p>
              <a:p>
                <a:r>
                  <a:rPr lang="en-US" altLang="zh-CN" sz="2400" dirty="0">
                    <a:latin typeface="+mn-ea"/>
                  </a:rPr>
                  <a:t>In-medium similarity renormalization group: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≤100</m:t>
                    </m:r>
                  </m:oMath>
                </a14:m>
                <a:endParaRPr lang="en-US" altLang="zh-CN" sz="2400" dirty="0">
                  <a:latin typeface="+mn-ea"/>
                </a:endParaRPr>
              </a:p>
              <a:p>
                <a:r>
                  <a:rPr lang="en-US" altLang="zh-CN" sz="2400" dirty="0">
                    <a:latin typeface="+mn-ea"/>
                  </a:rPr>
                  <a:t>Nuclear lattice effective field theory: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≤100</m:t>
                    </m:r>
                  </m:oMath>
                </a14:m>
                <a:endParaRPr lang="en-US" altLang="zh-CN" sz="2400" dirty="0">
                  <a:latin typeface="+mn-ea"/>
                </a:endParaRP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9A0053-CDBB-07A0-945E-E54508124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290" y="1485394"/>
                <a:ext cx="10515600" cy="4351338"/>
              </a:xfrm>
              <a:blipFill>
                <a:blip r:embed="rId4"/>
                <a:stretch>
                  <a:fillRect l="-812" t="-18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D37D088C-8E05-7625-1952-C02BAF5AC1D8}"/>
              </a:ext>
            </a:extLst>
          </p:cNvPr>
          <p:cNvSpPr txBox="1"/>
          <p:nvPr/>
        </p:nvSpPr>
        <p:spPr>
          <a:xfrm>
            <a:off x="9524721" y="5935407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Hu et al., Nature Physics,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en-US" altLang="zh-CN" dirty="0">
                <a:solidFill>
                  <a:schemeClr val="accent1"/>
                </a:solidFill>
              </a:rPr>
              <a:t>18, 1196 (2022)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04183C-54F8-A2B9-11EC-9B5C6D542AC2}"/>
              </a:ext>
            </a:extLst>
          </p:cNvPr>
          <p:cNvSpPr txBox="1"/>
          <p:nvPr/>
        </p:nvSpPr>
        <p:spPr>
          <a:xfrm>
            <a:off x="521339" y="4011868"/>
            <a:ext cx="6006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Developments of </a:t>
            </a:r>
            <a:r>
              <a:rPr lang="en-US" altLang="zh-CN" sz="2400" b="1" dirty="0">
                <a:latin typeface="+mn-ea"/>
              </a:rPr>
              <a:t>algorithms</a:t>
            </a:r>
            <a:r>
              <a:rPr lang="en-US" altLang="zh-CN" sz="2400" dirty="0">
                <a:latin typeface="+mn-ea"/>
              </a:rPr>
              <a:t> and </a:t>
            </a:r>
            <a:r>
              <a:rPr lang="en-US" altLang="zh-CN" sz="2400" b="1" dirty="0">
                <a:latin typeface="+mn-ea"/>
              </a:rPr>
              <a:t>hardware</a:t>
            </a:r>
            <a:br>
              <a:rPr lang="en-US" altLang="zh-CN" sz="2400" dirty="0">
                <a:latin typeface="+mn-ea"/>
              </a:rPr>
            </a:br>
            <a:r>
              <a:rPr lang="en-US" altLang="zh-CN" sz="2400" dirty="0">
                <a:latin typeface="+mn-ea"/>
              </a:rPr>
              <a:t>rapidly push the frontiers of </a:t>
            </a:r>
            <a:br>
              <a:rPr lang="en-US" altLang="zh-CN" sz="2400" dirty="0">
                <a:latin typeface="+mn-ea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nuclear </a:t>
            </a:r>
            <a:r>
              <a:rPr lang="en-US" altLang="zh-CN" sz="2400" b="1" i="1" dirty="0">
                <a:solidFill>
                  <a:srgbClr val="FF0000"/>
                </a:solidFill>
                <a:latin typeface="+mn-ea"/>
              </a:rPr>
              <a:t>ab initio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calculations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0413CF-2438-EF55-5DD0-9B5976532091}"/>
              </a:ext>
            </a:extLst>
          </p:cNvPr>
          <p:cNvSpPr txBox="1"/>
          <p:nvPr/>
        </p:nvSpPr>
        <p:spPr>
          <a:xfrm>
            <a:off x="475290" y="5470571"/>
            <a:ext cx="5043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mass / temperature / strangeness /…</a:t>
            </a:r>
            <a:br>
              <a:rPr lang="en-US" altLang="zh-CN" sz="2400" dirty="0">
                <a:latin typeface="+mn-ea"/>
              </a:rPr>
            </a:br>
            <a:r>
              <a:rPr lang="en-US" altLang="zh-CN" sz="2400" b="1" dirty="0">
                <a:latin typeface="+mn-ea"/>
              </a:rPr>
              <a:t>Rapid growth in last decade</a:t>
            </a:r>
            <a:endParaRPr lang="zh-CN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664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10456</TotalTime>
  <Words>4337</Words>
  <Application>Microsoft Office PowerPoint</Application>
  <PresentationFormat>宽屏</PresentationFormat>
  <Paragraphs>511</Paragraphs>
  <Slides>50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8" baseType="lpstr">
      <vt:lpstr>等线</vt:lpstr>
      <vt:lpstr>等线 Light</vt:lpstr>
      <vt:lpstr>微软雅黑</vt:lpstr>
      <vt:lpstr>Arial</vt:lpstr>
      <vt:lpstr>Cambria Math</vt:lpstr>
      <vt:lpstr>Open Sans</vt:lpstr>
      <vt:lpstr>Wingdings</vt:lpstr>
      <vt:lpstr>Office 主题​​</vt:lpstr>
      <vt:lpstr>Recent Progress in Nuclear Lattice Effective Field Theory  </vt:lpstr>
      <vt:lpstr>Contents</vt:lpstr>
      <vt:lpstr>Hierarchy of strongly interacting systems</vt:lpstr>
      <vt:lpstr>What is a nuclear EFT?</vt:lpstr>
      <vt:lpstr>What is nuclear ab initio calculations?</vt:lpstr>
      <vt:lpstr>Typical nuclear forces</vt:lpstr>
      <vt:lpstr>Complexity of nuclear many-body problem</vt:lpstr>
      <vt:lpstr>Complexity of Nuclear many-body problem</vt:lpstr>
      <vt:lpstr>Nuclear ab initio algorithms</vt:lpstr>
      <vt:lpstr>Lattice EFT: A many-body EFT solver</vt:lpstr>
      <vt:lpstr>Naïve discretization of chiral Hamiltonian</vt:lpstr>
      <vt:lpstr>Dual role of the lattice</vt:lpstr>
      <vt:lpstr>Compare Lattice EFT and Lattice QCD</vt:lpstr>
      <vt:lpstr>Decoupling of real physics from the lattice</vt:lpstr>
      <vt:lpstr>Consequences of lattice artifacts</vt:lpstr>
      <vt:lpstr>Symmetry breaking on the lattice</vt:lpstr>
      <vt:lpstr>Lattice EFT: A many-body EFT solver</vt:lpstr>
      <vt:lpstr>Lattice EFT: A many-body EFT solver </vt:lpstr>
      <vt:lpstr>Quantum Monte Carlo</vt:lpstr>
      <vt:lpstr>Contents</vt:lpstr>
      <vt:lpstr>Sign problem in quantum Monte Carlo</vt:lpstr>
      <vt:lpstr>Sign problem in quantum Monte Carlo</vt:lpstr>
      <vt:lpstr>Examples of sign-problem-free QMC</vt:lpstr>
      <vt:lpstr>Nuclear binding near a quantum phase transition</vt:lpstr>
      <vt:lpstr>“Essential element” Hamiltonian as zeroth order</vt:lpstr>
      <vt:lpstr>Applications of Wigner-SU(4) interaction</vt:lpstr>
      <vt:lpstr>Improved Wigner-SU(4) interaction</vt:lpstr>
      <vt:lpstr>Proof for the positivity of the determinant</vt:lpstr>
      <vt:lpstr>Proof for the positivity of the determinant</vt:lpstr>
      <vt:lpstr>Gradient Descent method</vt:lpstr>
      <vt:lpstr>Results from LAT-OPT1</vt:lpstr>
      <vt:lpstr>Results from LAT-OPT1: Charge densities</vt:lpstr>
      <vt:lpstr>Results from LAT-OPT1: Heavy nuclei</vt:lpstr>
      <vt:lpstr>Results from LAT-OPT1: Heavy nuclei</vt:lpstr>
      <vt:lpstr>Results from LAT-OPT1: Nuclear clustering</vt:lpstr>
      <vt:lpstr>Exactly solvable phenomenological nuclear force</vt:lpstr>
      <vt:lpstr>Contents</vt:lpstr>
      <vt:lpstr>Go beyond leading order</vt:lpstr>
      <vt:lpstr>Precision lattice chiral nuclear forces</vt:lpstr>
      <vt:lpstr>Overcome Circumvent sign problem in NLEFT</vt:lpstr>
      <vt:lpstr>Limitations of first order perturbation theory</vt:lpstr>
      <vt:lpstr>Perturbative quantum Monte Carlo</vt:lpstr>
      <vt:lpstr>Partial energy contributions</vt:lpstr>
      <vt:lpstr>Comparison with Rayleigh-Schrödinger scheme</vt:lpstr>
      <vt:lpstr>Pinhole algorithm</vt:lpstr>
      <vt:lpstr>Nuclear thermodynamics from lattice EFT</vt:lpstr>
      <vt:lpstr>Calculations with high-fidelity nuclear forces</vt:lpstr>
      <vt:lpstr>Calculations with high-fidelity nuclear forces</vt:lpstr>
      <vt:lpstr>Contents</vt:lpstr>
      <vt:lpstr>Summary and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chiral EFT to  nuclear Monte Carlo simulations</dc:title>
  <dc:creator>Bingnan Lu</dc:creator>
  <cp:lastModifiedBy>Bingnan Lu</cp:lastModifiedBy>
  <cp:revision>728</cp:revision>
  <cp:lastPrinted>2025-05-20T23:13:02Z</cp:lastPrinted>
  <dcterms:created xsi:type="dcterms:W3CDTF">2023-12-05T10:30:57Z</dcterms:created>
  <dcterms:modified xsi:type="dcterms:W3CDTF">2026-04-16T15:27:15Z</dcterms:modified>
</cp:coreProperties>
</file>