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44" r:id="rId1"/>
  </p:sldMasterIdLst>
  <p:notesMasterIdLst>
    <p:notesMasterId r:id="rId39"/>
  </p:notesMasterIdLst>
  <p:sldIdLst>
    <p:sldId id="286" r:id="rId2"/>
    <p:sldId id="346" r:id="rId3"/>
    <p:sldId id="336" r:id="rId4"/>
    <p:sldId id="330" r:id="rId5"/>
    <p:sldId id="369" r:id="rId6"/>
    <p:sldId id="371" r:id="rId7"/>
    <p:sldId id="372" r:id="rId8"/>
    <p:sldId id="373" r:id="rId9"/>
    <p:sldId id="331" r:id="rId10"/>
    <p:sldId id="353" r:id="rId11"/>
    <p:sldId id="334" r:id="rId12"/>
    <p:sldId id="363" r:id="rId13"/>
    <p:sldId id="347" r:id="rId14"/>
    <p:sldId id="354" r:id="rId15"/>
    <p:sldId id="335" r:id="rId16"/>
    <p:sldId id="337" r:id="rId17"/>
    <p:sldId id="271" r:id="rId18"/>
    <p:sldId id="377" r:id="rId19"/>
    <p:sldId id="378" r:id="rId20"/>
    <p:sldId id="379" r:id="rId21"/>
    <p:sldId id="380" r:id="rId22"/>
    <p:sldId id="341" r:id="rId23"/>
    <p:sldId id="327" r:id="rId24"/>
    <p:sldId id="324" r:id="rId25"/>
    <p:sldId id="345" r:id="rId26"/>
    <p:sldId id="307" r:id="rId27"/>
    <p:sldId id="342" r:id="rId28"/>
    <p:sldId id="343" r:id="rId29"/>
    <p:sldId id="275" r:id="rId30"/>
    <p:sldId id="381" r:id="rId31"/>
    <p:sldId id="281" r:id="rId32"/>
    <p:sldId id="262" r:id="rId33"/>
    <p:sldId id="313" r:id="rId34"/>
    <p:sldId id="374" r:id="rId35"/>
    <p:sldId id="277" r:id="rId36"/>
    <p:sldId id="368" r:id="rId37"/>
    <p:sldId id="36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A"/>
    <a:srgbClr val="FFFFFF"/>
    <a:srgbClr val="FF2600"/>
    <a:srgbClr val="FF40FF"/>
    <a:srgbClr val="FFB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494"/>
    <p:restoredTop sz="95928"/>
  </p:normalViewPr>
  <p:slideViewPr>
    <p:cSldViewPr snapToGrid="0" snapToObjects="1">
      <p:cViewPr varScale="1">
        <p:scale>
          <a:sx n="135" d="100"/>
          <a:sy n="135" d="100"/>
        </p:scale>
        <p:origin x="6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708778-B986-4633-BFD6-4E3197F5910E}" type="doc">
      <dgm:prSet loTypeId="urn:microsoft.com/office/officeart/2005/8/layout/vList4" loCatId="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F1154745-C54F-459D-BDCA-C85C711674FB}">
      <dgm:prSet custT="1"/>
      <dgm:spPr/>
      <dgm:t>
        <a:bodyPr/>
        <a:lstStyle/>
        <a:p>
          <a:r>
            <a:rPr lang="en-US" sz="28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Overview of the CERN Ion Complex</a:t>
          </a:r>
        </a:p>
      </dgm:t>
    </dgm:pt>
    <dgm:pt modelId="{B6E44907-838D-47CE-AE36-8602E008A78B}" type="parTrans" cxnId="{D941A3E7-B9A3-44B3-8D72-5CE8C939C168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01F95A5-3140-4C05-9B4F-B6B3A5C3D29D}" type="sibTrans" cxnId="{D941A3E7-B9A3-44B3-8D72-5CE8C939C168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5A909AE-0FC6-4AC4-8140-85BC0EB704F8}">
      <dgm:prSet custT="1"/>
      <dgm:spPr/>
      <dgm:t>
        <a:bodyPr/>
        <a:lstStyle/>
        <a:p>
          <a:r>
            <a:rPr lang="en-US" sz="28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Diverse Scientific Program</a:t>
          </a:r>
        </a:p>
      </dgm:t>
    </dgm:pt>
    <dgm:pt modelId="{2AC60BD1-EB10-488D-BB97-DC0D646EEB9A}" type="parTrans" cxnId="{CB3F6BCA-9DF3-411A-B79F-8FCE700D335F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AFA12DC8-6C7B-4056-A216-582283BDFA99}" type="sibTrans" cxnId="{CB3F6BCA-9DF3-411A-B79F-8FCE700D335F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4BAB33CF-FE31-4D11-9DA5-D27DD183DEAA}">
      <dgm:prSet custT="1"/>
      <dgm:spPr/>
      <dgm:t>
        <a:bodyPr/>
        <a:lstStyle/>
        <a:p>
          <a:r>
            <a:rPr lang="en-US" sz="28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Assessing feasibility &amp; identifying limitations</a:t>
          </a:r>
        </a:p>
      </dgm:t>
    </dgm:pt>
    <dgm:pt modelId="{51ABE801-3729-453F-B7D3-20FEEC1DB6A0}" type="parTrans" cxnId="{3826C0C9-A7D2-4633-BD4E-78D0F9C386CA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68D67501-E691-4EDF-81A2-3831FB2DE32A}" type="sibTrans" cxnId="{3826C0C9-A7D2-4633-BD4E-78D0F9C386CA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FE1719C1-E621-49D2-8227-D30406B10AD0}">
      <dgm:prSet custT="1"/>
      <dgm:spPr/>
      <dgm:t>
        <a:bodyPr/>
        <a:lstStyle/>
        <a:p>
          <a:r>
            <a:rPr lang="en-US" sz="2800" b="0" i="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Ion Complex Upgrade (ICU) Proposal</a:t>
          </a:r>
        </a:p>
      </dgm:t>
    </dgm:pt>
    <dgm:pt modelId="{6A22D3BE-7B6C-449B-AE62-1D6FA4275A21}" type="parTrans" cxnId="{B97F39D4-473D-4C92-89ED-57AED31CA219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0DBCDE6E-7DF4-43CE-98D1-55A58F288B4B}" type="sibTrans" cxnId="{B97F39D4-473D-4C92-89ED-57AED31CA219}">
      <dgm:prSet/>
      <dgm:spPr/>
      <dgm:t>
        <a:bodyPr/>
        <a:lstStyle/>
        <a:p>
          <a:endParaRPr lang="en-US" sz="2800" b="0" i="0"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endParaRPr>
        </a:p>
      </dgm:t>
    </dgm:pt>
    <dgm:pt modelId="{72F19AD1-CCF4-634D-82A3-47E43007B940}" type="pres">
      <dgm:prSet presAssocID="{9F708778-B986-4633-BFD6-4E3197F5910E}" presName="linear" presStyleCnt="0">
        <dgm:presLayoutVars>
          <dgm:dir/>
          <dgm:resizeHandles val="exact"/>
        </dgm:presLayoutVars>
      </dgm:prSet>
      <dgm:spPr/>
    </dgm:pt>
    <dgm:pt modelId="{D17B45B1-7843-7F4E-83EB-494D0F60E9D4}" type="pres">
      <dgm:prSet presAssocID="{45A909AE-0FC6-4AC4-8140-85BC0EB704F8}" presName="comp" presStyleCnt="0"/>
      <dgm:spPr/>
    </dgm:pt>
    <dgm:pt modelId="{B604D1DA-6664-A147-8A8C-081357A240B9}" type="pres">
      <dgm:prSet presAssocID="{45A909AE-0FC6-4AC4-8140-85BC0EB704F8}" presName="box" presStyleLbl="node1" presStyleIdx="0" presStyleCnt="4"/>
      <dgm:spPr/>
    </dgm:pt>
    <dgm:pt modelId="{6795ADC8-8F8B-864A-8E03-86B97EEE3DBE}" type="pres">
      <dgm:prSet presAssocID="{45A909AE-0FC6-4AC4-8140-85BC0EB704F8}" presName="img" presStyleLbl="fgImgPlace1" presStyleIdx="0" presStyleCnt="4"/>
      <dgm:spPr>
        <a:blipFill dpi="0"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477" t="-2967" r="20310" b="3091"/>
          </a:stretch>
        </a:blipFill>
      </dgm:spPr>
    </dgm:pt>
    <dgm:pt modelId="{98601BE2-217F-8740-9AED-25B7126E371A}" type="pres">
      <dgm:prSet presAssocID="{45A909AE-0FC6-4AC4-8140-85BC0EB704F8}" presName="text" presStyleLbl="node1" presStyleIdx="0" presStyleCnt="4">
        <dgm:presLayoutVars>
          <dgm:bulletEnabled val="1"/>
        </dgm:presLayoutVars>
      </dgm:prSet>
      <dgm:spPr/>
    </dgm:pt>
    <dgm:pt modelId="{908083FD-1BDF-4740-8A7D-F7F57FFEE9C2}" type="pres">
      <dgm:prSet presAssocID="{AFA12DC8-6C7B-4056-A216-582283BDFA99}" presName="spacer" presStyleCnt="0"/>
      <dgm:spPr/>
    </dgm:pt>
    <dgm:pt modelId="{310DA015-725F-2E45-B8D9-D56CF36630D4}" type="pres">
      <dgm:prSet presAssocID="{F1154745-C54F-459D-BDCA-C85C711674FB}" presName="comp" presStyleCnt="0"/>
      <dgm:spPr/>
    </dgm:pt>
    <dgm:pt modelId="{33525D29-9107-614B-914A-2B13670FA052}" type="pres">
      <dgm:prSet presAssocID="{F1154745-C54F-459D-BDCA-C85C711674FB}" presName="box" presStyleLbl="node1" presStyleIdx="1" presStyleCnt="4"/>
      <dgm:spPr/>
    </dgm:pt>
    <dgm:pt modelId="{46C9815C-A7DF-F14A-A837-7A1496B9CDA2}" type="pres">
      <dgm:prSet presAssocID="{F1154745-C54F-459D-BDCA-C85C711674FB}" presName="img" presStyleLbl="fgImgPlace1" presStyleIdx="1" presStyleCnt="4" custScaleY="95379"/>
      <dgm:spPr>
        <a:blipFill dpi="0" rotWithShape="1">
          <a:blip xmlns:r="http://schemas.openxmlformats.org/officeDocument/2006/relationships" r:embed="rId2">
            <a:duotone>
              <a:schemeClr val="accent5">
                <a:hueOff val="-5553"/>
                <a:satOff val="191"/>
                <a:lumOff val="-612"/>
                <a:alphaOff val="0"/>
                <a:shade val="20000"/>
                <a:satMod val="200000"/>
              </a:schemeClr>
              <a:schemeClr val="accent5">
                <a:hueOff val="-5553"/>
                <a:satOff val="191"/>
                <a:lumOff val="-61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407" t="3021" r="36361" b="-6163"/>
          </a:stretch>
        </a:blipFill>
      </dgm:spPr>
    </dgm:pt>
    <dgm:pt modelId="{6AC90EE2-47A8-1445-BB55-E7286FA1FFBE}" type="pres">
      <dgm:prSet presAssocID="{F1154745-C54F-459D-BDCA-C85C711674FB}" presName="text" presStyleLbl="node1" presStyleIdx="1" presStyleCnt="4">
        <dgm:presLayoutVars>
          <dgm:bulletEnabled val="1"/>
        </dgm:presLayoutVars>
      </dgm:prSet>
      <dgm:spPr/>
    </dgm:pt>
    <dgm:pt modelId="{C23859E3-482E-0D4D-8543-13B13034D655}" type="pres">
      <dgm:prSet presAssocID="{A01F95A5-3140-4C05-9B4F-B6B3A5C3D29D}" presName="spacer" presStyleCnt="0"/>
      <dgm:spPr/>
    </dgm:pt>
    <dgm:pt modelId="{F20C6B8F-C940-314F-8F14-E41A2734DB18}" type="pres">
      <dgm:prSet presAssocID="{4BAB33CF-FE31-4D11-9DA5-D27DD183DEAA}" presName="comp" presStyleCnt="0"/>
      <dgm:spPr/>
    </dgm:pt>
    <dgm:pt modelId="{D54B6AF3-DD0C-D043-8AF1-2DEF9FC42796}" type="pres">
      <dgm:prSet presAssocID="{4BAB33CF-FE31-4D11-9DA5-D27DD183DEAA}" presName="box" presStyleLbl="node1" presStyleIdx="2" presStyleCnt="4"/>
      <dgm:spPr/>
    </dgm:pt>
    <dgm:pt modelId="{EC130042-0E4A-8943-BF6E-DE04C023E7ED}" type="pres">
      <dgm:prSet presAssocID="{4BAB33CF-FE31-4D11-9DA5-D27DD183DEAA}" presName="img" presStyleLbl="fgImgPlace1" presStyleIdx="2" presStyleCnt="4"/>
      <dgm:spPr>
        <a:blipFill dpi="0" rotWithShape="1">
          <a:blip xmlns:r="http://schemas.openxmlformats.org/officeDocument/2006/relationships" r:embed="rId3">
            <a:duotone>
              <a:schemeClr val="accent5">
                <a:hueOff val="-11107"/>
                <a:satOff val="381"/>
                <a:lumOff val="-1225"/>
                <a:alphaOff val="0"/>
                <a:shade val="20000"/>
                <a:satMod val="200000"/>
              </a:schemeClr>
              <a:schemeClr val="accent5">
                <a:hueOff val="-11107"/>
                <a:satOff val="381"/>
                <a:lumOff val="-122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549" t="158" r="28157" b="1506"/>
          </a:stretch>
        </a:blipFill>
      </dgm:spPr>
    </dgm:pt>
    <dgm:pt modelId="{1F582470-5F96-5149-AEA0-8A63D207DF21}" type="pres">
      <dgm:prSet presAssocID="{4BAB33CF-FE31-4D11-9DA5-D27DD183DEAA}" presName="text" presStyleLbl="node1" presStyleIdx="2" presStyleCnt="4">
        <dgm:presLayoutVars>
          <dgm:bulletEnabled val="1"/>
        </dgm:presLayoutVars>
      </dgm:prSet>
      <dgm:spPr/>
    </dgm:pt>
    <dgm:pt modelId="{854896CA-B803-3348-93D4-3BFC00177ABA}" type="pres">
      <dgm:prSet presAssocID="{68D67501-E691-4EDF-81A2-3831FB2DE32A}" presName="spacer" presStyleCnt="0"/>
      <dgm:spPr/>
    </dgm:pt>
    <dgm:pt modelId="{E619D1D0-3196-7948-BF7A-253146067716}" type="pres">
      <dgm:prSet presAssocID="{FE1719C1-E621-49D2-8227-D30406B10AD0}" presName="comp" presStyleCnt="0"/>
      <dgm:spPr/>
    </dgm:pt>
    <dgm:pt modelId="{8B9C40DC-C9ED-9740-AD3C-A10A50DEE67F}" type="pres">
      <dgm:prSet presAssocID="{FE1719C1-E621-49D2-8227-D30406B10AD0}" presName="box" presStyleLbl="node1" presStyleIdx="3" presStyleCnt="4"/>
      <dgm:spPr/>
    </dgm:pt>
    <dgm:pt modelId="{357E9AC4-2E26-F349-9716-8030606E65BA}" type="pres">
      <dgm:prSet presAssocID="{FE1719C1-E621-49D2-8227-D30406B10AD0}" presName="img" presStyleLbl="fgImgPlace1" presStyleIdx="3" presStyleCnt="4"/>
      <dgm:spPr>
        <a:blipFill>
          <a:blip xmlns:r="http://schemas.openxmlformats.org/officeDocument/2006/relationships" r:embed="rId4">
            <a:duotone>
              <a:schemeClr val="accent5">
                <a:hueOff val="-16660"/>
                <a:satOff val="572"/>
                <a:lumOff val="-1837"/>
                <a:alphaOff val="0"/>
                <a:shade val="20000"/>
                <a:satMod val="200000"/>
              </a:schemeClr>
              <a:schemeClr val="accent5">
                <a:hueOff val="-16660"/>
                <a:satOff val="572"/>
                <a:lumOff val="-183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AFA05A89-F93C-4B43-9D1E-32830B7D660B}" type="pres">
      <dgm:prSet presAssocID="{FE1719C1-E621-49D2-8227-D30406B10AD0}" presName="text" presStyleLbl="node1" presStyleIdx="3" presStyleCnt="4">
        <dgm:presLayoutVars>
          <dgm:bulletEnabled val="1"/>
        </dgm:presLayoutVars>
      </dgm:prSet>
      <dgm:spPr/>
    </dgm:pt>
  </dgm:ptLst>
  <dgm:cxnLst>
    <dgm:cxn modelId="{F3A9CF19-1807-DD42-831E-D34C877F49AF}" type="presOf" srcId="{4BAB33CF-FE31-4D11-9DA5-D27DD183DEAA}" destId="{D54B6AF3-DD0C-D043-8AF1-2DEF9FC42796}" srcOrd="0" destOrd="0" presId="urn:microsoft.com/office/officeart/2005/8/layout/vList4"/>
    <dgm:cxn modelId="{D2632D37-043C-2745-AB73-CCB23BDAA014}" type="presOf" srcId="{FE1719C1-E621-49D2-8227-D30406B10AD0}" destId="{8B9C40DC-C9ED-9740-AD3C-A10A50DEE67F}" srcOrd="0" destOrd="0" presId="urn:microsoft.com/office/officeart/2005/8/layout/vList4"/>
    <dgm:cxn modelId="{7E71D749-5DAB-E14C-ACE7-8869EE4F5C6C}" type="presOf" srcId="{9F708778-B986-4633-BFD6-4E3197F5910E}" destId="{72F19AD1-CCF4-634D-82A3-47E43007B940}" srcOrd="0" destOrd="0" presId="urn:microsoft.com/office/officeart/2005/8/layout/vList4"/>
    <dgm:cxn modelId="{5ED9D66D-6099-0543-9529-492D53924752}" type="presOf" srcId="{FE1719C1-E621-49D2-8227-D30406B10AD0}" destId="{AFA05A89-F93C-4B43-9D1E-32830B7D660B}" srcOrd="1" destOrd="0" presId="urn:microsoft.com/office/officeart/2005/8/layout/vList4"/>
    <dgm:cxn modelId="{5AD29A91-4687-7849-B3B0-84BCA07A7AEF}" type="presOf" srcId="{F1154745-C54F-459D-BDCA-C85C711674FB}" destId="{33525D29-9107-614B-914A-2B13670FA052}" srcOrd="0" destOrd="0" presId="urn:microsoft.com/office/officeart/2005/8/layout/vList4"/>
    <dgm:cxn modelId="{EBE614A4-1D88-044E-9C79-7A24C0D16DAE}" type="presOf" srcId="{45A909AE-0FC6-4AC4-8140-85BC0EB704F8}" destId="{B604D1DA-6664-A147-8A8C-081357A240B9}" srcOrd="0" destOrd="0" presId="urn:microsoft.com/office/officeart/2005/8/layout/vList4"/>
    <dgm:cxn modelId="{D1C917BB-C958-014D-BEC3-AC3FB45B02BB}" type="presOf" srcId="{4BAB33CF-FE31-4D11-9DA5-D27DD183DEAA}" destId="{1F582470-5F96-5149-AEA0-8A63D207DF21}" srcOrd="1" destOrd="0" presId="urn:microsoft.com/office/officeart/2005/8/layout/vList4"/>
    <dgm:cxn modelId="{997CADC8-AF93-B241-9CC3-8D7283F42BE4}" type="presOf" srcId="{45A909AE-0FC6-4AC4-8140-85BC0EB704F8}" destId="{98601BE2-217F-8740-9AED-25B7126E371A}" srcOrd="1" destOrd="0" presId="urn:microsoft.com/office/officeart/2005/8/layout/vList4"/>
    <dgm:cxn modelId="{3826C0C9-A7D2-4633-BD4E-78D0F9C386CA}" srcId="{9F708778-B986-4633-BFD6-4E3197F5910E}" destId="{4BAB33CF-FE31-4D11-9DA5-D27DD183DEAA}" srcOrd="2" destOrd="0" parTransId="{51ABE801-3729-453F-B7D3-20FEEC1DB6A0}" sibTransId="{68D67501-E691-4EDF-81A2-3831FB2DE32A}"/>
    <dgm:cxn modelId="{CB3F6BCA-9DF3-411A-B79F-8FCE700D335F}" srcId="{9F708778-B986-4633-BFD6-4E3197F5910E}" destId="{45A909AE-0FC6-4AC4-8140-85BC0EB704F8}" srcOrd="0" destOrd="0" parTransId="{2AC60BD1-EB10-488D-BB97-DC0D646EEB9A}" sibTransId="{AFA12DC8-6C7B-4056-A216-582283BDFA99}"/>
    <dgm:cxn modelId="{B97F39D4-473D-4C92-89ED-57AED31CA219}" srcId="{9F708778-B986-4633-BFD6-4E3197F5910E}" destId="{FE1719C1-E621-49D2-8227-D30406B10AD0}" srcOrd="3" destOrd="0" parTransId="{6A22D3BE-7B6C-449B-AE62-1D6FA4275A21}" sibTransId="{0DBCDE6E-7DF4-43CE-98D1-55A58F288B4B}"/>
    <dgm:cxn modelId="{737115D8-A329-8441-9B1E-90CB69BF7D0C}" type="presOf" srcId="{F1154745-C54F-459D-BDCA-C85C711674FB}" destId="{6AC90EE2-47A8-1445-BB55-E7286FA1FFBE}" srcOrd="1" destOrd="0" presId="urn:microsoft.com/office/officeart/2005/8/layout/vList4"/>
    <dgm:cxn modelId="{D941A3E7-B9A3-44B3-8D72-5CE8C939C168}" srcId="{9F708778-B986-4633-BFD6-4E3197F5910E}" destId="{F1154745-C54F-459D-BDCA-C85C711674FB}" srcOrd="1" destOrd="0" parTransId="{B6E44907-838D-47CE-AE36-8602E008A78B}" sibTransId="{A01F95A5-3140-4C05-9B4F-B6B3A5C3D29D}"/>
    <dgm:cxn modelId="{D0618711-2934-3E47-BA54-15C318A0AF70}" type="presParOf" srcId="{72F19AD1-CCF4-634D-82A3-47E43007B940}" destId="{D17B45B1-7843-7F4E-83EB-494D0F60E9D4}" srcOrd="0" destOrd="0" presId="urn:microsoft.com/office/officeart/2005/8/layout/vList4"/>
    <dgm:cxn modelId="{503AFEF7-2165-AD4D-B079-2A203FEAF691}" type="presParOf" srcId="{D17B45B1-7843-7F4E-83EB-494D0F60E9D4}" destId="{B604D1DA-6664-A147-8A8C-081357A240B9}" srcOrd="0" destOrd="0" presId="urn:microsoft.com/office/officeart/2005/8/layout/vList4"/>
    <dgm:cxn modelId="{F1A60E8B-A01E-1943-B6E2-CF818B90B397}" type="presParOf" srcId="{D17B45B1-7843-7F4E-83EB-494D0F60E9D4}" destId="{6795ADC8-8F8B-864A-8E03-86B97EEE3DBE}" srcOrd="1" destOrd="0" presId="urn:microsoft.com/office/officeart/2005/8/layout/vList4"/>
    <dgm:cxn modelId="{753F9701-0531-2445-B215-45E3ED8C6702}" type="presParOf" srcId="{D17B45B1-7843-7F4E-83EB-494D0F60E9D4}" destId="{98601BE2-217F-8740-9AED-25B7126E371A}" srcOrd="2" destOrd="0" presId="urn:microsoft.com/office/officeart/2005/8/layout/vList4"/>
    <dgm:cxn modelId="{5328822E-5B5A-1444-BA45-9A7B81C17676}" type="presParOf" srcId="{72F19AD1-CCF4-634D-82A3-47E43007B940}" destId="{908083FD-1BDF-4740-8A7D-F7F57FFEE9C2}" srcOrd="1" destOrd="0" presId="urn:microsoft.com/office/officeart/2005/8/layout/vList4"/>
    <dgm:cxn modelId="{57D946BB-FA62-914D-A80C-6ED3FB18825E}" type="presParOf" srcId="{72F19AD1-CCF4-634D-82A3-47E43007B940}" destId="{310DA015-725F-2E45-B8D9-D56CF36630D4}" srcOrd="2" destOrd="0" presId="urn:microsoft.com/office/officeart/2005/8/layout/vList4"/>
    <dgm:cxn modelId="{43A610EB-A193-AA40-999D-292553DF403D}" type="presParOf" srcId="{310DA015-725F-2E45-B8D9-D56CF36630D4}" destId="{33525D29-9107-614B-914A-2B13670FA052}" srcOrd="0" destOrd="0" presId="urn:microsoft.com/office/officeart/2005/8/layout/vList4"/>
    <dgm:cxn modelId="{3832FDBC-BE3A-1C48-BD99-0DF2F5D71843}" type="presParOf" srcId="{310DA015-725F-2E45-B8D9-D56CF36630D4}" destId="{46C9815C-A7DF-F14A-A837-7A1496B9CDA2}" srcOrd="1" destOrd="0" presId="urn:microsoft.com/office/officeart/2005/8/layout/vList4"/>
    <dgm:cxn modelId="{B8DCEF56-D0D5-F84E-85FB-FF5D993DB3A7}" type="presParOf" srcId="{310DA015-725F-2E45-B8D9-D56CF36630D4}" destId="{6AC90EE2-47A8-1445-BB55-E7286FA1FFBE}" srcOrd="2" destOrd="0" presId="urn:microsoft.com/office/officeart/2005/8/layout/vList4"/>
    <dgm:cxn modelId="{35FEBDDA-4EAD-BC4B-969D-AA2A530D521B}" type="presParOf" srcId="{72F19AD1-CCF4-634D-82A3-47E43007B940}" destId="{C23859E3-482E-0D4D-8543-13B13034D655}" srcOrd="3" destOrd="0" presId="urn:microsoft.com/office/officeart/2005/8/layout/vList4"/>
    <dgm:cxn modelId="{99720B9D-CBD7-9C4F-ACFF-1108391F1947}" type="presParOf" srcId="{72F19AD1-CCF4-634D-82A3-47E43007B940}" destId="{F20C6B8F-C940-314F-8F14-E41A2734DB18}" srcOrd="4" destOrd="0" presId="urn:microsoft.com/office/officeart/2005/8/layout/vList4"/>
    <dgm:cxn modelId="{23FC4DFD-71B2-834C-B396-6653A4F301B7}" type="presParOf" srcId="{F20C6B8F-C940-314F-8F14-E41A2734DB18}" destId="{D54B6AF3-DD0C-D043-8AF1-2DEF9FC42796}" srcOrd="0" destOrd="0" presId="urn:microsoft.com/office/officeart/2005/8/layout/vList4"/>
    <dgm:cxn modelId="{F10C436E-79B7-1841-9BE5-38E1FF8A466A}" type="presParOf" srcId="{F20C6B8F-C940-314F-8F14-E41A2734DB18}" destId="{EC130042-0E4A-8943-BF6E-DE04C023E7ED}" srcOrd="1" destOrd="0" presId="urn:microsoft.com/office/officeart/2005/8/layout/vList4"/>
    <dgm:cxn modelId="{9838D2C9-818D-854F-8753-84DF225F7689}" type="presParOf" srcId="{F20C6B8F-C940-314F-8F14-E41A2734DB18}" destId="{1F582470-5F96-5149-AEA0-8A63D207DF21}" srcOrd="2" destOrd="0" presId="urn:microsoft.com/office/officeart/2005/8/layout/vList4"/>
    <dgm:cxn modelId="{F6A0584A-AE97-E440-B65C-CBA3ED783249}" type="presParOf" srcId="{72F19AD1-CCF4-634D-82A3-47E43007B940}" destId="{854896CA-B803-3348-93D4-3BFC00177ABA}" srcOrd="5" destOrd="0" presId="urn:microsoft.com/office/officeart/2005/8/layout/vList4"/>
    <dgm:cxn modelId="{E225F41F-5E4B-D641-80E4-EDAEF134411F}" type="presParOf" srcId="{72F19AD1-CCF4-634D-82A3-47E43007B940}" destId="{E619D1D0-3196-7948-BF7A-253146067716}" srcOrd="6" destOrd="0" presId="urn:microsoft.com/office/officeart/2005/8/layout/vList4"/>
    <dgm:cxn modelId="{5DEE6AA7-0590-E147-A5F6-F926BF1459D4}" type="presParOf" srcId="{E619D1D0-3196-7948-BF7A-253146067716}" destId="{8B9C40DC-C9ED-9740-AD3C-A10A50DEE67F}" srcOrd="0" destOrd="0" presId="urn:microsoft.com/office/officeart/2005/8/layout/vList4"/>
    <dgm:cxn modelId="{7120B2C5-6C04-3F4B-9855-84A89E84D78D}" type="presParOf" srcId="{E619D1D0-3196-7948-BF7A-253146067716}" destId="{357E9AC4-2E26-F349-9716-8030606E65BA}" srcOrd="1" destOrd="0" presId="urn:microsoft.com/office/officeart/2005/8/layout/vList4"/>
    <dgm:cxn modelId="{84F86792-5B2C-ED4F-A871-CF5025EA95D0}" type="presParOf" srcId="{E619D1D0-3196-7948-BF7A-253146067716}" destId="{AFA05A89-F93C-4B43-9D1E-32830B7D66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0BD029-C426-3F4A-BF6B-4FDD456263FF}" type="doc">
      <dgm:prSet loTypeId="urn:microsoft.com/office/officeart/2005/8/layout/arrow2" loCatId="" qsTypeId="urn:microsoft.com/office/officeart/2005/8/quickstyle/3d3" qsCatId="3D" csTypeId="urn:microsoft.com/office/officeart/2005/8/colors/accent1_2" csCatId="accent1" phldr="1"/>
      <dgm:spPr/>
    </dgm:pt>
    <dgm:pt modelId="{846FF51D-92D1-F84E-AEE2-493038318905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D9DA14C9-DBB3-E24B-AAD3-6B775C7C4241}" type="parTrans" cxnId="{4B93F0CC-3BE1-5E4A-9C92-826A769674FC}">
      <dgm:prSet/>
      <dgm:spPr/>
      <dgm:t>
        <a:bodyPr/>
        <a:lstStyle/>
        <a:p>
          <a:endParaRPr lang="en-US"/>
        </a:p>
      </dgm:t>
    </dgm:pt>
    <dgm:pt modelId="{77B24CD3-414C-E345-A79D-5778F49831B8}" type="sibTrans" cxnId="{4B93F0CC-3BE1-5E4A-9C92-826A769674FC}">
      <dgm:prSet/>
      <dgm:spPr/>
      <dgm:t>
        <a:bodyPr/>
        <a:lstStyle/>
        <a:p>
          <a:endParaRPr lang="en-US"/>
        </a:p>
      </dgm:t>
    </dgm:pt>
    <dgm:pt modelId="{1688EA6B-9F9B-534D-84D5-71569DE000C5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F11F83D4-FB45-0444-BEC0-07B065ABE8EC}" type="parTrans" cxnId="{70FA2D3D-8210-0742-96FC-C38668BA2702}">
      <dgm:prSet/>
      <dgm:spPr/>
      <dgm:t>
        <a:bodyPr/>
        <a:lstStyle/>
        <a:p>
          <a:endParaRPr lang="en-US"/>
        </a:p>
      </dgm:t>
    </dgm:pt>
    <dgm:pt modelId="{5791275C-4726-5041-B449-14CC8FC20EA1}" type="sibTrans" cxnId="{70FA2D3D-8210-0742-96FC-C38668BA2702}">
      <dgm:prSet/>
      <dgm:spPr/>
      <dgm:t>
        <a:bodyPr/>
        <a:lstStyle/>
        <a:p>
          <a:endParaRPr lang="en-US"/>
        </a:p>
      </dgm:t>
    </dgm:pt>
    <dgm:pt modelId="{BD90AD38-B6FE-F24C-BD8A-5F6E06EAAC7C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9A73954C-DFFD-C245-B901-C1202997DE49}" type="parTrans" cxnId="{612B1ECD-4751-D14C-ABE0-FB76F341F357}">
      <dgm:prSet/>
      <dgm:spPr/>
      <dgm:t>
        <a:bodyPr/>
        <a:lstStyle/>
        <a:p>
          <a:endParaRPr lang="en-US"/>
        </a:p>
      </dgm:t>
    </dgm:pt>
    <dgm:pt modelId="{7E6AE593-F1EC-0147-8CB1-40EBEC9A089C}" type="sibTrans" cxnId="{612B1ECD-4751-D14C-ABE0-FB76F341F357}">
      <dgm:prSet/>
      <dgm:spPr/>
      <dgm:t>
        <a:bodyPr/>
        <a:lstStyle/>
        <a:p>
          <a:endParaRPr lang="en-US"/>
        </a:p>
      </dgm:t>
    </dgm:pt>
    <dgm:pt modelId="{CCF3DEF2-4D90-6E46-9368-FBC2B9FB172F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3D27EAB4-8FE0-6A4B-988B-ECABE1CBD3FE}" type="parTrans" cxnId="{210A1A5F-3A30-1F44-9D57-A9F9F50F648E}">
      <dgm:prSet/>
      <dgm:spPr/>
      <dgm:t>
        <a:bodyPr/>
        <a:lstStyle/>
        <a:p>
          <a:endParaRPr lang="en-US"/>
        </a:p>
      </dgm:t>
    </dgm:pt>
    <dgm:pt modelId="{C4731B5F-1A3B-6449-93F7-D68BD9FBCBE4}" type="sibTrans" cxnId="{210A1A5F-3A30-1F44-9D57-A9F9F50F648E}">
      <dgm:prSet/>
      <dgm:spPr/>
      <dgm:t>
        <a:bodyPr/>
        <a:lstStyle/>
        <a:p>
          <a:endParaRPr lang="en-US"/>
        </a:p>
      </dgm:t>
    </dgm:pt>
    <dgm:pt modelId="{75AF8C01-2197-F84F-ACFF-D5F7F7590CD3}">
      <dgm:prSet phldrT="[Text]"/>
      <dgm:spPr/>
      <dgm:t>
        <a:bodyPr/>
        <a:lstStyle/>
        <a:p>
          <a:r>
            <a:rPr lang="en-US" dirty="0"/>
            <a:t>2025</a:t>
          </a:r>
        </a:p>
      </dgm:t>
    </dgm:pt>
    <dgm:pt modelId="{8C09CF58-E0DE-8C40-A899-6F8C55755946}" type="parTrans" cxnId="{14992737-8629-5447-85A6-1ABC89721BAA}">
      <dgm:prSet/>
      <dgm:spPr/>
      <dgm:t>
        <a:bodyPr/>
        <a:lstStyle/>
        <a:p>
          <a:endParaRPr lang="en-US"/>
        </a:p>
      </dgm:t>
    </dgm:pt>
    <dgm:pt modelId="{B2542BFD-08F8-8841-A758-333CE05800A1}" type="sibTrans" cxnId="{14992737-8629-5447-85A6-1ABC89721BAA}">
      <dgm:prSet/>
      <dgm:spPr/>
      <dgm:t>
        <a:bodyPr/>
        <a:lstStyle/>
        <a:p>
          <a:endParaRPr lang="en-US"/>
        </a:p>
      </dgm:t>
    </dgm:pt>
    <dgm:pt modelId="{FB8480C5-483E-AC4B-9629-E26BBE5CA18A}" type="pres">
      <dgm:prSet presAssocID="{DF0BD029-C426-3F4A-BF6B-4FDD456263FF}" presName="arrowDiagram" presStyleCnt="0">
        <dgm:presLayoutVars>
          <dgm:chMax val="5"/>
          <dgm:dir/>
          <dgm:resizeHandles val="exact"/>
        </dgm:presLayoutVars>
      </dgm:prSet>
      <dgm:spPr/>
    </dgm:pt>
    <dgm:pt modelId="{4B4A5540-BA0D-A24A-B376-F3ABCDBB62EC}" type="pres">
      <dgm:prSet presAssocID="{DF0BD029-C426-3F4A-BF6B-4FDD456263FF}" presName="arrow" presStyleLbl="bgShp" presStyleIdx="0" presStyleCnt="1" custLinFactNeighborY="-5000"/>
      <dgm:spPr/>
    </dgm:pt>
    <dgm:pt modelId="{9BCEAAEA-ED41-FF4F-87C0-90B97127CB12}" type="pres">
      <dgm:prSet presAssocID="{DF0BD029-C426-3F4A-BF6B-4FDD456263FF}" presName="arrowDiagram5" presStyleCnt="0"/>
      <dgm:spPr/>
    </dgm:pt>
    <dgm:pt modelId="{0738E217-0425-FE42-82A5-E9BF1FF2AC3E}" type="pres">
      <dgm:prSet presAssocID="{846FF51D-92D1-F84E-AEE2-493038318905}" presName="bullet5a" presStyleLbl="node1" presStyleIdx="0" presStyleCnt="5"/>
      <dgm:spPr/>
    </dgm:pt>
    <dgm:pt modelId="{04AC1B56-4122-DF43-B2FA-117CCBCA4BF7}" type="pres">
      <dgm:prSet presAssocID="{846FF51D-92D1-F84E-AEE2-493038318905}" presName="textBox5a" presStyleLbl="revTx" presStyleIdx="0" presStyleCnt="5">
        <dgm:presLayoutVars>
          <dgm:bulletEnabled val="1"/>
        </dgm:presLayoutVars>
      </dgm:prSet>
      <dgm:spPr/>
    </dgm:pt>
    <dgm:pt modelId="{B3354363-937D-BF4A-8591-066341BBA1E9}" type="pres">
      <dgm:prSet presAssocID="{1688EA6B-9F9B-534D-84D5-71569DE000C5}" presName="bullet5b" presStyleLbl="node1" presStyleIdx="1" presStyleCnt="5"/>
      <dgm:spPr/>
    </dgm:pt>
    <dgm:pt modelId="{48B23F31-D024-754A-A290-9587F3C7D31C}" type="pres">
      <dgm:prSet presAssocID="{1688EA6B-9F9B-534D-84D5-71569DE000C5}" presName="textBox5b" presStyleLbl="revTx" presStyleIdx="1" presStyleCnt="5">
        <dgm:presLayoutVars>
          <dgm:bulletEnabled val="1"/>
        </dgm:presLayoutVars>
      </dgm:prSet>
      <dgm:spPr/>
    </dgm:pt>
    <dgm:pt modelId="{422F7709-DFCC-3C45-B4F9-EB1142CEA9EC}" type="pres">
      <dgm:prSet presAssocID="{BD90AD38-B6FE-F24C-BD8A-5F6E06EAAC7C}" presName="bullet5c" presStyleLbl="node1" presStyleIdx="2" presStyleCnt="5"/>
      <dgm:spPr/>
    </dgm:pt>
    <dgm:pt modelId="{392BFD4E-A3F7-DB42-A7A1-D881A8ABAC89}" type="pres">
      <dgm:prSet presAssocID="{BD90AD38-B6FE-F24C-BD8A-5F6E06EAAC7C}" presName="textBox5c" presStyleLbl="revTx" presStyleIdx="2" presStyleCnt="5">
        <dgm:presLayoutVars>
          <dgm:bulletEnabled val="1"/>
        </dgm:presLayoutVars>
      </dgm:prSet>
      <dgm:spPr/>
    </dgm:pt>
    <dgm:pt modelId="{19229D51-71A1-7349-B374-B39FA97A27CE}" type="pres">
      <dgm:prSet presAssocID="{CCF3DEF2-4D90-6E46-9368-FBC2B9FB172F}" presName="bullet5d" presStyleLbl="node1" presStyleIdx="3" presStyleCnt="5"/>
      <dgm:spPr/>
    </dgm:pt>
    <dgm:pt modelId="{5431F774-739B-8C40-9DD5-942E4811A64A}" type="pres">
      <dgm:prSet presAssocID="{CCF3DEF2-4D90-6E46-9368-FBC2B9FB172F}" presName="textBox5d" presStyleLbl="revTx" presStyleIdx="3" presStyleCnt="5">
        <dgm:presLayoutVars>
          <dgm:bulletEnabled val="1"/>
        </dgm:presLayoutVars>
      </dgm:prSet>
      <dgm:spPr/>
    </dgm:pt>
    <dgm:pt modelId="{B79AE510-3620-F240-B7F4-5A3DD1DF65E2}" type="pres">
      <dgm:prSet presAssocID="{75AF8C01-2197-F84F-ACFF-D5F7F7590CD3}" presName="bullet5e" presStyleLbl="node1" presStyleIdx="4" presStyleCnt="5"/>
      <dgm:spPr/>
    </dgm:pt>
    <dgm:pt modelId="{1EB451C0-C96A-F040-BA43-2E90BD109659}" type="pres">
      <dgm:prSet presAssocID="{75AF8C01-2197-F84F-ACFF-D5F7F7590CD3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14992737-8629-5447-85A6-1ABC89721BAA}" srcId="{DF0BD029-C426-3F4A-BF6B-4FDD456263FF}" destId="{75AF8C01-2197-F84F-ACFF-D5F7F7590CD3}" srcOrd="4" destOrd="0" parTransId="{8C09CF58-E0DE-8C40-A899-6F8C55755946}" sibTransId="{B2542BFD-08F8-8841-A758-333CE05800A1}"/>
    <dgm:cxn modelId="{ABFDAC3C-9592-C244-A292-737BE23E4323}" type="presOf" srcId="{DF0BD029-C426-3F4A-BF6B-4FDD456263FF}" destId="{FB8480C5-483E-AC4B-9629-E26BBE5CA18A}" srcOrd="0" destOrd="0" presId="urn:microsoft.com/office/officeart/2005/8/layout/arrow2"/>
    <dgm:cxn modelId="{70FA2D3D-8210-0742-96FC-C38668BA2702}" srcId="{DF0BD029-C426-3F4A-BF6B-4FDD456263FF}" destId="{1688EA6B-9F9B-534D-84D5-71569DE000C5}" srcOrd="1" destOrd="0" parTransId="{F11F83D4-FB45-0444-BEC0-07B065ABE8EC}" sibTransId="{5791275C-4726-5041-B449-14CC8FC20EA1}"/>
    <dgm:cxn modelId="{FA2ED158-0D01-D942-AB26-A6C805EA2CF9}" type="presOf" srcId="{BD90AD38-B6FE-F24C-BD8A-5F6E06EAAC7C}" destId="{392BFD4E-A3F7-DB42-A7A1-D881A8ABAC89}" srcOrd="0" destOrd="0" presId="urn:microsoft.com/office/officeart/2005/8/layout/arrow2"/>
    <dgm:cxn modelId="{D582565B-12DB-194F-B428-8370F24A6A66}" type="presOf" srcId="{846FF51D-92D1-F84E-AEE2-493038318905}" destId="{04AC1B56-4122-DF43-B2FA-117CCBCA4BF7}" srcOrd="0" destOrd="0" presId="urn:microsoft.com/office/officeart/2005/8/layout/arrow2"/>
    <dgm:cxn modelId="{210A1A5F-3A30-1F44-9D57-A9F9F50F648E}" srcId="{DF0BD029-C426-3F4A-BF6B-4FDD456263FF}" destId="{CCF3DEF2-4D90-6E46-9368-FBC2B9FB172F}" srcOrd="3" destOrd="0" parTransId="{3D27EAB4-8FE0-6A4B-988B-ECABE1CBD3FE}" sibTransId="{C4731B5F-1A3B-6449-93F7-D68BD9FBCBE4}"/>
    <dgm:cxn modelId="{579AB7CB-8C16-5143-9A29-E0736E030992}" type="presOf" srcId="{1688EA6B-9F9B-534D-84D5-71569DE000C5}" destId="{48B23F31-D024-754A-A290-9587F3C7D31C}" srcOrd="0" destOrd="0" presId="urn:microsoft.com/office/officeart/2005/8/layout/arrow2"/>
    <dgm:cxn modelId="{4B93F0CC-3BE1-5E4A-9C92-826A769674FC}" srcId="{DF0BD029-C426-3F4A-BF6B-4FDD456263FF}" destId="{846FF51D-92D1-F84E-AEE2-493038318905}" srcOrd="0" destOrd="0" parTransId="{D9DA14C9-DBB3-E24B-AAD3-6B775C7C4241}" sibTransId="{77B24CD3-414C-E345-A79D-5778F49831B8}"/>
    <dgm:cxn modelId="{612B1ECD-4751-D14C-ABE0-FB76F341F357}" srcId="{DF0BD029-C426-3F4A-BF6B-4FDD456263FF}" destId="{BD90AD38-B6FE-F24C-BD8A-5F6E06EAAC7C}" srcOrd="2" destOrd="0" parTransId="{9A73954C-DFFD-C245-B901-C1202997DE49}" sibTransId="{7E6AE593-F1EC-0147-8CB1-40EBEC9A089C}"/>
    <dgm:cxn modelId="{64CD38D1-9355-EF4F-8F42-03876F51C8E7}" type="presOf" srcId="{75AF8C01-2197-F84F-ACFF-D5F7F7590CD3}" destId="{1EB451C0-C96A-F040-BA43-2E90BD109659}" srcOrd="0" destOrd="0" presId="urn:microsoft.com/office/officeart/2005/8/layout/arrow2"/>
    <dgm:cxn modelId="{4F5472D2-C9EE-4D41-A495-200CE375183E}" type="presOf" srcId="{CCF3DEF2-4D90-6E46-9368-FBC2B9FB172F}" destId="{5431F774-739B-8C40-9DD5-942E4811A64A}" srcOrd="0" destOrd="0" presId="urn:microsoft.com/office/officeart/2005/8/layout/arrow2"/>
    <dgm:cxn modelId="{698B1313-6A80-7743-85F4-35FEFC52DC17}" type="presParOf" srcId="{FB8480C5-483E-AC4B-9629-E26BBE5CA18A}" destId="{4B4A5540-BA0D-A24A-B376-F3ABCDBB62EC}" srcOrd="0" destOrd="0" presId="urn:microsoft.com/office/officeart/2005/8/layout/arrow2"/>
    <dgm:cxn modelId="{29DFECE7-5191-1242-BA71-9214D7884DC0}" type="presParOf" srcId="{FB8480C5-483E-AC4B-9629-E26BBE5CA18A}" destId="{9BCEAAEA-ED41-FF4F-87C0-90B97127CB12}" srcOrd="1" destOrd="0" presId="urn:microsoft.com/office/officeart/2005/8/layout/arrow2"/>
    <dgm:cxn modelId="{813823BF-4F39-AD4B-8836-4623DC70D5AD}" type="presParOf" srcId="{9BCEAAEA-ED41-FF4F-87C0-90B97127CB12}" destId="{0738E217-0425-FE42-82A5-E9BF1FF2AC3E}" srcOrd="0" destOrd="0" presId="urn:microsoft.com/office/officeart/2005/8/layout/arrow2"/>
    <dgm:cxn modelId="{E5397F5C-43DE-5C4F-B68D-12269A4DEBCA}" type="presParOf" srcId="{9BCEAAEA-ED41-FF4F-87C0-90B97127CB12}" destId="{04AC1B56-4122-DF43-B2FA-117CCBCA4BF7}" srcOrd="1" destOrd="0" presId="urn:microsoft.com/office/officeart/2005/8/layout/arrow2"/>
    <dgm:cxn modelId="{F5ECEE2F-0E9F-9D4A-97CF-4F20DD044184}" type="presParOf" srcId="{9BCEAAEA-ED41-FF4F-87C0-90B97127CB12}" destId="{B3354363-937D-BF4A-8591-066341BBA1E9}" srcOrd="2" destOrd="0" presId="urn:microsoft.com/office/officeart/2005/8/layout/arrow2"/>
    <dgm:cxn modelId="{2423CD4B-25F9-6A44-A508-6A31DF321147}" type="presParOf" srcId="{9BCEAAEA-ED41-FF4F-87C0-90B97127CB12}" destId="{48B23F31-D024-754A-A290-9587F3C7D31C}" srcOrd="3" destOrd="0" presId="urn:microsoft.com/office/officeart/2005/8/layout/arrow2"/>
    <dgm:cxn modelId="{9278B5F0-2552-8A41-A44C-8D7C014146A1}" type="presParOf" srcId="{9BCEAAEA-ED41-FF4F-87C0-90B97127CB12}" destId="{422F7709-DFCC-3C45-B4F9-EB1142CEA9EC}" srcOrd="4" destOrd="0" presId="urn:microsoft.com/office/officeart/2005/8/layout/arrow2"/>
    <dgm:cxn modelId="{9E205E82-430C-0B4F-9644-C205530C72E4}" type="presParOf" srcId="{9BCEAAEA-ED41-FF4F-87C0-90B97127CB12}" destId="{392BFD4E-A3F7-DB42-A7A1-D881A8ABAC89}" srcOrd="5" destOrd="0" presId="urn:microsoft.com/office/officeart/2005/8/layout/arrow2"/>
    <dgm:cxn modelId="{CF122D59-4D6C-9E42-8983-652CBED05143}" type="presParOf" srcId="{9BCEAAEA-ED41-FF4F-87C0-90B97127CB12}" destId="{19229D51-71A1-7349-B374-B39FA97A27CE}" srcOrd="6" destOrd="0" presId="urn:microsoft.com/office/officeart/2005/8/layout/arrow2"/>
    <dgm:cxn modelId="{9D57C63E-B19D-3940-B2B7-3CD133B212C1}" type="presParOf" srcId="{9BCEAAEA-ED41-FF4F-87C0-90B97127CB12}" destId="{5431F774-739B-8C40-9DD5-942E4811A64A}" srcOrd="7" destOrd="0" presId="urn:microsoft.com/office/officeart/2005/8/layout/arrow2"/>
    <dgm:cxn modelId="{D38A6E87-209C-AF4E-8FE7-771863EDA81F}" type="presParOf" srcId="{9BCEAAEA-ED41-FF4F-87C0-90B97127CB12}" destId="{B79AE510-3620-F240-B7F4-5A3DD1DF65E2}" srcOrd="8" destOrd="0" presId="urn:microsoft.com/office/officeart/2005/8/layout/arrow2"/>
    <dgm:cxn modelId="{96C32AB6-250B-2E40-9299-B288278A4709}" type="presParOf" srcId="{9BCEAAEA-ED41-FF4F-87C0-90B97127CB12}" destId="{1EB451C0-C96A-F040-BA43-2E90BD10965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0BD029-C426-3F4A-BF6B-4FDD456263FF}" type="doc">
      <dgm:prSet loTypeId="urn:microsoft.com/office/officeart/2005/8/layout/arrow2" loCatId="" qsTypeId="urn:microsoft.com/office/officeart/2005/8/quickstyle/3d3" qsCatId="3D" csTypeId="urn:microsoft.com/office/officeart/2005/8/colors/accent1_2" csCatId="accent1" phldr="1"/>
      <dgm:spPr/>
    </dgm:pt>
    <dgm:pt modelId="{846FF51D-92D1-F84E-AEE2-493038318905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D9DA14C9-DBB3-E24B-AAD3-6B775C7C4241}" type="parTrans" cxnId="{4B93F0CC-3BE1-5E4A-9C92-826A769674FC}">
      <dgm:prSet/>
      <dgm:spPr/>
      <dgm:t>
        <a:bodyPr/>
        <a:lstStyle/>
        <a:p>
          <a:endParaRPr lang="en-US"/>
        </a:p>
      </dgm:t>
    </dgm:pt>
    <dgm:pt modelId="{77B24CD3-414C-E345-A79D-5778F49831B8}" type="sibTrans" cxnId="{4B93F0CC-3BE1-5E4A-9C92-826A769674FC}">
      <dgm:prSet/>
      <dgm:spPr/>
      <dgm:t>
        <a:bodyPr/>
        <a:lstStyle/>
        <a:p>
          <a:endParaRPr lang="en-US"/>
        </a:p>
      </dgm:t>
    </dgm:pt>
    <dgm:pt modelId="{1688EA6B-9F9B-534D-84D5-71569DE000C5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F11F83D4-FB45-0444-BEC0-07B065ABE8EC}" type="parTrans" cxnId="{70FA2D3D-8210-0742-96FC-C38668BA2702}">
      <dgm:prSet/>
      <dgm:spPr/>
      <dgm:t>
        <a:bodyPr/>
        <a:lstStyle/>
        <a:p>
          <a:endParaRPr lang="en-US"/>
        </a:p>
      </dgm:t>
    </dgm:pt>
    <dgm:pt modelId="{5791275C-4726-5041-B449-14CC8FC20EA1}" type="sibTrans" cxnId="{70FA2D3D-8210-0742-96FC-C38668BA2702}">
      <dgm:prSet/>
      <dgm:spPr/>
      <dgm:t>
        <a:bodyPr/>
        <a:lstStyle/>
        <a:p>
          <a:endParaRPr lang="en-US"/>
        </a:p>
      </dgm:t>
    </dgm:pt>
    <dgm:pt modelId="{BD90AD38-B6FE-F24C-BD8A-5F6E06EAAC7C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9A73954C-DFFD-C245-B901-C1202997DE49}" type="parTrans" cxnId="{612B1ECD-4751-D14C-ABE0-FB76F341F357}">
      <dgm:prSet/>
      <dgm:spPr/>
      <dgm:t>
        <a:bodyPr/>
        <a:lstStyle/>
        <a:p>
          <a:endParaRPr lang="en-US"/>
        </a:p>
      </dgm:t>
    </dgm:pt>
    <dgm:pt modelId="{7E6AE593-F1EC-0147-8CB1-40EBEC9A089C}" type="sibTrans" cxnId="{612B1ECD-4751-D14C-ABE0-FB76F341F357}">
      <dgm:prSet/>
      <dgm:spPr/>
      <dgm:t>
        <a:bodyPr/>
        <a:lstStyle/>
        <a:p>
          <a:endParaRPr lang="en-US"/>
        </a:p>
      </dgm:t>
    </dgm:pt>
    <dgm:pt modelId="{CCF3DEF2-4D90-6E46-9368-FBC2B9FB172F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3D27EAB4-8FE0-6A4B-988B-ECABE1CBD3FE}" type="parTrans" cxnId="{210A1A5F-3A30-1F44-9D57-A9F9F50F648E}">
      <dgm:prSet/>
      <dgm:spPr/>
      <dgm:t>
        <a:bodyPr/>
        <a:lstStyle/>
        <a:p>
          <a:endParaRPr lang="en-US"/>
        </a:p>
      </dgm:t>
    </dgm:pt>
    <dgm:pt modelId="{C4731B5F-1A3B-6449-93F7-D68BD9FBCBE4}" type="sibTrans" cxnId="{210A1A5F-3A30-1F44-9D57-A9F9F50F648E}">
      <dgm:prSet/>
      <dgm:spPr/>
      <dgm:t>
        <a:bodyPr/>
        <a:lstStyle/>
        <a:p>
          <a:endParaRPr lang="en-US"/>
        </a:p>
      </dgm:t>
    </dgm:pt>
    <dgm:pt modelId="{75AF8C01-2197-F84F-ACFF-D5F7F7590CD3}">
      <dgm:prSet phldrT="[Text]"/>
      <dgm:spPr/>
      <dgm:t>
        <a:bodyPr/>
        <a:lstStyle/>
        <a:p>
          <a:r>
            <a:rPr lang="en-US" dirty="0"/>
            <a:t>2025</a:t>
          </a:r>
        </a:p>
      </dgm:t>
    </dgm:pt>
    <dgm:pt modelId="{8C09CF58-E0DE-8C40-A899-6F8C55755946}" type="parTrans" cxnId="{14992737-8629-5447-85A6-1ABC89721BAA}">
      <dgm:prSet/>
      <dgm:spPr/>
      <dgm:t>
        <a:bodyPr/>
        <a:lstStyle/>
        <a:p>
          <a:endParaRPr lang="en-US"/>
        </a:p>
      </dgm:t>
    </dgm:pt>
    <dgm:pt modelId="{B2542BFD-08F8-8841-A758-333CE05800A1}" type="sibTrans" cxnId="{14992737-8629-5447-85A6-1ABC89721BAA}">
      <dgm:prSet/>
      <dgm:spPr/>
      <dgm:t>
        <a:bodyPr/>
        <a:lstStyle/>
        <a:p>
          <a:endParaRPr lang="en-US"/>
        </a:p>
      </dgm:t>
    </dgm:pt>
    <dgm:pt modelId="{FB8480C5-483E-AC4B-9629-E26BBE5CA18A}" type="pres">
      <dgm:prSet presAssocID="{DF0BD029-C426-3F4A-BF6B-4FDD456263FF}" presName="arrowDiagram" presStyleCnt="0">
        <dgm:presLayoutVars>
          <dgm:chMax val="5"/>
          <dgm:dir/>
          <dgm:resizeHandles val="exact"/>
        </dgm:presLayoutVars>
      </dgm:prSet>
      <dgm:spPr/>
    </dgm:pt>
    <dgm:pt modelId="{4B4A5540-BA0D-A24A-B376-F3ABCDBB62EC}" type="pres">
      <dgm:prSet presAssocID="{DF0BD029-C426-3F4A-BF6B-4FDD456263FF}" presName="arrow" presStyleLbl="bgShp" presStyleIdx="0" presStyleCnt="1" custLinFactNeighborY="-5000"/>
      <dgm:spPr/>
    </dgm:pt>
    <dgm:pt modelId="{9BCEAAEA-ED41-FF4F-87C0-90B97127CB12}" type="pres">
      <dgm:prSet presAssocID="{DF0BD029-C426-3F4A-BF6B-4FDD456263FF}" presName="arrowDiagram5" presStyleCnt="0"/>
      <dgm:spPr/>
    </dgm:pt>
    <dgm:pt modelId="{0738E217-0425-FE42-82A5-E9BF1FF2AC3E}" type="pres">
      <dgm:prSet presAssocID="{846FF51D-92D1-F84E-AEE2-493038318905}" presName="bullet5a" presStyleLbl="node1" presStyleIdx="0" presStyleCnt="5"/>
      <dgm:spPr/>
    </dgm:pt>
    <dgm:pt modelId="{04AC1B56-4122-DF43-B2FA-117CCBCA4BF7}" type="pres">
      <dgm:prSet presAssocID="{846FF51D-92D1-F84E-AEE2-493038318905}" presName="textBox5a" presStyleLbl="revTx" presStyleIdx="0" presStyleCnt="5">
        <dgm:presLayoutVars>
          <dgm:bulletEnabled val="1"/>
        </dgm:presLayoutVars>
      </dgm:prSet>
      <dgm:spPr/>
    </dgm:pt>
    <dgm:pt modelId="{B3354363-937D-BF4A-8591-066341BBA1E9}" type="pres">
      <dgm:prSet presAssocID="{1688EA6B-9F9B-534D-84D5-71569DE000C5}" presName="bullet5b" presStyleLbl="node1" presStyleIdx="1" presStyleCnt="5"/>
      <dgm:spPr/>
    </dgm:pt>
    <dgm:pt modelId="{48B23F31-D024-754A-A290-9587F3C7D31C}" type="pres">
      <dgm:prSet presAssocID="{1688EA6B-9F9B-534D-84D5-71569DE000C5}" presName="textBox5b" presStyleLbl="revTx" presStyleIdx="1" presStyleCnt="5">
        <dgm:presLayoutVars>
          <dgm:bulletEnabled val="1"/>
        </dgm:presLayoutVars>
      </dgm:prSet>
      <dgm:spPr/>
    </dgm:pt>
    <dgm:pt modelId="{422F7709-DFCC-3C45-B4F9-EB1142CEA9EC}" type="pres">
      <dgm:prSet presAssocID="{BD90AD38-B6FE-F24C-BD8A-5F6E06EAAC7C}" presName="bullet5c" presStyleLbl="node1" presStyleIdx="2" presStyleCnt="5"/>
      <dgm:spPr/>
    </dgm:pt>
    <dgm:pt modelId="{392BFD4E-A3F7-DB42-A7A1-D881A8ABAC89}" type="pres">
      <dgm:prSet presAssocID="{BD90AD38-B6FE-F24C-BD8A-5F6E06EAAC7C}" presName="textBox5c" presStyleLbl="revTx" presStyleIdx="2" presStyleCnt="5">
        <dgm:presLayoutVars>
          <dgm:bulletEnabled val="1"/>
        </dgm:presLayoutVars>
      </dgm:prSet>
      <dgm:spPr/>
    </dgm:pt>
    <dgm:pt modelId="{19229D51-71A1-7349-B374-B39FA97A27CE}" type="pres">
      <dgm:prSet presAssocID="{CCF3DEF2-4D90-6E46-9368-FBC2B9FB172F}" presName="bullet5d" presStyleLbl="node1" presStyleIdx="3" presStyleCnt="5"/>
      <dgm:spPr/>
    </dgm:pt>
    <dgm:pt modelId="{5431F774-739B-8C40-9DD5-942E4811A64A}" type="pres">
      <dgm:prSet presAssocID="{CCF3DEF2-4D90-6E46-9368-FBC2B9FB172F}" presName="textBox5d" presStyleLbl="revTx" presStyleIdx="3" presStyleCnt="5">
        <dgm:presLayoutVars>
          <dgm:bulletEnabled val="1"/>
        </dgm:presLayoutVars>
      </dgm:prSet>
      <dgm:spPr/>
    </dgm:pt>
    <dgm:pt modelId="{B79AE510-3620-F240-B7F4-5A3DD1DF65E2}" type="pres">
      <dgm:prSet presAssocID="{75AF8C01-2197-F84F-ACFF-D5F7F7590CD3}" presName="bullet5e" presStyleLbl="node1" presStyleIdx="4" presStyleCnt="5"/>
      <dgm:spPr/>
    </dgm:pt>
    <dgm:pt modelId="{1EB451C0-C96A-F040-BA43-2E90BD109659}" type="pres">
      <dgm:prSet presAssocID="{75AF8C01-2197-F84F-ACFF-D5F7F7590CD3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14992737-8629-5447-85A6-1ABC89721BAA}" srcId="{DF0BD029-C426-3F4A-BF6B-4FDD456263FF}" destId="{75AF8C01-2197-F84F-ACFF-D5F7F7590CD3}" srcOrd="4" destOrd="0" parTransId="{8C09CF58-E0DE-8C40-A899-6F8C55755946}" sibTransId="{B2542BFD-08F8-8841-A758-333CE05800A1}"/>
    <dgm:cxn modelId="{ABFDAC3C-9592-C244-A292-737BE23E4323}" type="presOf" srcId="{DF0BD029-C426-3F4A-BF6B-4FDD456263FF}" destId="{FB8480C5-483E-AC4B-9629-E26BBE5CA18A}" srcOrd="0" destOrd="0" presId="urn:microsoft.com/office/officeart/2005/8/layout/arrow2"/>
    <dgm:cxn modelId="{70FA2D3D-8210-0742-96FC-C38668BA2702}" srcId="{DF0BD029-C426-3F4A-BF6B-4FDD456263FF}" destId="{1688EA6B-9F9B-534D-84D5-71569DE000C5}" srcOrd="1" destOrd="0" parTransId="{F11F83D4-FB45-0444-BEC0-07B065ABE8EC}" sibTransId="{5791275C-4726-5041-B449-14CC8FC20EA1}"/>
    <dgm:cxn modelId="{FA2ED158-0D01-D942-AB26-A6C805EA2CF9}" type="presOf" srcId="{BD90AD38-B6FE-F24C-BD8A-5F6E06EAAC7C}" destId="{392BFD4E-A3F7-DB42-A7A1-D881A8ABAC89}" srcOrd="0" destOrd="0" presId="urn:microsoft.com/office/officeart/2005/8/layout/arrow2"/>
    <dgm:cxn modelId="{D582565B-12DB-194F-B428-8370F24A6A66}" type="presOf" srcId="{846FF51D-92D1-F84E-AEE2-493038318905}" destId="{04AC1B56-4122-DF43-B2FA-117CCBCA4BF7}" srcOrd="0" destOrd="0" presId="urn:microsoft.com/office/officeart/2005/8/layout/arrow2"/>
    <dgm:cxn modelId="{210A1A5F-3A30-1F44-9D57-A9F9F50F648E}" srcId="{DF0BD029-C426-3F4A-BF6B-4FDD456263FF}" destId="{CCF3DEF2-4D90-6E46-9368-FBC2B9FB172F}" srcOrd="3" destOrd="0" parTransId="{3D27EAB4-8FE0-6A4B-988B-ECABE1CBD3FE}" sibTransId="{C4731B5F-1A3B-6449-93F7-D68BD9FBCBE4}"/>
    <dgm:cxn modelId="{579AB7CB-8C16-5143-9A29-E0736E030992}" type="presOf" srcId="{1688EA6B-9F9B-534D-84D5-71569DE000C5}" destId="{48B23F31-D024-754A-A290-9587F3C7D31C}" srcOrd="0" destOrd="0" presId="urn:microsoft.com/office/officeart/2005/8/layout/arrow2"/>
    <dgm:cxn modelId="{4B93F0CC-3BE1-5E4A-9C92-826A769674FC}" srcId="{DF0BD029-C426-3F4A-BF6B-4FDD456263FF}" destId="{846FF51D-92D1-F84E-AEE2-493038318905}" srcOrd="0" destOrd="0" parTransId="{D9DA14C9-DBB3-E24B-AAD3-6B775C7C4241}" sibTransId="{77B24CD3-414C-E345-A79D-5778F49831B8}"/>
    <dgm:cxn modelId="{612B1ECD-4751-D14C-ABE0-FB76F341F357}" srcId="{DF0BD029-C426-3F4A-BF6B-4FDD456263FF}" destId="{BD90AD38-B6FE-F24C-BD8A-5F6E06EAAC7C}" srcOrd="2" destOrd="0" parTransId="{9A73954C-DFFD-C245-B901-C1202997DE49}" sibTransId="{7E6AE593-F1EC-0147-8CB1-40EBEC9A089C}"/>
    <dgm:cxn modelId="{64CD38D1-9355-EF4F-8F42-03876F51C8E7}" type="presOf" srcId="{75AF8C01-2197-F84F-ACFF-D5F7F7590CD3}" destId="{1EB451C0-C96A-F040-BA43-2E90BD109659}" srcOrd="0" destOrd="0" presId="urn:microsoft.com/office/officeart/2005/8/layout/arrow2"/>
    <dgm:cxn modelId="{4F5472D2-C9EE-4D41-A495-200CE375183E}" type="presOf" srcId="{CCF3DEF2-4D90-6E46-9368-FBC2B9FB172F}" destId="{5431F774-739B-8C40-9DD5-942E4811A64A}" srcOrd="0" destOrd="0" presId="urn:microsoft.com/office/officeart/2005/8/layout/arrow2"/>
    <dgm:cxn modelId="{698B1313-6A80-7743-85F4-35FEFC52DC17}" type="presParOf" srcId="{FB8480C5-483E-AC4B-9629-E26BBE5CA18A}" destId="{4B4A5540-BA0D-A24A-B376-F3ABCDBB62EC}" srcOrd="0" destOrd="0" presId="urn:microsoft.com/office/officeart/2005/8/layout/arrow2"/>
    <dgm:cxn modelId="{29DFECE7-5191-1242-BA71-9214D7884DC0}" type="presParOf" srcId="{FB8480C5-483E-AC4B-9629-E26BBE5CA18A}" destId="{9BCEAAEA-ED41-FF4F-87C0-90B97127CB12}" srcOrd="1" destOrd="0" presId="urn:microsoft.com/office/officeart/2005/8/layout/arrow2"/>
    <dgm:cxn modelId="{813823BF-4F39-AD4B-8836-4623DC70D5AD}" type="presParOf" srcId="{9BCEAAEA-ED41-FF4F-87C0-90B97127CB12}" destId="{0738E217-0425-FE42-82A5-E9BF1FF2AC3E}" srcOrd="0" destOrd="0" presId="urn:microsoft.com/office/officeart/2005/8/layout/arrow2"/>
    <dgm:cxn modelId="{E5397F5C-43DE-5C4F-B68D-12269A4DEBCA}" type="presParOf" srcId="{9BCEAAEA-ED41-FF4F-87C0-90B97127CB12}" destId="{04AC1B56-4122-DF43-B2FA-117CCBCA4BF7}" srcOrd="1" destOrd="0" presId="urn:microsoft.com/office/officeart/2005/8/layout/arrow2"/>
    <dgm:cxn modelId="{F5ECEE2F-0E9F-9D4A-97CF-4F20DD044184}" type="presParOf" srcId="{9BCEAAEA-ED41-FF4F-87C0-90B97127CB12}" destId="{B3354363-937D-BF4A-8591-066341BBA1E9}" srcOrd="2" destOrd="0" presId="urn:microsoft.com/office/officeart/2005/8/layout/arrow2"/>
    <dgm:cxn modelId="{2423CD4B-25F9-6A44-A508-6A31DF321147}" type="presParOf" srcId="{9BCEAAEA-ED41-FF4F-87C0-90B97127CB12}" destId="{48B23F31-D024-754A-A290-9587F3C7D31C}" srcOrd="3" destOrd="0" presId="urn:microsoft.com/office/officeart/2005/8/layout/arrow2"/>
    <dgm:cxn modelId="{9278B5F0-2552-8A41-A44C-8D7C014146A1}" type="presParOf" srcId="{9BCEAAEA-ED41-FF4F-87C0-90B97127CB12}" destId="{422F7709-DFCC-3C45-B4F9-EB1142CEA9EC}" srcOrd="4" destOrd="0" presId="urn:microsoft.com/office/officeart/2005/8/layout/arrow2"/>
    <dgm:cxn modelId="{9E205E82-430C-0B4F-9644-C205530C72E4}" type="presParOf" srcId="{9BCEAAEA-ED41-FF4F-87C0-90B97127CB12}" destId="{392BFD4E-A3F7-DB42-A7A1-D881A8ABAC89}" srcOrd="5" destOrd="0" presId="urn:microsoft.com/office/officeart/2005/8/layout/arrow2"/>
    <dgm:cxn modelId="{CF122D59-4D6C-9E42-8983-652CBED05143}" type="presParOf" srcId="{9BCEAAEA-ED41-FF4F-87C0-90B97127CB12}" destId="{19229D51-71A1-7349-B374-B39FA97A27CE}" srcOrd="6" destOrd="0" presId="urn:microsoft.com/office/officeart/2005/8/layout/arrow2"/>
    <dgm:cxn modelId="{9D57C63E-B19D-3940-B2B7-3CD133B212C1}" type="presParOf" srcId="{9BCEAAEA-ED41-FF4F-87C0-90B97127CB12}" destId="{5431F774-739B-8C40-9DD5-942E4811A64A}" srcOrd="7" destOrd="0" presId="urn:microsoft.com/office/officeart/2005/8/layout/arrow2"/>
    <dgm:cxn modelId="{D38A6E87-209C-AF4E-8FE7-771863EDA81F}" type="presParOf" srcId="{9BCEAAEA-ED41-FF4F-87C0-90B97127CB12}" destId="{B79AE510-3620-F240-B7F4-5A3DD1DF65E2}" srcOrd="8" destOrd="0" presId="urn:microsoft.com/office/officeart/2005/8/layout/arrow2"/>
    <dgm:cxn modelId="{96C32AB6-250B-2E40-9299-B288278A4709}" type="presParOf" srcId="{9BCEAAEA-ED41-FF4F-87C0-90B97127CB12}" destId="{1EB451C0-C96A-F040-BA43-2E90BD10965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0BD029-C426-3F4A-BF6B-4FDD456263FF}" type="doc">
      <dgm:prSet loTypeId="urn:microsoft.com/office/officeart/2005/8/layout/arrow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6FF51D-92D1-F84E-AEE2-493038318905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D9DA14C9-DBB3-E24B-AAD3-6B775C7C4241}" type="parTrans" cxnId="{4B93F0CC-3BE1-5E4A-9C92-826A769674FC}">
      <dgm:prSet/>
      <dgm:spPr/>
      <dgm:t>
        <a:bodyPr/>
        <a:lstStyle/>
        <a:p>
          <a:endParaRPr lang="en-US"/>
        </a:p>
      </dgm:t>
    </dgm:pt>
    <dgm:pt modelId="{77B24CD3-414C-E345-A79D-5778F49831B8}" type="sibTrans" cxnId="{4B93F0CC-3BE1-5E4A-9C92-826A769674FC}">
      <dgm:prSet/>
      <dgm:spPr/>
      <dgm:t>
        <a:bodyPr/>
        <a:lstStyle/>
        <a:p>
          <a:endParaRPr lang="en-US"/>
        </a:p>
      </dgm:t>
    </dgm:pt>
    <dgm:pt modelId="{1688EA6B-9F9B-534D-84D5-71569DE000C5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F11F83D4-FB45-0444-BEC0-07B065ABE8EC}" type="parTrans" cxnId="{70FA2D3D-8210-0742-96FC-C38668BA2702}">
      <dgm:prSet/>
      <dgm:spPr/>
      <dgm:t>
        <a:bodyPr/>
        <a:lstStyle/>
        <a:p>
          <a:endParaRPr lang="en-US"/>
        </a:p>
      </dgm:t>
    </dgm:pt>
    <dgm:pt modelId="{5791275C-4726-5041-B449-14CC8FC20EA1}" type="sibTrans" cxnId="{70FA2D3D-8210-0742-96FC-C38668BA2702}">
      <dgm:prSet/>
      <dgm:spPr/>
      <dgm:t>
        <a:bodyPr/>
        <a:lstStyle/>
        <a:p>
          <a:endParaRPr lang="en-US"/>
        </a:p>
      </dgm:t>
    </dgm:pt>
    <dgm:pt modelId="{BD90AD38-B6FE-F24C-BD8A-5F6E06EAAC7C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9A73954C-DFFD-C245-B901-C1202997DE49}" type="parTrans" cxnId="{612B1ECD-4751-D14C-ABE0-FB76F341F357}">
      <dgm:prSet/>
      <dgm:spPr/>
      <dgm:t>
        <a:bodyPr/>
        <a:lstStyle/>
        <a:p>
          <a:endParaRPr lang="en-US"/>
        </a:p>
      </dgm:t>
    </dgm:pt>
    <dgm:pt modelId="{7E6AE593-F1EC-0147-8CB1-40EBEC9A089C}" type="sibTrans" cxnId="{612B1ECD-4751-D14C-ABE0-FB76F341F357}">
      <dgm:prSet/>
      <dgm:spPr/>
      <dgm:t>
        <a:bodyPr/>
        <a:lstStyle/>
        <a:p>
          <a:endParaRPr lang="en-US"/>
        </a:p>
      </dgm:t>
    </dgm:pt>
    <dgm:pt modelId="{CCF3DEF2-4D90-6E46-9368-FBC2B9FB172F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3D27EAB4-8FE0-6A4B-988B-ECABE1CBD3FE}" type="parTrans" cxnId="{210A1A5F-3A30-1F44-9D57-A9F9F50F648E}">
      <dgm:prSet/>
      <dgm:spPr/>
      <dgm:t>
        <a:bodyPr/>
        <a:lstStyle/>
        <a:p>
          <a:endParaRPr lang="en-US"/>
        </a:p>
      </dgm:t>
    </dgm:pt>
    <dgm:pt modelId="{C4731B5F-1A3B-6449-93F7-D68BD9FBCBE4}" type="sibTrans" cxnId="{210A1A5F-3A30-1F44-9D57-A9F9F50F648E}">
      <dgm:prSet/>
      <dgm:spPr/>
      <dgm:t>
        <a:bodyPr/>
        <a:lstStyle/>
        <a:p>
          <a:endParaRPr lang="en-US"/>
        </a:p>
      </dgm:t>
    </dgm:pt>
    <dgm:pt modelId="{75AF8C01-2197-F84F-ACFF-D5F7F7590CD3}">
      <dgm:prSet phldrT="[Text]"/>
      <dgm:spPr/>
      <dgm:t>
        <a:bodyPr/>
        <a:lstStyle/>
        <a:p>
          <a:r>
            <a:rPr lang="en-US" dirty="0"/>
            <a:t>2025</a:t>
          </a:r>
        </a:p>
      </dgm:t>
    </dgm:pt>
    <dgm:pt modelId="{8C09CF58-E0DE-8C40-A899-6F8C55755946}" type="parTrans" cxnId="{14992737-8629-5447-85A6-1ABC89721BAA}">
      <dgm:prSet/>
      <dgm:spPr/>
      <dgm:t>
        <a:bodyPr/>
        <a:lstStyle/>
        <a:p>
          <a:endParaRPr lang="en-US"/>
        </a:p>
      </dgm:t>
    </dgm:pt>
    <dgm:pt modelId="{B2542BFD-08F8-8841-A758-333CE05800A1}" type="sibTrans" cxnId="{14992737-8629-5447-85A6-1ABC89721BAA}">
      <dgm:prSet/>
      <dgm:spPr/>
      <dgm:t>
        <a:bodyPr/>
        <a:lstStyle/>
        <a:p>
          <a:endParaRPr lang="en-US"/>
        </a:p>
      </dgm:t>
    </dgm:pt>
    <dgm:pt modelId="{FB8480C5-483E-AC4B-9629-E26BBE5CA18A}" type="pres">
      <dgm:prSet presAssocID="{DF0BD029-C426-3F4A-BF6B-4FDD456263FF}" presName="arrowDiagram" presStyleCnt="0">
        <dgm:presLayoutVars>
          <dgm:chMax val="5"/>
          <dgm:dir/>
          <dgm:resizeHandles val="exact"/>
        </dgm:presLayoutVars>
      </dgm:prSet>
      <dgm:spPr/>
    </dgm:pt>
    <dgm:pt modelId="{4B4A5540-BA0D-A24A-B376-F3ABCDBB62EC}" type="pres">
      <dgm:prSet presAssocID="{DF0BD029-C426-3F4A-BF6B-4FDD456263FF}" presName="arrow" presStyleLbl="bgShp" presStyleIdx="0" presStyleCnt="1" custLinFactNeighborY="-5000"/>
      <dgm:spPr/>
    </dgm:pt>
    <dgm:pt modelId="{9BCEAAEA-ED41-FF4F-87C0-90B97127CB12}" type="pres">
      <dgm:prSet presAssocID="{DF0BD029-C426-3F4A-BF6B-4FDD456263FF}" presName="arrowDiagram5" presStyleCnt="0"/>
      <dgm:spPr/>
    </dgm:pt>
    <dgm:pt modelId="{0738E217-0425-FE42-82A5-E9BF1FF2AC3E}" type="pres">
      <dgm:prSet presAssocID="{846FF51D-92D1-F84E-AEE2-493038318905}" presName="bullet5a" presStyleLbl="node1" presStyleIdx="0" presStyleCnt="5"/>
      <dgm:spPr/>
    </dgm:pt>
    <dgm:pt modelId="{04AC1B56-4122-DF43-B2FA-117CCBCA4BF7}" type="pres">
      <dgm:prSet presAssocID="{846FF51D-92D1-F84E-AEE2-493038318905}" presName="textBox5a" presStyleLbl="revTx" presStyleIdx="0" presStyleCnt="5">
        <dgm:presLayoutVars>
          <dgm:bulletEnabled val="1"/>
        </dgm:presLayoutVars>
      </dgm:prSet>
      <dgm:spPr/>
    </dgm:pt>
    <dgm:pt modelId="{B3354363-937D-BF4A-8591-066341BBA1E9}" type="pres">
      <dgm:prSet presAssocID="{1688EA6B-9F9B-534D-84D5-71569DE000C5}" presName="bullet5b" presStyleLbl="node1" presStyleIdx="1" presStyleCnt="5"/>
      <dgm:spPr/>
    </dgm:pt>
    <dgm:pt modelId="{48B23F31-D024-754A-A290-9587F3C7D31C}" type="pres">
      <dgm:prSet presAssocID="{1688EA6B-9F9B-534D-84D5-71569DE000C5}" presName="textBox5b" presStyleLbl="revTx" presStyleIdx="1" presStyleCnt="5">
        <dgm:presLayoutVars>
          <dgm:bulletEnabled val="1"/>
        </dgm:presLayoutVars>
      </dgm:prSet>
      <dgm:spPr/>
    </dgm:pt>
    <dgm:pt modelId="{422F7709-DFCC-3C45-B4F9-EB1142CEA9EC}" type="pres">
      <dgm:prSet presAssocID="{BD90AD38-B6FE-F24C-BD8A-5F6E06EAAC7C}" presName="bullet5c" presStyleLbl="node1" presStyleIdx="2" presStyleCnt="5"/>
      <dgm:spPr/>
    </dgm:pt>
    <dgm:pt modelId="{392BFD4E-A3F7-DB42-A7A1-D881A8ABAC89}" type="pres">
      <dgm:prSet presAssocID="{BD90AD38-B6FE-F24C-BD8A-5F6E06EAAC7C}" presName="textBox5c" presStyleLbl="revTx" presStyleIdx="2" presStyleCnt="5">
        <dgm:presLayoutVars>
          <dgm:bulletEnabled val="1"/>
        </dgm:presLayoutVars>
      </dgm:prSet>
      <dgm:spPr/>
    </dgm:pt>
    <dgm:pt modelId="{19229D51-71A1-7349-B374-B39FA97A27CE}" type="pres">
      <dgm:prSet presAssocID="{CCF3DEF2-4D90-6E46-9368-FBC2B9FB172F}" presName="bullet5d" presStyleLbl="node1" presStyleIdx="3" presStyleCnt="5"/>
      <dgm:spPr/>
    </dgm:pt>
    <dgm:pt modelId="{5431F774-739B-8C40-9DD5-942E4811A64A}" type="pres">
      <dgm:prSet presAssocID="{CCF3DEF2-4D90-6E46-9368-FBC2B9FB172F}" presName="textBox5d" presStyleLbl="revTx" presStyleIdx="3" presStyleCnt="5">
        <dgm:presLayoutVars>
          <dgm:bulletEnabled val="1"/>
        </dgm:presLayoutVars>
      </dgm:prSet>
      <dgm:spPr/>
    </dgm:pt>
    <dgm:pt modelId="{B79AE510-3620-F240-B7F4-5A3DD1DF65E2}" type="pres">
      <dgm:prSet presAssocID="{75AF8C01-2197-F84F-ACFF-D5F7F7590CD3}" presName="bullet5e" presStyleLbl="node1" presStyleIdx="4" presStyleCnt="5"/>
      <dgm:spPr/>
    </dgm:pt>
    <dgm:pt modelId="{1EB451C0-C96A-F040-BA43-2E90BD109659}" type="pres">
      <dgm:prSet presAssocID="{75AF8C01-2197-F84F-ACFF-D5F7F7590CD3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14992737-8629-5447-85A6-1ABC89721BAA}" srcId="{DF0BD029-C426-3F4A-BF6B-4FDD456263FF}" destId="{75AF8C01-2197-F84F-ACFF-D5F7F7590CD3}" srcOrd="4" destOrd="0" parTransId="{8C09CF58-E0DE-8C40-A899-6F8C55755946}" sibTransId="{B2542BFD-08F8-8841-A758-333CE05800A1}"/>
    <dgm:cxn modelId="{ABFDAC3C-9592-C244-A292-737BE23E4323}" type="presOf" srcId="{DF0BD029-C426-3F4A-BF6B-4FDD456263FF}" destId="{FB8480C5-483E-AC4B-9629-E26BBE5CA18A}" srcOrd="0" destOrd="0" presId="urn:microsoft.com/office/officeart/2005/8/layout/arrow2"/>
    <dgm:cxn modelId="{70FA2D3D-8210-0742-96FC-C38668BA2702}" srcId="{DF0BD029-C426-3F4A-BF6B-4FDD456263FF}" destId="{1688EA6B-9F9B-534D-84D5-71569DE000C5}" srcOrd="1" destOrd="0" parTransId="{F11F83D4-FB45-0444-BEC0-07B065ABE8EC}" sibTransId="{5791275C-4726-5041-B449-14CC8FC20EA1}"/>
    <dgm:cxn modelId="{FA2ED158-0D01-D942-AB26-A6C805EA2CF9}" type="presOf" srcId="{BD90AD38-B6FE-F24C-BD8A-5F6E06EAAC7C}" destId="{392BFD4E-A3F7-DB42-A7A1-D881A8ABAC89}" srcOrd="0" destOrd="0" presId="urn:microsoft.com/office/officeart/2005/8/layout/arrow2"/>
    <dgm:cxn modelId="{D582565B-12DB-194F-B428-8370F24A6A66}" type="presOf" srcId="{846FF51D-92D1-F84E-AEE2-493038318905}" destId="{04AC1B56-4122-DF43-B2FA-117CCBCA4BF7}" srcOrd="0" destOrd="0" presId="urn:microsoft.com/office/officeart/2005/8/layout/arrow2"/>
    <dgm:cxn modelId="{210A1A5F-3A30-1F44-9D57-A9F9F50F648E}" srcId="{DF0BD029-C426-3F4A-BF6B-4FDD456263FF}" destId="{CCF3DEF2-4D90-6E46-9368-FBC2B9FB172F}" srcOrd="3" destOrd="0" parTransId="{3D27EAB4-8FE0-6A4B-988B-ECABE1CBD3FE}" sibTransId="{C4731B5F-1A3B-6449-93F7-D68BD9FBCBE4}"/>
    <dgm:cxn modelId="{579AB7CB-8C16-5143-9A29-E0736E030992}" type="presOf" srcId="{1688EA6B-9F9B-534D-84D5-71569DE000C5}" destId="{48B23F31-D024-754A-A290-9587F3C7D31C}" srcOrd="0" destOrd="0" presId="urn:microsoft.com/office/officeart/2005/8/layout/arrow2"/>
    <dgm:cxn modelId="{4B93F0CC-3BE1-5E4A-9C92-826A769674FC}" srcId="{DF0BD029-C426-3F4A-BF6B-4FDD456263FF}" destId="{846FF51D-92D1-F84E-AEE2-493038318905}" srcOrd="0" destOrd="0" parTransId="{D9DA14C9-DBB3-E24B-AAD3-6B775C7C4241}" sibTransId="{77B24CD3-414C-E345-A79D-5778F49831B8}"/>
    <dgm:cxn modelId="{612B1ECD-4751-D14C-ABE0-FB76F341F357}" srcId="{DF0BD029-C426-3F4A-BF6B-4FDD456263FF}" destId="{BD90AD38-B6FE-F24C-BD8A-5F6E06EAAC7C}" srcOrd="2" destOrd="0" parTransId="{9A73954C-DFFD-C245-B901-C1202997DE49}" sibTransId="{7E6AE593-F1EC-0147-8CB1-40EBEC9A089C}"/>
    <dgm:cxn modelId="{64CD38D1-9355-EF4F-8F42-03876F51C8E7}" type="presOf" srcId="{75AF8C01-2197-F84F-ACFF-D5F7F7590CD3}" destId="{1EB451C0-C96A-F040-BA43-2E90BD109659}" srcOrd="0" destOrd="0" presId="urn:microsoft.com/office/officeart/2005/8/layout/arrow2"/>
    <dgm:cxn modelId="{4F5472D2-C9EE-4D41-A495-200CE375183E}" type="presOf" srcId="{CCF3DEF2-4D90-6E46-9368-FBC2B9FB172F}" destId="{5431F774-739B-8C40-9DD5-942E4811A64A}" srcOrd="0" destOrd="0" presId="urn:microsoft.com/office/officeart/2005/8/layout/arrow2"/>
    <dgm:cxn modelId="{698B1313-6A80-7743-85F4-35FEFC52DC17}" type="presParOf" srcId="{FB8480C5-483E-AC4B-9629-E26BBE5CA18A}" destId="{4B4A5540-BA0D-A24A-B376-F3ABCDBB62EC}" srcOrd="0" destOrd="0" presId="urn:microsoft.com/office/officeart/2005/8/layout/arrow2"/>
    <dgm:cxn modelId="{29DFECE7-5191-1242-BA71-9214D7884DC0}" type="presParOf" srcId="{FB8480C5-483E-AC4B-9629-E26BBE5CA18A}" destId="{9BCEAAEA-ED41-FF4F-87C0-90B97127CB12}" srcOrd="1" destOrd="0" presId="urn:microsoft.com/office/officeart/2005/8/layout/arrow2"/>
    <dgm:cxn modelId="{813823BF-4F39-AD4B-8836-4623DC70D5AD}" type="presParOf" srcId="{9BCEAAEA-ED41-FF4F-87C0-90B97127CB12}" destId="{0738E217-0425-FE42-82A5-E9BF1FF2AC3E}" srcOrd="0" destOrd="0" presId="urn:microsoft.com/office/officeart/2005/8/layout/arrow2"/>
    <dgm:cxn modelId="{E5397F5C-43DE-5C4F-B68D-12269A4DEBCA}" type="presParOf" srcId="{9BCEAAEA-ED41-FF4F-87C0-90B97127CB12}" destId="{04AC1B56-4122-DF43-B2FA-117CCBCA4BF7}" srcOrd="1" destOrd="0" presId="urn:microsoft.com/office/officeart/2005/8/layout/arrow2"/>
    <dgm:cxn modelId="{F5ECEE2F-0E9F-9D4A-97CF-4F20DD044184}" type="presParOf" srcId="{9BCEAAEA-ED41-FF4F-87C0-90B97127CB12}" destId="{B3354363-937D-BF4A-8591-066341BBA1E9}" srcOrd="2" destOrd="0" presId="urn:microsoft.com/office/officeart/2005/8/layout/arrow2"/>
    <dgm:cxn modelId="{2423CD4B-25F9-6A44-A508-6A31DF321147}" type="presParOf" srcId="{9BCEAAEA-ED41-FF4F-87C0-90B97127CB12}" destId="{48B23F31-D024-754A-A290-9587F3C7D31C}" srcOrd="3" destOrd="0" presId="urn:microsoft.com/office/officeart/2005/8/layout/arrow2"/>
    <dgm:cxn modelId="{9278B5F0-2552-8A41-A44C-8D7C014146A1}" type="presParOf" srcId="{9BCEAAEA-ED41-FF4F-87C0-90B97127CB12}" destId="{422F7709-DFCC-3C45-B4F9-EB1142CEA9EC}" srcOrd="4" destOrd="0" presId="urn:microsoft.com/office/officeart/2005/8/layout/arrow2"/>
    <dgm:cxn modelId="{9E205E82-430C-0B4F-9644-C205530C72E4}" type="presParOf" srcId="{9BCEAAEA-ED41-FF4F-87C0-90B97127CB12}" destId="{392BFD4E-A3F7-DB42-A7A1-D881A8ABAC89}" srcOrd="5" destOrd="0" presId="urn:microsoft.com/office/officeart/2005/8/layout/arrow2"/>
    <dgm:cxn modelId="{CF122D59-4D6C-9E42-8983-652CBED05143}" type="presParOf" srcId="{9BCEAAEA-ED41-FF4F-87C0-90B97127CB12}" destId="{19229D51-71A1-7349-B374-B39FA97A27CE}" srcOrd="6" destOrd="0" presId="urn:microsoft.com/office/officeart/2005/8/layout/arrow2"/>
    <dgm:cxn modelId="{9D57C63E-B19D-3940-B2B7-3CD133B212C1}" type="presParOf" srcId="{9BCEAAEA-ED41-FF4F-87C0-90B97127CB12}" destId="{5431F774-739B-8C40-9DD5-942E4811A64A}" srcOrd="7" destOrd="0" presId="urn:microsoft.com/office/officeart/2005/8/layout/arrow2"/>
    <dgm:cxn modelId="{D38A6E87-209C-AF4E-8FE7-771863EDA81F}" type="presParOf" srcId="{9BCEAAEA-ED41-FF4F-87C0-90B97127CB12}" destId="{B79AE510-3620-F240-B7F4-5A3DD1DF65E2}" srcOrd="8" destOrd="0" presId="urn:microsoft.com/office/officeart/2005/8/layout/arrow2"/>
    <dgm:cxn modelId="{96C32AB6-250B-2E40-9299-B288278A4709}" type="presParOf" srcId="{9BCEAAEA-ED41-FF4F-87C0-90B97127CB12}" destId="{1EB451C0-C96A-F040-BA43-2E90BD10965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BD029-C426-3F4A-BF6B-4FDD456263FF}" type="doc">
      <dgm:prSet loTypeId="urn:microsoft.com/office/officeart/2005/8/layout/arrow2" loCatId="" qsTypeId="urn:microsoft.com/office/officeart/2005/8/quickstyle/3d3" qsCatId="3D" csTypeId="urn:microsoft.com/office/officeart/2005/8/colors/accent1_2" csCatId="accent1" phldr="1"/>
      <dgm:spPr/>
    </dgm:pt>
    <dgm:pt modelId="{846FF51D-92D1-F84E-AEE2-493038318905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D9DA14C9-DBB3-E24B-AAD3-6B775C7C4241}" type="parTrans" cxnId="{4B93F0CC-3BE1-5E4A-9C92-826A769674FC}">
      <dgm:prSet/>
      <dgm:spPr/>
      <dgm:t>
        <a:bodyPr/>
        <a:lstStyle/>
        <a:p>
          <a:endParaRPr lang="en-US"/>
        </a:p>
      </dgm:t>
    </dgm:pt>
    <dgm:pt modelId="{77B24CD3-414C-E345-A79D-5778F49831B8}" type="sibTrans" cxnId="{4B93F0CC-3BE1-5E4A-9C92-826A769674FC}">
      <dgm:prSet/>
      <dgm:spPr/>
      <dgm:t>
        <a:bodyPr/>
        <a:lstStyle/>
        <a:p>
          <a:endParaRPr lang="en-US"/>
        </a:p>
      </dgm:t>
    </dgm:pt>
    <dgm:pt modelId="{1688EA6B-9F9B-534D-84D5-71569DE000C5}">
      <dgm:prSet phldrT="[Text]"/>
      <dgm:spPr/>
      <dgm:t>
        <a:bodyPr/>
        <a:lstStyle/>
        <a:p>
          <a:r>
            <a:rPr lang="en-US" dirty="0"/>
            <a:t>2017</a:t>
          </a:r>
        </a:p>
      </dgm:t>
    </dgm:pt>
    <dgm:pt modelId="{F11F83D4-FB45-0444-BEC0-07B065ABE8EC}" type="parTrans" cxnId="{70FA2D3D-8210-0742-96FC-C38668BA2702}">
      <dgm:prSet/>
      <dgm:spPr/>
      <dgm:t>
        <a:bodyPr/>
        <a:lstStyle/>
        <a:p>
          <a:endParaRPr lang="en-US"/>
        </a:p>
      </dgm:t>
    </dgm:pt>
    <dgm:pt modelId="{5791275C-4726-5041-B449-14CC8FC20EA1}" type="sibTrans" cxnId="{70FA2D3D-8210-0742-96FC-C38668BA2702}">
      <dgm:prSet/>
      <dgm:spPr/>
      <dgm:t>
        <a:bodyPr/>
        <a:lstStyle/>
        <a:p>
          <a:endParaRPr lang="en-US"/>
        </a:p>
      </dgm:t>
    </dgm:pt>
    <dgm:pt modelId="{BD90AD38-B6FE-F24C-BD8A-5F6E06EAAC7C}">
      <dgm:prSet phldrT="[Text]"/>
      <dgm:spPr/>
      <dgm:t>
        <a:bodyPr/>
        <a:lstStyle/>
        <a:p>
          <a:r>
            <a:rPr lang="en-US" dirty="0"/>
            <a:t>2023</a:t>
          </a:r>
        </a:p>
      </dgm:t>
    </dgm:pt>
    <dgm:pt modelId="{9A73954C-DFFD-C245-B901-C1202997DE49}" type="parTrans" cxnId="{612B1ECD-4751-D14C-ABE0-FB76F341F357}">
      <dgm:prSet/>
      <dgm:spPr/>
      <dgm:t>
        <a:bodyPr/>
        <a:lstStyle/>
        <a:p>
          <a:endParaRPr lang="en-US"/>
        </a:p>
      </dgm:t>
    </dgm:pt>
    <dgm:pt modelId="{7E6AE593-F1EC-0147-8CB1-40EBEC9A089C}" type="sibTrans" cxnId="{612B1ECD-4751-D14C-ABE0-FB76F341F357}">
      <dgm:prSet/>
      <dgm:spPr/>
      <dgm:t>
        <a:bodyPr/>
        <a:lstStyle/>
        <a:p>
          <a:endParaRPr lang="en-US"/>
        </a:p>
      </dgm:t>
    </dgm:pt>
    <dgm:pt modelId="{CCF3DEF2-4D90-6E46-9368-FBC2B9FB172F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3D27EAB4-8FE0-6A4B-988B-ECABE1CBD3FE}" type="parTrans" cxnId="{210A1A5F-3A30-1F44-9D57-A9F9F50F648E}">
      <dgm:prSet/>
      <dgm:spPr/>
      <dgm:t>
        <a:bodyPr/>
        <a:lstStyle/>
        <a:p>
          <a:endParaRPr lang="en-US"/>
        </a:p>
      </dgm:t>
    </dgm:pt>
    <dgm:pt modelId="{C4731B5F-1A3B-6449-93F7-D68BD9FBCBE4}" type="sibTrans" cxnId="{210A1A5F-3A30-1F44-9D57-A9F9F50F648E}">
      <dgm:prSet/>
      <dgm:spPr/>
      <dgm:t>
        <a:bodyPr/>
        <a:lstStyle/>
        <a:p>
          <a:endParaRPr lang="en-US"/>
        </a:p>
      </dgm:t>
    </dgm:pt>
    <dgm:pt modelId="{75AF8C01-2197-F84F-ACFF-D5F7F7590CD3}">
      <dgm:prSet phldrT="[Text]"/>
      <dgm:spPr/>
      <dgm:t>
        <a:bodyPr/>
        <a:lstStyle/>
        <a:p>
          <a:r>
            <a:rPr lang="en-US" dirty="0"/>
            <a:t>2025</a:t>
          </a:r>
        </a:p>
      </dgm:t>
    </dgm:pt>
    <dgm:pt modelId="{8C09CF58-E0DE-8C40-A899-6F8C55755946}" type="parTrans" cxnId="{14992737-8629-5447-85A6-1ABC89721BAA}">
      <dgm:prSet/>
      <dgm:spPr/>
      <dgm:t>
        <a:bodyPr/>
        <a:lstStyle/>
        <a:p>
          <a:endParaRPr lang="en-US"/>
        </a:p>
      </dgm:t>
    </dgm:pt>
    <dgm:pt modelId="{B2542BFD-08F8-8841-A758-333CE05800A1}" type="sibTrans" cxnId="{14992737-8629-5447-85A6-1ABC89721BAA}">
      <dgm:prSet/>
      <dgm:spPr/>
      <dgm:t>
        <a:bodyPr/>
        <a:lstStyle/>
        <a:p>
          <a:endParaRPr lang="en-US"/>
        </a:p>
      </dgm:t>
    </dgm:pt>
    <dgm:pt modelId="{FB8480C5-483E-AC4B-9629-E26BBE5CA18A}" type="pres">
      <dgm:prSet presAssocID="{DF0BD029-C426-3F4A-BF6B-4FDD456263FF}" presName="arrowDiagram" presStyleCnt="0">
        <dgm:presLayoutVars>
          <dgm:chMax val="5"/>
          <dgm:dir/>
          <dgm:resizeHandles val="exact"/>
        </dgm:presLayoutVars>
      </dgm:prSet>
      <dgm:spPr/>
    </dgm:pt>
    <dgm:pt modelId="{4B4A5540-BA0D-A24A-B376-F3ABCDBB62EC}" type="pres">
      <dgm:prSet presAssocID="{DF0BD029-C426-3F4A-BF6B-4FDD456263FF}" presName="arrow" presStyleLbl="bgShp" presStyleIdx="0" presStyleCnt="1" custLinFactNeighborY="-5000"/>
      <dgm:spPr/>
    </dgm:pt>
    <dgm:pt modelId="{9BCEAAEA-ED41-FF4F-87C0-90B97127CB12}" type="pres">
      <dgm:prSet presAssocID="{DF0BD029-C426-3F4A-BF6B-4FDD456263FF}" presName="arrowDiagram5" presStyleCnt="0"/>
      <dgm:spPr/>
    </dgm:pt>
    <dgm:pt modelId="{0738E217-0425-FE42-82A5-E9BF1FF2AC3E}" type="pres">
      <dgm:prSet presAssocID="{846FF51D-92D1-F84E-AEE2-493038318905}" presName="bullet5a" presStyleLbl="node1" presStyleIdx="0" presStyleCnt="5"/>
      <dgm:spPr/>
    </dgm:pt>
    <dgm:pt modelId="{04AC1B56-4122-DF43-B2FA-117CCBCA4BF7}" type="pres">
      <dgm:prSet presAssocID="{846FF51D-92D1-F84E-AEE2-493038318905}" presName="textBox5a" presStyleLbl="revTx" presStyleIdx="0" presStyleCnt="5">
        <dgm:presLayoutVars>
          <dgm:bulletEnabled val="1"/>
        </dgm:presLayoutVars>
      </dgm:prSet>
      <dgm:spPr/>
    </dgm:pt>
    <dgm:pt modelId="{B3354363-937D-BF4A-8591-066341BBA1E9}" type="pres">
      <dgm:prSet presAssocID="{1688EA6B-9F9B-534D-84D5-71569DE000C5}" presName="bullet5b" presStyleLbl="node1" presStyleIdx="1" presStyleCnt="5"/>
      <dgm:spPr/>
    </dgm:pt>
    <dgm:pt modelId="{48B23F31-D024-754A-A290-9587F3C7D31C}" type="pres">
      <dgm:prSet presAssocID="{1688EA6B-9F9B-534D-84D5-71569DE000C5}" presName="textBox5b" presStyleLbl="revTx" presStyleIdx="1" presStyleCnt="5">
        <dgm:presLayoutVars>
          <dgm:bulletEnabled val="1"/>
        </dgm:presLayoutVars>
      </dgm:prSet>
      <dgm:spPr/>
    </dgm:pt>
    <dgm:pt modelId="{422F7709-DFCC-3C45-B4F9-EB1142CEA9EC}" type="pres">
      <dgm:prSet presAssocID="{BD90AD38-B6FE-F24C-BD8A-5F6E06EAAC7C}" presName="bullet5c" presStyleLbl="node1" presStyleIdx="2" presStyleCnt="5"/>
      <dgm:spPr/>
    </dgm:pt>
    <dgm:pt modelId="{392BFD4E-A3F7-DB42-A7A1-D881A8ABAC89}" type="pres">
      <dgm:prSet presAssocID="{BD90AD38-B6FE-F24C-BD8A-5F6E06EAAC7C}" presName="textBox5c" presStyleLbl="revTx" presStyleIdx="2" presStyleCnt="5">
        <dgm:presLayoutVars>
          <dgm:bulletEnabled val="1"/>
        </dgm:presLayoutVars>
      </dgm:prSet>
      <dgm:spPr/>
    </dgm:pt>
    <dgm:pt modelId="{19229D51-71A1-7349-B374-B39FA97A27CE}" type="pres">
      <dgm:prSet presAssocID="{CCF3DEF2-4D90-6E46-9368-FBC2B9FB172F}" presName="bullet5d" presStyleLbl="node1" presStyleIdx="3" presStyleCnt="5"/>
      <dgm:spPr/>
    </dgm:pt>
    <dgm:pt modelId="{5431F774-739B-8C40-9DD5-942E4811A64A}" type="pres">
      <dgm:prSet presAssocID="{CCF3DEF2-4D90-6E46-9368-FBC2B9FB172F}" presName="textBox5d" presStyleLbl="revTx" presStyleIdx="3" presStyleCnt="5">
        <dgm:presLayoutVars>
          <dgm:bulletEnabled val="1"/>
        </dgm:presLayoutVars>
      </dgm:prSet>
      <dgm:spPr/>
    </dgm:pt>
    <dgm:pt modelId="{B79AE510-3620-F240-B7F4-5A3DD1DF65E2}" type="pres">
      <dgm:prSet presAssocID="{75AF8C01-2197-F84F-ACFF-D5F7F7590CD3}" presName="bullet5e" presStyleLbl="node1" presStyleIdx="4" presStyleCnt="5"/>
      <dgm:spPr/>
    </dgm:pt>
    <dgm:pt modelId="{1EB451C0-C96A-F040-BA43-2E90BD109659}" type="pres">
      <dgm:prSet presAssocID="{75AF8C01-2197-F84F-ACFF-D5F7F7590CD3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14992737-8629-5447-85A6-1ABC89721BAA}" srcId="{DF0BD029-C426-3F4A-BF6B-4FDD456263FF}" destId="{75AF8C01-2197-F84F-ACFF-D5F7F7590CD3}" srcOrd="4" destOrd="0" parTransId="{8C09CF58-E0DE-8C40-A899-6F8C55755946}" sibTransId="{B2542BFD-08F8-8841-A758-333CE05800A1}"/>
    <dgm:cxn modelId="{ABFDAC3C-9592-C244-A292-737BE23E4323}" type="presOf" srcId="{DF0BD029-C426-3F4A-BF6B-4FDD456263FF}" destId="{FB8480C5-483E-AC4B-9629-E26BBE5CA18A}" srcOrd="0" destOrd="0" presId="urn:microsoft.com/office/officeart/2005/8/layout/arrow2"/>
    <dgm:cxn modelId="{70FA2D3D-8210-0742-96FC-C38668BA2702}" srcId="{DF0BD029-C426-3F4A-BF6B-4FDD456263FF}" destId="{1688EA6B-9F9B-534D-84D5-71569DE000C5}" srcOrd="1" destOrd="0" parTransId="{F11F83D4-FB45-0444-BEC0-07B065ABE8EC}" sibTransId="{5791275C-4726-5041-B449-14CC8FC20EA1}"/>
    <dgm:cxn modelId="{FA2ED158-0D01-D942-AB26-A6C805EA2CF9}" type="presOf" srcId="{BD90AD38-B6FE-F24C-BD8A-5F6E06EAAC7C}" destId="{392BFD4E-A3F7-DB42-A7A1-D881A8ABAC89}" srcOrd="0" destOrd="0" presId="urn:microsoft.com/office/officeart/2005/8/layout/arrow2"/>
    <dgm:cxn modelId="{D582565B-12DB-194F-B428-8370F24A6A66}" type="presOf" srcId="{846FF51D-92D1-F84E-AEE2-493038318905}" destId="{04AC1B56-4122-DF43-B2FA-117CCBCA4BF7}" srcOrd="0" destOrd="0" presId="urn:microsoft.com/office/officeart/2005/8/layout/arrow2"/>
    <dgm:cxn modelId="{210A1A5F-3A30-1F44-9D57-A9F9F50F648E}" srcId="{DF0BD029-C426-3F4A-BF6B-4FDD456263FF}" destId="{CCF3DEF2-4D90-6E46-9368-FBC2B9FB172F}" srcOrd="3" destOrd="0" parTransId="{3D27EAB4-8FE0-6A4B-988B-ECABE1CBD3FE}" sibTransId="{C4731B5F-1A3B-6449-93F7-D68BD9FBCBE4}"/>
    <dgm:cxn modelId="{579AB7CB-8C16-5143-9A29-E0736E030992}" type="presOf" srcId="{1688EA6B-9F9B-534D-84D5-71569DE000C5}" destId="{48B23F31-D024-754A-A290-9587F3C7D31C}" srcOrd="0" destOrd="0" presId="urn:microsoft.com/office/officeart/2005/8/layout/arrow2"/>
    <dgm:cxn modelId="{4B93F0CC-3BE1-5E4A-9C92-826A769674FC}" srcId="{DF0BD029-C426-3F4A-BF6B-4FDD456263FF}" destId="{846FF51D-92D1-F84E-AEE2-493038318905}" srcOrd="0" destOrd="0" parTransId="{D9DA14C9-DBB3-E24B-AAD3-6B775C7C4241}" sibTransId="{77B24CD3-414C-E345-A79D-5778F49831B8}"/>
    <dgm:cxn modelId="{612B1ECD-4751-D14C-ABE0-FB76F341F357}" srcId="{DF0BD029-C426-3F4A-BF6B-4FDD456263FF}" destId="{BD90AD38-B6FE-F24C-BD8A-5F6E06EAAC7C}" srcOrd="2" destOrd="0" parTransId="{9A73954C-DFFD-C245-B901-C1202997DE49}" sibTransId="{7E6AE593-F1EC-0147-8CB1-40EBEC9A089C}"/>
    <dgm:cxn modelId="{64CD38D1-9355-EF4F-8F42-03876F51C8E7}" type="presOf" srcId="{75AF8C01-2197-F84F-ACFF-D5F7F7590CD3}" destId="{1EB451C0-C96A-F040-BA43-2E90BD109659}" srcOrd="0" destOrd="0" presId="urn:microsoft.com/office/officeart/2005/8/layout/arrow2"/>
    <dgm:cxn modelId="{4F5472D2-C9EE-4D41-A495-200CE375183E}" type="presOf" srcId="{CCF3DEF2-4D90-6E46-9368-FBC2B9FB172F}" destId="{5431F774-739B-8C40-9DD5-942E4811A64A}" srcOrd="0" destOrd="0" presId="urn:microsoft.com/office/officeart/2005/8/layout/arrow2"/>
    <dgm:cxn modelId="{698B1313-6A80-7743-85F4-35FEFC52DC17}" type="presParOf" srcId="{FB8480C5-483E-AC4B-9629-E26BBE5CA18A}" destId="{4B4A5540-BA0D-A24A-B376-F3ABCDBB62EC}" srcOrd="0" destOrd="0" presId="urn:microsoft.com/office/officeart/2005/8/layout/arrow2"/>
    <dgm:cxn modelId="{29DFECE7-5191-1242-BA71-9214D7884DC0}" type="presParOf" srcId="{FB8480C5-483E-AC4B-9629-E26BBE5CA18A}" destId="{9BCEAAEA-ED41-FF4F-87C0-90B97127CB12}" srcOrd="1" destOrd="0" presId="urn:microsoft.com/office/officeart/2005/8/layout/arrow2"/>
    <dgm:cxn modelId="{813823BF-4F39-AD4B-8836-4623DC70D5AD}" type="presParOf" srcId="{9BCEAAEA-ED41-FF4F-87C0-90B97127CB12}" destId="{0738E217-0425-FE42-82A5-E9BF1FF2AC3E}" srcOrd="0" destOrd="0" presId="urn:microsoft.com/office/officeart/2005/8/layout/arrow2"/>
    <dgm:cxn modelId="{E5397F5C-43DE-5C4F-B68D-12269A4DEBCA}" type="presParOf" srcId="{9BCEAAEA-ED41-FF4F-87C0-90B97127CB12}" destId="{04AC1B56-4122-DF43-B2FA-117CCBCA4BF7}" srcOrd="1" destOrd="0" presId="urn:microsoft.com/office/officeart/2005/8/layout/arrow2"/>
    <dgm:cxn modelId="{F5ECEE2F-0E9F-9D4A-97CF-4F20DD044184}" type="presParOf" srcId="{9BCEAAEA-ED41-FF4F-87C0-90B97127CB12}" destId="{B3354363-937D-BF4A-8591-066341BBA1E9}" srcOrd="2" destOrd="0" presId="urn:microsoft.com/office/officeart/2005/8/layout/arrow2"/>
    <dgm:cxn modelId="{2423CD4B-25F9-6A44-A508-6A31DF321147}" type="presParOf" srcId="{9BCEAAEA-ED41-FF4F-87C0-90B97127CB12}" destId="{48B23F31-D024-754A-A290-9587F3C7D31C}" srcOrd="3" destOrd="0" presId="urn:microsoft.com/office/officeart/2005/8/layout/arrow2"/>
    <dgm:cxn modelId="{9278B5F0-2552-8A41-A44C-8D7C014146A1}" type="presParOf" srcId="{9BCEAAEA-ED41-FF4F-87C0-90B97127CB12}" destId="{422F7709-DFCC-3C45-B4F9-EB1142CEA9EC}" srcOrd="4" destOrd="0" presId="urn:microsoft.com/office/officeart/2005/8/layout/arrow2"/>
    <dgm:cxn modelId="{9E205E82-430C-0B4F-9644-C205530C72E4}" type="presParOf" srcId="{9BCEAAEA-ED41-FF4F-87C0-90B97127CB12}" destId="{392BFD4E-A3F7-DB42-A7A1-D881A8ABAC89}" srcOrd="5" destOrd="0" presId="urn:microsoft.com/office/officeart/2005/8/layout/arrow2"/>
    <dgm:cxn modelId="{CF122D59-4D6C-9E42-8983-652CBED05143}" type="presParOf" srcId="{9BCEAAEA-ED41-FF4F-87C0-90B97127CB12}" destId="{19229D51-71A1-7349-B374-B39FA97A27CE}" srcOrd="6" destOrd="0" presId="urn:microsoft.com/office/officeart/2005/8/layout/arrow2"/>
    <dgm:cxn modelId="{9D57C63E-B19D-3940-B2B7-3CD133B212C1}" type="presParOf" srcId="{9BCEAAEA-ED41-FF4F-87C0-90B97127CB12}" destId="{5431F774-739B-8C40-9DD5-942E4811A64A}" srcOrd="7" destOrd="0" presId="urn:microsoft.com/office/officeart/2005/8/layout/arrow2"/>
    <dgm:cxn modelId="{D38A6E87-209C-AF4E-8FE7-771863EDA81F}" type="presParOf" srcId="{9BCEAAEA-ED41-FF4F-87C0-90B97127CB12}" destId="{B79AE510-3620-F240-B7F4-5A3DD1DF65E2}" srcOrd="8" destOrd="0" presId="urn:microsoft.com/office/officeart/2005/8/layout/arrow2"/>
    <dgm:cxn modelId="{96C32AB6-250B-2E40-9299-B288278A4709}" type="presParOf" srcId="{9BCEAAEA-ED41-FF4F-87C0-90B97127CB12}" destId="{1EB451C0-C96A-F040-BA43-2E90BD109659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8FFFA2-4DC8-9047-A7E0-78B15877E20E}" type="doc">
      <dgm:prSet loTypeId="urn:microsoft.com/office/officeart/2005/8/layout/arrow2" loCatId="" qsTypeId="urn:microsoft.com/office/officeart/2005/8/quickstyle/simple1" qsCatId="simple" csTypeId="urn:microsoft.com/office/officeart/2005/8/colors/accent1_2" csCatId="accent1" phldr="1"/>
      <dgm:spPr/>
    </dgm:pt>
    <dgm:pt modelId="{E9D98216-9954-1048-83DE-F5C1C6CC0132}">
      <dgm:prSet phldrT="[Text]"/>
      <dgm:spPr/>
      <dgm:t>
        <a:bodyPr/>
        <a:lstStyle/>
        <a:p>
          <a:r>
            <a:rPr lang="en-US" dirty="0"/>
            <a:t>2027</a:t>
          </a:r>
        </a:p>
      </dgm:t>
    </dgm:pt>
    <dgm:pt modelId="{F450ABC7-F241-CA41-95AF-C9B504422796}" type="parTrans" cxnId="{E374DF45-8FD8-A54A-B670-A51DEF59A9E9}">
      <dgm:prSet/>
      <dgm:spPr/>
      <dgm:t>
        <a:bodyPr/>
        <a:lstStyle/>
        <a:p>
          <a:endParaRPr lang="en-US"/>
        </a:p>
      </dgm:t>
    </dgm:pt>
    <dgm:pt modelId="{10C57C42-C251-A741-A347-F5325EB8A9F4}" type="sibTrans" cxnId="{E374DF45-8FD8-A54A-B670-A51DEF59A9E9}">
      <dgm:prSet/>
      <dgm:spPr/>
      <dgm:t>
        <a:bodyPr/>
        <a:lstStyle/>
        <a:p>
          <a:endParaRPr lang="en-US"/>
        </a:p>
      </dgm:t>
    </dgm:pt>
    <dgm:pt modelId="{24B95927-2143-5145-9F5E-4C0C4045CA6F}">
      <dgm:prSet phldrT="[Text]"/>
      <dgm:spPr/>
      <dgm:t>
        <a:bodyPr/>
        <a:lstStyle/>
        <a:p>
          <a:r>
            <a:rPr lang="en-US" dirty="0"/>
            <a:t>2028</a:t>
          </a:r>
        </a:p>
      </dgm:t>
    </dgm:pt>
    <dgm:pt modelId="{E810E777-800F-C04C-83A3-8E1B60A6EA00}" type="parTrans" cxnId="{2908343B-15DB-B046-A41C-A0C81D30E626}">
      <dgm:prSet/>
      <dgm:spPr/>
      <dgm:t>
        <a:bodyPr/>
        <a:lstStyle/>
        <a:p>
          <a:endParaRPr lang="en-US"/>
        </a:p>
      </dgm:t>
    </dgm:pt>
    <dgm:pt modelId="{71B64836-4A1C-E449-8C9F-B44C8F60CE00}" type="sibTrans" cxnId="{2908343B-15DB-B046-A41C-A0C81D30E626}">
      <dgm:prSet/>
      <dgm:spPr/>
      <dgm:t>
        <a:bodyPr/>
        <a:lstStyle/>
        <a:p>
          <a:endParaRPr lang="en-US"/>
        </a:p>
      </dgm:t>
    </dgm:pt>
    <dgm:pt modelId="{9FB836D6-B0DC-9445-8591-3BF094B08E3D}" type="pres">
      <dgm:prSet presAssocID="{378FFFA2-4DC8-9047-A7E0-78B15877E20E}" presName="arrowDiagram" presStyleCnt="0">
        <dgm:presLayoutVars>
          <dgm:chMax val="5"/>
          <dgm:dir/>
          <dgm:resizeHandles val="exact"/>
        </dgm:presLayoutVars>
      </dgm:prSet>
      <dgm:spPr/>
    </dgm:pt>
    <dgm:pt modelId="{5A0391E0-41A5-5D49-9D05-4645AB7DE243}" type="pres">
      <dgm:prSet presAssocID="{378FFFA2-4DC8-9047-A7E0-78B15877E20E}" presName="arrow" presStyleLbl="bgShp" presStyleIdx="0" presStyleCnt="1" custLinFactNeighborX="39404" custLinFactNeighborY="27334"/>
      <dgm:spPr/>
    </dgm:pt>
    <dgm:pt modelId="{AC5E90B2-03B3-FF4F-BB30-D6170F2E48BF}" type="pres">
      <dgm:prSet presAssocID="{378FFFA2-4DC8-9047-A7E0-78B15877E20E}" presName="arrowDiagram2" presStyleCnt="0"/>
      <dgm:spPr/>
    </dgm:pt>
    <dgm:pt modelId="{58108A55-7D77-2845-9DBE-332DF0853219}" type="pres">
      <dgm:prSet presAssocID="{E9D98216-9954-1048-83DE-F5C1C6CC0132}" presName="bullet2a" presStyleLbl="node1" presStyleIdx="0" presStyleCnt="2"/>
      <dgm:spPr/>
    </dgm:pt>
    <dgm:pt modelId="{E0F1B317-8857-4540-A83B-D7F8A34163BA}" type="pres">
      <dgm:prSet presAssocID="{E9D98216-9954-1048-83DE-F5C1C6CC0132}" presName="textBox2a" presStyleLbl="revTx" presStyleIdx="0" presStyleCnt="2">
        <dgm:presLayoutVars>
          <dgm:bulletEnabled val="1"/>
        </dgm:presLayoutVars>
      </dgm:prSet>
      <dgm:spPr/>
    </dgm:pt>
    <dgm:pt modelId="{2AE3F21C-AF46-6345-BD22-264DF5AB1F07}" type="pres">
      <dgm:prSet presAssocID="{24B95927-2143-5145-9F5E-4C0C4045CA6F}" presName="bullet2b" presStyleLbl="node1" presStyleIdx="1" presStyleCnt="2"/>
      <dgm:spPr/>
    </dgm:pt>
    <dgm:pt modelId="{EA9D9C54-CD72-1345-819A-8B8AF0D54302}" type="pres">
      <dgm:prSet presAssocID="{24B95927-2143-5145-9F5E-4C0C4045CA6F}" presName="textBox2b" presStyleLbl="revTx" presStyleIdx="1" presStyleCnt="2">
        <dgm:presLayoutVars>
          <dgm:bulletEnabled val="1"/>
        </dgm:presLayoutVars>
      </dgm:prSet>
      <dgm:spPr/>
    </dgm:pt>
  </dgm:ptLst>
  <dgm:cxnLst>
    <dgm:cxn modelId="{11ED151A-0D19-264F-840B-434EF6BE94EF}" type="presOf" srcId="{24B95927-2143-5145-9F5E-4C0C4045CA6F}" destId="{EA9D9C54-CD72-1345-819A-8B8AF0D54302}" srcOrd="0" destOrd="0" presId="urn:microsoft.com/office/officeart/2005/8/layout/arrow2"/>
    <dgm:cxn modelId="{2908343B-15DB-B046-A41C-A0C81D30E626}" srcId="{378FFFA2-4DC8-9047-A7E0-78B15877E20E}" destId="{24B95927-2143-5145-9F5E-4C0C4045CA6F}" srcOrd="1" destOrd="0" parTransId="{E810E777-800F-C04C-83A3-8E1B60A6EA00}" sibTransId="{71B64836-4A1C-E449-8C9F-B44C8F60CE00}"/>
    <dgm:cxn modelId="{E374DF45-8FD8-A54A-B670-A51DEF59A9E9}" srcId="{378FFFA2-4DC8-9047-A7E0-78B15877E20E}" destId="{E9D98216-9954-1048-83DE-F5C1C6CC0132}" srcOrd="0" destOrd="0" parTransId="{F450ABC7-F241-CA41-95AF-C9B504422796}" sibTransId="{10C57C42-C251-A741-A347-F5325EB8A9F4}"/>
    <dgm:cxn modelId="{0FF03A80-EA4E-E94F-8413-F76E0D561ACF}" type="presOf" srcId="{E9D98216-9954-1048-83DE-F5C1C6CC0132}" destId="{E0F1B317-8857-4540-A83B-D7F8A34163BA}" srcOrd="0" destOrd="0" presId="urn:microsoft.com/office/officeart/2005/8/layout/arrow2"/>
    <dgm:cxn modelId="{993459C8-A215-D44A-A18E-BFD85DBEEBB7}" type="presOf" srcId="{378FFFA2-4DC8-9047-A7E0-78B15877E20E}" destId="{9FB836D6-B0DC-9445-8591-3BF094B08E3D}" srcOrd="0" destOrd="0" presId="urn:microsoft.com/office/officeart/2005/8/layout/arrow2"/>
    <dgm:cxn modelId="{EEB81BB5-F08B-4743-9956-0A78ED5567BA}" type="presParOf" srcId="{9FB836D6-B0DC-9445-8591-3BF094B08E3D}" destId="{5A0391E0-41A5-5D49-9D05-4645AB7DE243}" srcOrd="0" destOrd="0" presId="urn:microsoft.com/office/officeart/2005/8/layout/arrow2"/>
    <dgm:cxn modelId="{8400FFD4-496A-1843-A0F6-BBA3610127FB}" type="presParOf" srcId="{9FB836D6-B0DC-9445-8591-3BF094B08E3D}" destId="{AC5E90B2-03B3-FF4F-BB30-D6170F2E48BF}" srcOrd="1" destOrd="0" presId="urn:microsoft.com/office/officeart/2005/8/layout/arrow2"/>
    <dgm:cxn modelId="{A565B52A-526C-794A-B777-34D72EA488BF}" type="presParOf" srcId="{AC5E90B2-03B3-FF4F-BB30-D6170F2E48BF}" destId="{58108A55-7D77-2845-9DBE-332DF0853219}" srcOrd="0" destOrd="0" presId="urn:microsoft.com/office/officeart/2005/8/layout/arrow2"/>
    <dgm:cxn modelId="{81E04D9B-DED2-624C-9B9E-B270D09FB6C9}" type="presParOf" srcId="{AC5E90B2-03B3-FF4F-BB30-D6170F2E48BF}" destId="{E0F1B317-8857-4540-A83B-D7F8A34163BA}" srcOrd="1" destOrd="0" presId="urn:microsoft.com/office/officeart/2005/8/layout/arrow2"/>
    <dgm:cxn modelId="{85C67F6E-3FDD-EC4A-B8F8-DE80F252FE70}" type="presParOf" srcId="{AC5E90B2-03B3-FF4F-BB30-D6170F2E48BF}" destId="{2AE3F21C-AF46-6345-BD22-264DF5AB1F07}" srcOrd="2" destOrd="0" presId="urn:microsoft.com/office/officeart/2005/8/layout/arrow2"/>
    <dgm:cxn modelId="{67CF95E5-1CB0-A646-A833-DF344AE8FC8D}" type="presParOf" srcId="{AC5E90B2-03B3-FF4F-BB30-D6170F2E48BF}" destId="{EA9D9C54-CD72-1345-819A-8B8AF0D54302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53EF6BD-25C1-2846-9040-6C1EA2BB3822}" type="doc">
      <dgm:prSet loTypeId="urn:microsoft.com/office/officeart/2005/8/layout/arrow6" loCatId="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BA5CC9E0-E093-644C-B627-5FAB4F996B87}">
      <dgm:prSet phldrT="[Text]"/>
      <dgm:spPr/>
      <dgm:t>
        <a:bodyPr/>
        <a:lstStyle/>
        <a:p>
          <a:endParaRPr lang="en-GB" dirty="0"/>
        </a:p>
      </dgm:t>
    </dgm:pt>
    <dgm:pt modelId="{06E3B252-7BF1-2747-8E98-AE6F9966C5E3}" type="parTrans" cxnId="{DCEF8E4C-9B8C-0940-BA64-FB63C9FC95C3}">
      <dgm:prSet/>
      <dgm:spPr/>
      <dgm:t>
        <a:bodyPr/>
        <a:lstStyle/>
        <a:p>
          <a:endParaRPr lang="en-GB"/>
        </a:p>
      </dgm:t>
    </dgm:pt>
    <dgm:pt modelId="{C67AD52F-93A4-7240-B5D3-F3DA5B41D248}" type="sibTrans" cxnId="{DCEF8E4C-9B8C-0940-BA64-FB63C9FC95C3}">
      <dgm:prSet/>
      <dgm:spPr/>
      <dgm:t>
        <a:bodyPr/>
        <a:lstStyle/>
        <a:p>
          <a:endParaRPr lang="en-GB"/>
        </a:p>
      </dgm:t>
    </dgm:pt>
    <dgm:pt modelId="{15A01548-A3DC-DB41-9BF5-244C5AB68CD9}">
      <dgm:prSet phldrT="[Text]"/>
      <dgm:spPr/>
      <dgm:t>
        <a:bodyPr/>
        <a:lstStyle/>
        <a:p>
          <a:endParaRPr lang="en-GB" dirty="0"/>
        </a:p>
      </dgm:t>
    </dgm:pt>
    <dgm:pt modelId="{1D4DEEF1-4B55-044D-9E27-8AE0B1C3E952}" type="parTrans" cxnId="{8CAE3831-EE47-CA41-9415-79E29C3CED0C}">
      <dgm:prSet/>
      <dgm:spPr/>
      <dgm:t>
        <a:bodyPr/>
        <a:lstStyle/>
        <a:p>
          <a:endParaRPr lang="en-GB"/>
        </a:p>
      </dgm:t>
    </dgm:pt>
    <dgm:pt modelId="{FDBC8080-76F4-4C4D-8B5B-FBAC26BD50A7}" type="sibTrans" cxnId="{8CAE3831-EE47-CA41-9415-79E29C3CED0C}">
      <dgm:prSet/>
      <dgm:spPr/>
      <dgm:t>
        <a:bodyPr/>
        <a:lstStyle/>
        <a:p>
          <a:endParaRPr lang="en-GB"/>
        </a:p>
      </dgm:t>
    </dgm:pt>
    <dgm:pt modelId="{3900A9EB-A063-E941-B309-32C9A459396E}" type="pres">
      <dgm:prSet presAssocID="{553EF6BD-25C1-2846-9040-6C1EA2BB3822}" presName="compositeShape" presStyleCnt="0">
        <dgm:presLayoutVars>
          <dgm:chMax val="2"/>
          <dgm:dir/>
          <dgm:resizeHandles val="exact"/>
        </dgm:presLayoutVars>
      </dgm:prSet>
      <dgm:spPr/>
    </dgm:pt>
    <dgm:pt modelId="{498A112A-25E0-3740-B8AC-FD4B55A6B1A6}" type="pres">
      <dgm:prSet presAssocID="{553EF6BD-25C1-2846-9040-6C1EA2BB3822}" presName="ribbon" presStyleLbl="node1" presStyleIdx="0" presStyleCnt="1" custAng="0" custScaleX="178916" custLinFactNeighborX="8047" custLinFactNeighborY="2405"/>
      <dgm:spPr/>
    </dgm:pt>
    <dgm:pt modelId="{3287B566-FBA9-B642-A2C9-1CCF5FF48EC0}" type="pres">
      <dgm:prSet presAssocID="{553EF6BD-25C1-2846-9040-6C1EA2BB3822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B98F46A6-4E88-6946-890F-F5A8C0795241}" type="pres">
      <dgm:prSet presAssocID="{553EF6BD-25C1-2846-9040-6C1EA2BB3822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8CAE3831-EE47-CA41-9415-79E29C3CED0C}" srcId="{553EF6BD-25C1-2846-9040-6C1EA2BB3822}" destId="{15A01548-A3DC-DB41-9BF5-244C5AB68CD9}" srcOrd="1" destOrd="0" parTransId="{1D4DEEF1-4B55-044D-9E27-8AE0B1C3E952}" sibTransId="{FDBC8080-76F4-4C4D-8B5B-FBAC26BD50A7}"/>
    <dgm:cxn modelId="{DCEF8E4C-9B8C-0940-BA64-FB63C9FC95C3}" srcId="{553EF6BD-25C1-2846-9040-6C1EA2BB3822}" destId="{BA5CC9E0-E093-644C-B627-5FAB4F996B87}" srcOrd="0" destOrd="0" parTransId="{06E3B252-7BF1-2747-8E98-AE6F9966C5E3}" sibTransId="{C67AD52F-93A4-7240-B5D3-F3DA5B41D248}"/>
    <dgm:cxn modelId="{5C1CB263-1E9B-AB40-B314-F076F5EE8381}" type="presOf" srcId="{BA5CC9E0-E093-644C-B627-5FAB4F996B87}" destId="{3287B566-FBA9-B642-A2C9-1CCF5FF48EC0}" srcOrd="0" destOrd="0" presId="urn:microsoft.com/office/officeart/2005/8/layout/arrow6"/>
    <dgm:cxn modelId="{776D2CEC-1504-1B45-BC94-FCFA53DBB586}" type="presOf" srcId="{553EF6BD-25C1-2846-9040-6C1EA2BB3822}" destId="{3900A9EB-A063-E941-B309-32C9A459396E}" srcOrd="0" destOrd="0" presId="urn:microsoft.com/office/officeart/2005/8/layout/arrow6"/>
    <dgm:cxn modelId="{0853D9F2-1081-5642-A76F-E0D38E57EBED}" type="presOf" srcId="{15A01548-A3DC-DB41-9BF5-244C5AB68CD9}" destId="{B98F46A6-4E88-6946-890F-F5A8C0795241}" srcOrd="0" destOrd="0" presId="urn:microsoft.com/office/officeart/2005/8/layout/arrow6"/>
    <dgm:cxn modelId="{14470F92-C6FA-E542-9425-223F24ECC7DC}" type="presParOf" srcId="{3900A9EB-A063-E941-B309-32C9A459396E}" destId="{498A112A-25E0-3740-B8AC-FD4B55A6B1A6}" srcOrd="0" destOrd="0" presId="urn:microsoft.com/office/officeart/2005/8/layout/arrow6"/>
    <dgm:cxn modelId="{C65D5CF6-F3F9-504C-84D9-4E1BE8AA055E}" type="presParOf" srcId="{3900A9EB-A063-E941-B309-32C9A459396E}" destId="{3287B566-FBA9-B642-A2C9-1CCF5FF48EC0}" srcOrd="1" destOrd="0" presId="urn:microsoft.com/office/officeart/2005/8/layout/arrow6"/>
    <dgm:cxn modelId="{01B0F47F-8E34-B84B-8BE3-E3B508772D79}" type="presParOf" srcId="{3900A9EB-A063-E941-B309-32C9A459396E}" destId="{B98F46A6-4E88-6946-890F-F5A8C079524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4D1DA-6664-A147-8A8C-081357A240B9}">
      <dsp:nvSpPr>
        <dsp:cNvPr id="0" name=""/>
        <dsp:cNvSpPr/>
      </dsp:nvSpPr>
      <dsp:spPr>
        <a:xfrm>
          <a:off x="0" y="0"/>
          <a:ext cx="6256455" cy="1267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Diverse Scientific Program</a:t>
          </a:r>
        </a:p>
      </dsp:txBody>
      <dsp:txXfrm>
        <a:off x="1378052" y="0"/>
        <a:ext cx="4878402" cy="1267610"/>
      </dsp:txXfrm>
    </dsp:sp>
    <dsp:sp modelId="{6795ADC8-8F8B-864A-8E03-86B97EEE3DBE}">
      <dsp:nvSpPr>
        <dsp:cNvPr id="0" name=""/>
        <dsp:cNvSpPr/>
      </dsp:nvSpPr>
      <dsp:spPr>
        <a:xfrm>
          <a:off x="126761" y="126761"/>
          <a:ext cx="1251291" cy="10140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5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6477" t="-2967" r="20310" b="309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3525D29-9107-614B-914A-2B13670FA052}">
      <dsp:nvSpPr>
        <dsp:cNvPr id="0" name=""/>
        <dsp:cNvSpPr/>
      </dsp:nvSpPr>
      <dsp:spPr>
        <a:xfrm>
          <a:off x="0" y="1394371"/>
          <a:ext cx="6256455" cy="1267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Overview of the CERN Ion Complex</a:t>
          </a:r>
        </a:p>
      </dsp:txBody>
      <dsp:txXfrm>
        <a:off x="1378052" y="1394371"/>
        <a:ext cx="4878402" cy="1267610"/>
      </dsp:txXfrm>
    </dsp:sp>
    <dsp:sp modelId="{46C9815C-A7DF-F14A-A837-7A1496B9CDA2}">
      <dsp:nvSpPr>
        <dsp:cNvPr id="0" name=""/>
        <dsp:cNvSpPr/>
      </dsp:nvSpPr>
      <dsp:spPr>
        <a:xfrm>
          <a:off x="126761" y="1544562"/>
          <a:ext cx="1251291" cy="96722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duotone>
              <a:schemeClr val="accent5">
                <a:hueOff val="-5553"/>
                <a:satOff val="191"/>
                <a:lumOff val="-612"/>
                <a:alphaOff val="0"/>
                <a:shade val="20000"/>
                <a:satMod val="200000"/>
              </a:schemeClr>
              <a:schemeClr val="accent5">
                <a:hueOff val="-5553"/>
                <a:satOff val="191"/>
                <a:lumOff val="-612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31407" t="3021" r="36361" b="-616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54B6AF3-DD0C-D043-8AF1-2DEF9FC42796}">
      <dsp:nvSpPr>
        <dsp:cNvPr id="0" name=""/>
        <dsp:cNvSpPr/>
      </dsp:nvSpPr>
      <dsp:spPr>
        <a:xfrm>
          <a:off x="0" y="2788742"/>
          <a:ext cx="6256455" cy="1267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334258"/>
                <a:satOff val="8955"/>
                <a:lumOff val="394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334258"/>
                <a:satOff val="8955"/>
                <a:lumOff val="394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334258"/>
                <a:satOff val="8955"/>
                <a:lumOff val="394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Assessing feasibility &amp; identifying limitations</a:t>
          </a:r>
        </a:p>
      </dsp:txBody>
      <dsp:txXfrm>
        <a:off x="1378052" y="2788742"/>
        <a:ext cx="4878402" cy="1267610"/>
      </dsp:txXfrm>
    </dsp:sp>
    <dsp:sp modelId="{EC130042-0E4A-8943-BF6E-DE04C023E7ED}">
      <dsp:nvSpPr>
        <dsp:cNvPr id="0" name=""/>
        <dsp:cNvSpPr/>
      </dsp:nvSpPr>
      <dsp:spPr>
        <a:xfrm>
          <a:off x="126761" y="2915503"/>
          <a:ext cx="1251291" cy="101408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>
            <a:duotone>
              <a:schemeClr val="accent5">
                <a:hueOff val="-11107"/>
                <a:satOff val="381"/>
                <a:lumOff val="-1225"/>
                <a:alphaOff val="0"/>
                <a:shade val="20000"/>
                <a:satMod val="200000"/>
              </a:schemeClr>
              <a:schemeClr val="accent5">
                <a:hueOff val="-11107"/>
                <a:satOff val="381"/>
                <a:lumOff val="-1225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7549" t="158" r="28157" b="1506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9C40DC-C9ED-9740-AD3C-A10A50DEE67F}">
      <dsp:nvSpPr>
        <dsp:cNvPr id="0" name=""/>
        <dsp:cNvSpPr/>
      </dsp:nvSpPr>
      <dsp:spPr>
        <a:xfrm>
          <a:off x="0" y="4183114"/>
          <a:ext cx="6256455" cy="1267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shade val="50000"/>
                <a:hueOff val="167129"/>
                <a:satOff val="4478"/>
                <a:lumOff val="1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50000"/>
                <a:hueOff val="167129"/>
                <a:satOff val="4478"/>
                <a:lumOff val="1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50000"/>
                <a:hueOff val="167129"/>
                <a:satOff val="4478"/>
                <a:lumOff val="1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rPr>
            <a:t>Ion Complex Upgrade (ICU) Proposal</a:t>
          </a:r>
        </a:p>
      </dsp:txBody>
      <dsp:txXfrm>
        <a:off x="1378052" y="4183114"/>
        <a:ext cx="4878402" cy="1267610"/>
      </dsp:txXfrm>
    </dsp:sp>
    <dsp:sp modelId="{357E9AC4-2E26-F349-9716-8030606E65BA}">
      <dsp:nvSpPr>
        <dsp:cNvPr id="0" name=""/>
        <dsp:cNvSpPr/>
      </dsp:nvSpPr>
      <dsp:spPr>
        <a:xfrm>
          <a:off x="126761" y="4309875"/>
          <a:ext cx="1251291" cy="101408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duotone>
              <a:schemeClr val="accent5">
                <a:hueOff val="-16660"/>
                <a:satOff val="572"/>
                <a:lumOff val="-1837"/>
                <a:alphaOff val="0"/>
                <a:shade val="20000"/>
                <a:satMod val="200000"/>
              </a:schemeClr>
              <a:schemeClr val="accent5">
                <a:hueOff val="-16660"/>
                <a:satOff val="572"/>
                <a:lumOff val="-1837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A5540-BA0D-A24A-B376-F3ABCDBB62EC}">
      <dsp:nvSpPr>
        <dsp:cNvPr id="0" name=""/>
        <dsp:cNvSpPr/>
      </dsp:nvSpPr>
      <dsp:spPr>
        <a:xfrm>
          <a:off x="0" y="0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8E217-0425-FE42-82A5-E9BF1FF2AC3E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AC1B56-4122-DF43-B2FA-117CCBCA4BF7}">
      <dsp:nvSpPr>
        <dsp:cNvPr id="0" name=""/>
        <dsp:cNvSpPr/>
      </dsp:nvSpPr>
      <dsp:spPr>
        <a:xfrm>
          <a:off x="894079" y="4040293"/>
          <a:ext cx="1064768" cy="12090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2015</a:t>
          </a:r>
        </a:p>
      </dsp:txBody>
      <dsp:txXfrm>
        <a:off x="894079" y="4040293"/>
        <a:ext cx="1064768" cy="1209039"/>
      </dsp:txXfrm>
    </dsp:sp>
    <dsp:sp modelId="{B3354363-937D-BF4A-8591-066341BBA1E9}">
      <dsp:nvSpPr>
        <dsp:cNvPr id="0" name=""/>
        <dsp:cNvSpPr/>
      </dsp:nvSpPr>
      <dsp:spPr>
        <a:xfrm>
          <a:off x="1812543" y="2974509"/>
          <a:ext cx="292607" cy="292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B23F31-D024-754A-A290-9587F3C7D31C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</a:t>
          </a:r>
        </a:p>
      </dsp:txBody>
      <dsp:txXfrm>
        <a:off x="1958847" y="3120813"/>
        <a:ext cx="1349248" cy="2128519"/>
      </dsp:txXfrm>
    </dsp:sp>
    <dsp:sp modelId="{422F7709-DFCC-3C45-B4F9-EB1142CEA9EC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BFD4E-A3F7-DB42-A7A1-D881A8ABAC89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2023</a:t>
          </a:r>
        </a:p>
      </dsp:txBody>
      <dsp:txXfrm>
        <a:off x="3308095" y="2394373"/>
        <a:ext cx="1568704" cy="2854960"/>
      </dsp:txXfrm>
    </dsp:sp>
    <dsp:sp modelId="{19229D51-71A1-7349-B374-B39FA97A27CE}">
      <dsp:nvSpPr>
        <dsp:cNvPr id="0" name=""/>
        <dsp:cNvSpPr/>
      </dsp:nvSpPr>
      <dsp:spPr>
        <a:xfrm>
          <a:off x="4624831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31F774-739B-8C40-9DD5-942E4811A64A}">
      <dsp:nvSpPr>
        <dsp:cNvPr id="0" name=""/>
        <dsp:cNvSpPr/>
      </dsp:nvSpPr>
      <dsp:spPr>
        <a:xfrm>
          <a:off x="4876799" y="1845733"/>
          <a:ext cx="1625600" cy="3403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2024</a:t>
          </a:r>
        </a:p>
      </dsp:txBody>
      <dsp:txXfrm>
        <a:off x="4876799" y="1845733"/>
        <a:ext cx="1625600" cy="3403600"/>
      </dsp:txXfrm>
    </dsp:sp>
    <dsp:sp modelId="{B79AE510-3620-F240-B7F4-5A3DD1DF65E2}">
      <dsp:nvSpPr>
        <dsp:cNvPr id="0" name=""/>
        <dsp:cNvSpPr/>
      </dsp:nvSpPr>
      <dsp:spPr>
        <a:xfrm>
          <a:off x="6181344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451C0-C96A-F040-BA43-2E90BD109659}">
      <dsp:nvSpPr>
        <dsp:cNvPr id="0" name=""/>
        <dsp:cNvSpPr/>
      </dsp:nvSpPr>
      <dsp:spPr>
        <a:xfrm>
          <a:off x="6502399" y="1510453"/>
          <a:ext cx="1625600" cy="373887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2025</a:t>
          </a:r>
        </a:p>
      </dsp:txBody>
      <dsp:txXfrm>
        <a:off x="6502399" y="1510453"/>
        <a:ext cx="1625600" cy="3738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A5540-BA0D-A24A-B376-F3ABCDBB62EC}">
      <dsp:nvSpPr>
        <dsp:cNvPr id="0" name=""/>
        <dsp:cNvSpPr/>
      </dsp:nvSpPr>
      <dsp:spPr>
        <a:xfrm>
          <a:off x="0" y="0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8E217-0425-FE42-82A5-E9BF1FF2AC3E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AC1B56-4122-DF43-B2FA-117CCBCA4BF7}">
      <dsp:nvSpPr>
        <dsp:cNvPr id="0" name=""/>
        <dsp:cNvSpPr/>
      </dsp:nvSpPr>
      <dsp:spPr>
        <a:xfrm>
          <a:off x="894079" y="4040293"/>
          <a:ext cx="1064768" cy="12090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2015</a:t>
          </a:r>
        </a:p>
      </dsp:txBody>
      <dsp:txXfrm>
        <a:off x="894079" y="4040293"/>
        <a:ext cx="1064768" cy="1209039"/>
      </dsp:txXfrm>
    </dsp:sp>
    <dsp:sp modelId="{B3354363-937D-BF4A-8591-066341BBA1E9}">
      <dsp:nvSpPr>
        <dsp:cNvPr id="0" name=""/>
        <dsp:cNvSpPr/>
      </dsp:nvSpPr>
      <dsp:spPr>
        <a:xfrm>
          <a:off x="1812543" y="2974509"/>
          <a:ext cx="292607" cy="292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B23F31-D024-754A-A290-9587F3C7D31C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</a:t>
          </a:r>
        </a:p>
      </dsp:txBody>
      <dsp:txXfrm>
        <a:off x="1958847" y="3120813"/>
        <a:ext cx="1349248" cy="2128519"/>
      </dsp:txXfrm>
    </dsp:sp>
    <dsp:sp modelId="{422F7709-DFCC-3C45-B4F9-EB1142CEA9EC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BFD4E-A3F7-DB42-A7A1-D881A8ABAC89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2023</a:t>
          </a:r>
        </a:p>
      </dsp:txBody>
      <dsp:txXfrm>
        <a:off x="3308095" y="2394373"/>
        <a:ext cx="1568704" cy="2854960"/>
      </dsp:txXfrm>
    </dsp:sp>
    <dsp:sp modelId="{19229D51-71A1-7349-B374-B39FA97A27CE}">
      <dsp:nvSpPr>
        <dsp:cNvPr id="0" name=""/>
        <dsp:cNvSpPr/>
      </dsp:nvSpPr>
      <dsp:spPr>
        <a:xfrm>
          <a:off x="4624831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31F774-739B-8C40-9DD5-942E4811A64A}">
      <dsp:nvSpPr>
        <dsp:cNvPr id="0" name=""/>
        <dsp:cNvSpPr/>
      </dsp:nvSpPr>
      <dsp:spPr>
        <a:xfrm>
          <a:off x="4876799" y="1845733"/>
          <a:ext cx="1625600" cy="3403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2024</a:t>
          </a:r>
        </a:p>
      </dsp:txBody>
      <dsp:txXfrm>
        <a:off x="4876799" y="1845733"/>
        <a:ext cx="1625600" cy="3403600"/>
      </dsp:txXfrm>
    </dsp:sp>
    <dsp:sp modelId="{B79AE510-3620-F240-B7F4-5A3DD1DF65E2}">
      <dsp:nvSpPr>
        <dsp:cNvPr id="0" name=""/>
        <dsp:cNvSpPr/>
      </dsp:nvSpPr>
      <dsp:spPr>
        <a:xfrm>
          <a:off x="6181344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451C0-C96A-F040-BA43-2E90BD109659}">
      <dsp:nvSpPr>
        <dsp:cNvPr id="0" name=""/>
        <dsp:cNvSpPr/>
      </dsp:nvSpPr>
      <dsp:spPr>
        <a:xfrm>
          <a:off x="6502399" y="1510453"/>
          <a:ext cx="1625600" cy="373887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2025</a:t>
          </a:r>
        </a:p>
      </dsp:txBody>
      <dsp:txXfrm>
        <a:off x="6502399" y="1510453"/>
        <a:ext cx="1625600" cy="37388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A5540-BA0D-A24A-B376-F3ABCDBB62EC}">
      <dsp:nvSpPr>
        <dsp:cNvPr id="0" name=""/>
        <dsp:cNvSpPr/>
      </dsp:nvSpPr>
      <dsp:spPr>
        <a:xfrm>
          <a:off x="0" y="0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8E217-0425-FE42-82A5-E9BF1FF2AC3E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AC1B56-4122-DF43-B2FA-117CCBCA4BF7}">
      <dsp:nvSpPr>
        <dsp:cNvPr id="0" name=""/>
        <dsp:cNvSpPr/>
      </dsp:nvSpPr>
      <dsp:spPr>
        <a:xfrm>
          <a:off x="894079" y="4040293"/>
          <a:ext cx="1064768" cy="12090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2015</a:t>
          </a:r>
        </a:p>
      </dsp:txBody>
      <dsp:txXfrm>
        <a:off x="894079" y="4040293"/>
        <a:ext cx="1064768" cy="1209039"/>
      </dsp:txXfrm>
    </dsp:sp>
    <dsp:sp modelId="{B3354363-937D-BF4A-8591-066341BBA1E9}">
      <dsp:nvSpPr>
        <dsp:cNvPr id="0" name=""/>
        <dsp:cNvSpPr/>
      </dsp:nvSpPr>
      <dsp:spPr>
        <a:xfrm>
          <a:off x="1812543" y="2974509"/>
          <a:ext cx="292607" cy="292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B23F31-D024-754A-A290-9587F3C7D31C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</a:t>
          </a:r>
        </a:p>
      </dsp:txBody>
      <dsp:txXfrm>
        <a:off x="1958847" y="3120813"/>
        <a:ext cx="1349248" cy="2128519"/>
      </dsp:txXfrm>
    </dsp:sp>
    <dsp:sp modelId="{422F7709-DFCC-3C45-B4F9-EB1142CEA9EC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BFD4E-A3F7-DB42-A7A1-D881A8ABAC89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2023</a:t>
          </a:r>
        </a:p>
      </dsp:txBody>
      <dsp:txXfrm>
        <a:off x="3308095" y="2394373"/>
        <a:ext cx="1568704" cy="2854960"/>
      </dsp:txXfrm>
    </dsp:sp>
    <dsp:sp modelId="{19229D51-71A1-7349-B374-B39FA97A27CE}">
      <dsp:nvSpPr>
        <dsp:cNvPr id="0" name=""/>
        <dsp:cNvSpPr/>
      </dsp:nvSpPr>
      <dsp:spPr>
        <a:xfrm>
          <a:off x="4624831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31F774-739B-8C40-9DD5-942E4811A64A}">
      <dsp:nvSpPr>
        <dsp:cNvPr id="0" name=""/>
        <dsp:cNvSpPr/>
      </dsp:nvSpPr>
      <dsp:spPr>
        <a:xfrm>
          <a:off x="4876799" y="1845733"/>
          <a:ext cx="1625600" cy="3403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2024</a:t>
          </a:r>
        </a:p>
      </dsp:txBody>
      <dsp:txXfrm>
        <a:off x="4876799" y="1845733"/>
        <a:ext cx="1625600" cy="3403600"/>
      </dsp:txXfrm>
    </dsp:sp>
    <dsp:sp modelId="{B79AE510-3620-F240-B7F4-5A3DD1DF65E2}">
      <dsp:nvSpPr>
        <dsp:cNvPr id="0" name=""/>
        <dsp:cNvSpPr/>
      </dsp:nvSpPr>
      <dsp:spPr>
        <a:xfrm>
          <a:off x="6181344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451C0-C96A-F040-BA43-2E90BD109659}">
      <dsp:nvSpPr>
        <dsp:cNvPr id="0" name=""/>
        <dsp:cNvSpPr/>
      </dsp:nvSpPr>
      <dsp:spPr>
        <a:xfrm>
          <a:off x="6502399" y="1510453"/>
          <a:ext cx="1625600" cy="373887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2025</a:t>
          </a:r>
        </a:p>
      </dsp:txBody>
      <dsp:txXfrm>
        <a:off x="6502399" y="1510453"/>
        <a:ext cx="1625600" cy="37388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4A5540-BA0D-A24A-B376-F3ABCDBB62EC}">
      <dsp:nvSpPr>
        <dsp:cNvPr id="0" name=""/>
        <dsp:cNvSpPr/>
      </dsp:nvSpPr>
      <dsp:spPr>
        <a:xfrm>
          <a:off x="0" y="0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8E217-0425-FE42-82A5-E9BF1FF2AC3E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4AC1B56-4122-DF43-B2FA-117CCBCA4BF7}">
      <dsp:nvSpPr>
        <dsp:cNvPr id="0" name=""/>
        <dsp:cNvSpPr/>
      </dsp:nvSpPr>
      <dsp:spPr>
        <a:xfrm>
          <a:off x="894079" y="4040293"/>
          <a:ext cx="1064768" cy="120903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2015</a:t>
          </a:r>
        </a:p>
      </dsp:txBody>
      <dsp:txXfrm>
        <a:off x="894079" y="4040293"/>
        <a:ext cx="1064768" cy="1209039"/>
      </dsp:txXfrm>
    </dsp:sp>
    <dsp:sp modelId="{B3354363-937D-BF4A-8591-066341BBA1E9}">
      <dsp:nvSpPr>
        <dsp:cNvPr id="0" name=""/>
        <dsp:cNvSpPr/>
      </dsp:nvSpPr>
      <dsp:spPr>
        <a:xfrm>
          <a:off x="1812543" y="2974509"/>
          <a:ext cx="292607" cy="2926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B23F31-D024-754A-A290-9587F3C7D31C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2017</a:t>
          </a:r>
        </a:p>
      </dsp:txBody>
      <dsp:txXfrm>
        <a:off x="1958847" y="3120813"/>
        <a:ext cx="1349248" cy="2128519"/>
      </dsp:txXfrm>
    </dsp:sp>
    <dsp:sp modelId="{422F7709-DFCC-3C45-B4F9-EB1142CEA9EC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2BFD4E-A3F7-DB42-A7A1-D881A8ABAC89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2023</a:t>
          </a:r>
        </a:p>
      </dsp:txBody>
      <dsp:txXfrm>
        <a:off x="3308095" y="2394373"/>
        <a:ext cx="1568704" cy="2854960"/>
      </dsp:txXfrm>
    </dsp:sp>
    <dsp:sp modelId="{19229D51-71A1-7349-B374-B39FA97A27CE}">
      <dsp:nvSpPr>
        <dsp:cNvPr id="0" name=""/>
        <dsp:cNvSpPr/>
      </dsp:nvSpPr>
      <dsp:spPr>
        <a:xfrm>
          <a:off x="4624831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31F774-739B-8C40-9DD5-942E4811A64A}">
      <dsp:nvSpPr>
        <dsp:cNvPr id="0" name=""/>
        <dsp:cNvSpPr/>
      </dsp:nvSpPr>
      <dsp:spPr>
        <a:xfrm>
          <a:off x="4876799" y="1845733"/>
          <a:ext cx="1625600" cy="340360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2024</a:t>
          </a:r>
        </a:p>
      </dsp:txBody>
      <dsp:txXfrm>
        <a:off x="4876799" y="1845733"/>
        <a:ext cx="1625600" cy="3403600"/>
      </dsp:txXfrm>
    </dsp:sp>
    <dsp:sp modelId="{B79AE510-3620-F240-B7F4-5A3DD1DF65E2}">
      <dsp:nvSpPr>
        <dsp:cNvPr id="0" name=""/>
        <dsp:cNvSpPr/>
      </dsp:nvSpPr>
      <dsp:spPr>
        <a:xfrm>
          <a:off x="6181344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451C0-C96A-F040-BA43-2E90BD109659}">
      <dsp:nvSpPr>
        <dsp:cNvPr id="0" name=""/>
        <dsp:cNvSpPr/>
      </dsp:nvSpPr>
      <dsp:spPr>
        <a:xfrm>
          <a:off x="6502399" y="1510453"/>
          <a:ext cx="1625600" cy="3738879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2025</a:t>
          </a:r>
        </a:p>
      </dsp:txBody>
      <dsp:txXfrm>
        <a:off x="6502399" y="1510453"/>
        <a:ext cx="1625600" cy="37388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391E0-41A5-5D49-9D05-4645AB7DE243}">
      <dsp:nvSpPr>
        <dsp:cNvPr id="0" name=""/>
        <dsp:cNvSpPr/>
      </dsp:nvSpPr>
      <dsp:spPr>
        <a:xfrm>
          <a:off x="0" y="150284"/>
          <a:ext cx="6565590" cy="410349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108A55-7D77-2845-9DBE-332DF0853219}">
      <dsp:nvSpPr>
        <dsp:cNvPr id="0" name=""/>
        <dsp:cNvSpPr/>
      </dsp:nvSpPr>
      <dsp:spPr>
        <a:xfrm>
          <a:off x="1526499" y="2311546"/>
          <a:ext cx="229795" cy="229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1B317-8857-4540-A83B-D7F8A34163BA}">
      <dsp:nvSpPr>
        <dsp:cNvPr id="0" name=""/>
        <dsp:cNvSpPr/>
      </dsp:nvSpPr>
      <dsp:spPr>
        <a:xfrm>
          <a:off x="1641397" y="2426444"/>
          <a:ext cx="2133816" cy="17521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764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2027</a:t>
          </a:r>
        </a:p>
      </dsp:txBody>
      <dsp:txXfrm>
        <a:off x="1641397" y="2426444"/>
        <a:ext cx="2133816" cy="1752191"/>
      </dsp:txXfrm>
    </dsp:sp>
    <dsp:sp modelId="{2AE3F21C-AF46-6345-BD22-264DF5AB1F07}">
      <dsp:nvSpPr>
        <dsp:cNvPr id="0" name=""/>
        <dsp:cNvSpPr/>
      </dsp:nvSpPr>
      <dsp:spPr>
        <a:xfrm>
          <a:off x="3643902" y="1265155"/>
          <a:ext cx="393935" cy="393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D9C54-CD72-1345-819A-8B8AF0D54302}">
      <dsp:nvSpPr>
        <dsp:cNvPr id="0" name=""/>
        <dsp:cNvSpPr/>
      </dsp:nvSpPr>
      <dsp:spPr>
        <a:xfrm>
          <a:off x="3840870" y="1462123"/>
          <a:ext cx="2133816" cy="2716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738" tIns="0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2028</a:t>
          </a:r>
        </a:p>
      </dsp:txBody>
      <dsp:txXfrm>
        <a:off x="3840870" y="1462123"/>
        <a:ext cx="2133816" cy="27165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A112A-25E0-3740-B8AC-FD4B55A6B1A6}">
      <dsp:nvSpPr>
        <dsp:cNvPr id="0" name=""/>
        <dsp:cNvSpPr/>
      </dsp:nvSpPr>
      <dsp:spPr>
        <a:xfrm>
          <a:off x="1494367" y="0"/>
          <a:ext cx="4804256" cy="1074081"/>
        </a:xfrm>
        <a:prstGeom prst="leftRightRibbon">
          <a:avLst/>
        </a:prstGeom>
        <a:gradFill rotWithShape="0">
          <a:gsLst>
            <a:gs pos="0">
              <a:schemeClr val="accent5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87B566-FBA9-B642-A2C9-1CCF5FF48EC0}">
      <dsp:nvSpPr>
        <dsp:cNvPr id="0" name=""/>
        <dsp:cNvSpPr/>
      </dsp:nvSpPr>
      <dsp:spPr>
        <a:xfrm>
          <a:off x="2660041" y="187964"/>
          <a:ext cx="886116" cy="526299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2660041" y="187964"/>
        <a:ext cx="886116" cy="526299"/>
      </dsp:txXfrm>
    </dsp:sp>
    <dsp:sp modelId="{B98F46A6-4E88-6946-890F-F5A8C0795241}">
      <dsp:nvSpPr>
        <dsp:cNvPr id="0" name=""/>
        <dsp:cNvSpPr/>
      </dsp:nvSpPr>
      <dsp:spPr>
        <a:xfrm>
          <a:off x="3680418" y="359817"/>
          <a:ext cx="1047228" cy="526299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400" kern="1200" dirty="0"/>
        </a:p>
      </dsp:txBody>
      <dsp:txXfrm>
        <a:off x="3680418" y="359817"/>
        <a:ext cx="1047228" cy="526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36FF2-48A5-624D-BD48-A10262B171C7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8C345-51A5-7B41-AE84-4BF173555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053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A3656-EAF9-B146-A8DB-2FD557787870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04DF8-4584-674C-B0B4-2A4B8F5C98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6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8.tiff"/><Relationship Id="rId26" Type="http://schemas.openxmlformats.org/officeDocument/2006/relationships/image" Target="../media/image44.png"/><Relationship Id="rId3" Type="http://schemas.microsoft.com/office/2007/relationships/hdphoto" Target="../media/hdphoto5.wdp"/><Relationship Id="rId21" Type="http://schemas.openxmlformats.org/officeDocument/2006/relationships/image" Target="../media/image41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17" Type="http://schemas.openxmlformats.org/officeDocument/2006/relationships/image" Target="../media/image38.png"/><Relationship Id="rId25" Type="http://schemas.openxmlformats.org/officeDocument/2006/relationships/image" Target="../media/image43.jpeg"/><Relationship Id="rId2" Type="http://schemas.openxmlformats.org/officeDocument/2006/relationships/image" Target="../media/image29.png"/><Relationship Id="rId16" Type="http://schemas.microsoft.com/office/2007/relationships/hdphoto" Target="../media/hdphoto10.wdp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24" Type="http://schemas.microsoft.com/office/2007/relationships/hdphoto" Target="../media/hdphoto12.wdp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image" Target="../media/image42.png"/><Relationship Id="rId10" Type="http://schemas.openxmlformats.org/officeDocument/2006/relationships/image" Target="../media/image34.jpeg"/><Relationship Id="rId19" Type="http://schemas.openxmlformats.org/officeDocument/2006/relationships/image" Target="../media/image39.jpeg"/><Relationship Id="rId4" Type="http://schemas.openxmlformats.org/officeDocument/2006/relationships/image" Target="../media/image30.jpeg"/><Relationship Id="rId9" Type="http://schemas.microsoft.com/office/2007/relationships/hdphoto" Target="../media/hdphoto7.wdp"/><Relationship Id="rId14" Type="http://schemas.microsoft.com/office/2007/relationships/hdphoto" Target="../media/hdphoto9.wdp"/><Relationship Id="rId22" Type="http://schemas.microsoft.com/office/2007/relationships/hdphoto" Target="../media/hdphoto11.wdp"/><Relationship Id="rId27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microsoft.com/office/2007/relationships/hdphoto" Target="../media/hdphoto15.wdp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6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65.png"/><Relationship Id="rId4" Type="http://schemas.openxmlformats.org/officeDocument/2006/relationships/diagramData" Target="../diagrams/data2.xml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6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65.png"/><Relationship Id="rId4" Type="http://schemas.openxmlformats.org/officeDocument/2006/relationships/diagramData" Target="../diagrams/data3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diagramColors" Target="../diagrams/colors4.xml"/><Relationship Id="rId12" Type="http://schemas.openxmlformats.org/officeDocument/2006/relationships/image" Target="../media/image67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65.png"/><Relationship Id="rId4" Type="http://schemas.openxmlformats.org/officeDocument/2006/relationships/diagramData" Target="../diagrams/data4.xml"/><Relationship Id="rId9" Type="http://schemas.openxmlformats.org/officeDocument/2006/relationships/image" Target="../media/image64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67.png"/><Relationship Id="rId2" Type="http://schemas.openxmlformats.org/officeDocument/2006/relationships/image" Target="../media/image8.tiff"/><Relationship Id="rId16" Type="http://schemas.openxmlformats.org/officeDocument/2006/relationships/hyperlink" Target="https://cds.cern.ch/record/2888741" TargetMode="Externa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66.png"/><Relationship Id="rId5" Type="http://schemas.openxmlformats.org/officeDocument/2006/relationships/diagramLayout" Target="../diagrams/layout5.xml"/><Relationship Id="rId15" Type="http://schemas.openxmlformats.org/officeDocument/2006/relationships/image" Target="../media/image72.png"/><Relationship Id="rId10" Type="http://schemas.openxmlformats.org/officeDocument/2006/relationships/image" Target="../media/image65.png"/><Relationship Id="rId4" Type="http://schemas.openxmlformats.org/officeDocument/2006/relationships/diagramData" Target="../diagrams/data5.xml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63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6.xml"/><Relationship Id="rId11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microsoft.com/office/2007/relationships/diagramDrawing" Target="../diagrams/drawing6.xml"/><Relationship Id="rId4" Type="http://schemas.openxmlformats.org/officeDocument/2006/relationships/image" Target="../media/image73.emf"/><Relationship Id="rId9" Type="http://schemas.openxmlformats.org/officeDocument/2006/relationships/diagramColors" Target="../diagrams/colors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tiff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60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78.png"/><Relationship Id="rId4" Type="http://schemas.openxmlformats.org/officeDocument/2006/relationships/diagramData" Target="../diagrams/data7.xml"/><Relationship Id="rId9" Type="http://schemas.openxmlformats.org/officeDocument/2006/relationships/image" Target="../media/image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emf"/><Relationship Id="rId4" Type="http://schemas.openxmlformats.org/officeDocument/2006/relationships/image" Target="../media/image8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655628/attachments/3241101/5781264/call_for_inputs.pdf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indico.cern.ch/event/1438306/contributions/7040913/attachments/3254664/5810192/Mazeliauskas_CPOD_2026_final.pdf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484357/contributions/6255476/attachments/2980040/5246958/2024.12.04--LMC--2024_ion_run_summary.pdf" TargetMode="External"/><Relationship Id="rId13" Type="http://schemas.openxmlformats.org/officeDocument/2006/relationships/hyperlink" Target="https://indico.cern.ch/event/1538760/contributions/6482253/attachments/3057566/5406037/LPC28.04.2025_oxygen_lumi_projections.pdf" TargetMode="External"/><Relationship Id="rId3" Type="http://schemas.openxmlformats.org/officeDocument/2006/relationships/hyperlink" Target="https://cds.cern.ch/record/2867952" TargetMode="External"/><Relationship Id="rId7" Type="http://schemas.openxmlformats.org/officeDocument/2006/relationships/hyperlink" Target="https://indico.cern.ch/event/1439972/contributions/6159134/attachments/2984739/5257913/2024-12-11-IonsOverviewJAP.pdf" TargetMode="External"/><Relationship Id="rId12" Type="http://schemas.openxmlformats.org/officeDocument/2006/relationships/hyperlink" Target="https://doi.org/10.1140/epjp/s13360-021-01685-5" TargetMode="External"/><Relationship Id="rId17" Type="http://schemas.openxmlformats.org/officeDocument/2006/relationships/image" Target="../media/image8.tiff"/><Relationship Id="rId2" Type="http://schemas.openxmlformats.org/officeDocument/2006/relationships/hyperlink" Target="https://hearts-project.eu/" TargetMode="External"/><Relationship Id="rId16" Type="http://schemas.openxmlformats.org/officeDocument/2006/relationships/hyperlink" Target="https://indico.cern.ch/event/1411924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spirehep.net/literature/1822075" TargetMode="External"/><Relationship Id="rId11" Type="http://schemas.openxmlformats.org/officeDocument/2006/relationships/hyperlink" Target="https://indico.cern.ch/event/1415726/contributions/6115811/attachments/2942450/5171839/Waagaard_2024_10_08_Update_on_LHC_heavy_ion_performance.ppt" TargetMode="External"/><Relationship Id="rId5" Type="http://schemas.openxmlformats.org/officeDocument/2006/relationships/hyperlink" Target="https://cds.cern.ch/record/2926928?ln=en" TargetMode="External"/><Relationship Id="rId15" Type="http://schemas.openxmlformats.org/officeDocument/2006/relationships/hyperlink" Target="https://indico.cern.ch/event/1436085/" TargetMode="External"/><Relationship Id="rId10" Type="http://schemas.openxmlformats.org/officeDocument/2006/relationships/hyperlink" Target="https://cds.cern.ch/record/2929494" TargetMode="External"/><Relationship Id="rId4" Type="http://schemas.openxmlformats.org/officeDocument/2006/relationships/hyperlink" Target="http://cds.cern.ch/record/2845241" TargetMode="External"/><Relationship Id="rId9" Type="http://schemas.openxmlformats.org/officeDocument/2006/relationships/hyperlink" Target="https://indico.cern.ch/event/975877" TargetMode="External"/><Relationship Id="rId14" Type="http://schemas.openxmlformats.org/officeDocument/2006/relationships/hyperlink" Target="https://indico.cern.ch/event/1534858/contributions/6472802/attachments/3052204/5397035/LBOC180_oxygen_run_update_scenarios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tiff"/><Relationship Id="rId4" Type="http://schemas.openxmlformats.org/officeDocument/2006/relationships/image" Target="../media/image88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16/j.nima.2025.171118" TargetMode="Externa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hyperlink" Target="https://indico.cern.ch/event/1438306/contributions/6973694/attachments/3254149/5809833/NA60+_DiCE_CPOD.pdf" TargetMode="External"/><Relationship Id="rId5" Type="http://schemas.openxmlformats.org/officeDocument/2006/relationships/image" Target="../media/image12.emf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hyperlink" Target="https://indico.cern.ch/event/1438306/contributions/6973689/attachments/3254306/5808582/News%20from%20NA61_CPOD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12" Type="http://schemas.openxmlformats.org/officeDocument/2006/relationships/image" Target="../media/image18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655628/attachments/3241101/5781264/call_for_inputs.pdf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hyperlink" Target="https://indico.cern.ch/event/1438306/contributions/7040913/attachments/3254664/5810192/Mazeliauskas_CPOD_2026_final.pdf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12" Type="http://schemas.openxmlformats.org/officeDocument/2006/relationships/image" Target="../media/image18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8FADCA3-D5AD-EF4F-A9E4-49F676BB9865}"/>
              </a:ext>
            </a:extLst>
          </p:cNvPr>
          <p:cNvSpPr txBox="1">
            <a:spLocks/>
          </p:cNvSpPr>
          <p:nvPr/>
        </p:nvSpPr>
        <p:spPr>
          <a:xfrm>
            <a:off x="233778" y="1964959"/>
            <a:ext cx="3644030" cy="7477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Future ion collisions at CERN</a:t>
            </a:r>
            <a:endParaRPr lang="en-GB" sz="3200" b="1" dirty="0">
              <a:solidFill>
                <a:schemeClr val="accent5">
                  <a:lumMod val="20000"/>
                  <a:lumOff val="8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FFC873F-2BC5-A801-7FEF-E16B15629E39}"/>
              </a:ext>
            </a:extLst>
          </p:cNvPr>
          <p:cNvSpPr txBox="1">
            <a:spLocks/>
          </p:cNvSpPr>
          <p:nvPr/>
        </p:nvSpPr>
        <p:spPr>
          <a:xfrm>
            <a:off x="137121" y="3134681"/>
            <a:ext cx="3940201" cy="6463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Machines capabilities, limitations and upgrade opportunities</a:t>
            </a:r>
            <a:endParaRPr lang="en-GB" sz="18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6C193-1D86-EE39-31D8-9C3A8B73E848}"/>
              </a:ext>
            </a:extLst>
          </p:cNvPr>
          <p:cNvSpPr txBox="1"/>
          <p:nvPr/>
        </p:nvSpPr>
        <p:spPr>
          <a:xfrm>
            <a:off x="1078310" y="4285186"/>
            <a:ext cx="2379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Reyes Alemany Fernández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FEFF78-DC4D-AFFE-204A-C82A7488E7AB}"/>
              </a:ext>
            </a:extLst>
          </p:cNvPr>
          <p:cNvSpPr txBox="1"/>
          <p:nvPr/>
        </p:nvSpPr>
        <p:spPr>
          <a:xfrm>
            <a:off x="517160" y="5469821"/>
            <a:ext cx="3334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 behalf of the </a:t>
            </a:r>
            <a:r>
              <a:rPr lang="en-GB" sz="1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Future Ions Working Group, Oxygen for LHC Project &amp; Physics Beyond Colliders Accelerator Opportunities Working Group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2DB5DD-9E4A-93EF-1C16-EE02265A029E}"/>
              </a:ext>
            </a:extLst>
          </p:cNvPr>
          <p:cNvSpPr/>
          <p:nvPr/>
        </p:nvSpPr>
        <p:spPr>
          <a:xfrm>
            <a:off x="517161" y="4586592"/>
            <a:ext cx="33340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CERN</a:t>
            </a:r>
          </a:p>
          <a:p>
            <a:pPr algn="ctr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Beams Department</a:t>
            </a:r>
          </a:p>
          <a:p>
            <a:pPr algn="ctr"/>
            <a:r>
              <a:rPr lang="en-GB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Accelerator and Beam Physics Group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83EDA3-E69B-8AF1-DA77-AB911138523B}"/>
              </a:ext>
            </a:extLst>
          </p:cNvPr>
          <p:cNvSpPr txBox="1"/>
          <p:nvPr/>
        </p:nvSpPr>
        <p:spPr>
          <a:xfrm>
            <a:off x="4462183" y="286487"/>
            <a:ext cx="7475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Intersection of nuclear structure and high-energy nuclear collisions 2026</a:t>
            </a:r>
            <a:endParaRPr lang="es-ES_tradnl" sz="3600" dirty="0">
              <a:solidFill>
                <a:srgbClr val="002060"/>
              </a:solidFill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14CBFCF-13D5-FD82-B335-FE1130461220}"/>
              </a:ext>
            </a:extLst>
          </p:cNvPr>
          <p:cNvSpPr/>
          <p:nvPr/>
        </p:nvSpPr>
        <p:spPr>
          <a:xfrm>
            <a:off x="5283927" y="2319885"/>
            <a:ext cx="6111770" cy="1730812"/>
          </a:xfrm>
          <a:custGeom>
            <a:avLst/>
            <a:gdLst>
              <a:gd name="csX0" fmla="*/ 550816 w 6111770"/>
              <a:gd name="csY0" fmla="*/ 304270 h 1730812"/>
              <a:gd name="csX1" fmla="*/ 2455816 w 6111770"/>
              <a:gd name="csY1" fmla="*/ 21242 h 1730812"/>
              <a:gd name="csX2" fmla="*/ 5296987 w 6111770"/>
              <a:gd name="csY2" fmla="*/ 108327 h 1730812"/>
              <a:gd name="csX3" fmla="*/ 6048102 w 6111770"/>
              <a:gd name="csY3" fmla="*/ 805013 h 1730812"/>
              <a:gd name="csX4" fmla="*/ 3979816 w 6111770"/>
              <a:gd name="csY4" fmla="*/ 1730299 h 1730812"/>
              <a:gd name="csX5" fmla="*/ 256902 w 6111770"/>
              <a:gd name="csY5" fmla="*/ 674384 h 1730812"/>
              <a:gd name="csX6" fmla="*/ 550816 w 6111770"/>
              <a:gd name="csY6" fmla="*/ 304270 h 17308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6111770" h="1730812">
                <a:moveTo>
                  <a:pt x="550816" y="304270"/>
                </a:moveTo>
                <a:cubicBezTo>
                  <a:pt x="917302" y="195413"/>
                  <a:pt x="1664788" y="53899"/>
                  <a:pt x="2455816" y="21242"/>
                </a:cubicBezTo>
                <a:cubicBezTo>
                  <a:pt x="3246844" y="-11415"/>
                  <a:pt x="4698273" y="-22301"/>
                  <a:pt x="5296987" y="108327"/>
                </a:cubicBezTo>
                <a:cubicBezTo>
                  <a:pt x="5895701" y="238955"/>
                  <a:pt x="6267630" y="534684"/>
                  <a:pt x="6048102" y="805013"/>
                </a:cubicBezTo>
                <a:cubicBezTo>
                  <a:pt x="5828574" y="1075342"/>
                  <a:pt x="4945016" y="1752070"/>
                  <a:pt x="3979816" y="1730299"/>
                </a:cubicBezTo>
                <a:cubicBezTo>
                  <a:pt x="3014616" y="1708528"/>
                  <a:pt x="822959" y="912055"/>
                  <a:pt x="256902" y="674384"/>
                </a:cubicBezTo>
                <a:cubicBezTo>
                  <a:pt x="-309155" y="436713"/>
                  <a:pt x="184330" y="413127"/>
                  <a:pt x="550816" y="30427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B91D6D7-136D-1C2C-54F0-7415037DDD34}"/>
              </a:ext>
            </a:extLst>
          </p:cNvPr>
          <p:cNvSpPr/>
          <p:nvPr/>
        </p:nvSpPr>
        <p:spPr>
          <a:xfrm>
            <a:off x="4959907" y="3246471"/>
            <a:ext cx="4529710" cy="2699693"/>
          </a:xfrm>
          <a:custGeom>
            <a:avLst/>
            <a:gdLst>
              <a:gd name="csX0" fmla="*/ 506272 w 5547299"/>
              <a:gd name="csY0" fmla="*/ 63484 h 2722049"/>
              <a:gd name="csX1" fmla="*/ 2661643 w 5547299"/>
              <a:gd name="csY1" fmla="*/ 640427 h 2722049"/>
              <a:gd name="csX2" fmla="*/ 4207414 w 5547299"/>
              <a:gd name="csY2" fmla="*/ 1054084 h 2722049"/>
              <a:gd name="csX3" fmla="*/ 5383072 w 5547299"/>
              <a:gd name="csY3" fmla="*/ 2501884 h 2722049"/>
              <a:gd name="csX4" fmla="*/ 430072 w 5547299"/>
              <a:gd name="csY4" fmla="*/ 2458341 h 2722049"/>
              <a:gd name="csX5" fmla="*/ 506272 w 5547299"/>
              <a:gd name="csY5" fmla="*/ 63484 h 2722049"/>
              <a:gd name="csX0" fmla="*/ 428522 w 4529710"/>
              <a:gd name="csY0" fmla="*/ 63484 h 2699693"/>
              <a:gd name="csX1" fmla="*/ 2583893 w 4529710"/>
              <a:gd name="csY1" fmla="*/ 640427 h 2699693"/>
              <a:gd name="csX2" fmla="*/ 4129664 w 4529710"/>
              <a:gd name="csY2" fmla="*/ 1054084 h 2699693"/>
              <a:gd name="csX3" fmla="*/ 4205864 w 4529710"/>
              <a:gd name="csY3" fmla="*/ 2458341 h 2699693"/>
              <a:gd name="csX4" fmla="*/ 352322 w 4529710"/>
              <a:gd name="csY4" fmla="*/ 2458341 h 2699693"/>
              <a:gd name="csX5" fmla="*/ 428522 w 4529710"/>
              <a:gd name="csY5" fmla="*/ 63484 h 26996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4529710" h="2699693">
                <a:moveTo>
                  <a:pt x="428522" y="63484"/>
                </a:moveTo>
                <a:cubicBezTo>
                  <a:pt x="800450" y="-239502"/>
                  <a:pt x="2583893" y="640427"/>
                  <a:pt x="2583893" y="640427"/>
                </a:cubicBezTo>
                <a:cubicBezTo>
                  <a:pt x="3200750" y="805527"/>
                  <a:pt x="3859336" y="751098"/>
                  <a:pt x="4129664" y="1054084"/>
                </a:cubicBezTo>
                <a:cubicBezTo>
                  <a:pt x="4399993" y="1357070"/>
                  <a:pt x="4835421" y="2224298"/>
                  <a:pt x="4205864" y="2458341"/>
                </a:cubicBezTo>
                <a:cubicBezTo>
                  <a:pt x="3576307" y="2692384"/>
                  <a:pt x="981879" y="2857484"/>
                  <a:pt x="352322" y="2458341"/>
                </a:cubicBezTo>
                <a:cubicBezTo>
                  <a:pt x="-277235" y="2059198"/>
                  <a:pt x="56594" y="366470"/>
                  <a:pt x="428522" y="6348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B27CDB3E-0691-9364-346A-C9351F137368}"/>
              </a:ext>
            </a:extLst>
          </p:cNvPr>
          <p:cNvSpPr/>
          <p:nvPr/>
        </p:nvSpPr>
        <p:spPr>
          <a:xfrm>
            <a:off x="9493425" y="3945147"/>
            <a:ext cx="2029354" cy="1924625"/>
          </a:xfrm>
          <a:custGeom>
            <a:avLst/>
            <a:gdLst>
              <a:gd name="csX0" fmla="*/ 41096 w 2146919"/>
              <a:gd name="csY0" fmla="*/ 358308 h 1925000"/>
              <a:gd name="csX1" fmla="*/ 1242099 w 2146919"/>
              <a:gd name="csY1" fmla="*/ 58057 h 1925000"/>
              <a:gd name="csX2" fmla="*/ 2101908 w 2146919"/>
              <a:gd name="csY2" fmla="*/ 180887 h 1925000"/>
              <a:gd name="csX3" fmla="*/ 1856248 w 2146919"/>
              <a:gd name="csY3" fmla="*/ 1791323 h 1925000"/>
              <a:gd name="csX4" fmla="*/ 423234 w 2146919"/>
              <a:gd name="csY4" fmla="*/ 1668493 h 1925000"/>
              <a:gd name="csX5" fmla="*/ 41096 w 2146919"/>
              <a:gd name="csY5" fmla="*/ 358308 h 1925000"/>
              <a:gd name="csX0" fmla="*/ 60009 w 2029354"/>
              <a:gd name="csY0" fmla="*/ 372791 h 1924625"/>
              <a:gd name="csX1" fmla="*/ 1124534 w 2029354"/>
              <a:gd name="csY1" fmla="*/ 58893 h 1924625"/>
              <a:gd name="csX2" fmla="*/ 1984343 w 2029354"/>
              <a:gd name="csY2" fmla="*/ 181723 h 1924625"/>
              <a:gd name="csX3" fmla="*/ 1738683 w 2029354"/>
              <a:gd name="csY3" fmla="*/ 1792159 h 1924625"/>
              <a:gd name="csX4" fmla="*/ 305669 w 2029354"/>
              <a:gd name="csY4" fmla="*/ 1669329 h 1924625"/>
              <a:gd name="csX5" fmla="*/ 60009 w 2029354"/>
              <a:gd name="csY5" fmla="*/ 372791 h 19246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2029354" h="1924625">
                <a:moveTo>
                  <a:pt x="60009" y="372791"/>
                </a:moveTo>
                <a:cubicBezTo>
                  <a:pt x="196487" y="104385"/>
                  <a:pt x="803812" y="90738"/>
                  <a:pt x="1124534" y="58893"/>
                </a:cubicBezTo>
                <a:cubicBezTo>
                  <a:pt x="1445256" y="27048"/>
                  <a:pt x="1881985" y="-107155"/>
                  <a:pt x="1984343" y="181723"/>
                </a:cubicBezTo>
                <a:cubicBezTo>
                  <a:pt x="2086701" y="470601"/>
                  <a:pt x="2018462" y="1544225"/>
                  <a:pt x="1738683" y="1792159"/>
                </a:cubicBezTo>
                <a:cubicBezTo>
                  <a:pt x="1458904" y="2040093"/>
                  <a:pt x="585448" y="1905890"/>
                  <a:pt x="305669" y="1669329"/>
                </a:cubicBezTo>
                <a:cubicBezTo>
                  <a:pt x="25890" y="1432768"/>
                  <a:pt x="-76469" y="641197"/>
                  <a:pt x="60009" y="3727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C1F127-2C98-6FD9-1A5A-50FCB187707C}"/>
              </a:ext>
            </a:extLst>
          </p:cNvPr>
          <p:cNvSpPr txBox="1"/>
          <p:nvPr/>
        </p:nvSpPr>
        <p:spPr>
          <a:xfrm>
            <a:off x="7561803" y="2299150"/>
            <a:ext cx="25250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QGP</a:t>
            </a:r>
          </a:p>
          <a:p>
            <a:pPr algn="ctr"/>
            <a:r>
              <a:rPr lang="en-GB" sz="28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(deconfinement)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A65FCA-6854-179D-C156-73546960CE69}"/>
              </a:ext>
            </a:extLst>
          </p:cNvPr>
          <p:cNvSpPr txBox="1"/>
          <p:nvPr/>
        </p:nvSpPr>
        <p:spPr>
          <a:xfrm>
            <a:off x="5807459" y="4162757"/>
            <a:ext cx="2494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Hadronic 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2AF43FF-2C44-DE1A-0D2C-A9102183EF34}"/>
                  </a:ext>
                </a:extLst>
              </p:cNvPr>
              <p:cNvSpPr txBox="1"/>
              <p:nvPr/>
            </p:nvSpPr>
            <p:spPr>
              <a:xfrm>
                <a:off x="6338375" y="4609585"/>
                <a:ext cx="132831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𝛑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𝐩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𝐧</m:t>
                      </m:r>
                      <m:r>
                        <a:rPr lang="en-US" sz="28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2AF43FF-2C44-DE1A-0D2C-A9102183E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375" y="4609585"/>
                <a:ext cx="1328312" cy="430887"/>
              </a:xfrm>
              <a:prstGeom prst="rect">
                <a:avLst/>
              </a:prstGeom>
              <a:blipFill>
                <a:blip r:embed="rId3"/>
                <a:stretch>
                  <a:fillRect l="-9524" r="-8571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522CC9A-5C36-0B61-2ABC-DD59ACC0FE1F}"/>
              </a:ext>
            </a:extLst>
          </p:cNvPr>
          <p:cNvSpPr txBox="1"/>
          <p:nvPr/>
        </p:nvSpPr>
        <p:spPr>
          <a:xfrm>
            <a:off x="9493425" y="4227331"/>
            <a:ext cx="2029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Colour super-conductor 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FE02016-48EA-E6F0-29CA-A8FE2970E477}"/>
              </a:ext>
            </a:extLst>
          </p:cNvPr>
          <p:cNvSpPr/>
          <p:nvPr/>
        </p:nvSpPr>
        <p:spPr>
          <a:xfrm>
            <a:off x="6750756" y="3488965"/>
            <a:ext cx="2810933" cy="2190044"/>
          </a:xfrm>
          <a:custGeom>
            <a:avLst/>
            <a:gdLst>
              <a:gd name="csX0" fmla="*/ 2810933 w 2810933"/>
              <a:gd name="csY0" fmla="*/ 2190044 h 2190044"/>
              <a:gd name="csX1" fmla="*/ 2777066 w 2810933"/>
              <a:gd name="csY1" fmla="*/ 1727200 h 2190044"/>
              <a:gd name="csX2" fmla="*/ 2607733 w 2810933"/>
              <a:gd name="csY2" fmla="*/ 1061155 h 2190044"/>
              <a:gd name="csX3" fmla="*/ 2257777 w 2810933"/>
              <a:gd name="csY3" fmla="*/ 632177 h 2190044"/>
              <a:gd name="csX4" fmla="*/ 1715911 w 2810933"/>
              <a:gd name="csY4" fmla="*/ 508000 h 2190044"/>
              <a:gd name="csX5" fmla="*/ 575733 w 2810933"/>
              <a:gd name="csY5" fmla="*/ 237066 h 2190044"/>
              <a:gd name="csX6" fmla="*/ 0 w 2810933"/>
              <a:gd name="csY6" fmla="*/ 0 h 21900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2810933" h="2190044">
                <a:moveTo>
                  <a:pt x="2810933" y="2190044"/>
                </a:moveTo>
                <a:cubicBezTo>
                  <a:pt x="2810933" y="2052696"/>
                  <a:pt x="2810933" y="1915348"/>
                  <a:pt x="2777066" y="1727200"/>
                </a:cubicBezTo>
                <a:cubicBezTo>
                  <a:pt x="2743199" y="1539052"/>
                  <a:pt x="2694281" y="1243659"/>
                  <a:pt x="2607733" y="1061155"/>
                </a:cubicBezTo>
                <a:cubicBezTo>
                  <a:pt x="2521185" y="878651"/>
                  <a:pt x="2406414" y="724369"/>
                  <a:pt x="2257777" y="632177"/>
                </a:cubicBezTo>
                <a:cubicBezTo>
                  <a:pt x="2109140" y="539985"/>
                  <a:pt x="1715911" y="508000"/>
                  <a:pt x="1715911" y="508000"/>
                </a:cubicBezTo>
                <a:cubicBezTo>
                  <a:pt x="1435570" y="442148"/>
                  <a:pt x="861718" y="321733"/>
                  <a:pt x="575733" y="237066"/>
                </a:cubicBezTo>
                <a:cubicBezTo>
                  <a:pt x="289748" y="152399"/>
                  <a:pt x="144874" y="76199"/>
                  <a:pt x="0" y="0"/>
                </a:cubicBezTo>
              </a:path>
            </a:pathLst>
          </a:cu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437DF482-1D87-EB38-E39D-FFACF1EF1C8E}"/>
              </a:ext>
            </a:extLst>
          </p:cNvPr>
          <p:cNvSpPr/>
          <p:nvPr/>
        </p:nvSpPr>
        <p:spPr>
          <a:xfrm>
            <a:off x="6494481" y="3257065"/>
            <a:ext cx="622384" cy="551197"/>
          </a:xfrm>
          <a:prstGeom prst="star5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highlight>
                <a:srgbClr val="800000"/>
              </a:highlight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80C7DCD-6F78-B80E-FA75-4A95DD62A456}"/>
              </a:ext>
            </a:extLst>
          </p:cNvPr>
          <p:cNvCxnSpPr>
            <a:cxnSpLocks/>
          </p:cNvCxnSpPr>
          <p:nvPr/>
        </p:nvCxnSpPr>
        <p:spPr>
          <a:xfrm flipV="1">
            <a:off x="4918343" y="5983849"/>
            <a:ext cx="6562872" cy="246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6C7B07A-81E2-1CA6-B955-A61705E91EAD}"/>
              </a:ext>
            </a:extLst>
          </p:cNvPr>
          <p:cNvCxnSpPr>
            <a:cxnSpLocks/>
          </p:cNvCxnSpPr>
          <p:nvPr/>
        </p:nvCxnSpPr>
        <p:spPr>
          <a:xfrm flipH="1" flipV="1">
            <a:off x="4879585" y="1638391"/>
            <a:ext cx="42338" cy="43701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B1323D3-75EC-6B39-2EBB-C3A57100E4B6}"/>
              </a:ext>
            </a:extLst>
          </p:cNvPr>
          <p:cNvSpPr txBox="1"/>
          <p:nvPr/>
        </p:nvSpPr>
        <p:spPr>
          <a:xfrm>
            <a:off x="8704255" y="5946164"/>
            <a:ext cx="269144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36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Barion density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AC71FE-DAC6-C19A-9E8C-FB2A98528F69}"/>
              </a:ext>
            </a:extLst>
          </p:cNvPr>
          <p:cNvSpPr txBox="1"/>
          <p:nvPr/>
        </p:nvSpPr>
        <p:spPr>
          <a:xfrm rot="16200000">
            <a:off x="3289343" y="2841479"/>
            <a:ext cx="2584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Temperature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F6F604-2137-AE25-8E54-891FF02CC8BE}"/>
              </a:ext>
            </a:extLst>
          </p:cNvPr>
          <p:cNvSpPr txBox="1"/>
          <p:nvPr/>
        </p:nvSpPr>
        <p:spPr>
          <a:xfrm>
            <a:off x="5650440" y="1534715"/>
            <a:ext cx="51989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13-24 April 2026 Yukawa Institute for Theoretical Physics, </a:t>
            </a:r>
            <a:br>
              <a:rPr lang="en-GB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en-GB" sz="1400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Kyoto University, Kyoto, Japan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275CDFF-3014-F789-0437-04A158AF2F5C}"/>
              </a:ext>
            </a:extLst>
          </p:cNvPr>
          <p:cNvSpPr txBox="1"/>
          <p:nvPr/>
        </p:nvSpPr>
        <p:spPr>
          <a:xfrm>
            <a:off x="4926399" y="2456094"/>
            <a:ext cx="583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C7C471-FEE1-07EB-2A22-0B81AD664370}"/>
              </a:ext>
            </a:extLst>
          </p:cNvPr>
          <p:cNvSpPr txBox="1"/>
          <p:nvPr/>
        </p:nvSpPr>
        <p:spPr>
          <a:xfrm>
            <a:off x="5554537" y="2754819"/>
            <a:ext cx="673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RHIC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6724D8-3C4F-9B9D-B7B1-3F6BF41F50F6}"/>
              </a:ext>
            </a:extLst>
          </p:cNvPr>
          <p:cNvSpPr txBox="1"/>
          <p:nvPr/>
        </p:nvSpPr>
        <p:spPr>
          <a:xfrm>
            <a:off x="6418717" y="2912221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A2EC9A-CEA1-C863-D5A7-6FA94AB7C6C6}"/>
              </a:ext>
            </a:extLst>
          </p:cNvPr>
          <p:cNvSpPr txBox="1"/>
          <p:nvPr/>
        </p:nvSpPr>
        <p:spPr>
          <a:xfrm>
            <a:off x="7170294" y="3257065"/>
            <a:ext cx="119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FAIR/JINR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13C082-AA2D-C8C6-EA7E-D33DB19CF296}"/>
              </a:ext>
            </a:extLst>
          </p:cNvPr>
          <p:cNvSpPr txBox="1"/>
          <p:nvPr/>
        </p:nvSpPr>
        <p:spPr>
          <a:xfrm>
            <a:off x="8095557" y="3584110"/>
            <a:ext cx="603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AGS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15EAC1-6564-E671-238B-DE83F6C2C85F}"/>
              </a:ext>
            </a:extLst>
          </p:cNvPr>
          <p:cNvSpPr txBox="1"/>
          <p:nvPr/>
        </p:nvSpPr>
        <p:spPr>
          <a:xfrm>
            <a:off x="8857698" y="3790094"/>
            <a:ext cx="516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FA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4F8DBDA-1B68-9E1B-5365-BF9CDB13848E}"/>
              </a:ext>
            </a:extLst>
          </p:cNvPr>
          <p:cNvSpPr txBox="1"/>
          <p:nvPr/>
        </p:nvSpPr>
        <p:spPr>
          <a:xfrm>
            <a:off x="9651290" y="5588905"/>
            <a:ext cx="1563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40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Neutron stars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4F1914-00A1-E900-EBA0-47F6ACD2D733}"/>
              </a:ext>
            </a:extLst>
          </p:cNvPr>
          <p:cNvSpPr txBox="1"/>
          <p:nvPr/>
        </p:nvSpPr>
        <p:spPr>
          <a:xfrm>
            <a:off x="7235325" y="5574099"/>
            <a:ext cx="169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40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Nuclear matter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440A9D-80BB-21AC-6A44-28440C55A247}"/>
              </a:ext>
            </a:extLst>
          </p:cNvPr>
          <p:cNvSpPr txBox="1"/>
          <p:nvPr/>
        </p:nvSpPr>
        <p:spPr>
          <a:xfrm>
            <a:off x="4916748" y="5574099"/>
            <a:ext cx="100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40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Vacuum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B029031-C5F4-A73B-D022-2A6A518421F5}"/>
              </a:ext>
            </a:extLst>
          </p:cNvPr>
          <p:cNvSpPr txBox="1"/>
          <p:nvPr/>
        </p:nvSpPr>
        <p:spPr>
          <a:xfrm>
            <a:off x="6092284" y="3723933"/>
            <a:ext cx="1494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Critical Point</a:t>
            </a:r>
          </a:p>
        </p:txBody>
      </p:sp>
    </p:spTree>
    <p:extLst>
      <p:ext uri="{BB962C8B-B14F-4D97-AF65-F5344CB8AC3E}">
        <p14:creationId xmlns:p14="http://schemas.microsoft.com/office/powerpoint/2010/main" val="3721532528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8EFC4-585C-C9ED-0390-AB0F86F06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8" descr="Fast Time Vector Logo Design Element Stock Vector (Royalty Free) 1972204148  | Shutterstock">
            <a:extLst>
              <a:ext uri="{FF2B5EF4-FFF2-40B4-BE49-F238E27FC236}">
                <a16:creationId xmlns:a16="http://schemas.microsoft.com/office/drawing/2014/main" id="{AFE433A7-389F-DB5A-4041-949FB8989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57" b="65357" l="19231" r="82308">
                        <a14:foregroundMark x1="48846" y1="63929" x2="74231" y2="60357"/>
                        <a14:foregroundMark x1="74231" y1="60357" x2="79615" y2="37500"/>
                        <a14:foregroundMark x1="79615" y1="37500" x2="67692" y2="25714"/>
                        <a14:foregroundMark x1="79615" y1="37857" x2="82308" y2="56071"/>
                        <a14:foregroundMark x1="59231" y1="50714" x2="72308" y2="40714"/>
                        <a14:foregroundMark x1="61923" y1="49286" x2="64615" y2="49643"/>
                        <a14:foregroundMark x1="76154" y1="35000" x2="8076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21955" r="13077" b="29270"/>
          <a:stretch>
            <a:fillRect/>
          </a:stretch>
        </p:blipFill>
        <p:spPr bwMode="auto">
          <a:xfrm>
            <a:off x="4639475" y="2452848"/>
            <a:ext cx="1422486" cy="10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A Guide to Metal Melting Points - NeoNickel">
            <a:extLst>
              <a:ext uri="{FF2B5EF4-FFF2-40B4-BE49-F238E27FC236}">
                <a16:creationId xmlns:a16="http://schemas.microsoft.com/office/drawing/2014/main" id="{AB829981-B5B4-FC40-4546-E6159B053E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32844"/>
          <a:stretch>
            <a:fillRect/>
          </a:stretch>
        </p:blipFill>
        <p:spPr bwMode="auto">
          <a:xfrm>
            <a:off x="4993897" y="3721506"/>
            <a:ext cx="1118439" cy="65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4" descr="Atoms, Molecules, Elements, Mixtures and Pure Substances Diagram | Quizlet">
            <a:extLst>
              <a:ext uri="{FF2B5EF4-FFF2-40B4-BE49-F238E27FC236}">
                <a16:creationId xmlns:a16="http://schemas.microsoft.com/office/drawing/2014/main" id="{B1E117F4-C0B4-27BD-92C4-D38FE9994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49037" r="52738" b="2349"/>
          <a:stretch>
            <a:fillRect/>
          </a:stretch>
        </p:blipFill>
        <p:spPr bwMode="auto">
          <a:xfrm>
            <a:off x="3595289" y="4610572"/>
            <a:ext cx="1747538" cy="12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BDA593E-E149-B38A-6B6B-C76F2226E3D6}"/>
              </a:ext>
            </a:extLst>
          </p:cNvPr>
          <p:cNvGrpSpPr/>
          <p:nvPr/>
        </p:nvGrpSpPr>
        <p:grpSpPr>
          <a:xfrm>
            <a:off x="5473524" y="4523433"/>
            <a:ext cx="1770898" cy="1269820"/>
            <a:chOff x="10286412" y="3004057"/>
            <a:chExt cx="1770898" cy="1269820"/>
          </a:xfrm>
        </p:grpSpPr>
        <p:pic>
          <p:nvPicPr>
            <p:cNvPr id="52" name="Picture 16" descr="Expensively cheap or Cheaply expensive? | Brightbulb">
              <a:extLst>
                <a:ext uri="{FF2B5EF4-FFF2-40B4-BE49-F238E27FC236}">
                  <a16:creationId xmlns:a16="http://schemas.microsoft.com/office/drawing/2014/main" id="{1737027D-D038-FBF0-0B66-D3A1270CA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74" b="93237" l="9672" r="89964">
                          <a14:foregroundMark x1="12409" y1="21256" x2="68248" y2="22705"/>
                          <a14:foregroundMark x1="13139" y1="21739" x2="13139" y2="70531"/>
                          <a14:foregroundMark x1="13139" y1="70531" x2="48723" y2="87440"/>
                          <a14:foregroundMark x1="48723" y1="87440" x2="67883" y2="46377"/>
                          <a14:foregroundMark x1="67883" y1="46377" x2="33212" y2="23430"/>
                          <a14:foregroundMark x1="33212" y1="23430" x2="15693" y2="22705"/>
                          <a14:foregroundMark x1="15146" y1="24155" x2="47263" y2="47826"/>
                          <a14:foregroundMark x1="47263" y1="47826" x2="47445" y2="47826"/>
                          <a14:foregroundMark x1="19891" y1="23671" x2="66971" y2="52657"/>
                          <a14:foregroundMark x1="28832" y1="24879" x2="40511" y2="38164"/>
                          <a14:foregroundMark x1="34307" y1="31884" x2="34307" y2="31884"/>
                          <a14:foregroundMark x1="33212" y1="33816" x2="61861" y2="25845"/>
                          <a14:foregroundMark x1="38139" y1="25845" x2="60766" y2="26087"/>
                          <a14:foregroundMark x1="46350" y1="31643" x2="81022" y2="32367"/>
                          <a14:foregroundMark x1="69891" y1="11594" x2="67518" y2="11594"/>
                          <a14:foregroundMark x1="72810" y1="7005" x2="76095" y2="7488"/>
                          <a14:foregroundMark x1="74270" y1="2899" x2="78467" y2="2657"/>
                          <a14:foregroundMark x1="17336" y1="30193" x2="29562" y2="75362"/>
                          <a14:foregroundMark x1="29562" y1="75362" x2="18066" y2="31401"/>
                          <a14:foregroundMark x1="18066" y1="31401" x2="16423" y2="28502"/>
                          <a14:foregroundMark x1="15693" y1="37923" x2="20985" y2="68116"/>
                          <a14:foregroundMark x1="16423" y1="58454" x2="34124" y2="72464"/>
                          <a14:foregroundMark x1="17153" y1="66908" x2="28285" y2="70290"/>
                          <a14:foregroundMark x1="23540" y1="34783" x2="36496" y2="60386"/>
                          <a14:foregroundMark x1="22263" y1="42754" x2="31387" y2="61353"/>
                          <a14:foregroundMark x1="18066" y1="31401" x2="24088" y2="29469"/>
                          <a14:foregroundMark x1="28467" y1="44686" x2="37409" y2="44928"/>
                          <a14:foregroundMark x1="28285" y1="40580" x2="46350" y2="41063"/>
                          <a14:foregroundMark x1="28285" y1="49517" x2="58394" y2="50000"/>
                          <a14:foregroundMark x1="27555" y1="56039" x2="58942" y2="56522"/>
                          <a14:foregroundMark x1="34307" y1="54589" x2="55109" y2="54831"/>
                          <a14:foregroundMark x1="14234" y1="51208" x2="29015" y2="51449"/>
                          <a14:foregroundMark x1="18978" y1="55072" x2="22993" y2="55556"/>
                          <a14:foregroundMark x1="29197" y1="65942" x2="31022" y2="66667"/>
                          <a14:foregroundMark x1="37226" y1="63768" x2="54197" y2="64251"/>
                          <a14:foregroundMark x1="48905" y1="68357" x2="58029" y2="68357"/>
                          <a14:foregroundMark x1="47628" y1="87681" x2="67336" y2="87440"/>
                          <a14:foregroundMark x1="61131" y1="80193" x2="77737" y2="80435"/>
                          <a14:foregroundMark x1="63504" y1="61111" x2="69891" y2="76812"/>
                          <a14:foregroundMark x1="67336" y1="59420" x2="75730" y2="72464"/>
                          <a14:foregroundMark x1="65876" y1="49034" x2="75912" y2="49275"/>
                          <a14:foregroundMark x1="15876" y1="89855" x2="52737" y2="90338"/>
                          <a14:foregroundMark x1="52737" y1="90338" x2="84124" y2="89614"/>
                          <a14:foregroundMark x1="29197" y1="60145" x2="37226" y2="60386"/>
                          <a14:foregroundMark x1="12774" y1="71981" x2="28285" y2="72222"/>
                          <a14:foregroundMark x1="14051" y1="91546" x2="24088" y2="932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485" y="3004057"/>
              <a:ext cx="1680825" cy="1269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EB7D84D-81FE-E4DB-927C-B5BC55802EBF}"/>
                </a:ext>
              </a:extLst>
            </p:cNvPr>
            <p:cNvSpPr txBox="1"/>
            <p:nvPr/>
          </p:nvSpPr>
          <p:spPr>
            <a:xfrm rot="16200000">
              <a:off x="10096103" y="3466318"/>
              <a:ext cx="749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err="1"/>
                <a:t>Purity</a:t>
              </a:r>
              <a:endParaRPr lang="es-ES_tradnl" dirty="0"/>
            </a:p>
          </p:txBody>
        </p:sp>
      </p:grpSp>
      <p:pic>
        <p:nvPicPr>
          <p:cNvPr id="54" name="Picture 18" descr="Simulation Promotes Safety - Simlog">
            <a:extLst>
              <a:ext uri="{FF2B5EF4-FFF2-40B4-BE49-F238E27FC236}">
                <a16:creationId xmlns:a16="http://schemas.microsoft.com/office/drawing/2014/main" id="{15F39068-AB55-28BA-4F54-9258F25C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33" b="90000" l="9742" r="89861">
                        <a14:foregroundMark x1="20080" y1="11333" x2="24652" y2="5000"/>
                        <a14:foregroundMark x1="24652" y1="5000" x2="34394" y2="7167"/>
                        <a14:foregroundMark x1="34394" y1="7167" x2="25845" y2="10500"/>
                        <a14:foregroundMark x1="25845" y1="10500" x2="20477" y2="11000"/>
                        <a14:foregroundMark x1="23062" y1="6000" x2="29821" y2="4833"/>
                        <a14:foregroundMark x1="77734" y1="37000" x2="71769" y2="31667"/>
                        <a14:foregroundMark x1="71769" y1="31667" x2="76541" y2="24500"/>
                        <a14:foregroundMark x1="76541" y1="24500" x2="85089" y2="21833"/>
                        <a14:foregroundMark x1="85089" y1="21833" x2="85686" y2="30333"/>
                        <a14:foregroundMark x1="85686" y1="30333" x2="81113" y2="36167"/>
                        <a14:foregroundMark x1="81113" y1="36167" x2="77932" y2="37167"/>
                        <a14:foregroundMark x1="76740" y1="23500" x2="84692" y2="21167"/>
                        <a14:foregroundMark x1="84692" y1="21167" x2="84692" y2="21167"/>
                        <a14:foregroundMark x1="76342" y1="22167" x2="76342" y2="22500"/>
                        <a14:foregroundMark x1="82903" y1="22500" x2="75746" y2="2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6465" y="3059741"/>
            <a:ext cx="1752625" cy="209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What is Reactivity | Definition of Reactivity">
            <a:extLst>
              <a:ext uri="{FF2B5EF4-FFF2-40B4-BE49-F238E27FC236}">
                <a16:creationId xmlns:a16="http://schemas.microsoft.com/office/drawing/2014/main" id="{9499B6FC-B5C6-1DC1-2A1D-5B6A027D8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" t="18608" r="72192" b="9743"/>
          <a:stretch>
            <a:fillRect/>
          </a:stretch>
        </p:blipFill>
        <p:spPr bwMode="auto">
          <a:xfrm>
            <a:off x="10115152" y="3078151"/>
            <a:ext cx="407794" cy="74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2" descr="179,800+ Poison Stock Illustrations, Royalty-Free Vector Graphics &amp; Clip Art  - iStock | Poison bottle, Skull and crossbones, Arsenic">
            <a:extLst>
              <a:ext uri="{FF2B5EF4-FFF2-40B4-BE49-F238E27FC236}">
                <a16:creationId xmlns:a16="http://schemas.microsoft.com/office/drawing/2014/main" id="{DF0C1F66-5582-1015-E756-91691A44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04" b="92810" l="8497" r="94281">
                        <a14:foregroundMark x1="8660" y1="77614" x2="8660" y2="79248"/>
                        <a14:foregroundMark x1="87908" y1="75000" x2="87418" y2="75000"/>
                        <a14:foregroundMark x1="87908" y1="76471" x2="89706" y2="76144"/>
                        <a14:foregroundMark x1="94281" y1="92810" x2="94281" y2="78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42" y="3100556"/>
            <a:ext cx="776355" cy="77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4" descr="Flammable Fire Red Yield - Floor Sign">
            <a:extLst>
              <a:ext uri="{FF2B5EF4-FFF2-40B4-BE49-F238E27FC236}">
                <a16:creationId xmlns:a16="http://schemas.microsoft.com/office/drawing/2014/main" id="{BE11116C-8D5E-26E0-F428-8213FC63A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762" b="99524" l="3750" r="99583">
                        <a14:foregroundMark x1="46667" y1="4286" x2="10000" y2="86667"/>
                        <a14:foregroundMark x1="10000" y1="86667" x2="38750" y2="89048"/>
                        <a14:foregroundMark x1="38750" y1="89048" x2="80000" y2="81429"/>
                        <a14:foregroundMark x1="80000" y1="81429" x2="76250" y2="57143"/>
                        <a14:foregroundMark x1="76250" y1="57143" x2="47083" y2="4762"/>
                        <a14:foregroundMark x1="17917" y1="80952" x2="21667" y2="80476"/>
                        <a14:foregroundMark x1="21667" y1="82381" x2="25000" y2="92857"/>
                        <a14:foregroundMark x1="22083" y1="84286" x2="29167" y2="84762"/>
                        <a14:foregroundMark x1="64583" y1="90476" x2="77917" y2="90952"/>
                        <a14:foregroundMark x1="75833" y1="93333" x2="75000" y2="79524"/>
                        <a14:foregroundMark x1="46667" y1="10476" x2="27917" y2="50952"/>
                        <a14:foregroundMark x1="27917" y1="50952" x2="27917" y2="50952"/>
                        <a14:foregroundMark x1="48750" y1="8095" x2="93750" y2="93810"/>
                        <a14:foregroundMark x1="48750" y1="7143" x2="58750" y2="30000"/>
                        <a14:foregroundMark x1="58750" y1="30000" x2="66667" y2="37143"/>
                        <a14:foregroundMark x1="63333" y1="35238" x2="55833" y2="14762"/>
                        <a14:foregroundMark x1="55833" y1="14762" x2="50000" y2="5714"/>
                        <a14:foregroundMark x1="9583" y1="85238" x2="27500" y2="96667"/>
                        <a14:foregroundMark x1="27500" y1="96667" x2="49583" y2="94286"/>
                        <a14:foregroundMark x1="49583" y1="94286" x2="94167" y2="96190"/>
                        <a14:foregroundMark x1="71667" y1="97619" x2="40000" y2="97619"/>
                        <a14:foregroundMark x1="40833" y1="97143" x2="61250" y2="95238"/>
                        <a14:foregroundMark x1="61250" y1="95238" x2="72500" y2="95714"/>
                        <a14:foregroundMark x1="3750" y1="97143" x2="25833" y2="95238"/>
                        <a14:foregroundMark x1="95833" y1="96667" x2="99583" y2="9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359" y="3058781"/>
            <a:ext cx="809830" cy="70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Oven cartoon classic Images - Free Download on Freepik">
            <a:extLst>
              <a:ext uri="{FF2B5EF4-FFF2-40B4-BE49-F238E27FC236}">
                <a16:creationId xmlns:a16="http://schemas.microsoft.com/office/drawing/2014/main" id="{905AC7B1-55D0-29E5-183E-59065F8BF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92" b="93108" l="4865" r="90946">
                        <a14:foregroundMark x1="25811" y1="7027" x2="37027" y2="811"/>
                        <a14:foregroundMark x1="37027" y1="811" x2="51081" y2="270"/>
                        <a14:foregroundMark x1="51081" y1="270" x2="97162" y2="2568"/>
                        <a14:foregroundMark x1="97162" y1="2568" x2="99054" y2="52568"/>
                        <a14:foregroundMark x1="99054" y1="52568" x2="93919" y2="64324"/>
                        <a14:foregroundMark x1="93919" y1="64324" x2="93514" y2="73784"/>
                        <a14:foregroundMark x1="93514" y1="73784" x2="73108" y2="97162"/>
                        <a14:foregroundMark x1="73108" y1="97162" x2="67027" y2="92568"/>
                        <a14:foregroundMark x1="67027" y1="92568" x2="50135" y2="89459"/>
                        <a14:foregroundMark x1="50135" y1="89459" x2="25135" y2="91486"/>
                        <a14:foregroundMark x1="25135" y1="91486" x2="7973" y2="84459"/>
                        <a14:foregroundMark x1="7973" y1="84459" x2="6486" y2="76486"/>
                        <a14:foregroundMark x1="6486" y1="76486" x2="23919" y2="59730"/>
                        <a14:foregroundMark x1="23919" y1="59730" x2="30541" y2="50405"/>
                        <a14:foregroundMark x1="30541" y1="50405" x2="23378" y2="36622"/>
                        <a14:foregroundMark x1="23378" y1="36622" x2="24730" y2="1892"/>
                        <a14:foregroundMark x1="24730" y1="1892" x2="24730" y2="1892"/>
                        <a14:foregroundMark x1="89730" y1="5811" x2="94324" y2="14865"/>
                        <a14:foregroundMark x1="94324" y1="14865" x2="92432" y2="62297"/>
                        <a14:foregroundMark x1="92432" y1="62297" x2="85000" y2="67568"/>
                        <a14:foregroundMark x1="85000" y1="67568" x2="83649" y2="50811"/>
                        <a14:foregroundMark x1="83649" y1="50811" x2="87027" y2="11216"/>
                        <a14:foregroundMark x1="87027" y1="11216" x2="91081" y2="5405"/>
                        <a14:foregroundMark x1="91081" y1="5405" x2="91081" y2="5405"/>
                        <a14:foregroundMark x1="82162" y1="69459" x2="67703" y2="89459"/>
                        <a14:foregroundMark x1="67703" y1="89459" x2="67838" y2="96622"/>
                        <a14:foregroundMark x1="67838" y1="96622" x2="76216" y2="90135"/>
                        <a14:foregroundMark x1="76216" y1="90135" x2="80676" y2="82973"/>
                        <a14:foregroundMark x1="80676" y1="82973" x2="81892" y2="69324"/>
                        <a14:foregroundMark x1="66351" y1="92973" x2="65405" y2="93243"/>
                        <a14:foregroundMark x1="8243" y1="83108" x2="2432" y2="78649"/>
                        <a14:foregroundMark x1="2432" y1="78649" x2="4865" y2="70541"/>
                        <a14:foregroundMark x1="4865" y1="70541" x2="11216" y2="85405"/>
                        <a14:foregroundMark x1="11216" y1="85405" x2="11351" y2="859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96" y="3466621"/>
            <a:ext cx="1141325" cy="11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The Thermometer Showing High Temperature, Thermometer, 3d, Temperature PNG  Transparent Image and Clipart for Free Download">
            <a:extLst>
              <a:ext uri="{FF2B5EF4-FFF2-40B4-BE49-F238E27FC236}">
                <a16:creationId xmlns:a16="http://schemas.microsoft.com/office/drawing/2014/main" id="{A94FA762-B59B-8CB6-41CE-313F11CB6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16" y="3738780"/>
            <a:ext cx="1022033" cy="10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868BB30-7969-22A9-53D8-2C03B72C418C}"/>
              </a:ext>
            </a:extLst>
          </p:cNvPr>
          <p:cNvSpPr txBox="1">
            <a:spLocks/>
          </p:cNvSpPr>
          <p:nvPr/>
        </p:nvSpPr>
        <p:spPr>
          <a:xfrm>
            <a:off x="-7684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43A44-94C7-591C-1D74-7F4AE58E419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9E2936-8DF8-85F9-28A5-89EE6F86B08A}"/>
              </a:ext>
            </a:extLst>
          </p:cNvPr>
          <p:cNvCxnSpPr/>
          <p:nvPr/>
        </p:nvCxnSpPr>
        <p:spPr>
          <a:xfrm>
            <a:off x="1169232" y="5456420"/>
            <a:ext cx="810" cy="62452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044FA37-D8A5-491A-AF4A-BCE2D6F13778}"/>
              </a:ext>
            </a:extLst>
          </p:cNvPr>
          <p:cNvSpPr/>
          <p:nvPr/>
        </p:nvSpPr>
        <p:spPr>
          <a:xfrm>
            <a:off x="1167983" y="4348942"/>
            <a:ext cx="547141" cy="5471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4EC05B7-BB7C-F769-558D-B0B718CA60DC}"/>
              </a:ext>
            </a:extLst>
          </p:cNvPr>
          <p:cNvSpPr/>
          <p:nvPr/>
        </p:nvSpPr>
        <p:spPr>
          <a:xfrm>
            <a:off x="1182973" y="5269042"/>
            <a:ext cx="301052" cy="28531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43F369-ABFE-DEC9-9842-E325B5CD7452}"/>
              </a:ext>
            </a:extLst>
          </p:cNvPr>
          <p:cNvCxnSpPr/>
          <p:nvPr/>
        </p:nvCxnSpPr>
        <p:spPr>
          <a:xfrm>
            <a:off x="1167983" y="4714788"/>
            <a:ext cx="810" cy="62452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1379D8-C2AF-0CFA-E895-794557FCF320}"/>
              </a:ext>
            </a:extLst>
          </p:cNvPr>
          <p:cNvCxnSpPr/>
          <p:nvPr/>
        </p:nvCxnSpPr>
        <p:spPr>
          <a:xfrm>
            <a:off x="1167983" y="3888854"/>
            <a:ext cx="810" cy="62452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34A2A006-B198-1E97-FEC1-6A0500AC2554}"/>
              </a:ext>
            </a:extLst>
          </p:cNvPr>
          <p:cNvSpPr/>
          <p:nvPr/>
        </p:nvSpPr>
        <p:spPr>
          <a:xfrm>
            <a:off x="1159239" y="3289408"/>
            <a:ext cx="818213" cy="8259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11BE6AB-B9FD-E00A-3C92-9C3D50BA4168}"/>
              </a:ext>
            </a:extLst>
          </p:cNvPr>
          <p:cNvSpPr/>
          <p:nvPr/>
        </p:nvSpPr>
        <p:spPr>
          <a:xfrm>
            <a:off x="1131133" y="1415879"/>
            <a:ext cx="1692638" cy="1628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A822F6-D2CE-044E-2C50-F2340F898A32}"/>
              </a:ext>
            </a:extLst>
          </p:cNvPr>
          <p:cNvCxnSpPr>
            <a:stCxn id="16" idx="2"/>
          </p:cNvCxnSpPr>
          <p:nvPr/>
        </p:nvCxnSpPr>
        <p:spPr>
          <a:xfrm>
            <a:off x="1131133" y="2230299"/>
            <a:ext cx="28106" cy="132953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>
            <a:extLst>
              <a:ext uri="{FF2B5EF4-FFF2-40B4-BE49-F238E27FC236}">
                <a16:creationId xmlns:a16="http://schemas.microsoft.com/office/drawing/2014/main" id="{4DDC8454-17CC-0461-97DA-7C9B870001D4}"/>
              </a:ext>
            </a:extLst>
          </p:cNvPr>
          <p:cNvSpPr/>
          <p:nvPr/>
        </p:nvSpPr>
        <p:spPr>
          <a:xfrm>
            <a:off x="1111769" y="6064964"/>
            <a:ext cx="127417" cy="9564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E7FBB-29EB-0303-04E1-9E876103DB77}"/>
              </a:ext>
            </a:extLst>
          </p:cNvPr>
          <p:cNvSpPr txBox="1"/>
          <p:nvPr/>
        </p:nvSpPr>
        <p:spPr>
          <a:xfrm>
            <a:off x="306868" y="589627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30B782-82ED-6663-AC52-C5F86819DE1E}"/>
              </a:ext>
            </a:extLst>
          </p:cNvPr>
          <p:cNvSpPr txBox="1"/>
          <p:nvPr/>
        </p:nvSpPr>
        <p:spPr>
          <a:xfrm>
            <a:off x="235213" y="5621737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LINAC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9B5F02-5E4D-FD35-2507-0EAD6336CA86}"/>
              </a:ext>
            </a:extLst>
          </p:cNvPr>
          <p:cNvSpPr txBox="1"/>
          <p:nvPr/>
        </p:nvSpPr>
        <p:spPr>
          <a:xfrm>
            <a:off x="571844" y="522045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4511D5-B6E3-C6F6-CE34-B852B666526F}"/>
              </a:ext>
            </a:extLst>
          </p:cNvPr>
          <p:cNvSpPr txBox="1"/>
          <p:nvPr/>
        </p:nvSpPr>
        <p:spPr>
          <a:xfrm>
            <a:off x="740160" y="4483529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8D69B-836D-C92C-30A8-E231E49E4F8F}"/>
              </a:ext>
            </a:extLst>
          </p:cNvPr>
          <p:cNvSpPr txBox="1"/>
          <p:nvPr/>
        </p:nvSpPr>
        <p:spPr>
          <a:xfrm>
            <a:off x="634361" y="353450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DB309A-C561-E597-983D-43B77BF56D0C}"/>
              </a:ext>
            </a:extLst>
          </p:cNvPr>
          <p:cNvSpPr txBox="1"/>
          <p:nvPr/>
        </p:nvSpPr>
        <p:spPr>
          <a:xfrm>
            <a:off x="599095" y="203322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LHC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8CBBD5-3988-6412-98C8-CE1C9BDA44D9}"/>
              </a:ext>
            </a:extLst>
          </p:cNvPr>
          <p:cNvSpPr txBox="1"/>
          <p:nvPr/>
        </p:nvSpPr>
        <p:spPr>
          <a:xfrm>
            <a:off x="1108991" y="527735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78 </a:t>
            </a:r>
            <a:r>
              <a:rPr lang="en-GB" sz="1200" dirty="0"/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1A108-B0A8-DA28-AB26-FA1AE6399780}"/>
              </a:ext>
            </a:extLst>
          </p:cNvPr>
          <p:cNvSpPr txBox="1"/>
          <p:nvPr/>
        </p:nvSpPr>
        <p:spPr>
          <a:xfrm>
            <a:off x="1175477" y="4490717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628 </a:t>
            </a:r>
            <a:r>
              <a:rPr lang="en-GB" sz="1200" dirty="0"/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E18678-45CF-68C2-4026-F849C39AA268}"/>
              </a:ext>
            </a:extLst>
          </p:cNvPr>
          <p:cNvSpPr txBox="1"/>
          <p:nvPr/>
        </p:nvSpPr>
        <p:spPr>
          <a:xfrm>
            <a:off x="1322123" y="356387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7 km</a:t>
            </a:r>
            <a:endParaRPr lang="en-GB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7F1262-9543-BF68-0B23-2A08FB3BCEF7}"/>
              </a:ext>
            </a:extLst>
          </p:cNvPr>
          <p:cNvSpPr txBox="1"/>
          <p:nvPr/>
        </p:nvSpPr>
        <p:spPr>
          <a:xfrm>
            <a:off x="1664784" y="207019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27 km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7546521-4BEA-2062-2667-E7C0288C2689}"/>
              </a:ext>
            </a:extLst>
          </p:cNvPr>
          <p:cNvSpPr txBox="1"/>
          <p:nvPr/>
        </p:nvSpPr>
        <p:spPr>
          <a:xfrm>
            <a:off x="1950279" y="592811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29+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8324831-A6EA-0174-3C92-284B30844335}"/>
              </a:ext>
            </a:extLst>
          </p:cNvPr>
          <p:cNvSpPr txBox="1"/>
          <p:nvPr/>
        </p:nvSpPr>
        <p:spPr>
          <a:xfrm>
            <a:off x="1909770" y="528572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54+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E87E4F4-F31F-4E00-5AF0-403DD4D5997A}"/>
              </a:ext>
            </a:extLst>
          </p:cNvPr>
          <p:cNvGrpSpPr/>
          <p:nvPr/>
        </p:nvGrpSpPr>
        <p:grpSpPr>
          <a:xfrm>
            <a:off x="1003057" y="5562663"/>
            <a:ext cx="1023156" cy="276999"/>
            <a:chOff x="1003057" y="5562663"/>
            <a:chExt cx="1023156" cy="276999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A5DFC8F-6313-6BB3-1430-5E87263EAE94}"/>
                </a:ext>
              </a:extLst>
            </p:cNvPr>
            <p:cNvCxnSpPr/>
            <p:nvPr/>
          </p:nvCxnSpPr>
          <p:spPr>
            <a:xfrm>
              <a:off x="1003057" y="5703976"/>
              <a:ext cx="356163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73CC64E-DCB7-B68D-072A-69A8425589A0}"/>
                </a:ext>
              </a:extLst>
            </p:cNvPr>
            <p:cNvSpPr txBox="1"/>
            <p:nvPr/>
          </p:nvSpPr>
          <p:spPr>
            <a:xfrm>
              <a:off x="1341410" y="5562663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7030A0"/>
                  </a:solidFill>
                </a:rPr>
                <a:t>Stripper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D9865C2-023B-E2AA-D429-98DE3DB23545}"/>
              </a:ext>
            </a:extLst>
          </p:cNvPr>
          <p:cNvGrpSpPr/>
          <p:nvPr/>
        </p:nvGrpSpPr>
        <p:grpSpPr>
          <a:xfrm>
            <a:off x="972447" y="4079157"/>
            <a:ext cx="1023156" cy="276999"/>
            <a:chOff x="1003057" y="5562663"/>
            <a:chExt cx="1023156" cy="276999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5467E88-7AC2-4C0D-8628-FBF666F4E61B}"/>
                </a:ext>
              </a:extLst>
            </p:cNvPr>
            <p:cNvCxnSpPr/>
            <p:nvPr/>
          </p:nvCxnSpPr>
          <p:spPr>
            <a:xfrm>
              <a:off x="1003057" y="5703976"/>
              <a:ext cx="356163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CE1D78D-2F01-E913-467A-46EE4C20B1E0}"/>
                </a:ext>
              </a:extLst>
            </p:cNvPr>
            <p:cNvSpPr txBox="1"/>
            <p:nvPr/>
          </p:nvSpPr>
          <p:spPr>
            <a:xfrm>
              <a:off x="1341410" y="5562663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7030A0"/>
                  </a:solidFill>
                </a:rPr>
                <a:t>Stripper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7D27BFF5-3D8B-0FB0-9F6A-A4FE373B872C}"/>
              </a:ext>
            </a:extLst>
          </p:cNvPr>
          <p:cNvSpPr txBox="1"/>
          <p:nvPr/>
        </p:nvSpPr>
        <p:spPr>
          <a:xfrm>
            <a:off x="2000663" y="357360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82+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5900787-CF60-D0E0-439D-074BA97F035A}"/>
              </a:ext>
            </a:extLst>
          </p:cNvPr>
          <p:cNvSpPr/>
          <p:nvPr/>
        </p:nvSpPr>
        <p:spPr>
          <a:xfrm>
            <a:off x="387854" y="5116252"/>
            <a:ext cx="7072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72 MeV/n</a:t>
            </a:r>
            <a:endParaRPr lang="en-GB" sz="1000" dirty="0">
              <a:solidFill>
                <a:srgbClr val="9452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7ADD579-8CDE-496C-2248-07D2A6318837}"/>
              </a:ext>
            </a:extLst>
          </p:cNvPr>
          <p:cNvSpPr txBox="1"/>
          <p:nvPr/>
        </p:nvSpPr>
        <p:spPr>
          <a:xfrm>
            <a:off x="387854" y="584762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945200"/>
                </a:solidFill>
              </a:rPr>
              <a:t>2.5 </a:t>
            </a:r>
            <a:r>
              <a:rPr lang="en-GB" sz="1000" dirty="0" err="1">
                <a:solidFill>
                  <a:srgbClr val="945200"/>
                </a:solidFill>
              </a:rPr>
              <a:t>keV</a:t>
            </a:r>
            <a:r>
              <a:rPr lang="en-GB" sz="1000" dirty="0">
                <a:solidFill>
                  <a:srgbClr val="945200"/>
                </a:solidFill>
              </a:rPr>
              <a:t>/n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B69A287-7683-3510-3473-8F6B19B33D79}"/>
              </a:ext>
            </a:extLst>
          </p:cNvPr>
          <p:cNvSpPr txBox="1"/>
          <p:nvPr/>
        </p:nvSpPr>
        <p:spPr>
          <a:xfrm>
            <a:off x="387854" y="5486229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945200"/>
                </a:solidFill>
              </a:rPr>
              <a:t>4.2 MeV/n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07D6380-7222-0CA0-C771-C640B13CDF44}"/>
              </a:ext>
            </a:extLst>
          </p:cNvPr>
          <p:cNvSpPr/>
          <p:nvPr/>
        </p:nvSpPr>
        <p:spPr>
          <a:xfrm>
            <a:off x="387854" y="4296719"/>
            <a:ext cx="7104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5.8 GeV/n</a:t>
            </a:r>
            <a:endParaRPr lang="en-GB" sz="1000" dirty="0">
              <a:solidFill>
                <a:srgbClr val="9452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A28336A-3D8E-4655-A8E5-36EFEC003B18}"/>
              </a:ext>
            </a:extLst>
          </p:cNvPr>
          <p:cNvSpPr/>
          <p:nvPr/>
        </p:nvSpPr>
        <p:spPr>
          <a:xfrm>
            <a:off x="387854" y="3349871"/>
            <a:ext cx="841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176.5 </a:t>
            </a:r>
            <a:r>
              <a:rPr lang="en-GB" sz="1000" dirty="0">
                <a:solidFill>
                  <a:srgbClr val="945200"/>
                </a:solidFill>
              </a:rPr>
              <a:t>GeV/n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F820F11-E054-103D-BBC6-18530D3F3F73}"/>
              </a:ext>
            </a:extLst>
          </p:cNvPr>
          <p:cNvSpPr/>
          <p:nvPr/>
        </p:nvSpPr>
        <p:spPr>
          <a:xfrm>
            <a:off x="387854" y="1821724"/>
            <a:ext cx="7585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dirty="0">
                <a:solidFill>
                  <a:srgbClr val="945200"/>
                </a:solidFill>
              </a:rPr>
              <a:t>2.68 </a:t>
            </a:r>
            <a:r>
              <a:rPr lang="en-GB" sz="1000" dirty="0" err="1">
                <a:solidFill>
                  <a:srgbClr val="945200"/>
                </a:solidFill>
              </a:rPr>
              <a:t>TeV</a:t>
            </a:r>
            <a:r>
              <a:rPr lang="en-GB" sz="1000" dirty="0">
                <a:solidFill>
                  <a:srgbClr val="945200"/>
                </a:solidFill>
              </a:rPr>
              <a:t>/n</a:t>
            </a:r>
          </a:p>
        </p:txBody>
      </p:sp>
      <p:sp>
        <p:nvSpPr>
          <p:cNvPr id="45" name="Title 4">
            <a:extLst>
              <a:ext uri="{FF2B5EF4-FFF2-40B4-BE49-F238E27FC236}">
                <a16:creationId xmlns:a16="http://schemas.microsoft.com/office/drawing/2014/main" id="{9D96E52A-0C52-2D0B-CE89-6851983E7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1" y="-17205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Overview of the CERN Ion Complex:</a:t>
            </a:r>
            <a:endParaRPr lang="en-US" b="1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11D5AE-036F-93CA-4704-8E89A2D9C3A8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42" name="Picture 2" descr="Gas - Wikipedia">
            <a:extLst>
              <a:ext uri="{FF2B5EF4-FFF2-40B4-BE49-F238E27FC236}">
                <a16:creationId xmlns:a16="http://schemas.microsoft.com/office/drawing/2014/main" id="{7B0BE345-F6B1-5372-626E-3307B866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95" y="2423406"/>
            <a:ext cx="1558361" cy="1168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Lead | Definition, Uses, Properties, &amp; Facts | Britannica">
            <a:extLst>
              <a:ext uri="{FF2B5EF4-FFF2-40B4-BE49-F238E27FC236}">
                <a16:creationId xmlns:a16="http://schemas.microsoft.com/office/drawing/2014/main" id="{BD48EE2B-7556-DB6D-543D-3E43F834F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30" y="3408079"/>
            <a:ext cx="1540043" cy="1148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99 Detective Lupa Stock Vectors and Vector Art | Shutterstock">
            <a:extLst>
              <a:ext uri="{FF2B5EF4-FFF2-40B4-BE49-F238E27FC236}">
                <a16:creationId xmlns:a16="http://schemas.microsoft.com/office/drawing/2014/main" id="{63CFBCBE-5ECF-1257-0E95-0080E2994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8" y="4067066"/>
            <a:ext cx="1635833" cy="163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Cartoon Hammer PNG Transparent Images Free Download | Vector Files | Pngtree">
            <a:extLst>
              <a:ext uri="{FF2B5EF4-FFF2-40B4-BE49-F238E27FC236}">
                <a16:creationId xmlns:a16="http://schemas.microsoft.com/office/drawing/2014/main" id="{73BD03E0-EA09-C514-B670-AA6EEF54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16" y="3854192"/>
            <a:ext cx="1453853" cy="14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6" descr="Limited stock illustration. Illustration of limited - 109043534">
            <a:extLst>
              <a:ext uri="{FF2B5EF4-FFF2-40B4-BE49-F238E27FC236}">
                <a16:creationId xmlns:a16="http://schemas.microsoft.com/office/drawing/2014/main" id="{5F908A90-771A-71F4-9742-74427CEEB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659" y="4221931"/>
            <a:ext cx="1377588" cy="76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8" descr="2,487 No Automation Stock Vectors and Vector Art | Shutterstock">
            <a:extLst>
              <a:ext uri="{FF2B5EF4-FFF2-40B4-BE49-F238E27FC236}">
                <a16:creationId xmlns:a16="http://schemas.microsoft.com/office/drawing/2014/main" id="{6D7FF668-5A90-48E4-8780-066CA91CC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4"/>
          <a:stretch>
            <a:fillRect/>
          </a:stretch>
        </p:blipFill>
        <p:spPr bwMode="auto">
          <a:xfrm>
            <a:off x="9858512" y="4790090"/>
            <a:ext cx="962639" cy="93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A188216D-132E-93E2-5499-E8A45EE96B27}"/>
              </a:ext>
            </a:extLst>
          </p:cNvPr>
          <p:cNvSpPr txBox="1"/>
          <p:nvPr/>
        </p:nvSpPr>
        <p:spPr>
          <a:xfrm>
            <a:off x="7554894" y="749755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b="1" dirty="0">
                <a:solidFill>
                  <a:schemeClr val="accent1">
                    <a:lumMod val="75000"/>
                  </a:schemeClr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Source limitations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BCA5B-F7C4-5DD4-3FFC-EB2BDC9204FA}"/>
              </a:ext>
            </a:extLst>
          </p:cNvPr>
          <p:cNvSpPr txBox="1"/>
          <p:nvPr/>
        </p:nvSpPr>
        <p:spPr>
          <a:xfrm>
            <a:off x="3355810" y="1435549"/>
            <a:ext cx="2893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Only One Source to deliver operational and R&amp;D beams</a:t>
            </a:r>
          </a:p>
        </p:txBody>
      </p:sp>
      <p:pic>
        <p:nvPicPr>
          <p:cNvPr id="3" name="Picture 2" descr="cern_kuechler_1.jpg">
            <a:extLst>
              <a:ext uri="{FF2B5EF4-FFF2-40B4-BE49-F238E27FC236}">
                <a16:creationId xmlns:a16="http://schemas.microsoft.com/office/drawing/2014/main" id="{D54ED78A-7A3E-9AE3-66C8-C0FF511D5E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23" y="1389403"/>
            <a:ext cx="1611063" cy="15603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42C550-C025-6EDE-95C5-02EED0216B47}"/>
              </a:ext>
            </a:extLst>
          </p:cNvPr>
          <p:cNvSpPr/>
          <p:nvPr/>
        </p:nvSpPr>
        <p:spPr>
          <a:xfrm>
            <a:off x="7900471" y="1439899"/>
            <a:ext cx="3981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Electron Cyclotron Resonance Ion Source (ECRIS), installed in 2005 </a:t>
            </a:r>
            <a:endParaRPr lang="en-US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39C19C-B7D9-3B6E-8235-83591687B287}"/>
              </a:ext>
            </a:extLst>
          </p:cNvPr>
          <p:cNvSpPr txBox="1"/>
          <p:nvPr/>
        </p:nvSpPr>
        <p:spPr>
          <a:xfrm>
            <a:off x="3227430" y="5917400"/>
            <a:ext cx="89552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Ca-40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 vapor pressure is not compatible with our type of resistive oven 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ptos" panose="020B0004020202020204" pitchFamily="34" charset="0"/>
                <a:sym typeface="Wingdings" pitchFamily="2" charset="2"/>
              </a:rPr>
              <a:t> another over needs to be designed</a:t>
            </a:r>
          </a:p>
          <a:p>
            <a:r>
              <a:rPr lang="en-US" sz="1200" b="1" dirty="0"/>
              <a:t>Ge-76</a:t>
            </a:r>
            <a:r>
              <a:rPr lang="en-US" sz="1200" dirty="0"/>
              <a:t> high melting point </a:t>
            </a:r>
            <a:r>
              <a:rPr lang="en-US" sz="1200" dirty="0">
                <a:sym typeface="Wingdings" pitchFamily="2" charset="2"/>
              </a:rPr>
              <a:t> not enough oven power; alternatively: </a:t>
            </a:r>
            <a:r>
              <a:rPr lang="en-US" sz="1200" dirty="0"/>
              <a:t>suitable compounds: </a:t>
            </a:r>
            <a:r>
              <a:rPr lang="en-US" sz="1200" dirty="0" err="1"/>
              <a:t>GeSe</a:t>
            </a:r>
            <a:r>
              <a:rPr lang="en-US" sz="1200" dirty="0"/>
              <a:t> and GeSe2</a:t>
            </a:r>
            <a:endParaRPr lang="en-US" sz="1200" b="0" i="0" u="none" strike="noStrike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r>
              <a:rPr lang="en-US" sz="1200" b="1" dirty="0">
                <a:solidFill>
                  <a:srgbClr val="000000"/>
                </a:solidFill>
                <a:latin typeface="Aptos" panose="020B0004020202020204" pitchFamily="34" charset="0"/>
              </a:rPr>
              <a:t>Ca-48</a:t>
            </a:r>
            <a:r>
              <a:rPr lang="en-US" sz="1200" dirty="0">
                <a:solidFill>
                  <a:srgbClr val="000000"/>
                </a:solidFill>
                <a:latin typeface="Aptos" panose="020B0004020202020204" pitchFamily="34" charset="0"/>
              </a:rPr>
              <a:t> </a:t>
            </a:r>
            <a:r>
              <a:rPr lang="en-US" sz="1200" dirty="0"/>
              <a:t>is a very rare, 0.187% abundance; enriched Ca-48 is needed </a:t>
            </a:r>
            <a:r>
              <a:rPr lang="en-US" sz="1200" dirty="0">
                <a:sym typeface="Wingdings" pitchFamily="2" charset="2"/>
              </a:rPr>
              <a:t> &gt; 500000 $ / gr (isotopically pure Pb-208 = 1300 $/gr, 1.5 gr/2 weeks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049960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E178A82C-BA4A-676D-D799-CCB430C87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3915" r="324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8B4A32-63FD-E744-8B9D-C092DDA76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Linac 3 (1994)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5C3ABE-8137-D9D1-5057-026D3965B3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One hall contains all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power systems and the accelerator, 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access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needed during 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operation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Creates 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radiation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protection 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limitations 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 are due to: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x-rays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IH RF cavity x-rays (limit to RF field and repetition rate)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Neutron production (an issue more for lighter ions) </a:t>
            </a:r>
          </a:p>
          <a:p>
            <a:pPr marL="114300" indent="-342900">
              <a:buFont typeface="Wingdings" pitchFamily="2" charset="2"/>
              <a:buChar char="Ø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866A8-4508-1C66-C63D-3ABE3F51E11D}"/>
              </a:ext>
            </a:extLst>
          </p:cNvPr>
          <p:cNvSpPr/>
          <p:nvPr/>
        </p:nvSpPr>
        <p:spPr>
          <a:xfrm>
            <a:off x="5088515" y="2492920"/>
            <a:ext cx="226637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 </a:t>
            </a: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@2.5 keV/n</a:t>
            </a:r>
            <a:endParaRPr lang="en-GB" dirty="0"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FB972B-3A34-2DD9-A274-1EB96E3430A7}"/>
              </a:ext>
            </a:extLst>
          </p:cNvPr>
          <p:cNvCxnSpPr/>
          <p:nvPr/>
        </p:nvCxnSpPr>
        <p:spPr>
          <a:xfrm flipH="1">
            <a:off x="5292461" y="2983039"/>
            <a:ext cx="794948" cy="7421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8BA842-5A1C-2E0F-E9AB-EE45E683EBAD}"/>
              </a:ext>
            </a:extLst>
          </p:cNvPr>
          <p:cNvSpPr txBox="1"/>
          <p:nvPr/>
        </p:nvSpPr>
        <p:spPr>
          <a:xfrm>
            <a:off x="271406" y="4707029"/>
            <a:ext cx="3261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Spectrometer to select Pb29+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1B84E5-C55A-6974-8A69-83CC8BC9B49B}"/>
              </a:ext>
            </a:extLst>
          </p:cNvPr>
          <p:cNvSpPr txBox="1"/>
          <p:nvPr/>
        </p:nvSpPr>
        <p:spPr>
          <a:xfrm>
            <a:off x="-56628" y="1031422"/>
            <a:ext cx="25733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Interdigital-H (IH) linac </a:t>
            </a:r>
            <a:r>
              <a:rPr lang="en-GB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4.2 MeV/n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BB495D-2ACA-C874-DF17-5C773DEEF02A}"/>
              </a:ext>
            </a:extLst>
          </p:cNvPr>
          <p:cNvCxnSpPr/>
          <p:nvPr/>
        </p:nvCxnSpPr>
        <p:spPr>
          <a:xfrm>
            <a:off x="500027" y="2492920"/>
            <a:ext cx="1251375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7A36C3-4B32-5D94-622E-C18E671BF478}"/>
              </a:ext>
            </a:extLst>
          </p:cNvPr>
          <p:cNvCxnSpPr/>
          <p:nvPr/>
        </p:nvCxnSpPr>
        <p:spPr>
          <a:xfrm>
            <a:off x="1582928" y="1758193"/>
            <a:ext cx="1008112" cy="239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613EE7-B1A7-3B7D-587E-BE96AD6F6970}"/>
              </a:ext>
            </a:extLst>
          </p:cNvPr>
          <p:cNvSpPr txBox="1"/>
          <p:nvPr/>
        </p:nvSpPr>
        <p:spPr>
          <a:xfrm>
            <a:off x="2341791" y="223039"/>
            <a:ext cx="3286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Stripping foil Pb29+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 </a:t>
            </a:r>
            <a:r>
              <a:rPr lang="en-GB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anose="05000000000000000000" pitchFamily="2" charset="2"/>
              </a:rPr>
              <a:t>Pb54+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Wingdings" panose="05000000000000000000" pitchFamily="2" charset="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AF34F6-847A-CD43-352C-B70D94FF44F2}"/>
              </a:ext>
            </a:extLst>
          </p:cNvPr>
          <p:cNvCxnSpPr/>
          <p:nvPr/>
        </p:nvCxnSpPr>
        <p:spPr>
          <a:xfrm>
            <a:off x="3731732" y="716233"/>
            <a:ext cx="0" cy="3983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5CD438A-360A-0DA3-0849-75E5E04F85AA}"/>
              </a:ext>
            </a:extLst>
          </p:cNvPr>
          <p:cNvSpPr txBox="1"/>
          <p:nvPr/>
        </p:nvSpPr>
        <p:spPr>
          <a:xfrm>
            <a:off x="500027" y="2220316"/>
            <a:ext cx="6511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RFQ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2F27E0-4E0A-7737-C1D3-0DF38EE3317F}"/>
              </a:ext>
            </a:extLst>
          </p:cNvPr>
          <p:cNvSpPr/>
          <p:nvPr/>
        </p:nvSpPr>
        <p:spPr>
          <a:xfrm>
            <a:off x="0" y="6598990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73007294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6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roposal to use CERN accelerator for biomedical research | CERN">
            <a:extLst>
              <a:ext uri="{FF2B5EF4-FFF2-40B4-BE49-F238E27FC236}">
                <a16:creationId xmlns:a16="http://schemas.microsoft.com/office/drawing/2014/main" id="{F4016694-FFDD-3ADB-E64D-E96C2224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r="1" b="1"/>
          <a:stretch>
            <a:fillRect/>
          </a:stretch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D8CB9-CB5C-17D7-C00C-7C097A1A8375}"/>
              </a:ext>
            </a:extLst>
          </p:cNvPr>
          <p:cNvSpPr txBox="1">
            <a:spLocks/>
          </p:cNvSpPr>
          <p:nvPr/>
        </p:nvSpPr>
        <p:spPr>
          <a:xfrm>
            <a:off x="6099049" y="-479777"/>
            <a:ext cx="6092951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Low Energy Ion ring (LEIR)</a:t>
            </a:r>
          </a:p>
        </p:txBody>
      </p:sp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70973566-F52D-C2BD-1D77-F2ED6B3684A0}"/>
              </a:ext>
            </a:extLst>
          </p:cNvPr>
          <p:cNvSpPr txBox="1">
            <a:spLocks/>
          </p:cNvSpPr>
          <p:nvPr/>
        </p:nvSpPr>
        <p:spPr>
          <a:xfrm>
            <a:off x="6966997" y="991089"/>
            <a:ext cx="5047488" cy="2437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Accumulation of ~300 µs pulses from Linac3: </a:t>
            </a:r>
            <a:b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multi-turn injection and </a:t>
            </a:r>
            <a:b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 cooling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capture in 1, 2 or 3 bunches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Acceleration to 72 MeV/n (</a:t>
            </a:r>
            <a:r>
              <a:rPr lang="en-US" sz="20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208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</a:t>
            </a:r>
            <a:r>
              <a:rPr lang="en-US" sz="2000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54+</a:t>
            </a: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marL="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Transfer to the PS</a:t>
            </a:r>
          </a:p>
          <a:p>
            <a:pPr marL="114300">
              <a:buFont typeface="Arial" panose="020B0604020202020204" pitchFamily="34" charset="0"/>
              <a:buChar char="•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2BBE8-38AB-E784-0701-D778DB848121}"/>
              </a:ext>
            </a:extLst>
          </p:cNvPr>
          <p:cNvSpPr/>
          <p:nvPr/>
        </p:nvSpPr>
        <p:spPr>
          <a:xfrm>
            <a:off x="0" y="6622740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8104515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5D5548-72CC-4FCB-0FC2-B6E0FF099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factory with many machines&#10;&#10;AI-generated content may be incorrect.">
            <a:extLst>
              <a:ext uri="{FF2B5EF4-FFF2-40B4-BE49-F238E27FC236}">
                <a16:creationId xmlns:a16="http://schemas.microsoft.com/office/drawing/2014/main" id="{260CAE28-52C8-D10C-D908-AFC4EFBD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5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69738C-7018-454B-1ED2-6591AB46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11661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Low Energy Ion ring (LEIR)</a:t>
            </a:r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C98320CB-F398-F7DB-8DB0-520E03DC5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8849" y="1733498"/>
            <a:ext cx="4501587" cy="1430868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4572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Accumulation of ~200 µs pulses from Linac3: </a:t>
            </a:r>
            <a:b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multi-turn injection and </a:t>
            </a:r>
            <a:b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electron cooling (A↓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/>
              </a:rPr>
              <a:t> Cooling efficiency </a:t>
            </a:r>
            <a:r>
              <a:rPr lang="en-US" sz="20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↓)</a:t>
            </a:r>
          </a:p>
          <a:p>
            <a:pPr marL="4572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Capture in 1, 2 or 3 bunches </a:t>
            </a:r>
          </a:p>
          <a:p>
            <a:pPr marL="4572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Acceleration to </a:t>
            </a:r>
            <a:r>
              <a:rPr lang="en-US" sz="2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72 MeV/n (</a:t>
            </a:r>
            <a:r>
              <a:rPr lang="en-US" sz="20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208</a:t>
            </a:r>
            <a:r>
              <a:rPr lang="en-US" sz="2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</a:t>
            </a:r>
            <a:r>
              <a:rPr lang="en-US" sz="2000" baseline="30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54+</a:t>
            </a:r>
            <a:r>
              <a:rPr lang="en-US" sz="20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marL="457200" indent="-342900">
              <a:buFont typeface="Wingdings" pitchFamily="2" charset="2"/>
              <a:buChar char="Ø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Transfer to the PS</a:t>
            </a:r>
          </a:p>
          <a:p>
            <a:pPr marL="114300" indent="-342900">
              <a:buFont typeface="Wingdings" pitchFamily="2" charset="2"/>
              <a:buChar char="Ø"/>
            </a:pPr>
            <a:endParaRPr lang="en-US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32BE01-E0D7-A5C9-76BF-8B4E031C0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6" y="1251421"/>
            <a:ext cx="5615138" cy="35298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A6431B-186D-686B-850C-9B3FE6E041EB}"/>
              </a:ext>
            </a:extLst>
          </p:cNvPr>
          <p:cNvSpPr txBox="1"/>
          <p:nvPr/>
        </p:nvSpPr>
        <p:spPr>
          <a:xfrm>
            <a:off x="1887439" y="4837472"/>
            <a:ext cx="3657283" cy="369332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 REACH HIGHEST LHC LUMINOSITY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5EECEBE-D88B-0C1E-DFBB-72DCD62C594D}"/>
              </a:ext>
            </a:extLst>
          </p:cNvPr>
          <p:cNvGrpSpPr/>
          <p:nvPr/>
        </p:nvGrpSpPr>
        <p:grpSpPr>
          <a:xfrm>
            <a:off x="6957140" y="3572758"/>
            <a:ext cx="5041479" cy="2707917"/>
            <a:chOff x="6957140" y="3572758"/>
            <a:chExt cx="5041479" cy="270791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80E768-D5C8-0F10-803A-1D4C0F885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3" t="11403" r="5908" b="2673"/>
            <a:stretch/>
          </p:blipFill>
          <p:spPr>
            <a:xfrm>
              <a:off x="6957140" y="3572758"/>
              <a:ext cx="5041479" cy="2300877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C60D1EE-E36F-7D46-D5D5-BBAEA8EE7990}"/>
                </a:ext>
              </a:extLst>
            </p:cNvPr>
            <p:cNvSpPr txBox="1"/>
            <p:nvPr/>
          </p:nvSpPr>
          <p:spPr>
            <a:xfrm>
              <a:off x="7651379" y="5911343"/>
              <a:ext cx="3896388" cy="369332"/>
            </a:xfrm>
            <a:prstGeom prst="rect">
              <a:avLst/>
            </a:prstGeom>
            <a:solidFill>
              <a:srgbClr val="FF40FF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LHC PILOT RUNS LIKE </a:t>
              </a:r>
              <a:r>
                <a:rPr lang="en-GB" dirty="0" err="1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Xe</a:t>
              </a:r>
              <a:r>
                <a:rPr lang="en-GB" dirty="0">
                  <a:ln w="0"/>
                  <a:solidFill>
                    <a:schemeClr val="bg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(2017)/O(2025)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317827-5D59-BC6B-17B8-6E1F4AC85573}"/>
              </a:ext>
            </a:extLst>
          </p:cNvPr>
          <p:cNvGrpSpPr/>
          <p:nvPr/>
        </p:nvGrpSpPr>
        <p:grpSpPr>
          <a:xfrm>
            <a:off x="4013171" y="1910010"/>
            <a:ext cx="545211" cy="649806"/>
            <a:chOff x="5486400" y="1733498"/>
            <a:chExt cx="545211" cy="6498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9DB0BFB-B675-3779-41A7-E5E6A4ABD7DC}"/>
                </a:ext>
              </a:extLst>
            </p:cNvPr>
            <p:cNvSpPr/>
            <p:nvPr/>
          </p:nvSpPr>
          <p:spPr>
            <a:xfrm>
              <a:off x="5641383" y="1733498"/>
              <a:ext cx="56414" cy="2967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18C856-6483-2CD0-231E-ECBE1AE9D2D5}"/>
                </a:ext>
              </a:extLst>
            </p:cNvPr>
            <p:cNvSpPr/>
            <p:nvPr/>
          </p:nvSpPr>
          <p:spPr>
            <a:xfrm>
              <a:off x="5810558" y="1733498"/>
              <a:ext cx="56414" cy="2967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4EE7C35-878F-35FA-D011-067E2D82301D}"/>
                </a:ext>
              </a:extLst>
            </p:cNvPr>
            <p:cNvSpPr/>
            <p:nvPr/>
          </p:nvSpPr>
          <p:spPr>
            <a:xfrm>
              <a:off x="5544722" y="2086524"/>
              <a:ext cx="56414" cy="2967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7728B55-4A92-71DB-0F2C-5E96081D912F}"/>
                </a:ext>
              </a:extLst>
            </p:cNvPr>
            <p:cNvSpPr/>
            <p:nvPr/>
          </p:nvSpPr>
          <p:spPr>
            <a:xfrm>
              <a:off x="5713897" y="2086524"/>
              <a:ext cx="56414" cy="2967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725CABA-9698-A069-4BFE-ECE58DEE9ADE}"/>
                </a:ext>
              </a:extLst>
            </p:cNvPr>
            <p:cNvSpPr/>
            <p:nvPr/>
          </p:nvSpPr>
          <p:spPr>
            <a:xfrm>
              <a:off x="5904489" y="2086524"/>
              <a:ext cx="56414" cy="296780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7E22B33-CEC6-E6E8-2EF2-D6FA65B77C96}"/>
                </a:ext>
              </a:extLst>
            </p:cNvPr>
            <p:cNvCxnSpPr/>
            <p:nvPr/>
          </p:nvCxnSpPr>
          <p:spPr>
            <a:xfrm>
              <a:off x="5486400" y="1881888"/>
              <a:ext cx="5424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5E94506-3EB7-45E4-02CF-C1CA65F7FF3C}"/>
                </a:ext>
              </a:extLst>
            </p:cNvPr>
            <p:cNvCxnSpPr/>
            <p:nvPr/>
          </p:nvCxnSpPr>
          <p:spPr>
            <a:xfrm>
              <a:off x="5489170" y="2234914"/>
              <a:ext cx="54244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18F6FE70-7BEF-C716-01E6-FBEF2FC265CD}"/>
              </a:ext>
            </a:extLst>
          </p:cNvPr>
          <p:cNvSpPr/>
          <p:nvPr/>
        </p:nvSpPr>
        <p:spPr>
          <a:xfrm>
            <a:off x="2812942" y="2634712"/>
            <a:ext cx="433953" cy="294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1E85275-F187-1CA3-D18C-6F63892C1329}"/>
              </a:ext>
            </a:extLst>
          </p:cNvPr>
          <p:cNvSpPr txBox="1"/>
          <p:nvPr/>
        </p:nvSpPr>
        <p:spPr>
          <a:xfrm>
            <a:off x="3192662" y="2587939"/>
            <a:ext cx="2162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from Linac3</a:t>
            </a:r>
          </a:p>
        </p:txBody>
      </p:sp>
      <p:pic>
        <p:nvPicPr>
          <p:cNvPr id="32770" name="Picture 2" descr="Understanding Your Body's Heating and Cooling System | Radiant Life  Chiropractic">
            <a:extLst>
              <a:ext uri="{FF2B5EF4-FFF2-40B4-BE49-F238E27FC236}">
                <a16:creationId xmlns:a16="http://schemas.microsoft.com/office/drawing/2014/main" id="{B60C8409-B53B-9150-4CAD-FAEFDD51F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720" b="85290" l="52700" r="93200">
                        <a14:foregroundMark x1="60500" y1="17539" x2="64300" y2="12588"/>
                        <a14:foregroundMark x1="64300" y1="12588" x2="69200" y2="13861"/>
                        <a14:foregroundMark x1="69200" y1="13861" x2="62400" y2="16266"/>
                        <a14:foregroundMark x1="62400" y1="16266" x2="67800" y2="17963"/>
                        <a14:foregroundMark x1="61600" y1="14286" x2="66600" y2="12023"/>
                        <a14:foregroundMark x1="66600" y1="12023" x2="61800" y2="14144"/>
                        <a14:foregroundMark x1="61800" y1="14144" x2="61700" y2="14286"/>
                        <a14:foregroundMark x1="72600" y1="13720" x2="73000" y2="14144"/>
                        <a14:foregroundMark x1="74400" y1="37624" x2="76600" y2="29562"/>
                        <a14:foregroundMark x1="76600" y1="29562" x2="81300" y2="33946"/>
                        <a14:foregroundMark x1="81300" y1="33946" x2="77400" y2="39038"/>
                        <a14:foregroundMark x1="77400" y1="39038" x2="74400" y2="38190"/>
                        <a14:foregroundMark x1="88500" y1="39745" x2="91300" y2="35785"/>
                        <a14:foregroundMark x1="90700" y1="43140" x2="91800" y2="44696"/>
                        <a14:foregroundMark x1="91600" y1="39604" x2="93300" y2="40170"/>
                        <a14:foregroundMark x1="74800" y1="42999" x2="77100" y2="49505"/>
                        <a14:foregroundMark x1="77100" y1="49505" x2="73800" y2="43847"/>
                        <a14:foregroundMark x1="73800" y1="43847" x2="73900" y2="43564"/>
                        <a14:foregroundMark x1="54500" y1="36492" x2="55100" y2="43423"/>
                        <a14:foregroundMark x1="55100" y1="43423" x2="55100" y2="43564"/>
                        <a14:foregroundMark x1="52700" y1="40311" x2="54100" y2="40311"/>
                        <a14:foregroundMark x1="59600" y1="60255" x2="56300" y2="65488"/>
                        <a14:foregroundMark x1="56300" y1="65488" x2="55900" y2="73126"/>
                        <a14:foregroundMark x1="55900" y1="73126" x2="58200" y2="80339"/>
                        <a14:foregroundMark x1="58200" y1="80339" x2="62300" y2="84441"/>
                        <a14:foregroundMark x1="62300" y1="84441" x2="67400" y2="86563"/>
                        <a14:foregroundMark x1="67400" y1="86563" x2="72600" y2="82320"/>
                        <a14:foregroundMark x1="72600" y1="82320" x2="74900" y2="75813"/>
                        <a14:foregroundMark x1="74900" y1="75813" x2="75000" y2="72702"/>
                        <a14:foregroundMark x1="59000" y1="84158" x2="64700" y2="86846"/>
                        <a14:foregroundMark x1="64700" y1="86846" x2="70300" y2="85290"/>
                        <a14:foregroundMark x1="70300" y1="85290" x2="70600" y2="85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9152" r="4577" b="11751"/>
          <a:stretch/>
        </p:blipFill>
        <p:spPr bwMode="auto">
          <a:xfrm>
            <a:off x="2919740" y="2861011"/>
            <a:ext cx="1172979" cy="147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7,200+ Radio Frequency Icon Stock Illustrations, Royalty-Free Vector  Graphics &amp; Clip Art - iStock | Acquisition icon">
            <a:extLst>
              <a:ext uri="{FF2B5EF4-FFF2-40B4-BE49-F238E27FC236}">
                <a16:creationId xmlns:a16="http://schemas.microsoft.com/office/drawing/2014/main" id="{5C3BFF32-98CD-152D-FE4B-4FB73508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7059" y1="42647" x2="46569" y2="51307"/>
                        <a14:foregroundMark x1="46569" y1="51307" x2="41993" y2="65850"/>
                        <a14:foregroundMark x1="41993" y1="65850" x2="54085" y2="68301"/>
                        <a14:foregroundMark x1="54085" y1="68301" x2="51471" y2="43301"/>
                        <a14:foregroundMark x1="51471" y1="43301" x2="47222" y2="41993"/>
                        <a14:foregroundMark x1="48039" y1="46242" x2="51961" y2="52778"/>
                        <a14:foregroundMark x1="51961" y1="52778" x2="50327" y2="45915"/>
                        <a14:foregroundMark x1="50327" y1="45915" x2="48039" y2="45752"/>
                        <a14:foregroundMark x1="50980" y1="53922" x2="45588" y2="59314"/>
                        <a14:foregroundMark x1="45588" y1="59314" x2="48529" y2="66993"/>
                        <a14:foregroundMark x1="48529" y1="66993" x2="53105" y2="56699"/>
                        <a14:foregroundMark x1="53105" y1="56699" x2="51471" y2="52614"/>
                        <a14:foregroundMark x1="54902" y1="39542" x2="56699" y2="46732"/>
                        <a14:foregroundMark x1="56699" y1="46732" x2="55392" y2="49673"/>
                        <a14:foregroundMark x1="58170" y1="36111" x2="62255" y2="42320"/>
                        <a14:foregroundMark x1="62255" y1="42320" x2="62092" y2="49673"/>
                        <a14:foregroundMark x1="62092" y1="49673" x2="58824" y2="53595"/>
                        <a14:foregroundMark x1="61928" y1="32353" x2="66013" y2="38889"/>
                        <a14:foregroundMark x1="66013" y1="38889" x2="66830" y2="46242"/>
                        <a14:foregroundMark x1="66830" y1="46242" x2="62582" y2="56536"/>
                        <a14:foregroundMark x1="37582" y1="32516" x2="32353" y2="46405"/>
                        <a14:foregroundMark x1="32353" y1="46405" x2="33987" y2="53922"/>
                        <a14:foregroundMark x1="33987" y1="53922" x2="36438" y2="56536"/>
                        <a14:foregroundMark x1="40686" y1="36111" x2="38072" y2="42647"/>
                        <a14:foregroundMark x1="38072" y1="42647" x2="39216" y2="50980"/>
                        <a14:foregroundMark x1="39216" y1="50980" x2="41176" y2="53595"/>
                        <a14:foregroundMark x1="44444" y1="39216" x2="42810" y2="46895"/>
                        <a14:foregroundMark x1="42810" y1="46895" x2="44444" y2="50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319" y="979366"/>
            <a:ext cx="799096" cy="79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1,173 Accelerator Pedal Stock Vectors and Vector Art | Shutterstock">
            <a:extLst>
              <a:ext uri="{FF2B5EF4-FFF2-40B4-BE49-F238E27FC236}">
                <a16:creationId xmlns:a16="http://schemas.microsoft.com/office/drawing/2014/main" id="{2434E315-5AFD-930C-5B5E-C218C4C10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000" b="60000" l="22167" r="76000">
                        <a14:foregroundMark x1="22000" y1="22167" x2="35833" y2="17500"/>
                        <a14:foregroundMark x1="35833" y1="17500" x2="41500" y2="31833"/>
                        <a14:foregroundMark x1="47102" y1="35667" x2="47833" y2="36167"/>
                        <a14:foregroundMark x1="46614" y1="35333" x2="47102" y2="35667"/>
                        <a14:foregroundMark x1="41500" y1="31833" x2="43378" y2="33118"/>
                        <a14:foregroundMark x1="47833" y1="36167" x2="55833" y2="37333"/>
                        <a14:foregroundMark x1="63002" y1="36330" x2="64167" y2="36167"/>
                        <a14:foregroundMark x1="55833" y1="37333" x2="56890" y2="37185"/>
                        <a14:foregroundMark x1="64167" y1="36167" x2="71167" y2="37667"/>
                        <a14:foregroundMark x1="71167" y1="37667" x2="40000" y2="53000"/>
                        <a14:foregroundMark x1="40000" y1="53000" x2="33667" y2="46167"/>
                        <a14:foregroundMark x1="33667" y1="46167" x2="32833" y2="37667"/>
                        <a14:foregroundMark x1="32833" y1="37667" x2="23000" y2="22000"/>
                        <a14:foregroundMark x1="22333" y1="21333" x2="33833" y2="17000"/>
                        <a14:foregroundMark x1="23833" y1="23333" x2="35833" y2="19833"/>
                        <a14:foregroundMark x1="29167" y1="26000" x2="39167" y2="23667"/>
                        <a14:foregroundMark x1="31167" y1="30333" x2="39833" y2="29167"/>
                        <a14:foregroundMark x1="30500" y1="36167" x2="41500" y2="32500"/>
                        <a14:foregroundMark x1="45658" y1="35748" x2="46833" y2="36833"/>
                        <a14:foregroundMark x1="42500" y1="32833" x2="42862" y2="33167"/>
                        <a14:foregroundMark x1="34833" y1="46833" x2="35667" y2="35833"/>
                        <a14:foregroundMark x1="36000" y1="49500" x2="40833" y2="41000"/>
                        <a14:foregroundMark x1="40833" y1="41000" x2="41500" y2="36333"/>
                        <a14:foregroundMark x1="40833" y1="50333" x2="45167" y2="43833"/>
                        <a14:foregroundMark x1="46768" y1="35667" x2="46833" y2="35333"/>
                        <a14:foregroundMark x1="45167" y1="43833" x2="46768" y2="35667"/>
                        <a14:foregroundMark x1="44500" y1="51500" x2="51167" y2="43667"/>
                        <a14:foregroundMark x1="51167" y1="43667" x2="52333" y2="38000"/>
                        <a14:foregroundMark x1="46500" y1="50833" x2="68500" y2="41667"/>
                        <a14:foregroundMark x1="68500" y1="41667" x2="71333" y2="38833"/>
                        <a14:foregroundMark x1="57333" y1="53167" x2="73000" y2="46667"/>
                        <a14:foregroundMark x1="73000" y1="46667" x2="67667" y2="52667"/>
                        <a14:foregroundMark x1="67667" y1="52667" x2="61000" y2="55500"/>
                        <a14:foregroundMark x1="61000" y1="55500" x2="57333" y2="53500"/>
                        <a14:foregroundMark x1="60500" y1="54000" x2="73667" y2="48167"/>
                        <a14:foregroundMark x1="73667" y1="48167" x2="76000" y2="46333"/>
                        <a14:foregroundMark x1="74167" y1="60000" x2="70000" y2="59833"/>
                        <a14:foregroundMark x1="69000" y1="53500" x2="72500" y2="59833"/>
                        <a14:foregroundMark x1="46167" y1="19833" x2="53333" y2="23167"/>
                        <a14:foregroundMark x1="53333" y1="23167" x2="49167" y2="29000"/>
                        <a14:foregroundMark x1="49167" y1="29000" x2="47667" y2="21833"/>
                        <a14:foregroundMark x1="47667" y1="21833" x2="46500" y2="19833"/>
                        <a14:foregroundMark x1="54667" y1="19833" x2="61333" y2="22333"/>
                        <a14:foregroundMark x1="61333" y1="22333" x2="59167" y2="29167"/>
                        <a14:foregroundMark x1="59167" y1="29167" x2="57167" y2="22167"/>
                        <a14:foregroundMark x1="57167" y1="22167" x2="55167" y2="19667"/>
                        <a14:foregroundMark x1="64333" y1="19333" x2="70667" y2="22667"/>
                        <a14:foregroundMark x1="70667" y1="22667" x2="67333" y2="28833"/>
                        <a14:foregroundMark x1="67333" y1="28833" x2="66167" y2="21500"/>
                        <a14:foregroundMark x1="66167" y1="21500" x2="64500" y2="19500"/>
                        <a14:backgroundMark x1="43333" y1="33167" x2="46500" y2="34833"/>
                        <a14:backgroundMark x1="57000" y1="37000" x2="63000" y2="36333"/>
                        <a14:backgroundMark x1="43167" y1="33167" x2="43167" y2="33167"/>
                        <a14:backgroundMark x1="43000" y1="33333" x2="43000" y2="33333"/>
                        <a14:backgroundMark x1="45833" y1="35333" x2="45833" y2="35333"/>
                        <a14:backgroundMark x1="46333" y1="35667" x2="46333" y2="35667"/>
                        <a14:backgroundMark x1="45667" y1="35167" x2="45667" y2="35167"/>
                        <a14:backgroundMark x1="46500" y1="35333" x2="46500" y2="3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0" t="12995" r="19341" b="36708"/>
          <a:stretch/>
        </p:blipFill>
        <p:spPr bwMode="auto">
          <a:xfrm>
            <a:off x="4689415" y="2957271"/>
            <a:ext cx="1052388" cy="86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Exit - Free ui icons">
            <a:extLst>
              <a:ext uri="{FF2B5EF4-FFF2-40B4-BE49-F238E27FC236}">
                <a16:creationId xmlns:a16="http://schemas.microsoft.com/office/drawing/2014/main" id="{21EFBB6F-C1FB-8548-85B9-78B5B039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18" y="1378914"/>
            <a:ext cx="789553" cy="78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E35897-4291-05FA-F2C2-99A5E1CBC582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28323381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B41E9-8128-34F8-48C8-5C6A75E15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7630128-8513-422C-A1B1-078C9AD1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09" y="-460207"/>
            <a:ext cx="11268958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Low Energy Ion ring (LEIR)</a:t>
            </a:r>
          </a:p>
        </p:txBody>
      </p:sp>
      <p:grpSp>
        <p:nvGrpSpPr>
          <p:cNvPr id="3081" name="Group 3080">
            <a:extLst>
              <a:ext uri="{FF2B5EF4-FFF2-40B4-BE49-F238E27FC236}">
                <a16:creationId xmlns:a16="http://schemas.microsoft.com/office/drawing/2014/main" id="{25BB3192-DEF2-B8DD-A743-F468EC54561A}"/>
              </a:ext>
            </a:extLst>
          </p:cNvPr>
          <p:cNvGrpSpPr/>
          <p:nvPr/>
        </p:nvGrpSpPr>
        <p:grpSpPr>
          <a:xfrm>
            <a:off x="-78055" y="1446178"/>
            <a:ext cx="4761024" cy="5111080"/>
            <a:chOff x="-78055" y="1446178"/>
            <a:chExt cx="4761024" cy="5111080"/>
          </a:xfrm>
        </p:grpSpPr>
        <p:grpSp>
          <p:nvGrpSpPr>
            <p:cNvPr id="15" name="Group 1">
              <a:extLst>
                <a:ext uri="{FF2B5EF4-FFF2-40B4-BE49-F238E27FC236}">
                  <a16:creationId xmlns:a16="http://schemas.microsoft.com/office/drawing/2014/main" id="{C761FCE0-E9E8-BE73-D67E-049977DD4D58}"/>
                </a:ext>
              </a:extLst>
            </p:cNvPr>
            <p:cNvGrpSpPr/>
            <p:nvPr/>
          </p:nvGrpSpPr>
          <p:grpSpPr>
            <a:xfrm>
              <a:off x="187508" y="1936212"/>
              <a:ext cx="4495461" cy="4412942"/>
              <a:chOff x="3600000" y="1705680"/>
              <a:chExt cx="2376000" cy="2975760"/>
            </a:xfrm>
          </p:grpSpPr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A21BA273-4718-4EB5-223C-752D79E584D5}"/>
                  </a:ext>
                </a:extLst>
              </p:cNvPr>
              <p:cNvPicPr/>
              <p:nvPr/>
            </p:nvPicPr>
            <p:blipFill>
              <a:blip r:embed="rId2"/>
              <a:srcRect r="50000"/>
              <a:stretch/>
            </p:blipFill>
            <p:spPr>
              <a:xfrm>
                <a:off x="3600000" y="1705680"/>
                <a:ext cx="2231640" cy="29757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9" name="Picture 3_0">
                <a:extLst>
                  <a:ext uri="{FF2B5EF4-FFF2-40B4-BE49-F238E27FC236}">
                    <a16:creationId xmlns:a16="http://schemas.microsoft.com/office/drawing/2014/main" id="{EFEA7AB4-4E29-0A98-FBAE-08A5F1A65131}"/>
                  </a:ext>
                </a:extLst>
              </p:cNvPr>
              <p:cNvPicPr/>
              <p:nvPr/>
            </p:nvPicPr>
            <p:blipFill>
              <a:blip r:embed="rId2"/>
              <a:srcRect l="45154" t="92667" r="29944"/>
              <a:stretch/>
            </p:blipFill>
            <p:spPr>
              <a:xfrm>
                <a:off x="4752000" y="4464000"/>
                <a:ext cx="1110960" cy="2174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0" name="Picture 3_1">
                <a:extLst>
                  <a:ext uri="{FF2B5EF4-FFF2-40B4-BE49-F238E27FC236}">
                    <a16:creationId xmlns:a16="http://schemas.microsoft.com/office/drawing/2014/main" id="{2FC3E91E-DB6C-57EC-FD84-508085540173}"/>
                  </a:ext>
                </a:extLst>
              </p:cNvPr>
              <p:cNvPicPr/>
              <p:nvPr/>
            </p:nvPicPr>
            <p:blipFill>
              <a:blip r:embed="rId2"/>
              <a:srcRect l="96759"/>
              <a:stretch/>
            </p:blipFill>
            <p:spPr>
              <a:xfrm>
                <a:off x="5832000" y="1705680"/>
                <a:ext cx="144000" cy="2975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1" name="CustomShape 7">
              <a:extLst>
                <a:ext uri="{FF2B5EF4-FFF2-40B4-BE49-F238E27FC236}">
                  <a16:creationId xmlns:a16="http://schemas.microsoft.com/office/drawing/2014/main" id="{8DFDA2B5-6D7D-564A-48A6-CC58FC9DFC24}"/>
                </a:ext>
              </a:extLst>
            </p:cNvPr>
            <p:cNvSpPr/>
            <p:nvPr/>
          </p:nvSpPr>
          <p:spPr>
            <a:xfrm>
              <a:off x="952108" y="1446178"/>
              <a:ext cx="3593277" cy="571320"/>
            </a:xfrm>
            <a:prstGeom prst="rect">
              <a:avLst/>
            </a:prstGeom>
            <a:solidFill>
              <a:srgbClr val="FFFFFF"/>
            </a:solidFill>
            <a:ln w="10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5040" tIns="50040" rIns="95040" bIns="50040" anchor="ctr">
              <a:noAutofit/>
            </a:bodyPr>
            <a:lstStyle/>
            <a:p>
              <a:pPr algn="ctr"/>
              <a:r>
                <a:rPr lang="en-GB" sz="1100" b="0" strike="noStrike" spc="-1" dirty="0">
                  <a:latin typeface="Arial"/>
                </a:rPr>
                <a:t>Simulation of LEIR </a:t>
              </a:r>
            </a:p>
            <a:p>
              <a:pPr algn="ctr"/>
              <a:r>
                <a:rPr lang="en-GB" sz="1100" b="0" strike="noStrike" spc="-1" dirty="0">
                  <a:latin typeface="Arial"/>
                </a:rPr>
                <a:t>e-cooling times </a:t>
              </a:r>
            </a:p>
            <a:p>
              <a:pPr algn="ctr"/>
              <a:r>
                <a:rPr lang="en-GB" sz="1100" b="0" strike="noStrike" spc="-1" dirty="0">
                  <a:latin typeface="Arial"/>
                </a:rPr>
                <a:t>for different ions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02DCF78-69CC-FC2C-756E-259760D63B70}"/>
                </a:ext>
              </a:extLst>
            </p:cNvPr>
            <p:cNvSpPr txBox="1"/>
            <p:nvPr/>
          </p:nvSpPr>
          <p:spPr>
            <a:xfrm rot="16200000">
              <a:off x="-935405" y="3771731"/>
              <a:ext cx="2084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err="1"/>
                <a:t>Measures</a:t>
              </a:r>
              <a:r>
                <a:rPr lang="es-ES_tradnl" dirty="0"/>
                <a:t> </a:t>
              </a:r>
              <a:r>
                <a:rPr lang="es-ES_tradnl" dirty="0" err="1"/>
                <a:t>beam</a:t>
              </a:r>
              <a:r>
                <a:rPr lang="es-ES_tradnl" dirty="0"/>
                <a:t> </a:t>
              </a:r>
              <a:r>
                <a:rPr lang="es-ES_tradnl" dirty="0" err="1"/>
                <a:t>size</a:t>
              </a:r>
              <a:endParaRPr lang="es-ES_tradnl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2778A59-FF07-6114-3878-DB3D4C8B3488}"/>
                </a:ext>
              </a:extLst>
            </p:cNvPr>
            <p:cNvSpPr txBox="1"/>
            <p:nvPr/>
          </p:nvSpPr>
          <p:spPr>
            <a:xfrm>
              <a:off x="2213978" y="6187926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E-</a:t>
              </a:r>
              <a:r>
                <a:rPr lang="es-ES_tradnl" dirty="0" err="1"/>
                <a:t>Cooling</a:t>
              </a:r>
              <a:r>
                <a:rPr lang="es-ES_tradnl" dirty="0"/>
                <a:t> time</a:t>
              </a: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34EC3A0-4A6F-EBEE-C35E-747CE489B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48746" y="2116519"/>
              <a:ext cx="0" cy="369530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1EBCA85-A6FB-1FBF-DC4F-2ACBCBE6CCCD}"/>
                </a:ext>
              </a:extLst>
            </p:cNvPr>
            <p:cNvSpPr txBox="1"/>
            <p:nvPr/>
          </p:nvSpPr>
          <p:spPr>
            <a:xfrm>
              <a:off x="3770814" y="5443142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Pb54+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E712F15-F278-B50C-E686-E6DC290BAD10}"/>
                </a:ext>
              </a:extLst>
            </p:cNvPr>
            <p:cNvSpPr txBox="1"/>
            <p:nvPr/>
          </p:nvSpPr>
          <p:spPr>
            <a:xfrm>
              <a:off x="3884441" y="293488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O4+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B5884F0-2ADE-E991-8F1B-225C669D2520}"/>
              </a:ext>
            </a:extLst>
          </p:cNvPr>
          <p:cNvGrpSpPr/>
          <p:nvPr/>
        </p:nvGrpSpPr>
        <p:grpSpPr>
          <a:xfrm>
            <a:off x="4516848" y="3721691"/>
            <a:ext cx="4122988" cy="2814692"/>
            <a:chOff x="7656869" y="1703648"/>
            <a:chExt cx="4122988" cy="28146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1D6CEF0-4B62-2743-FF38-FAA870248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1229" y="1703648"/>
              <a:ext cx="3938628" cy="22103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1472F2-8B1F-6C17-F040-5284252F4325}"/>
                </a:ext>
              </a:extLst>
            </p:cNvPr>
            <p:cNvSpPr txBox="1"/>
            <p:nvPr/>
          </p:nvSpPr>
          <p:spPr>
            <a:xfrm>
              <a:off x="10098753" y="3282583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Pb54+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49DE82-F764-52D4-B25E-2F13A58C9874}"/>
                </a:ext>
              </a:extLst>
            </p:cNvPr>
            <p:cNvSpPr txBox="1"/>
            <p:nvPr/>
          </p:nvSpPr>
          <p:spPr>
            <a:xfrm>
              <a:off x="7656869" y="3872009"/>
              <a:ext cx="41229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err="1"/>
                <a:t>With</a:t>
              </a:r>
              <a:r>
                <a:rPr lang="es-ES_tradnl" dirty="0"/>
                <a:t> Pb54+ 7-8 </a:t>
              </a:r>
              <a:r>
                <a:rPr lang="es-ES_tradnl" dirty="0" err="1"/>
                <a:t>injections</a:t>
              </a:r>
              <a:r>
                <a:rPr lang="es-ES_tradnl" dirty="0"/>
                <a:t>/200 ms</a:t>
              </a:r>
            </a:p>
            <a:p>
              <a:r>
                <a:rPr lang="es-ES_tradnl" dirty="0"/>
                <a:t>Pb54+ </a:t>
              </a:r>
              <a:r>
                <a:rPr lang="es-ES_tradnl" dirty="0" err="1"/>
                <a:t>is</a:t>
              </a:r>
              <a:r>
                <a:rPr lang="es-ES_tradnl" dirty="0"/>
                <a:t> a </a:t>
              </a:r>
              <a:r>
                <a:rPr lang="es-ES_tradnl" dirty="0" err="1"/>
                <a:t>solid</a:t>
              </a:r>
              <a:r>
                <a:rPr lang="es-ES_tradnl" dirty="0"/>
                <a:t> </a:t>
              </a:r>
              <a:r>
                <a:rPr lang="es-ES_tradnl" dirty="0">
                  <a:sym typeface="Wingdings" pitchFamily="2" charset="2"/>
                </a:rPr>
                <a:t> 2e10 </a:t>
              </a:r>
              <a:r>
                <a:rPr lang="es-ES_tradnl" dirty="0" err="1">
                  <a:sym typeface="Wingdings" pitchFamily="2" charset="2"/>
                </a:rPr>
                <a:t>charges</a:t>
              </a:r>
              <a:r>
                <a:rPr lang="es-ES_tradnl" dirty="0">
                  <a:sym typeface="Wingdings" pitchFamily="2" charset="2"/>
                </a:rPr>
                <a:t>/</a:t>
              </a:r>
              <a:r>
                <a:rPr lang="es-ES_tradnl" dirty="0" err="1">
                  <a:sym typeface="Wingdings" pitchFamily="2" charset="2"/>
                </a:rPr>
                <a:t>injection</a:t>
              </a:r>
              <a:endParaRPr lang="es-ES_tradnl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B964B4A-590F-F2F3-0DCE-9125FC46A010}"/>
              </a:ext>
            </a:extLst>
          </p:cNvPr>
          <p:cNvGrpSpPr/>
          <p:nvPr/>
        </p:nvGrpSpPr>
        <p:grpSpPr>
          <a:xfrm>
            <a:off x="4545385" y="1493167"/>
            <a:ext cx="4547799" cy="2092429"/>
            <a:chOff x="7526056" y="4518372"/>
            <a:chExt cx="4547799" cy="2092429"/>
          </a:xfrm>
        </p:grpSpPr>
        <p:pic>
          <p:nvPicPr>
            <p:cNvPr id="44" name="Picture 43" descr="A graph showing a green line&#10;&#10;AI-generated content may be incorrect.">
              <a:extLst>
                <a:ext uri="{FF2B5EF4-FFF2-40B4-BE49-F238E27FC236}">
                  <a16:creationId xmlns:a16="http://schemas.microsoft.com/office/drawing/2014/main" id="{7FC50EF8-E4BD-4EAB-80A4-DD251D5BC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26056" y="4518372"/>
              <a:ext cx="4384615" cy="1503067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1DA6C6-BCED-C34A-E700-5687B4143A59}"/>
                </a:ext>
              </a:extLst>
            </p:cNvPr>
            <p:cNvSpPr txBox="1"/>
            <p:nvPr/>
          </p:nvSpPr>
          <p:spPr>
            <a:xfrm>
              <a:off x="11027601" y="5379075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O4+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D194F4B-C1A2-150C-C2D3-8ECFDAD9A8B7}"/>
                </a:ext>
              </a:extLst>
            </p:cNvPr>
            <p:cNvSpPr txBox="1"/>
            <p:nvPr/>
          </p:nvSpPr>
          <p:spPr>
            <a:xfrm>
              <a:off x="7596667" y="5964470"/>
              <a:ext cx="4477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err="1"/>
                <a:t>With</a:t>
              </a:r>
              <a:r>
                <a:rPr lang="es-ES_tradnl" dirty="0"/>
                <a:t> O4+ 1 </a:t>
              </a:r>
              <a:r>
                <a:rPr lang="es-ES_tradnl" dirty="0" err="1"/>
                <a:t>injection</a:t>
              </a:r>
              <a:r>
                <a:rPr lang="es-ES_tradnl" dirty="0"/>
                <a:t> </a:t>
              </a:r>
              <a:r>
                <a:rPr lang="es-ES_tradnl" dirty="0">
                  <a:sym typeface="Wingdings" pitchFamily="2" charset="2"/>
                </a:rPr>
                <a:t></a:t>
              </a:r>
              <a:r>
                <a:rPr lang="es-ES_tradnl" dirty="0"/>
                <a:t> 1800 ms </a:t>
              </a:r>
              <a:r>
                <a:rPr lang="es-ES_tradnl" dirty="0" err="1"/>
                <a:t>cooling</a:t>
              </a:r>
              <a:r>
                <a:rPr lang="es-ES_tradnl" dirty="0"/>
                <a:t> time</a:t>
              </a:r>
            </a:p>
            <a:p>
              <a:r>
                <a:rPr lang="es-ES_tradnl" dirty="0"/>
                <a:t>O4+ </a:t>
              </a:r>
              <a:r>
                <a:rPr lang="es-ES_tradnl" dirty="0" err="1"/>
                <a:t>is</a:t>
              </a:r>
              <a:r>
                <a:rPr lang="es-ES_tradnl" dirty="0"/>
                <a:t> a gas </a:t>
              </a:r>
              <a:r>
                <a:rPr lang="es-ES_tradnl" dirty="0">
                  <a:sym typeface="Wingdings" pitchFamily="2" charset="2"/>
                </a:rPr>
                <a:t> 8e10 </a:t>
              </a:r>
              <a:r>
                <a:rPr lang="es-ES_tradnl" dirty="0" err="1">
                  <a:sym typeface="Wingdings" pitchFamily="2" charset="2"/>
                </a:rPr>
                <a:t>charges</a:t>
              </a:r>
              <a:r>
                <a:rPr lang="es-ES_tradnl" dirty="0">
                  <a:sym typeface="Wingdings" pitchFamily="2" charset="2"/>
                </a:rPr>
                <a:t>/</a:t>
              </a:r>
              <a:r>
                <a:rPr lang="es-ES_tradnl" dirty="0" err="1">
                  <a:sym typeface="Wingdings" pitchFamily="2" charset="2"/>
                </a:rPr>
                <a:t>injection</a:t>
              </a:r>
              <a:endParaRPr lang="es-ES_tradnl" dirty="0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CBF42D0D-542A-A115-5936-BC698A34A7D6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89F669C-F63F-6A41-1D66-ECE684A8B6F1}"/>
              </a:ext>
            </a:extLst>
          </p:cNvPr>
          <p:cNvSpPr txBox="1"/>
          <p:nvPr/>
        </p:nvSpPr>
        <p:spPr>
          <a:xfrm>
            <a:off x="769282" y="708189"/>
            <a:ext cx="5268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cooling (transverse phase space reduction)</a:t>
            </a:r>
          </a:p>
        </p:txBody>
      </p:sp>
      <p:grpSp>
        <p:nvGrpSpPr>
          <p:cNvPr id="3073" name="Group 3072">
            <a:extLst>
              <a:ext uri="{FF2B5EF4-FFF2-40B4-BE49-F238E27FC236}">
                <a16:creationId xmlns:a16="http://schemas.microsoft.com/office/drawing/2014/main" id="{FE97D2DE-9B90-DC9C-1984-EAEDD22A381E}"/>
              </a:ext>
            </a:extLst>
          </p:cNvPr>
          <p:cNvGrpSpPr/>
          <p:nvPr/>
        </p:nvGrpSpPr>
        <p:grpSpPr>
          <a:xfrm>
            <a:off x="8901318" y="8045"/>
            <a:ext cx="3290682" cy="2769413"/>
            <a:chOff x="8758986" y="3420290"/>
            <a:chExt cx="3290682" cy="2769413"/>
          </a:xfrm>
        </p:grpSpPr>
        <p:pic>
          <p:nvPicPr>
            <p:cNvPr id="3074" name="Picture 2" descr="Electron cooling - Wikipedia">
              <a:extLst>
                <a:ext uri="{FF2B5EF4-FFF2-40B4-BE49-F238E27FC236}">
                  <a16:creationId xmlns:a16="http://schemas.microsoft.com/office/drawing/2014/main" id="{D291D656-2148-5CE6-F957-44D474B85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986" y="3721691"/>
              <a:ext cx="3290682" cy="2468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4C0F7F3-60A0-5F3C-D470-62B1D2D056C0}"/>
                </a:ext>
              </a:extLst>
            </p:cNvPr>
            <p:cNvSpPr/>
            <p:nvPr/>
          </p:nvSpPr>
          <p:spPr>
            <a:xfrm>
              <a:off x="8835278" y="3721691"/>
              <a:ext cx="1074036" cy="181184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72" name="TextBox 3071">
              <a:extLst>
                <a:ext uri="{FF2B5EF4-FFF2-40B4-BE49-F238E27FC236}">
                  <a16:creationId xmlns:a16="http://schemas.microsoft.com/office/drawing/2014/main" id="{E0BC39D6-09DB-7A9D-3790-CED2BA495C8A}"/>
                </a:ext>
              </a:extLst>
            </p:cNvPr>
            <p:cNvSpPr txBox="1"/>
            <p:nvPr/>
          </p:nvSpPr>
          <p:spPr>
            <a:xfrm>
              <a:off x="9092363" y="3420290"/>
              <a:ext cx="2330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Electron cooler section</a:t>
              </a:r>
            </a:p>
          </p:txBody>
        </p:sp>
      </p:grpSp>
      <p:sp>
        <p:nvSpPr>
          <p:cNvPr id="3075" name="Right Arrow 3074">
            <a:extLst>
              <a:ext uri="{FF2B5EF4-FFF2-40B4-BE49-F238E27FC236}">
                <a16:creationId xmlns:a16="http://schemas.microsoft.com/office/drawing/2014/main" id="{F2279D5F-1CB3-F9F8-7EFD-0BBE00BA1EA2}"/>
              </a:ext>
            </a:extLst>
          </p:cNvPr>
          <p:cNvSpPr/>
          <p:nvPr/>
        </p:nvSpPr>
        <p:spPr>
          <a:xfrm>
            <a:off x="10051646" y="287177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6" name="TextBox 3075">
            <a:extLst>
              <a:ext uri="{FF2B5EF4-FFF2-40B4-BE49-F238E27FC236}">
                <a16:creationId xmlns:a16="http://schemas.microsoft.com/office/drawing/2014/main" id="{CCB24CD8-02C8-9B23-B12E-710218DB503C}"/>
              </a:ext>
            </a:extLst>
          </p:cNvPr>
          <p:cNvSpPr txBox="1"/>
          <p:nvPr/>
        </p:nvSpPr>
        <p:spPr>
          <a:xfrm>
            <a:off x="10187263" y="292942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Pb54+</a:t>
            </a:r>
          </a:p>
        </p:txBody>
      </p:sp>
      <p:sp>
        <p:nvSpPr>
          <p:cNvPr id="3077" name="Right Arrow 3076">
            <a:extLst>
              <a:ext uri="{FF2B5EF4-FFF2-40B4-BE49-F238E27FC236}">
                <a16:creationId xmlns:a16="http://schemas.microsoft.com/office/drawing/2014/main" id="{9396CC3B-FFB6-F243-BB47-F52A086408ED}"/>
              </a:ext>
            </a:extLst>
          </p:cNvPr>
          <p:cNvSpPr/>
          <p:nvPr/>
        </p:nvSpPr>
        <p:spPr>
          <a:xfrm>
            <a:off x="10051645" y="3360694"/>
            <a:ext cx="1209389" cy="2817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8" name="TextBox 3077">
            <a:extLst>
              <a:ext uri="{FF2B5EF4-FFF2-40B4-BE49-F238E27FC236}">
                <a16:creationId xmlns:a16="http://schemas.microsoft.com/office/drawing/2014/main" id="{ED0B7EC4-9FAD-15B1-0FD9-043F6FB87F1B}"/>
              </a:ext>
            </a:extLst>
          </p:cNvPr>
          <p:cNvSpPr txBox="1"/>
          <p:nvPr/>
        </p:nvSpPr>
        <p:spPr>
          <a:xfrm>
            <a:off x="10214830" y="3295740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e-</a:t>
            </a:r>
          </a:p>
        </p:txBody>
      </p:sp>
      <p:sp>
        <p:nvSpPr>
          <p:cNvPr id="3079" name="TextBox 3078">
            <a:extLst>
              <a:ext uri="{FF2B5EF4-FFF2-40B4-BE49-F238E27FC236}">
                <a16:creationId xmlns:a16="http://schemas.microsoft.com/office/drawing/2014/main" id="{38EF18B5-AF36-5506-6A56-27ECDDF27188}"/>
              </a:ext>
            </a:extLst>
          </p:cNvPr>
          <p:cNvSpPr txBox="1"/>
          <p:nvPr/>
        </p:nvSpPr>
        <p:spPr>
          <a:xfrm>
            <a:off x="9927521" y="3570312"/>
            <a:ext cx="151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</a:t>
            </a:r>
            <a:r>
              <a:rPr lang="en-GB" baseline="-25000" dirty="0"/>
              <a:t>e</a:t>
            </a:r>
            <a:r>
              <a:rPr lang="en-GB" dirty="0"/>
              <a:t> = 1.002 </a:t>
            </a:r>
            <a:r>
              <a:rPr lang="en-GB" dirty="0" err="1"/>
              <a:t>V</a:t>
            </a:r>
            <a:r>
              <a:rPr lang="en-GB" baseline="-25000" dirty="0" err="1"/>
              <a:t>Pb</a:t>
            </a:r>
            <a:endParaRPr lang="en-GB" baseline="-25000" dirty="0"/>
          </a:p>
        </p:txBody>
      </p:sp>
      <p:sp>
        <p:nvSpPr>
          <p:cNvPr id="3080" name="TextBox 3079">
            <a:extLst>
              <a:ext uri="{FF2B5EF4-FFF2-40B4-BE49-F238E27FC236}">
                <a16:creationId xmlns:a16="http://schemas.microsoft.com/office/drawing/2014/main" id="{4775B8A5-ED24-AC21-5362-476CA1B25662}"/>
              </a:ext>
            </a:extLst>
          </p:cNvPr>
          <p:cNvSpPr txBox="1"/>
          <p:nvPr/>
        </p:nvSpPr>
        <p:spPr>
          <a:xfrm>
            <a:off x="9362661" y="3898028"/>
            <a:ext cx="282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long-range Coulomb "grazing" interactions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 </a:t>
            </a:r>
            <a:r>
              <a:rPr lang="en-GB" dirty="0"/>
              <a:t>more efficient the higher the charge</a:t>
            </a:r>
          </a:p>
        </p:txBody>
      </p:sp>
    </p:spTree>
    <p:extLst>
      <p:ext uri="{BB962C8B-B14F-4D97-AF65-F5344CB8AC3E}">
        <p14:creationId xmlns:p14="http://schemas.microsoft.com/office/powerpoint/2010/main" val="16561885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collage of machines in a factory&#10;&#10;AI-generated content may be incorrect.">
            <a:extLst>
              <a:ext uri="{FF2B5EF4-FFF2-40B4-BE49-F238E27FC236}">
                <a16:creationId xmlns:a16="http://schemas.microsoft.com/office/drawing/2014/main" id="{3A7DFD3E-C324-4CE7-F699-AD8EF9915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22743" b="22909"/>
          <a:stretch/>
        </p:blipFill>
        <p:spPr>
          <a:xfrm>
            <a:off x="5436210" y="-950"/>
            <a:ext cx="6750232" cy="205441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21" name="Picture 20" descr="A diagram of a beam&#10;&#10;AI-generated content may be incorrect.">
            <a:extLst>
              <a:ext uri="{FF2B5EF4-FFF2-40B4-BE49-F238E27FC236}">
                <a16:creationId xmlns:a16="http://schemas.microsoft.com/office/drawing/2014/main" id="{6B440547-1A20-44DA-0CB4-22B20F1083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75"/>
          <a:stretch/>
        </p:blipFill>
        <p:spPr>
          <a:xfrm>
            <a:off x="2062264" y="2053470"/>
            <a:ext cx="5797822" cy="4392544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7F23D2D5-05F5-57D7-86E0-0E5774DB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8" y="-6263"/>
            <a:ext cx="535700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Proton-Synchrotron (PS) &amp; Super PS (SPS)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FEA214E-F6A4-A151-54B4-2B9A2A018F62}"/>
              </a:ext>
            </a:extLst>
          </p:cNvPr>
          <p:cNvSpPr txBox="1">
            <a:spLocks/>
          </p:cNvSpPr>
          <p:nvPr/>
        </p:nvSpPr>
        <p:spPr>
          <a:xfrm>
            <a:off x="5436210" y="1143010"/>
            <a:ext cx="1125809" cy="1290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4E0EF4C-BB00-28E9-C88F-CF2B6BFB1E7E}"/>
              </a:ext>
            </a:extLst>
          </p:cNvPr>
          <p:cNvSpPr txBox="1">
            <a:spLocks/>
          </p:cNvSpPr>
          <p:nvPr/>
        </p:nvSpPr>
        <p:spPr>
          <a:xfrm>
            <a:off x="11134164" y="1143009"/>
            <a:ext cx="1233719" cy="1290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D04631-4C91-081B-0F3F-514E8E8975D2}"/>
              </a:ext>
            </a:extLst>
          </p:cNvPr>
          <p:cNvSpPr txBox="1"/>
          <p:nvPr/>
        </p:nvSpPr>
        <p:spPr>
          <a:xfrm>
            <a:off x="2645527" y="6325934"/>
            <a:ext cx="231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bunches from LEIR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5799A4-84EC-2AB1-26BB-F5B229067F94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6D9FB5-6D4C-BF59-CE20-78F84A9DC2A4}"/>
              </a:ext>
            </a:extLst>
          </p:cNvPr>
          <p:cNvGrpSpPr/>
          <p:nvPr/>
        </p:nvGrpSpPr>
        <p:grpSpPr>
          <a:xfrm>
            <a:off x="7960164" y="3201923"/>
            <a:ext cx="3966609" cy="3124011"/>
            <a:chOff x="7247646" y="3866938"/>
            <a:chExt cx="2824411" cy="23660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31598D-A530-0E25-1FC6-EC4CD14EE4D2}"/>
                </a:ext>
              </a:extLst>
            </p:cNvPr>
            <p:cNvPicPr/>
            <p:nvPr/>
          </p:nvPicPr>
          <p:blipFill>
            <a:blip r:embed="rId4"/>
            <a:srcRect t="55069"/>
            <a:stretch/>
          </p:blipFill>
          <p:spPr>
            <a:xfrm>
              <a:off x="7247646" y="4178556"/>
              <a:ext cx="2824411" cy="2054419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FD8188-A5F9-C23E-130E-068D32C35F30}"/>
                </a:ext>
              </a:extLst>
            </p:cNvPr>
            <p:cNvSpPr txBox="1"/>
            <p:nvPr/>
          </p:nvSpPr>
          <p:spPr>
            <a:xfrm>
              <a:off x="7520645" y="5303649"/>
              <a:ext cx="1044845" cy="489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/>
                <a:t>7 </a:t>
              </a:r>
              <a:r>
                <a:rPr lang="es-ES_tradnl" dirty="0" err="1"/>
                <a:t>injections</a:t>
              </a:r>
              <a:r>
                <a:rPr lang="es-ES_tradnl" dirty="0"/>
                <a:t> </a:t>
              </a:r>
              <a:br>
                <a:rPr lang="es-ES_tradnl" dirty="0"/>
              </a:br>
              <a:r>
                <a:rPr lang="es-ES_tradnl" dirty="0" err="1"/>
                <a:t>from</a:t>
              </a:r>
              <a:r>
                <a:rPr lang="es-ES_tradnl" dirty="0"/>
                <a:t> PS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3F3A74-1D54-4CE4-6E66-B51891A2CBA1}"/>
                </a:ext>
              </a:extLst>
            </p:cNvPr>
            <p:cNvSpPr txBox="1"/>
            <p:nvPr/>
          </p:nvSpPr>
          <p:spPr>
            <a:xfrm>
              <a:off x="8833825" y="5329425"/>
              <a:ext cx="921869" cy="489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dirty="0"/>
                <a:t>7 </a:t>
              </a:r>
              <a:r>
                <a:rPr lang="es-ES_tradnl" dirty="0" err="1"/>
                <a:t>injections</a:t>
              </a:r>
              <a:br>
                <a:rPr lang="es-ES_tradnl" dirty="0"/>
              </a:br>
              <a:r>
                <a:rPr lang="es-ES_tradnl" dirty="0" err="1"/>
                <a:t>from</a:t>
              </a:r>
              <a:r>
                <a:rPr lang="es-ES_tradnl" dirty="0"/>
                <a:t> PS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8B97CA-B07B-5D91-2255-7A4FD0CD99D8}"/>
                </a:ext>
              </a:extLst>
            </p:cNvPr>
            <p:cNvSpPr txBox="1"/>
            <p:nvPr/>
          </p:nvSpPr>
          <p:spPr>
            <a:xfrm>
              <a:off x="7520645" y="3866938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/>
                <a:t>56 b – 50 </a:t>
              </a:r>
              <a:r>
                <a:rPr lang="es-ES_tradnl" dirty="0" err="1"/>
                <a:t>ns</a:t>
              </a:r>
              <a:endParaRPr lang="es-ES_tradnl" dirty="0"/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59F5055-9D70-3553-39D3-1FCCB0E04562}"/>
              </a:ext>
            </a:extLst>
          </p:cNvPr>
          <p:cNvCxnSpPr/>
          <p:nvPr/>
        </p:nvCxnSpPr>
        <p:spPr>
          <a:xfrm flipV="1">
            <a:off x="2510749" y="4653561"/>
            <a:ext cx="0" cy="160506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52F5D0-5C71-B9C0-B7B1-9597EF1043C7}"/>
              </a:ext>
            </a:extLst>
          </p:cNvPr>
          <p:cNvSpPr txBox="1"/>
          <p:nvPr/>
        </p:nvSpPr>
        <p:spPr>
          <a:xfrm>
            <a:off x="1093334" y="5070955"/>
            <a:ext cx="1546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 evolution during the cycle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E737BB-E061-B988-466F-CACDD11594B5}"/>
              </a:ext>
            </a:extLst>
          </p:cNvPr>
          <p:cNvCxnSpPr/>
          <p:nvPr/>
        </p:nvCxnSpPr>
        <p:spPr>
          <a:xfrm>
            <a:off x="2491293" y="6244536"/>
            <a:ext cx="2055102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523F6F8-3D5B-136F-1D7B-63BFA2F020FB}"/>
              </a:ext>
            </a:extLst>
          </p:cNvPr>
          <p:cNvSpPr txBox="1"/>
          <p:nvPr/>
        </p:nvSpPr>
        <p:spPr>
          <a:xfrm>
            <a:off x="3545183" y="6187434"/>
            <a:ext cx="1876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Longitudinal plane</a:t>
            </a:r>
          </a:p>
        </p:txBody>
      </p:sp>
    </p:spTree>
    <p:extLst>
      <p:ext uri="{BB962C8B-B14F-4D97-AF65-F5344CB8AC3E}">
        <p14:creationId xmlns:p14="http://schemas.microsoft.com/office/powerpoint/2010/main" val="3463866844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C8A-0A17-B85A-E307-CA53DD271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Assessing feasibility &amp; identifying limitations</a:t>
            </a:r>
          </a:p>
        </p:txBody>
      </p:sp>
      <p:pic>
        <p:nvPicPr>
          <p:cNvPr id="6" name="Content Placeholder 5" descr="A magnifying glass with words&#10;&#10;AI-generated content may be incorrect.">
            <a:extLst>
              <a:ext uri="{FF2B5EF4-FFF2-40B4-BE49-F238E27FC236}">
                <a16:creationId xmlns:a16="http://schemas.microsoft.com/office/drawing/2014/main" id="{98871F5C-A0AA-7303-DB56-D248F76696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42206" y="467208"/>
            <a:ext cx="4946191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629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462417" y="98717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97B0374-0529-8E33-0A4C-BA8D60C5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C3E7F30-E668-E67D-F7F7-F509B252D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3640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A9273C7-43F1-83C2-059F-95AB605CDF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5450" y="2682180"/>
            <a:ext cx="1689100" cy="107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4B299F0-9B28-7125-B768-6C81285910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8176" y="3524536"/>
            <a:ext cx="825500" cy="1079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0AE0AE-2282-9FF1-FB26-AAD9570DA6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750" y="2984786"/>
            <a:ext cx="825500" cy="1079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A9E876F-9E78-4B86-657B-379A6338E3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117" y="5156200"/>
            <a:ext cx="787400" cy="1117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388BD4-B422-769E-DE54-5B3810083F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16226" y="4251740"/>
            <a:ext cx="7874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102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40057-A1A4-F41A-13F5-4FC904979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1331FF-1B3D-AF7A-BBC5-8C3FE36823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B48EFD-F257-85AE-900C-DBEC23231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7CA12B-435E-8AB6-66A8-D02E23A94FAB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55C0C3-CAB3-FD9B-21E2-407831145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7BE0C5C-F63A-56C3-B4F6-03ABB983CA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715814"/>
              </p:ext>
            </p:extLst>
          </p:nvPr>
        </p:nvGraphicFramePr>
        <p:xfrm>
          <a:off x="31650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16CCE3A3-6638-E104-298D-5238BFF90D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496" y="2682180"/>
            <a:ext cx="1689100" cy="107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9D9AD9-F501-9A13-6494-5688D13BC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222" y="3524536"/>
            <a:ext cx="825500" cy="1079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BA1AF9-FE52-E59F-0516-BA47ECF8B2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7796" y="2984786"/>
            <a:ext cx="825500" cy="1079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323771-2CA9-B401-0348-6786A5ACA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9163" y="5156200"/>
            <a:ext cx="787400" cy="1117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C9E74B-5CB3-FBBA-DD6C-F2BF9DC30B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9272" y="4251740"/>
            <a:ext cx="787400" cy="11176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2A85CEA-951E-4607-B004-4BD9E082BB31}"/>
              </a:ext>
            </a:extLst>
          </p:cNvPr>
          <p:cNvSpPr txBox="1"/>
          <p:nvPr/>
        </p:nvSpPr>
        <p:spPr>
          <a:xfrm>
            <a:off x="9462417" y="98717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E1A50-5323-0E87-4BB1-69D3DB93F47C}"/>
              </a:ext>
            </a:extLst>
          </p:cNvPr>
          <p:cNvSpPr txBox="1"/>
          <p:nvPr/>
        </p:nvSpPr>
        <p:spPr>
          <a:xfrm>
            <a:off x="2445265" y="181920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80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euA</a:t>
            </a: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E49BFD-8445-6572-1E78-A3776FA91762}"/>
              </a:ext>
            </a:extLst>
          </p:cNvPr>
          <p:cNvSpPr txBox="1"/>
          <p:nvPr/>
        </p:nvSpPr>
        <p:spPr>
          <a:xfrm>
            <a:off x="6790020" y="456956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 up to the RFQ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71DEB7-1FCD-EEA3-2FB0-0CD43D292076}"/>
              </a:ext>
            </a:extLst>
          </p:cNvPr>
          <p:cNvSpPr/>
          <p:nvPr/>
        </p:nvSpPr>
        <p:spPr>
          <a:xfrm>
            <a:off x="10336696" y="2682180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B2C75F-FCAA-D67A-9C22-7FC9A35A9832}"/>
              </a:ext>
            </a:extLst>
          </p:cNvPr>
          <p:cNvSpPr/>
          <p:nvPr/>
        </p:nvSpPr>
        <p:spPr>
          <a:xfrm>
            <a:off x="8218522" y="2984786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DB87A2-E194-D635-54A5-82A270F5E12F}"/>
              </a:ext>
            </a:extLst>
          </p:cNvPr>
          <p:cNvSpPr/>
          <p:nvPr/>
        </p:nvSpPr>
        <p:spPr>
          <a:xfrm>
            <a:off x="4989120" y="4242517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62A7D-1917-B1FE-95C1-0EA25B21D24E}"/>
              </a:ext>
            </a:extLst>
          </p:cNvPr>
          <p:cNvSpPr/>
          <p:nvPr/>
        </p:nvSpPr>
        <p:spPr>
          <a:xfrm>
            <a:off x="4045240" y="5214087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095CC-C80F-CE71-7B3A-3AD8291934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3" y="1374248"/>
            <a:ext cx="5972544" cy="410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8546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2DA40-C467-81D0-3364-69D60D89A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A467F3-C104-6E6B-3B20-00ECE132C2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4CC69-9035-56F4-F5CB-00F5924E1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CB0A78-ED4B-60C3-B832-2B13A9AD470D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777E75B-EBA9-5F17-A4CB-46C796C71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5F9B418-8A33-F7B9-7DDE-361431E506A8}"/>
              </a:ext>
            </a:extLst>
          </p:cNvPr>
          <p:cNvGraphicFramePr/>
          <p:nvPr/>
        </p:nvGraphicFramePr>
        <p:xfrm>
          <a:off x="31650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86093804-3266-8585-207F-B20B18F1D0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496" y="2682180"/>
            <a:ext cx="1689100" cy="107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1B9686-F2A0-7F7D-88A8-BA34BED8FA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222" y="3524536"/>
            <a:ext cx="825500" cy="1079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9404D5-F15C-45A3-3A7D-1800B4C8B1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7796" y="2984786"/>
            <a:ext cx="825500" cy="1079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DD8D86-4C73-22C4-4A79-1952CE58C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9163" y="5156200"/>
            <a:ext cx="787400" cy="1117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B4BF2B-CEC7-7A14-74D1-6F2855B434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9272" y="4251740"/>
            <a:ext cx="787400" cy="11176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B655918-8F1E-32C3-E660-2D7CA3166417}"/>
              </a:ext>
            </a:extLst>
          </p:cNvPr>
          <p:cNvSpPr txBox="1"/>
          <p:nvPr/>
        </p:nvSpPr>
        <p:spPr>
          <a:xfrm>
            <a:off x="9462417" y="98717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AAC85B-4EC7-A11B-0B35-B705F75F79B1}"/>
              </a:ext>
            </a:extLst>
          </p:cNvPr>
          <p:cNvSpPr/>
          <p:nvPr/>
        </p:nvSpPr>
        <p:spPr>
          <a:xfrm>
            <a:off x="10336696" y="2682180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6A9452-06F1-CAFE-9D57-166CBF39FC57}"/>
              </a:ext>
            </a:extLst>
          </p:cNvPr>
          <p:cNvSpPr/>
          <p:nvPr/>
        </p:nvSpPr>
        <p:spPr>
          <a:xfrm>
            <a:off x="6942953" y="3522016"/>
            <a:ext cx="1226356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E5D6DC-83C5-C01F-40D8-22456A686D58}"/>
              </a:ext>
            </a:extLst>
          </p:cNvPr>
          <p:cNvSpPr/>
          <p:nvPr/>
        </p:nvSpPr>
        <p:spPr>
          <a:xfrm>
            <a:off x="5649272" y="4242516"/>
            <a:ext cx="1140748" cy="112682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D24AB8-4B76-4D55-5F9C-A4A70AA54FAB}"/>
              </a:ext>
            </a:extLst>
          </p:cNvPr>
          <p:cNvSpPr/>
          <p:nvPr/>
        </p:nvSpPr>
        <p:spPr>
          <a:xfrm>
            <a:off x="4045240" y="5214087"/>
            <a:ext cx="1451099" cy="10597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8189CE-2A33-D512-2E38-1E1416962094}"/>
              </a:ext>
            </a:extLst>
          </p:cNvPr>
          <p:cNvGrpSpPr/>
          <p:nvPr/>
        </p:nvGrpSpPr>
        <p:grpSpPr>
          <a:xfrm>
            <a:off x="495346" y="1533489"/>
            <a:ext cx="7647524" cy="3977054"/>
            <a:chOff x="7733566" y="4706553"/>
            <a:chExt cx="3688026" cy="1711806"/>
          </a:xfrm>
        </p:grpSpPr>
        <p:pic>
          <p:nvPicPr>
            <p:cNvPr id="13" name="Picture 12" descr="A graph with numbers and dots&#10;&#10;AI-generated content may be incorrect.">
              <a:extLst>
                <a:ext uri="{FF2B5EF4-FFF2-40B4-BE49-F238E27FC236}">
                  <a16:creationId xmlns:a16="http://schemas.microsoft.com/office/drawing/2014/main" id="{73A2F998-2DAB-A5E5-CDC0-D6B64BA8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733566" y="4706553"/>
              <a:ext cx="2934524" cy="171180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A3831F-7395-BBE9-FD1C-6DF84296560B}"/>
                </a:ext>
              </a:extLst>
            </p:cNvPr>
            <p:cNvSpPr txBox="1"/>
            <p:nvPr/>
          </p:nvSpPr>
          <p:spPr>
            <a:xfrm>
              <a:off x="8102167" y="5155461"/>
              <a:ext cx="7873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aseline="30000" dirty="0">
                  <a:latin typeface="Helvetica Neue" charset="0"/>
                  <a:ea typeface="Helvetica Neue" charset="0"/>
                  <a:cs typeface="Helvetica Neue" charset="0"/>
                </a:rPr>
                <a:t>24</a:t>
              </a:r>
              <a:r>
                <a:rPr lang="en-GB" sz="1600" dirty="0">
                  <a:latin typeface="Helvetica Neue" charset="0"/>
                  <a:ea typeface="Helvetica Neue" charset="0"/>
                  <a:cs typeface="Helvetica Neue" charset="0"/>
                </a:rPr>
                <a:t>Mg</a:t>
              </a:r>
              <a:r>
                <a:rPr lang="en-GB" sz="1600" baseline="30000" dirty="0">
                  <a:latin typeface="Helvetica Neue" charset="0"/>
                  <a:ea typeface="Helvetica Neue" charset="0"/>
                  <a:cs typeface="Helvetica Neue" charset="0"/>
                </a:rPr>
                <a:t>7+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3B4625-D570-B5B7-9BAB-3A867A431BE8}"/>
                </a:ext>
              </a:extLst>
            </p:cNvPr>
            <p:cNvSpPr txBox="1"/>
            <p:nvPr/>
          </p:nvSpPr>
          <p:spPr>
            <a:xfrm>
              <a:off x="10618716" y="4897148"/>
              <a:ext cx="802876" cy="14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Helvetica Neue" charset="0"/>
                  <a:ea typeface="Helvetica Neue" charset="0"/>
                  <a:cs typeface="Helvetica Neue" charset="0"/>
                </a:rPr>
                <a:t>Linac 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EB40C8-359A-4030-ED33-644756AB650A}"/>
                </a:ext>
              </a:extLst>
            </p:cNvPr>
            <p:cNvSpPr txBox="1"/>
            <p:nvPr/>
          </p:nvSpPr>
          <p:spPr>
            <a:xfrm>
              <a:off x="10618716" y="5618832"/>
              <a:ext cx="597090" cy="14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00FA"/>
                  </a:solidFill>
                  <a:latin typeface="Helvetica Neue" charset="0"/>
                  <a:ea typeface="Helvetica Neue" charset="0"/>
                  <a:cs typeface="Helvetica Neue" charset="0"/>
                </a:rPr>
                <a:t>LEIR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1AFE23-5800-126E-CADC-C9C46D885987}"/>
                </a:ext>
              </a:extLst>
            </p:cNvPr>
            <p:cNvSpPr txBox="1"/>
            <p:nvPr/>
          </p:nvSpPr>
          <p:spPr>
            <a:xfrm>
              <a:off x="10618716" y="5755267"/>
              <a:ext cx="450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accent2"/>
                  </a:solidFill>
                  <a:latin typeface="Helvetica Neue" charset="0"/>
                  <a:ea typeface="Helvetica Neue" charset="0"/>
                  <a:cs typeface="Helvetica Neue" charset="0"/>
                </a:rPr>
                <a:t>PS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DD51AB-9F9E-0179-8452-C067A9B418EF}"/>
              </a:ext>
            </a:extLst>
          </p:cNvPr>
          <p:cNvSpPr txBox="1"/>
          <p:nvPr/>
        </p:nvSpPr>
        <p:spPr>
          <a:xfrm>
            <a:off x="8322242" y="3991550"/>
            <a:ext cx="3462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Test up to PS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8 weeks of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Several bottle necks encountered but solutions are available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039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644EF-1196-CB80-0373-F087A9A6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Outline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EAB5072-36B8-63CB-EA36-8A539E30B3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412692"/>
              </p:ext>
            </p:extLst>
          </p:nvPr>
        </p:nvGraphicFramePr>
        <p:xfrm>
          <a:off x="4161708" y="778580"/>
          <a:ext cx="6256455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788021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ECB03-0C45-37E9-B1BD-726A739C2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9C64BD8-8D98-F7CD-E5F0-D5871C91B5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45836-1F76-B5D4-1E08-BE5A45D6D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4B7C8F3-A589-B3CB-EFC0-2C3DFAE1C273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E620112-55EC-8319-BFF8-67E0E6597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D60EC4E6-DA80-CCF2-A250-DE0F067BA6B9}"/>
              </a:ext>
            </a:extLst>
          </p:cNvPr>
          <p:cNvGraphicFramePr/>
          <p:nvPr/>
        </p:nvGraphicFramePr>
        <p:xfrm>
          <a:off x="3165046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5F4CF3E-361E-8B7C-B9B9-5F558483B9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48496" y="2682180"/>
            <a:ext cx="1689100" cy="10795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4A2628-9740-8137-726F-811A0CE26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1222" y="3524536"/>
            <a:ext cx="825500" cy="1079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69478A-FB7A-DAE5-8829-D87CF9BF2D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57796" y="2984786"/>
            <a:ext cx="825500" cy="1079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EC91FF5-289B-215E-35F4-BB4A1364EB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9163" y="5156200"/>
            <a:ext cx="787400" cy="1117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E2F9D6-E2AD-E882-7B19-E870F2FBBE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9272" y="4251740"/>
            <a:ext cx="787400" cy="111760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3945F86-9499-77E6-46B2-C833839144A6}"/>
              </a:ext>
            </a:extLst>
          </p:cNvPr>
          <p:cNvSpPr txBox="1"/>
          <p:nvPr/>
        </p:nvSpPr>
        <p:spPr>
          <a:xfrm>
            <a:off x="9462417" y="98717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62F304-E760-081B-B491-982F505B67DD}"/>
              </a:ext>
            </a:extLst>
          </p:cNvPr>
          <p:cNvSpPr/>
          <p:nvPr/>
        </p:nvSpPr>
        <p:spPr>
          <a:xfrm>
            <a:off x="8218522" y="2984786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A07C0-9CBF-C1E4-1CC6-9D47B6551F78}"/>
              </a:ext>
            </a:extLst>
          </p:cNvPr>
          <p:cNvSpPr/>
          <p:nvPr/>
        </p:nvSpPr>
        <p:spPr>
          <a:xfrm>
            <a:off x="4989120" y="4242517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5EACA-9337-17CC-FF1C-868BB1FE0265}"/>
              </a:ext>
            </a:extLst>
          </p:cNvPr>
          <p:cNvSpPr/>
          <p:nvPr/>
        </p:nvSpPr>
        <p:spPr>
          <a:xfrm>
            <a:off x="4045240" y="5214087"/>
            <a:ext cx="1800900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5D38C-535E-8B99-92A7-A4C88EB1D9D2}"/>
              </a:ext>
            </a:extLst>
          </p:cNvPr>
          <p:cNvSpPr/>
          <p:nvPr/>
        </p:nvSpPr>
        <p:spPr>
          <a:xfrm>
            <a:off x="7199977" y="3524536"/>
            <a:ext cx="921694" cy="10795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4BE4D8-8676-4B67-DBEC-5B0DF50C5D05}"/>
              </a:ext>
            </a:extLst>
          </p:cNvPr>
          <p:cNvSpPr txBox="1"/>
          <p:nvPr/>
        </p:nvSpPr>
        <p:spPr>
          <a:xfrm>
            <a:off x="1490209" y="5715000"/>
            <a:ext cx="2725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Ne-Ne </a:t>
            </a:r>
            <a:r>
              <a:rPr lang="en-US" sz="2000" dirty="0" err="1"/>
              <a:t>lumi</a:t>
            </a:r>
            <a:r>
              <a:rPr lang="en-US" sz="2000" dirty="0"/>
              <a:t> surpassed by factor 9 (5.6)</a:t>
            </a:r>
            <a:r>
              <a:rPr lang="en-US" sz="2000" baseline="-25000" dirty="0"/>
              <a:t>IP8</a:t>
            </a:r>
          </a:p>
        </p:txBody>
      </p:sp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F611EB-C944-045B-D4B2-04F33662D3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6840" y="3438784"/>
            <a:ext cx="3807837" cy="2830826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CD0F51-0D81-D238-8DE0-B11C71D3136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746" y="1490898"/>
            <a:ext cx="3613817" cy="27033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62E411-2CF7-DA14-180A-1039EFF05FE9}"/>
              </a:ext>
            </a:extLst>
          </p:cNvPr>
          <p:cNvSpPr txBox="1"/>
          <p:nvPr/>
        </p:nvSpPr>
        <p:spPr>
          <a:xfrm>
            <a:off x="3879563" y="1568004"/>
            <a:ext cx="3096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p-O on target</a:t>
            </a:r>
          </a:p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O-O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surpassed by factor 11</a:t>
            </a:r>
            <a:r>
              <a: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IP1&amp;5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(6)</a:t>
            </a:r>
            <a:r>
              <a:rPr lang="en-US" baseline="-25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IP2&amp;8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6E5FAB-16AB-44FC-6B03-217CF2739191}"/>
              </a:ext>
            </a:extLst>
          </p:cNvPr>
          <p:cNvSpPr txBox="1"/>
          <p:nvPr/>
        </p:nvSpPr>
        <p:spPr>
          <a:xfrm>
            <a:off x="9960566" y="3730910"/>
            <a:ext cx="2302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hlinkClick r:id="rId16"/>
              </a:rPr>
              <a:t>OXY4LHC project</a:t>
            </a:r>
            <a:r>
              <a:rPr lang="en-GB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</a:t>
            </a:r>
            <a:br>
              <a:rPr lang="en-GB" sz="2400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</a:br>
            <a:r>
              <a:rPr lang="en-GB" sz="24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(2021)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2D5F6A-F0EC-A832-7066-60EF72BFE4F4}"/>
              </a:ext>
            </a:extLst>
          </p:cNvPr>
          <p:cNvSpPr txBox="1"/>
          <p:nvPr/>
        </p:nvSpPr>
        <p:spPr>
          <a:xfrm>
            <a:off x="2931483" y="2373387"/>
            <a:ext cx="733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p-O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1D3911-3615-A486-77BB-F89DB780D95A}"/>
              </a:ext>
            </a:extLst>
          </p:cNvPr>
          <p:cNvSpPr txBox="1"/>
          <p:nvPr/>
        </p:nvSpPr>
        <p:spPr>
          <a:xfrm>
            <a:off x="8329759" y="5216369"/>
            <a:ext cx="38078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Source/Linac3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241 </a:t>
            </a:r>
            <a:r>
              <a:rPr lang="en-US" sz="1600" dirty="0" err="1"/>
              <a:t>eµA</a:t>
            </a:r>
            <a:r>
              <a:rPr lang="en-US" sz="1600" dirty="0"/>
              <a:t> from source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50"/>
                </a:solidFill>
              </a:rPr>
              <a:t>91 </a:t>
            </a:r>
            <a:r>
              <a:rPr lang="en-US" sz="1600" dirty="0" err="1"/>
              <a:t>eµA</a:t>
            </a:r>
            <a:r>
              <a:rPr lang="en-US" sz="1600" dirty="0"/>
              <a:t> (30 </a:t>
            </a:r>
            <a:r>
              <a:rPr lang="en-US" sz="1600" dirty="0" err="1"/>
              <a:t>eµA</a:t>
            </a:r>
            <a:r>
              <a:rPr lang="en-US" sz="1600" dirty="0"/>
              <a:t> for Pb54+) from Linac3</a:t>
            </a:r>
            <a:br>
              <a:rPr lang="en-US" sz="1600" dirty="0"/>
            </a:br>
            <a:r>
              <a:rPr lang="en-US" sz="1600" dirty="0">
                <a:solidFill>
                  <a:srgbClr val="00B050"/>
                </a:solidFill>
              </a:rPr>
              <a:t>30% above target</a:t>
            </a:r>
          </a:p>
        </p:txBody>
      </p:sp>
    </p:spTree>
    <p:extLst>
      <p:ext uri="{BB962C8B-B14F-4D97-AF65-F5344CB8AC3E}">
        <p14:creationId xmlns:p14="http://schemas.microsoft.com/office/powerpoint/2010/main" val="3222496506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5A64-D9BA-F3C4-D4D3-426402AD3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C3DCBC-E7E4-75BC-8074-BF29AFB543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32257-D773-78DD-E315-1899F7B343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8D1F1E-0FF1-561C-DB1F-41D4C2EC717B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756DEA-B83E-2082-BDBE-56C1A69AB48E}"/>
              </a:ext>
            </a:extLst>
          </p:cNvPr>
          <p:cNvSpPr txBox="1"/>
          <p:nvPr/>
        </p:nvSpPr>
        <p:spPr>
          <a:xfrm>
            <a:off x="9462417" y="987172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8DFBC34-BB63-25FA-58FE-1E63D757F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CB1C00-BAC5-0CA1-D5EB-2C20BEB2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05" y="1321761"/>
            <a:ext cx="5895095" cy="365013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A7C9BE8-20B0-02A5-3CC1-2BEC928FE705}"/>
              </a:ext>
            </a:extLst>
          </p:cNvPr>
          <p:cNvGrpSpPr/>
          <p:nvPr/>
        </p:nvGrpSpPr>
        <p:grpSpPr>
          <a:xfrm>
            <a:off x="4304437" y="1205913"/>
            <a:ext cx="6565590" cy="4552348"/>
            <a:chOff x="4304437" y="1205913"/>
            <a:chExt cx="6565590" cy="45523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1449BE4-58EE-C14B-AAB9-900671CE6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9864" y="4385373"/>
              <a:ext cx="825500" cy="1066800"/>
            </a:xfrm>
            <a:prstGeom prst="rect">
              <a:avLst/>
            </a:prstGeom>
          </p:spPr>
        </p:pic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27F28814-1A11-0FA7-CBF0-4E97C56A50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30639309"/>
                </p:ext>
              </p:extLst>
            </p:nvPr>
          </p:nvGraphicFramePr>
          <p:xfrm>
            <a:off x="4304437" y="1205913"/>
            <a:ext cx="6565590" cy="42537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04A1600-ABA1-308D-CB6A-FFDB3A2D03ED}"/>
                </a:ext>
              </a:extLst>
            </p:cNvPr>
            <p:cNvSpPr txBox="1"/>
            <p:nvPr/>
          </p:nvSpPr>
          <p:spPr>
            <a:xfrm>
              <a:off x="6645505" y="5388929"/>
              <a:ext cx="1354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Up to Linac3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3C2930-6836-4D05-6E92-F4131958F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4346" y="3385844"/>
              <a:ext cx="825500" cy="1066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E68CC5-99EB-D9B3-2FE4-790AFE45D6C4}"/>
                </a:ext>
              </a:extLst>
            </p:cNvPr>
            <p:cNvSpPr txBox="1"/>
            <p:nvPr/>
          </p:nvSpPr>
          <p:spPr>
            <a:xfrm>
              <a:off x="9557994" y="4381451"/>
              <a:ext cx="980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Up to PS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D16DD0-C302-8E68-AF63-62D35527F7D6}"/>
              </a:ext>
            </a:extLst>
          </p:cNvPr>
          <p:cNvGrpSpPr/>
          <p:nvPr/>
        </p:nvGrpSpPr>
        <p:grpSpPr>
          <a:xfrm>
            <a:off x="7073656" y="3546088"/>
            <a:ext cx="3326661" cy="3267133"/>
            <a:chOff x="7073656" y="3546088"/>
            <a:chExt cx="3326661" cy="3267133"/>
          </a:xfrm>
        </p:grpSpPr>
        <p:pic>
          <p:nvPicPr>
            <p:cNvPr id="2050" name="Picture 2" descr="Cocktail Drink and Beverage Icon Clipart Vector Illustration for Summer and  Party 15715524 Vector Art at Vecteezy">
              <a:extLst>
                <a:ext uri="{FF2B5EF4-FFF2-40B4-BE49-F238E27FC236}">
                  <a16:creationId xmlns:a16="http://schemas.microsoft.com/office/drawing/2014/main" id="{740DF6E8-B829-A952-190E-E8174F968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/>
          </p:blipFill>
          <p:spPr bwMode="auto">
            <a:xfrm>
              <a:off x="7073656" y="3546088"/>
              <a:ext cx="3267133" cy="3267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9D0708-960E-A98F-C00C-1E8467771151}"/>
                </a:ext>
              </a:extLst>
            </p:cNvPr>
            <p:cNvSpPr txBox="1"/>
            <p:nvPr/>
          </p:nvSpPr>
          <p:spPr>
            <a:xfrm>
              <a:off x="8403738" y="4712034"/>
              <a:ext cx="8675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     </a:t>
              </a:r>
              <a:r>
                <a:rPr lang="en-GB" dirty="0" err="1"/>
                <a:t>Ar</a:t>
              </a:r>
              <a:r>
                <a:rPr lang="en-GB" dirty="0"/>
                <a:t> </a:t>
              </a:r>
              <a:br>
                <a:rPr lang="en-GB" dirty="0"/>
              </a:br>
              <a:r>
                <a:rPr lang="en-GB" dirty="0"/>
                <a:t>     Xe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982353-E359-7C1A-0861-2FAF4BB460D0}"/>
                </a:ext>
              </a:extLst>
            </p:cNvPr>
            <p:cNvSpPr txBox="1"/>
            <p:nvPr/>
          </p:nvSpPr>
          <p:spPr>
            <a:xfrm>
              <a:off x="8804174" y="5388929"/>
              <a:ext cx="15961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Cocktail beams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3868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0F7D3A-230F-DCEF-B597-6344BECC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Ion Complex Upgrade (ICU) Proposal</a:t>
            </a:r>
          </a:p>
        </p:txBody>
      </p:sp>
      <p:pic>
        <p:nvPicPr>
          <p:cNvPr id="6" name="Content Placeholder 5" descr="A red letters with yellow ladders&#10;&#10;AI-generated content may be incorrect.">
            <a:extLst>
              <a:ext uri="{FF2B5EF4-FFF2-40B4-BE49-F238E27FC236}">
                <a16:creationId xmlns:a16="http://schemas.microsoft.com/office/drawing/2014/main" id="{5B8833F2-1DA3-C8D6-1835-211AC0DCBE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02428" y="1469016"/>
            <a:ext cx="7225748" cy="39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98520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Ion Complex Upgrade (ICU) Proposal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7505" y="1357389"/>
            <a:ext cx="100498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GB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New</a:t>
            </a:r>
            <a:r>
              <a:rPr lang="en-GB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additional LINAC 3 </a:t>
            </a:r>
            <a:r>
              <a:rPr lang="en-GB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source</a:t>
            </a:r>
            <a:r>
              <a:rPr lang="en-GB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and beam diagnostic lines (</a:t>
            </a:r>
            <a:r>
              <a:rPr lang="en-GB" b="1" dirty="0">
                <a:solidFill>
                  <a:srgbClr val="FF40FF"/>
                </a:solidFill>
                <a:latin typeface="Helvetica Neue" charset="0"/>
                <a:ea typeface="Helvetica Neue" charset="0"/>
                <a:cs typeface="Helvetica Neue" charset="0"/>
              </a:rPr>
              <a:t>IBE</a:t>
            </a:r>
            <a:r>
              <a:rPr lang="en-GB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Operate up to 4 ions per year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Parallel operation and commissioning of the new ions </a:t>
            </a:r>
            <a:r>
              <a:rPr lang="en-GB" u="sng" dirty="0">
                <a:latin typeface="Helvetica Neue" charset="0"/>
                <a:ea typeface="Helvetica Neue" charset="0"/>
                <a:cs typeface="Helvetica Neue" charset="0"/>
              </a:rPr>
              <a:t>at the source</a:t>
            </a:r>
          </a:p>
          <a:p>
            <a:pPr marL="342900" indent="-342900">
              <a:buClr>
                <a:schemeClr val="tx1"/>
              </a:buClr>
              <a:buFont typeface="Wingdings" charset="2"/>
              <a:buChar char="Ø"/>
            </a:pPr>
            <a:r>
              <a:rPr lang="en-GB" b="1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Connection</a:t>
            </a:r>
            <a:r>
              <a:rPr lang="en-GB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 of ion sources and beam instrumentation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Fast (15’) switching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 between 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Parallel operation and commissioning of the new ions </a:t>
            </a:r>
            <a:r>
              <a:rPr lang="en-GB" u="sng" dirty="0">
                <a:latin typeface="Helvetica Neue" charset="0"/>
                <a:ea typeface="Helvetica Neue" charset="0"/>
                <a:cs typeface="Helvetica Neue" charset="0"/>
              </a:rPr>
              <a:t>whole complex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474764" y="65430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10/14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29" y="3910359"/>
            <a:ext cx="6191543" cy="20282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5367585" y="4746612"/>
            <a:ext cx="473509" cy="26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1" b="1" dirty="0"/>
              <a:t>CAV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57482" y="4746612"/>
            <a:ext cx="473509" cy="26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1" b="1" dirty="0"/>
              <a:t>CAV 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0746" y="4746612"/>
            <a:ext cx="473509" cy="26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51" b="1" dirty="0"/>
              <a:t>CAV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5387" y="3462803"/>
            <a:ext cx="797427" cy="365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77" dirty="0"/>
              <a:t>LINAC 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89354" y="3595253"/>
            <a:ext cx="822973" cy="2214247"/>
            <a:chOff x="1685101" y="2868206"/>
            <a:chExt cx="680478" cy="1830856"/>
          </a:xfrm>
        </p:grpSpPr>
        <p:sp>
          <p:nvSpPr>
            <p:cNvPr id="15" name="Rounded Rectangle 14"/>
            <p:cNvSpPr/>
            <p:nvPr/>
          </p:nvSpPr>
          <p:spPr>
            <a:xfrm rot="2544766" flipV="1">
              <a:off x="1857579" y="3264711"/>
              <a:ext cx="508000" cy="70594"/>
            </a:xfrm>
            <a:prstGeom prst="roundRect">
              <a:avLst/>
            </a:prstGeom>
            <a:solidFill>
              <a:srgbClr val="FF4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77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12889" y="2868206"/>
              <a:ext cx="452243" cy="291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93" b="1" dirty="0">
                  <a:solidFill>
                    <a:srgbClr val="FF40FF"/>
                  </a:solidFill>
                  <a:latin typeface="Arial" charset="0"/>
                  <a:ea typeface="Arial" charset="0"/>
                  <a:cs typeface="Arial" charset="0"/>
                </a:rPr>
                <a:t>IBE</a:t>
              </a:r>
              <a:endParaRPr lang="en-GB" sz="1693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 rot="19055234">
              <a:off x="1841285" y="4208411"/>
              <a:ext cx="508000" cy="70594"/>
            </a:xfrm>
            <a:prstGeom prst="roundRect">
              <a:avLst/>
            </a:prstGeom>
            <a:solidFill>
              <a:srgbClr val="FF40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77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85101" y="4407304"/>
              <a:ext cx="452243" cy="2917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93" b="1" dirty="0">
                  <a:solidFill>
                    <a:srgbClr val="FF40FF"/>
                  </a:solidFill>
                  <a:latin typeface="Arial" charset="0"/>
                  <a:ea typeface="Arial" charset="0"/>
                  <a:cs typeface="Arial" charset="0"/>
                </a:rPr>
                <a:t>IBE</a:t>
              </a:r>
              <a:endParaRPr lang="en-GB" sz="1693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2986008" y="4181712"/>
            <a:ext cx="724190" cy="939656"/>
          </a:xfrm>
          <a:custGeom>
            <a:avLst/>
            <a:gdLst>
              <a:gd name="connsiteX0" fmla="*/ 149225 w 949325"/>
              <a:gd name="connsiteY0" fmla="*/ 844550 h 844550"/>
              <a:gd name="connsiteX1" fmla="*/ 15875 w 949325"/>
              <a:gd name="connsiteY1" fmla="*/ 723900 h 844550"/>
              <a:gd name="connsiteX2" fmla="*/ 0 w 949325"/>
              <a:gd name="connsiteY2" fmla="*/ 663575 h 844550"/>
              <a:gd name="connsiteX3" fmla="*/ 6350 w 949325"/>
              <a:gd name="connsiteY3" fmla="*/ 161925 h 844550"/>
              <a:gd name="connsiteX4" fmla="*/ 165100 w 949325"/>
              <a:gd name="connsiteY4" fmla="*/ 0 h 844550"/>
              <a:gd name="connsiteX5" fmla="*/ 209550 w 949325"/>
              <a:gd name="connsiteY5" fmla="*/ 44450 h 844550"/>
              <a:gd name="connsiteX6" fmla="*/ 60325 w 949325"/>
              <a:gd name="connsiteY6" fmla="*/ 193675 h 844550"/>
              <a:gd name="connsiteX7" fmla="*/ 88900 w 949325"/>
              <a:gd name="connsiteY7" fmla="*/ 412750 h 844550"/>
              <a:gd name="connsiteX8" fmla="*/ 946150 w 949325"/>
              <a:gd name="connsiteY8" fmla="*/ 412750 h 844550"/>
              <a:gd name="connsiteX9" fmla="*/ 949325 w 949325"/>
              <a:gd name="connsiteY9" fmla="*/ 482600 h 844550"/>
              <a:gd name="connsiteX10" fmla="*/ 95250 w 949325"/>
              <a:gd name="connsiteY10" fmla="*/ 488950 h 844550"/>
              <a:gd name="connsiteX11" fmla="*/ 76200 w 949325"/>
              <a:gd name="connsiteY11" fmla="*/ 704850 h 844550"/>
              <a:gd name="connsiteX12" fmla="*/ 149225 w 949325"/>
              <a:gd name="connsiteY12" fmla="*/ 844550 h 844550"/>
              <a:gd name="connsiteX0" fmla="*/ 149225 w 949325"/>
              <a:gd name="connsiteY0" fmla="*/ 844550 h 844550"/>
              <a:gd name="connsiteX1" fmla="*/ 15875 w 949325"/>
              <a:gd name="connsiteY1" fmla="*/ 723900 h 844550"/>
              <a:gd name="connsiteX2" fmla="*/ 0 w 949325"/>
              <a:gd name="connsiteY2" fmla="*/ 663575 h 844550"/>
              <a:gd name="connsiteX3" fmla="*/ 6350 w 949325"/>
              <a:gd name="connsiteY3" fmla="*/ 161925 h 844550"/>
              <a:gd name="connsiteX4" fmla="*/ 165100 w 949325"/>
              <a:gd name="connsiteY4" fmla="*/ 0 h 844550"/>
              <a:gd name="connsiteX5" fmla="*/ 209550 w 949325"/>
              <a:gd name="connsiteY5" fmla="*/ 44450 h 844550"/>
              <a:gd name="connsiteX6" fmla="*/ 60325 w 949325"/>
              <a:gd name="connsiteY6" fmla="*/ 193675 h 844550"/>
              <a:gd name="connsiteX7" fmla="*/ 88900 w 949325"/>
              <a:gd name="connsiteY7" fmla="*/ 412750 h 844550"/>
              <a:gd name="connsiteX8" fmla="*/ 946150 w 949325"/>
              <a:gd name="connsiteY8" fmla="*/ 412750 h 844550"/>
              <a:gd name="connsiteX9" fmla="*/ 949325 w 949325"/>
              <a:gd name="connsiteY9" fmla="*/ 482600 h 844550"/>
              <a:gd name="connsiteX10" fmla="*/ 95250 w 949325"/>
              <a:gd name="connsiteY10" fmla="*/ 488950 h 844550"/>
              <a:gd name="connsiteX11" fmla="*/ 76200 w 949325"/>
              <a:gd name="connsiteY11" fmla="*/ 704850 h 844550"/>
              <a:gd name="connsiteX12" fmla="*/ 120650 w 949325"/>
              <a:gd name="connsiteY12" fmla="*/ 777875 h 844550"/>
              <a:gd name="connsiteX13" fmla="*/ 149225 w 949325"/>
              <a:gd name="connsiteY13" fmla="*/ 844550 h 844550"/>
              <a:gd name="connsiteX0" fmla="*/ 149225 w 949325"/>
              <a:gd name="connsiteY0" fmla="*/ 844550 h 844550"/>
              <a:gd name="connsiteX1" fmla="*/ 15875 w 949325"/>
              <a:gd name="connsiteY1" fmla="*/ 723900 h 844550"/>
              <a:gd name="connsiteX2" fmla="*/ 0 w 949325"/>
              <a:gd name="connsiteY2" fmla="*/ 663575 h 844550"/>
              <a:gd name="connsiteX3" fmla="*/ 6350 w 949325"/>
              <a:gd name="connsiteY3" fmla="*/ 161925 h 844550"/>
              <a:gd name="connsiteX4" fmla="*/ 165100 w 949325"/>
              <a:gd name="connsiteY4" fmla="*/ 0 h 844550"/>
              <a:gd name="connsiteX5" fmla="*/ 209550 w 949325"/>
              <a:gd name="connsiteY5" fmla="*/ 44450 h 844550"/>
              <a:gd name="connsiteX6" fmla="*/ 60325 w 949325"/>
              <a:gd name="connsiteY6" fmla="*/ 193675 h 844550"/>
              <a:gd name="connsiteX7" fmla="*/ 88900 w 949325"/>
              <a:gd name="connsiteY7" fmla="*/ 412750 h 844550"/>
              <a:gd name="connsiteX8" fmla="*/ 946150 w 949325"/>
              <a:gd name="connsiteY8" fmla="*/ 412750 h 844550"/>
              <a:gd name="connsiteX9" fmla="*/ 949325 w 949325"/>
              <a:gd name="connsiteY9" fmla="*/ 482600 h 844550"/>
              <a:gd name="connsiteX10" fmla="*/ 95250 w 949325"/>
              <a:gd name="connsiteY10" fmla="*/ 488950 h 844550"/>
              <a:gd name="connsiteX11" fmla="*/ 76200 w 949325"/>
              <a:gd name="connsiteY11" fmla="*/ 704850 h 844550"/>
              <a:gd name="connsiteX12" fmla="*/ 180975 w 949325"/>
              <a:gd name="connsiteY12" fmla="*/ 825500 h 844550"/>
              <a:gd name="connsiteX13" fmla="*/ 149225 w 949325"/>
              <a:gd name="connsiteY13" fmla="*/ 844550 h 84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49325" h="844550">
                <a:moveTo>
                  <a:pt x="149225" y="844550"/>
                </a:moveTo>
                <a:lnTo>
                  <a:pt x="15875" y="723900"/>
                </a:lnTo>
                <a:lnTo>
                  <a:pt x="0" y="663575"/>
                </a:lnTo>
                <a:cubicBezTo>
                  <a:pt x="2117" y="496358"/>
                  <a:pt x="4233" y="329142"/>
                  <a:pt x="6350" y="161925"/>
                </a:cubicBezTo>
                <a:lnTo>
                  <a:pt x="165100" y="0"/>
                </a:lnTo>
                <a:lnTo>
                  <a:pt x="209550" y="44450"/>
                </a:lnTo>
                <a:lnTo>
                  <a:pt x="60325" y="193675"/>
                </a:lnTo>
                <a:lnTo>
                  <a:pt x="88900" y="412750"/>
                </a:lnTo>
                <a:lnTo>
                  <a:pt x="946150" y="412750"/>
                </a:lnTo>
                <a:lnTo>
                  <a:pt x="949325" y="482600"/>
                </a:lnTo>
                <a:lnTo>
                  <a:pt x="95250" y="488950"/>
                </a:lnTo>
                <a:lnTo>
                  <a:pt x="76200" y="704850"/>
                </a:lnTo>
                <a:lnTo>
                  <a:pt x="180975" y="825500"/>
                </a:lnTo>
                <a:lnTo>
                  <a:pt x="149225" y="84455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77"/>
          </a:p>
        </p:txBody>
      </p:sp>
      <p:sp>
        <p:nvSpPr>
          <p:cNvPr id="27" name="Rectangle 26"/>
          <p:cNvSpPr/>
          <p:nvPr/>
        </p:nvSpPr>
        <p:spPr>
          <a:xfrm>
            <a:off x="3122780" y="3969687"/>
            <a:ext cx="611126" cy="32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77"/>
          </a:p>
        </p:txBody>
      </p:sp>
      <p:sp>
        <p:nvSpPr>
          <p:cNvPr id="28" name="Rounded Rectangle 27"/>
          <p:cNvSpPr/>
          <p:nvPr/>
        </p:nvSpPr>
        <p:spPr>
          <a:xfrm>
            <a:off x="2332899" y="3448736"/>
            <a:ext cx="6404874" cy="248983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177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A4DBD82-58E5-534C-DF5C-376DCF97D543}"/>
              </a:ext>
            </a:extLst>
          </p:cNvPr>
          <p:cNvCxnSpPr/>
          <p:nvPr/>
        </p:nvCxnSpPr>
        <p:spPr>
          <a:xfrm>
            <a:off x="7071822" y="5058360"/>
            <a:ext cx="138248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752C6C5-A186-0836-94D9-87C01516FEE5}"/>
              </a:ext>
            </a:extLst>
          </p:cNvPr>
          <p:cNvSpPr txBox="1"/>
          <p:nvPr/>
        </p:nvSpPr>
        <p:spPr>
          <a:xfrm>
            <a:off x="7013623" y="508174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Beam to LEIR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D9DBC9F-663E-148F-4283-3F0D285F927B}"/>
              </a:ext>
            </a:extLst>
          </p:cNvPr>
          <p:cNvSpPr txBox="1"/>
          <p:nvPr/>
        </p:nvSpPr>
        <p:spPr>
          <a:xfrm>
            <a:off x="3549870" y="512658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Existing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32775" y="3429000"/>
            <a:ext cx="1824319" cy="901338"/>
            <a:chOff x="2511852" y="2730739"/>
            <a:chExt cx="1508441" cy="745273"/>
          </a:xfrm>
        </p:grpSpPr>
        <p:sp>
          <p:nvSpPr>
            <p:cNvPr id="22" name="TextBox 21"/>
            <p:cNvSpPr txBox="1"/>
            <p:nvPr/>
          </p:nvSpPr>
          <p:spPr>
            <a:xfrm>
              <a:off x="2860263" y="2730739"/>
              <a:ext cx="1160030" cy="291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93" b="1" dirty="0">
                  <a:solidFill>
                    <a:srgbClr val="00B050"/>
                  </a:solidFill>
                  <a:latin typeface="Arial" charset="0"/>
                  <a:ea typeface="Arial" charset="0"/>
                  <a:cs typeface="Arial" charset="0"/>
                </a:rPr>
                <a:t>New source</a:t>
              </a:r>
            </a:p>
          </p:txBody>
        </p:sp>
        <p:sp>
          <p:nvSpPr>
            <p:cNvPr id="23" name="Rectangle 22"/>
            <p:cNvSpPr/>
            <p:nvPr/>
          </p:nvSpPr>
          <p:spPr>
            <a:xfrm rot="18885654" flipV="1">
              <a:off x="2236201" y="3051443"/>
              <a:ext cx="700220" cy="148917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77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55332CC-FE13-59CF-9357-391212228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1" y="149802"/>
            <a:ext cx="1854080" cy="102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BC33B-D232-FCB1-9A25-B331A68D2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9D09C35-3FB9-898D-9370-DC1BCCDC9E89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20402402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1D5E4-74E9-DE14-A8A5-E339D879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A9F8-F0F7-05BE-8DB2-5E95BAC28A6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Ion Complex Upgrade (ICU)            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1FB1B-1187-29AC-E342-004E0F76CE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pic>
        <p:nvPicPr>
          <p:cNvPr id="6" name="Picture 5" descr="A diagram of a machine&#10;&#10;AI-generated content may be incorrect.">
            <a:extLst>
              <a:ext uri="{FF2B5EF4-FFF2-40B4-BE49-F238E27FC236}">
                <a16:creationId xmlns:a16="http://schemas.microsoft.com/office/drawing/2014/main" id="{7A61D8E7-851D-FAD4-20B6-CF5E76C5E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889" y="1942508"/>
            <a:ext cx="5390587" cy="3654060"/>
          </a:xfrm>
          <a:prstGeom prst="rect">
            <a:avLst/>
          </a:prstGeom>
        </p:spPr>
      </p:pic>
      <p:pic>
        <p:nvPicPr>
          <p:cNvPr id="8" name="Picture 7" descr="A diagram of a machine&#10;&#10;AI-generated content may be incorrect.">
            <a:extLst>
              <a:ext uri="{FF2B5EF4-FFF2-40B4-BE49-F238E27FC236}">
                <a16:creationId xmlns:a16="http://schemas.microsoft.com/office/drawing/2014/main" id="{5E04542A-4D42-6113-4C01-24ADF49E9B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013"/>
          <a:stretch/>
        </p:blipFill>
        <p:spPr>
          <a:xfrm rot="16200000">
            <a:off x="1348134" y="2321266"/>
            <a:ext cx="2732167" cy="3751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F5374B-0046-6822-518C-7A760CA9E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81" y="149802"/>
            <a:ext cx="1854080" cy="102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43956B-1BE7-5BA3-5516-D2DC9FAD5115}"/>
              </a:ext>
            </a:extLst>
          </p:cNvPr>
          <p:cNvSpPr txBox="1"/>
          <p:nvPr/>
        </p:nvSpPr>
        <p:spPr>
          <a:xfrm>
            <a:off x="1874661" y="1475365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Today layout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374A2E-803B-A3C6-81E7-81126605C386}"/>
              </a:ext>
            </a:extLst>
          </p:cNvPr>
          <p:cNvSpPr txBox="1"/>
          <p:nvPr/>
        </p:nvSpPr>
        <p:spPr>
          <a:xfrm>
            <a:off x="8054267" y="1475365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 layout*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0F642A-12A3-D4D1-5B07-47852220B860}"/>
              </a:ext>
            </a:extLst>
          </p:cNvPr>
          <p:cNvSpPr/>
          <p:nvPr/>
        </p:nvSpPr>
        <p:spPr>
          <a:xfrm>
            <a:off x="2505707" y="4375575"/>
            <a:ext cx="398858" cy="840647"/>
          </a:xfrm>
          <a:custGeom>
            <a:avLst/>
            <a:gdLst>
              <a:gd name="connsiteX0" fmla="*/ 0 w 907491"/>
              <a:gd name="connsiteY0" fmla="*/ 729336 h 1044382"/>
              <a:gd name="connsiteX1" fmla="*/ 699247 w 907491"/>
              <a:gd name="connsiteY1" fmla="*/ 122297 h 1044382"/>
              <a:gd name="connsiteX2" fmla="*/ 891348 w 907491"/>
              <a:gd name="connsiteY2" fmla="*/ 83877 h 1044382"/>
              <a:gd name="connsiteX3" fmla="*/ 883664 w 907491"/>
              <a:gd name="connsiteY3" fmla="*/ 1044382 h 1044382"/>
              <a:gd name="connsiteX0" fmla="*/ 0 w 907491"/>
              <a:gd name="connsiteY0" fmla="*/ 702797 h 1017843"/>
              <a:gd name="connsiteX1" fmla="*/ 560934 w 907491"/>
              <a:gd name="connsiteY1" fmla="*/ 203335 h 1017843"/>
              <a:gd name="connsiteX2" fmla="*/ 891348 w 907491"/>
              <a:gd name="connsiteY2" fmla="*/ 57338 h 1017843"/>
              <a:gd name="connsiteX3" fmla="*/ 883664 w 907491"/>
              <a:gd name="connsiteY3" fmla="*/ 1017843 h 1017843"/>
              <a:gd name="connsiteX0" fmla="*/ 0 w 905296"/>
              <a:gd name="connsiteY0" fmla="*/ 702797 h 2055188"/>
              <a:gd name="connsiteX1" fmla="*/ 560934 w 905296"/>
              <a:gd name="connsiteY1" fmla="*/ 203335 h 2055188"/>
              <a:gd name="connsiteX2" fmla="*/ 891348 w 905296"/>
              <a:gd name="connsiteY2" fmla="*/ 57338 h 2055188"/>
              <a:gd name="connsiteX3" fmla="*/ 875980 w 905296"/>
              <a:gd name="connsiteY3" fmla="*/ 2055188 h 2055188"/>
              <a:gd name="connsiteX0" fmla="*/ 0 w 905296"/>
              <a:gd name="connsiteY0" fmla="*/ 666382 h 2018773"/>
              <a:gd name="connsiteX1" fmla="*/ 583986 w 905296"/>
              <a:gd name="connsiteY1" fmla="*/ 714601 h 2018773"/>
              <a:gd name="connsiteX2" fmla="*/ 891348 w 905296"/>
              <a:gd name="connsiteY2" fmla="*/ 20923 h 2018773"/>
              <a:gd name="connsiteX3" fmla="*/ 875980 w 905296"/>
              <a:gd name="connsiteY3" fmla="*/ 2018773 h 2018773"/>
              <a:gd name="connsiteX0" fmla="*/ 0 w 536463"/>
              <a:gd name="connsiteY0" fmla="*/ 1743177 h 2024019"/>
              <a:gd name="connsiteX1" fmla="*/ 215153 w 536463"/>
              <a:gd name="connsiteY1" fmla="*/ 719847 h 2024019"/>
              <a:gd name="connsiteX2" fmla="*/ 522515 w 536463"/>
              <a:gd name="connsiteY2" fmla="*/ 26169 h 2024019"/>
              <a:gd name="connsiteX3" fmla="*/ 507147 w 536463"/>
              <a:gd name="connsiteY3" fmla="*/ 2024019 h 2024019"/>
              <a:gd name="connsiteX0" fmla="*/ 0 w 321310"/>
              <a:gd name="connsiteY0" fmla="*/ 719847 h 2024019"/>
              <a:gd name="connsiteX1" fmla="*/ 307362 w 321310"/>
              <a:gd name="connsiteY1" fmla="*/ 26169 h 2024019"/>
              <a:gd name="connsiteX2" fmla="*/ 291994 w 321310"/>
              <a:gd name="connsiteY2" fmla="*/ 2024019 h 20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310" h="2024019">
                <a:moveTo>
                  <a:pt x="0" y="719847"/>
                </a:moveTo>
                <a:cubicBezTo>
                  <a:pt x="87086" y="433679"/>
                  <a:pt x="276626" y="-127512"/>
                  <a:pt x="307362" y="26169"/>
                </a:cubicBezTo>
                <a:cubicBezTo>
                  <a:pt x="338098" y="179850"/>
                  <a:pt x="311204" y="1620607"/>
                  <a:pt x="291994" y="2024019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  <a:highlight>
                <a:srgbClr val="80808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480240-91EF-7228-7BF7-0F5C686FF076}"/>
              </a:ext>
            </a:extLst>
          </p:cNvPr>
          <p:cNvSpPr txBox="1"/>
          <p:nvPr/>
        </p:nvSpPr>
        <p:spPr>
          <a:xfrm>
            <a:off x="2083883" y="5206945"/>
            <a:ext cx="1242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direction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CC1E62-195D-08EE-6FC3-1FA97A04D4FB}"/>
              </a:ext>
            </a:extLst>
          </p:cNvPr>
          <p:cNvSpPr txBox="1"/>
          <p:nvPr/>
        </p:nvSpPr>
        <p:spPr>
          <a:xfrm>
            <a:off x="5980552" y="5378245"/>
            <a:ext cx="12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D95E6B-5F41-D88D-E217-9D9699642E23}"/>
              </a:ext>
            </a:extLst>
          </p:cNvPr>
          <p:cNvSpPr txBox="1"/>
          <p:nvPr/>
        </p:nvSpPr>
        <p:spPr>
          <a:xfrm>
            <a:off x="10474485" y="5411902"/>
            <a:ext cx="12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14A500-A994-166D-EE05-10854F8EC570}"/>
              </a:ext>
            </a:extLst>
          </p:cNvPr>
          <p:cNvSpPr txBox="1"/>
          <p:nvPr/>
        </p:nvSpPr>
        <p:spPr>
          <a:xfrm>
            <a:off x="5883218" y="2063677"/>
            <a:ext cx="127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diagnostic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548AD1-2F4A-23FF-EDEE-91508348FE4C}"/>
              </a:ext>
            </a:extLst>
          </p:cNvPr>
          <p:cNvSpPr txBox="1"/>
          <p:nvPr/>
        </p:nvSpPr>
        <p:spPr>
          <a:xfrm>
            <a:off x="10553829" y="2038607"/>
            <a:ext cx="1270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diagnostic </a:t>
            </a:r>
            <a:b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line 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A3CB66-16FC-6011-9B3F-1F2243D122AE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030032-DA2F-FE27-B8FC-736076C59FD8}"/>
              </a:ext>
            </a:extLst>
          </p:cNvPr>
          <p:cNvSpPr txBox="1"/>
          <p:nvPr/>
        </p:nvSpPr>
        <p:spPr>
          <a:xfrm>
            <a:off x="595773" y="5378245"/>
            <a:ext cx="122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Source 1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7E2E8832-1E57-B6AC-BDCF-F8C4AA5020AC}"/>
              </a:ext>
            </a:extLst>
          </p:cNvPr>
          <p:cNvSpPr/>
          <p:nvPr/>
        </p:nvSpPr>
        <p:spPr>
          <a:xfrm>
            <a:off x="4832662" y="39545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D6C0D-ED5F-3B15-A3A7-D52035CCB305}"/>
              </a:ext>
            </a:extLst>
          </p:cNvPr>
          <p:cNvSpPr txBox="1"/>
          <p:nvPr/>
        </p:nvSpPr>
        <p:spPr>
          <a:xfrm>
            <a:off x="10312775" y="6287699"/>
            <a:ext cx="1752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Indicative, not yet fixed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58C1EBF-3F2F-789B-774D-A36C1D17E097}"/>
              </a:ext>
            </a:extLst>
          </p:cNvPr>
          <p:cNvSpPr/>
          <p:nvPr/>
        </p:nvSpPr>
        <p:spPr>
          <a:xfrm>
            <a:off x="7778242" y="4933109"/>
            <a:ext cx="398858" cy="840647"/>
          </a:xfrm>
          <a:custGeom>
            <a:avLst/>
            <a:gdLst>
              <a:gd name="connsiteX0" fmla="*/ 0 w 907491"/>
              <a:gd name="connsiteY0" fmla="*/ 729336 h 1044382"/>
              <a:gd name="connsiteX1" fmla="*/ 699247 w 907491"/>
              <a:gd name="connsiteY1" fmla="*/ 122297 h 1044382"/>
              <a:gd name="connsiteX2" fmla="*/ 891348 w 907491"/>
              <a:gd name="connsiteY2" fmla="*/ 83877 h 1044382"/>
              <a:gd name="connsiteX3" fmla="*/ 883664 w 907491"/>
              <a:gd name="connsiteY3" fmla="*/ 1044382 h 1044382"/>
              <a:gd name="connsiteX0" fmla="*/ 0 w 907491"/>
              <a:gd name="connsiteY0" fmla="*/ 702797 h 1017843"/>
              <a:gd name="connsiteX1" fmla="*/ 560934 w 907491"/>
              <a:gd name="connsiteY1" fmla="*/ 203335 h 1017843"/>
              <a:gd name="connsiteX2" fmla="*/ 891348 w 907491"/>
              <a:gd name="connsiteY2" fmla="*/ 57338 h 1017843"/>
              <a:gd name="connsiteX3" fmla="*/ 883664 w 907491"/>
              <a:gd name="connsiteY3" fmla="*/ 1017843 h 1017843"/>
              <a:gd name="connsiteX0" fmla="*/ 0 w 905296"/>
              <a:gd name="connsiteY0" fmla="*/ 702797 h 2055188"/>
              <a:gd name="connsiteX1" fmla="*/ 560934 w 905296"/>
              <a:gd name="connsiteY1" fmla="*/ 203335 h 2055188"/>
              <a:gd name="connsiteX2" fmla="*/ 891348 w 905296"/>
              <a:gd name="connsiteY2" fmla="*/ 57338 h 2055188"/>
              <a:gd name="connsiteX3" fmla="*/ 875980 w 905296"/>
              <a:gd name="connsiteY3" fmla="*/ 2055188 h 2055188"/>
              <a:gd name="connsiteX0" fmla="*/ 0 w 905296"/>
              <a:gd name="connsiteY0" fmla="*/ 666382 h 2018773"/>
              <a:gd name="connsiteX1" fmla="*/ 583986 w 905296"/>
              <a:gd name="connsiteY1" fmla="*/ 714601 h 2018773"/>
              <a:gd name="connsiteX2" fmla="*/ 891348 w 905296"/>
              <a:gd name="connsiteY2" fmla="*/ 20923 h 2018773"/>
              <a:gd name="connsiteX3" fmla="*/ 875980 w 905296"/>
              <a:gd name="connsiteY3" fmla="*/ 2018773 h 2018773"/>
              <a:gd name="connsiteX0" fmla="*/ 0 w 536463"/>
              <a:gd name="connsiteY0" fmla="*/ 1743177 h 2024019"/>
              <a:gd name="connsiteX1" fmla="*/ 215153 w 536463"/>
              <a:gd name="connsiteY1" fmla="*/ 719847 h 2024019"/>
              <a:gd name="connsiteX2" fmla="*/ 522515 w 536463"/>
              <a:gd name="connsiteY2" fmla="*/ 26169 h 2024019"/>
              <a:gd name="connsiteX3" fmla="*/ 507147 w 536463"/>
              <a:gd name="connsiteY3" fmla="*/ 2024019 h 2024019"/>
              <a:gd name="connsiteX0" fmla="*/ 0 w 321310"/>
              <a:gd name="connsiteY0" fmla="*/ 719847 h 2024019"/>
              <a:gd name="connsiteX1" fmla="*/ 307362 w 321310"/>
              <a:gd name="connsiteY1" fmla="*/ 26169 h 2024019"/>
              <a:gd name="connsiteX2" fmla="*/ 291994 w 321310"/>
              <a:gd name="connsiteY2" fmla="*/ 2024019 h 20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310" h="2024019">
                <a:moveTo>
                  <a:pt x="0" y="719847"/>
                </a:moveTo>
                <a:cubicBezTo>
                  <a:pt x="87086" y="433679"/>
                  <a:pt x="276626" y="-127512"/>
                  <a:pt x="307362" y="26169"/>
                </a:cubicBezTo>
                <a:cubicBezTo>
                  <a:pt x="338098" y="179850"/>
                  <a:pt x="311204" y="1620607"/>
                  <a:pt x="291994" y="2024019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  <a:highlight>
                <a:srgbClr val="80808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0FDAF-46A5-98D5-EB63-B497BC484B49}"/>
              </a:ext>
            </a:extLst>
          </p:cNvPr>
          <p:cNvSpPr txBox="1"/>
          <p:nvPr/>
        </p:nvSpPr>
        <p:spPr>
          <a:xfrm>
            <a:off x="7993665" y="5747577"/>
            <a:ext cx="1559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Beam direction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8FD6B8C-49CE-A1EA-404C-CEC07AE6CB86}"/>
              </a:ext>
            </a:extLst>
          </p:cNvPr>
          <p:cNvSpPr/>
          <p:nvPr/>
        </p:nvSpPr>
        <p:spPr>
          <a:xfrm flipH="1">
            <a:off x="9337275" y="4949421"/>
            <a:ext cx="398858" cy="840647"/>
          </a:xfrm>
          <a:custGeom>
            <a:avLst/>
            <a:gdLst>
              <a:gd name="connsiteX0" fmla="*/ 0 w 907491"/>
              <a:gd name="connsiteY0" fmla="*/ 729336 h 1044382"/>
              <a:gd name="connsiteX1" fmla="*/ 699247 w 907491"/>
              <a:gd name="connsiteY1" fmla="*/ 122297 h 1044382"/>
              <a:gd name="connsiteX2" fmla="*/ 891348 w 907491"/>
              <a:gd name="connsiteY2" fmla="*/ 83877 h 1044382"/>
              <a:gd name="connsiteX3" fmla="*/ 883664 w 907491"/>
              <a:gd name="connsiteY3" fmla="*/ 1044382 h 1044382"/>
              <a:gd name="connsiteX0" fmla="*/ 0 w 907491"/>
              <a:gd name="connsiteY0" fmla="*/ 702797 h 1017843"/>
              <a:gd name="connsiteX1" fmla="*/ 560934 w 907491"/>
              <a:gd name="connsiteY1" fmla="*/ 203335 h 1017843"/>
              <a:gd name="connsiteX2" fmla="*/ 891348 w 907491"/>
              <a:gd name="connsiteY2" fmla="*/ 57338 h 1017843"/>
              <a:gd name="connsiteX3" fmla="*/ 883664 w 907491"/>
              <a:gd name="connsiteY3" fmla="*/ 1017843 h 1017843"/>
              <a:gd name="connsiteX0" fmla="*/ 0 w 905296"/>
              <a:gd name="connsiteY0" fmla="*/ 702797 h 2055188"/>
              <a:gd name="connsiteX1" fmla="*/ 560934 w 905296"/>
              <a:gd name="connsiteY1" fmla="*/ 203335 h 2055188"/>
              <a:gd name="connsiteX2" fmla="*/ 891348 w 905296"/>
              <a:gd name="connsiteY2" fmla="*/ 57338 h 2055188"/>
              <a:gd name="connsiteX3" fmla="*/ 875980 w 905296"/>
              <a:gd name="connsiteY3" fmla="*/ 2055188 h 2055188"/>
              <a:gd name="connsiteX0" fmla="*/ 0 w 905296"/>
              <a:gd name="connsiteY0" fmla="*/ 666382 h 2018773"/>
              <a:gd name="connsiteX1" fmla="*/ 583986 w 905296"/>
              <a:gd name="connsiteY1" fmla="*/ 714601 h 2018773"/>
              <a:gd name="connsiteX2" fmla="*/ 891348 w 905296"/>
              <a:gd name="connsiteY2" fmla="*/ 20923 h 2018773"/>
              <a:gd name="connsiteX3" fmla="*/ 875980 w 905296"/>
              <a:gd name="connsiteY3" fmla="*/ 2018773 h 2018773"/>
              <a:gd name="connsiteX0" fmla="*/ 0 w 536463"/>
              <a:gd name="connsiteY0" fmla="*/ 1743177 h 2024019"/>
              <a:gd name="connsiteX1" fmla="*/ 215153 w 536463"/>
              <a:gd name="connsiteY1" fmla="*/ 719847 h 2024019"/>
              <a:gd name="connsiteX2" fmla="*/ 522515 w 536463"/>
              <a:gd name="connsiteY2" fmla="*/ 26169 h 2024019"/>
              <a:gd name="connsiteX3" fmla="*/ 507147 w 536463"/>
              <a:gd name="connsiteY3" fmla="*/ 2024019 h 2024019"/>
              <a:gd name="connsiteX0" fmla="*/ 0 w 321310"/>
              <a:gd name="connsiteY0" fmla="*/ 719847 h 2024019"/>
              <a:gd name="connsiteX1" fmla="*/ 307362 w 321310"/>
              <a:gd name="connsiteY1" fmla="*/ 26169 h 2024019"/>
              <a:gd name="connsiteX2" fmla="*/ 291994 w 321310"/>
              <a:gd name="connsiteY2" fmla="*/ 2024019 h 20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1310" h="2024019">
                <a:moveTo>
                  <a:pt x="0" y="719847"/>
                </a:moveTo>
                <a:cubicBezTo>
                  <a:pt x="87086" y="433679"/>
                  <a:pt x="276626" y="-127512"/>
                  <a:pt x="307362" y="26169"/>
                </a:cubicBezTo>
                <a:cubicBezTo>
                  <a:pt x="338098" y="179850"/>
                  <a:pt x="311204" y="1620607"/>
                  <a:pt x="291994" y="2024019"/>
                </a:cubicBezTo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>
                  <a:lumMod val="75000"/>
                </a:schemeClr>
              </a:solidFill>
              <a:highlight>
                <a:srgbClr val="80808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455482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1AC7D-7383-B137-7647-96ECB0C29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beam&#10;&#10;AI-generated content may be incorrect.">
            <a:extLst>
              <a:ext uri="{FF2B5EF4-FFF2-40B4-BE49-F238E27FC236}">
                <a16:creationId xmlns:a16="http://schemas.microsoft.com/office/drawing/2014/main" id="{E2152F8A-9E1A-DD2F-D5DC-1D9A87F96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367" y="2395208"/>
            <a:ext cx="3747837" cy="3035631"/>
          </a:xfrm>
          <a:prstGeom prst="rect">
            <a:avLst/>
          </a:prstGeom>
        </p:spPr>
      </p:pic>
      <p:pic>
        <p:nvPicPr>
          <p:cNvPr id="21" name="Picture 20" descr="A diagram of a beam&#10;&#10;AI-generated content may be incorrect.">
            <a:extLst>
              <a:ext uri="{FF2B5EF4-FFF2-40B4-BE49-F238E27FC236}">
                <a16:creationId xmlns:a16="http://schemas.microsoft.com/office/drawing/2014/main" id="{D3AECD08-F7DF-DE67-1C22-26B300CCCB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475"/>
          <a:stretch/>
        </p:blipFill>
        <p:spPr>
          <a:xfrm>
            <a:off x="31954" y="2268870"/>
            <a:ext cx="4173557" cy="316196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7E3396E-F9BC-18CC-2FB4-FE906C67FFFC}"/>
              </a:ext>
            </a:extLst>
          </p:cNvPr>
          <p:cNvGrpSpPr/>
          <p:nvPr/>
        </p:nvGrpSpPr>
        <p:grpSpPr>
          <a:xfrm>
            <a:off x="448252" y="5300065"/>
            <a:ext cx="7360836" cy="1074081"/>
            <a:chOff x="2355718" y="1278467"/>
            <a:chExt cx="7360836" cy="1074081"/>
          </a:xfrm>
        </p:grpSpPr>
        <p:graphicFrame>
          <p:nvGraphicFramePr>
            <p:cNvPr id="23" name="Diagram 22">
              <a:extLst>
                <a:ext uri="{FF2B5EF4-FFF2-40B4-BE49-F238E27FC236}">
                  <a16:creationId xmlns:a16="http://schemas.microsoft.com/office/drawing/2014/main" id="{0F00A92F-D2B4-75BD-5E57-A8F6D8307C9E}"/>
                </a:ext>
              </a:extLst>
            </p:cNvPr>
            <p:cNvGraphicFramePr/>
            <p:nvPr/>
          </p:nvGraphicFramePr>
          <p:xfrm>
            <a:off x="2355718" y="1278467"/>
            <a:ext cx="7360836" cy="10740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D5CEEE8-A86C-69F6-A046-87EA6CE1C973}"/>
                </a:ext>
              </a:extLst>
            </p:cNvPr>
            <p:cNvSpPr/>
            <p:nvPr/>
          </p:nvSpPr>
          <p:spPr>
            <a:xfrm>
              <a:off x="4146919" y="1393694"/>
              <a:ext cx="2074799" cy="707886"/>
            </a:xfrm>
            <a:prstGeom prst="rect">
              <a:avLst/>
            </a:prstGeom>
            <a:noFill/>
            <a:scene3d>
              <a:camera prst="perspectiveRight"/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PRESENT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B73131-4C4B-173D-EF29-A7698F550184}"/>
                </a:ext>
              </a:extLst>
            </p:cNvPr>
            <p:cNvSpPr/>
            <p:nvPr/>
          </p:nvSpPr>
          <p:spPr>
            <a:xfrm>
              <a:off x="6262884" y="1544331"/>
              <a:ext cx="1882247" cy="707886"/>
            </a:xfrm>
            <a:prstGeom prst="rect">
              <a:avLst/>
            </a:prstGeom>
            <a:noFill/>
            <a:scene3d>
              <a:camera prst="perspectiveLeft"/>
              <a:lightRig rig="threePt" dir="t"/>
            </a:scene3d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4000" b="1" cap="none" spc="0" dirty="0">
                  <a:ln/>
                  <a:solidFill>
                    <a:schemeClr val="accent4"/>
                  </a:solidFill>
                  <a:effectLst/>
                </a:rPr>
                <a:t>FUTURE</a:t>
              </a: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2269B870-58CA-AB51-66A2-79425BAC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Ion Complex Upgrade (ICU) Proposal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48BA19-6FF1-0686-1C34-B32F551DE4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4BF78C-914F-3E36-39A7-FDD6D6BC02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81" y="149802"/>
            <a:ext cx="1854080" cy="102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45FBF4-C3DA-B341-8A68-92D2B84E70DE}"/>
              </a:ext>
            </a:extLst>
          </p:cNvPr>
          <p:cNvSpPr txBox="1"/>
          <p:nvPr/>
        </p:nvSpPr>
        <p:spPr>
          <a:xfrm>
            <a:off x="638209" y="1301726"/>
            <a:ext cx="11264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0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25 ns bunch spacing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[19]</a:t>
            </a:r>
          </a:p>
          <a:p>
            <a:pPr marL="800100" lvl="1" indent="-342900">
              <a:buFont typeface="Arial" charset="0"/>
              <a:buChar char="•"/>
            </a:pP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Increase LHC luminosity by increasing number of bunches 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 reduce bunch spacing 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  <a:sym typeface="Wingdings" pitchFamily="2" charset="2"/>
              </a:rPr>
              <a:t>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</a:t>
            </a:r>
            <a:br>
              <a:rPr lang="en-GB" sz="2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</a:br>
            <a:r>
              <a:rPr lang="en-GB" sz="2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2 new PS RF cavities needed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444E55-D4E4-F6B9-BD57-7E92DEA6E1D2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DF0139-B0E4-E3C9-EC6D-218B4F37C7CC}"/>
              </a:ext>
            </a:extLst>
          </p:cNvPr>
          <p:cNvGrpSpPr/>
          <p:nvPr/>
        </p:nvGrpSpPr>
        <p:grpSpPr>
          <a:xfrm>
            <a:off x="4946343" y="5304038"/>
            <a:ext cx="2794355" cy="388102"/>
            <a:chOff x="8297272" y="5398886"/>
            <a:chExt cx="2794355" cy="3881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45D72F-7CB2-5A78-83E4-3B6FBF82242B}"/>
                </a:ext>
              </a:extLst>
            </p:cNvPr>
            <p:cNvSpPr/>
            <p:nvPr/>
          </p:nvSpPr>
          <p:spPr>
            <a:xfrm>
              <a:off x="8297272" y="5398886"/>
              <a:ext cx="2794355" cy="38810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E7DC3A-3A49-7624-5FC4-487BE225A71D}"/>
                </a:ext>
              </a:extLst>
            </p:cNvPr>
            <p:cNvSpPr txBox="1"/>
            <p:nvPr/>
          </p:nvSpPr>
          <p:spPr>
            <a:xfrm>
              <a:off x="8297272" y="5407823"/>
              <a:ext cx="2794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1240 b </a:t>
              </a:r>
              <a:r>
                <a:rPr lang="en-US" dirty="0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Wingdings" pitchFamily="2" charset="2"/>
                </a:rPr>
                <a:t> 1736 b (+40%)</a:t>
              </a:r>
              <a:endPara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B49392-E382-FF09-FFC7-8E118C5A48BF}"/>
              </a:ext>
            </a:extLst>
          </p:cNvPr>
          <p:cNvSpPr txBox="1"/>
          <p:nvPr/>
        </p:nvSpPr>
        <p:spPr>
          <a:xfrm>
            <a:off x="7953339" y="2635319"/>
            <a:ext cx="423866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Baseline: </a:t>
            </a:r>
            <a:r>
              <a:rPr lang="en-US" sz="1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 bunches – 50 ns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out of PS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 injections from PS to SPS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40% more bunches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into LHC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 extra injections per LHC ring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Upgrade: </a:t>
            </a:r>
            <a:r>
              <a:rPr lang="en-US" sz="1600" b="1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 bunches – 50 ns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out of PS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 injections from PS to SPS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60% more bunches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LHC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 extra injections per LHC ring</a:t>
            </a:r>
          </a:p>
          <a:p>
            <a:pPr marL="800100" lvl="1" indent="-342900">
              <a:buFont typeface="+mj-lt"/>
              <a:buAutoNum type="alphaUcPeriod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 injections from PS to SPS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70% more bunches </a:t>
            </a: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LHC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extra injection per LHC ring</a:t>
            </a:r>
          </a:p>
          <a:p>
            <a:pPr marL="800100" lvl="1" indent="-342900">
              <a:buFont typeface="+mj-lt"/>
              <a:buAutoNum type="alphaUcPeriod"/>
            </a:pPr>
            <a:endParaRPr lang="en-US" sz="16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C12BFE-63DD-11BB-B684-140B4717A391}"/>
              </a:ext>
            </a:extLst>
          </p:cNvPr>
          <p:cNvSpPr txBox="1"/>
          <p:nvPr/>
        </p:nvSpPr>
        <p:spPr>
          <a:xfrm>
            <a:off x="8354066" y="5612159"/>
            <a:ext cx="30511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Though less bunch intensity but better emittance and SPS transmission efficiency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833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46DB6-25EC-E115-22FB-ECC991EB6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93C1-44C9-AC47-C158-53E9A3DBC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Ion Complex Upgrade</a:t>
            </a:r>
            <a:r>
              <a:rPr lang="en-GB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  <a:sym typeface="Wingdings" pitchFamily="2" charset="2"/>
              </a:rPr>
              <a:t> Impact</a:t>
            </a:r>
            <a:endParaRPr lang="en-GB" b="1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8B7189-C2DE-A624-D540-BB6DEAD9E800}"/>
              </a:ext>
            </a:extLst>
          </p:cNvPr>
          <p:cNvSpPr txBox="1"/>
          <p:nvPr/>
        </p:nvSpPr>
        <p:spPr>
          <a:xfrm>
            <a:off x="668946" y="1559229"/>
            <a:ext cx="1082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8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  <a:sym typeface="Wingdings"/>
              </a:rPr>
              <a:t>2 ion sources + beam diagnostic lines </a:t>
            </a:r>
            <a:r>
              <a:rPr lang="en-GB" sz="28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  <a:sym typeface="Wingdings" pitchFamily="2" charset="2"/>
              </a:rPr>
              <a:t> unlocking diversity </a:t>
            </a:r>
            <a:r>
              <a:rPr lang="en-GB" sz="28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</a:t>
            </a:r>
            <a:endParaRPr lang="en-GB" sz="28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0439B1-AC22-CA4E-E472-F920D16F9455}"/>
              </a:ext>
            </a:extLst>
          </p:cNvPr>
          <p:cNvSpPr txBox="1"/>
          <p:nvPr/>
        </p:nvSpPr>
        <p:spPr>
          <a:xfrm>
            <a:off x="11474764" y="65430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11/14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2EF416-8B2C-BCD9-7F0D-87E4F91EFA5C}"/>
              </a:ext>
            </a:extLst>
          </p:cNvPr>
          <p:cNvSpPr txBox="1"/>
          <p:nvPr/>
        </p:nvSpPr>
        <p:spPr>
          <a:xfrm>
            <a:off x="1336432" y="2213760"/>
            <a:ext cx="717555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LHC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light ion </a:t>
            </a:r>
            <a:r>
              <a:rPr lang="en-US" sz="2000" dirty="0"/>
              <a:t>pilot runs &amp;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NA61++ </a:t>
            </a:r>
            <a:r>
              <a:rPr lang="en-US" sz="2000" dirty="0">
                <a:solidFill>
                  <a:srgbClr val="00B050"/>
                </a:solidFill>
              </a:rPr>
              <a:t>Mg(B,O)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half of the year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LHC</a:t>
            </a:r>
            <a:r>
              <a:rPr lang="en-US" sz="2000" dirty="0"/>
              <a:t> &amp;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NA60+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heavy ion </a:t>
            </a:r>
            <a:r>
              <a:rPr lang="en-US" sz="2000" dirty="0"/>
              <a:t>physics </a:t>
            </a:r>
            <a:r>
              <a:rPr lang="en-US" sz="2000" dirty="0">
                <a:sym typeface="Wingdings" pitchFamily="2" charset="2"/>
              </a:rPr>
              <a:t> </a:t>
            </a:r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half of the year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HEARTS++ </a:t>
            </a:r>
            <a:r>
              <a:rPr lang="en-US" sz="2000" dirty="0">
                <a:sym typeface="Wingdings" pitchFamily="2" charset="2"/>
              </a:rPr>
              <a:t> 15’ switching times</a:t>
            </a: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R&amp;D for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post-LS4</a:t>
            </a:r>
            <a:r>
              <a:rPr lang="en-US" sz="2000" dirty="0">
                <a:sym typeface="Wingdings" pitchFamily="2" charset="2"/>
              </a:rPr>
              <a:t> ions for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LHC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b="1" dirty="0">
              <a:solidFill>
                <a:schemeClr val="accent1">
                  <a:lumMod val="75000"/>
                </a:schemeClr>
              </a:solidFill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Hybrid ion collisions at LHC  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0BEC5D-D1BA-607A-AE7D-FF15162E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977" y="2192436"/>
            <a:ext cx="4116948" cy="2788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49F0F9-3A4F-F27C-A497-378307983822}"/>
              </a:ext>
            </a:extLst>
          </p:cNvPr>
          <p:cNvSpPr txBox="1"/>
          <p:nvPr/>
        </p:nvSpPr>
        <p:spPr>
          <a:xfrm>
            <a:off x="9751772" y="490575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Helvetica" pitchFamily="2" charset="0"/>
              </a:rPr>
              <a:t>Key game changer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EE05E-DA10-4FC3-188B-B86EFA4D2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1" y="149802"/>
            <a:ext cx="1854080" cy="1023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244DF6-57D4-606D-F507-E0900D6CFC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423EFD-2A81-5ADC-D5B2-FD6CFE50BFEC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7722C-B8F8-F5C7-3180-6DF7979EA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277" y="5207393"/>
            <a:ext cx="7772400" cy="1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630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C3E3FC-F91B-89C3-D07C-E43E1E5ED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Run 4 and Run 5 tentative schedule</a:t>
            </a:r>
          </a:p>
        </p:txBody>
      </p:sp>
      <p:pic>
        <p:nvPicPr>
          <p:cNvPr id="5" name="Content Placeholder 5" descr="A screenshot of a graph&#10;&#10;AI-generated content may be incorrect.">
            <a:extLst>
              <a:ext uri="{FF2B5EF4-FFF2-40B4-BE49-F238E27FC236}">
                <a16:creationId xmlns:a16="http://schemas.microsoft.com/office/drawing/2014/main" id="{48C57755-3A36-0892-3474-42CAAACF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2428" y="425319"/>
            <a:ext cx="7225748" cy="3089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30F2E-F632-EE6B-CDF3-6775D62A7938}"/>
              </a:ext>
            </a:extLst>
          </p:cNvPr>
          <p:cNvSpPr txBox="1"/>
          <p:nvPr/>
        </p:nvSpPr>
        <p:spPr>
          <a:xfrm>
            <a:off x="9494742" y="1284265"/>
            <a:ext cx="1643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HL-LHC installation (p+)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1A08A-8706-44DC-188C-A992FE5D00F5}"/>
              </a:ext>
            </a:extLst>
          </p:cNvPr>
          <p:cNvSpPr txBox="1"/>
          <p:nvPr/>
        </p:nvSpPr>
        <p:spPr>
          <a:xfrm>
            <a:off x="7623068" y="2378382"/>
            <a:ext cx="2003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ALICE3 &amp; LHCb installation(*)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A8EBFE-6D5B-D01B-3E02-29F36E956F51}"/>
              </a:ext>
            </a:extLst>
          </p:cNvPr>
          <p:cNvSpPr/>
          <p:nvPr/>
        </p:nvSpPr>
        <p:spPr>
          <a:xfrm>
            <a:off x="7585466" y="716464"/>
            <a:ext cx="58558" cy="612603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0E8CFF-7F2E-B4C6-ECE1-49C955D88090}"/>
              </a:ext>
            </a:extLst>
          </p:cNvPr>
          <p:cNvSpPr/>
          <p:nvPr/>
        </p:nvSpPr>
        <p:spPr>
          <a:xfrm>
            <a:off x="8381825" y="716463"/>
            <a:ext cx="58558" cy="612603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27779-9557-BFE6-85AD-3264CBBE36F8}"/>
              </a:ext>
            </a:extLst>
          </p:cNvPr>
          <p:cNvSpPr/>
          <p:nvPr/>
        </p:nvSpPr>
        <p:spPr>
          <a:xfrm>
            <a:off x="8845957" y="716462"/>
            <a:ext cx="58558" cy="612603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AAC488-DD7B-BFB8-DD33-08F6F3AA8E88}"/>
              </a:ext>
            </a:extLst>
          </p:cNvPr>
          <p:cNvSpPr/>
          <p:nvPr/>
        </p:nvSpPr>
        <p:spPr>
          <a:xfrm>
            <a:off x="5999153" y="1900379"/>
            <a:ext cx="59310" cy="16291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CF0A38-2708-66E2-1D10-F27147E27CA0}"/>
              </a:ext>
            </a:extLst>
          </p:cNvPr>
          <p:cNvSpPr/>
          <p:nvPr/>
        </p:nvSpPr>
        <p:spPr>
          <a:xfrm>
            <a:off x="5999153" y="2264487"/>
            <a:ext cx="59310" cy="16291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19CA13-CEA3-5485-20E1-22B64C6DA708}"/>
              </a:ext>
            </a:extLst>
          </p:cNvPr>
          <p:cNvSpPr/>
          <p:nvPr/>
        </p:nvSpPr>
        <p:spPr>
          <a:xfrm>
            <a:off x="6861939" y="1900379"/>
            <a:ext cx="59310" cy="527019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16F2A8-E4FB-B86C-D69E-149AB73B1767}"/>
              </a:ext>
            </a:extLst>
          </p:cNvPr>
          <p:cNvSpPr/>
          <p:nvPr/>
        </p:nvSpPr>
        <p:spPr>
          <a:xfrm>
            <a:off x="7655656" y="1894677"/>
            <a:ext cx="59310" cy="527019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F7CFCB-4397-6E1A-B551-FF432EDFA8B3}"/>
              </a:ext>
            </a:extLst>
          </p:cNvPr>
          <p:cNvSpPr/>
          <p:nvPr/>
        </p:nvSpPr>
        <p:spPr>
          <a:xfrm>
            <a:off x="9973752" y="1894677"/>
            <a:ext cx="59310" cy="527019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A6D466-EB14-0EE7-4A40-1053666D945D}"/>
              </a:ext>
            </a:extLst>
          </p:cNvPr>
          <p:cNvSpPr/>
          <p:nvPr/>
        </p:nvSpPr>
        <p:spPr>
          <a:xfrm>
            <a:off x="11559477" y="1894677"/>
            <a:ext cx="59310" cy="527019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57908B-A79B-E687-34E8-D6F174CCF455}"/>
              </a:ext>
            </a:extLst>
          </p:cNvPr>
          <p:cNvSpPr/>
          <p:nvPr/>
        </p:nvSpPr>
        <p:spPr>
          <a:xfrm>
            <a:off x="10767151" y="1900379"/>
            <a:ext cx="59310" cy="16291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F44BCF-9A6D-DA7C-41FC-281075E31A59}"/>
              </a:ext>
            </a:extLst>
          </p:cNvPr>
          <p:cNvSpPr/>
          <p:nvPr/>
        </p:nvSpPr>
        <p:spPr>
          <a:xfrm>
            <a:off x="10767151" y="2264487"/>
            <a:ext cx="59310" cy="16291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DF9E91-346F-081A-56B4-E1C308592229}"/>
              </a:ext>
            </a:extLst>
          </p:cNvPr>
          <p:cNvSpPr/>
          <p:nvPr/>
        </p:nvSpPr>
        <p:spPr>
          <a:xfrm>
            <a:off x="6798125" y="2934451"/>
            <a:ext cx="59310" cy="46215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58263B-F2E8-3BBE-5614-CB5E93FE0438}"/>
              </a:ext>
            </a:extLst>
          </p:cNvPr>
          <p:cNvSpPr/>
          <p:nvPr/>
        </p:nvSpPr>
        <p:spPr>
          <a:xfrm>
            <a:off x="5999153" y="2934450"/>
            <a:ext cx="59310" cy="46215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4A2741-65CE-CFE1-C09B-F13B709AD340}"/>
              </a:ext>
            </a:extLst>
          </p:cNvPr>
          <p:cNvSpPr/>
          <p:nvPr/>
        </p:nvSpPr>
        <p:spPr>
          <a:xfrm>
            <a:off x="5209189" y="2938954"/>
            <a:ext cx="59310" cy="162911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FDEE91D-19AA-8BA3-F5CB-1180D9F741F5}"/>
              </a:ext>
            </a:extLst>
          </p:cNvPr>
          <p:cNvSpPr/>
          <p:nvPr/>
        </p:nvSpPr>
        <p:spPr>
          <a:xfrm>
            <a:off x="5207624" y="3265602"/>
            <a:ext cx="51867" cy="131000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C96B09D-BF37-E8DC-610A-CE8DE8ECA9EA}"/>
              </a:ext>
            </a:extLst>
          </p:cNvPr>
          <p:cNvSpPr/>
          <p:nvPr/>
        </p:nvSpPr>
        <p:spPr>
          <a:xfrm rot="16200000">
            <a:off x="7291630" y="3034598"/>
            <a:ext cx="80481" cy="299993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06268-4C97-5F4A-3ECE-1824C67ECD72}"/>
              </a:ext>
            </a:extLst>
          </p:cNvPr>
          <p:cNvSpPr txBox="1"/>
          <p:nvPr/>
        </p:nvSpPr>
        <p:spPr>
          <a:xfrm>
            <a:off x="8414085" y="299992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0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IONS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603C329-4B15-7B25-6419-04F815A37C37}"/>
              </a:ext>
            </a:extLst>
          </p:cNvPr>
          <p:cNvSpPr/>
          <p:nvPr/>
        </p:nvSpPr>
        <p:spPr>
          <a:xfrm>
            <a:off x="7515425" y="3137564"/>
            <a:ext cx="978408" cy="940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B94A10-02BE-993E-D764-A6CAD3B69D4B}"/>
              </a:ext>
            </a:extLst>
          </p:cNvPr>
          <p:cNvSpPr/>
          <p:nvPr/>
        </p:nvSpPr>
        <p:spPr>
          <a:xfrm>
            <a:off x="6730173" y="741099"/>
            <a:ext cx="57806" cy="160540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B977A0-A5F3-D507-F16D-D4584B1B66C9}"/>
              </a:ext>
            </a:extLst>
          </p:cNvPr>
          <p:cNvSpPr/>
          <p:nvPr/>
        </p:nvSpPr>
        <p:spPr>
          <a:xfrm>
            <a:off x="6727917" y="1135963"/>
            <a:ext cx="57806" cy="193102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09A63-1422-F654-F44C-261ADB5D3298}"/>
              </a:ext>
            </a:extLst>
          </p:cNvPr>
          <p:cNvSpPr txBox="1"/>
          <p:nvPr/>
        </p:nvSpPr>
        <p:spPr>
          <a:xfrm>
            <a:off x="4454482" y="3587265"/>
            <a:ext cx="73718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Run 4</a:t>
            </a:r>
            <a:r>
              <a:rPr lang="en-US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HL-LHC (2030-2033)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23232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</a:t>
            </a:r>
            <a:r>
              <a:rPr lang="en-US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early </a:t>
            </a:r>
            <a:r>
              <a:rPr lang="en-US" b="1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Pb-Pb</a:t>
            </a:r>
            <a:r>
              <a:rPr lang="en-US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or </a:t>
            </a:r>
            <a:r>
              <a:rPr lang="en-US" b="1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p-Pb</a:t>
            </a:r>
            <a:r>
              <a:rPr lang="en-US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runs using the current operation mode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23232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ion run in 2030</a:t>
            </a:r>
            <a:endParaRPr lang="en-US" dirty="0">
              <a:solidFill>
                <a:srgbClr val="232323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Possibility of short pilot runs with other ions (not approved)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69E280-8A8F-E3CD-C5BD-661480065ED1}"/>
              </a:ext>
            </a:extLst>
          </p:cNvPr>
          <p:cNvSpPr txBox="1"/>
          <p:nvPr/>
        </p:nvSpPr>
        <p:spPr>
          <a:xfrm>
            <a:off x="10573498" y="6304361"/>
            <a:ext cx="1493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(*) pending approval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517B28A-36FC-AF6F-CB51-80D105D52EE7}"/>
              </a:ext>
            </a:extLst>
          </p:cNvPr>
          <p:cNvSpPr txBox="1"/>
          <p:nvPr/>
        </p:nvSpPr>
        <p:spPr>
          <a:xfrm>
            <a:off x="4454482" y="4808715"/>
            <a:ext cx="675919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Post-LS4:</a:t>
            </a:r>
            <a:endParaRPr lang="en-US" b="1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ALICE3 detector operational</a:t>
            </a:r>
            <a:endParaRPr lang="en-US" b="1" dirty="0">
              <a:solidFill>
                <a:srgbClr val="00B05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</a:t>
            </a:r>
            <a:r>
              <a:rPr lang="en-US" b="1" dirty="0">
                <a:solidFill>
                  <a:schemeClr val="accent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oal </a:t>
            </a:r>
            <a:r>
              <a:rPr lang="en-US" b="1" dirty="0">
                <a:solidFill>
                  <a:schemeClr val="accent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 </a:t>
            </a:r>
            <a:r>
              <a:rPr lang="en-US" b="1" dirty="0">
                <a:solidFill>
                  <a:schemeClr val="accent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significantly higher nucleon-nucleon luminosity </a:t>
            </a:r>
            <a:r>
              <a:rPr lang="en-US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(likely another ion than Pb)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Possibility of short pilot runs with other ions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585BC1-BAD3-5CD0-3683-A11AB3C29B1F}"/>
              </a:ext>
            </a:extLst>
          </p:cNvPr>
          <p:cNvSpPr txBox="1"/>
          <p:nvPr/>
        </p:nvSpPr>
        <p:spPr>
          <a:xfrm>
            <a:off x="7476060" y="1356687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FF40FF"/>
                </a:solidFill>
              </a:rPr>
              <a:t>16</a:t>
            </a:r>
            <a:r>
              <a:rPr lang="en-US" dirty="0">
                <a:solidFill>
                  <a:srgbClr val="FF40FF"/>
                </a:solidFill>
              </a:rPr>
              <a:t>O</a:t>
            </a:r>
            <a:r>
              <a:rPr lang="en-US" baseline="30000" dirty="0">
                <a:solidFill>
                  <a:srgbClr val="FF40FF"/>
                </a:solidFill>
              </a:rPr>
              <a:t>8+</a:t>
            </a:r>
            <a:r>
              <a:rPr lang="en-US" dirty="0">
                <a:solidFill>
                  <a:srgbClr val="FF40FF"/>
                </a:solidFill>
              </a:rPr>
              <a:t> &amp; </a:t>
            </a:r>
            <a:r>
              <a:rPr lang="en-US" baseline="30000" dirty="0">
                <a:solidFill>
                  <a:srgbClr val="FF40FF"/>
                </a:solidFill>
              </a:rPr>
              <a:t>20</a:t>
            </a:r>
            <a:r>
              <a:rPr lang="en-US" dirty="0">
                <a:solidFill>
                  <a:srgbClr val="FF40FF"/>
                </a:solidFill>
              </a:rPr>
              <a:t>Ne</a:t>
            </a:r>
            <a:r>
              <a:rPr lang="en-US" baseline="30000" dirty="0">
                <a:solidFill>
                  <a:srgbClr val="FF40FF"/>
                </a:solidFill>
              </a:rPr>
              <a:t>10+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84C70BF-DC1E-BD17-4396-8DA8CA9A8E4C}"/>
              </a:ext>
            </a:extLst>
          </p:cNvPr>
          <p:cNvCxnSpPr>
            <a:cxnSpLocks/>
          </p:cNvCxnSpPr>
          <p:nvPr/>
        </p:nvCxnSpPr>
        <p:spPr>
          <a:xfrm>
            <a:off x="8140391" y="727116"/>
            <a:ext cx="0" cy="727634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60BA5F7-0F91-8CD9-AF7C-34EC14629BE7}"/>
              </a:ext>
            </a:extLst>
          </p:cNvPr>
          <p:cNvSpPr/>
          <p:nvPr/>
        </p:nvSpPr>
        <p:spPr>
          <a:xfrm>
            <a:off x="8988629" y="722942"/>
            <a:ext cx="58558" cy="612603"/>
          </a:xfrm>
          <a:prstGeom prst="rect">
            <a:avLst/>
          </a:prstGeom>
          <a:solidFill>
            <a:srgbClr val="FF4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5DF35A-FD81-997D-1520-824F52646019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3348923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writing on a transparent board&#10;&#10;AI-generated content may be incorrect.">
            <a:extLst>
              <a:ext uri="{FF2B5EF4-FFF2-40B4-BE49-F238E27FC236}">
                <a16:creationId xmlns:a16="http://schemas.microsoft.com/office/drawing/2014/main" id="{DCF6D81B-47A1-A8FF-DB46-65E87506DA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904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Conclusions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215447" y="637586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7848" y="1321246"/>
            <a:ext cx="8943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GB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Increased interest of physics with lighter ions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 different physics communities and facilities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show </a:t>
            </a:r>
            <a:r>
              <a:rPr lang="en-GB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important synergies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/>
              </a:rPr>
              <a:t>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explore </a:t>
            </a:r>
            <a:r>
              <a:rPr lang="en-GB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different physics 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landscapes with the </a:t>
            </a:r>
            <a:r>
              <a:rPr lang="en-GB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same effort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40882" y="65430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12/12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5722" y="4051185"/>
            <a:ext cx="9625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can rather </a:t>
            </a:r>
            <a:r>
              <a:rPr lang="en-GB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easily provide ion-gasses for pilot runs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e.g. O-O, p-O, </a:t>
            </a:r>
            <a:r>
              <a:rPr lang="en-GB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Xe-Xe</a:t>
            </a: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Ne-Ne </a:t>
            </a:r>
            <a:r>
              <a:rPr lang="mr-IN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charset="0"/>
              </a:rPr>
              <a:t>…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 Luminosity is more involved 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and more time is needed for 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study&amp;preparation</a:t>
            </a:r>
            <a:endParaRPr lang="en-U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9184" y="2451253"/>
            <a:ext cx="9003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current CERN Ion Accelerator Complex offers opportunities to test new ions at the same time it fulfils its physics production commitments</a:t>
            </a:r>
          </a:p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GB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we are hitting the limits</a:t>
            </a:r>
          </a:p>
          <a:p>
            <a:pPr marL="285750" indent="-285750">
              <a:buFont typeface="Wingdings" charset="2"/>
              <a:buChar char="Ø"/>
            </a:pPr>
            <a:r>
              <a:rPr lang="en-GB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go beyond these limits an </a:t>
            </a:r>
            <a:r>
              <a:rPr lang="en-GB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upgrade of part of the Ion Complex is needed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E4C28-E12B-24EB-453C-9A9CF8548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053" y="1475878"/>
            <a:ext cx="1898597" cy="107587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4E3102E-197C-9D3B-4CBA-F1F46C734D0E}"/>
              </a:ext>
            </a:extLst>
          </p:cNvPr>
          <p:cNvSpPr txBox="1"/>
          <p:nvPr/>
        </p:nvSpPr>
        <p:spPr>
          <a:xfrm>
            <a:off x="829265" y="4755281"/>
            <a:ext cx="105238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ion species </a:t>
            </a:r>
            <a:r>
              <a:rPr lang="en-US" dirty="0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could increase the NN luminosity beyond Run 4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Simulations show with optimistic scenario a </a:t>
            </a:r>
            <a:r>
              <a:rPr lang="en-US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gain of factor ~4 </a:t>
            </a:r>
            <a:r>
              <a:rPr lang="en-US" dirty="0" err="1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w.r.t.</a:t>
            </a:r>
            <a:r>
              <a:rPr lang="en-US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baseline </a:t>
            </a:r>
            <a:r>
              <a:rPr lang="en-US" dirty="0" err="1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PbPb</a:t>
            </a:r>
            <a:r>
              <a:rPr lang="en-US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scenario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12121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en-US" dirty="0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 be studied </a:t>
            </a:r>
            <a:r>
              <a:rPr lang="en-US" dirty="0">
                <a:solidFill>
                  <a:srgbClr val="00B05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if LHC can handle </a:t>
            </a:r>
            <a:r>
              <a:rPr lang="en-US" dirty="0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higher intensities (beam losses </a:t>
            </a:r>
            <a:r>
              <a:rPr lang="en-US" dirty="0" err="1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etc</a:t>
            </a:r>
            <a:r>
              <a:rPr lang="en-US" dirty="0">
                <a:solidFill>
                  <a:srgbClr val="121212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Alternative ion species </a:t>
            </a:r>
            <a:r>
              <a:rPr lang="en-US" dirty="0">
                <a:solidFill>
                  <a:srgbClr val="12121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offer the possibility to carry out LHC pilot runs every operational year to study QGP vs system size and nucleus structure</a:t>
            </a:r>
            <a:endParaRPr lang="en-US" dirty="0">
              <a:solidFill>
                <a:srgbClr val="121212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E62882-3BF0-C261-486A-421A90693A71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</p:spTree>
    <p:extLst>
      <p:ext uri="{BB962C8B-B14F-4D97-AF65-F5344CB8AC3E}">
        <p14:creationId xmlns:p14="http://schemas.microsoft.com/office/powerpoint/2010/main" val="10543502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73EAC-1B07-38F3-B47A-612795F1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Diverse Scientific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EC6A62-4F85-D950-6859-A35060F655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4610222" y="467208"/>
            <a:ext cx="7010160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73974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9E207-0A50-4066-A839-29E985DF3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142FA-429A-9A9E-91B1-FB2B49E390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2"/>
          <a:stretch>
            <a:fillRect/>
          </a:stretch>
        </p:blipFill>
        <p:spPr>
          <a:xfrm>
            <a:off x="4601043" y="748015"/>
            <a:ext cx="6797743" cy="33833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D9D578C-1025-8333-6E07-138C2096FF42}"/>
              </a:ext>
            </a:extLst>
          </p:cNvPr>
          <p:cNvGrpSpPr/>
          <p:nvPr/>
        </p:nvGrpSpPr>
        <p:grpSpPr>
          <a:xfrm>
            <a:off x="405397" y="403776"/>
            <a:ext cx="1376290" cy="1376290"/>
            <a:chOff x="405397" y="403776"/>
            <a:chExt cx="1376290" cy="1376290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B7388DD4-F15C-2ACC-8F64-028461D60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97" y="403776"/>
              <a:ext cx="1376290" cy="13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A5E5405-0692-FDB1-927D-8F6ED6D13565}"/>
                </a:ext>
              </a:extLst>
            </p:cNvPr>
            <p:cNvSpPr/>
            <p:nvPr/>
          </p:nvSpPr>
          <p:spPr>
            <a:xfrm>
              <a:off x="1269537" y="616724"/>
              <a:ext cx="233464" cy="3404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00314F-F215-B7C7-6FBD-673BC94D9F2E}"/>
                </a:ext>
              </a:extLst>
            </p:cNvPr>
            <p:cNvSpPr txBox="1"/>
            <p:nvPr/>
          </p:nvSpPr>
          <p:spPr>
            <a:xfrm>
              <a:off x="1188615" y="488381"/>
              <a:ext cx="3818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8FA474-E35C-6C14-EEC7-D59008722F4D}"/>
                </a:ext>
              </a:extLst>
            </p:cNvPr>
            <p:cNvSpPr/>
            <p:nvPr/>
          </p:nvSpPr>
          <p:spPr>
            <a:xfrm>
              <a:off x="706025" y="957191"/>
              <a:ext cx="167727" cy="2748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C954A3-97EB-B0A6-D728-DF207F4F5D7A}"/>
                </a:ext>
              </a:extLst>
            </p:cNvPr>
            <p:cNvSpPr txBox="1"/>
            <p:nvPr/>
          </p:nvSpPr>
          <p:spPr>
            <a:xfrm flipH="1">
              <a:off x="663090" y="922887"/>
              <a:ext cx="2835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Helvetica Neue Thin" panose="020B0403020202020204" pitchFamily="34" charset="0"/>
                  <a:ea typeface="Helvetica Neue Thin" panose="020B0403020202020204" pitchFamily="34" charset="0"/>
                  <a:cs typeface="HELVETICA NEUE CONDENSED" panose="02000503000000020004" pitchFamily="2" charset="0"/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8E8E2F-F659-1B6D-A1D1-DE7DDCA6396A}"/>
                </a:ext>
              </a:extLst>
            </p:cNvPr>
            <p:cNvSpPr/>
            <p:nvPr/>
          </p:nvSpPr>
          <p:spPr>
            <a:xfrm>
              <a:off x="873751" y="1222529"/>
              <a:ext cx="531973" cy="152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251B6B-85FE-0C2A-E15F-32FC49250787}"/>
                </a:ext>
              </a:extLst>
            </p:cNvPr>
            <p:cNvSpPr txBox="1"/>
            <p:nvPr/>
          </p:nvSpPr>
          <p:spPr>
            <a:xfrm flipH="1">
              <a:off x="778546" y="1151604"/>
              <a:ext cx="820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Helvetica Neue Thin" panose="020B0403020202020204" pitchFamily="34" charset="0"/>
                  <a:ea typeface="Helvetica Neue Thin" panose="020B0403020202020204" pitchFamily="34" charset="0"/>
                  <a:cs typeface="HELVETICA NEUE CONDENSED" panose="02000503000000020004" pitchFamily="2" charset="0"/>
                </a:rPr>
                <a:t>99.999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AFF0E32-E770-3FD1-C4F8-52004F06E587}"/>
                </a:ext>
              </a:extLst>
            </p:cNvPr>
            <p:cNvSpPr/>
            <p:nvPr/>
          </p:nvSpPr>
          <p:spPr>
            <a:xfrm>
              <a:off x="466931" y="1525541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F3B2C7-76F2-807B-8DD3-E84D8AE47738}"/>
              </a:ext>
            </a:extLst>
          </p:cNvPr>
          <p:cNvGrpSpPr/>
          <p:nvPr/>
        </p:nvGrpSpPr>
        <p:grpSpPr>
          <a:xfrm>
            <a:off x="670390" y="1465455"/>
            <a:ext cx="1371604" cy="1371604"/>
            <a:chOff x="1118655" y="849467"/>
            <a:chExt cx="1371604" cy="1371604"/>
          </a:xfrm>
        </p:grpSpPr>
        <p:pic>
          <p:nvPicPr>
            <p:cNvPr id="1034" name="Picture 10" descr="Li-6 Isotope, Enriched Li-6, Li-6 Metal, Li-6 Hydroxide, Li-6 Price">
              <a:extLst>
                <a:ext uri="{FF2B5EF4-FFF2-40B4-BE49-F238E27FC236}">
                  <a16:creationId xmlns:a16="http://schemas.microsoft.com/office/drawing/2014/main" id="{8ED10591-513F-AAA1-DED3-7C21998FB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55" y="849467"/>
              <a:ext cx="1371604" cy="137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1AC5592-34BF-4CBA-5B91-F562613AC3AC}"/>
                </a:ext>
              </a:extLst>
            </p:cNvPr>
            <p:cNvSpPr/>
            <p:nvPr/>
          </p:nvSpPr>
          <p:spPr>
            <a:xfrm>
              <a:off x="1206275" y="1973100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AD424A-EAE3-068A-EC30-27302E5DB68F}"/>
              </a:ext>
            </a:extLst>
          </p:cNvPr>
          <p:cNvGrpSpPr/>
          <p:nvPr/>
        </p:nvGrpSpPr>
        <p:grpSpPr>
          <a:xfrm>
            <a:off x="963372" y="2512284"/>
            <a:ext cx="1371604" cy="1371604"/>
            <a:chOff x="1118655" y="2332758"/>
            <a:chExt cx="1371604" cy="1371604"/>
          </a:xfrm>
        </p:grpSpPr>
        <p:pic>
          <p:nvPicPr>
            <p:cNvPr id="1026" name="Picture 2" descr="Ge-76 Isotope, Enriched Ge-76, Ge-76 Metal, Ge-76 Oxide, Ge-76 Price">
              <a:extLst>
                <a:ext uri="{FF2B5EF4-FFF2-40B4-BE49-F238E27FC236}">
                  <a16:creationId xmlns:a16="http://schemas.microsoft.com/office/drawing/2014/main" id="{B0AAB859-B3F4-53FE-2D19-C8880DE78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55" y="2332758"/>
              <a:ext cx="1371604" cy="137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6F474B-5B76-CD4D-96FE-0F2A5BB69E01}"/>
                </a:ext>
              </a:extLst>
            </p:cNvPr>
            <p:cNvSpPr/>
            <p:nvPr/>
          </p:nvSpPr>
          <p:spPr>
            <a:xfrm>
              <a:off x="1207089" y="3470257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A0A56E-AEA8-5372-4F30-3C7E436A8C70}"/>
              </a:ext>
            </a:extLst>
          </p:cNvPr>
          <p:cNvGrpSpPr/>
          <p:nvPr/>
        </p:nvGrpSpPr>
        <p:grpSpPr>
          <a:xfrm>
            <a:off x="1305344" y="3601853"/>
            <a:ext cx="1352250" cy="1355282"/>
            <a:chOff x="1105562" y="3839440"/>
            <a:chExt cx="1352250" cy="1355282"/>
          </a:xfrm>
        </p:grpSpPr>
        <p:pic>
          <p:nvPicPr>
            <p:cNvPr id="1030" name="Picture 6" descr="Se-76 Isotope, Enriched Se-76, Se-76 Elemental, Se-76 Price">
              <a:extLst>
                <a:ext uri="{FF2B5EF4-FFF2-40B4-BE49-F238E27FC236}">
                  <a16:creationId xmlns:a16="http://schemas.microsoft.com/office/drawing/2014/main" id="{A665653E-8BF0-A966-AA73-6EB2B2F71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0" r="23657"/>
            <a:stretch>
              <a:fillRect/>
            </a:stretch>
          </p:blipFill>
          <p:spPr bwMode="auto">
            <a:xfrm>
              <a:off x="1105562" y="3839440"/>
              <a:ext cx="1352250" cy="135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D79C1-8597-EB15-D443-303195F7E457}"/>
                </a:ext>
              </a:extLst>
            </p:cNvPr>
            <p:cNvSpPr/>
            <p:nvPr/>
          </p:nvSpPr>
          <p:spPr>
            <a:xfrm>
              <a:off x="1199683" y="4954573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01736D-86DE-35E5-1189-D4BD1DB27200}"/>
              </a:ext>
            </a:extLst>
          </p:cNvPr>
          <p:cNvGrpSpPr/>
          <p:nvPr/>
        </p:nvGrpSpPr>
        <p:grpSpPr>
          <a:xfrm>
            <a:off x="1649174" y="4644314"/>
            <a:ext cx="1371604" cy="1376290"/>
            <a:chOff x="1095885" y="5322090"/>
            <a:chExt cx="1371604" cy="1376290"/>
          </a:xfrm>
        </p:grpSpPr>
        <p:pic>
          <p:nvPicPr>
            <p:cNvPr id="1032" name="Picture 8" descr="Ba-136 Isotope, Enriched Ba-136, Ba-136 Carbonate, Ba-136 Price">
              <a:extLst>
                <a:ext uri="{FF2B5EF4-FFF2-40B4-BE49-F238E27FC236}">
                  <a16:creationId xmlns:a16="http://schemas.microsoft.com/office/drawing/2014/main" id="{7D7BC176-7911-BFAC-502B-9220A18297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3" r="24085"/>
            <a:stretch>
              <a:fillRect/>
            </a:stretch>
          </p:blipFill>
          <p:spPr bwMode="auto">
            <a:xfrm>
              <a:off x="1095885" y="5322090"/>
              <a:ext cx="1371604" cy="13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2BD4506-F7D5-DC52-5E97-4EAF8604F66B}"/>
                </a:ext>
              </a:extLst>
            </p:cNvPr>
            <p:cNvSpPr/>
            <p:nvPr/>
          </p:nvSpPr>
          <p:spPr>
            <a:xfrm>
              <a:off x="1199683" y="6432073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ED19D3B-C00C-8BA6-9BBB-13EEDE04DA96}"/>
              </a:ext>
            </a:extLst>
          </p:cNvPr>
          <p:cNvSpPr txBox="1"/>
          <p:nvPr/>
        </p:nvSpPr>
        <p:spPr>
          <a:xfrm>
            <a:off x="2624156" y="58727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D53473-68FC-9B4A-10DD-5060DE0858F9}"/>
              </a:ext>
            </a:extLst>
          </p:cNvPr>
          <p:cNvSpPr txBox="1"/>
          <p:nvPr/>
        </p:nvSpPr>
        <p:spPr>
          <a:xfrm>
            <a:off x="4770017" y="172748"/>
            <a:ext cx="617336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New Ions @LHC Run 4 initiative [</a:t>
            </a:r>
            <a:r>
              <a:rPr lang="en-GB" sz="2800" dirty="0">
                <a:hlinkClick r:id="rId8"/>
              </a:rPr>
              <a:t>link</a:t>
            </a:r>
            <a:r>
              <a:rPr lang="en-GB" sz="2800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35CD0-1AAB-7B33-0F22-D8CB9F83D01D}"/>
              </a:ext>
            </a:extLst>
          </p:cNvPr>
          <p:cNvSpPr txBox="1"/>
          <p:nvPr/>
        </p:nvSpPr>
        <p:spPr>
          <a:xfrm>
            <a:off x="4288314" y="4540027"/>
            <a:ext cx="77773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Our aim is to collect science cases for potentially </a:t>
            </a:r>
            <a:r>
              <a:rPr lang="en-GB" sz="1600" b="1" dirty="0"/>
              <a:t>high-impact and viable run scenarios </a:t>
            </a:r>
            <a:r>
              <a:rPr lang="en-GB" sz="1600" dirty="0"/>
              <a:t>in a</a:t>
            </a:r>
          </a:p>
          <a:p>
            <a:r>
              <a:rPr lang="en-GB" sz="1600" dirty="0"/>
              <a:t>comprehensive White Paper, which will be submitted to experimental collaborations and committees </a:t>
            </a:r>
            <a:r>
              <a:rPr lang="en-GB" sz="1600" b="1" dirty="0"/>
              <a:t>for consideration in the planning of Run 4</a:t>
            </a:r>
            <a:r>
              <a:rPr lang="en-GB" sz="1600" dirty="0"/>
              <a:t>. This will be a four-step process:</a:t>
            </a:r>
          </a:p>
          <a:p>
            <a:r>
              <a:rPr lang="en-GB" sz="1600" dirty="0"/>
              <a:t>1.Identification of </a:t>
            </a:r>
            <a:r>
              <a:rPr lang="en-GB" sz="1600" b="1" dirty="0"/>
              <a:t>science cases with ions </a:t>
            </a:r>
            <a:r>
              <a:rPr lang="en-GB" sz="1600" dirty="0"/>
              <a:t>[deadline </a:t>
            </a:r>
            <a:r>
              <a:rPr lang="en-GB" sz="1600" b="1" dirty="0"/>
              <a:t>May 2026</a:t>
            </a:r>
            <a:r>
              <a:rPr lang="en-GB" sz="1600" dirty="0"/>
              <a:t>]</a:t>
            </a:r>
          </a:p>
          <a:p>
            <a:r>
              <a:rPr lang="en-GB" sz="1600" dirty="0"/>
              <a:t>2.</a:t>
            </a:r>
            <a:r>
              <a:rPr lang="en-GB" sz="1600" b="1" dirty="0"/>
              <a:t>Abstract submission </a:t>
            </a:r>
            <a:r>
              <a:rPr lang="en-GB" sz="1600" dirty="0"/>
              <a:t>of prospective physics studies [deadline </a:t>
            </a:r>
            <a:r>
              <a:rPr lang="en-GB" sz="1600" b="1" dirty="0"/>
              <a:t>Sept 2026</a:t>
            </a:r>
            <a:r>
              <a:rPr lang="en-GB" sz="1600" dirty="0"/>
              <a:t>]</a:t>
            </a:r>
          </a:p>
          <a:p>
            <a:r>
              <a:rPr lang="en-GB" sz="1600" dirty="0"/>
              <a:t>3.</a:t>
            </a:r>
            <a:r>
              <a:rPr lang="en-GB" sz="1600" b="1" dirty="0"/>
              <a:t>Completion</a:t>
            </a:r>
            <a:r>
              <a:rPr lang="en-GB" sz="1600" dirty="0"/>
              <a:t> of the research studies [deadline </a:t>
            </a:r>
            <a:r>
              <a:rPr lang="en-GB" sz="1600" b="1" dirty="0"/>
              <a:t>Sept 2028</a:t>
            </a:r>
            <a:r>
              <a:rPr lang="en-GB" sz="1600" dirty="0"/>
              <a:t>]</a:t>
            </a:r>
          </a:p>
          <a:p>
            <a:r>
              <a:rPr lang="en-GB" sz="1600" dirty="0"/>
              <a:t>4.Assembly of the </a:t>
            </a:r>
            <a:r>
              <a:rPr lang="en-GB" sz="1600" b="1" dirty="0"/>
              <a:t>White Paper </a:t>
            </a:r>
            <a:r>
              <a:rPr lang="en-GB" sz="1600" dirty="0"/>
              <a:t>[deadline </a:t>
            </a:r>
            <a:r>
              <a:rPr lang="en-GB" sz="1600" b="1" dirty="0"/>
              <a:t>spring 2029</a:t>
            </a:r>
            <a:r>
              <a:rPr lang="en-GB" sz="1600" dirty="0"/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878B63-F78C-DBCF-A551-BC4D5E0DF2F3}"/>
              </a:ext>
            </a:extLst>
          </p:cNvPr>
          <p:cNvSpPr txBox="1"/>
          <p:nvPr/>
        </p:nvSpPr>
        <p:spPr>
          <a:xfrm>
            <a:off x="8961539" y="3965314"/>
            <a:ext cx="2265202" cy="349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Aleksas Mazeliauskas</a:t>
            </a:r>
            <a:endParaRPr lang="en-US" sz="1400" kern="12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3F459F-9AFA-A3E7-95FF-2F351E3C320E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7030A8-70A0-5643-23C3-3E1D9544A488}"/>
              </a:ext>
            </a:extLst>
          </p:cNvPr>
          <p:cNvSpPr txBox="1"/>
          <p:nvPr/>
        </p:nvSpPr>
        <p:spPr>
          <a:xfrm>
            <a:off x="9840701" y="364978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A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206201807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472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Acknowledgments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6888" y="1514677"/>
            <a:ext cx="408091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Gianluigi ARDUINI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Theodoros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ARGYROPOULOS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Hannes BARTOSIK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Giulia BELLODI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Thomas BOETTCHER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Roderik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BRUCE,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Brian Andrew COLE, 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Andrea DAINESE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Heiko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DAMERAU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Antonello DI MAURO,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Davide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GAMBA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Ruben GARCIA ALIA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Edgar MAHNER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Saverio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MARIANI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Alexander Philipp KALWEIT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Detlef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KUCHLER,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R. Alemany Fernandez, LHCP Conference, Jun 2024 </a:t>
            </a:r>
          </a:p>
        </p:txBody>
      </p:sp>
      <p:sp>
        <p:nvSpPr>
          <p:cNvPr id="9" name="Rectangle 8"/>
          <p:cNvSpPr/>
          <p:nvPr/>
        </p:nvSpPr>
        <p:spPr>
          <a:xfrm>
            <a:off x="6687312" y="1514677"/>
            <a:ext cx="31607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Georgios KRINTIRAS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Peter Martin KRUYT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Yannis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PAPAPHILIPPOU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Stefano REDAELLI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Giovanni RUMOLO 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Richard SCRIVENS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Maciej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SLUPECKI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Natalia TRIANTAFYLLOU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Marco VAN LEEUWEN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Wilke VAN DER SCHEE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Elias Walter WAAGAARD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Andreas WAETS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Jing WANG</a:t>
            </a:r>
          </a:p>
          <a:p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Markus WIDORSKI</a:t>
            </a:r>
          </a:p>
          <a:p>
            <a:r>
              <a:rPr lang="en-GB" sz="2000" dirty="0" err="1">
                <a:latin typeface="Helvetica Neue" charset="0"/>
                <a:ea typeface="Helvetica Neue" charset="0"/>
                <a:cs typeface="Helvetica Neue" charset="0"/>
              </a:rPr>
              <a:t>Urs</a:t>
            </a:r>
            <a:r>
              <a:rPr lang="en-GB" sz="2000" dirty="0">
                <a:latin typeface="Helvetica Neue" charset="0"/>
                <a:ea typeface="Helvetica Neue" charset="0"/>
                <a:cs typeface="Helvetica Neue" charset="0"/>
              </a:rPr>
              <a:t> WIEDEMANN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C917BF-36C0-6CB7-FD74-1D2F36B6D544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</p:spTree>
    <p:extLst>
      <p:ext uri="{BB962C8B-B14F-4D97-AF65-F5344CB8AC3E}">
        <p14:creationId xmlns:p14="http://schemas.microsoft.com/office/powerpoint/2010/main" val="2050959731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456" y="1344314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Helvetica Neue" charset="0"/>
                <a:ea typeface="Helvetica Neue" charset="0"/>
                <a:cs typeface="Helvetica Neue" charset="0"/>
              </a:rPr>
              <a:t>[1] HEARTS++: </a:t>
            </a:r>
            <a:r>
              <a:rPr lang="en-US" sz="1200" dirty="0"/>
              <a:t> 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High-Energy Accelerators for Radiation Testing and Shielding for space applications, </a:t>
            </a:r>
            <a:r>
              <a:rPr lang="en-US" sz="1200" u="sng" dirty="0">
                <a:hlinkClick r:id="rId2"/>
              </a:rPr>
              <a:t>https://hearts-project.eu/</a:t>
            </a:r>
            <a:endParaRPr lang="is-IS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[2] NA61++: M. Mackowiak-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Pawlowska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et al. Addendum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to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NA61/SHINE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Proposal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: Request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for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light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ions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beams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in Run 4.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3"/>
              </a:rPr>
              <a:t>https://cds.cern.ch/record/2867952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2023</a:t>
            </a: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[3] NA60+: C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Ahdida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et al. Letter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of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Intent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: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NA60+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experiment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.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4"/>
              </a:rPr>
              <a:t>http://cds.cern.ch/record/2845241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2022</a:t>
            </a: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[4] PBC Report, 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Ion beams requirements for the North Area experiments post-LS3, CERN-PBC Report-2025-002, 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  <a:hlinkClick r:id="rId5"/>
              </a:rPr>
              <a:t>https://cds.cern.ch/record/2926928?ln=en</a:t>
            </a:r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endParaRPr lang="de-DE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[5] GF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PoP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: M. W. Krasny, Gamma Factory Proof-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of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-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Principle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experiment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6"/>
              </a:rPr>
              <a:t>https://inspirehep.net/literature/1822075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2019</a:t>
            </a: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[6]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M.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Slupecki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et al, Ions: overview and outlook across the complex,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7"/>
              </a:rPr>
              <a:t>https://indico.cern.ch/event/1439972/contributions/6159134/attachments/2984739/5257913/2024-12-11-IonsOverviewJAP.pdf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[7] R. Bruce, 2024 Ion Run Summary,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8"/>
              </a:rPr>
              <a:t>https://indico.cern.ch/event/1484357/contributions/6255476/attachments/2980040/5246958/2024.12.04--LMC--2024_ion_run_summary.pdf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; R. Bruce et al.,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Exceeding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high-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luminosity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LHC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performance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targets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during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the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2024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Pb-Pb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ion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run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IPAC2025</a:t>
            </a: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[8] OXY4LHC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project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: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M.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Slupecki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et al, LHC Oxygen Run Preparation in the CERN Injector Complex,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CERN-ACC-NOTE-2024-0001</a:t>
            </a:r>
          </a:p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[9] R. Bruce et al., Studies for an LHC pilot run with oxygen beams, IPAC2021, Campinas, SP, Brazil, doi:10.18429/JACoW-IPAC2021-MOPAB005</a:t>
            </a:r>
          </a:p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[10]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OppO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opportunities at the LHC,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hlinkClick r:id="rId9"/>
              </a:rPr>
              <a:t>https://indico.cern.ch/event/975877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; J. Brewer et al., Opportunities of OO and </a:t>
            </a:r>
            <a:r>
              <a:rPr lang="en-US" sz="1200" dirty="0" err="1">
                <a:latin typeface="Helvetica Neue" charset="0"/>
                <a:ea typeface="Helvetica Neue" charset="0"/>
                <a:cs typeface="Helvetica Neue" charset="0"/>
              </a:rPr>
              <a:t>pO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collisions at the LHC, </a:t>
            </a:r>
            <a:r>
              <a:rPr lang="cs-CZ" sz="1200" dirty="0"/>
              <a:t>arXiv:2103.01939</a:t>
            </a:r>
            <a:endParaRPr lang="de-DE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[11] Magnesium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tests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: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M.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Slupecki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et al,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CERN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ion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injector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complex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performance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during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2024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magnesium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test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10"/>
              </a:rPr>
              <a:t>https://cds.cern.ch/record/2929494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, 2025</a:t>
            </a:r>
          </a:p>
          <a:p>
            <a:r>
              <a:rPr lang="is-IS" sz="1200" dirty="0">
                <a:latin typeface="Helvetica Neue" charset="0"/>
                <a:ea typeface="Helvetica Neue" charset="0"/>
                <a:cs typeface="Helvetica Neue" charset="0"/>
              </a:rPr>
              <a:t>[12]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E.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Waagaard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et al., Update on LHC ion performance in Runs 5-6,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  <a:hlinkClick r:id="rId11"/>
              </a:rPr>
              <a:t>https://indico.cern.ch/event/1415726/contributions/6115811/attachments/2942450/5171839/Waagaard_2024_10_08_Update_on_LHC_heavy_ion_performance.ppt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 </a:t>
            </a:r>
          </a:p>
          <a:p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[13] R. Bruce et al., Performance and luminosity models for heavy-ion operation at the CERN Large Hadron Collider, Eur. Phys. J. Plus 136 (2021) 745. 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  <a:hlinkClick r:id="rId12"/>
              </a:rPr>
              <a:t>https://doi.org/10.1140/epjp/s13360-021-01685-5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[14] R. Bruce et al., Time evolution of the luminosity of colliding heavy-ion beams in BNL Relativistic Heavy Ion Collider and CERN Large Hadron Collider, Phys. Rev. ST Accel. Beams 13 (2010) 091001. doi:10.1103/PhysRevSTAB.13.091001</a:t>
            </a:r>
            <a:endParaRPr lang="de-DE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[15] N. Triantafyllou, Summary of Oxygen luminosity projections,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hlinkClick r:id="rId13"/>
              </a:rPr>
              <a:t>https://indico.cern.ch/event/1538760/contributions/6482253/attachments/3057566/5406037/LPC28.04.2025_oxygen_lumi_projections.pdf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, “Oxygen Run Update Scenarios”,</a:t>
            </a:r>
            <a:b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hlinkClick r:id="rId14"/>
              </a:rPr>
              <a:t>https://indico.cern.ch/event/1534858/contributions/6472802/attachments/3052204/5397035/LBOC180_oxygen_run_update_scenarios.pdf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GB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[16] Light Ion </a:t>
            </a:r>
            <a:r>
              <a:rPr lang="de-DE" sz="1200" dirty="0" err="1">
                <a:latin typeface="Helvetica Neue" charset="0"/>
                <a:ea typeface="Helvetica Neue" charset="0"/>
                <a:cs typeface="Helvetica Neue" charset="0"/>
              </a:rPr>
              <a:t>Collisions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at LHC, 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  <a:hlinkClick r:id="rId15"/>
              </a:rPr>
              <a:t>https://indico.cern.ch/event/1436085/</a:t>
            </a:r>
            <a:r>
              <a:rPr lang="de-DE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[17] G. Giacalone et al, The unexpected uses of a bowling pin: exploiting </a:t>
            </a:r>
            <a:r>
              <a:rPr lang="en-GB" sz="1200" baseline="30000" dirty="0">
                <a:latin typeface="Helvetica Neue" charset="0"/>
                <a:ea typeface="Helvetica Neue" charset="0"/>
                <a:cs typeface="Helvetica Neue" charset="0"/>
              </a:rPr>
              <a:t>20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Ne isotopes for precision characterizations of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collectivity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in small systems, arXiv:2402.05995v1</a:t>
            </a:r>
          </a:p>
          <a:p>
            <a:r>
              <a:rPr lang="is-IS" sz="1200" dirty="0">
                <a:latin typeface="Helvetica Neue" charset="0"/>
                <a:ea typeface="Helvetica Neue" charset="0"/>
                <a:cs typeface="Helvetica Neue" charset="0"/>
              </a:rPr>
              <a:t>[18] G. Giacalone et al.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The unexpected uses of a bowling pin: anisotropic flow in fixed-target 208Pb+20Ne collisions as a probe of quark-gluon plasma, arXiv:2405.20210v1</a:t>
            </a:r>
          </a:p>
          <a:p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[19] N. Triantafyllou, “Luminosity expectations for Ne-Ne pilot collisions at LHC”, 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  <a:hlinkClick r:id="rId16"/>
              </a:rPr>
              <a:t>https://indico.cern.ch/event/1411924/</a:t>
            </a:r>
            <a:r>
              <a:rPr lang="en-US" sz="1200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GB" sz="12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[20] R. Alemany Fernandez et al., PS RF Cavities for 50 ns Ion Bunch Spacing User Specification for the Study Phase, EDMS DOC 3233949</a:t>
            </a:r>
          </a:p>
          <a:p>
            <a:endParaRPr lang="en-GB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1321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References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R. Alemany Fernandez, LHCP Conference, Jun 2024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34E903-84CD-2433-6103-877B3B1553F4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</p:spTree>
    <p:extLst>
      <p:ext uri="{BB962C8B-B14F-4D97-AF65-F5344CB8AC3E}">
        <p14:creationId xmlns:p14="http://schemas.microsoft.com/office/powerpoint/2010/main" val="933035631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C674FFC-19A2-549C-5841-E73EC38A9AF4}"/>
              </a:ext>
            </a:extLst>
          </p:cNvPr>
          <p:cNvSpPr txBox="1">
            <a:spLocks/>
          </p:cNvSpPr>
          <p:nvPr/>
        </p:nvSpPr>
        <p:spPr>
          <a:xfrm>
            <a:off x="-7684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>
              <a:solidFill>
                <a:schemeClr val="accent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0D22C-1212-A87E-0F11-068524198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69232" y="5456420"/>
            <a:ext cx="810" cy="62452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167983" y="4348942"/>
            <a:ext cx="547141" cy="547141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182973" y="5269042"/>
            <a:ext cx="301052" cy="28531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67983" y="4714788"/>
            <a:ext cx="810" cy="62452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67983" y="3888854"/>
            <a:ext cx="810" cy="62452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59239" y="3289408"/>
            <a:ext cx="818213" cy="82593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1131133" y="1415879"/>
            <a:ext cx="1692638" cy="16288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6" idx="2"/>
          </p:cNvCxnSpPr>
          <p:nvPr/>
        </p:nvCxnSpPr>
        <p:spPr>
          <a:xfrm>
            <a:off x="1131133" y="2230299"/>
            <a:ext cx="28106" cy="132953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rapezoid 18"/>
          <p:cNvSpPr/>
          <p:nvPr/>
        </p:nvSpPr>
        <p:spPr>
          <a:xfrm>
            <a:off x="1111769" y="6064964"/>
            <a:ext cx="127417" cy="9564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06868" y="5896276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Source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5213" y="5621737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LINAC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844" y="522045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LEIR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0160" y="4483529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34361" y="3534508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9095" y="2033226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LHC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1108991" y="527735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78 </a:t>
            </a:r>
            <a:r>
              <a:rPr lang="en-GB" sz="1200" dirty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75477" y="4490717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628 </a:t>
            </a:r>
            <a:r>
              <a:rPr lang="en-GB" sz="1200" dirty="0"/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22123" y="356387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7 km</a:t>
            </a:r>
            <a:endParaRPr lang="en-GB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664784" y="207019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27 km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3162925" y="6160606"/>
            <a:ext cx="2360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162925" y="5554352"/>
            <a:ext cx="2360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3463246" y="5339310"/>
            <a:ext cx="118154" cy="215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/>
          <p:cNvSpPr/>
          <p:nvPr/>
        </p:nvSpPr>
        <p:spPr>
          <a:xfrm>
            <a:off x="3463246" y="5333559"/>
            <a:ext cx="118154" cy="2150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>
            <a:off x="3201834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/>
          <p:cNvSpPr/>
          <p:nvPr/>
        </p:nvSpPr>
        <p:spPr>
          <a:xfrm>
            <a:off x="3357066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/>
          <p:cNvSpPr/>
          <p:nvPr/>
        </p:nvSpPr>
        <p:spPr>
          <a:xfrm>
            <a:off x="3512298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3667530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/>
          <p:cNvSpPr/>
          <p:nvPr/>
        </p:nvSpPr>
        <p:spPr>
          <a:xfrm>
            <a:off x="3822762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/>
          <p:cNvSpPr/>
          <p:nvPr/>
        </p:nvSpPr>
        <p:spPr>
          <a:xfrm>
            <a:off x="3977994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/>
          <p:cNvSpPr/>
          <p:nvPr/>
        </p:nvSpPr>
        <p:spPr>
          <a:xfrm>
            <a:off x="4133224" y="5938564"/>
            <a:ext cx="106180" cy="216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>
            <a:off x="3512298" y="5569388"/>
            <a:ext cx="925478" cy="276999"/>
            <a:chOff x="3512298" y="5569388"/>
            <a:chExt cx="925478" cy="276999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512298" y="5627487"/>
              <a:ext cx="925478" cy="1526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689715" y="5569388"/>
              <a:ext cx="6421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200 ns</a:t>
              </a:r>
            </a:p>
          </p:txBody>
        </p:sp>
      </p:grpSp>
      <p:sp>
        <p:nvSpPr>
          <p:cNvPr id="49" name="Rounded Rectangle 48"/>
          <p:cNvSpPr/>
          <p:nvPr/>
        </p:nvSpPr>
        <p:spPr>
          <a:xfrm>
            <a:off x="3463246" y="4460672"/>
            <a:ext cx="118154" cy="215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ounded Rectangle 49"/>
          <p:cNvSpPr/>
          <p:nvPr/>
        </p:nvSpPr>
        <p:spPr>
          <a:xfrm>
            <a:off x="4360257" y="4460672"/>
            <a:ext cx="118154" cy="215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ounded Rectangle 54"/>
          <p:cNvSpPr/>
          <p:nvPr/>
        </p:nvSpPr>
        <p:spPr>
          <a:xfrm>
            <a:off x="4360553" y="4460672"/>
            <a:ext cx="118154" cy="215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ounded Rectangle 56"/>
          <p:cNvSpPr/>
          <p:nvPr/>
        </p:nvSpPr>
        <p:spPr>
          <a:xfrm>
            <a:off x="3458859" y="4460672"/>
            <a:ext cx="118154" cy="2150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ounded Rectangle 57"/>
          <p:cNvSpPr/>
          <p:nvPr/>
        </p:nvSpPr>
        <p:spPr>
          <a:xfrm>
            <a:off x="4313747" y="4453177"/>
            <a:ext cx="219110" cy="215042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ounded Rectangle 58"/>
          <p:cNvSpPr/>
          <p:nvPr/>
        </p:nvSpPr>
        <p:spPr>
          <a:xfrm>
            <a:off x="3395602" y="4457385"/>
            <a:ext cx="222875" cy="215042"/>
          </a:xfrm>
          <a:prstGeom prst="round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5" name="Group 64"/>
          <p:cNvGrpSpPr/>
          <p:nvPr/>
        </p:nvGrpSpPr>
        <p:grpSpPr>
          <a:xfrm>
            <a:off x="3451732" y="4809425"/>
            <a:ext cx="786862" cy="461665"/>
            <a:chOff x="3451732" y="4809425"/>
            <a:chExt cx="600502" cy="461665"/>
          </a:xfrm>
        </p:grpSpPr>
        <p:cxnSp>
          <p:nvCxnSpPr>
            <p:cNvPr id="60" name="Straight Arrow Connector 59"/>
            <p:cNvCxnSpPr/>
            <p:nvPr/>
          </p:nvCxnSpPr>
          <p:spPr>
            <a:xfrm flipV="1">
              <a:off x="3461202" y="4815401"/>
              <a:ext cx="462315" cy="266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451732" y="4809425"/>
              <a:ext cx="6005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100 ns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3286" y="3547650"/>
            <a:ext cx="1484603" cy="215042"/>
            <a:chOff x="3463286" y="3547650"/>
            <a:chExt cx="1484603" cy="215042"/>
          </a:xfrm>
        </p:grpSpPr>
        <p:sp>
          <p:nvSpPr>
            <p:cNvPr id="62" name="Rounded Rectangle 61"/>
            <p:cNvSpPr/>
            <p:nvPr/>
          </p:nvSpPr>
          <p:spPr>
            <a:xfrm>
              <a:off x="3911966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4829735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4361204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3463286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0" name="Straight Connector 69"/>
          <p:cNvCxnSpPr/>
          <p:nvPr/>
        </p:nvCxnSpPr>
        <p:spPr>
          <a:xfrm flipV="1">
            <a:off x="3179782" y="3758268"/>
            <a:ext cx="8103411" cy="4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6821754" y="3543226"/>
            <a:ext cx="1484603" cy="215042"/>
            <a:chOff x="3463286" y="3547650"/>
            <a:chExt cx="1484603" cy="215042"/>
          </a:xfrm>
        </p:grpSpPr>
        <p:sp>
          <p:nvSpPr>
            <p:cNvPr id="72" name="Rounded Rectangle 71"/>
            <p:cNvSpPr/>
            <p:nvPr/>
          </p:nvSpPr>
          <p:spPr>
            <a:xfrm>
              <a:off x="3911966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4829735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4361204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3463286" y="3547650"/>
              <a:ext cx="118154" cy="21504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46200" y="3442154"/>
            <a:ext cx="1537374" cy="311636"/>
            <a:chOff x="3441771" y="3448197"/>
            <a:chExt cx="1537374" cy="311636"/>
          </a:xfrm>
        </p:grpSpPr>
        <p:sp>
          <p:nvSpPr>
            <p:cNvPr id="69" name="Rounded Rectangle 68"/>
            <p:cNvSpPr/>
            <p:nvPr/>
          </p:nvSpPr>
          <p:spPr>
            <a:xfrm>
              <a:off x="3441771" y="3448197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3888820" y="3449457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4338114" y="3449457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4808907" y="3449762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798271" y="3441057"/>
            <a:ext cx="1537374" cy="311636"/>
            <a:chOff x="3441771" y="3454213"/>
            <a:chExt cx="1537374" cy="311636"/>
          </a:xfrm>
        </p:grpSpPr>
        <p:sp>
          <p:nvSpPr>
            <p:cNvPr id="80" name="Rounded Rectangle 79"/>
            <p:cNvSpPr/>
            <p:nvPr/>
          </p:nvSpPr>
          <p:spPr>
            <a:xfrm>
              <a:off x="3441771" y="3454213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888820" y="3455473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4338114" y="3455473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4808907" y="3455778"/>
              <a:ext cx="170238" cy="310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448376" y="3866167"/>
            <a:ext cx="600502" cy="276999"/>
            <a:chOff x="3464305" y="4814640"/>
            <a:chExt cx="600502" cy="276999"/>
          </a:xfrm>
        </p:grpSpPr>
        <p:cxnSp>
          <p:nvCxnSpPr>
            <p:cNvPr id="85" name="Straight Arrow Connector 84"/>
            <p:cNvCxnSpPr/>
            <p:nvPr/>
          </p:nvCxnSpPr>
          <p:spPr>
            <a:xfrm flipV="1">
              <a:off x="3511049" y="4815401"/>
              <a:ext cx="255997" cy="266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3464305" y="4814640"/>
              <a:ext cx="6005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00B05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50 ns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012971" y="3734319"/>
            <a:ext cx="1888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Momentum slip-stacking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476512" y="4055098"/>
            <a:ext cx="4067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14 injections PS to SPS of 4-b 100 ns</a:t>
            </a:r>
            <a:endParaRPr lang="en-GB" dirty="0">
              <a:solidFill>
                <a:schemeClr val="accent5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329316" y="1995520"/>
            <a:ext cx="851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 X 23 injections SPS to LHC of </a:t>
            </a:r>
            <a:r>
              <a:rPr lang="en-GB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56-b 50 ns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/>
              </a:rPr>
              <a:t> </a:t>
            </a:r>
            <a:r>
              <a:rPr lang="en-GB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/>
              </a:rPr>
              <a:t>1240-b 50 ns per beam HL-LHC</a:t>
            </a:r>
            <a:endParaRPr lang="en-GB" dirty="0">
              <a:solidFill>
                <a:srgbClr val="00B05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950279" y="5928119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29+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09770" y="5285727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54+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1003057" y="5562663"/>
            <a:ext cx="1023156" cy="276999"/>
            <a:chOff x="1003057" y="5562663"/>
            <a:chExt cx="1023156" cy="276999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1003057" y="5703976"/>
              <a:ext cx="356163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341410" y="5562663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7030A0"/>
                  </a:solidFill>
                </a:rPr>
                <a:t>Stripper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972447" y="4079157"/>
            <a:ext cx="1023156" cy="276999"/>
            <a:chOff x="1003057" y="5562663"/>
            <a:chExt cx="1023156" cy="276999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1003057" y="5703976"/>
              <a:ext cx="356163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341410" y="5562663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7030A0"/>
                  </a:solidFill>
                </a:rPr>
                <a:t>Stripper</a:t>
              </a: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000663" y="357360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solidFill>
                  <a:srgbClr val="945200"/>
                </a:solidFill>
              </a:rPr>
              <a:t>208</a:t>
            </a:r>
            <a:r>
              <a:rPr lang="en-GB" dirty="0">
                <a:solidFill>
                  <a:srgbClr val="945200"/>
                </a:solidFill>
              </a:rPr>
              <a:t>Pb</a:t>
            </a:r>
            <a:r>
              <a:rPr lang="en-GB" baseline="30000" dirty="0">
                <a:solidFill>
                  <a:srgbClr val="945200"/>
                </a:solidFill>
              </a:rPr>
              <a:t>82+</a:t>
            </a:r>
          </a:p>
        </p:txBody>
      </p:sp>
      <p:grpSp>
        <p:nvGrpSpPr>
          <p:cNvPr id="101" name="Group 100"/>
          <p:cNvGrpSpPr/>
          <p:nvPr/>
        </p:nvGrpSpPr>
        <p:grpSpPr>
          <a:xfrm>
            <a:off x="5697449" y="4725529"/>
            <a:ext cx="1997165" cy="1713480"/>
            <a:chOff x="3781998" y="5042497"/>
            <a:chExt cx="1997165" cy="1713480"/>
          </a:xfrm>
          <a:noFill/>
        </p:grpSpPr>
        <p:pic>
          <p:nvPicPr>
            <p:cNvPr id="102" name="Picture 101" descr="plomb_ion_cern_0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478" y="5042497"/>
              <a:ext cx="1318100" cy="879005"/>
            </a:xfrm>
            <a:prstGeom prst="rect">
              <a:avLst/>
            </a:prstGeom>
            <a:grpFill/>
          </p:spPr>
        </p:pic>
        <p:sp>
          <p:nvSpPr>
            <p:cNvPr id="103" name="Rectangle 102"/>
            <p:cNvSpPr/>
            <p:nvPr/>
          </p:nvSpPr>
          <p:spPr>
            <a:xfrm>
              <a:off x="3781998" y="5924980"/>
              <a:ext cx="1997165" cy="83099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Solid</a:t>
              </a:r>
              <a:r>
                <a:rPr lang="en-US" sz="1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isotopically pure </a:t>
              </a:r>
              <a:r>
                <a:rPr lang="en-US" sz="1200" baseline="300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208</a:t>
              </a:r>
              <a:r>
                <a:rPr lang="en-US" sz="12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Pb is placed in a ceramic crucible that sits in an "oven"</a:t>
              </a:r>
              <a:endPara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104" name="Picture 103" descr="cern_kuechler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81" y="4681980"/>
            <a:ext cx="1611063" cy="1560352"/>
          </a:xfrm>
          <a:prstGeom prst="rect">
            <a:avLst/>
          </a:prstGeom>
        </p:spPr>
      </p:pic>
      <p:sp>
        <p:nvSpPr>
          <p:cNvPr id="105" name="Rectangle 104"/>
          <p:cNvSpPr/>
          <p:nvPr/>
        </p:nvSpPr>
        <p:spPr>
          <a:xfrm>
            <a:off x="9319644" y="5116962"/>
            <a:ext cx="266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</a:t>
            </a:r>
            <a:r>
              <a:rPr lang="en-US" sz="12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metal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is heated to ~800°C and ionized to become plasma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9319644" y="4676976"/>
            <a:ext cx="2666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Electron Cyclotron Resonance Ion Source (ECRIS), installed in 2005 </a:t>
            </a:r>
            <a:endParaRPr lang="en-US" sz="1200" dirty="0"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87854" y="5116252"/>
            <a:ext cx="7072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72 MeV/n</a:t>
            </a:r>
            <a:endParaRPr lang="en-GB" sz="1000" dirty="0">
              <a:solidFill>
                <a:srgbClr val="9452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87854" y="5847627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945200"/>
                </a:solidFill>
              </a:rPr>
              <a:t>2.5 </a:t>
            </a:r>
            <a:r>
              <a:rPr lang="en-GB" sz="1000" dirty="0" err="1">
                <a:solidFill>
                  <a:srgbClr val="945200"/>
                </a:solidFill>
              </a:rPr>
              <a:t>keV</a:t>
            </a:r>
            <a:r>
              <a:rPr lang="en-GB" sz="1000" dirty="0">
                <a:solidFill>
                  <a:srgbClr val="945200"/>
                </a:solidFill>
              </a:rPr>
              <a:t>/n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387854" y="5486229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rgbClr val="945200"/>
                </a:solidFill>
              </a:rPr>
              <a:t>4.2 MeV/n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387854" y="4296719"/>
            <a:ext cx="7104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5.8 GeV/n</a:t>
            </a:r>
            <a:endParaRPr lang="en-GB" sz="1000" dirty="0">
              <a:solidFill>
                <a:srgbClr val="945200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387854" y="3349871"/>
            <a:ext cx="8418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>
                <a:solidFill>
                  <a:srgbClr val="945200"/>
                </a:solidFill>
              </a:rPr>
              <a:t>176.5 </a:t>
            </a:r>
            <a:r>
              <a:rPr lang="en-GB" sz="1000" dirty="0">
                <a:solidFill>
                  <a:srgbClr val="945200"/>
                </a:solidFill>
              </a:rPr>
              <a:t>GeV/n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387854" y="1821724"/>
            <a:ext cx="7585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000" dirty="0">
                <a:solidFill>
                  <a:srgbClr val="945200"/>
                </a:solidFill>
              </a:rPr>
              <a:t>2.68 </a:t>
            </a:r>
            <a:r>
              <a:rPr lang="en-GB" sz="1000" dirty="0" err="1">
                <a:solidFill>
                  <a:srgbClr val="945200"/>
                </a:solidFill>
              </a:rPr>
              <a:t>TeV</a:t>
            </a:r>
            <a:r>
              <a:rPr lang="en-GB" sz="1000" dirty="0">
                <a:solidFill>
                  <a:srgbClr val="945200"/>
                </a:solidFill>
              </a:rPr>
              <a:t>/n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9305677" y="5544625"/>
            <a:ext cx="2657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Equipped with gas injection and 2 microwave ovens 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9340763" y="5931177"/>
            <a:ext cx="266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source can also be set up </a:t>
            </a:r>
            <a:r>
              <a:rPr lang="en-US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deliver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Xe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mr-IN" sz="1200" dirty="0">
                <a:latin typeface="Helvetica Neue" panose="02000503000000020004" pitchFamily="2" charset="0"/>
                <a:ea typeface="Helvetica Neue" panose="02000503000000020004" pitchFamily="2" charset="0"/>
              </a:rPr>
              <a:t>…</a:t>
            </a:r>
            <a:endParaRPr lang="en-US" sz="12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3153908" y="4675714"/>
            <a:ext cx="2360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itle 4">
            <a:extLst>
              <a:ext uri="{FF2B5EF4-FFF2-40B4-BE49-F238E27FC236}">
                <a16:creationId xmlns:a16="http://schemas.microsoft.com/office/drawing/2014/main" id="{D98F1C59-BF99-A23C-3565-933922AF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1" y="-17205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Overview of the CERN Ion Complex</a:t>
            </a:r>
            <a:endParaRPr lang="en-US" b="1" dirty="0">
              <a:solidFill>
                <a:schemeClr val="accent1"/>
              </a:solidFill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6AD2E3-7FF1-F33F-8D34-A7BA2D81E571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C0D95-B8FD-1A4F-7514-F1EF51317726}"/>
              </a:ext>
            </a:extLst>
          </p:cNvPr>
          <p:cNvSpPr txBox="1"/>
          <p:nvPr/>
        </p:nvSpPr>
        <p:spPr>
          <a:xfrm>
            <a:off x="8500762" y="3479210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D6A60F-05C4-1C29-75AF-DA09D5807094}"/>
              </a:ext>
            </a:extLst>
          </p:cNvPr>
          <p:cNvSpPr txBox="1"/>
          <p:nvPr/>
        </p:nvSpPr>
        <p:spPr>
          <a:xfrm>
            <a:off x="5239107" y="3472981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7</a:t>
            </a:r>
          </a:p>
        </p:txBody>
      </p:sp>
    </p:spTree>
    <p:extLst>
      <p:ext uri="{BB962C8B-B14F-4D97-AF65-F5344CB8AC3E}">
        <p14:creationId xmlns:p14="http://schemas.microsoft.com/office/powerpoint/2010/main" val="16719479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0.02109 -0.08611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0833 -0.08611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0043 -0.08611 " pathEditMode="relative" rAng="0" ptsTypes="AA">
                                      <p:cBhvr>
                                        <p:cTn id="12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-0.01706 -0.08611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02982 -0.08542 " pathEditMode="relative" rAng="0" ptsTypes="AA">
                                      <p:cBhvr>
                                        <p:cTn id="1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04258 -0.08542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5534 -0.08542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" y="-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39 L 0.07318 0.0013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3789 -0.0002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03789 -0.0002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08 L -0.00013 -0.08473 L -0.25768 -0.08473 L -0.25768 0.00092 L -0.25768 0.00115 L -0.25768 0.00092 " pathEditMode="relative" rAng="0" ptsTypes="AAAAAA">
                                      <p:cBhvr>
                                        <p:cTn id="7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3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5" grpId="0" animBg="1"/>
      <p:bldP spid="57" grpId="0" animBg="1"/>
      <p:bldP spid="58" grpId="0" animBg="1"/>
      <p:bldP spid="59" grpId="0" animBg="1"/>
      <p:bldP spid="56" grpId="0"/>
      <p:bldP spid="87" grpId="0"/>
      <p:bldP spid="88" grpId="0"/>
      <p:bldP spid="105" grpId="0"/>
      <p:bldP spid="107" grpId="0"/>
      <p:bldP spid="116" grpId="0"/>
      <p:bldP spid="117" grpId="0"/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E81F4-7556-F0F0-419A-8F67FDDFE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D6356F5-6CED-D8D1-53F5-051C5C3BED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3C94B-4E82-ECC8-A2B6-DE8CE7E051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6C8869C-B076-FCFC-2D9A-ECBC611A181A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881BA1-4D4F-DA6E-60AE-860A6A405AD9}"/>
              </a:ext>
            </a:extLst>
          </p:cNvPr>
          <p:cNvSpPr txBox="1"/>
          <p:nvPr/>
        </p:nvSpPr>
        <p:spPr>
          <a:xfrm>
            <a:off x="362450" y="1564270"/>
            <a:ext cx="6617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GB" dirty="0">
                <a:solidFill>
                  <a:srgbClr val="FF0000"/>
                </a:solidFill>
                <a:latin typeface="Helvetica Neue" charset="0"/>
                <a:ea typeface="Helvetica Neue" charset="0"/>
                <a:cs typeface="Helvetica Neue" charset="0"/>
              </a:rPr>
              <a:t>Lead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 physics run 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  <a:sym typeface="Wingdings" pitchFamily="2" charset="2"/>
              </a:rPr>
              <a:t> </a:t>
            </a:r>
            <a:r>
              <a:rPr lang="en-GB" b="1" dirty="0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  <a:sym typeface="Wingdings" pitchFamily="2" charset="2"/>
              </a:rPr>
              <a:t>HL-iLHC already</a:t>
            </a:r>
            <a:endParaRPr lang="en-GB" b="1" dirty="0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742950" lvl="1" indent="-285750">
              <a:buFont typeface="Wingdings" charset="2"/>
              <a:buChar char="Ø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Excellent, stable Pb</a:t>
            </a:r>
            <a:r>
              <a:rPr lang="en-GB" baseline="30000" dirty="0">
                <a:latin typeface="Helvetica Neue" charset="0"/>
                <a:ea typeface="Helvetica Neue" charset="0"/>
                <a:cs typeface="Helvetica Neue" charset="0"/>
              </a:rPr>
              <a:t>54+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 beam from Linac3 with ≥ 30 e𝝻A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SPS slip-stacking with HL-LHC parameters demonstrated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2024-2026 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 </a:t>
            </a:r>
            <a:r>
              <a:rPr lang="en-GB" dirty="0" err="1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reliable&amp;stable</a:t>
            </a:r>
            <a:r>
              <a:rPr lang="en-GB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 delivery of very-high performant beams</a:t>
            </a:r>
            <a:endParaRPr lang="en-GB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FF0F8B9-3950-9FE2-F8B1-4ED542A4ADC3}"/>
              </a:ext>
            </a:extLst>
          </p:cNvPr>
          <p:cNvSpPr txBox="1"/>
          <p:nvPr/>
        </p:nvSpPr>
        <p:spPr>
          <a:xfrm>
            <a:off x="8471358" y="958649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tests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02953D1-09C3-0B71-296B-B32D34BE4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1210AF-FA58-6CD0-84A6-834E6D709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4478" y="3462297"/>
            <a:ext cx="4225479" cy="314856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C721BC-00EC-6018-3A5F-0345D5AE5799}"/>
              </a:ext>
            </a:extLst>
          </p:cNvPr>
          <p:cNvSpPr txBox="1"/>
          <p:nvPr/>
        </p:nvSpPr>
        <p:spPr>
          <a:xfrm>
            <a:off x="7308959" y="3846479"/>
            <a:ext cx="1061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56 bunches </a:t>
            </a:r>
          </a:p>
          <a:p>
            <a:pPr algn="ctr"/>
            <a:r>
              <a:rPr lang="en-GB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50 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E8E997-31AD-737F-9ED3-4D2E7F957BED}"/>
              </a:ext>
            </a:extLst>
          </p:cNvPr>
          <p:cNvSpPr txBox="1"/>
          <p:nvPr/>
        </p:nvSpPr>
        <p:spPr>
          <a:xfrm>
            <a:off x="6133067" y="5583463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FF00"/>
                </a:solidFill>
              </a:rPr>
              <a:t>28 bunches</a:t>
            </a:r>
          </a:p>
          <a:p>
            <a:pPr algn="ctr"/>
            <a:r>
              <a:rPr lang="en-GB" sz="1400" dirty="0">
                <a:solidFill>
                  <a:srgbClr val="FFFF00"/>
                </a:solidFill>
              </a:rPr>
              <a:t>100 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6352FE-4950-9391-8E3A-08187E52B607}"/>
              </a:ext>
            </a:extLst>
          </p:cNvPr>
          <p:cNvSpPr txBox="1"/>
          <p:nvPr/>
        </p:nvSpPr>
        <p:spPr>
          <a:xfrm>
            <a:off x="7677217" y="5597025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FF00"/>
                </a:solidFill>
              </a:rPr>
              <a:t>28 bunches</a:t>
            </a:r>
          </a:p>
          <a:p>
            <a:pPr algn="ctr"/>
            <a:r>
              <a:rPr lang="en-GB" sz="1400" dirty="0">
                <a:solidFill>
                  <a:srgbClr val="FFFF00"/>
                </a:solidFill>
              </a:rPr>
              <a:t>100 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7595CF-3324-3546-54D4-7ACFC338B62E}"/>
              </a:ext>
            </a:extLst>
          </p:cNvPr>
          <p:cNvSpPr txBox="1"/>
          <p:nvPr/>
        </p:nvSpPr>
        <p:spPr>
          <a:xfrm>
            <a:off x="2205537" y="3298492"/>
            <a:ext cx="2282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SPS 14 injections from PS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3E5599-B92E-F4DB-30EA-63A3CD054629}"/>
              </a:ext>
            </a:extLst>
          </p:cNvPr>
          <p:cNvCxnSpPr>
            <a:cxnSpLocks/>
          </p:cNvCxnSpPr>
          <p:nvPr/>
        </p:nvCxnSpPr>
        <p:spPr>
          <a:xfrm>
            <a:off x="4512015" y="4586049"/>
            <a:ext cx="15839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2990B5F-6AED-792E-1A68-71B17603FDF1}"/>
              </a:ext>
            </a:extLst>
          </p:cNvPr>
          <p:cNvGrpSpPr/>
          <p:nvPr/>
        </p:nvGrpSpPr>
        <p:grpSpPr>
          <a:xfrm>
            <a:off x="1575258" y="3582330"/>
            <a:ext cx="3543493" cy="2791443"/>
            <a:chOff x="7411185" y="1478380"/>
            <a:chExt cx="1904651" cy="14337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4A9433-F078-5BD2-F945-B63B5DC30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1185" y="1478380"/>
              <a:ext cx="1904651" cy="143377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4A8C893-AD93-FFA8-BE68-3BA0C0514FA5}"/>
                </a:ext>
              </a:extLst>
            </p:cNvPr>
            <p:cNvSpPr txBox="1"/>
            <p:nvPr/>
          </p:nvSpPr>
          <p:spPr>
            <a:xfrm>
              <a:off x="7426016" y="226697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94949F-8F93-5EB4-6223-5C5003C241E8}"/>
                </a:ext>
              </a:extLst>
            </p:cNvPr>
            <p:cNvSpPr txBox="1"/>
            <p:nvPr/>
          </p:nvSpPr>
          <p:spPr>
            <a:xfrm>
              <a:off x="7532074" y="2241574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4963A4-F64D-E685-D67F-4F720252715C}"/>
                </a:ext>
              </a:extLst>
            </p:cNvPr>
            <p:cNvSpPr txBox="1"/>
            <p:nvPr/>
          </p:nvSpPr>
          <p:spPr>
            <a:xfrm>
              <a:off x="7650767" y="2206649"/>
              <a:ext cx="250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B6DA62-5564-5B38-C4E5-DAAA9AE7298E}"/>
                </a:ext>
              </a:extLst>
            </p:cNvPr>
            <p:cNvSpPr txBox="1"/>
            <p:nvPr/>
          </p:nvSpPr>
          <p:spPr>
            <a:xfrm>
              <a:off x="8644063" y="1993924"/>
              <a:ext cx="316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>
                  <a:solidFill>
                    <a:schemeClr val="bg1"/>
                  </a:solidFill>
                </a:rPr>
                <a:t>14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A2079B-B973-CA6E-2A4B-B4A237A983D5}"/>
                </a:ext>
              </a:extLst>
            </p:cNvPr>
            <p:cNvSpPr txBox="1"/>
            <p:nvPr/>
          </p:nvSpPr>
          <p:spPr>
            <a:xfrm rot="20643608">
              <a:off x="7958264" y="1984400"/>
              <a:ext cx="516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mr-IN">
                  <a:solidFill>
                    <a:schemeClr val="bg1"/>
                  </a:solidFill>
                </a:rPr>
                <a:t>……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BA566D9-5CA9-E59D-A7AC-93A83144CA38}"/>
                </a:ext>
              </a:extLst>
            </p:cNvPr>
            <p:cNvSpPr/>
            <p:nvPr/>
          </p:nvSpPr>
          <p:spPr>
            <a:xfrm>
              <a:off x="8793288" y="1882799"/>
              <a:ext cx="225425" cy="206375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16D001-4857-FD00-0442-00BAE2262427}"/>
                </a:ext>
              </a:extLst>
            </p:cNvPr>
            <p:cNvSpPr txBox="1"/>
            <p:nvPr/>
          </p:nvSpPr>
          <p:spPr>
            <a:xfrm>
              <a:off x="7637690" y="1703093"/>
              <a:ext cx="1381023" cy="15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Slip stacking plateau @300 GeV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4BCFA59-6F54-12EA-FA57-E9518AF7042D}"/>
              </a:ext>
            </a:extLst>
          </p:cNvPr>
          <p:cNvSpPr txBox="1"/>
          <p:nvPr/>
        </p:nvSpPr>
        <p:spPr>
          <a:xfrm>
            <a:off x="7864620" y="1794642"/>
            <a:ext cx="26484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IP1,2,5 Integrated lumi in </a:t>
            </a:r>
          </a:p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2024 = </a:t>
            </a:r>
            <a:r>
              <a:rPr lang="en-US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1.9 nb</a:t>
            </a:r>
            <a:r>
              <a:rPr lang="en-US" sz="1400" baseline="300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</a:t>
            </a:r>
          </a:p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2025 = </a:t>
            </a:r>
            <a:r>
              <a:rPr lang="en-US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2.0-2.9 nb</a:t>
            </a:r>
            <a:r>
              <a:rPr lang="en-US" sz="1400" baseline="300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1124761-1D7A-12D7-67E3-2B02EC0C92D7}"/>
              </a:ext>
            </a:extLst>
          </p:cNvPr>
          <p:cNvSpPr txBox="1"/>
          <p:nvPr/>
        </p:nvSpPr>
        <p:spPr>
          <a:xfrm>
            <a:off x="7563895" y="2573916"/>
            <a:ext cx="4054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IP8 Integrated </a:t>
            </a:r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</a:p>
          <a:p>
            <a:pPr lvl="1"/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2024 =  </a:t>
            </a:r>
            <a:r>
              <a:rPr lang="en-GB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0.5 nb</a:t>
            </a:r>
            <a:r>
              <a:rPr lang="en-GB" sz="1400" baseline="300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</a:t>
            </a:r>
          </a:p>
          <a:p>
            <a:pPr lvl="1"/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2025 = </a:t>
            </a:r>
            <a:r>
              <a:rPr lang="en-US" sz="14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0.94 nb</a:t>
            </a:r>
            <a:r>
              <a:rPr lang="en-US" sz="1400" baseline="30000" dirty="0">
                <a:solidFill>
                  <a:srgbClr val="00B05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-1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8B6D0-C1CF-9DF3-559E-49AC57354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6025" y="1366173"/>
            <a:ext cx="8509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64727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CFDE34D-FD97-F1D8-152F-47A16E55E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499" y="2264328"/>
            <a:ext cx="4973901" cy="355278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     Performance assessment for LHC beams          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020" y="1340379"/>
            <a:ext cx="41672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charset="2"/>
              <a:buChar char="Ø"/>
            </a:pPr>
            <a:r>
              <a:rPr lang="en-GB" sz="1600" dirty="0">
                <a:latin typeface="Helvetica Neue" charset="0"/>
                <a:ea typeface="Helvetica Neue" charset="0"/>
                <a:cs typeface="Helvetica Neue" charset="0"/>
              </a:rPr>
              <a:t>First time an </a:t>
            </a:r>
            <a:r>
              <a:rPr lang="en-GB" sz="1600" b="1" dirty="0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LHC Injector Model </a:t>
            </a:r>
            <a:r>
              <a:rPr lang="en-GB" sz="1600" dirty="0">
                <a:latin typeface="Helvetica Neue" charset="0"/>
                <a:ea typeface="Helvetica Neue" charset="0"/>
                <a:cs typeface="Helvetica Neue" charset="0"/>
              </a:rPr>
              <a:t>being developed for ions including: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Space charge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Intra Beam Scattering growth rates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Tune shifts from Space Charge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Beam gas interactions studies with </a:t>
            </a:r>
            <a:r>
              <a:rPr lang="en-GB" sz="1200" dirty="0" err="1">
                <a:latin typeface="Helvetica Neue" charset="0"/>
                <a:ea typeface="Helvetica Neue" charset="0"/>
                <a:cs typeface="Helvetica Neue" charset="0"/>
              </a:rPr>
              <a:t>Pb</a:t>
            </a: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 &amp; Mg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GB" sz="1200" dirty="0">
                <a:latin typeface="Helvetica Neue" charset="0"/>
                <a:ea typeface="Helvetica Neue" charset="0"/>
                <a:cs typeface="Helvetica Neue" charset="0"/>
              </a:rPr>
              <a:t>LEIR Electron cooler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991856" y="94749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Benchmark simulations</a:t>
            </a:r>
            <a:endParaRPr lang="en-GB" b="1" dirty="0">
              <a:solidFill>
                <a:schemeClr val="accent1">
                  <a:lumMod val="75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15447" y="637586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18400" y="2225429"/>
            <a:ext cx="26408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F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Baseline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today’s Ion Complex</a:t>
            </a:r>
          </a:p>
          <a:p>
            <a:endParaRPr lang="en-GB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1400" dirty="0">
                <a:solidFill>
                  <a:schemeClr val="accent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Optimistic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PS no-splitting</a:t>
            </a:r>
          </a:p>
          <a:p>
            <a:r>
              <a:rPr lang="en-GB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Isotope&amp;charge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optimization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Extra injection from Linac3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LHC operational eff. 65%</a:t>
            </a:r>
          </a:p>
          <a:p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Eb=7Z TeV</a:t>
            </a:r>
          </a:p>
          <a:p>
            <a:r>
              <a:rPr 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Xing/2 = 130 </a:t>
            </a:r>
            <a:r>
              <a:rPr lang="en-US" sz="14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μrad</a:t>
            </a:r>
            <a:endParaRPr 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l-GR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β∗ = 40 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cm</a:t>
            </a:r>
          </a:p>
          <a:p>
            <a:endParaRPr lang="en-GB" sz="1400" dirty="0">
              <a:solidFill>
                <a:srgbClr val="00B0F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GB" sz="1400" dirty="0">
                <a:solidFill>
                  <a:srgbClr val="00B0F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25 ns</a:t>
            </a:r>
            <a:r>
              <a:rPr lang="en-GB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 4b – 50 ns from PS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752800" y="2353819"/>
            <a:ext cx="1455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40FF"/>
                </a:solidFill>
                <a:latin typeface="Helvetica Neue" charset="0"/>
                <a:ea typeface="Helvetica Neue" charset="0"/>
                <a:cs typeface="Helvetica Neue" charset="0"/>
              </a:rPr>
              <a:t>O:</a:t>
            </a:r>
            <a:r>
              <a:rPr lang="en-GB" sz="1600" dirty="0">
                <a:latin typeface="Helvetica Neue" charset="0"/>
                <a:ea typeface="Helvetica Neue" charset="0"/>
                <a:cs typeface="Helvetica Neue" charset="0"/>
              </a:rPr>
              <a:t> ~600 pb</a:t>
            </a:r>
            <a:r>
              <a:rPr lang="en-GB" sz="1600" baseline="30000" dirty="0">
                <a:latin typeface="Helvetica Neue" charset="0"/>
                <a:ea typeface="Helvetica Neue" charset="0"/>
                <a:cs typeface="Helvetica Neue" charset="0"/>
              </a:rPr>
              <a:t>-1</a:t>
            </a:r>
          </a:p>
          <a:p>
            <a:r>
              <a:rPr lang="en-GB" sz="1600" b="1" dirty="0">
                <a:solidFill>
                  <a:schemeClr val="accent1"/>
                </a:solidFill>
                <a:latin typeface="Helvetica Neue" charset="0"/>
                <a:ea typeface="Helvetica Neue" charset="0"/>
                <a:cs typeface="Helvetica Neue" charset="0"/>
              </a:rPr>
              <a:t>Pb:</a:t>
            </a:r>
            <a:r>
              <a:rPr lang="en-GB" sz="1600" dirty="0">
                <a:latin typeface="Helvetica Neue" charset="0"/>
                <a:ea typeface="Helvetica Neue" charset="0"/>
                <a:cs typeface="Helvetica Neue" charset="0"/>
              </a:rPr>
              <a:t> ~150 pb</a:t>
            </a:r>
            <a:r>
              <a:rPr lang="en-GB" sz="1600" baseline="30000" dirty="0">
                <a:latin typeface="Helvetica Neue" charset="0"/>
                <a:ea typeface="Helvetica Neue" charset="0"/>
                <a:cs typeface="Helvetica Neue" charset="0"/>
              </a:rPr>
              <a:t>-1</a:t>
            </a:r>
          </a:p>
        </p:txBody>
      </p:sp>
      <p:sp>
        <p:nvSpPr>
          <p:cNvPr id="36" name="5-Point Star 35"/>
          <p:cNvSpPr/>
          <p:nvPr/>
        </p:nvSpPr>
        <p:spPr>
          <a:xfrm>
            <a:off x="5385006" y="3012849"/>
            <a:ext cx="241069" cy="232757"/>
          </a:xfrm>
          <a:prstGeom prst="star5">
            <a:avLst/>
          </a:prstGeom>
          <a:solidFill>
            <a:srgbClr val="FF40FF"/>
          </a:solidFill>
          <a:ln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5-Point Star 51"/>
          <p:cNvSpPr/>
          <p:nvPr/>
        </p:nvSpPr>
        <p:spPr>
          <a:xfrm>
            <a:off x="8664825" y="3965065"/>
            <a:ext cx="241069" cy="2327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5570543" y="1653058"/>
            <a:ext cx="317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 Neue" charset="0"/>
                <a:ea typeface="Helvetica Neue" charset="0"/>
                <a:cs typeface="Helvetica Neue" charset="0"/>
              </a:rPr>
              <a:t>Nucleon-Nucleon integrated luminosity for 1 month run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40882" y="65430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10/15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EF8D2-8F07-62B0-FA34-8E264E11D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637"/>
            <a:ext cx="821445" cy="141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FF26AE-29A0-208B-4692-18069343A812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0D3EFE-9279-8C6E-2E7D-41EE9589DE07}"/>
              </a:ext>
            </a:extLst>
          </p:cNvPr>
          <p:cNvSpPr txBox="1"/>
          <p:nvPr/>
        </p:nvSpPr>
        <p:spPr>
          <a:xfrm>
            <a:off x="5993804" y="6057628"/>
            <a:ext cx="5834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CTE: </a:t>
            </a:r>
            <a:r>
              <a:rPr lang="en-US" sz="1200" dirty="0"/>
              <a:t>Collider Time Evolution tracking software</a:t>
            </a:r>
            <a:b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</a:t>
            </a:r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luminosity burn-off, Intra Beam Scattering, and synchrotron radiation damping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3F052-350E-6FEF-3C3F-88D0E8516F6D}"/>
              </a:ext>
            </a:extLst>
          </p:cNvPr>
          <p:cNvSpPr txBox="1"/>
          <p:nvPr/>
        </p:nvSpPr>
        <p:spPr>
          <a:xfrm>
            <a:off x="706239" y="6149961"/>
            <a:ext cx="65092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 tooltip="Persistent link using digital object identifier"/>
              </a:rPr>
              <a:t>https://doi.org/10.1016/j.nima.2025.171118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1313173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5524D-0E7E-716C-837F-E3CFA8D79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573B73-6EE2-509B-861D-87DA6B75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701" y="3247410"/>
            <a:ext cx="5899185" cy="336345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18DB14F-3034-F192-9107-1D425BC6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90" y="-468600"/>
            <a:ext cx="5357004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99D00D0E-66AB-3687-401E-F5251A6C2861}"/>
              </a:ext>
            </a:extLst>
          </p:cNvPr>
          <p:cNvSpPr txBox="1">
            <a:spLocks/>
          </p:cNvSpPr>
          <p:nvPr/>
        </p:nvSpPr>
        <p:spPr>
          <a:xfrm>
            <a:off x="11134164" y="1143009"/>
            <a:ext cx="1233719" cy="1290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E236C0-94E3-7210-7FCE-6CC049643DC2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3EA5EC-30C4-5672-BCB4-697A18E54CC1}"/>
              </a:ext>
            </a:extLst>
          </p:cNvPr>
          <p:cNvSpPr txBox="1"/>
          <p:nvPr/>
        </p:nvSpPr>
        <p:spPr>
          <a:xfrm>
            <a:off x="466844" y="773677"/>
            <a:ext cx="11024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Luminosity</a:t>
            </a:r>
            <a:r>
              <a:rPr lang="es-ES_tradnl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targets </a:t>
            </a:r>
            <a:r>
              <a:rPr lang="es-ES_tradnl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es-ES_tradnl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PbPb</a:t>
            </a:r>
            <a:r>
              <a:rPr lang="es-ES_tradnl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_tradnl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collisions</a:t>
            </a:r>
            <a:r>
              <a:rPr lang="es-ES_tradnl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2026 (</a:t>
            </a:r>
            <a:r>
              <a:rPr lang="es-ES_tradnl" dirty="0" err="1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presented</a:t>
            </a:r>
            <a:r>
              <a:rPr lang="es-ES_tradnl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Chamonix 2026):</a:t>
            </a:r>
            <a:endParaRPr lang="es-ES_tradnl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C16EAC-7D48-6B3F-39F9-B43A5364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200"/>
            <a:ext cx="9648255" cy="1979596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C689318F-01C4-D193-0072-C2E5695E07FF}"/>
              </a:ext>
            </a:extLst>
          </p:cNvPr>
          <p:cNvSpPr/>
          <p:nvPr/>
        </p:nvSpPr>
        <p:spPr>
          <a:xfrm>
            <a:off x="7563477" y="3789122"/>
            <a:ext cx="338744" cy="2471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5-Point Star 4">
            <a:extLst>
              <a:ext uri="{FF2B5EF4-FFF2-40B4-BE49-F238E27FC236}">
                <a16:creationId xmlns:a16="http://schemas.microsoft.com/office/drawing/2014/main" id="{6E65A6A7-AD93-ECB5-262E-5B15CC87DD8B}"/>
              </a:ext>
            </a:extLst>
          </p:cNvPr>
          <p:cNvSpPr/>
          <p:nvPr/>
        </p:nvSpPr>
        <p:spPr>
          <a:xfrm>
            <a:off x="10525124" y="2975228"/>
            <a:ext cx="338744" cy="24713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13FE-DE66-DC48-4068-03CDED7361CE}"/>
              </a:ext>
            </a:extLst>
          </p:cNvPr>
          <p:cNvSpPr txBox="1"/>
          <p:nvPr/>
        </p:nvSpPr>
        <p:spPr>
          <a:xfrm>
            <a:off x="10863868" y="2934852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10107F-56DA-49EB-3F50-23E5D6E21FB6}"/>
              </a:ext>
            </a:extLst>
          </p:cNvPr>
          <p:cNvSpPr txBox="1"/>
          <p:nvPr/>
        </p:nvSpPr>
        <p:spPr>
          <a:xfrm>
            <a:off x="9175293" y="5759146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SPS NA </a:t>
            </a:r>
          </a:p>
          <a:p>
            <a:pPr algn="ctr"/>
            <a:r>
              <a:rPr lang="en-GB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PbPb</a:t>
            </a:r>
            <a:r>
              <a:rPr lang="en-GB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Run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A1CB00-0552-A39F-32C0-CC91F7DB4EF4}"/>
              </a:ext>
            </a:extLst>
          </p:cNvPr>
          <p:cNvSpPr txBox="1"/>
          <p:nvPr/>
        </p:nvSpPr>
        <p:spPr>
          <a:xfrm>
            <a:off x="10038191" y="4088026"/>
            <a:ext cx="1104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LHC</a:t>
            </a:r>
          </a:p>
          <a:p>
            <a:pPr algn="ctr"/>
            <a:r>
              <a:rPr lang="en-GB" b="1" dirty="0" err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PbPb</a:t>
            </a:r>
            <a:r>
              <a:rPr lang="en-GB" b="1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 Run</a:t>
            </a:r>
          </a:p>
        </p:txBody>
      </p:sp>
    </p:spTree>
    <p:extLst>
      <p:ext uri="{BB962C8B-B14F-4D97-AF65-F5344CB8AC3E}">
        <p14:creationId xmlns:p14="http://schemas.microsoft.com/office/powerpoint/2010/main" val="3609980187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4AD5D-C70C-0EEF-92D2-DCC7B5444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D9D5-D573-9828-28DE-9753DED3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New Ions at LHC: examples of proposals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18857-143D-C224-5C88-9C8DBE455C58}"/>
              </a:ext>
            </a:extLst>
          </p:cNvPr>
          <p:cNvSpPr txBox="1"/>
          <p:nvPr/>
        </p:nvSpPr>
        <p:spPr>
          <a:xfrm>
            <a:off x="11474764" y="654309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11/14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7850F-3CE7-C27A-EDDA-525BD7BDE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8782DD-8752-FC98-AC59-42935EF55C34}"/>
              </a:ext>
            </a:extLst>
          </p:cNvPr>
          <p:cNvSpPr/>
          <p:nvPr/>
        </p:nvSpPr>
        <p:spPr>
          <a:xfrm>
            <a:off x="0" y="6604196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R. Alemany Fernandez, 16</a:t>
            </a:r>
            <a:r>
              <a:rPr lang="en-GB" sz="1200" baseline="300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th</a:t>
            </a:r>
            <a:r>
              <a:rPr lang="en-GB" sz="1200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Workshop on critical point and onset of deconfinement, April 2026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AC22F-5B0B-88C0-4BF8-7C32C859B56D}"/>
              </a:ext>
            </a:extLst>
          </p:cNvPr>
          <p:cNvSpPr txBox="1"/>
          <p:nvPr/>
        </p:nvSpPr>
        <p:spPr>
          <a:xfrm>
            <a:off x="347472" y="1545314"/>
            <a:ext cx="6156960" cy="5068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Masses &lt;= 10 (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He,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Li,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Addresses </a:t>
            </a:r>
            <a:r>
              <a:rPr lang="en-US" sz="12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small system collectivity and energy loss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a continuation of oxygen and neon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Lot of work foreseeable in conjunction with first-principles nuclear theory (NLEFT, PGMC, QMC, NCSM , … 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 species with same A/Z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Li+Li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(A=6) followed by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He+He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(A=4)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B+B (A=10) followed by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He+He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(A=4)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B+B (A=10) followed by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Li+Li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(A=6) 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both solids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source needed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Alternative: A-A followed by p-A (or vice versa) for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nPDF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uncertainties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Synergy with NA61++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Boron</a:t>
            </a:r>
          </a:p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Masses A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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40 (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Addresses </a:t>
            </a:r>
            <a:r>
              <a:rPr lang="en-US" sz="12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neutron skin and Equation Of State (EOS)</a:t>
            </a:r>
            <a:endParaRPr lang="en-US" sz="12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Nuclear skin determinations from potentially different probes; resolves CREX discrepancy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Synergy: neutron star EOS, driplines and r-process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 species: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run of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</a:t>
            </a:r>
          </a:p>
          <a:p>
            <a:pPr marL="1143000" marR="0" lvl="2" indent="-22860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optimal: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 followed by one fill of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 [testing precision flow predictions]</a:t>
            </a:r>
          </a:p>
          <a:p>
            <a:pPr marL="1143000" lvl="2" indent="-22860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"/>
            </a:pP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Ultra strong case: </a:t>
            </a:r>
            <a:r>
              <a:rPr lang="en-US" sz="12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Ca+</a:t>
            </a:r>
            <a:r>
              <a:rPr lang="en-US" sz="12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48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 followed by </a:t>
            </a:r>
            <a:r>
              <a:rPr lang="en-US" sz="12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Ca+</a:t>
            </a:r>
            <a:r>
              <a:rPr lang="en-US" sz="1200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 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source needed</a:t>
            </a:r>
            <a:endParaRPr lang="en-US" sz="12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CC891A-DC74-ABF6-101E-45241188959C}"/>
              </a:ext>
            </a:extLst>
          </p:cNvPr>
          <p:cNvSpPr txBox="1"/>
          <p:nvPr/>
        </p:nvSpPr>
        <p:spPr>
          <a:xfrm>
            <a:off x="6096000" y="1545314"/>
            <a:ext cx="6156960" cy="2205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Masses A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Symbol" pitchFamily="2" charset="2"/>
              </a:rPr>
              <a:t>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80 (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Ge)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Addresses </a:t>
            </a:r>
            <a:r>
              <a:rPr lang="en-US" sz="12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0νββ decay matrix elements</a:t>
            </a:r>
            <a:endParaRPr lang="en-US" sz="12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Theory uncertainties on NMEs reduced by experimental information from collisions</a:t>
            </a: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Ion species: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Short run of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 [selected for ton-scale next-gen experiments?]</a:t>
            </a:r>
          </a:p>
          <a:p>
            <a:pPr marL="1143000" marR="0" lvl="2" indent="-228600">
              <a:lnSpc>
                <a:spcPct val="115000"/>
              </a:lnSpc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 optimal: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 followed by one fill of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78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 [testing precision flow predictions]</a:t>
            </a:r>
          </a:p>
          <a:p>
            <a:pPr marL="1143000" marR="0" lvl="2" indent="-228600">
              <a:lnSpc>
                <a:spcPct val="115000"/>
              </a:lnSpc>
              <a:spcAft>
                <a:spcPts val="800"/>
              </a:spcAft>
              <a:buFont typeface="Wingdings" pitchFamily="2" charset="2"/>
              <a:buChar char="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Ultra strong case: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 followed by 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Se+</a:t>
            </a:r>
            <a:r>
              <a:rPr lang="en-US" sz="12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76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second source needed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7233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4665851-1E98-C268-2E99-C7B9E26D56FA}"/>
              </a:ext>
            </a:extLst>
          </p:cNvPr>
          <p:cNvSpPr txBox="1">
            <a:spLocks/>
          </p:cNvSpPr>
          <p:nvPr/>
        </p:nvSpPr>
        <p:spPr>
          <a:xfrm>
            <a:off x="0" y="7684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Motivation: future scientific opportunities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001F078-4091-3C75-0129-5B193FD40B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D2E5D4-9CDC-03B9-C3FD-83B737659451}"/>
              </a:ext>
            </a:extLst>
          </p:cNvPr>
          <p:cNvSpPr txBox="1"/>
          <p:nvPr/>
        </p:nvSpPr>
        <p:spPr>
          <a:xfrm>
            <a:off x="6510528" y="987551"/>
            <a:ext cx="51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landscape at CERN (proposals)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5CFE47E-2A02-0834-D64E-BCAA3D0D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154841"/>
            <a:ext cx="291671" cy="2843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5DB6E0-7B8A-EFE4-5680-CDAC70A9D2FF}"/>
              </a:ext>
            </a:extLst>
          </p:cNvPr>
          <p:cNvSpPr txBox="1"/>
          <p:nvPr/>
        </p:nvSpPr>
        <p:spPr>
          <a:xfrm>
            <a:off x="2501471" y="6131205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Experimentally tested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83DFAC0-5F73-ADDC-6B1D-581049E0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5" y="148891"/>
            <a:ext cx="1264583" cy="107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32B8C7A-BD25-EBFE-3C08-94089B334A21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BC4DE6-0279-036A-34BB-0499A2FA2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1" b="88462" l="4902" r="92157">
                        <a14:foregroundMark x1="5882" y1="41346" x2="5882" y2="41346"/>
                        <a14:foregroundMark x1="20588" y1="89423" x2="20588" y2="89423"/>
                        <a14:foregroundMark x1="72549" y1="89423" x2="72549" y2="89423"/>
                        <a14:foregroundMark x1="90196" y1="38462" x2="90196" y2="38462"/>
                        <a14:foregroundMark x1="92157" y1="39423" x2="92157" y2="39423"/>
                        <a14:foregroundMark x1="47059" y1="6731" x2="47059" y2="6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352" y="4357999"/>
            <a:ext cx="480184" cy="4895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C6861E7-D7ED-418A-1405-536463175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03" y="1376156"/>
            <a:ext cx="8945245" cy="4725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F2716-D2E8-76DD-C0D1-F73F0EE1F6F0}"/>
              </a:ext>
            </a:extLst>
          </p:cNvPr>
          <p:cNvSpPr txBox="1"/>
          <p:nvPr/>
        </p:nvSpPr>
        <p:spPr>
          <a:xfrm>
            <a:off x="691662" y="544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4AB08-E2AA-8AD7-F5BB-12C19B883A83}"/>
              </a:ext>
            </a:extLst>
          </p:cNvPr>
          <p:cNvSpPr/>
          <p:nvPr/>
        </p:nvSpPr>
        <p:spPr>
          <a:xfrm>
            <a:off x="905268" y="2678150"/>
            <a:ext cx="9205544" cy="337695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74991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5E1A-315E-FF2B-320B-298B49E0B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31D3DF9-F85C-820F-4B22-03255D83B08A}"/>
              </a:ext>
            </a:extLst>
          </p:cNvPr>
          <p:cNvSpPr txBox="1">
            <a:spLocks/>
          </p:cNvSpPr>
          <p:nvPr/>
        </p:nvSpPr>
        <p:spPr>
          <a:xfrm>
            <a:off x="0" y="7684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Motivation: future scientific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7641BAA-C4E1-437B-B0CD-2452AE908FD1}"/>
              </a:ext>
            </a:extLst>
          </p:cNvPr>
          <p:cNvGrpSpPr/>
          <p:nvPr/>
        </p:nvGrpSpPr>
        <p:grpSpPr>
          <a:xfrm>
            <a:off x="9969151" y="2707025"/>
            <a:ext cx="1689949" cy="924529"/>
            <a:chOff x="9943272" y="2708354"/>
            <a:chExt cx="1689949" cy="9245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C6898A-BBD2-0395-07A5-D0B9622CEBB4}"/>
                </a:ext>
              </a:extLst>
            </p:cNvPr>
            <p:cNvSpPr txBox="1"/>
            <p:nvPr/>
          </p:nvSpPr>
          <p:spPr>
            <a:xfrm>
              <a:off x="10126590" y="299101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Run 4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49E48DF0-003D-BE0B-2EA7-88F69A405114}"/>
                </a:ext>
              </a:extLst>
            </p:cNvPr>
            <p:cNvSpPr/>
            <p:nvPr/>
          </p:nvSpPr>
          <p:spPr>
            <a:xfrm>
              <a:off x="9943272" y="2718483"/>
              <a:ext cx="155448" cy="914400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4EF274-CCB3-4B4B-8A5D-C42A445C9AB4}"/>
                </a:ext>
              </a:extLst>
            </p:cNvPr>
            <p:cNvSpPr txBox="1"/>
            <p:nvPr/>
          </p:nvSpPr>
          <p:spPr>
            <a:xfrm>
              <a:off x="10056058" y="2708354"/>
              <a:ext cx="15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SPS North Area</a:t>
              </a:r>
            </a:p>
          </p:txBody>
        </p:sp>
      </p:grpSp>
      <p:sp>
        <p:nvSpPr>
          <p:cNvPr id="16" name="Right Brace 15">
            <a:extLst>
              <a:ext uri="{FF2B5EF4-FFF2-40B4-BE49-F238E27FC236}">
                <a16:creationId xmlns:a16="http://schemas.microsoft.com/office/drawing/2014/main" id="{60FC31C6-DFF8-6F53-4D8B-39061E1C43F2}"/>
              </a:ext>
            </a:extLst>
          </p:cNvPr>
          <p:cNvSpPr/>
          <p:nvPr/>
        </p:nvSpPr>
        <p:spPr>
          <a:xfrm>
            <a:off x="9969151" y="2717154"/>
            <a:ext cx="155448" cy="914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F3ED066-9A01-3D4F-D979-4E204CFFD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158544-0E66-5985-E522-5BDB61797236}"/>
              </a:ext>
            </a:extLst>
          </p:cNvPr>
          <p:cNvSpPr txBox="1"/>
          <p:nvPr/>
        </p:nvSpPr>
        <p:spPr>
          <a:xfrm>
            <a:off x="6510528" y="987551"/>
            <a:ext cx="51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landscape at CERN (proposals)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823D01-86C6-0060-853B-69EF38858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154841"/>
            <a:ext cx="291671" cy="2843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15B53B-39A7-A7EF-642B-A099CA1945FA}"/>
              </a:ext>
            </a:extLst>
          </p:cNvPr>
          <p:cNvSpPr txBox="1"/>
          <p:nvPr/>
        </p:nvSpPr>
        <p:spPr>
          <a:xfrm>
            <a:off x="2501471" y="6131205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Experimentally tested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904DAB-45C9-0729-9024-C75658408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5" y="148891"/>
            <a:ext cx="1264583" cy="107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9B0FFE5-089E-D211-0338-4913B29A1E8D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5A89274-AE78-62D2-7CE2-F5D20A15E117}"/>
              </a:ext>
            </a:extLst>
          </p:cNvPr>
          <p:cNvSpPr txBox="1"/>
          <p:nvPr/>
        </p:nvSpPr>
        <p:spPr>
          <a:xfrm>
            <a:off x="5992676" y="6083979"/>
            <a:ext cx="61049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HEARTS++[1]: High-Energy Accelerators for Radiation Testing and Shielding for space applications</a:t>
            </a:r>
          </a:p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SPS NA[2-4]: SPS North Area Fixed Target Experiments</a:t>
            </a:r>
          </a:p>
          <a:p>
            <a:r>
              <a:rPr lang="en-US" sz="1000" dirty="0" err="1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PoP</a:t>
            </a:r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[5]: Proof of Principle Experiment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0936C4-063A-46E5-AC42-87C5136162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303" y="1376156"/>
            <a:ext cx="8945245" cy="4725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0D5745-0C28-00F6-404C-44A3A5BFE641}"/>
              </a:ext>
            </a:extLst>
          </p:cNvPr>
          <p:cNvSpPr txBox="1"/>
          <p:nvPr/>
        </p:nvSpPr>
        <p:spPr>
          <a:xfrm>
            <a:off x="691662" y="544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64F47-FA39-3652-0B8C-63E1EFB85B52}"/>
              </a:ext>
            </a:extLst>
          </p:cNvPr>
          <p:cNvSpPr/>
          <p:nvPr/>
        </p:nvSpPr>
        <p:spPr>
          <a:xfrm>
            <a:off x="905268" y="3803199"/>
            <a:ext cx="9205544" cy="22519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0B4C3BD1-FC61-A5AB-07F2-108DDF1CB7E3}"/>
              </a:ext>
            </a:extLst>
          </p:cNvPr>
          <p:cNvSpPr/>
          <p:nvPr/>
        </p:nvSpPr>
        <p:spPr>
          <a:xfrm>
            <a:off x="3680060" y="2634883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441F3C75-FE66-CA62-DEBF-053A128FBA2B}"/>
              </a:ext>
            </a:extLst>
          </p:cNvPr>
          <p:cNvSpPr/>
          <p:nvPr/>
        </p:nvSpPr>
        <p:spPr>
          <a:xfrm>
            <a:off x="5052447" y="263488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C6A9D004-0DA5-7A59-9AE9-C3109432922B}"/>
              </a:ext>
            </a:extLst>
          </p:cNvPr>
          <p:cNvSpPr/>
          <p:nvPr/>
        </p:nvSpPr>
        <p:spPr>
          <a:xfrm>
            <a:off x="9172971" y="263488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AC0E083C-F591-C722-6DF4-A43D1D8CFE91}"/>
              </a:ext>
            </a:extLst>
          </p:cNvPr>
          <p:cNvSpPr/>
          <p:nvPr/>
        </p:nvSpPr>
        <p:spPr>
          <a:xfrm>
            <a:off x="9172971" y="3221453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D142CE9-5F4D-B022-AFA9-067559AB81EF}"/>
              </a:ext>
            </a:extLst>
          </p:cNvPr>
          <p:cNvGrpSpPr/>
          <p:nvPr/>
        </p:nvGrpSpPr>
        <p:grpSpPr>
          <a:xfrm>
            <a:off x="1046099" y="3826835"/>
            <a:ext cx="3379225" cy="1970301"/>
            <a:chOff x="2094378" y="3805901"/>
            <a:chExt cx="4300728" cy="22876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E728D27-EAFC-D33D-34A1-7C67E8BF4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31" b="88462" l="4902" r="92157">
                          <a14:foregroundMark x1="5882" y1="41346" x2="5882" y2="41346"/>
                          <a14:foregroundMark x1="20588" y1="89423" x2="20588" y2="89423"/>
                          <a14:foregroundMark x1="72549" y1="89423" x2="72549" y2="89423"/>
                          <a14:foregroundMark x1="90196" y1="38462" x2="90196" y2="38462"/>
                          <a14:foregroundMark x1="92157" y1="39423" x2="92157" y2="39423"/>
                          <a14:foregroundMark x1="47059" y1="6731" x2="47059" y2="673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76352" y="4357999"/>
              <a:ext cx="480184" cy="48959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70EE7F9-E1C0-072A-BDA1-5013DB6A5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94378" y="3805901"/>
              <a:ext cx="4300728" cy="211525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CA92289-8E0F-F0DD-FB0B-39B615BED448}"/>
                </a:ext>
              </a:extLst>
            </p:cNvPr>
            <p:cNvSpPr txBox="1"/>
            <p:nvPr/>
          </p:nvSpPr>
          <p:spPr>
            <a:xfrm>
              <a:off x="4110615" y="5785730"/>
              <a:ext cx="15472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hlinkClick r:id="rId9"/>
                </a:rPr>
                <a:t>Seweryn Kowalski</a:t>
              </a:r>
              <a:endParaRPr lang="en-GB" sz="1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761C411-D8B9-74DA-77A4-A618F1F9A78F}"/>
              </a:ext>
            </a:extLst>
          </p:cNvPr>
          <p:cNvGrpSpPr/>
          <p:nvPr/>
        </p:nvGrpSpPr>
        <p:grpSpPr>
          <a:xfrm>
            <a:off x="4637557" y="3920565"/>
            <a:ext cx="2710238" cy="1821858"/>
            <a:chOff x="6751814" y="3819012"/>
            <a:chExt cx="3409026" cy="226496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66D0A25-A2CF-1984-DFB2-7D092830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1615" y="4107612"/>
              <a:ext cx="3379225" cy="183983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D18273-CB59-BF1C-3930-BD6EB52D7767}"/>
                </a:ext>
              </a:extLst>
            </p:cNvPr>
            <p:cNvSpPr txBox="1"/>
            <p:nvPr/>
          </p:nvSpPr>
          <p:spPr>
            <a:xfrm>
              <a:off x="6751814" y="3819012"/>
              <a:ext cx="1782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Helvetica Neue Light" panose="02000403000000020004" pitchFamily="2" charset="0"/>
                  <a:ea typeface="Helvetica Neue Light" panose="02000403000000020004" pitchFamily="2" charset="0"/>
                </a:rPr>
                <a:t>NA60+ detector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4442AA-D577-5CC9-28F6-39422905A77E}"/>
                </a:ext>
              </a:extLst>
            </p:cNvPr>
            <p:cNvSpPr txBox="1"/>
            <p:nvPr/>
          </p:nvSpPr>
          <p:spPr>
            <a:xfrm>
              <a:off x="6845058" y="5776202"/>
              <a:ext cx="167988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hlinkClick r:id="rId11"/>
                </a:rPr>
                <a:t>Giacomo </a:t>
              </a:r>
              <a:r>
                <a:rPr lang="en-GB" sz="1400" dirty="0" err="1">
                  <a:hlinkClick r:id="rId11"/>
                </a:rPr>
                <a:t>Alocco</a:t>
              </a:r>
              <a:endParaRPr lang="en-GB" sz="1400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80A150-1679-C77C-C651-E5730AD816EE}"/>
              </a:ext>
            </a:extLst>
          </p:cNvPr>
          <p:cNvSpPr txBox="1"/>
          <p:nvPr/>
        </p:nvSpPr>
        <p:spPr>
          <a:xfrm>
            <a:off x="7896051" y="4058206"/>
            <a:ext cx="4143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Onset of deconfinement and chiral symmetry restoration (</a:t>
            </a:r>
            <a:r>
              <a:rPr lang="en-U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</a:t>
            </a:r>
            <a:r>
              <a:rPr lang="en-US" baseline="-25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</a:t>
            </a: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Smooth connection between HE colliders and LE 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System size &amp; energy scans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B8F28-C224-1974-DBD8-B1DE697DB5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39" y="1236755"/>
            <a:ext cx="1891128" cy="13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3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BE170-227F-935F-87AC-5BD0A3B1D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BB65CA79-5474-8E98-C5D5-A515587CBBCA}"/>
              </a:ext>
            </a:extLst>
          </p:cNvPr>
          <p:cNvSpPr txBox="1">
            <a:spLocks/>
          </p:cNvSpPr>
          <p:nvPr/>
        </p:nvSpPr>
        <p:spPr>
          <a:xfrm>
            <a:off x="0" y="7684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Motivation: future scientific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D4CE323-9D24-3597-6B54-1BC230FC560F}"/>
              </a:ext>
            </a:extLst>
          </p:cNvPr>
          <p:cNvGrpSpPr/>
          <p:nvPr/>
        </p:nvGrpSpPr>
        <p:grpSpPr>
          <a:xfrm>
            <a:off x="9969151" y="2707025"/>
            <a:ext cx="1689949" cy="924529"/>
            <a:chOff x="9943272" y="2708354"/>
            <a:chExt cx="1689949" cy="9245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80CB25-6CF2-5790-2D6B-2B4F976D2FDD}"/>
                </a:ext>
              </a:extLst>
            </p:cNvPr>
            <p:cNvSpPr txBox="1"/>
            <p:nvPr/>
          </p:nvSpPr>
          <p:spPr>
            <a:xfrm>
              <a:off x="10126590" y="299101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Run 4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360BCA93-07F8-5E1C-D568-29D25B6F360D}"/>
                </a:ext>
              </a:extLst>
            </p:cNvPr>
            <p:cNvSpPr/>
            <p:nvPr/>
          </p:nvSpPr>
          <p:spPr>
            <a:xfrm>
              <a:off x="9943272" y="2718483"/>
              <a:ext cx="155448" cy="914400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78D4FB5-F947-E361-3AD0-EA89559B2785}"/>
                </a:ext>
              </a:extLst>
            </p:cNvPr>
            <p:cNvSpPr txBox="1"/>
            <p:nvPr/>
          </p:nvSpPr>
          <p:spPr>
            <a:xfrm>
              <a:off x="10056058" y="2708354"/>
              <a:ext cx="15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SPS North Area</a:t>
              </a:r>
            </a:p>
          </p:txBody>
        </p:sp>
      </p:grpSp>
      <p:sp>
        <p:nvSpPr>
          <p:cNvPr id="16" name="Right Brace 15">
            <a:extLst>
              <a:ext uri="{FF2B5EF4-FFF2-40B4-BE49-F238E27FC236}">
                <a16:creationId xmlns:a16="http://schemas.microsoft.com/office/drawing/2014/main" id="{D261AD70-DBE3-0347-9ED3-1E8A83B13EB5}"/>
              </a:ext>
            </a:extLst>
          </p:cNvPr>
          <p:cNvSpPr/>
          <p:nvPr/>
        </p:nvSpPr>
        <p:spPr>
          <a:xfrm>
            <a:off x="9969151" y="2717154"/>
            <a:ext cx="155448" cy="914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27DA9D-F72D-9EDC-8ADE-61F668932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E3DD0A-49B5-B9CB-C842-2DF68EC3A5D5}"/>
              </a:ext>
            </a:extLst>
          </p:cNvPr>
          <p:cNvSpPr txBox="1"/>
          <p:nvPr/>
        </p:nvSpPr>
        <p:spPr>
          <a:xfrm>
            <a:off x="6510528" y="987551"/>
            <a:ext cx="51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landscape at CERN (proposals)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7A8F21-1F7D-F0D1-E1B4-D66BAAEEC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154841"/>
            <a:ext cx="291671" cy="2843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623621D-343E-6D7B-5B24-9630EE953C93}"/>
              </a:ext>
            </a:extLst>
          </p:cNvPr>
          <p:cNvSpPr txBox="1"/>
          <p:nvPr/>
        </p:nvSpPr>
        <p:spPr>
          <a:xfrm>
            <a:off x="2501471" y="6131205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Experimentally tested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B84493-1F10-D757-C7E2-171CA3FEA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5" y="148891"/>
            <a:ext cx="1264583" cy="107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26E08A0-9AA2-6356-64A2-AC3141B5AC86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596B81-D05E-30D8-D0D6-ECE4D5D34F9B}"/>
              </a:ext>
            </a:extLst>
          </p:cNvPr>
          <p:cNvSpPr txBox="1"/>
          <p:nvPr/>
        </p:nvSpPr>
        <p:spPr>
          <a:xfrm>
            <a:off x="5992676" y="6083979"/>
            <a:ext cx="61049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HEARTS++[1]: High-Energy Accelerators for Radiation Testing and Shielding for space applications</a:t>
            </a:r>
          </a:p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SPS NA[2-4]: SPS North Area Fixed Target Experiments</a:t>
            </a:r>
          </a:p>
          <a:p>
            <a:r>
              <a:rPr lang="en-US" sz="1000" dirty="0" err="1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PoP</a:t>
            </a:r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[5]: Proof of Principle Experiment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C6E6A3-0D5D-7E1A-8E2E-F9982FDE4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1" b="88462" l="4902" r="92157">
                        <a14:foregroundMark x1="5882" y1="41346" x2="5882" y2="41346"/>
                        <a14:foregroundMark x1="20588" y1="89423" x2="20588" y2="89423"/>
                        <a14:foregroundMark x1="72549" y1="89423" x2="72549" y2="89423"/>
                        <a14:foregroundMark x1="90196" y1="38462" x2="90196" y2="38462"/>
                        <a14:foregroundMark x1="92157" y1="39423" x2="92157" y2="39423"/>
                        <a14:foregroundMark x1="47059" y1="6731" x2="47059" y2="6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352" y="4357999"/>
            <a:ext cx="480184" cy="4895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AA7E488-733D-2762-E3BD-1E0216C23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03" y="1376156"/>
            <a:ext cx="8945245" cy="4725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C60D16-8A9F-8F70-4577-1C8C9FD32C0D}"/>
              </a:ext>
            </a:extLst>
          </p:cNvPr>
          <p:cNvSpPr txBox="1"/>
          <p:nvPr/>
        </p:nvSpPr>
        <p:spPr>
          <a:xfrm>
            <a:off x="691662" y="544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8DE6CB-B045-A1AA-792D-8D198C32C762}"/>
              </a:ext>
            </a:extLst>
          </p:cNvPr>
          <p:cNvSpPr/>
          <p:nvPr/>
        </p:nvSpPr>
        <p:spPr>
          <a:xfrm>
            <a:off x="905268" y="4991825"/>
            <a:ext cx="9205544" cy="1063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9941EF23-CF4D-5DFD-167A-4AFB670F452C}"/>
              </a:ext>
            </a:extLst>
          </p:cNvPr>
          <p:cNvSpPr/>
          <p:nvPr/>
        </p:nvSpPr>
        <p:spPr>
          <a:xfrm>
            <a:off x="3680060" y="264450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4E11BF56-9CF0-9C96-A5E0-7891D9C95952}"/>
              </a:ext>
            </a:extLst>
          </p:cNvPr>
          <p:cNvSpPr/>
          <p:nvPr/>
        </p:nvSpPr>
        <p:spPr>
          <a:xfrm>
            <a:off x="5052447" y="263488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B6B10B21-67EB-B234-3983-B66BFE7CF264}"/>
              </a:ext>
            </a:extLst>
          </p:cNvPr>
          <p:cNvSpPr/>
          <p:nvPr/>
        </p:nvSpPr>
        <p:spPr>
          <a:xfrm>
            <a:off x="9172971" y="263488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6B89A588-E953-ADD2-0924-B18F804C2332}"/>
              </a:ext>
            </a:extLst>
          </p:cNvPr>
          <p:cNvSpPr/>
          <p:nvPr/>
        </p:nvSpPr>
        <p:spPr>
          <a:xfrm>
            <a:off x="9172971" y="323107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96C8182A-5567-7871-76A6-09185D779DC0}"/>
              </a:ext>
            </a:extLst>
          </p:cNvPr>
          <p:cNvSpPr/>
          <p:nvPr/>
        </p:nvSpPr>
        <p:spPr>
          <a:xfrm>
            <a:off x="5746284" y="380962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6ABA7B8F-AE7D-C029-E35D-0E00EFD7EAE7}"/>
              </a:ext>
            </a:extLst>
          </p:cNvPr>
          <p:cNvSpPr/>
          <p:nvPr/>
        </p:nvSpPr>
        <p:spPr>
          <a:xfrm>
            <a:off x="7118671" y="38085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BF3F99B7-63D6-5970-4C82-48EA62DB2CC3}"/>
              </a:ext>
            </a:extLst>
          </p:cNvPr>
          <p:cNvSpPr/>
          <p:nvPr/>
        </p:nvSpPr>
        <p:spPr>
          <a:xfrm>
            <a:off x="7803041" y="3814440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B8115EC6-148E-DD05-6F6B-E24322AB7E15}"/>
              </a:ext>
            </a:extLst>
          </p:cNvPr>
          <p:cNvSpPr/>
          <p:nvPr/>
        </p:nvSpPr>
        <p:spPr>
          <a:xfrm>
            <a:off x="8480476" y="38085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6089D30C-AE7A-F446-A243-34B3188D5689}"/>
              </a:ext>
            </a:extLst>
          </p:cNvPr>
          <p:cNvSpPr/>
          <p:nvPr/>
        </p:nvSpPr>
        <p:spPr>
          <a:xfrm>
            <a:off x="9162345" y="380854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E2191E34-DA6A-34A9-38B5-C0D195138462}"/>
              </a:ext>
            </a:extLst>
          </p:cNvPr>
          <p:cNvSpPr/>
          <p:nvPr/>
        </p:nvSpPr>
        <p:spPr>
          <a:xfrm>
            <a:off x="3670435" y="439557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F4D3967A-DAFA-41EF-B70B-81579062E052}"/>
              </a:ext>
            </a:extLst>
          </p:cNvPr>
          <p:cNvSpPr/>
          <p:nvPr/>
        </p:nvSpPr>
        <p:spPr>
          <a:xfrm>
            <a:off x="5042822" y="438595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3C562357-2207-E009-CA40-39ECDDB6E7C1}"/>
              </a:ext>
            </a:extLst>
          </p:cNvPr>
          <p:cNvSpPr/>
          <p:nvPr/>
        </p:nvSpPr>
        <p:spPr>
          <a:xfrm>
            <a:off x="4375878" y="43920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F26AC246-4163-51DD-AFBA-4AAB6157AAD1}"/>
              </a:ext>
            </a:extLst>
          </p:cNvPr>
          <p:cNvSpPr/>
          <p:nvPr/>
        </p:nvSpPr>
        <p:spPr>
          <a:xfrm>
            <a:off x="5731406" y="4395577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551679FD-9208-EE67-3904-1067D2C0E6CF}"/>
              </a:ext>
            </a:extLst>
          </p:cNvPr>
          <p:cNvSpPr/>
          <p:nvPr/>
        </p:nvSpPr>
        <p:spPr>
          <a:xfrm>
            <a:off x="7123043" y="438595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19BE58F0-CD9C-3BB2-F973-73C51E531460}"/>
              </a:ext>
            </a:extLst>
          </p:cNvPr>
          <p:cNvSpPr/>
          <p:nvPr/>
        </p:nvSpPr>
        <p:spPr>
          <a:xfrm>
            <a:off x="7794015" y="439204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FA935DB8-791D-C7F2-F344-A697912C0131}"/>
              </a:ext>
            </a:extLst>
          </p:cNvPr>
          <p:cNvSpPr/>
          <p:nvPr/>
        </p:nvSpPr>
        <p:spPr>
          <a:xfrm>
            <a:off x="8485429" y="4390439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C3ADD6-1791-008F-68F1-BCC373E4AA9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9561" l="9402" r="89744">
                        <a14:foregroundMark x1="55983" y1="57018" x2="55983" y2="57018"/>
                        <a14:foregroundMark x1="60256" y1="57895" x2="60256" y2="57895"/>
                        <a14:foregroundMark x1="68376" y1="47807" x2="68376" y2="47807"/>
                        <a14:foregroundMark x1="64103" y1="49561" x2="64103" y2="49561"/>
                        <a14:foregroundMark x1="59402" y1="49561" x2="59402" y2="49561"/>
                        <a14:foregroundMark x1="55128" y1="49561" x2="55128" y2="49561"/>
                        <a14:foregroundMark x1="64530" y1="53947" x2="64530" y2="53947"/>
                        <a14:foregroundMark x1="50000" y1="35965" x2="50000" y2="35965"/>
                        <a14:foregroundMark x1="54274" y1="36842" x2="54274" y2="36842"/>
                        <a14:foregroundMark x1="59829" y1="37719" x2="59829" y2="37719"/>
                        <a14:foregroundMark x1="70085" y1="39474" x2="70085" y2="39474"/>
                        <a14:foregroundMark x1="64103" y1="38596" x2="64103" y2="38596"/>
                        <a14:foregroundMark x1="65812" y1="26754" x2="65812" y2="26754"/>
                        <a14:foregroundMark x1="62393" y1="28947" x2="62393" y2="28947"/>
                        <a14:foregroundMark x1="58547" y1="29386" x2="58547" y2="29386"/>
                        <a14:foregroundMark x1="53419" y1="23246" x2="53419" y2="23246"/>
                        <a14:foregroundMark x1="50000" y1="26754" x2="50000" y2="26754"/>
                        <a14:foregroundMark x1="45726" y1="28509" x2="45726" y2="28509"/>
                        <a14:foregroundMark x1="50427" y1="18421" x2="50427" y2="18421"/>
                        <a14:backgroundMark x1="62821" y1="57895" x2="62821" y2="5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10" y="4371091"/>
            <a:ext cx="496470" cy="48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0E9E5AB-1204-A04F-D56D-B4BAC6E41D3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9" b="94298" l="9829" r="89744">
                        <a14:foregroundMark x1="51709" y1="70175" x2="51709" y2="70175"/>
                        <a14:foregroundMark x1="56838" y1="67982" x2="56838" y2="67982"/>
                        <a14:foregroundMark x1="62393" y1="67982" x2="62393" y2="67982"/>
                        <a14:foregroundMark x1="66667" y1="67982" x2="66667" y2="67982"/>
                        <a14:foregroundMark x1="65385" y1="57895" x2="65385" y2="57895"/>
                        <a14:foregroundMark x1="61111" y1="57895" x2="61111" y2="57895"/>
                        <a14:foregroundMark x1="55983" y1="59211" x2="55983" y2="59211"/>
                        <a14:foregroundMark x1="52564" y1="58772" x2="52564" y2="58772"/>
                        <a14:foregroundMark x1="46581" y1="56140" x2="46581" y2="56140"/>
                        <a14:foregroundMark x1="48291" y1="47368" x2="48291" y2="47368"/>
                        <a14:foregroundMark x1="47009" y1="38596" x2="47009" y2="38596"/>
                        <a14:foregroundMark x1="51282" y1="39035" x2="51282" y2="39035"/>
                        <a14:foregroundMark x1="54701" y1="38158" x2="54701" y2="38158"/>
                        <a14:foregroundMark x1="54701" y1="44737" x2="54701" y2="44737"/>
                        <a14:foregroundMark x1="51709" y1="50000" x2="5170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91" y="4327982"/>
            <a:ext cx="533290" cy="5196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EB0DCD0-E1ED-EA10-C1E9-2CFC41476499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18" b="94737" l="9402" r="89744">
                        <a14:foregroundMark x1="46581" y1="43860" x2="46581" y2="43860"/>
                        <a14:foregroundMark x1="50427" y1="45175" x2="50427" y2="45175"/>
                        <a14:foregroundMark x1="55983" y1="47368" x2="55983" y2="47368"/>
                        <a14:foregroundMark x1="61538" y1="46053" x2="61538" y2="46053"/>
                        <a14:foregroundMark x1="47436" y1="28070" x2="47436" y2="28070"/>
                        <a14:foregroundMark x1="50855" y1="31579" x2="50855" y2="31579"/>
                        <a14:foregroundMark x1="55128" y1="37719" x2="55128" y2="37719"/>
                        <a14:foregroundMark x1="65812" y1="45175" x2="65812" y2="45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91" y="4357999"/>
            <a:ext cx="574429" cy="559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1E4D890-5464-73F1-0B6C-3B900A3AB0A7}"/>
              </a:ext>
            </a:extLst>
          </p:cNvPr>
          <p:cNvSpPr/>
          <p:nvPr/>
        </p:nvSpPr>
        <p:spPr>
          <a:xfrm>
            <a:off x="10046875" y="3694687"/>
            <a:ext cx="1108170" cy="38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926CCA-E119-4B6E-A113-6C84B4335332}"/>
              </a:ext>
            </a:extLst>
          </p:cNvPr>
          <p:cNvSpPr txBox="1"/>
          <p:nvPr/>
        </p:nvSpPr>
        <p:spPr>
          <a:xfrm>
            <a:off x="9805611" y="3762193"/>
            <a:ext cx="218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A &gt;&gt;; L</a:t>
            </a:r>
            <a:r>
              <a:rPr lang="en-US" b="1" baseline="-25000" dirty="0">
                <a:solidFill>
                  <a:schemeClr val="accent1"/>
                </a:solidFill>
                <a:latin typeface="Helvetica" pitchFamily="2" charset="0"/>
              </a:rPr>
              <a:t>nn</a:t>
            </a: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&gt;&gt; Run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79E4-3FAF-A211-3CD0-C19FFE029377}"/>
              </a:ext>
            </a:extLst>
          </p:cNvPr>
          <p:cNvSpPr txBox="1"/>
          <p:nvPr/>
        </p:nvSpPr>
        <p:spPr>
          <a:xfrm>
            <a:off x="11256360" y="4254924"/>
            <a:ext cx="80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Pilot runs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9BFA05-BA0C-60FD-0BD1-B7F21E185BC3}"/>
              </a:ext>
            </a:extLst>
          </p:cNvPr>
          <p:cNvSpPr txBox="1"/>
          <p:nvPr/>
        </p:nvSpPr>
        <p:spPr>
          <a:xfrm>
            <a:off x="9691701" y="3978173"/>
            <a:ext cx="907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defRPr sz="1800">
                <a:solidFill>
                  <a:srgbClr val="0033A0"/>
                </a:solidFill>
              </a:defRPr>
            </a:pPr>
            <a:r>
              <a:rPr lang="en-GB" b="1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Run 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786EF15-0467-D3DA-EE1E-83E4CB039D97}"/>
              </a:ext>
            </a:extLst>
          </p:cNvPr>
          <p:cNvSpPr/>
          <p:nvPr/>
        </p:nvSpPr>
        <p:spPr>
          <a:xfrm>
            <a:off x="3089710" y="4366755"/>
            <a:ext cx="5972471" cy="570194"/>
          </a:xfrm>
          <a:prstGeom prst="rect">
            <a:avLst/>
          </a:prstGeom>
          <a:noFill/>
          <a:ln w="57150">
            <a:solidFill>
              <a:srgbClr val="0000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A2A2B5-A0A0-5402-135A-4225874C2C10}"/>
              </a:ext>
            </a:extLst>
          </p:cNvPr>
          <p:cNvSpPr txBox="1"/>
          <p:nvPr/>
        </p:nvSpPr>
        <p:spPr>
          <a:xfrm>
            <a:off x="3507868" y="5033104"/>
            <a:ext cx="5649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Picked up, so far, because of synergy with other proposals.</a:t>
            </a:r>
          </a:p>
          <a:p>
            <a:r>
              <a:rPr lang="en-GB" dirty="0"/>
              <a:t>However …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01E464-A6BC-D03A-96D8-F6EBDC24B894}"/>
              </a:ext>
            </a:extLst>
          </p:cNvPr>
          <p:cNvSpPr/>
          <p:nvPr/>
        </p:nvSpPr>
        <p:spPr>
          <a:xfrm>
            <a:off x="1106060" y="2661224"/>
            <a:ext cx="10553039" cy="106327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A19444-83CE-14C0-553E-EEE0A5479B38}"/>
              </a:ext>
            </a:extLst>
          </p:cNvPr>
          <p:cNvSpPr txBox="1"/>
          <p:nvPr/>
        </p:nvSpPr>
        <p:spPr>
          <a:xfrm>
            <a:off x="2011135" y="2528182"/>
            <a:ext cx="46229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Transport properties &amp; coefficients</a:t>
            </a:r>
          </a:p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Time-evolution of temperature</a:t>
            </a:r>
          </a:p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Thermalization &amp; hadronization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56691D-45C3-1212-8667-12710A58D7F8}"/>
              </a:ext>
            </a:extLst>
          </p:cNvPr>
          <p:cNvSpPr txBox="1"/>
          <p:nvPr/>
        </p:nvSpPr>
        <p:spPr>
          <a:xfrm>
            <a:off x="5682630" y="2547455"/>
            <a:ext cx="46229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Jet quenching</a:t>
            </a:r>
          </a:p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Partonic re-scattering</a:t>
            </a:r>
          </a:p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Clustering</a:t>
            </a:r>
          </a:p>
          <a:p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Fixed-target collisions </a:t>
            </a:r>
            <a:r>
              <a:rPr lang="en-US" sz="18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Wingdings" pitchFamily="2" charset="2"/>
              </a:rPr>
              <a:t> SMOG2</a:t>
            </a:r>
            <a:endParaRPr lang="en-US" sz="18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2947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49A76-1A70-CA58-838A-0CC795AE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122"/>
          <a:stretch>
            <a:fillRect/>
          </a:stretch>
        </p:blipFill>
        <p:spPr>
          <a:xfrm>
            <a:off x="4601043" y="748015"/>
            <a:ext cx="6797743" cy="338334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8823708-FEF3-597D-754F-C695C39C2C75}"/>
              </a:ext>
            </a:extLst>
          </p:cNvPr>
          <p:cNvGrpSpPr/>
          <p:nvPr/>
        </p:nvGrpSpPr>
        <p:grpSpPr>
          <a:xfrm>
            <a:off x="405397" y="403776"/>
            <a:ext cx="1376290" cy="1376290"/>
            <a:chOff x="405397" y="403776"/>
            <a:chExt cx="1376290" cy="1376290"/>
          </a:xfrm>
        </p:grpSpPr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DD489BE5-01E6-A41A-FED8-93DF268664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97" y="403776"/>
              <a:ext cx="1376290" cy="13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EF5284C-1AF2-3C9A-EBF1-2EF4CCCFE8A3}"/>
                </a:ext>
              </a:extLst>
            </p:cNvPr>
            <p:cNvSpPr/>
            <p:nvPr/>
          </p:nvSpPr>
          <p:spPr>
            <a:xfrm>
              <a:off x="1269537" y="616724"/>
              <a:ext cx="233464" cy="34046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5DCB3E0-B729-4FC3-CAF6-88129A523248}"/>
                </a:ext>
              </a:extLst>
            </p:cNvPr>
            <p:cNvSpPr txBox="1"/>
            <p:nvPr/>
          </p:nvSpPr>
          <p:spPr>
            <a:xfrm>
              <a:off x="1188615" y="488381"/>
              <a:ext cx="3818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4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FF601A-2CF9-91EC-EB5B-EA60525BFD77}"/>
                </a:ext>
              </a:extLst>
            </p:cNvPr>
            <p:cNvSpPr/>
            <p:nvPr/>
          </p:nvSpPr>
          <p:spPr>
            <a:xfrm>
              <a:off x="706025" y="957191"/>
              <a:ext cx="167727" cy="2748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D9AEE0-53D1-492E-3E51-C914190360AC}"/>
                </a:ext>
              </a:extLst>
            </p:cNvPr>
            <p:cNvSpPr txBox="1"/>
            <p:nvPr/>
          </p:nvSpPr>
          <p:spPr>
            <a:xfrm flipH="1">
              <a:off x="663090" y="922887"/>
              <a:ext cx="2835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Helvetica Neue Thin" panose="020B0403020202020204" pitchFamily="34" charset="0"/>
                  <a:ea typeface="Helvetica Neue Thin" panose="020B0403020202020204" pitchFamily="34" charset="0"/>
                  <a:cs typeface="HELVETICA NEUE CONDENSED" panose="02000503000000020004" pitchFamily="2" charset="0"/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A96D3F-3018-19A8-68CC-DA7BFA57BE12}"/>
                </a:ext>
              </a:extLst>
            </p:cNvPr>
            <p:cNvSpPr/>
            <p:nvPr/>
          </p:nvSpPr>
          <p:spPr>
            <a:xfrm>
              <a:off x="873751" y="1222529"/>
              <a:ext cx="531973" cy="15264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A2488CF-5F93-62CE-A0B7-94AE3CC09104}"/>
                </a:ext>
              </a:extLst>
            </p:cNvPr>
            <p:cNvSpPr txBox="1"/>
            <p:nvPr/>
          </p:nvSpPr>
          <p:spPr>
            <a:xfrm flipH="1">
              <a:off x="778546" y="1151604"/>
              <a:ext cx="8201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Helvetica Neue Thin" panose="020B0403020202020204" pitchFamily="34" charset="0"/>
                  <a:ea typeface="Helvetica Neue Thin" panose="020B0403020202020204" pitchFamily="34" charset="0"/>
                  <a:cs typeface="HELVETICA NEUE CONDENSED" panose="02000503000000020004" pitchFamily="2" charset="0"/>
                </a:rPr>
                <a:t>99.999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B28CE2-F6CE-191D-4EB8-F899EEC996F5}"/>
                </a:ext>
              </a:extLst>
            </p:cNvPr>
            <p:cNvSpPr/>
            <p:nvPr/>
          </p:nvSpPr>
          <p:spPr>
            <a:xfrm>
              <a:off x="466931" y="1525541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B678333-5EE4-B02E-F003-CBB2217602B5}"/>
              </a:ext>
            </a:extLst>
          </p:cNvPr>
          <p:cNvGrpSpPr/>
          <p:nvPr/>
        </p:nvGrpSpPr>
        <p:grpSpPr>
          <a:xfrm>
            <a:off x="670390" y="1465455"/>
            <a:ext cx="1371604" cy="1371604"/>
            <a:chOff x="1118655" y="849467"/>
            <a:chExt cx="1371604" cy="1371604"/>
          </a:xfrm>
        </p:grpSpPr>
        <p:pic>
          <p:nvPicPr>
            <p:cNvPr id="1034" name="Picture 10" descr="Li-6 Isotope, Enriched Li-6, Li-6 Metal, Li-6 Hydroxide, Li-6 Price">
              <a:extLst>
                <a:ext uri="{FF2B5EF4-FFF2-40B4-BE49-F238E27FC236}">
                  <a16:creationId xmlns:a16="http://schemas.microsoft.com/office/drawing/2014/main" id="{259A2B6D-04D3-51E0-2C2C-E7D8899E1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55" y="849467"/>
              <a:ext cx="1371604" cy="137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5B9FBB-2471-537B-206F-3E1DAA2BD422}"/>
                </a:ext>
              </a:extLst>
            </p:cNvPr>
            <p:cNvSpPr/>
            <p:nvPr/>
          </p:nvSpPr>
          <p:spPr>
            <a:xfrm>
              <a:off x="1206275" y="1973100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3DD40-57B8-AFC2-87F0-90F41543476E}"/>
              </a:ext>
            </a:extLst>
          </p:cNvPr>
          <p:cNvGrpSpPr/>
          <p:nvPr/>
        </p:nvGrpSpPr>
        <p:grpSpPr>
          <a:xfrm>
            <a:off x="963372" y="2512284"/>
            <a:ext cx="1371604" cy="1371604"/>
            <a:chOff x="1118655" y="2332758"/>
            <a:chExt cx="1371604" cy="1371604"/>
          </a:xfrm>
        </p:grpSpPr>
        <p:pic>
          <p:nvPicPr>
            <p:cNvPr id="1026" name="Picture 2" descr="Ge-76 Isotope, Enriched Ge-76, Ge-76 Metal, Ge-76 Oxide, Ge-76 Price">
              <a:extLst>
                <a:ext uri="{FF2B5EF4-FFF2-40B4-BE49-F238E27FC236}">
                  <a16:creationId xmlns:a16="http://schemas.microsoft.com/office/drawing/2014/main" id="{70DFFA24-530B-930B-8EFD-97287C551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55" y="2332758"/>
              <a:ext cx="1371604" cy="137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C79B93-B3D6-858B-2767-C96F6DBCC75A}"/>
                </a:ext>
              </a:extLst>
            </p:cNvPr>
            <p:cNvSpPr/>
            <p:nvPr/>
          </p:nvSpPr>
          <p:spPr>
            <a:xfrm>
              <a:off x="1207089" y="3470257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24B802-F9E3-9D42-19C1-B4A37DC2E81B}"/>
              </a:ext>
            </a:extLst>
          </p:cNvPr>
          <p:cNvGrpSpPr/>
          <p:nvPr/>
        </p:nvGrpSpPr>
        <p:grpSpPr>
          <a:xfrm>
            <a:off x="1305344" y="3601853"/>
            <a:ext cx="1352250" cy="1355282"/>
            <a:chOff x="1105562" y="3839440"/>
            <a:chExt cx="1352250" cy="1355282"/>
          </a:xfrm>
        </p:grpSpPr>
        <p:pic>
          <p:nvPicPr>
            <p:cNvPr id="1030" name="Picture 6" descr="Se-76 Isotope, Enriched Se-76, Se-76 Elemental, Se-76 Price">
              <a:extLst>
                <a:ext uri="{FF2B5EF4-FFF2-40B4-BE49-F238E27FC236}">
                  <a16:creationId xmlns:a16="http://schemas.microsoft.com/office/drawing/2014/main" id="{F4B51F25-3AA8-DACE-174B-43912E4E19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60" r="23657"/>
            <a:stretch>
              <a:fillRect/>
            </a:stretch>
          </p:blipFill>
          <p:spPr bwMode="auto">
            <a:xfrm>
              <a:off x="1105562" y="3839440"/>
              <a:ext cx="1352250" cy="1355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DC2F362-7AFB-1EDE-609D-BF165A29DFEB}"/>
                </a:ext>
              </a:extLst>
            </p:cNvPr>
            <p:cNvSpPr/>
            <p:nvPr/>
          </p:nvSpPr>
          <p:spPr>
            <a:xfrm>
              <a:off x="1199683" y="4954573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10C0AF-F228-8027-9896-780AB0BE1673}"/>
              </a:ext>
            </a:extLst>
          </p:cNvPr>
          <p:cNvGrpSpPr/>
          <p:nvPr/>
        </p:nvGrpSpPr>
        <p:grpSpPr>
          <a:xfrm>
            <a:off x="1649174" y="4644314"/>
            <a:ext cx="1371604" cy="1376290"/>
            <a:chOff x="1095885" y="5322090"/>
            <a:chExt cx="1371604" cy="1376290"/>
          </a:xfrm>
        </p:grpSpPr>
        <p:pic>
          <p:nvPicPr>
            <p:cNvPr id="1032" name="Picture 8" descr="Ba-136 Isotope, Enriched Ba-136, Ba-136 Carbonate, Ba-136 Price">
              <a:extLst>
                <a:ext uri="{FF2B5EF4-FFF2-40B4-BE49-F238E27FC236}">
                  <a16:creationId xmlns:a16="http://schemas.microsoft.com/office/drawing/2014/main" id="{465354AD-2685-5379-E662-45AA4D94A9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93" r="24085"/>
            <a:stretch>
              <a:fillRect/>
            </a:stretch>
          </p:blipFill>
          <p:spPr bwMode="auto">
            <a:xfrm>
              <a:off x="1095885" y="5322090"/>
              <a:ext cx="1371604" cy="137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57D950-BD97-789D-4520-650A54725504}"/>
                </a:ext>
              </a:extLst>
            </p:cNvPr>
            <p:cNvSpPr/>
            <p:nvPr/>
          </p:nvSpPr>
          <p:spPr>
            <a:xfrm>
              <a:off x="1199683" y="6432073"/>
              <a:ext cx="1199593" cy="11843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41BAD46-3705-EABF-97F4-5AFF5A57015F}"/>
              </a:ext>
            </a:extLst>
          </p:cNvPr>
          <p:cNvSpPr txBox="1"/>
          <p:nvPr/>
        </p:nvSpPr>
        <p:spPr>
          <a:xfrm>
            <a:off x="2624156" y="587273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5381DA-2F15-DB73-9632-CD33551830C8}"/>
              </a:ext>
            </a:extLst>
          </p:cNvPr>
          <p:cNvSpPr txBox="1"/>
          <p:nvPr/>
        </p:nvSpPr>
        <p:spPr>
          <a:xfrm>
            <a:off x="4770017" y="172748"/>
            <a:ext cx="6173365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New Ions @LHC Run 4 initiative [</a:t>
            </a:r>
            <a:r>
              <a:rPr lang="en-GB" sz="2800" dirty="0">
                <a:hlinkClick r:id="rId8"/>
              </a:rPr>
              <a:t>link</a:t>
            </a:r>
            <a:r>
              <a:rPr lang="en-GB" sz="2800" dirty="0"/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0BCB47-2751-DCA4-863B-79CA44E3D9AC}"/>
              </a:ext>
            </a:extLst>
          </p:cNvPr>
          <p:cNvSpPr txBox="1"/>
          <p:nvPr/>
        </p:nvSpPr>
        <p:spPr>
          <a:xfrm>
            <a:off x="4288314" y="4540027"/>
            <a:ext cx="777730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Our aim is to collect science cases for potentially </a:t>
            </a:r>
            <a:r>
              <a:rPr lang="en-GB" sz="1600" b="1" dirty="0"/>
              <a:t>high-impact and viable run scenarios </a:t>
            </a:r>
            <a:r>
              <a:rPr lang="en-GB" sz="1600" dirty="0"/>
              <a:t>in a</a:t>
            </a:r>
          </a:p>
          <a:p>
            <a:r>
              <a:rPr lang="en-GB" sz="1600" dirty="0"/>
              <a:t>comprehensive White Paper, which will be submitted to experimental collaborations and committees </a:t>
            </a:r>
            <a:r>
              <a:rPr lang="en-GB" sz="1600" b="1" dirty="0"/>
              <a:t>for consideration in the planning of Run 4</a:t>
            </a:r>
            <a:r>
              <a:rPr lang="en-GB" sz="1600" dirty="0"/>
              <a:t>. This will be a four-step process:</a:t>
            </a:r>
          </a:p>
          <a:p>
            <a:r>
              <a:rPr lang="en-GB" sz="1600" dirty="0"/>
              <a:t>1.Identification of </a:t>
            </a:r>
            <a:r>
              <a:rPr lang="en-GB" sz="1600" b="1" dirty="0"/>
              <a:t>science cases with ions </a:t>
            </a:r>
            <a:r>
              <a:rPr lang="en-GB" sz="1600" dirty="0"/>
              <a:t>[deadline </a:t>
            </a:r>
            <a:r>
              <a:rPr lang="en-GB" sz="1600" b="1" dirty="0"/>
              <a:t>May 2026</a:t>
            </a:r>
            <a:r>
              <a:rPr lang="en-GB" sz="1600" dirty="0"/>
              <a:t>]</a:t>
            </a:r>
          </a:p>
          <a:p>
            <a:r>
              <a:rPr lang="en-GB" sz="1600" dirty="0"/>
              <a:t>2.</a:t>
            </a:r>
            <a:r>
              <a:rPr lang="en-GB" sz="1600" b="1" dirty="0"/>
              <a:t>Abstract submission </a:t>
            </a:r>
            <a:r>
              <a:rPr lang="en-GB" sz="1600" dirty="0"/>
              <a:t>of prospective physics studies [deadline </a:t>
            </a:r>
            <a:r>
              <a:rPr lang="en-GB" sz="1600" b="1" dirty="0"/>
              <a:t>Sept 2026</a:t>
            </a:r>
            <a:r>
              <a:rPr lang="en-GB" sz="1600" dirty="0"/>
              <a:t>]</a:t>
            </a:r>
          </a:p>
          <a:p>
            <a:r>
              <a:rPr lang="en-GB" sz="1600" dirty="0"/>
              <a:t>3.</a:t>
            </a:r>
            <a:r>
              <a:rPr lang="en-GB" sz="1600" b="1" dirty="0"/>
              <a:t>Completion</a:t>
            </a:r>
            <a:r>
              <a:rPr lang="en-GB" sz="1600" dirty="0"/>
              <a:t> of the research studies [deadline </a:t>
            </a:r>
            <a:r>
              <a:rPr lang="en-GB" sz="1600" b="1" dirty="0"/>
              <a:t>Sept 2028</a:t>
            </a:r>
            <a:r>
              <a:rPr lang="en-GB" sz="1600" dirty="0"/>
              <a:t>]</a:t>
            </a:r>
          </a:p>
          <a:p>
            <a:r>
              <a:rPr lang="en-GB" sz="1600" dirty="0"/>
              <a:t>4.Assembly of the </a:t>
            </a:r>
            <a:r>
              <a:rPr lang="en-GB" sz="1600" b="1" dirty="0"/>
              <a:t>White Paper </a:t>
            </a:r>
            <a:r>
              <a:rPr lang="en-GB" sz="1600" dirty="0"/>
              <a:t>[deadline </a:t>
            </a:r>
            <a:r>
              <a:rPr lang="en-GB" sz="1600" b="1" dirty="0"/>
              <a:t>spring 2029</a:t>
            </a:r>
            <a:r>
              <a:rPr lang="en-GB" sz="1600" dirty="0"/>
              <a:t>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A63D0-EC42-0C9A-E69B-3726AFB517E4}"/>
              </a:ext>
            </a:extLst>
          </p:cNvPr>
          <p:cNvSpPr txBox="1"/>
          <p:nvPr/>
        </p:nvSpPr>
        <p:spPr>
          <a:xfrm>
            <a:off x="8961539" y="3965314"/>
            <a:ext cx="2265202" cy="3499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kern="1200" dirty="0">
                <a:solidFill>
                  <a:srgbClr val="FFFFF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hlinkClick r:id="rId9"/>
              </a:rPr>
              <a:t>Aleksas Mazeliauskas</a:t>
            </a:r>
            <a:endParaRPr lang="en-US" sz="1400" kern="1200" dirty="0">
              <a:solidFill>
                <a:srgbClr val="FFFFFF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B11D8-DF73-176A-9A95-8513E5EB3E9F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717BB-345D-CD13-1394-6BA3DDAEFE80}"/>
              </a:ext>
            </a:extLst>
          </p:cNvPr>
          <p:cNvSpPr txBox="1"/>
          <p:nvPr/>
        </p:nvSpPr>
        <p:spPr>
          <a:xfrm>
            <a:off x="9840701" y="3649783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A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218278663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2E69D-35A7-3A73-578A-98F12C479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CB535D72-BD9E-2A6B-45D6-71BA86FB6162}"/>
              </a:ext>
            </a:extLst>
          </p:cNvPr>
          <p:cNvSpPr txBox="1">
            <a:spLocks/>
          </p:cNvSpPr>
          <p:nvPr/>
        </p:nvSpPr>
        <p:spPr>
          <a:xfrm>
            <a:off x="0" y="7684"/>
            <a:ext cx="12192000" cy="1325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chemeClr val="accent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Motivation: future scientific opportunities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1C2D51-85B7-0584-74F8-CA0D80F48BCB}"/>
              </a:ext>
            </a:extLst>
          </p:cNvPr>
          <p:cNvGrpSpPr/>
          <p:nvPr/>
        </p:nvGrpSpPr>
        <p:grpSpPr>
          <a:xfrm>
            <a:off x="9969151" y="2707025"/>
            <a:ext cx="1689949" cy="924529"/>
            <a:chOff x="9943272" y="2708354"/>
            <a:chExt cx="1689949" cy="9245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DBAFFE-2FB4-8054-1178-166F3BF6452C}"/>
                </a:ext>
              </a:extLst>
            </p:cNvPr>
            <p:cNvSpPr txBox="1"/>
            <p:nvPr/>
          </p:nvSpPr>
          <p:spPr>
            <a:xfrm>
              <a:off x="10126590" y="299101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Run 4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DCC28C40-A3AD-16C9-F9A0-C8B697690BD8}"/>
                </a:ext>
              </a:extLst>
            </p:cNvPr>
            <p:cNvSpPr/>
            <p:nvPr/>
          </p:nvSpPr>
          <p:spPr>
            <a:xfrm>
              <a:off x="9943272" y="2718483"/>
              <a:ext cx="155448" cy="914400"/>
            </a:xfrm>
            <a:prstGeom prst="righ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4D8917-38DB-C727-FD45-74D4DCB361BD}"/>
                </a:ext>
              </a:extLst>
            </p:cNvPr>
            <p:cNvSpPr txBox="1"/>
            <p:nvPr/>
          </p:nvSpPr>
          <p:spPr>
            <a:xfrm>
              <a:off x="10056058" y="2708354"/>
              <a:ext cx="15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Helvetica Neue Condensed" charset="0"/>
                  <a:ea typeface="Helvetica Neue Condensed" charset="0"/>
                  <a:cs typeface="Helvetica Neue Condensed" charset="0"/>
                </a:rPr>
                <a:t>SPS North Area</a:t>
              </a:r>
            </a:p>
          </p:txBody>
        </p:sp>
      </p:grp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1CBE63-91CC-9292-7709-7714A338A2A7}"/>
              </a:ext>
            </a:extLst>
          </p:cNvPr>
          <p:cNvSpPr/>
          <p:nvPr/>
        </p:nvSpPr>
        <p:spPr>
          <a:xfrm>
            <a:off x="9969151" y="2717154"/>
            <a:ext cx="155448" cy="9144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0040B83-205A-195E-E07F-00C838F73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r="16227"/>
          <a:stretch/>
        </p:blipFill>
        <p:spPr>
          <a:xfrm>
            <a:off x="10870027" y="111512"/>
            <a:ext cx="1196898" cy="1008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6BC95D-818B-8B06-81D1-5BDC5FF06D4A}"/>
              </a:ext>
            </a:extLst>
          </p:cNvPr>
          <p:cNvSpPr txBox="1"/>
          <p:nvPr/>
        </p:nvSpPr>
        <p:spPr>
          <a:xfrm>
            <a:off x="6510528" y="987551"/>
            <a:ext cx="51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Experimental landscape at CERN (proposals)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38CDC62-D8A8-CE67-64E5-A5F8A002A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154841"/>
            <a:ext cx="291671" cy="28437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9054099-D96D-9837-CFBD-62E0EBAC49B1}"/>
              </a:ext>
            </a:extLst>
          </p:cNvPr>
          <p:cNvSpPr txBox="1"/>
          <p:nvPr/>
        </p:nvSpPr>
        <p:spPr>
          <a:xfrm>
            <a:off x="2501471" y="6131205"/>
            <a:ext cx="222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Experimentally tested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3E5013C-4A2B-E0B4-E07A-708EDA241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75" y="148891"/>
            <a:ext cx="1264583" cy="107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1EFE1C4-F08A-ED3A-7D44-D1085111FFBF}"/>
              </a:ext>
            </a:extLst>
          </p:cNvPr>
          <p:cNvSpPr/>
          <p:nvPr/>
        </p:nvSpPr>
        <p:spPr>
          <a:xfrm>
            <a:off x="0" y="6610865"/>
            <a:ext cx="12192000" cy="2471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R. Alemany Fernandez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Intersection of nuclear structure and high-energy nuclear collisions</a:t>
            </a:r>
            <a:r>
              <a:rPr lang="en-GB" sz="1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April </a:t>
            </a:r>
            <a:r>
              <a:rPr lang="en-GB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2026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E75B79-22D1-D702-9E22-853F4A6926A6}"/>
              </a:ext>
            </a:extLst>
          </p:cNvPr>
          <p:cNvSpPr txBox="1"/>
          <p:nvPr/>
        </p:nvSpPr>
        <p:spPr>
          <a:xfrm>
            <a:off x="5992676" y="6083979"/>
            <a:ext cx="610496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HEARTS++[1]: High-Energy Accelerators for Radiation Testing and Shielding for space applications</a:t>
            </a:r>
          </a:p>
          <a:p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SPS NA[2-4]: SPS North Area Fixed Target Experiments</a:t>
            </a:r>
          </a:p>
          <a:p>
            <a:r>
              <a:rPr lang="en-US" sz="1000" dirty="0" err="1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PoP</a:t>
            </a:r>
            <a:r>
              <a:rPr lang="en-US" sz="1000" dirty="0">
                <a:latin typeface="Helvetica Neue" charset="0"/>
                <a:ea typeface="Helvetica Neue" charset="0"/>
                <a:cs typeface="Helvetica Neue" charset="0"/>
                <a:sym typeface="Wingdings"/>
              </a:rPr>
              <a:t>[5]: Proof of Principle Experiment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CAC379-67ED-F9DB-61AB-4A104AA1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31" b="88462" l="4902" r="92157">
                        <a14:foregroundMark x1="5882" y1="41346" x2="5882" y2="41346"/>
                        <a14:foregroundMark x1="20588" y1="89423" x2="20588" y2="89423"/>
                        <a14:foregroundMark x1="72549" y1="89423" x2="72549" y2="89423"/>
                        <a14:foregroundMark x1="90196" y1="38462" x2="90196" y2="38462"/>
                        <a14:foregroundMark x1="92157" y1="39423" x2="92157" y2="39423"/>
                        <a14:foregroundMark x1="47059" y1="6731" x2="47059" y2="67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352" y="4357999"/>
            <a:ext cx="480184" cy="48959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A5FE17F-0E7E-159F-19B7-2EA3C501CE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303" y="1376156"/>
            <a:ext cx="8945245" cy="4725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2C33AC-0508-84A8-2036-F42DE10FFA7D}"/>
              </a:ext>
            </a:extLst>
          </p:cNvPr>
          <p:cNvSpPr txBox="1"/>
          <p:nvPr/>
        </p:nvSpPr>
        <p:spPr>
          <a:xfrm>
            <a:off x="691662" y="5448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7AA1FE4A-5B8F-163B-8BB5-3C77597E69E1}"/>
              </a:ext>
            </a:extLst>
          </p:cNvPr>
          <p:cNvSpPr/>
          <p:nvPr/>
        </p:nvSpPr>
        <p:spPr>
          <a:xfrm>
            <a:off x="3680060" y="264450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7555284A-68B7-DC18-9B59-0A6BAE57FCBD}"/>
              </a:ext>
            </a:extLst>
          </p:cNvPr>
          <p:cNvSpPr/>
          <p:nvPr/>
        </p:nvSpPr>
        <p:spPr>
          <a:xfrm>
            <a:off x="5052447" y="263488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5-Point Star 29">
            <a:extLst>
              <a:ext uri="{FF2B5EF4-FFF2-40B4-BE49-F238E27FC236}">
                <a16:creationId xmlns:a16="http://schemas.microsoft.com/office/drawing/2014/main" id="{54394E94-BDE2-3430-F789-47413B8392DC}"/>
              </a:ext>
            </a:extLst>
          </p:cNvPr>
          <p:cNvSpPr/>
          <p:nvPr/>
        </p:nvSpPr>
        <p:spPr>
          <a:xfrm>
            <a:off x="9172971" y="263488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5-Point Star 31">
            <a:extLst>
              <a:ext uri="{FF2B5EF4-FFF2-40B4-BE49-F238E27FC236}">
                <a16:creationId xmlns:a16="http://schemas.microsoft.com/office/drawing/2014/main" id="{8DD943C6-7C34-F4E4-CA0F-8CF0D49ED285}"/>
              </a:ext>
            </a:extLst>
          </p:cNvPr>
          <p:cNvSpPr/>
          <p:nvPr/>
        </p:nvSpPr>
        <p:spPr>
          <a:xfrm>
            <a:off x="9172971" y="323107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FFF37237-6EF3-F46F-6707-AE58EB5AC270}"/>
              </a:ext>
            </a:extLst>
          </p:cNvPr>
          <p:cNvSpPr/>
          <p:nvPr/>
        </p:nvSpPr>
        <p:spPr>
          <a:xfrm>
            <a:off x="5746284" y="380962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D1386FD7-8E51-D5BE-FE9D-73B6217E927C}"/>
              </a:ext>
            </a:extLst>
          </p:cNvPr>
          <p:cNvSpPr/>
          <p:nvPr/>
        </p:nvSpPr>
        <p:spPr>
          <a:xfrm>
            <a:off x="7118671" y="38085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0060679A-552A-7096-121E-C967A95A511B}"/>
              </a:ext>
            </a:extLst>
          </p:cNvPr>
          <p:cNvSpPr/>
          <p:nvPr/>
        </p:nvSpPr>
        <p:spPr>
          <a:xfrm>
            <a:off x="7803041" y="3814440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50984740-A0A7-3F48-BF12-6B3609F3FBD1}"/>
              </a:ext>
            </a:extLst>
          </p:cNvPr>
          <p:cNvSpPr/>
          <p:nvPr/>
        </p:nvSpPr>
        <p:spPr>
          <a:xfrm>
            <a:off x="8480476" y="38085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5-Point Star 11">
            <a:extLst>
              <a:ext uri="{FF2B5EF4-FFF2-40B4-BE49-F238E27FC236}">
                <a16:creationId xmlns:a16="http://schemas.microsoft.com/office/drawing/2014/main" id="{B0F02965-912D-2374-3544-E5F887D670D5}"/>
              </a:ext>
            </a:extLst>
          </p:cNvPr>
          <p:cNvSpPr/>
          <p:nvPr/>
        </p:nvSpPr>
        <p:spPr>
          <a:xfrm>
            <a:off x="9162345" y="380854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12AA61A9-111F-34FE-C2E5-77CA6EC17EC9}"/>
              </a:ext>
            </a:extLst>
          </p:cNvPr>
          <p:cNvSpPr/>
          <p:nvPr/>
        </p:nvSpPr>
        <p:spPr>
          <a:xfrm>
            <a:off x="3670435" y="439557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879DB1BD-9342-32B0-5923-DE37F85B6331}"/>
              </a:ext>
            </a:extLst>
          </p:cNvPr>
          <p:cNvSpPr/>
          <p:nvPr/>
        </p:nvSpPr>
        <p:spPr>
          <a:xfrm>
            <a:off x="5042822" y="438595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92CCBD2E-9298-D541-7C3E-7DA1C9232D44}"/>
              </a:ext>
            </a:extLst>
          </p:cNvPr>
          <p:cNvSpPr/>
          <p:nvPr/>
        </p:nvSpPr>
        <p:spPr>
          <a:xfrm>
            <a:off x="4375878" y="439204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6C4ABB41-73C1-9AC7-25CF-5428018C5792}"/>
              </a:ext>
            </a:extLst>
          </p:cNvPr>
          <p:cNvSpPr/>
          <p:nvPr/>
        </p:nvSpPr>
        <p:spPr>
          <a:xfrm>
            <a:off x="5731406" y="4395577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49045C90-1C54-40CA-2C58-5ECA034D07BE}"/>
              </a:ext>
            </a:extLst>
          </p:cNvPr>
          <p:cNvSpPr/>
          <p:nvPr/>
        </p:nvSpPr>
        <p:spPr>
          <a:xfrm>
            <a:off x="7123043" y="438595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CEFEAD50-9AA1-F039-8EDE-2A8994D4EE8F}"/>
              </a:ext>
            </a:extLst>
          </p:cNvPr>
          <p:cNvSpPr/>
          <p:nvPr/>
        </p:nvSpPr>
        <p:spPr>
          <a:xfrm>
            <a:off x="7794015" y="4392041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8901D51E-F711-7D35-EDA3-EFDC0773EC58}"/>
              </a:ext>
            </a:extLst>
          </p:cNvPr>
          <p:cNvSpPr/>
          <p:nvPr/>
        </p:nvSpPr>
        <p:spPr>
          <a:xfrm>
            <a:off x="8485429" y="4390439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4BB9412-1A36-3AB2-C9ED-40B7F8DAEB2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9561" l="9402" r="89744">
                        <a14:foregroundMark x1="55983" y1="57018" x2="55983" y2="57018"/>
                        <a14:foregroundMark x1="60256" y1="57895" x2="60256" y2="57895"/>
                        <a14:foregroundMark x1="68376" y1="47807" x2="68376" y2="47807"/>
                        <a14:foregroundMark x1="64103" y1="49561" x2="64103" y2="49561"/>
                        <a14:foregroundMark x1="59402" y1="49561" x2="59402" y2="49561"/>
                        <a14:foregroundMark x1="55128" y1="49561" x2="55128" y2="49561"/>
                        <a14:foregroundMark x1="64530" y1="53947" x2="64530" y2="53947"/>
                        <a14:foregroundMark x1="50000" y1="35965" x2="50000" y2="35965"/>
                        <a14:foregroundMark x1="54274" y1="36842" x2="54274" y2="36842"/>
                        <a14:foregroundMark x1="59829" y1="37719" x2="59829" y2="37719"/>
                        <a14:foregroundMark x1="70085" y1="39474" x2="70085" y2="39474"/>
                        <a14:foregroundMark x1="64103" y1="38596" x2="64103" y2="38596"/>
                        <a14:foregroundMark x1="65812" y1="26754" x2="65812" y2="26754"/>
                        <a14:foregroundMark x1="62393" y1="28947" x2="62393" y2="28947"/>
                        <a14:foregroundMark x1="58547" y1="29386" x2="58547" y2="29386"/>
                        <a14:foregroundMark x1="53419" y1="23246" x2="53419" y2="23246"/>
                        <a14:foregroundMark x1="50000" y1="26754" x2="50000" y2="26754"/>
                        <a14:foregroundMark x1="45726" y1="28509" x2="45726" y2="28509"/>
                        <a14:foregroundMark x1="50427" y1="18421" x2="50427" y2="18421"/>
                        <a14:backgroundMark x1="62821" y1="57895" x2="62821" y2="5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10" y="4371091"/>
            <a:ext cx="496470" cy="48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5E42C59-FBB4-3B67-FB89-07F21807599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9" b="94298" l="9829" r="89744">
                        <a14:foregroundMark x1="51709" y1="70175" x2="51709" y2="70175"/>
                        <a14:foregroundMark x1="56838" y1="67982" x2="56838" y2="67982"/>
                        <a14:foregroundMark x1="62393" y1="67982" x2="62393" y2="67982"/>
                        <a14:foregroundMark x1="66667" y1="67982" x2="66667" y2="67982"/>
                        <a14:foregroundMark x1="65385" y1="57895" x2="65385" y2="57895"/>
                        <a14:foregroundMark x1="61111" y1="57895" x2="61111" y2="57895"/>
                        <a14:foregroundMark x1="55983" y1="59211" x2="55983" y2="59211"/>
                        <a14:foregroundMark x1="52564" y1="58772" x2="52564" y2="58772"/>
                        <a14:foregroundMark x1="46581" y1="56140" x2="46581" y2="56140"/>
                        <a14:foregroundMark x1="48291" y1="47368" x2="48291" y2="47368"/>
                        <a14:foregroundMark x1="47009" y1="38596" x2="47009" y2="38596"/>
                        <a14:foregroundMark x1="51282" y1="39035" x2="51282" y2="39035"/>
                        <a14:foregroundMark x1="54701" y1="38158" x2="54701" y2="38158"/>
                        <a14:foregroundMark x1="54701" y1="44737" x2="54701" y2="44737"/>
                        <a14:foregroundMark x1="51709" y1="50000" x2="51709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691" y="4327982"/>
            <a:ext cx="533290" cy="5196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1301BFF-1DE8-1BDB-B126-1F75ACE5D1C2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18" b="94737" l="9402" r="89744">
                        <a14:foregroundMark x1="46581" y1="43860" x2="46581" y2="43860"/>
                        <a14:foregroundMark x1="50427" y1="45175" x2="50427" y2="45175"/>
                        <a14:foregroundMark x1="55983" y1="47368" x2="55983" y2="47368"/>
                        <a14:foregroundMark x1="61538" y1="46053" x2="61538" y2="46053"/>
                        <a14:foregroundMark x1="47436" y1="28070" x2="47436" y2="28070"/>
                        <a14:foregroundMark x1="50855" y1="31579" x2="50855" y2="31579"/>
                        <a14:foregroundMark x1="55128" y1="37719" x2="55128" y2="37719"/>
                        <a14:foregroundMark x1="65812" y1="45175" x2="65812" y2="45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391" y="4357999"/>
            <a:ext cx="574429" cy="5597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54B79FA-BCDC-3C4B-6A90-83E3A7BBDF85}"/>
              </a:ext>
            </a:extLst>
          </p:cNvPr>
          <p:cNvSpPr/>
          <p:nvPr/>
        </p:nvSpPr>
        <p:spPr>
          <a:xfrm>
            <a:off x="10046875" y="3694687"/>
            <a:ext cx="1108170" cy="38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6786DC-3110-F711-B753-6BA6443B65B3}"/>
              </a:ext>
            </a:extLst>
          </p:cNvPr>
          <p:cNvSpPr txBox="1"/>
          <p:nvPr/>
        </p:nvSpPr>
        <p:spPr>
          <a:xfrm>
            <a:off x="9805611" y="3762193"/>
            <a:ext cx="2186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A &gt;&gt;; L</a:t>
            </a:r>
            <a:r>
              <a:rPr lang="en-US" b="1" baseline="-25000" dirty="0">
                <a:solidFill>
                  <a:schemeClr val="accent1"/>
                </a:solidFill>
                <a:latin typeface="Helvetica" pitchFamily="2" charset="0"/>
              </a:rPr>
              <a:t>nn</a:t>
            </a:r>
            <a:r>
              <a:rPr lang="en-US" b="1" dirty="0">
                <a:solidFill>
                  <a:schemeClr val="accent1"/>
                </a:solidFill>
                <a:latin typeface="Helvetica" pitchFamily="2" charset="0"/>
              </a:rPr>
              <a:t> &gt;&gt; Run 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078716-F1D3-10B0-E220-AE0095D16DF2}"/>
              </a:ext>
            </a:extLst>
          </p:cNvPr>
          <p:cNvSpPr txBox="1"/>
          <p:nvPr/>
        </p:nvSpPr>
        <p:spPr>
          <a:xfrm>
            <a:off x="11256360" y="4254924"/>
            <a:ext cx="80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Pilot runs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273A5E-E4D2-ECD5-1AAA-24C5AE2438BF}"/>
              </a:ext>
            </a:extLst>
          </p:cNvPr>
          <p:cNvSpPr txBox="1"/>
          <p:nvPr/>
        </p:nvSpPr>
        <p:spPr>
          <a:xfrm>
            <a:off x="9691701" y="3978173"/>
            <a:ext cx="907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defRPr sz="1800">
                <a:solidFill>
                  <a:srgbClr val="0033A0"/>
                </a:solidFill>
              </a:defRPr>
            </a:pPr>
            <a:r>
              <a:rPr lang="en-GB" b="1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Run 5</a:t>
            </a:r>
          </a:p>
        </p:txBody>
      </p:sp>
      <p:sp>
        <p:nvSpPr>
          <p:cNvPr id="40" name="5-Point Star 39">
            <a:extLst>
              <a:ext uri="{FF2B5EF4-FFF2-40B4-BE49-F238E27FC236}">
                <a16:creationId xmlns:a16="http://schemas.microsoft.com/office/drawing/2014/main" id="{5E4B217F-6131-EC4F-1401-AF155BF08932}"/>
              </a:ext>
            </a:extLst>
          </p:cNvPr>
          <p:cNvSpPr/>
          <p:nvPr/>
        </p:nvSpPr>
        <p:spPr>
          <a:xfrm>
            <a:off x="3676920" y="4975999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34918427-0F0E-84CA-11E0-BAC935275617}"/>
              </a:ext>
            </a:extLst>
          </p:cNvPr>
          <p:cNvSpPr/>
          <p:nvPr/>
        </p:nvSpPr>
        <p:spPr>
          <a:xfrm>
            <a:off x="5737891" y="4975998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5C041D99-31BB-BC7D-BDD2-D4041C972F04}"/>
              </a:ext>
            </a:extLst>
          </p:cNvPr>
          <p:cNvSpPr/>
          <p:nvPr/>
        </p:nvSpPr>
        <p:spPr>
          <a:xfrm>
            <a:off x="7129528" y="4966372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id="{9CFA920C-F796-A868-0FA0-BBD0DDBDC8D8}"/>
              </a:ext>
            </a:extLst>
          </p:cNvPr>
          <p:cNvSpPr/>
          <p:nvPr/>
        </p:nvSpPr>
        <p:spPr>
          <a:xfrm>
            <a:off x="8491914" y="4970860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5-Point Star 46">
            <a:extLst>
              <a:ext uri="{FF2B5EF4-FFF2-40B4-BE49-F238E27FC236}">
                <a16:creationId xmlns:a16="http://schemas.microsoft.com/office/drawing/2014/main" id="{8BDA8113-C33D-A001-7E0B-93A3432D4B49}"/>
              </a:ext>
            </a:extLst>
          </p:cNvPr>
          <p:cNvSpPr/>
          <p:nvPr/>
        </p:nvSpPr>
        <p:spPr>
          <a:xfrm>
            <a:off x="9169609" y="4967616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C3211FBD-4A56-30CE-135F-8A6750669A81}"/>
              </a:ext>
            </a:extLst>
          </p:cNvPr>
          <p:cNvSpPr/>
          <p:nvPr/>
        </p:nvSpPr>
        <p:spPr>
          <a:xfrm>
            <a:off x="9176095" y="5557763"/>
            <a:ext cx="564682" cy="489599"/>
          </a:xfrm>
          <a:prstGeom prst="star5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: Shape 6">
            <a:extLst>
              <a:ext uri="{FF2B5EF4-FFF2-40B4-BE49-F238E27FC236}">
                <a16:creationId xmlns:a16="http://schemas.microsoft.com/office/drawing/2014/main" id="{F1EF44D7-C201-5553-71F2-4DC9034AEF8B}"/>
              </a:ext>
            </a:extLst>
          </p:cNvPr>
          <p:cNvSpPr/>
          <p:nvPr/>
        </p:nvSpPr>
        <p:spPr>
          <a:xfrm>
            <a:off x="10024391" y="4895539"/>
            <a:ext cx="2073249" cy="5529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noFill/>
            <a:prstDash val="solid"/>
          </a:ln>
        </p:spPr>
        <p:txBody>
          <a:bodyPr vert="horz" wrap="none" lIns="120167" tIns="65743" rIns="120167" bIns="65743" anchor="ctr" anchorCtr="0" compatLnSpc="0">
            <a:noAutofit/>
          </a:bodyPr>
          <a:lstStyle/>
          <a:p>
            <a:pPr hangingPunct="0">
              <a:defRPr sz="1800">
                <a:solidFill>
                  <a:srgbClr val="0033A0"/>
                </a:solidFill>
              </a:defRPr>
            </a:pPr>
            <a:r>
              <a:rPr lang="en-GB" sz="1600" b="1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PS fixed target </a:t>
            </a:r>
          </a:p>
          <a:p>
            <a:pPr hangingPunct="0">
              <a:defRPr sz="1800">
                <a:solidFill>
                  <a:srgbClr val="0033A0"/>
                </a:solidFill>
              </a:defRPr>
            </a:pPr>
            <a:r>
              <a:rPr lang="en-GB" sz="1600" b="1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15’ switch 4 species</a:t>
            </a:r>
          </a:p>
        </p:txBody>
      </p:sp>
      <p:sp>
        <p:nvSpPr>
          <p:cNvPr id="50" name="Freeform: Shape 8">
            <a:extLst>
              <a:ext uri="{FF2B5EF4-FFF2-40B4-BE49-F238E27FC236}">
                <a16:creationId xmlns:a16="http://schemas.microsoft.com/office/drawing/2014/main" id="{593518C7-996C-50C6-D869-BFE8C8AC9DE9}"/>
              </a:ext>
            </a:extLst>
          </p:cNvPr>
          <p:cNvSpPr/>
          <p:nvPr/>
        </p:nvSpPr>
        <p:spPr>
          <a:xfrm>
            <a:off x="10053544" y="5509597"/>
            <a:ext cx="1229246" cy="36485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9080">
            <a:noFill/>
            <a:prstDash val="solid"/>
          </a:ln>
        </p:spPr>
        <p:txBody>
          <a:bodyPr vert="horz" wrap="none" lIns="120167" tIns="65743" rIns="120167" bIns="65743" anchor="ctr" anchorCtr="0" compatLnSpc="0">
            <a:noAutofit/>
          </a:bodyPr>
          <a:lstStyle/>
          <a:p>
            <a:pPr hangingPunct="0">
              <a:defRPr sz="1800">
                <a:solidFill>
                  <a:srgbClr val="0033A0"/>
                </a:solidFill>
              </a:defRPr>
            </a:pPr>
            <a:r>
              <a:rPr lang="en-GB" b="1" dirty="0">
                <a:solidFill>
                  <a:schemeClr val="accent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SPS PoP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40B67E-874B-7B1E-A524-09AA02A4E3DD}"/>
              </a:ext>
            </a:extLst>
          </p:cNvPr>
          <p:cNvSpPr txBox="1"/>
          <p:nvPr/>
        </p:nvSpPr>
        <p:spPr>
          <a:xfrm rot="19450661">
            <a:off x="-251195" y="1981486"/>
            <a:ext cx="3815468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Helvetica Neue Condensed" charset="0"/>
                <a:ea typeface="Helvetica Neue Condensed" charset="0"/>
                <a:cs typeface="Helvetica Neue Condensed" charset="0"/>
              </a:rPr>
              <a:t>Multiple and strong synergies</a:t>
            </a:r>
          </a:p>
        </p:txBody>
      </p:sp>
    </p:spTree>
    <p:extLst>
      <p:ext uri="{BB962C8B-B14F-4D97-AF65-F5344CB8AC3E}">
        <p14:creationId xmlns:p14="http://schemas.microsoft.com/office/powerpoint/2010/main" val="1891281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098E3-F1D0-FB58-A96E-45C048B36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Overview of the CERN Ion Complex</a:t>
            </a:r>
          </a:p>
        </p:txBody>
      </p:sp>
      <p:pic>
        <p:nvPicPr>
          <p:cNvPr id="4" name="Picture 3" descr="A diagram of a road&#10;&#10;AI-generated content may be incorrect.">
            <a:extLst>
              <a:ext uri="{FF2B5EF4-FFF2-40B4-BE49-F238E27FC236}">
                <a16:creationId xmlns:a16="http://schemas.microsoft.com/office/drawing/2014/main" id="{B43AB959-A772-C98E-6E5E-77C79BDC2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463" y="467208"/>
            <a:ext cx="3435678" cy="592358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FBDC1D5-F817-C31B-12D8-C9B28F485A2F}"/>
              </a:ext>
            </a:extLst>
          </p:cNvPr>
          <p:cNvGrpSpPr/>
          <p:nvPr/>
        </p:nvGrpSpPr>
        <p:grpSpPr>
          <a:xfrm>
            <a:off x="7947498" y="3842585"/>
            <a:ext cx="4001201" cy="1101484"/>
            <a:chOff x="7947498" y="3842585"/>
            <a:chExt cx="4001201" cy="110148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3AB71BC-99D8-A4FC-CF92-AA0D955FD231}"/>
                </a:ext>
              </a:extLst>
            </p:cNvPr>
            <p:cNvCxnSpPr/>
            <p:nvPr/>
          </p:nvCxnSpPr>
          <p:spPr>
            <a:xfrm>
              <a:off x="7947498" y="4027251"/>
              <a:ext cx="169261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2EE7F6-F6AB-A370-4623-BE44BA37C138}"/>
                </a:ext>
              </a:extLst>
            </p:cNvPr>
            <p:cNvSpPr txBox="1"/>
            <p:nvPr/>
          </p:nvSpPr>
          <p:spPr>
            <a:xfrm>
              <a:off x="9640111" y="3842585"/>
              <a:ext cx="2176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East Area fixed target</a:t>
              </a:r>
            </a:p>
          </p:txBody>
        </p:sp>
        <p:pic>
          <p:nvPicPr>
            <p:cNvPr id="13" name="Picture 2" descr="HEARTS">
              <a:extLst>
                <a:ext uri="{FF2B5EF4-FFF2-40B4-BE49-F238E27FC236}">
                  <a16:creationId xmlns:a16="http://schemas.microsoft.com/office/drawing/2014/main" id="{8AA1D4B5-4ED6-6549-6B6D-4D1CC02C2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50509" y="4182022"/>
              <a:ext cx="698190" cy="76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B5B718-530D-ACE1-99EC-EE0331728CDB}"/>
              </a:ext>
            </a:extLst>
          </p:cNvPr>
          <p:cNvGrpSpPr/>
          <p:nvPr/>
        </p:nvGrpSpPr>
        <p:grpSpPr>
          <a:xfrm>
            <a:off x="7920749" y="4906371"/>
            <a:ext cx="2631447" cy="762047"/>
            <a:chOff x="7920749" y="4906371"/>
            <a:chExt cx="2631447" cy="762047"/>
          </a:xfrm>
        </p:grpSpPr>
        <p:pic>
          <p:nvPicPr>
            <p:cNvPr id="20" name="Picture 2" descr="HEARTS">
              <a:extLst>
                <a:ext uri="{FF2B5EF4-FFF2-40B4-BE49-F238E27FC236}">
                  <a16:creationId xmlns:a16="http://schemas.microsoft.com/office/drawing/2014/main" id="{1D4D7025-11C6-6BF3-AE1C-7A3F1BD9F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6400" y="4906371"/>
              <a:ext cx="698190" cy="7620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F7E5F20-A8F1-FFEC-813F-33BCDCE44D18}"/>
                </a:ext>
              </a:extLst>
            </p:cNvPr>
            <p:cNvCxnSpPr/>
            <p:nvPr/>
          </p:nvCxnSpPr>
          <p:spPr>
            <a:xfrm>
              <a:off x="7920749" y="5103779"/>
              <a:ext cx="169261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CC52AD-6CDB-7897-63D7-4DC082580E55}"/>
                </a:ext>
              </a:extLst>
            </p:cNvPr>
            <p:cNvSpPr txBox="1"/>
            <p:nvPr/>
          </p:nvSpPr>
          <p:spPr>
            <a:xfrm>
              <a:off x="10135031" y="5258915"/>
              <a:ext cx="417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++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B64C83-AAE4-BC29-251E-3893F3C488C3}"/>
              </a:ext>
            </a:extLst>
          </p:cNvPr>
          <p:cNvGrpSpPr/>
          <p:nvPr/>
        </p:nvGrpSpPr>
        <p:grpSpPr>
          <a:xfrm>
            <a:off x="8140528" y="2582440"/>
            <a:ext cx="3973902" cy="1149283"/>
            <a:chOff x="8140528" y="2582440"/>
            <a:chExt cx="3973902" cy="11492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466D3E-93E9-B282-87CA-BDC32106B9A9}"/>
                </a:ext>
              </a:extLst>
            </p:cNvPr>
            <p:cNvSpPr txBox="1"/>
            <p:nvPr/>
          </p:nvSpPr>
          <p:spPr>
            <a:xfrm>
              <a:off x="9771096" y="2582440"/>
              <a:ext cx="2343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North Area fixed target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970C56-2317-B1FC-0AEF-DD20364A57C3}"/>
                </a:ext>
              </a:extLst>
            </p:cNvPr>
            <p:cNvGrpSpPr/>
            <p:nvPr/>
          </p:nvGrpSpPr>
          <p:grpSpPr>
            <a:xfrm>
              <a:off x="10054007" y="2948731"/>
              <a:ext cx="1196502" cy="782992"/>
              <a:chOff x="4415699" y="5530288"/>
              <a:chExt cx="3252363" cy="1614630"/>
            </a:xfrm>
          </p:grpSpPr>
          <p:pic>
            <p:nvPicPr>
              <p:cNvPr id="15" name="Picture 14" descr="A diagram of a structure&#10;&#10;Description automatically generated">
                <a:extLst>
                  <a:ext uri="{FF2B5EF4-FFF2-40B4-BE49-F238E27FC236}">
                    <a16:creationId xmlns:a16="http://schemas.microsoft.com/office/drawing/2014/main" id="{C7803DE1-41CA-100C-EB09-794E9E0318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1861" y="5530288"/>
                <a:ext cx="1699427" cy="107707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FBCC90-95E7-5383-3FC3-096D8A0C1B74}"/>
                  </a:ext>
                </a:extLst>
              </p:cNvPr>
              <p:cNvSpPr txBox="1"/>
              <p:nvPr/>
            </p:nvSpPr>
            <p:spPr>
              <a:xfrm>
                <a:off x="4415699" y="6383308"/>
                <a:ext cx="3252363" cy="7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atin typeface="Helvetica" pitchFamily="2" charset="0"/>
                  </a:rPr>
                  <a:t>NA60+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964781-7989-82C1-E0DC-466BFE5D8D03}"/>
                </a:ext>
              </a:extLst>
            </p:cNvPr>
            <p:cNvGrpSpPr/>
            <p:nvPr/>
          </p:nvGrpSpPr>
          <p:grpSpPr>
            <a:xfrm>
              <a:off x="11074500" y="3089139"/>
              <a:ext cx="864503" cy="508051"/>
              <a:chOff x="10747426" y="5681108"/>
              <a:chExt cx="1342064" cy="941542"/>
            </a:xfrm>
          </p:grpSpPr>
          <p:pic>
            <p:nvPicPr>
              <p:cNvPr id="18" name="Picture 4" descr="NA61/SHINE — Wikipédia">
                <a:extLst>
                  <a:ext uri="{FF2B5EF4-FFF2-40B4-BE49-F238E27FC236}">
                    <a16:creationId xmlns:a16="http://schemas.microsoft.com/office/drawing/2014/main" id="{63A82C93-E8A6-D2E7-A7D5-B1D59F252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7426" y="5681108"/>
                <a:ext cx="1342064" cy="9415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0727551-8EC6-C651-E63A-567B308E9D9F}"/>
                  </a:ext>
                </a:extLst>
              </p:cNvPr>
              <p:cNvSpPr txBox="1"/>
              <p:nvPr/>
            </p:nvSpPr>
            <p:spPr>
              <a:xfrm>
                <a:off x="11228544" y="6088800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Helvetica" pitchFamily="2" charset="0"/>
                  </a:rPr>
                  <a:t>++</a:t>
                </a:r>
              </a:p>
            </p:txBody>
          </p: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8AB4882-FA3D-3253-A45C-73714D75F303}"/>
                </a:ext>
              </a:extLst>
            </p:cNvPr>
            <p:cNvCxnSpPr/>
            <p:nvPr/>
          </p:nvCxnSpPr>
          <p:spPr>
            <a:xfrm>
              <a:off x="8140528" y="2767106"/>
              <a:ext cx="1692613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63DD089-AC5E-C121-F4A5-B3D2BEAED2EC}"/>
              </a:ext>
            </a:extLst>
          </p:cNvPr>
          <p:cNvGrpSpPr/>
          <p:nvPr/>
        </p:nvGrpSpPr>
        <p:grpSpPr>
          <a:xfrm>
            <a:off x="7611082" y="454030"/>
            <a:ext cx="2017691" cy="2174405"/>
            <a:chOff x="7611082" y="454030"/>
            <a:chExt cx="2017691" cy="2174405"/>
          </a:xfrm>
        </p:grpSpPr>
        <p:sp>
          <p:nvSpPr>
            <p:cNvPr id="7" name="5-Point Star 6">
              <a:extLst>
                <a:ext uri="{FF2B5EF4-FFF2-40B4-BE49-F238E27FC236}">
                  <a16:creationId xmlns:a16="http://schemas.microsoft.com/office/drawing/2014/main" id="{CE248DD2-3A7C-4CDF-70C8-16D5F0253C1F}"/>
                </a:ext>
              </a:extLst>
            </p:cNvPr>
            <p:cNvSpPr/>
            <p:nvPr/>
          </p:nvSpPr>
          <p:spPr>
            <a:xfrm>
              <a:off x="8433882" y="2317150"/>
              <a:ext cx="389106" cy="311285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5-Point Star 7">
              <a:extLst>
                <a:ext uri="{FF2B5EF4-FFF2-40B4-BE49-F238E27FC236}">
                  <a16:creationId xmlns:a16="http://schemas.microsoft.com/office/drawing/2014/main" id="{97C243E6-C7C6-5663-2B6A-1D8078104777}"/>
                </a:ext>
              </a:extLst>
            </p:cNvPr>
            <p:cNvSpPr/>
            <p:nvPr/>
          </p:nvSpPr>
          <p:spPr>
            <a:xfrm>
              <a:off x="8404698" y="454030"/>
              <a:ext cx="389106" cy="311285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4675E3D6-80D9-DF70-317B-9E02532E0972}"/>
                </a:ext>
              </a:extLst>
            </p:cNvPr>
            <p:cNvSpPr/>
            <p:nvPr/>
          </p:nvSpPr>
          <p:spPr>
            <a:xfrm>
              <a:off x="9160213" y="1968921"/>
              <a:ext cx="389106" cy="311285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5-Point Star 9">
              <a:extLst>
                <a:ext uri="{FF2B5EF4-FFF2-40B4-BE49-F238E27FC236}">
                  <a16:creationId xmlns:a16="http://schemas.microsoft.com/office/drawing/2014/main" id="{AB15F637-6726-B653-C3ED-707EADBFD88F}"/>
                </a:ext>
              </a:extLst>
            </p:cNvPr>
            <p:cNvSpPr/>
            <p:nvPr/>
          </p:nvSpPr>
          <p:spPr>
            <a:xfrm>
              <a:off x="7726196" y="2005865"/>
              <a:ext cx="389106" cy="311285"/>
            </a:xfrm>
            <a:prstGeom prst="star5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64AA35-D768-BA6C-6F85-DCC84E463FE7}"/>
                </a:ext>
              </a:extLst>
            </p:cNvPr>
            <p:cNvSpPr txBox="1"/>
            <p:nvPr/>
          </p:nvSpPr>
          <p:spPr>
            <a:xfrm>
              <a:off x="7611082" y="1722495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ALICE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82FEB0-7714-CA97-42E2-9108A46D281E}"/>
                </a:ext>
              </a:extLst>
            </p:cNvPr>
            <p:cNvSpPr txBox="1"/>
            <p:nvPr/>
          </p:nvSpPr>
          <p:spPr>
            <a:xfrm>
              <a:off x="8242378" y="1939897"/>
              <a:ext cx="766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ATLAS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0F8699-1664-8E4D-62C9-161B497BAD4A}"/>
                </a:ext>
              </a:extLst>
            </p:cNvPr>
            <p:cNvSpPr txBox="1"/>
            <p:nvPr/>
          </p:nvSpPr>
          <p:spPr>
            <a:xfrm>
              <a:off x="8969618" y="1697407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LHCb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929681-0FBE-52AE-F8FB-525CE57FA111}"/>
                </a:ext>
              </a:extLst>
            </p:cNvPr>
            <p:cNvSpPr txBox="1"/>
            <p:nvPr/>
          </p:nvSpPr>
          <p:spPr>
            <a:xfrm>
              <a:off x="8274613" y="687674"/>
              <a:ext cx="599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Helvetica Neue Condensed" panose="02000503000000020004" pitchFamily="2" charset="0"/>
                  <a:ea typeface="Helvetica Neue Condensed" panose="02000503000000020004" pitchFamily="2" charset="0"/>
                  <a:cs typeface="Helvetica Neue Condensed" panose="02000503000000020004" pitchFamily="2" charset="0"/>
                </a:rPr>
                <a:t>CMS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2867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22282</TotalTime>
  <Words>3953</Words>
  <Application>Microsoft Macintosh PowerPoint</Application>
  <PresentationFormat>Widescreen</PresentationFormat>
  <Paragraphs>552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Aptos</vt:lpstr>
      <vt:lpstr>Arial</vt:lpstr>
      <vt:lpstr>Calibri</vt:lpstr>
      <vt:lpstr>Calibri Light</vt:lpstr>
      <vt:lpstr>Cambria Math</vt:lpstr>
      <vt:lpstr>Courier New</vt:lpstr>
      <vt:lpstr>Helvetica</vt:lpstr>
      <vt:lpstr>Helvetica Neue</vt:lpstr>
      <vt:lpstr>Helvetica Neue Condensed</vt:lpstr>
      <vt:lpstr>Helvetica Neue Condensed</vt:lpstr>
      <vt:lpstr>Helvetica Neue Condensed Black</vt:lpstr>
      <vt:lpstr>Helvetica Neue Light</vt:lpstr>
      <vt:lpstr>Helvetica Neue Medium</vt:lpstr>
      <vt:lpstr>Helvetica Neue Thin</vt:lpstr>
      <vt:lpstr>Symbol</vt:lpstr>
      <vt:lpstr>Wingdings</vt:lpstr>
      <vt:lpstr>Office Theme</vt:lpstr>
      <vt:lpstr>PowerPoint Presentation</vt:lpstr>
      <vt:lpstr>Outline</vt:lpstr>
      <vt:lpstr>Diverse Scientific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CERN Ion Complex</vt:lpstr>
      <vt:lpstr>Overview of the CERN Ion Complex:</vt:lpstr>
      <vt:lpstr>Linac 3 (1994)</vt:lpstr>
      <vt:lpstr>PowerPoint Presentation</vt:lpstr>
      <vt:lpstr>Low Energy Ion ring (LEIR)</vt:lpstr>
      <vt:lpstr>Low Energy Ion ring (LEIR)</vt:lpstr>
      <vt:lpstr>Proton-Synchrotron (PS) &amp; Super PS (SPS)</vt:lpstr>
      <vt:lpstr>Assessing feasibility &amp; identifying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Complex Upgrade (ICU) Proposal</vt:lpstr>
      <vt:lpstr>Ion Complex Upgrade (ICU) Proposal</vt:lpstr>
      <vt:lpstr>PowerPoint Presentation</vt:lpstr>
      <vt:lpstr>Ion Complex Upgrade (ICU) Proposal</vt:lpstr>
      <vt:lpstr>Ion Complex Upgrade Impact</vt:lpstr>
      <vt:lpstr>Run 4 and Run 5 tentative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Overview of the CERN Ion Complex</vt:lpstr>
      <vt:lpstr>PowerPoint Presentation</vt:lpstr>
      <vt:lpstr>PowerPoint Presentation</vt:lpstr>
      <vt:lpstr>LHC</vt:lpstr>
      <vt:lpstr>New Ions at LHC: examples of proposals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Reyes Alemany Fernandez</dc:creator>
  <cp:keywords/>
  <dc:description/>
  <cp:lastModifiedBy>Reyes Alemany Fernandez</cp:lastModifiedBy>
  <cp:revision>213</cp:revision>
  <dcterms:created xsi:type="dcterms:W3CDTF">2024-05-27T10:31:24Z</dcterms:created>
  <dcterms:modified xsi:type="dcterms:W3CDTF">2026-04-23T08:21:56Z</dcterms:modified>
  <cp:category/>
</cp:coreProperties>
</file>