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256" r:id="rId6"/>
    <p:sldId id="322" r:id="rId7"/>
    <p:sldId id="315" r:id="rId8"/>
    <p:sldId id="323" r:id="rId9"/>
    <p:sldId id="335" r:id="rId10"/>
    <p:sldId id="336" r:id="rId11"/>
    <p:sldId id="324" r:id="rId12"/>
    <p:sldId id="334" r:id="rId13"/>
    <p:sldId id="325" r:id="rId14"/>
    <p:sldId id="326" r:id="rId15"/>
    <p:sldId id="327" r:id="rId16"/>
    <p:sldId id="328" r:id="rId17"/>
    <p:sldId id="331" r:id="rId18"/>
    <p:sldId id="330" r:id="rId19"/>
    <p:sldId id="329" r:id="rId20"/>
    <p:sldId id="332" r:id="rId21"/>
    <p:sldId id="333" r:id="rId22"/>
    <p:sldId id="306" r:id="rId23"/>
    <p:sldId id="311" r:id="rId24"/>
  </p:sldIdLst>
  <p:sldSz cx="12192000" cy="6858000"/>
  <p:notesSz cx="6858000" cy="9144000"/>
  <p:defaultTextStyle>
    <a:defPPr rtl="0"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F3"/>
    <a:srgbClr val="903163"/>
    <a:srgbClr val="852359"/>
    <a:srgbClr val="AA2C71"/>
    <a:srgbClr val="647A67"/>
    <a:srgbClr val="2E0C1F"/>
    <a:srgbClr val="A62C6F"/>
    <a:srgbClr val="009900"/>
    <a:srgbClr val="E1E1E1"/>
    <a:srgbClr val="F9E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B5F890-E42D-409B-9EDD-1E3EA37E46D8}" v="6" dt="2026-03-27T14:10:56.7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4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张馨 Zhang Xin" userId="551efe5b2f25626b" providerId="LiveId" clId="{E43BC90D-1E14-4EA3-950F-5EDA2B27FCCF}"/>
    <pc:docChg chg="undo custSel addSld delSld modSld sldOrd">
      <pc:chgData name="张馨 Zhang Xin" userId="551efe5b2f25626b" providerId="LiveId" clId="{E43BC90D-1E14-4EA3-950F-5EDA2B27FCCF}" dt="2026-03-27T14:10:56.736" v="10517" actId="14100"/>
      <pc:docMkLst>
        <pc:docMk/>
      </pc:docMkLst>
      <pc:sldChg chg="modSp mod">
        <pc:chgData name="张馨 Zhang Xin" userId="551efe5b2f25626b" providerId="LiveId" clId="{E43BC90D-1E14-4EA3-950F-5EDA2B27FCCF}" dt="2026-03-27T13:21:44.334" v="10509" actId="20577"/>
        <pc:sldMkLst>
          <pc:docMk/>
          <pc:sldMk cId="0" sldId="256"/>
        </pc:sldMkLst>
        <pc:spChg chg="mod">
          <ac:chgData name="张馨 Zhang Xin" userId="551efe5b2f25626b" providerId="LiveId" clId="{E43BC90D-1E14-4EA3-950F-5EDA2B27FCCF}" dt="2026-03-27T13:21:44.334" v="10509" actId="20577"/>
          <ac:spMkLst>
            <pc:docMk/>
            <pc:sldMk cId="0" sldId="256"/>
            <ac:spMk id="16" creationId="{00000000-0000-0000-0000-000000000000}"/>
          </ac:spMkLst>
        </pc:spChg>
      </pc:sldChg>
      <pc:sldChg chg="addSp delSp modSp new mod">
        <pc:chgData name="张馨 Zhang Xin" userId="551efe5b2f25626b" providerId="LiveId" clId="{E43BC90D-1E14-4EA3-950F-5EDA2B27FCCF}" dt="2026-03-27T14:10:56.736" v="10517" actId="14100"/>
        <pc:sldMkLst>
          <pc:docMk/>
          <pc:sldMk cId="3809747050" sldId="337"/>
        </pc:sldMkLst>
        <pc:spChg chg="del">
          <ac:chgData name="张馨 Zhang Xin" userId="551efe5b2f25626b" providerId="LiveId" clId="{E43BC90D-1E14-4EA3-950F-5EDA2B27FCCF}" dt="2026-03-27T14:10:34.400" v="10511" actId="478"/>
          <ac:spMkLst>
            <pc:docMk/>
            <pc:sldMk cId="3809747050" sldId="337"/>
            <ac:spMk id="2" creationId="{151B43D2-2C11-E5D8-70ED-EE554DBDC944}"/>
          </ac:spMkLst>
        </pc:spChg>
        <pc:picChg chg="add mod">
          <ac:chgData name="张馨 Zhang Xin" userId="551efe5b2f25626b" providerId="LiveId" clId="{E43BC90D-1E14-4EA3-950F-5EDA2B27FCCF}" dt="2026-03-27T14:10:56.736" v="10517" actId="14100"/>
          <ac:picMkLst>
            <pc:docMk/>
            <pc:sldMk cId="3809747050" sldId="337"/>
            <ac:picMk id="1026" creationId="{B6DF4A03-5294-ED8E-A33B-2C1A40BC7EB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A0133-8CA2-4D0B-83E8-51C933716E6D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2026/4/12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289F7-82A7-4A89-99BD-C8E1486860BF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2996F73-69BA-490E-BC6C-CFF7FE378BEE}" type="datetime1">
              <a:rPr lang="zh-CN" altLang="en-US" noProof="0" smtClean="0"/>
              <a:t>2026/4/12</a:t>
            </a:fld>
            <a:endParaRPr lang="zh-CN" altLang="en-US" noProof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12E1C88-3939-4832-BAAB-091D6FA96EB5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完成其他幻灯片的准备工作后，删除此幻灯片。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12E1C88-3939-4832-BAAB-091D6FA96EB5}" type="slidenum">
              <a:rPr lang="en-US" altLang="zh-CN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464567" y="3085765"/>
            <a:ext cx="11262866" cy="33048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8000">
                <a:schemeClr val="accent2">
                  <a:lumMod val="7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99226" y="1020431"/>
            <a:ext cx="10993549" cy="1475013"/>
          </a:xfrm>
          <a:effectLst/>
        </p:spPr>
        <p:txBody>
          <a:bodyPr rtlCol="0" anchor="ctr" anchorCtr="0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CN" altLang="en-US" noProof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FEC07337-50F0-4E62-ACEB-6A8E370D0C61}" type="datetime8">
              <a:rPr lang="zh-CN" altLang="en-US" noProof="0" smtClean="0"/>
              <a:t>2026年4月12日8时28分</a:t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 noProof="0"/>
              <a:t>添加页脚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5C3056E-1632-4A65-A24F-3F10A1450A6E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>
            <a:spLocks noChangeAspect="1"/>
          </p:cNvSpPr>
          <p:nvPr/>
        </p:nvSpPr>
        <p:spPr bwMode="white">
          <a:xfrm>
            <a:off x="447817" y="5141973"/>
            <a:ext cx="11298200" cy="127470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9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47816" y="601200"/>
            <a:ext cx="11292840" cy="4204800"/>
          </a:xfrm>
        </p:spPr>
        <p:txBody>
          <a:bodyPr rtlCol="0" anchor="t" anchorCtr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zh-CN" altLang="en-US" noProof="0" dirty="0"/>
              <a:t>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0" dirty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698B495A-4FCF-4006-9193-735CA97D99FE}" type="datetime8">
              <a:rPr lang="zh-CN" altLang="en-US" noProof="0" smtClean="0"/>
              <a:t>2026年4月12日8时28分</a:t>
            </a:fld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5C3056E-1632-4A65-A24F-3F10A1450A6E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CN" altLang="en-US" noProof="0"/>
              <a:t>单击图标以添加图片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2405AE-4B2E-434D-BE38-02B26A633B1E}" type="datetime8">
              <a:rPr lang="zh-CN" altLang="en-US" noProof="0" smtClean="0"/>
              <a:t>2026年4月12日8时28分</a:t>
            </a:fld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添加页脚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5C3056E-1632-4A65-A24F-3F10A1450A6E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长方形 7"/>
          <p:cNvSpPr>
            <a:spLocks noChangeAspect="1"/>
          </p:cNvSpPr>
          <p:nvPr userDrawn="1"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4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C6E885-FF7D-4313-BF9A-ACF527D6B027}" type="datetime8">
              <a:rPr lang="zh-CN" altLang="en-US" noProof="0" smtClean="0"/>
              <a:t>2026年4月12日8时28分</a:t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添加页脚</a:t>
            </a: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C5C3056E-1632-4A65-A24F-3F10A1450A6E}" type="slidenum">
              <a:rPr lang="en-US" altLang="zh-CN" noProof="0" smtClean="0"/>
              <a:t>‹#›</a:t>
            </a:fld>
            <a:endParaRPr lang="zh-CN" altLang="en-US" noProof="0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图片和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/>
          <p:cNvSpPr>
            <a:spLocks noChangeAspect="1"/>
          </p:cNvSpPr>
          <p:nvPr/>
        </p:nvSpPr>
        <p:spPr>
          <a:xfrm>
            <a:off x="440286" y="614407"/>
            <a:ext cx="5655714" cy="524439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5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5292" y="773724"/>
            <a:ext cx="5315516" cy="4958862"/>
          </a:xfrm>
        </p:spPr>
        <p:txBody>
          <a:bodyPr rtlCol="0" anchor="ctr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81192" y="773724"/>
            <a:ext cx="5388785" cy="495886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EC784B-F5AB-4347-B4ED-EB30CED74AFB}" type="datetime8">
              <a:rPr lang="zh-CN" altLang="en-US" noProof="0" smtClean="0"/>
              <a:t>2026年4月12日8时28分</a:t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添加页脚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C5C3056E-1632-4A65-A24F-3F10A1450A6E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spect="1"/>
          </p:cNvSpPr>
          <p:nvPr/>
        </p:nvSpPr>
        <p:spPr bwMode="white">
          <a:xfrm>
            <a:off x="447817" y="5141974"/>
            <a:ext cx="11290860" cy="1258827"/>
          </a:xfrm>
          <a:prstGeom prst="rect">
            <a:avLst/>
          </a:prstGeom>
          <a:gradFill flip="none" rotWithShape="1">
            <a:gsLst>
              <a:gs pos="100000">
                <a:srgbClr val="903163"/>
              </a:gs>
              <a:gs pos="60000">
                <a:schemeClr val="accent1">
                  <a:lumMod val="95000"/>
                  <a:lumOff val="5000"/>
                </a:schemeClr>
              </a:gs>
              <a:gs pos="1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D85C573-9F1B-4225-9391-8CBF658BE13B}" type="datetime8">
              <a:rPr lang="zh-CN" altLang="en-US" noProof="0" smtClean="0"/>
              <a:t>2026年4月12日8时28分</a:t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 noProof="0"/>
              <a:t>添加页脚</a:t>
            </a: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5C3056E-1632-4A65-A24F-3F10A1450A6E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45BEEE-BC3A-497A-8A25-F4A86A484C70}" type="datetime8">
              <a:rPr lang="zh-CN" altLang="en-US" noProof="0" smtClean="0"/>
              <a:t>2026年4月12日8时28分</a:t>
            </a:fld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添加页脚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5C3056E-1632-4A65-A24F-3F10A1450A6E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 3 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长方形 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77396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581194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39129982-5374-49CF-83E7-EA16BCD5A0D2}" type="datetime8">
              <a:rPr lang="zh-CN" altLang="en-US" noProof="0" smtClean="0"/>
              <a:t>2026年4月12日8时28分</a:t>
            </a:fld>
            <a:endParaRPr lang="zh-CN" altLang="en-US" noProof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r>
              <a:rPr lang="zh-CN" altLang="en-US" noProof="0"/>
              <a:t>添加页脚</a:t>
            </a:r>
          </a:p>
        </p:txBody>
      </p:sp>
      <p:sp>
        <p:nvSpPr>
          <p:cNvPr id="23" name="内容占位符 3"/>
          <p:cNvSpPr>
            <a:spLocks noGrp="1"/>
          </p:cNvSpPr>
          <p:nvPr>
            <p:ph sz="half" idx="15" hasCustomPrompt="1"/>
          </p:nvPr>
        </p:nvSpPr>
        <p:spPr>
          <a:xfrm>
            <a:off x="8145430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5C3056E-1632-4A65-A24F-3F10A1450A6E}" type="slidenum">
              <a:rPr lang="en-US" altLang="zh-CN" noProof="0" smtClean="0"/>
              <a:t>‹#›</a:t>
            </a:fld>
            <a:endParaRPr lang="zh-CN" altLang="en-US" noProof="0"/>
          </a:p>
        </p:txBody>
      </p:sp>
      <p:sp>
        <p:nvSpPr>
          <p:cNvPr id="22" name="内容占位符 3"/>
          <p:cNvSpPr>
            <a:spLocks noGrp="1"/>
          </p:cNvSpPr>
          <p:nvPr>
            <p:ph sz="half" idx="14" hasCustomPrompt="1"/>
          </p:nvPr>
        </p:nvSpPr>
        <p:spPr>
          <a:xfrm>
            <a:off x="4400414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24" name="文本占位符 2"/>
          <p:cNvSpPr>
            <a:spLocks noGrp="1"/>
          </p:cNvSpPr>
          <p:nvPr>
            <p:ph type="body" idx="16" hasCustomPrompt="1"/>
          </p:nvPr>
        </p:nvSpPr>
        <p:spPr>
          <a:xfrm>
            <a:off x="8241852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cxnSp>
        <p:nvCxnSpPr>
          <p:cNvPr id="19" name="直接连接符​​(S) 18"/>
          <p:cNvCxnSpPr/>
          <p:nvPr userDrawn="1"/>
        </p:nvCxnSpPr>
        <p:spPr>
          <a:xfrm>
            <a:off x="4180115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直接连接符​​(S) 19"/>
          <p:cNvCxnSpPr/>
          <p:nvPr userDrawn="1"/>
        </p:nvCxnSpPr>
        <p:spPr>
          <a:xfrm>
            <a:off x="7962123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文本占位符 2"/>
          <p:cNvSpPr>
            <a:spLocks noGrp="1"/>
          </p:cNvSpPr>
          <p:nvPr>
            <p:ph type="body" idx="13" hasCustomPrompt="1"/>
          </p:nvPr>
        </p:nvSpPr>
        <p:spPr>
          <a:xfrm>
            <a:off x="4496836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长方形 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81193" y="2250892"/>
            <a:ext cx="5393102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17707" y="2250892"/>
            <a:ext cx="5393102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84CCAE86-86A1-4995-9CB6-7D3943290E38}" type="datetime8">
              <a:rPr lang="zh-CN" altLang="en-US" noProof="0" smtClean="0"/>
              <a:t>2026年4月12日8时28分</a:t>
            </a:fld>
            <a:endParaRPr lang="zh-CN" altLang="en-US" noProof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r>
              <a:rPr lang="zh-CN" altLang="en-US" noProof="0"/>
              <a:t>添加页脚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5C3056E-1632-4A65-A24F-3F10A1450A6E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/>
          <p:cNvSpPr>
            <a:spLocks noChangeAspect="1"/>
          </p:cNvSpPr>
          <p:nvPr/>
        </p:nvSpPr>
        <p:spPr bwMode="white">
          <a:xfrm>
            <a:off x="440683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60FD7A-B067-4421-B187-7A7CBC383902}" type="datetime8">
              <a:rPr lang="zh-CN" altLang="en-US" noProof="0" smtClean="0"/>
              <a:t>2026年4月12日8时28分</a:t>
            </a:fld>
            <a:endParaRPr lang="zh-CN" altLang="en-US" noProof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添加页脚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5C3056E-1632-4A65-A24F-3F10A1450A6E}" type="slidenum">
              <a:rPr lang="en-US" altLang="zh-CN" noProof="0" smtClean="0"/>
              <a:t>‹#›</a:t>
            </a:fld>
            <a:endParaRPr lang="zh-CN" altLang="en-US" noProof="0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413D803A-FCF3-4B5A-B048-6F23D394A248}" type="datetime8">
              <a:rPr lang="zh-CN" altLang="en-US" noProof="0" smtClean="0"/>
              <a:t>2026年4月12日8时28分</a:t>
            </a:fld>
            <a:endParaRPr lang="zh-CN" altLang="en-US" noProof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r>
              <a:rPr lang="zh-CN" altLang="en-US" noProof="0"/>
              <a:t>添加页脚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5C3056E-1632-4A65-A24F-3F10A1450A6E}" type="slidenum">
              <a:rPr lang="en-US" altLang="zh-CN" noProof="0" smtClean="0"/>
              <a:t>‹#›</a:t>
            </a:fld>
            <a:endParaRPr lang="zh-CN" altLang="en-US" noProof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7425319-C4E6-49B2-9AB9-BAC5DE4BC84C}" type="datetime8">
              <a:rPr lang="zh-CN" altLang="en-US" noProof="0" smtClean="0"/>
              <a:t>2026年4月12日8时28分</a:t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添加页脚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C5C3056E-1632-4A65-A24F-3F10A1450A6E}" type="slidenum">
              <a:rPr lang="en-US" altLang="zh-CN" noProof="0" smtClean="0"/>
              <a:t>‹#›</a:t>
            </a:fld>
            <a:endParaRPr lang="zh-CN" altLang="en-US" noProof="0"/>
          </a:p>
        </p:txBody>
      </p:sp>
      <p:sp>
        <p:nvSpPr>
          <p:cNvPr id="9" name="矩形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0" name="长方形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7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2992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899795" indent="-269875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242060" indent="-234315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602105" indent="-234315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18999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27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99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71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5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1.png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sv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7.png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0.png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3.xml"/><Relationship Id="rId6" Type="http://schemas.openxmlformats.org/officeDocument/2006/relationships/image" Target="../media/image65.png"/><Relationship Id="rId5" Type="http://schemas.openxmlformats.org/officeDocument/2006/relationships/image" Target="../media/image5.svg"/><Relationship Id="rId4" Type="http://schemas.openxmlformats.org/officeDocument/2006/relationships/image" Target="../media/image63.png"/><Relationship Id="rId9" Type="http://schemas.openxmlformats.org/officeDocument/2006/relationships/image" Target="../media/image64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sv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3.png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1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11.png"/><Relationship Id="rId5" Type="http://schemas.openxmlformats.org/officeDocument/2006/relationships/tags" Target="../tags/tag7.xml"/><Relationship Id="rId10" Type="http://schemas.openxmlformats.org/officeDocument/2006/relationships/image" Target="../media/image10.png"/><Relationship Id="rId4" Type="http://schemas.openxmlformats.org/officeDocument/2006/relationships/tags" Target="../tags/tag6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1.xml"/><Relationship Id="rId7" Type="http://schemas.openxmlformats.org/officeDocument/2006/relationships/image" Target="../media/image16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5.svg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8.png"/><Relationship Id="rId4" Type="http://schemas.openxmlformats.org/officeDocument/2006/relationships/tags" Target="../tags/tag12.xm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6" Type="http://schemas.openxmlformats.org/officeDocument/2006/relationships/image" Target="../media/image5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Relationship Id="rId6" Type="http://schemas.openxmlformats.org/officeDocument/2006/relationships/image" Target="../media/image5.sv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5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33.png"/><Relationship Id="rId17" Type="http://schemas.openxmlformats.org/officeDocument/2006/relationships/image" Target="../media/image5.svg"/><Relationship Id="rId2" Type="http://schemas.openxmlformats.org/officeDocument/2006/relationships/tags" Target="../tags/tag16.xml"/><Relationship Id="rId16" Type="http://schemas.openxmlformats.org/officeDocument/2006/relationships/image" Target="../media/image37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32.png"/><Relationship Id="rId5" Type="http://schemas.openxmlformats.org/officeDocument/2006/relationships/tags" Target="../tags/tag19.xml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tags" Target="../tags/tag18.xml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2.xml"/><Relationship Id="rId6" Type="http://schemas.openxmlformats.org/officeDocument/2006/relationships/image" Target="../media/image39.png"/><Relationship Id="rId5" Type="http://schemas.openxmlformats.org/officeDocument/2006/relationships/image" Target="../media/image40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933256" y="707010"/>
                <a:ext cx="10218653" cy="131388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0">
                    <a:schemeClr val="accent3">
                      <a:lumMod val="95000"/>
                      <a:lumOff val="5000"/>
                    </a:schemeClr>
                  </a:gs>
                  <a:gs pos="58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4920"/>
                  </a:lnSpc>
                </a:pPr>
                <a:r>
                  <a:rPr lang="en-US" altLang="zh-CN" sz="3600" dirty="0"/>
                  <a:t>Benchmarking Nuclear Matrix Elements of 0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𝜈𝛽𝛽</m:t>
                    </m:r>
                  </m:oMath>
                </a14:m>
                <a:r>
                  <a:rPr lang="zh-CN" altLang="en-US" sz="3600" dirty="0"/>
                  <a:t> </a:t>
                </a:r>
                <a:r>
                  <a:rPr lang="en-US" altLang="zh-CN" sz="3600" dirty="0"/>
                  <a:t>Decay with High-Energy Nuclear Collisions</a:t>
                </a: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256" y="707010"/>
                <a:ext cx="10218653" cy="1313886"/>
              </a:xfrm>
              <a:prstGeom prst="rect">
                <a:avLst/>
              </a:prstGeom>
              <a:blipFill>
                <a:blip r:embed="rId3"/>
                <a:stretch>
                  <a:fillRect t="-4167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4920790" y="2399849"/>
            <a:ext cx="1898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3200" dirty="0">
                <a:solidFill>
                  <a:schemeClr val="bg1"/>
                </a:solidFill>
              </a:rPr>
              <a:t>Xin Zhang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63813" y="3180210"/>
            <a:ext cx="8412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</a:rPr>
              <a:t>Collaborators: Yi Li, </a:t>
            </a:r>
            <a:r>
              <a:rPr lang="it-IT" altLang="zh-CN" sz="2800" dirty="0">
                <a:solidFill>
                  <a:schemeClr val="bg1"/>
                </a:solidFill>
              </a:rPr>
              <a:t>Giuliano Giacalone, Jiangming Yao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242" y="4037974"/>
            <a:ext cx="1642310" cy="164231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2252" y="4039407"/>
            <a:ext cx="1653902" cy="164231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725245" y="6014828"/>
            <a:ext cx="6412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</a:rPr>
              <a:t>Intersection of nuclear structure and high-energy nuclear collisions 2026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顶角 6">
            <a:extLst>
              <a:ext uri="{FF2B5EF4-FFF2-40B4-BE49-F238E27FC236}">
                <a16:creationId xmlns:a16="http://schemas.microsoft.com/office/drawing/2014/main" id="{BE9AEA17-E675-10B8-2AE2-D31DA6349AD1}"/>
              </a:ext>
            </a:extLst>
          </p:cNvPr>
          <p:cNvSpPr/>
          <p:nvPr/>
        </p:nvSpPr>
        <p:spPr>
          <a:xfrm flipV="1">
            <a:off x="807521" y="1372415"/>
            <a:ext cx="10489871" cy="3286667"/>
          </a:xfrm>
          <a:prstGeom prst="round2SameRect">
            <a:avLst>
              <a:gd name="adj1" fmla="val 8657"/>
              <a:gd name="adj2" fmla="val 0"/>
            </a:avLst>
          </a:prstGeom>
          <a:solidFill>
            <a:srgbClr val="E9E9F3"/>
          </a:solidFill>
          <a:ln w="127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DB3D29A-3641-D898-6515-65EEA2E2030E}"/>
              </a:ext>
            </a:extLst>
          </p:cNvPr>
          <p:cNvSpPr txBox="1"/>
          <p:nvPr/>
        </p:nvSpPr>
        <p:spPr>
          <a:xfrm>
            <a:off x="807521" y="906796"/>
            <a:ext cx="10489871" cy="46166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Benchmark</a:t>
            </a:r>
            <a:r>
              <a:rPr lang="en-US" altLang="zh-CN" sz="2400" dirty="0"/>
              <a:t> </a:t>
            </a:r>
            <a:r>
              <a:rPr lang="en-US" altLang="zh-CN" sz="2400" dirty="0">
                <a:solidFill>
                  <a:schemeClr val="bg1"/>
                </a:solidFill>
              </a:rPr>
              <a:t>calculation using 64 testing set (</a:t>
            </a:r>
            <a:r>
              <a:rPr lang="en-US" altLang="zh-CN" sz="2400" baseline="30000" dirty="0">
                <a:solidFill>
                  <a:schemeClr val="bg1"/>
                </a:solidFill>
              </a:rPr>
              <a:t>150</a:t>
            </a:r>
            <a:r>
              <a:rPr lang="en-US" altLang="zh-CN" sz="2400" dirty="0">
                <a:solidFill>
                  <a:schemeClr val="bg1"/>
                </a:solidFill>
              </a:rPr>
              <a:t>Nd)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F219541-0D9A-CE0F-BE4F-84260ADA2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86" y="1689440"/>
            <a:ext cx="8497841" cy="267157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3528532-B633-2B64-5119-F774BFA2CAA2}"/>
              </a:ext>
            </a:extLst>
          </p:cNvPr>
          <p:cNvSpPr txBox="1"/>
          <p:nvPr/>
        </p:nvSpPr>
        <p:spPr>
          <a:xfrm>
            <a:off x="1476499" y="5024109"/>
            <a:ext cx="6766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relative error for the ground state properties are all within 0.3%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24B1399-0419-7BEA-2368-600D20457E6C}"/>
              </a:ext>
            </a:extLst>
          </p:cNvPr>
          <p:cNvSpPr txBox="1"/>
          <p:nvPr/>
        </p:nvSpPr>
        <p:spPr>
          <a:xfrm>
            <a:off x="1476499" y="5522027"/>
            <a:ext cx="9295935" cy="7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The relative error for the low-lying states properties are all within 13%, due to the overlap of errors between the ground state and the lower-lying state.</a:t>
            </a:r>
            <a:endParaRPr lang="zh-CN" altLang="en-US" dirty="0"/>
          </a:p>
        </p:txBody>
      </p:sp>
      <p:pic>
        <p:nvPicPr>
          <p:cNvPr id="10" name="图形 9" descr="V 形箭头 纯色填充">
            <a:extLst>
              <a:ext uri="{FF2B5EF4-FFF2-40B4-BE49-F238E27FC236}">
                <a16:creationId xmlns:a16="http://schemas.microsoft.com/office/drawing/2014/main" id="{74AB4D1C-0F40-8FF6-4A61-3C0C37A980F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119" y="5065302"/>
            <a:ext cx="286945" cy="2869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形 10" descr="V 形箭头 纯色填充">
            <a:extLst>
              <a:ext uri="{FF2B5EF4-FFF2-40B4-BE49-F238E27FC236}">
                <a16:creationId xmlns:a16="http://schemas.microsoft.com/office/drawing/2014/main" id="{FEFF4752-AA41-2745-B9BA-2D5FD150686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119" y="5569991"/>
            <a:ext cx="286945" cy="2869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8298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7DB5749-9CB1-ABA3-D897-2E77B9B52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65" y="2111951"/>
            <a:ext cx="4406448" cy="320942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46324BF-B5D2-C0C4-B79B-47A339859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351" y="2115909"/>
            <a:ext cx="4175612" cy="2977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7473306-B20D-151D-C36B-4473D8A8C5F1}"/>
                  </a:ext>
                </a:extLst>
              </p:cNvPr>
              <p:cNvSpPr txBox="1"/>
              <p:nvPr/>
            </p:nvSpPr>
            <p:spPr>
              <a:xfrm>
                <a:off x="748146" y="5399314"/>
                <a:ext cx="501534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FIG. </a:t>
                </a:r>
                <a:r>
                  <a:rPr lang="en-US" altLang="zh-CN" dirty="0"/>
                  <a:t>The relative errors of the ground-state energy of </a:t>
                </a:r>
                <a:r>
                  <a:rPr lang="en-US" altLang="zh-CN" baseline="30000" dirty="0"/>
                  <a:t>150</a:t>
                </a:r>
                <a:r>
                  <a:rPr lang="en-US" altLang="zh-CN" dirty="0"/>
                  <a:t>Nd from the SP-CDFT(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,3</m:t>
                    </m:r>
                  </m:oMath>
                </a14:m>
                <a:r>
                  <a:rPr lang="en-US" altLang="zh-CN" dirty="0"/>
                  <a:t>) calculations on the 64 testing sets as the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7473306-B20D-151D-C36B-4473D8A8C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6" y="5399314"/>
                <a:ext cx="5015345" cy="923330"/>
              </a:xfrm>
              <a:prstGeom prst="rect">
                <a:avLst/>
              </a:prstGeom>
              <a:blipFill>
                <a:blip r:embed="rId4"/>
                <a:stretch>
                  <a:fillRect l="-1095" t="-3974" r="-1703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3EA0710-2987-FDAC-4CAF-CC7C3694B35C}"/>
                  </a:ext>
                </a:extLst>
              </p:cNvPr>
              <p:cNvSpPr txBox="1"/>
              <p:nvPr/>
            </p:nvSpPr>
            <p:spPr>
              <a:xfrm>
                <a:off x="6472052" y="5391397"/>
                <a:ext cx="537952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FIG. </a:t>
                </a:r>
                <a:r>
                  <a:rPr lang="en-US" altLang="zh-CN" dirty="0"/>
                  <a:t>The comparison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CN" dirty="0"/>
                  <a:t> in </a:t>
                </a:r>
                <a:r>
                  <a:rPr lang="en-US" altLang="zh-CN" baseline="30000" dirty="0"/>
                  <a:t>150</a:t>
                </a:r>
                <a:r>
                  <a:rPr lang="en-US" altLang="zh-CN" dirty="0"/>
                  <a:t>Nd from MR-CDFT and SP-CDFT(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i="0" dirty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altLang="zh-CN" dirty="0"/>
                  <a:t>) calculations with different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dirty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, </m:t>
                    </m:r>
                  </m:oMath>
                </a14:m>
                <a:r>
                  <a:rPr lang="en-US" altLang="zh-CN" dirty="0"/>
                  <a:t>as a function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3EA0710-2987-FDAC-4CAF-CC7C3694B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052" y="5391397"/>
                <a:ext cx="5379522" cy="923330"/>
              </a:xfrm>
              <a:prstGeom prst="rect">
                <a:avLst/>
              </a:prstGeom>
              <a:blipFill>
                <a:blip r:embed="rId5"/>
                <a:stretch>
                  <a:fillRect l="-1020" t="-3289" r="-1587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C25CA2A-29DF-C228-E828-47A0FD0D0A1B}"/>
                  </a:ext>
                </a:extLst>
              </p:cNvPr>
              <p:cNvSpPr txBox="1"/>
              <p:nvPr/>
            </p:nvSpPr>
            <p:spPr>
              <a:xfrm>
                <a:off x="1415024" y="766328"/>
                <a:ext cx="8523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We use the symbol SP-CDFT(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altLang="zh-CN" dirty="0"/>
                  <a:t>) to mark the number of two hyperparameters.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C25CA2A-29DF-C228-E828-47A0FD0D0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024" y="766328"/>
                <a:ext cx="8523424" cy="369332"/>
              </a:xfrm>
              <a:prstGeom prst="rect">
                <a:avLst/>
              </a:prstGeom>
              <a:blipFill>
                <a:blip r:embed="rId6"/>
                <a:stretch>
                  <a:fillRect l="-572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形 9" descr="V 形箭头 纯色填充">
            <a:extLst>
              <a:ext uri="{FF2B5EF4-FFF2-40B4-BE49-F238E27FC236}">
                <a16:creationId xmlns:a16="http://schemas.microsoft.com/office/drawing/2014/main" id="{57E74038-F5B6-E448-49E2-DAE3E75D5E4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6290" y="807521"/>
            <a:ext cx="286945" cy="2869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形 10" descr="V 形箭头 纯色填充">
            <a:extLst>
              <a:ext uri="{FF2B5EF4-FFF2-40B4-BE49-F238E27FC236}">
                <a16:creationId xmlns:a16="http://schemas.microsoft.com/office/drawing/2014/main" id="{B7A9A4C0-9F5A-0140-24DF-DF444A61091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6290" y="1253641"/>
            <a:ext cx="286945" cy="2869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BDB605C-1AD1-E1DD-9C35-21E5F27046AC}"/>
                  </a:ext>
                </a:extLst>
              </p:cNvPr>
              <p:cNvSpPr txBox="1"/>
              <p:nvPr/>
            </p:nvSpPr>
            <p:spPr>
              <a:xfrm>
                <a:off x="1415024" y="1197629"/>
                <a:ext cx="9860479" cy="663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We introduce a scaling factor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m:rPr>
                        <m:lit/>
                      </m:rPr>
                      <a:rPr lang="en-US" altLang="zh-CN" i="1" dirty="0" smtClean="0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CN" dirty="0"/>
                  <a:t> for each parameter in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𝐂</m:t>
                    </m:r>
                  </m:oMath>
                </a14:m>
                <a:r>
                  <a:rPr lang="en-US" altLang="zh-CN" dirty="0"/>
                  <a:t> ,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CN" dirty="0"/>
                  <a:t> is the value of the coupling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altLang="zh-CN" dirty="0"/>
                  <a:t> in the PC-PK1.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BDB605C-1AD1-E1DD-9C35-21E5F2704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024" y="1197629"/>
                <a:ext cx="9860479" cy="663771"/>
              </a:xfrm>
              <a:prstGeom prst="rect">
                <a:avLst/>
              </a:prstGeom>
              <a:blipFill>
                <a:blip r:embed="rId8"/>
                <a:stretch>
                  <a:fillRect l="-494" t="-1835" b="-13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1492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D4E213-894A-2A6F-B915-89C14BA43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64" y="1285947"/>
            <a:ext cx="6743524" cy="414449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578B8EE-13E6-2AAC-EC63-BDF8E7ED8928}"/>
              </a:ext>
            </a:extLst>
          </p:cNvPr>
          <p:cNvSpPr txBox="1"/>
          <p:nvPr/>
        </p:nvSpPr>
        <p:spPr>
          <a:xfrm>
            <a:off x="544364" y="5638843"/>
            <a:ext cx="3631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70C0"/>
                </a:solidFill>
              </a:rPr>
              <a:t>P. W. Zhao </a:t>
            </a:r>
            <a:r>
              <a:rPr lang="en-US" altLang="zh-CN" sz="1200" i="1" dirty="0">
                <a:solidFill>
                  <a:srgbClr val="0070C0"/>
                </a:solidFill>
              </a:rPr>
              <a:t>et al</a:t>
            </a:r>
            <a:r>
              <a:rPr lang="en-US" altLang="zh-CN" sz="1200" dirty="0">
                <a:solidFill>
                  <a:srgbClr val="0070C0"/>
                </a:solidFill>
              </a:rPr>
              <a:t>., Phys. Rev. C 82, 054319 (2010)</a:t>
            </a:r>
            <a:endParaRPr lang="zh-CN" alt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6D782B4-14A3-4A4A-D489-2F0448C1305B}"/>
                  </a:ext>
                </a:extLst>
              </p:cNvPr>
              <p:cNvSpPr txBox="1"/>
              <p:nvPr/>
            </p:nvSpPr>
            <p:spPr>
              <a:xfrm>
                <a:off x="7869381" y="1143387"/>
                <a:ext cx="3852174" cy="1787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The ranges for sampling of the parameters are chosen according to the uncorrelated tolerance of parameters with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i="0" dirty="0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6D782B4-14A3-4A4A-D489-2F0448C13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381" y="1143387"/>
                <a:ext cx="3852174" cy="1787284"/>
              </a:xfrm>
              <a:prstGeom prst="rect">
                <a:avLst/>
              </a:prstGeom>
              <a:blipFill>
                <a:blip r:embed="rId3"/>
                <a:stretch>
                  <a:fillRect l="-1424" b="-34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形 6" descr="V 形箭头 纯色填充">
            <a:extLst>
              <a:ext uri="{FF2B5EF4-FFF2-40B4-BE49-F238E27FC236}">
                <a16:creationId xmlns:a16="http://schemas.microsoft.com/office/drawing/2014/main" id="{AA0231C7-9B6D-82F5-B91C-54ED4059A7D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3762" y="1281919"/>
            <a:ext cx="286945" cy="2869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9D970D9-83D7-2363-357B-8A7077279C2B}"/>
              </a:ext>
            </a:extLst>
          </p:cNvPr>
          <p:cNvSpPr txBox="1"/>
          <p:nvPr/>
        </p:nvSpPr>
        <p:spPr>
          <a:xfrm>
            <a:off x="7869381" y="3006909"/>
            <a:ext cx="3631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70C0"/>
                </a:solidFill>
              </a:rPr>
              <a:t>T. </a:t>
            </a:r>
            <a:r>
              <a:rPr lang="en-US" altLang="zh-CN" sz="1200" dirty="0" err="1">
                <a:solidFill>
                  <a:srgbClr val="0070C0"/>
                </a:solidFill>
              </a:rPr>
              <a:t>Bürvenich</a:t>
            </a:r>
            <a:r>
              <a:rPr lang="en-US" altLang="zh-CN" sz="1200" dirty="0">
                <a:solidFill>
                  <a:srgbClr val="0070C0"/>
                </a:solidFill>
              </a:rPr>
              <a:t> </a:t>
            </a:r>
            <a:r>
              <a:rPr lang="en-US" altLang="zh-CN" sz="1200" i="1" dirty="0">
                <a:solidFill>
                  <a:srgbClr val="0070C0"/>
                </a:solidFill>
              </a:rPr>
              <a:t>et al</a:t>
            </a:r>
            <a:r>
              <a:rPr lang="en-US" altLang="zh-CN" sz="1200" dirty="0">
                <a:solidFill>
                  <a:srgbClr val="0070C0"/>
                </a:solidFill>
              </a:rPr>
              <a:t>., Phys. Rev. C 65, 044308 (2002)</a:t>
            </a:r>
            <a:endParaRPr lang="zh-CN" alt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0954E1F-C5FE-BAA7-E7CF-808E34379355}"/>
                  </a:ext>
                </a:extLst>
              </p:cNvPr>
              <p:cNvSpPr txBox="1"/>
              <p:nvPr/>
            </p:nvSpPr>
            <p:spPr>
              <a:xfrm>
                <a:off x="7869382" y="3324994"/>
                <a:ext cx="3679450" cy="88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14 training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/>
                  <a:t> using Latin hypercube sampling ;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0954E1F-C5FE-BAA7-E7CF-808E34379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382" y="3324994"/>
                <a:ext cx="3679450" cy="880369"/>
              </a:xfrm>
              <a:prstGeom prst="rect">
                <a:avLst/>
              </a:prstGeom>
              <a:blipFill>
                <a:blip r:embed="rId5"/>
                <a:stretch>
                  <a:fillRect l="-1493" r="-1327" b="-9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形 9" descr="V 形箭头 纯色填充">
            <a:extLst>
              <a:ext uri="{FF2B5EF4-FFF2-40B4-BE49-F238E27FC236}">
                <a16:creationId xmlns:a16="http://schemas.microsoft.com/office/drawing/2014/main" id="{B916C581-8656-3B0F-50F9-830FD8BE7F2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82436" y="3478233"/>
            <a:ext cx="286945" cy="2869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形 10" descr="V 形箭头 纯色填充">
            <a:extLst>
              <a:ext uri="{FF2B5EF4-FFF2-40B4-BE49-F238E27FC236}">
                <a16:creationId xmlns:a16="http://schemas.microsoft.com/office/drawing/2014/main" id="{E0D90226-EFAF-9B0F-68BC-2D9DDBB5374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82437" y="4499387"/>
            <a:ext cx="286945" cy="2869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5D27D60-BFDE-F6A7-A4B3-5BABB3349BF3}"/>
              </a:ext>
            </a:extLst>
          </p:cNvPr>
          <p:cNvSpPr txBox="1"/>
          <p:nvPr/>
        </p:nvSpPr>
        <p:spPr>
          <a:xfrm>
            <a:off x="7897579" y="4342975"/>
            <a:ext cx="3502209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1.3 million samples using quasi Monte-Carlo (MC) sampling with a uniform distribution.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4923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5BEE942-D992-AF7F-8216-420B6AFE5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81" y="862940"/>
            <a:ext cx="3665718" cy="566453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8F7B99A-60BF-D329-D62F-508E9AFCD2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578"/>
          <a:stretch>
            <a:fillRect/>
          </a:stretch>
        </p:blipFill>
        <p:spPr>
          <a:xfrm>
            <a:off x="4332777" y="851066"/>
            <a:ext cx="3252318" cy="5717073"/>
          </a:xfrm>
          <a:prstGeom prst="rect">
            <a:avLst/>
          </a:prstGeom>
        </p:spPr>
      </p:pic>
      <p:sp>
        <p:nvSpPr>
          <p:cNvPr id="7" name="矩形: 圆顶角 6">
            <a:extLst>
              <a:ext uri="{FF2B5EF4-FFF2-40B4-BE49-F238E27FC236}">
                <a16:creationId xmlns:a16="http://schemas.microsoft.com/office/drawing/2014/main" id="{A5E3F849-00F4-15EA-0682-89E5F261E9AA}"/>
              </a:ext>
            </a:extLst>
          </p:cNvPr>
          <p:cNvSpPr/>
          <p:nvPr/>
        </p:nvSpPr>
        <p:spPr>
          <a:xfrm flipV="1">
            <a:off x="7890851" y="1343735"/>
            <a:ext cx="3699461" cy="4225791"/>
          </a:xfrm>
          <a:prstGeom prst="round2SameRect">
            <a:avLst>
              <a:gd name="adj1" fmla="val 8657"/>
              <a:gd name="adj2" fmla="val 0"/>
            </a:avLst>
          </a:prstGeom>
          <a:solidFill>
            <a:srgbClr val="E9E9F3"/>
          </a:solidFill>
          <a:ln w="127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36DE34D-11D0-030B-8659-ECCDC476A58B}"/>
                  </a:ext>
                </a:extLst>
              </p:cNvPr>
              <p:cNvSpPr txBox="1"/>
              <p:nvPr/>
            </p:nvSpPr>
            <p:spPr>
              <a:xfrm>
                <a:off x="7890851" y="943627"/>
                <a:ext cx="3699461" cy="40011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</a:rPr>
                  <a:t>Uncertainty analysis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sz="2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2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36DE34D-11D0-030B-8659-ECCDC476A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851" y="943627"/>
                <a:ext cx="3699461" cy="400110"/>
              </a:xfrm>
              <a:prstGeom prst="rect">
                <a:avLst/>
              </a:prstGeom>
              <a:blipFill>
                <a:blip r:embed="rId4"/>
                <a:stretch>
                  <a:fillRect t="-7463" b="-2537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形 8" descr="V 形箭头 纯色填充">
            <a:extLst>
              <a:ext uri="{FF2B5EF4-FFF2-40B4-BE49-F238E27FC236}">
                <a16:creationId xmlns:a16="http://schemas.microsoft.com/office/drawing/2014/main" id="{D821B83C-26C4-503A-C8D5-4A86F722F4B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60935" y="1563141"/>
            <a:ext cx="263002" cy="2869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2B1618E-259A-9C54-1CBA-6C4D332B8502}"/>
              </a:ext>
            </a:extLst>
          </p:cNvPr>
          <p:cNvSpPr txBox="1"/>
          <p:nvPr/>
        </p:nvSpPr>
        <p:spPr>
          <a:xfrm>
            <a:off x="7981081" y="1509361"/>
            <a:ext cx="3518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   Samples of EDFs: 1310720</a:t>
            </a:r>
          </a:p>
          <a:p>
            <a:r>
              <a:rPr lang="en-US" altLang="zh-CN" dirty="0"/>
              <a:t>(in blue). 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11" name="图形 10" descr="V 形箭头 纯色填充">
            <a:extLst>
              <a:ext uri="{FF2B5EF4-FFF2-40B4-BE49-F238E27FC236}">
                <a16:creationId xmlns:a16="http://schemas.microsoft.com/office/drawing/2014/main" id="{E626FA04-D622-D3F6-C7AE-8D35C3183B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68851" y="3176739"/>
            <a:ext cx="263002" cy="2869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743B32B-7768-F4ED-814D-1FCC72D2E7E2}"/>
              </a:ext>
            </a:extLst>
          </p:cNvPr>
          <p:cNvSpPr txBox="1"/>
          <p:nvPr/>
        </p:nvSpPr>
        <p:spPr>
          <a:xfrm>
            <a:off x="8020803" y="3120054"/>
            <a:ext cx="3518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  The correlations of the</a:t>
            </a:r>
          </a:p>
          <a:p>
            <a:r>
              <a:rPr lang="en-US" altLang="zh-CN" dirty="0"/>
              <a:t>quantities for nuclear matter</a:t>
            </a:r>
          </a:p>
          <a:p>
            <a:r>
              <a:rPr lang="en-US" altLang="zh-CN" dirty="0"/>
              <a:t>with </a:t>
            </a:r>
            <a:r>
              <a:rPr lang="en-US" altLang="zh-CN" i="1" dirty="0"/>
              <a:t>M</a:t>
            </a:r>
            <a:r>
              <a:rPr lang="en-US" altLang="zh-CN" baseline="30000" dirty="0"/>
              <a:t>0</a:t>
            </a:r>
            <a:r>
              <a:rPr lang="en-US" altLang="zh-CN" i="1" baseline="30000" dirty="0"/>
              <a:t>ν</a:t>
            </a:r>
            <a:r>
              <a:rPr lang="en-US" altLang="zh-CN" i="1" dirty="0"/>
              <a:t> </a:t>
            </a:r>
            <a:r>
              <a:rPr lang="en-US" altLang="zh-CN" dirty="0"/>
              <a:t>are weak. 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08C04B5-BBAD-4125-691E-8363F8ED83FF}"/>
              </a:ext>
            </a:extLst>
          </p:cNvPr>
          <p:cNvSpPr txBox="1"/>
          <p:nvPr/>
        </p:nvSpPr>
        <p:spPr>
          <a:xfrm>
            <a:off x="8020803" y="2184993"/>
            <a:ext cx="3422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  Samples of EDFs refined with</a:t>
            </a:r>
          </a:p>
          <a:p>
            <a:r>
              <a:rPr lang="en-US" altLang="zh-CN" dirty="0"/>
              <a:t>the nuclear matter properties:</a:t>
            </a:r>
          </a:p>
          <a:p>
            <a:r>
              <a:rPr lang="en-US" altLang="zh-CN" dirty="0"/>
              <a:t>457380 (in red).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18" name="图形 17" descr="V 形箭头 纯色填充">
            <a:extLst>
              <a:ext uri="{FF2B5EF4-FFF2-40B4-BE49-F238E27FC236}">
                <a16:creationId xmlns:a16="http://schemas.microsoft.com/office/drawing/2014/main" id="{EDA9083B-0338-CE13-5ED5-24A651ACF23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59251" y="2226998"/>
            <a:ext cx="263002" cy="2869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363E5610-347A-456D-1EF5-090DEEC13683}"/>
              </a:ext>
            </a:extLst>
          </p:cNvPr>
          <p:cNvSpPr txBox="1"/>
          <p:nvPr/>
        </p:nvSpPr>
        <p:spPr>
          <a:xfrm>
            <a:off x="8020803" y="4051841"/>
            <a:ext cx="34221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  There are rather strong</a:t>
            </a:r>
          </a:p>
          <a:p>
            <a:r>
              <a:rPr lang="en-US" altLang="zh-CN" dirty="0"/>
              <a:t>correlations between the </a:t>
            </a:r>
            <a:r>
              <a:rPr lang="en-US" altLang="zh-CN" i="1" dirty="0"/>
              <a:t>M</a:t>
            </a:r>
            <a:r>
              <a:rPr lang="en-US" altLang="zh-CN" dirty="0"/>
              <a:t>0</a:t>
            </a:r>
            <a:r>
              <a:rPr lang="en-US" altLang="zh-CN" i="1" dirty="0"/>
              <a:t>ν</a:t>
            </a:r>
          </a:p>
          <a:p>
            <a:r>
              <a:rPr lang="en-US" altLang="zh-CN" dirty="0"/>
              <a:t>and nuclear low-lying states,</a:t>
            </a:r>
          </a:p>
          <a:p>
            <a:r>
              <a:rPr lang="en-US" altLang="zh-CN" dirty="0"/>
              <a:t>but these correlations vary with</a:t>
            </a:r>
          </a:p>
          <a:p>
            <a:r>
              <a:rPr lang="en-US" altLang="zh-CN" dirty="0"/>
              <a:t>nucleus. 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20" name="图形 19" descr="V 形箭头 纯色填充">
            <a:extLst>
              <a:ext uri="{FF2B5EF4-FFF2-40B4-BE49-F238E27FC236}">
                <a16:creationId xmlns:a16="http://schemas.microsoft.com/office/drawing/2014/main" id="{7DC28FB4-A535-E85E-16B5-8F7516CC206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72809" y="4108450"/>
            <a:ext cx="263195" cy="2869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31473C9-0460-2B34-49DF-0FFF71E6CE01}"/>
              </a:ext>
            </a:extLst>
          </p:cNvPr>
          <p:cNvSpPr txBox="1"/>
          <p:nvPr/>
        </p:nvSpPr>
        <p:spPr>
          <a:xfrm>
            <a:off x="8020803" y="5831134"/>
            <a:ext cx="3631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70C0"/>
                </a:solidFill>
              </a:rPr>
              <a:t>X. Zhang, C. C. Wang, C. R. Ding, and J. M. Yao, Phys. Rev. C 112, L021302 (2025)</a:t>
            </a:r>
          </a:p>
        </p:txBody>
      </p:sp>
    </p:spTree>
    <p:extLst>
      <p:ext uri="{BB962C8B-B14F-4D97-AF65-F5344CB8AC3E}">
        <p14:creationId xmlns:p14="http://schemas.microsoft.com/office/powerpoint/2010/main" val="2353822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4D9074B-AEE8-3918-CC9D-A5B64E13F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74" y="1175659"/>
            <a:ext cx="6306879" cy="5066928"/>
          </a:xfrm>
          <a:prstGeom prst="rect">
            <a:avLst/>
          </a:prstGeom>
        </p:spPr>
      </p:pic>
      <p:sp>
        <p:nvSpPr>
          <p:cNvPr id="11" name="矩形: 圆顶角 10">
            <a:extLst>
              <a:ext uri="{FF2B5EF4-FFF2-40B4-BE49-F238E27FC236}">
                <a16:creationId xmlns:a16="http://schemas.microsoft.com/office/drawing/2014/main" id="{7421A904-C469-5886-EC92-31837D558E88}"/>
              </a:ext>
            </a:extLst>
          </p:cNvPr>
          <p:cNvSpPr/>
          <p:nvPr/>
        </p:nvSpPr>
        <p:spPr>
          <a:xfrm flipV="1">
            <a:off x="7344591" y="1636659"/>
            <a:ext cx="4036249" cy="4283102"/>
          </a:xfrm>
          <a:prstGeom prst="round2SameRect">
            <a:avLst>
              <a:gd name="adj1" fmla="val 8657"/>
              <a:gd name="adj2" fmla="val 0"/>
            </a:avLst>
          </a:prstGeom>
          <a:solidFill>
            <a:srgbClr val="E9E9F3"/>
          </a:solidFill>
          <a:ln w="127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61DDE62-21ED-8907-4C31-2E7F768426E6}"/>
                  </a:ext>
                </a:extLst>
              </p:cNvPr>
              <p:cNvSpPr txBox="1"/>
              <p:nvPr/>
            </p:nvSpPr>
            <p:spPr>
              <a:xfrm>
                <a:off x="7344591" y="1236549"/>
                <a:ext cx="4036249" cy="40011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</a:rPr>
                  <a:t>Uncertainty analysis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sz="2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2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61DDE62-21ED-8907-4C31-2E7F76842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591" y="1236549"/>
                <a:ext cx="4036249" cy="400110"/>
              </a:xfrm>
              <a:prstGeom prst="rect">
                <a:avLst/>
              </a:prstGeom>
              <a:blipFill>
                <a:blip r:embed="rId3"/>
                <a:stretch>
                  <a:fillRect t="-7463" b="-2537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形 12" descr="V 形箭头 纯色填充">
            <a:extLst>
              <a:ext uri="{FF2B5EF4-FFF2-40B4-BE49-F238E27FC236}">
                <a16:creationId xmlns:a16="http://schemas.microsoft.com/office/drawing/2014/main" id="{9A9518BB-AF18-8ECA-FCE5-87A32CBFEFF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14674" y="1856063"/>
            <a:ext cx="286945" cy="2869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C1469B4F-EFB0-7711-EBD6-BB9DF6EF15DA}"/>
              </a:ext>
            </a:extLst>
          </p:cNvPr>
          <p:cNvSpPr txBox="1"/>
          <p:nvPr/>
        </p:nvSpPr>
        <p:spPr>
          <a:xfrm>
            <a:off x="7461671" y="1766425"/>
            <a:ext cx="3839358" cy="1732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       The collectivity of the single-magic nucleus </a:t>
            </a:r>
            <a:r>
              <a:rPr lang="en-US" altLang="zh-CN" baseline="30000" dirty="0"/>
              <a:t>136</a:t>
            </a:r>
            <a:r>
              <a:rPr lang="en-US" altLang="zh-CN" dirty="0"/>
              <a:t>Xe is overestimated due to the lack of particle-hole excitation configurations in the model space.</a:t>
            </a:r>
            <a:endParaRPr lang="zh-CN" altLang="en-US" dirty="0"/>
          </a:p>
        </p:txBody>
      </p:sp>
      <p:pic>
        <p:nvPicPr>
          <p:cNvPr id="15" name="图形 14" descr="V 形箭头 纯色填充">
            <a:extLst>
              <a:ext uri="{FF2B5EF4-FFF2-40B4-BE49-F238E27FC236}">
                <a16:creationId xmlns:a16="http://schemas.microsoft.com/office/drawing/2014/main" id="{174235D1-5FE0-7682-EC97-16A5089E070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0506" y="3817998"/>
            <a:ext cx="286945" cy="2869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9E88D45-EBF8-99FB-6E9A-9ED10E819E43}"/>
                  </a:ext>
                </a:extLst>
              </p:cNvPr>
              <p:cNvSpPr txBox="1"/>
              <p:nvPr/>
            </p:nvSpPr>
            <p:spPr>
              <a:xfrm>
                <a:off x="7478501" y="3741852"/>
                <a:ext cx="3768428" cy="1732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dirty="0"/>
                  <a:t>       The statistical uncertainties from the nine parameters in the particle-hole part of the EDF are within 9% for the excitation energies and 5% for the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zh-CN" dirty="0"/>
                  <a:t> transition strengths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9E88D45-EBF8-99FB-6E9A-9ED10E819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501" y="3741852"/>
                <a:ext cx="3768428" cy="1732141"/>
              </a:xfrm>
              <a:prstGeom prst="rect">
                <a:avLst/>
              </a:prstGeom>
              <a:blipFill>
                <a:blip r:embed="rId5"/>
                <a:stretch>
                  <a:fillRect l="-1456" r="-2104" b="-49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0156F812-7BED-1604-4595-BEBCA34AEE45}"/>
              </a:ext>
            </a:extLst>
          </p:cNvPr>
          <p:cNvSpPr txBox="1"/>
          <p:nvPr/>
        </p:nvSpPr>
        <p:spPr>
          <a:xfrm>
            <a:off x="7461671" y="3464853"/>
            <a:ext cx="3631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70C0"/>
                </a:solidFill>
              </a:rPr>
              <a:t>C. R. Ding </a:t>
            </a:r>
            <a:r>
              <a:rPr lang="en-US" altLang="zh-CN" sz="1200" i="1" dirty="0">
                <a:solidFill>
                  <a:srgbClr val="0070C0"/>
                </a:solidFill>
              </a:rPr>
              <a:t>et al</a:t>
            </a:r>
            <a:r>
              <a:rPr lang="en-US" altLang="zh-CN" sz="1200" dirty="0">
                <a:solidFill>
                  <a:srgbClr val="0070C0"/>
                </a:solidFill>
              </a:rPr>
              <a:t>., PRC 108, 054304 (2023)</a:t>
            </a:r>
            <a:endParaRPr lang="zh-CN" alt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91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747C85F-003B-92F2-F635-E86A03C37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11" y="1152064"/>
            <a:ext cx="6104007" cy="5017153"/>
          </a:xfrm>
          <a:prstGeom prst="rect">
            <a:avLst/>
          </a:prstGeom>
        </p:spPr>
      </p:pic>
      <p:sp>
        <p:nvSpPr>
          <p:cNvPr id="5" name="矩形: 圆顶角 4">
            <a:extLst>
              <a:ext uri="{FF2B5EF4-FFF2-40B4-BE49-F238E27FC236}">
                <a16:creationId xmlns:a16="http://schemas.microsoft.com/office/drawing/2014/main" id="{2347088F-3785-9D97-E8A0-46B10FA97DAB}"/>
              </a:ext>
            </a:extLst>
          </p:cNvPr>
          <p:cNvSpPr/>
          <p:nvPr/>
        </p:nvSpPr>
        <p:spPr>
          <a:xfrm flipV="1">
            <a:off x="7344591" y="1604991"/>
            <a:ext cx="4036249" cy="4219776"/>
          </a:xfrm>
          <a:prstGeom prst="round2SameRect">
            <a:avLst>
              <a:gd name="adj1" fmla="val 8657"/>
              <a:gd name="adj2" fmla="val 0"/>
            </a:avLst>
          </a:prstGeom>
          <a:solidFill>
            <a:srgbClr val="E9E9F3"/>
          </a:solidFill>
          <a:ln w="127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C43FC14-3A26-E674-7FA2-8F9CF375B87B}"/>
                  </a:ext>
                </a:extLst>
              </p:cNvPr>
              <p:cNvSpPr txBox="1"/>
              <p:nvPr/>
            </p:nvSpPr>
            <p:spPr>
              <a:xfrm>
                <a:off x="7344591" y="1204883"/>
                <a:ext cx="4036249" cy="40011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</a:rPr>
                  <a:t>Uncertainty analysis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sz="2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2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C43FC14-3A26-E674-7FA2-8F9CF375B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591" y="1204883"/>
                <a:ext cx="4036249" cy="400110"/>
              </a:xfrm>
              <a:prstGeom prst="rect">
                <a:avLst/>
              </a:prstGeom>
              <a:blipFill>
                <a:blip r:embed="rId3"/>
                <a:stretch>
                  <a:fillRect t="-7463" b="-2537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形 6" descr="V 形箭头 纯色填充">
            <a:extLst>
              <a:ext uri="{FF2B5EF4-FFF2-40B4-BE49-F238E27FC236}">
                <a16:creationId xmlns:a16="http://schemas.microsoft.com/office/drawing/2014/main" id="{F9DCC007-95BD-501E-B49E-67BC1BE129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14674" y="1749190"/>
            <a:ext cx="286945" cy="2869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EB0F819-9F26-19EA-EDBB-ABFEACD27169}"/>
              </a:ext>
            </a:extLst>
          </p:cNvPr>
          <p:cNvSpPr txBox="1"/>
          <p:nvPr/>
        </p:nvSpPr>
        <p:spPr>
          <a:xfrm>
            <a:off x="7461670" y="1666758"/>
            <a:ext cx="3839358" cy="2064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      The final mean value and statistical uncertainty (68% confidence level) of the NME are 5.51(14), and 4.33(5) for </a:t>
            </a:r>
            <a:r>
              <a:rPr lang="en-US" altLang="zh-CN" baseline="30000" dirty="0"/>
              <a:t>150</a:t>
            </a:r>
            <a:r>
              <a:rPr lang="en-US" altLang="zh-CN" dirty="0"/>
              <a:t>Nd and </a:t>
            </a:r>
            <a:r>
              <a:rPr lang="en-US" altLang="zh-CN" baseline="30000" dirty="0"/>
              <a:t>136</a:t>
            </a:r>
            <a:r>
              <a:rPr lang="en-US" altLang="zh-CN" dirty="0"/>
              <a:t>Xe, respectively, in line with the values 5.60 and 4.32 by the PC-PK1.</a:t>
            </a:r>
            <a:endParaRPr lang="zh-CN" altLang="en-US" dirty="0"/>
          </a:p>
        </p:txBody>
      </p:sp>
      <p:pic>
        <p:nvPicPr>
          <p:cNvPr id="9" name="图形 8" descr="V 形箭头 纯色填充">
            <a:extLst>
              <a:ext uri="{FF2B5EF4-FFF2-40B4-BE49-F238E27FC236}">
                <a16:creationId xmlns:a16="http://schemas.microsoft.com/office/drawing/2014/main" id="{59C08428-D9CB-BB61-2F50-D65EC525BEC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0506" y="3719046"/>
            <a:ext cx="286945" cy="2869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0AB0C9E-1501-8462-CA07-F7946B462487}"/>
                  </a:ext>
                </a:extLst>
              </p:cNvPr>
              <p:cNvSpPr txBox="1"/>
              <p:nvPr/>
            </p:nvSpPr>
            <p:spPr>
              <a:xfrm>
                <a:off x="7461671" y="3648766"/>
                <a:ext cx="3875314" cy="2363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dirty="0"/>
                  <a:t>      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altLang="zh-CN" dirty="0"/>
                  <a:t> to constrain the NME leads to only minor differences in the posterior distributions, suggesting that the systematic uncertainty of MR-CDFT may be the dominant source of error.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0AB0C9E-1501-8462-CA07-F7946B462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671" y="3648766"/>
                <a:ext cx="3875314" cy="2363724"/>
              </a:xfrm>
              <a:prstGeom prst="rect">
                <a:avLst/>
              </a:prstGeom>
              <a:blipFill>
                <a:blip r:embed="rId5"/>
                <a:stretch>
                  <a:fillRect l="-1258" r="-22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6304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FFBFDBB-50A4-9A17-282B-EBEE207E3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21" y="883844"/>
            <a:ext cx="6470297" cy="457334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93F9E42-3C08-7F89-08F0-771CBE85ADFC}"/>
              </a:ext>
            </a:extLst>
          </p:cNvPr>
          <p:cNvSpPr txBox="1"/>
          <p:nvPr/>
        </p:nvSpPr>
        <p:spPr>
          <a:xfrm>
            <a:off x="1037113" y="5480902"/>
            <a:ext cx="607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FIG.  </a:t>
            </a:r>
            <a:r>
              <a:rPr lang="en-US" altLang="zh-CN" sz="1600" dirty="0"/>
              <a:t>Collider experiments with isobars provide robust probes of the nuclear geometry.</a:t>
            </a:r>
            <a:endParaRPr lang="zh-CN" altLang="en-US" sz="16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82167A8-FAB9-7317-A440-6A10158F3D19}"/>
              </a:ext>
            </a:extLst>
          </p:cNvPr>
          <p:cNvSpPr txBox="1"/>
          <p:nvPr/>
        </p:nvSpPr>
        <p:spPr>
          <a:xfrm>
            <a:off x="1037113" y="6113103"/>
            <a:ext cx="5395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>
                <a:solidFill>
                  <a:srgbClr val="0070C0"/>
                </a:solidFill>
              </a:rPr>
              <a:t>Y.Li</a:t>
            </a:r>
            <a:r>
              <a:rPr lang="en-US" altLang="zh-CN" sz="1200" dirty="0">
                <a:solidFill>
                  <a:srgbClr val="0070C0"/>
                </a:solidFill>
              </a:rPr>
              <a:t>, X. Zhang, G. Giacalone, J. M. Yao, Phys. Rev. Lett. 135, 022301 (2025)</a:t>
            </a:r>
            <a:endParaRPr lang="zh-CN" altLang="en-US" sz="1200" dirty="0">
              <a:solidFill>
                <a:srgbClr val="0070C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A1C9A00-6DD7-D1ED-4B75-1B269E900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1169" y="847107"/>
            <a:ext cx="3802098" cy="563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1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AF2FE465-65B7-6D14-241D-E11D74898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351" y="922317"/>
            <a:ext cx="3429189" cy="5676567"/>
          </a:xfrm>
          <a:prstGeom prst="rect">
            <a:avLst/>
          </a:prstGeom>
        </p:spPr>
      </p:pic>
      <p:pic>
        <p:nvPicPr>
          <p:cNvPr id="8" name="图片 7" descr="\documentclass{article}&#10;\usepackage{amsmath}&#10;\usepackage{amsfonts}&#10;\usepackage{textpos}&#10;\usepackage{braket}&#10;\usepackage{bm}&#10;\usepackage{xmpmulti} &#10;\usepackage{array}&#10;\usepackage{feynmp}&#10;\usepackage{mathalfa}&#10;\usepackage{mathrsfs}  &#10;\usepackage{xcolor}&#10;\usepackage{tcolorbox}&#10;\usepackage{accents} &#10;\newcommand{\half}{\ensuremath{\tfrac{1}{2}}}&#10;\newcommand{\elem}[2]{\ensuremath{{}^{#2}\text{#1}}}&#10;\newcommand{\nuc}[2]{\ensuremath{{}^{#2}\mathrm{#1}}}&#10;\newcommand{\vecl}[1]{\accentset{\leftarrow}{#1}}&#10;\pagestyle{empty} &#10;\begin{document}&#10;&#10;\begin{align*}&#10;\Delta (\mathcal{O}) = (\mathcal{O}-\langle \mathcal{O} \rangle_{\mathbf{C}})/| \langle \mathcal{O} \rangle_{\mathbf{C}} | &#10;\end{align*}&#10;&#10;\end{document}&#10;" title="IguanaTex Picture Display">
            <a:extLst>
              <a:ext uri="{FF2B5EF4-FFF2-40B4-BE49-F238E27FC236}">
                <a16:creationId xmlns:a16="http://schemas.microsoft.com/office/drawing/2014/main" id="{EB51B960-BEB1-C281-D342-04B727EC6D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057729" y="1101491"/>
            <a:ext cx="2755200" cy="229029"/>
          </a:xfrm>
          <a:prstGeom prst="rect">
            <a:avLst/>
          </a:prstGeom>
        </p:spPr>
      </p:pic>
      <p:pic>
        <p:nvPicPr>
          <p:cNvPr id="9" name="图形 8" descr="V 形箭头 纯色填充">
            <a:extLst>
              <a:ext uri="{FF2B5EF4-FFF2-40B4-BE49-F238E27FC236}">
                <a16:creationId xmlns:a16="http://schemas.microsoft.com/office/drawing/2014/main" id="{14F7BF7F-4F61-5BCC-5DAD-CD57DBDB13F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9604" y="1045932"/>
            <a:ext cx="286945" cy="2869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0096E5B-F764-6619-6EA6-00B065986A4F}"/>
                  </a:ext>
                </a:extLst>
              </p:cNvPr>
              <p:cNvSpPr txBox="1"/>
              <p:nvPr/>
            </p:nvSpPr>
            <p:spPr>
              <a:xfrm>
                <a:off x="5739786" y="1004739"/>
                <a:ext cx="559719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By defining                                                            , The proportionality factors in the relations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err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 dirty="0" err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lit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CN" dirty="0"/>
                  <a:t> cancel out in the definition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0096E5B-F764-6619-6EA6-00B065986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786" y="1004739"/>
                <a:ext cx="5597192" cy="923330"/>
              </a:xfrm>
              <a:prstGeom prst="rect">
                <a:avLst/>
              </a:prstGeom>
              <a:blipFill>
                <a:blip r:embed="rId6"/>
                <a:stretch>
                  <a:fillRect l="-980" t="-3974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形 10" descr="V 形箭头 纯色填充">
            <a:extLst>
              <a:ext uri="{FF2B5EF4-FFF2-40B4-BE49-F238E27FC236}">
                <a16:creationId xmlns:a16="http://schemas.microsoft.com/office/drawing/2014/main" id="{13683781-9BEB-FD9D-6C80-A05235354D7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9603" y="2053356"/>
            <a:ext cx="286945" cy="2869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9CB9AEA-C84E-0C9E-1D4F-E0EF0D85E36C}"/>
                  </a:ext>
                </a:extLst>
              </p:cNvPr>
              <p:cNvSpPr txBox="1"/>
              <p:nvPr/>
            </p:nvSpPr>
            <p:spPr>
              <a:xfrm>
                <a:off x="5771407" y="2024821"/>
                <a:ext cx="56961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 is the final-state elliptic flow coefficient which reflects the quadrupole deformation of the colliding nuclei,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9CB9AEA-C84E-0C9E-1D4F-E0EF0D85E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407" y="2024821"/>
                <a:ext cx="5696197" cy="646331"/>
              </a:xfrm>
              <a:prstGeom prst="rect">
                <a:avLst/>
              </a:prstGeom>
              <a:blipFill>
                <a:blip r:embed="rId7"/>
                <a:stretch>
                  <a:fillRect l="-964" t="-4717" r="-535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形 12" descr="V 形箭头 纯色填充">
            <a:extLst>
              <a:ext uri="{FF2B5EF4-FFF2-40B4-BE49-F238E27FC236}">
                <a16:creationId xmlns:a16="http://schemas.microsoft.com/office/drawing/2014/main" id="{550E4295-2338-D8E6-38B9-0A50504F9E0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9603" y="2882649"/>
            <a:ext cx="286945" cy="2869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8167E85-C78E-9D87-DB6B-3FE4014FD615}"/>
                  </a:ext>
                </a:extLst>
              </p:cNvPr>
              <p:cNvSpPr txBox="1"/>
              <p:nvPr/>
            </p:nvSpPr>
            <p:spPr>
              <a:xfrm>
                <a:off x="5791027" y="2806613"/>
                <a:ext cx="569619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dirty="0"/>
                  <a:t> is the average hadron momentum which differentiates the spectra of soft hadrons emitted to the final states, revealing nuclear structure effects in ultra-central collisions.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8167E85-C78E-9D87-DB6B-3FE4014FD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027" y="2806613"/>
                <a:ext cx="5696197" cy="1200329"/>
              </a:xfrm>
              <a:prstGeom prst="rect">
                <a:avLst/>
              </a:prstGeom>
              <a:blipFill>
                <a:blip r:embed="rId8"/>
                <a:stretch>
                  <a:fillRect l="-964" t="-2538" r="-107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形 15" descr="复选标记 纯色填充">
            <a:extLst>
              <a:ext uri="{FF2B5EF4-FFF2-40B4-BE49-F238E27FC236}">
                <a16:creationId xmlns:a16="http://schemas.microsoft.com/office/drawing/2014/main" id="{DFCBD67E-ECEF-F20F-D7A8-39500F571F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98375" y="4301870"/>
            <a:ext cx="338446" cy="33844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F1D8D7F1-4B09-4245-DFE4-77A6CB9A0A6E}"/>
              </a:ext>
            </a:extLst>
          </p:cNvPr>
          <p:cNvSpPr txBox="1"/>
          <p:nvPr/>
        </p:nvSpPr>
        <p:spPr>
          <a:xfrm>
            <a:off x="5791026" y="4254369"/>
            <a:ext cx="5696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All of these variations are strongly correlated with the value of the NME.</a:t>
            </a:r>
            <a:endParaRPr lang="zh-CN" altLang="en-US" dirty="0"/>
          </a:p>
        </p:txBody>
      </p:sp>
      <p:pic>
        <p:nvPicPr>
          <p:cNvPr id="18" name="图形 17" descr="复选标记 纯色填充">
            <a:extLst>
              <a:ext uri="{FF2B5EF4-FFF2-40B4-BE49-F238E27FC236}">
                <a16:creationId xmlns:a16="http://schemas.microsoft.com/office/drawing/2014/main" id="{BE835A8B-849A-668D-34AC-F9D706CAD34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06292" y="5253878"/>
            <a:ext cx="338446" cy="33844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64EB1D36-FFC5-EFF4-8D89-0464F06012F7}"/>
              </a:ext>
            </a:extLst>
          </p:cNvPr>
          <p:cNvSpPr txBox="1"/>
          <p:nvPr/>
        </p:nvSpPr>
        <p:spPr>
          <a:xfrm>
            <a:off x="5812994" y="5217219"/>
            <a:ext cx="5450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By extending the high-energy data to the Bayesian analysis should effectively improve the extraction of the nuclear deformation.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6070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4C2B173-2CB0-5133-7D32-792BE787F8B2}"/>
              </a:ext>
            </a:extLst>
          </p:cNvPr>
          <p:cNvSpPr txBox="1"/>
          <p:nvPr/>
        </p:nvSpPr>
        <p:spPr>
          <a:xfrm>
            <a:off x="602793" y="1080598"/>
            <a:ext cx="3682037" cy="461665"/>
          </a:xfrm>
          <a:prstGeom prst="rect">
            <a:avLst/>
          </a:prstGeom>
          <a:gradFill flip="none" rotWithShape="1">
            <a:gsLst>
              <a:gs pos="0">
                <a:srgbClr val="A62C6F">
                  <a:tint val="66000"/>
                  <a:satMod val="160000"/>
                </a:srgbClr>
              </a:gs>
              <a:gs pos="50000">
                <a:srgbClr val="A62C6F">
                  <a:tint val="44500"/>
                  <a:satMod val="160000"/>
                </a:srgbClr>
              </a:gs>
              <a:gs pos="100000">
                <a:srgbClr val="A62C6F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Summary</a:t>
            </a:r>
            <a:endParaRPr lang="zh-CN" altLang="en-US" sz="2400" dirty="0"/>
          </a:p>
        </p:txBody>
      </p:sp>
      <p:pic>
        <p:nvPicPr>
          <p:cNvPr id="4" name="图形 3" descr="V 形箭头 纯色填充">
            <a:extLst>
              <a:ext uri="{FF2B5EF4-FFF2-40B4-BE49-F238E27FC236}">
                <a16:creationId xmlns:a16="http://schemas.microsoft.com/office/drawing/2014/main" id="{297F2FDC-42EF-5470-5E9C-90F9B986936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31942" y="2475757"/>
            <a:ext cx="286945" cy="2869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CBDBBB3-842D-5E08-0EAF-3C3BF1CF2192}"/>
              </a:ext>
            </a:extLst>
          </p:cNvPr>
          <p:cNvSpPr txBox="1"/>
          <p:nvPr/>
        </p:nvSpPr>
        <p:spPr>
          <a:xfrm>
            <a:off x="1066284" y="3308212"/>
            <a:ext cx="9575735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The high-energy collision observables investigated in this study exhibit a strong correlation with NME, offering a promising way for constraining NME in the future.</a:t>
            </a:r>
            <a:endParaRPr lang="zh-CN" altLang="en-US" dirty="0"/>
          </a:p>
        </p:txBody>
      </p:sp>
      <p:pic>
        <p:nvPicPr>
          <p:cNvPr id="6" name="图形 5" descr="V 形箭头 纯色填充">
            <a:extLst>
              <a:ext uri="{FF2B5EF4-FFF2-40B4-BE49-F238E27FC236}">
                <a16:creationId xmlns:a16="http://schemas.microsoft.com/office/drawing/2014/main" id="{7B2C8FF7-DD86-0E58-3B3E-B5CA618DAAE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2793" y="3429000"/>
            <a:ext cx="286945" cy="2869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FBAE143-D068-D8DD-DA00-570AA14FC6E3}"/>
              </a:ext>
            </a:extLst>
          </p:cNvPr>
          <p:cNvSpPr txBox="1"/>
          <p:nvPr/>
        </p:nvSpPr>
        <p:spPr>
          <a:xfrm>
            <a:off x="1066284" y="2330434"/>
            <a:ext cx="9417762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By using SP-CDFT, We have conducted the first statistical analysis of the correlation between NMEs of 0νββ decay and observables from HIC using covariant density functional theory (CDFT).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4D275AD-50AB-D726-4E94-85055FF79408}"/>
              </a:ext>
            </a:extLst>
          </p:cNvPr>
          <p:cNvSpPr txBox="1"/>
          <p:nvPr/>
        </p:nvSpPr>
        <p:spPr>
          <a:xfrm>
            <a:off x="584645" y="4489936"/>
            <a:ext cx="3682037" cy="461665"/>
          </a:xfrm>
          <a:prstGeom prst="rect">
            <a:avLst/>
          </a:prstGeom>
          <a:gradFill flip="none" rotWithShape="1">
            <a:gsLst>
              <a:gs pos="0">
                <a:srgbClr val="A62C6F">
                  <a:tint val="66000"/>
                  <a:satMod val="160000"/>
                </a:srgbClr>
              </a:gs>
              <a:gs pos="50000">
                <a:srgbClr val="A62C6F">
                  <a:tint val="44500"/>
                  <a:satMod val="160000"/>
                </a:srgbClr>
              </a:gs>
              <a:gs pos="100000">
                <a:srgbClr val="A62C6F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Prospect</a:t>
            </a:r>
            <a:endParaRPr lang="zh-CN" altLang="en-US" sz="2400" dirty="0"/>
          </a:p>
        </p:txBody>
      </p:sp>
      <p:pic>
        <p:nvPicPr>
          <p:cNvPr id="2" name="图形 1" descr="V 形箭头 纯色填充">
            <a:extLst>
              <a:ext uri="{FF2B5EF4-FFF2-40B4-BE49-F238E27FC236}">
                <a16:creationId xmlns:a16="http://schemas.microsoft.com/office/drawing/2014/main" id="{95BF818E-425B-55B0-F1EE-8BCA9DE19E5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4645" y="5412049"/>
            <a:ext cx="286945" cy="2869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6A2B192-53AE-04DE-E75E-121E2968E626}"/>
              </a:ext>
            </a:extLst>
          </p:cNvPr>
          <p:cNvSpPr txBox="1"/>
          <p:nvPr/>
        </p:nvSpPr>
        <p:spPr>
          <a:xfrm>
            <a:off x="1066284" y="5266729"/>
            <a:ext cx="9815472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The method is readily extendable to more candidate nuclei and we can combine with experimental data to constrain the value of NME. 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88C2140-C291-4BA2-3DF0-3A04A2CAC4F9}"/>
              </a:ext>
            </a:extLst>
          </p:cNvPr>
          <p:cNvSpPr txBox="1"/>
          <p:nvPr/>
        </p:nvSpPr>
        <p:spPr>
          <a:xfrm>
            <a:off x="1080423" y="1832030"/>
            <a:ext cx="5124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We have developed SP-CDFT to emulate MR-CDFT. </a:t>
            </a:r>
            <a:endParaRPr lang="zh-CN" altLang="en-US" dirty="0"/>
          </a:p>
        </p:txBody>
      </p:sp>
      <p:pic>
        <p:nvPicPr>
          <p:cNvPr id="10" name="图形 9" descr="V 形箭头 纯色填充">
            <a:extLst>
              <a:ext uri="{FF2B5EF4-FFF2-40B4-BE49-F238E27FC236}">
                <a16:creationId xmlns:a16="http://schemas.microsoft.com/office/drawing/2014/main" id="{D902C7BF-57B3-AB3E-9A98-34E2BD5F673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31942" y="1880576"/>
            <a:ext cx="286945" cy="2869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9122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501E7C3-6623-3517-7E79-1424A41D3E7B}"/>
              </a:ext>
            </a:extLst>
          </p:cNvPr>
          <p:cNvSpPr txBox="1"/>
          <p:nvPr/>
        </p:nvSpPr>
        <p:spPr>
          <a:xfrm>
            <a:off x="3076162" y="2644170"/>
            <a:ext cx="54040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latin typeface="Monotype Corsiva" panose="03010101010201010101" pitchFamily="66" charset="0"/>
              </a:rPr>
              <a:t>Thank  you!</a:t>
            </a:r>
            <a:endParaRPr lang="zh-CN" altLang="en-US" sz="9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154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17E6D04-A405-40F4-78A2-1C05F178D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284" y="703401"/>
            <a:ext cx="6783037" cy="443312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7957C71-BE27-4DFD-6761-BB80499F8100}"/>
              </a:ext>
            </a:extLst>
          </p:cNvPr>
          <p:cNvSpPr txBox="1"/>
          <p:nvPr/>
        </p:nvSpPr>
        <p:spPr>
          <a:xfrm>
            <a:off x="5189523" y="5664786"/>
            <a:ext cx="6622471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60"/>
              </a:lnSpc>
            </a:pPr>
            <a:r>
              <a:rPr lang="en-US" altLang="zh-CN" dirty="0">
                <a:solidFill>
                  <a:srgbClr val="FF0000"/>
                </a:solidFill>
              </a:rPr>
              <a:t>We need to perform correlation analysis and uncertainty quantification for each model to understand this discrepancy.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12B8DD7-9864-A1BB-FA96-52827E6269B6}"/>
                  </a:ext>
                </a:extLst>
              </p:cNvPr>
              <p:cNvSpPr txBox="1"/>
              <p:nvPr/>
            </p:nvSpPr>
            <p:spPr>
              <a:xfrm>
                <a:off x="874531" y="3204969"/>
                <a:ext cx="382809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The half-life of 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𝜈𝛽𝛽</m:t>
                    </m:r>
                  </m:oMath>
                </a14:m>
                <a:r>
                  <a:rPr lang="en-US" altLang="zh-CN" dirty="0"/>
                  <a:t> decay in the standard mechanism of light neutrino exchange is</a:t>
                </a:r>
                <a:r>
                  <a:rPr lang="zh-CN" altLang="en-US" dirty="0"/>
                  <a:t>：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12B8DD7-9864-A1BB-FA96-52827E626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31" y="3204969"/>
                <a:ext cx="3828098" cy="923330"/>
              </a:xfrm>
              <a:prstGeom prst="rect">
                <a:avLst/>
              </a:prstGeom>
              <a:blipFill>
                <a:blip r:embed="rId5"/>
                <a:stretch>
                  <a:fillRect l="-1274" t="-3974" r="-2070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形 10" descr="V 形箭头 纯色填充">
            <a:extLst>
              <a:ext uri="{FF2B5EF4-FFF2-40B4-BE49-F238E27FC236}">
                <a16:creationId xmlns:a16="http://schemas.microsoft.com/office/drawing/2014/main" id="{B6192C7F-4098-E3DE-DE74-1F9A0E4EA70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7671" y="3270093"/>
            <a:ext cx="286945" cy="2869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\documentclass{article}&#10;\usepackage{amsmath}&#10;\usepackage{amsfonts}&#10;\usepackage{textpos}&#10;\usepackage{braket}&#10;\usepackage{bm}&#10;\usepackage{xmpmulti} &#10;\usepackage{array}&#10;\usepackage{feynmp}&#10;\usepackage{mathalfa}&#10;\usepackage{mathrsfs}  &#10;\usepackage{xcolor}&#10;\usepackage{tcolorbox}&#10;\usepackage{accents} &#10;\newcommand{\half}{\ensuremath{\tfrac{1}{2}}}&#10;\newcommand{\elem}[2]{\ensuremath{{}^{#2}\text{#1}}}&#10;\newcommand{\nuc}[2]{\ensuremath{{}^{#2}\mathrm{#1}}}&#10;\newcommand{\vecl}[1]{\accentset{\leftarrow}{#1}}&#10;\pagestyle{empty} &#10;\begin{document}&#10;&#10;\begin{align*}&#10; \left(T_{1/2}^{0 \nu}\right)^{-1}=G_{0\nu} \cdot\left|\frac{\left\langle m_{\beta \beta}\right\rangle}{m _{e}}\right|^{2}\left|M^{0 \nu}\right|^{2}&#10;\end{align*}&#10;&#10;\end{document}&#10;" title="IguanaTex Picture Display">
            <a:extLst>
              <a:ext uri="{FF2B5EF4-FFF2-40B4-BE49-F238E27FC236}">
                <a16:creationId xmlns:a16="http://schemas.microsoft.com/office/drawing/2014/main" id="{03BEA63E-F3B0-A470-91EA-41F81DCEBDB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67701" y="4275148"/>
            <a:ext cx="3074881" cy="545483"/>
          </a:xfrm>
          <a:prstGeom prst="rect">
            <a:avLst/>
          </a:prstGeom>
        </p:spPr>
      </p:pic>
      <p:pic>
        <p:nvPicPr>
          <p:cNvPr id="15" name="图片 14" descr="\documentclass{article}&#10;\usepackage{amsmath}&#10;\usepackage{amsfonts}&#10;\usepackage{textpos}&#10;\usepackage{braket}&#10;\usepackage{bm}&#10;\usepackage{xmpmulti} &#10;\usepackage{array}&#10;\usepackage{feynmp}&#10;\usepackage{mathalfa}&#10;\usepackage{mathrsfs}  &#10;\usepackage{xcolor}&#10;\usepackage{tcolorbox}&#10;\usepackage{accents} &#10;\newcommand{\half}{\ensuremath{\tfrac{1}{2}}}&#10;\newcommand{\elem}[2]{\ensuremath{{}^{#2}\text{#1}}}&#10;\newcommand{\nuc}[2]{\ensuremath{{}^{#2}\mathrm{#1}}}&#10;\newcommand{\vecl}[1]{\accentset{\leftarrow}{#1}}&#10;\pagestyle{empty} &#10;\begin{document}&#10;&#10;\begin{align*}&#10; M^{0 \nu}=\left\langle \Psi_{f}|O^{0\nu}|\Psi_{i}\right\rangle.&#10;\end{align*}&#10;&#10;\end{document}&#10;" title="IguanaTex Picture Display">
            <a:extLst>
              <a:ext uri="{FF2B5EF4-FFF2-40B4-BE49-F238E27FC236}">
                <a16:creationId xmlns:a16="http://schemas.microsoft.com/office/drawing/2014/main" id="{139EEDE8-5ED0-2EC5-3B78-237F1A00767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482486" y="5613863"/>
            <a:ext cx="2099657" cy="279771"/>
          </a:xfrm>
          <a:prstGeom prst="rect">
            <a:avLst/>
          </a:prstGeom>
        </p:spPr>
      </p:pic>
      <p:pic>
        <p:nvPicPr>
          <p:cNvPr id="17" name="图形 16" descr="V 形箭头 纯色填充">
            <a:extLst>
              <a:ext uri="{FF2B5EF4-FFF2-40B4-BE49-F238E27FC236}">
                <a16:creationId xmlns:a16="http://schemas.microsoft.com/office/drawing/2014/main" id="{7AD00727-631F-FAD0-131D-C288D8F590E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7586" y="5035623"/>
            <a:ext cx="286945" cy="2869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FDE12B42-C8DA-8C93-4A75-A34B71FE9472}"/>
              </a:ext>
            </a:extLst>
          </p:cNvPr>
          <p:cNvSpPr txBox="1"/>
          <p:nvPr/>
        </p:nvSpPr>
        <p:spPr>
          <a:xfrm>
            <a:off x="908264" y="4995187"/>
            <a:ext cx="3074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matrix element (NME) is: 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57B5B81-DDF8-9C11-1DED-AFCAC1E1B1F6}"/>
              </a:ext>
            </a:extLst>
          </p:cNvPr>
          <p:cNvSpPr txBox="1"/>
          <p:nvPr/>
        </p:nvSpPr>
        <p:spPr>
          <a:xfrm>
            <a:off x="5217230" y="5342950"/>
            <a:ext cx="6581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Various nuclear models predict NMEs that differ by three to more!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CD83C2C-6903-E806-F06B-F5D09768D88F}"/>
              </a:ext>
            </a:extLst>
          </p:cNvPr>
          <p:cNvSpPr txBox="1"/>
          <p:nvPr/>
        </p:nvSpPr>
        <p:spPr>
          <a:xfrm>
            <a:off x="936033" y="6162558"/>
            <a:ext cx="28994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0070C0"/>
                </a:solidFill>
              </a:rPr>
              <a:t>J, M, Yao </a:t>
            </a:r>
            <a:r>
              <a:rPr lang="en-US" altLang="zh-CN" sz="1200" i="1" dirty="0">
                <a:solidFill>
                  <a:srgbClr val="0070C0"/>
                </a:solidFill>
              </a:rPr>
              <a:t>et al</a:t>
            </a:r>
            <a:r>
              <a:rPr lang="en-US" altLang="zh-CN" sz="1200" dirty="0">
                <a:solidFill>
                  <a:srgbClr val="0070C0"/>
                </a:solidFill>
              </a:rPr>
              <a:t>., PPNP. 126, 103965 (2022)</a:t>
            </a:r>
            <a:endParaRPr lang="zh-CN" altLang="en-US" sz="1200" dirty="0">
              <a:solidFill>
                <a:srgbClr val="0070C0"/>
              </a:solidFill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53E5F8BE-359F-1F75-0EAF-5758662E93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616" y="878618"/>
            <a:ext cx="3691931" cy="218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78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7471A-943A-EEAE-79E9-D9AD2D146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4C62B9F-614C-5D1A-F448-FC6074425CDD}"/>
              </a:ext>
            </a:extLst>
          </p:cNvPr>
          <p:cNvSpPr txBox="1"/>
          <p:nvPr/>
        </p:nvSpPr>
        <p:spPr>
          <a:xfrm>
            <a:off x="969227" y="1241124"/>
            <a:ext cx="1041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  The CDFT starts from the following energy density functional (EDF) under the mean-field approximation:</a:t>
            </a:r>
            <a:endParaRPr lang="zh-CN" altLang="en-US" dirty="0"/>
          </a:p>
        </p:txBody>
      </p:sp>
      <p:pic>
        <p:nvPicPr>
          <p:cNvPr id="4" name="图形 3" descr="V 形箭头 纯色填充">
            <a:extLst>
              <a:ext uri="{FF2B5EF4-FFF2-40B4-BE49-F238E27FC236}">
                <a16:creationId xmlns:a16="http://schemas.microsoft.com/office/drawing/2014/main" id="{517D01C7-14C0-D44C-47A2-C463E988563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0614" y="1277984"/>
            <a:ext cx="286945" cy="2869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4A83C23-3F3C-0CCB-EC2E-5BDFAB02603B}"/>
              </a:ext>
            </a:extLst>
          </p:cNvPr>
          <p:cNvSpPr txBox="1"/>
          <p:nvPr/>
        </p:nvSpPr>
        <p:spPr>
          <a:xfrm>
            <a:off x="1057523" y="2386957"/>
            <a:ext cx="479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interaction part with low-energy constants </a:t>
            </a:r>
            <a:endParaRPr lang="zh-CN" altLang="en-US" dirty="0"/>
          </a:p>
        </p:txBody>
      </p:sp>
      <p:pic>
        <p:nvPicPr>
          <p:cNvPr id="8" name="图形 7" descr="V 形箭头 纯色填充">
            <a:extLst>
              <a:ext uri="{FF2B5EF4-FFF2-40B4-BE49-F238E27FC236}">
                <a16:creationId xmlns:a16="http://schemas.microsoft.com/office/drawing/2014/main" id="{3C768E4E-6908-D882-4B87-526376DAADE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0614" y="2427474"/>
            <a:ext cx="286945" cy="2869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形 12" descr="V 形箭头 纯色填充">
            <a:extLst>
              <a:ext uri="{FF2B5EF4-FFF2-40B4-BE49-F238E27FC236}">
                <a16:creationId xmlns:a16="http://schemas.microsoft.com/office/drawing/2014/main" id="{ECFE8D39-FAD4-B19A-820A-0134EB0A61B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0614" y="4604357"/>
            <a:ext cx="286945" cy="2869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 descr="\documentclass{article}&#10;\usepackage{amsmath}&#10;\pagestyle{empty}&#10;\begin{document}&#10; $\mathbf{C}=\{\alpha_S, \beta_S, \gamma_S, \delta_S, \alpha_V, \gamma_V, \delta_V, \alpha_{TV}, \delta_{TV}\}$:&#10;&#10;&#10;&#10;\end{document}" title="IguanaTex Picture Display">
            <a:extLst>
              <a:ext uri="{FF2B5EF4-FFF2-40B4-BE49-F238E27FC236}">
                <a16:creationId xmlns:a16="http://schemas.microsoft.com/office/drawing/2014/main" id="{C3B5C6F6-B255-7918-C015-74D156ED0D9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785899" y="2475889"/>
            <a:ext cx="4128619" cy="222628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C2CD1097-4C92-57BF-EA79-EC4B273D8323}"/>
              </a:ext>
            </a:extLst>
          </p:cNvPr>
          <p:cNvSpPr txBox="1"/>
          <p:nvPr/>
        </p:nvSpPr>
        <p:spPr>
          <a:xfrm>
            <a:off x="1057523" y="4541351"/>
            <a:ext cx="5599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local densities             and currents                            are :</a:t>
            </a:r>
            <a:endParaRPr lang="zh-CN" altLang="en-US" dirty="0"/>
          </a:p>
        </p:txBody>
      </p:sp>
      <p:pic>
        <p:nvPicPr>
          <p:cNvPr id="21" name="图片 20" descr="\documentclass{article}&#10;\usepackage{amsmath}&#10;\pagestyle{empty}&#10;\begin{document}&#10;&#10;$\rho_{S}(\boldsymbol{r})$&#10;&#10;&#10;\end{document}" title="IguanaTex Picture Display">
            <a:extLst>
              <a:ext uri="{FF2B5EF4-FFF2-40B4-BE49-F238E27FC236}">
                <a16:creationId xmlns:a16="http://schemas.microsoft.com/office/drawing/2014/main" id="{07458CBA-BDA9-B49B-CB62-C682A6108F7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980956" y="4638988"/>
            <a:ext cx="497871" cy="216522"/>
          </a:xfrm>
          <a:prstGeom prst="rect">
            <a:avLst/>
          </a:prstGeom>
        </p:spPr>
      </p:pic>
      <p:pic>
        <p:nvPicPr>
          <p:cNvPr id="23" name="图片 22" descr="\documentclass{article}&#10;\usepackage{amsmath}&#10;\pagestyle{empty}&#10;\begin{document}&#10;&#10;$j_{V}^{\;\mu}(\boldsymbol{r})$, $\vec{j}_{T V}^{\;\mu}(\boldsymbol{r})$&#10;&#10;&#10;\end{document}" title="IguanaTex Picture Display">
            <a:extLst>
              <a:ext uri="{FF2B5EF4-FFF2-40B4-BE49-F238E27FC236}">
                <a16:creationId xmlns:a16="http://schemas.microsoft.com/office/drawing/2014/main" id="{24B2A0CE-FA96-2CA3-7E41-18597E310F5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846069" y="4598195"/>
            <a:ext cx="1234055" cy="252393"/>
          </a:xfrm>
          <a:prstGeom prst="rect">
            <a:avLst/>
          </a:prstGeom>
        </p:spPr>
      </p:pic>
      <p:pic>
        <p:nvPicPr>
          <p:cNvPr id="9" name="图片 8" descr="IguanaTex Picture Display&#10;&#10;\documentclass{article}&#10;\usepackage{amsmath}&#10;\usepackage{amsfonts}&#10;\usepackage{textpos}&#10;\usepackage{braket}&#10;\usepackage{xmpmulti} &#10;\usepackage{array}&#10;\usepackage{feynmp}&#10;\usepackage{mathalfa}&#10;\usepackage{mathrsfs}  &#10;\usepackage{xcolor}&#10;\usepackage{tcolorbox}&#10;\usepackage{accents} &#10;\newcommand{\half}{\ensuremath{\tfrac{1}{2}}}&#10;\newcommand{\elem}[2]{\ensuremath{{}^{#2}\text{#1}}}&#10;\newcommand{\nuc}[2]{\ensuremath{{}^{#2}\mathrm{#1}}}&#10;\newcommand{\vecl}[1]{\accentset{\leftarrow}{#1}}&#10;\pagestyle{empty} &#10;\begin{document}&#10;&#10;\begin{align*}&#10;\rho_S(\mathbf{r}) &#10;&amp;= \sum_{k=1}^{A&lt;\epsilon_F} &#10;\bar{\psi}_k(\mathbf{r}) \psi_k(\mathbf{r}), \qquad&#10;j^\mu(\mathbf{r}) &#10;= \sum_{k=1}^{A&lt;\epsilon_F} &#10;\bar{\psi}_k(\mathbf{r}) \gamma^\mu \psi_k(\mathbf{r}),&#10;\\&#10;j^\mu_{TV}(\mathbf{r}) &#10;&amp;= \sum_{k=1}^{A&lt;\epsilon_F} &#10;\bar{\psi}_k(\mathbf{r}) \vec{\tau}\,\gamma^\mu \psi_k(\mathbf{r}).&#10;\end{align*}&#10;&#10;\end{document}&#10;">
            <a:extLst>
              <a:ext uri="{FF2B5EF4-FFF2-40B4-BE49-F238E27FC236}">
                <a16:creationId xmlns:a16="http://schemas.microsoft.com/office/drawing/2014/main" id="{B19B6224-AB8F-B952-1A4F-5394B2EC26E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042233" y="5018445"/>
            <a:ext cx="5725714" cy="144579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140309D-CC12-973A-641A-82877001BB5B}"/>
              </a:ext>
            </a:extLst>
          </p:cNvPr>
          <p:cNvSpPr txBox="1"/>
          <p:nvPr/>
        </p:nvSpPr>
        <p:spPr>
          <a:xfrm>
            <a:off x="716842" y="719278"/>
            <a:ext cx="10499765" cy="369332"/>
          </a:xfrm>
          <a:prstGeom prst="rect">
            <a:avLst/>
          </a:prstGeom>
          <a:gradFill flip="none" rotWithShape="1">
            <a:gsLst>
              <a:gs pos="0">
                <a:srgbClr val="903163">
                  <a:shade val="30000"/>
                  <a:satMod val="115000"/>
                </a:srgbClr>
              </a:gs>
              <a:gs pos="50000">
                <a:srgbClr val="903163">
                  <a:shade val="67500"/>
                  <a:satMod val="115000"/>
                </a:srgbClr>
              </a:gs>
              <a:gs pos="100000">
                <a:srgbClr val="903163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Covariant Density Functional Theory (CDFT)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5" name="图片 14" descr="\documentclass{article}&#10;\usepackage{amsmath}&#10;\usepackage{amsfonts}&#10;\usepackage{textpos}&#10;\usepackage{braket}&#10;\usepackage{bm}&#10;\usepackage{xmpmulti} &#10;\usepackage{array}&#10;\usepackage{feynmp}&#10;\usepackage{mathalfa}&#10;\usepackage{mathrsfs}  &#10;\usepackage{xcolor}&#10;\usepackage{tcolorbox}&#10;\usepackage{accents} &#10;\newcommand{\half}{\ensuremath{\tfrac{1}{2}}}&#10;\newcommand{\elem}[2]{\ensuremath{{}^{#2}\text{#1}}}&#10;\newcommand{\nuc}[2]{\ensuremath{{}^{#2}\mathrm{#1}}}&#10;\newcommand{\vecl}[1]{\accentset{\leftarrow}{#1}}&#10;\pagestyle{empty} &#10;\begin{document}&#10;&#10;\begin{align*}&#10;E_{\mathrm{tot}}=\int d^3r \left(\mathcal{E}^{\text {kin}}(\boldsymbol{r})+\mathcal{E}^{\text {int}}(\boldsymbol{r})+\mathcal{E}^{\text {em}}(\boldsymbol{r})\right)-\sum_{\tau=n, p} \frac{V_{\tau}}{4} \int d^{3} r \kappa_{\tau}^{*}(\boldsymbol{r}) \kappa_{\tau}(\boldsymbol{r})+E_{\mathrm{cm}}^{\mathrm{mic}} &#10;\end{align*}&#10;&#10;\end{document}&#10;" title="IguanaTex Picture Display">
            <a:extLst>
              <a:ext uri="{FF2B5EF4-FFF2-40B4-BE49-F238E27FC236}">
                <a16:creationId xmlns:a16="http://schemas.microsoft.com/office/drawing/2014/main" id="{EE74CC81-4356-27B4-3FC5-372B2C11E94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289850" y="1739753"/>
            <a:ext cx="6869984" cy="534157"/>
          </a:xfrm>
          <a:prstGeom prst="rect">
            <a:avLst/>
          </a:prstGeom>
        </p:spPr>
      </p:pic>
      <p:pic>
        <p:nvPicPr>
          <p:cNvPr id="18" name="图片 17" descr="\documentclass{article}&#10;\usepackage{amsmath}&#10;\usepackage{amsfonts}&#10;\usepackage{textpos}&#10;\usepackage{braket}&#10;\usepackage{bm}&#10;\usepackage{xmpmulti} &#10;\usepackage{array}&#10;\usepackage{feynmp}&#10;\usepackage{mathalfa}&#10;\usepackage{mathrsfs}  &#10;\usepackage{xcolor}&#10;\usepackage{tcolorbox}&#10;\usepackage{accents} &#10;\newcommand{\half}{\ensuremath{\tfrac{1}{2}}}&#10;\newcommand{\elem}[2]{\ensuremath{{}^{#2}\text{#1}}}&#10;\newcommand{\nuc}[2]{\ensuremath{{}^{#2}\mathrm{#1}}}&#10;\newcommand{\vecl}[1]{\accentset{\leftarrow}{#1}}&#10;\pagestyle{empty} &#10;\begin{document}&#10;&#10;\begin{align*}&#10;\mathcal{E}^{\text{int}}(\mathbf{r}) &#10;&amp;= \frac{\textcolor{red}{\alpha_S}}{2}\rho_S^2&#10;+ \frac{\textcolor{red}{\beta_S}}{3}\rho_S^3&#10;+ \frac{\textcolor{red}{\gamma_S}}{4}\rho_S^4&#10;+ \frac{\textcolor{red}{\delta_S}}{2}\rho_S \Delta \rho_S \\&#10;&amp;\quad + \frac{\textcolor{red}{\alpha_V}}{2} j_\mu j^\mu&#10;+ \frac{\textcolor{red}{\gamma_V}}{4} (j_\mu j^\mu)^2&#10;+ \frac{\textcolor{red}{\delta_V}}{2} j_\mu \Delta j^\mu \\&#10;&amp;\quad + \frac{\textcolor{red}{\alpha_{TV}}}{2} \vec{j}_{TV}^{\,\mu} \cdot (\vec{j}_{TV})_{\mu}&#10;+ \frac{\textcolor{red}{\delta_{TV}}}{2} \vec{j}_{TV}^{\,\mu} \cdot \Delta (\vec{j}_{TV})_{\mu} \,&#10;\end{align*}&#10;&#10;\end{document}&#10;" title="IguanaTex Picture Display">
            <a:extLst>
              <a:ext uri="{FF2B5EF4-FFF2-40B4-BE49-F238E27FC236}">
                <a16:creationId xmlns:a16="http://schemas.microsoft.com/office/drawing/2014/main" id="{AD212CBE-9C66-7D29-0C21-288F0D13821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980956" y="2923150"/>
            <a:ext cx="4548017" cy="14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19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>
            <a:extLst>
              <a:ext uri="{FF2B5EF4-FFF2-40B4-BE49-F238E27FC236}">
                <a16:creationId xmlns:a16="http://schemas.microsoft.com/office/drawing/2014/main" id="{265E3F30-BA70-3A43-1853-61B30CC4E369}"/>
              </a:ext>
            </a:extLst>
          </p:cNvPr>
          <p:cNvSpPr/>
          <p:nvPr/>
        </p:nvSpPr>
        <p:spPr>
          <a:xfrm>
            <a:off x="841456" y="5305498"/>
            <a:ext cx="10378911" cy="126492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4" name="图形 23" descr="V 形箭头 纯色填充">
            <a:extLst>
              <a:ext uri="{FF2B5EF4-FFF2-40B4-BE49-F238E27FC236}">
                <a16:creationId xmlns:a16="http://schemas.microsoft.com/office/drawing/2014/main" id="{721D23C2-CB35-CA8B-0A61-C9EE82C2EC6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1829" y="2736718"/>
            <a:ext cx="286945" cy="2869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D2E18B8-6958-CE70-7E55-747BC7868F3B}"/>
              </a:ext>
            </a:extLst>
          </p:cNvPr>
          <p:cNvSpPr txBox="1"/>
          <p:nvPr/>
        </p:nvSpPr>
        <p:spPr>
          <a:xfrm>
            <a:off x="1457026" y="2703448"/>
            <a:ext cx="707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variational principle yields the Hill-Wheeler-Griffin (HWG) equation :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16CE6ACD-28BF-C8B8-A211-2CC939A6C518}"/>
                  </a:ext>
                </a:extLst>
              </p:cNvPr>
              <p:cNvSpPr txBox="1"/>
              <p:nvPr/>
            </p:nvSpPr>
            <p:spPr>
              <a:xfrm>
                <a:off x="1460982" y="3880641"/>
                <a:ext cx="61659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The Hamiltonian kernels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altLang="zh-CN" dirty="0"/>
                  <a:t> and norm kernels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𝒩</m:t>
                    </m:r>
                  </m:oMath>
                </a14:m>
                <a:r>
                  <a:rPr lang="en-US" altLang="zh-CN" dirty="0"/>
                  <a:t> are given by 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16CE6ACD-28BF-C8B8-A211-2CC939A6C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982" y="3880641"/>
                <a:ext cx="6165919" cy="369332"/>
              </a:xfrm>
              <a:prstGeom prst="rect">
                <a:avLst/>
              </a:prstGeom>
              <a:blipFill>
                <a:blip r:embed="rId7"/>
                <a:stretch>
                  <a:fillRect l="-890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本框 33">
            <a:extLst>
              <a:ext uri="{FF2B5EF4-FFF2-40B4-BE49-F238E27FC236}">
                <a16:creationId xmlns:a16="http://schemas.microsoft.com/office/drawing/2014/main" id="{B7CE000D-05DE-C3FC-D72A-9DB32F92481E}"/>
              </a:ext>
            </a:extLst>
          </p:cNvPr>
          <p:cNvSpPr txBox="1"/>
          <p:nvPr/>
        </p:nvSpPr>
        <p:spPr>
          <a:xfrm>
            <a:off x="1035218" y="5400565"/>
            <a:ext cx="7545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Energy density functionals :  </a:t>
            </a:r>
            <a:r>
              <a:rPr lang="en-US" altLang="zh-CN" sz="1400" dirty="0">
                <a:solidFill>
                  <a:srgbClr val="0070C0"/>
                </a:solidFill>
              </a:rPr>
              <a:t>Rodríguez 2010 PRL; Vaquero 2013 PRL; Song 2014 PRC; Yao 2015 PRC</a:t>
            </a:r>
            <a:endParaRPr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1F40539-9EAF-5CB3-8FA4-D7A986AB9CC6}"/>
              </a:ext>
            </a:extLst>
          </p:cNvPr>
          <p:cNvSpPr txBox="1"/>
          <p:nvPr/>
        </p:nvSpPr>
        <p:spPr>
          <a:xfrm>
            <a:off x="1031829" y="5789979"/>
            <a:ext cx="4365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Shell model Hamiltonian :  </a:t>
            </a:r>
            <a:r>
              <a:rPr lang="en-US" altLang="zh-CN" sz="1400" dirty="0">
                <a:solidFill>
                  <a:srgbClr val="0070C0"/>
                </a:solidFill>
              </a:rPr>
              <a:t>Jiao 2017 PRC; Jiao 2018 PRC</a:t>
            </a:r>
            <a:endParaRPr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D68679F1-6845-6D88-9991-0F070665B7A5}"/>
              </a:ext>
            </a:extLst>
          </p:cNvPr>
          <p:cNvSpPr txBox="1"/>
          <p:nvPr/>
        </p:nvSpPr>
        <p:spPr>
          <a:xfrm>
            <a:off x="1031829" y="6164811"/>
            <a:ext cx="3059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Chiral EFT interaction :  </a:t>
            </a:r>
            <a:r>
              <a:rPr lang="en-US" altLang="zh-CN" sz="1400" dirty="0">
                <a:solidFill>
                  <a:srgbClr val="0070C0"/>
                </a:solidFill>
              </a:rPr>
              <a:t>Yao 2020 PRL </a:t>
            </a:r>
            <a:endParaRPr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9060582-3DC4-CEBD-D97C-68058942C375}"/>
              </a:ext>
            </a:extLst>
          </p:cNvPr>
          <p:cNvSpPr txBox="1"/>
          <p:nvPr/>
        </p:nvSpPr>
        <p:spPr>
          <a:xfrm>
            <a:off x="1318774" y="692374"/>
            <a:ext cx="8666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 The GCM wave function is expanded on a set of non-orthogonal basis for a certain EDF:</a:t>
            </a:r>
            <a:endParaRPr lang="zh-CN" altLang="en-US" dirty="0"/>
          </a:p>
        </p:txBody>
      </p:sp>
      <p:pic>
        <p:nvPicPr>
          <p:cNvPr id="4" name="图形 3" descr="V 形箭头 纯色填充">
            <a:extLst>
              <a:ext uri="{FF2B5EF4-FFF2-40B4-BE49-F238E27FC236}">
                <a16:creationId xmlns:a16="http://schemas.microsoft.com/office/drawing/2014/main" id="{665CE940-98B0-1773-6B8D-63A225782EF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1829" y="733638"/>
            <a:ext cx="286945" cy="2869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5A28B68-AB33-FFDA-21F7-89CCDDCFA41B}"/>
              </a:ext>
            </a:extLst>
          </p:cNvPr>
          <p:cNvSpPr txBox="1"/>
          <p:nvPr/>
        </p:nvSpPr>
        <p:spPr>
          <a:xfrm>
            <a:off x="1368559" y="1048230"/>
            <a:ext cx="6168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70C0"/>
                </a:solidFill>
              </a:rPr>
              <a:t>P. Ring and P. Schuck</a:t>
            </a:r>
            <a:r>
              <a:rPr lang="en-US" altLang="zh-CN" sz="1400" i="1" dirty="0">
                <a:solidFill>
                  <a:srgbClr val="0070C0"/>
                </a:solidFill>
              </a:rPr>
              <a:t>, The nuclear many-body problem (1980)</a:t>
            </a:r>
            <a:endParaRPr lang="zh-CN" altLang="en-US" sz="1400" i="1" dirty="0">
              <a:solidFill>
                <a:srgbClr val="0070C0"/>
              </a:solidFill>
            </a:endParaRPr>
          </a:p>
        </p:txBody>
      </p:sp>
      <p:pic>
        <p:nvPicPr>
          <p:cNvPr id="19" name="图片 18" descr="\documentclass{article}&#10;\usepackage{amsmath}&#10;\usepackage{amsfonts}&#10;\usepackage{textpos}&#10;\usepackage{braket}&#10;\usepackage{bm}&#10;\usepackage{xmpmulti} &#10;\usepackage{array}&#10;\usepackage{feynmp}&#10;\usepackage{mathalfa}&#10;\usepackage{mathrsfs}  &#10;\usepackage{xcolor}&#10;\usepackage{tcolorbox}&#10;\usepackage{accents} &#10;\newcommand{\half}{\ensuremath{\tfrac{1}{2}}}&#10;\newcommand{\elem}[2]{\ensuremath{{}^{#2}\text{#1}}}&#10;\newcommand{\nuc}[2]{\ensuremath{{}^{#2}\mathrm{#1}}}&#10;\newcommand{\vecl}[1]{\accentset{\leftarrow}{#1}}&#10;\pagestyle{empty} &#10;\begin{document}&#10;&#10;\begin{align*}&#10;\sum_{\mathbf{a}' K'} &#10;\left[&#10;\mathcal{H}^{J}_{K K'}(\mathbf{a},\mathbf{a}') &#10;- E^{J}_{\nu} \mathcal{N}^{J}_{K K'}(\mathbf{a},\mathbf{a}')&#10;\right]&#10;f_{\nu}^{JK'}(\mathbf{a}') = 0.&#10;\end{align*}&#10;&#10;\end{document}&#10;" title="IguanaTex Picture Display">
            <a:extLst>
              <a:ext uri="{FF2B5EF4-FFF2-40B4-BE49-F238E27FC236}">
                <a16:creationId xmlns:a16="http://schemas.microsoft.com/office/drawing/2014/main" id="{064D977B-B2E6-31F6-E0F5-53D73DF8C4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323771" y="3284498"/>
            <a:ext cx="4927543" cy="499200"/>
          </a:xfrm>
          <a:prstGeom prst="rect">
            <a:avLst/>
          </a:prstGeom>
        </p:spPr>
      </p:pic>
      <p:pic>
        <p:nvPicPr>
          <p:cNvPr id="27" name="图片 26" descr="\documentclass{article}&#10;\usepackage{amsmath}&#10;\usepackage{amsfonts}&#10;\usepackage{textpos}&#10;\usepackage{braket}&#10;\usepackage{bm}&#10;\usepackage{xmpmulti} &#10;\usepackage{array}&#10;\usepackage{feynmp}&#10;\usepackage{mathalfa}&#10;\usepackage{mathrsfs}  &#10;\usepackage{xcolor}&#10;\usepackage{tcolorbox}&#10;\usepackage{accents} &#10;\newcommand{\half}{\ensuremath{\tfrac{1}{2}}}&#10;\newcommand{\elem}[2]{\ensuremath{{}^{#2}\text{#1}}}&#10;\newcommand{\nuc}[2]{\ensuremath{{}^{#2}\mathrm{#1}}}&#10;\newcommand{\vecl}[1]{\accentset{\leftarrow}{#1}}&#10;\pagestyle{empty} &#10;\begin{document}&#10;&#10;\begin{align*}&#10; \ket{\Psi^{J}_\nu}=\sum_{\mathbf{a},K} f^{JK}_{\nu}(\mathbf{a}) \ket{JK; \mathbf{a}},&#10;\end{align*}&#10;&#10;\end{document}&#10;" title="IguanaTex Picture Display">
            <a:extLst>
              <a:ext uri="{FF2B5EF4-FFF2-40B4-BE49-F238E27FC236}">
                <a16:creationId xmlns:a16="http://schemas.microsoft.com/office/drawing/2014/main" id="{1273C80B-155A-DDFA-AC7C-CDDA8C64DB0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360346" y="1563246"/>
            <a:ext cx="2692114" cy="519771"/>
          </a:xfrm>
          <a:prstGeom prst="rect">
            <a:avLst/>
          </a:prstGeom>
        </p:spPr>
      </p:pic>
      <p:pic>
        <p:nvPicPr>
          <p:cNvPr id="29" name="图片 28" descr="\documentclass{article}&#10;\usepackage{amsmath}&#10;\usepackage{amsfonts}&#10;\usepackage{textpos}&#10;\usepackage{braket}&#10;\usepackage{bm}&#10;\usepackage{xmpmulti} &#10;\usepackage{array}&#10;\usepackage{feynmp}&#10;\usepackage{mathalfa}&#10;\usepackage{mathrsfs}  &#10;\usepackage{xcolor}&#10;\usepackage{tcolorbox}&#10;\usepackage{accents} &#10;\newcommand{\half}{\ensuremath{\tfrac{1}{2}}}&#10;\newcommand{\elem}[2]{\ensuremath{{}^{#2}\text{#1}}}&#10;\newcommand{\nuc}[2]{\ensuremath{{}^{#2}\mathrm{#1}}}&#10;\newcommand{\vecl}[1]{\accentset{\leftarrow}{#1}}&#10;\pagestyle{empty} &#10;\begin{document}&#10;&#10;\begin{align*}&#10;\mathcal{H}^{J}_{K K'}(\mathbf{a},\mathbf{a}') &#10;&amp;\equiv \langle J  K; \mathbf{a} \,|\, \hat{H} \,|\, J  K'; \mathbf{a}' \rangle, \\&#10;\mathcal{N}^{J}_{K K'}(\mathbf{a},\mathbf{a}') &#10;&amp;\equiv \langle J  K; \mathbf{a} \,|\, J  K'; \mathbf{a}' \rangle.&#10;\end{align*}&#10;&#10;\end{document}&#10;" title="IguanaTex Picture Display">
            <a:extLst>
              <a:ext uri="{FF2B5EF4-FFF2-40B4-BE49-F238E27FC236}">
                <a16:creationId xmlns:a16="http://schemas.microsoft.com/office/drawing/2014/main" id="{3FEF973D-D37B-3FDA-2939-0CA448D3F1D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818040" y="4414572"/>
            <a:ext cx="3505371" cy="648686"/>
          </a:xfrm>
          <a:prstGeom prst="rect">
            <a:avLst/>
          </a:prstGeom>
        </p:spPr>
      </p:pic>
      <p:pic>
        <p:nvPicPr>
          <p:cNvPr id="41" name="图片 40" descr="\documentclass{article}&#10;\usepackage{amsmath}&#10;\usepackage{amsfonts}&#10;\usepackage{textpos}&#10;\usepackage{braket}&#10;\usepackage{bm}&#10;\usepackage{xmpmulti} &#10;\usepackage{array}&#10;\usepackage{feynmp}&#10;\usepackage{mathalfa}&#10;\usepackage{mathrsfs}  &#10;\usepackage{xcolor}&#10;\usepackage{tcolorbox}&#10;\usepackage{accents} &#10;\newcommand{\half}{\ensuremath{\tfrac{1}{2}}}&#10;\newcommand{\elem}[2]{\ensuremath{{}^{#2}\text{#1}}}&#10;\newcommand{\nuc}[2]{\ensuremath{{}^{#2}\mathrm{#1}}}&#10;\newcommand{\vecl}[1]{\accentset{\leftarrow}{#1}}&#10;\pagestyle{empty} &#10;\begin{document}&#10;&#10;\begin{align*}&#10;\ket{JK; \mathbf{a}} \equiv  \hat P^J_{MK} \hat P^N\hat P^Z\vert \Phi(\mathbf{a})\rangle&#10;\end{align*}&#10;&#10;\end{document}&#10;" title="IguanaTex Picture Display">
            <a:extLst>
              <a:ext uri="{FF2B5EF4-FFF2-40B4-BE49-F238E27FC236}">
                <a16:creationId xmlns:a16="http://schemas.microsoft.com/office/drawing/2014/main" id="{B4359F6E-235A-B72C-8C37-F635A34FD03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368922" y="2275395"/>
            <a:ext cx="2459645" cy="239701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6A1C967B-537D-0298-85E5-F828377E7EB3}"/>
              </a:ext>
            </a:extLst>
          </p:cNvPr>
          <p:cNvSpPr txBox="1"/>
          <p:nvPr/>
        </p:nvSpPr>
        <p:spPr>
          <a:xfrm>
            <a:off x="1496609" y="2217015"/>
            <a:ext cx="808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where                                                        are symmetry-projected quasiparticle vacuum.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3629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BB836AA-7B77-24E9-ECFA-AAC40C0F3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974" y="844026"/>
            <a:ext cx="4228316" cy="568598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8AFB8B3-A08A-9FB2-4601-0EAC2F829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668" y="2725918"/>
            <a:ext cx="6187043" cy="3380710"/>
          </a:xfrm>
          <a:prstGeom prst="rect">
            <a:avLst/>
          </a:prstGeom>
        </p:spPr>
      </p:pic>
      <p:pic>
        <p:nvPicPr>
          <p:cNvPr id="10" name="图片 9" descr="\documentclass{article}&#10;\usepackage{amsmath}&#10;\usepackage{amsfonts}&#10;\usepackage{textpos}&#10;\usepackage{braket}&#10;\usepackage{bm}&#10;\usepackage{xmpmulti} &#10;\usepackage{array}&#10;\usepackage{feynmp}&#10;\usepackage{mathalfa}&#10;\usepackage{mathrsfs}  &#10;\usepackage{xcolor}&#10;\usepackage{tcolorbox}&#10;\usepackage{accents} &#10;\newcommand{\half}{\ensuremath{\tfrac{1}{2}}}&#10;\newcommand{\elem}[2]{\ensuremath{{}^{#2}\text{#1}}}&#10;\newcommand{\nuc}[2]{\ensuremath{{}^{#2}\mathrm{#1}}}&#10;\newcommand{\vecl}[1]{\accentset{\leftarrow}{#1}}&#10;\pagestyle{empty} &#10;\begin{document}&#10;&#10;\begin{align*}&#10;  M^{0\nu}&#10;    &amp;=\sum_{\mathbf{q}_F,\mathbf{q}_I}  f^\ast(\mathbf{q}_F)f(\mathbf{q}_I) \langle \Phi(\mathbf{q}_F)|\hat O^{0\nu}\hat P^{N_I}\hat P^{Z_I}\hat P^{J  = 0}|\Phi(\boldsymbol{q}_I)\rangle \nonumber\\&#10;    &amp;= \sum_{\mathbf{q}_F,\mathbf{q}_I} f^\ast(\mathbf{q}_F)f(\mathbf{q}_I)&#10; \mathcal{N}^{1/2}\left(\boldsymbol{q}_I, \boldsymbol{q}_I\right)\mathcal{N}^{1/2}\left(\boldsymbol{q}_F, \boldsymbol{q}_F\right) &#10;     {\cal M}^{0\nu} (\bm{q}_F, \bm{q}_I),\nonumber\\&#10;\end{align*}&#10;&#10;\end{document}&#10;" title="IguanaTex Picture Display">
            <a:extLst>
              <a:ext uri="{FF2B5EF4-FFF2-40B4-BE49-F238E27FC236}">
                <a16:creationId xmlns:a16="http://schemas.microsoft.com/office/drawing/2014/main" id="{69F3D2A8-CB83-1DBB-EE12-FE93B73113C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93212" y="1433731"/>
            <a:ext cx="6147311" cy="1081649"/>
          </a:xfrm>
          <a:prstGeom prst="rect">
            <a:avLst/>
          </a:prstGeom>
        </p:spPr>
      </p:pic>
      <p:pic>
        <p:nvPicPr>
          <p:cNvPr id="11" name="图形 10" descr="V 形箭头 纯色填充">
            <a:extLst>
              <a:ext uri="{FF2B5EF4-FFF2-40B4-BE49-F238E27FC236}">
                <a16:creationId xmlns:a16="http://schemas.microsoft.com/office/drawing/2014/main" id="{7D4C1936-DF75-26F2-C41D-1E61FAB96B7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9740" y="792566"/>
            <a:ext cx="286945" cy="2869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BB609DA-6B06-9162-EF2D-09FDB4FFF60C}"/>
              </a:ext>
            </a:extLst>
          </p:cNvPr>
          <p:cNvSpPr txBox="1"/>
          <p:nvPr/>
        </p:nvSpPr>
        <p:spPr>
          <a:xfrm>
            <a:off x="1167740" y="751372"/>
            <a:ext cx="6146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NME calculated by GCM show explicit effect of deformations: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49A029A-2E67-DB55-84A4-0CBE225A719F}"/>
              </a:ext>
            </a:extLst>
          </p:cNvPr>
          <p:cNvSpPr txBox="1"/>
          <p:nvPr/>
        </p:nvSpPr>
        <p:spPr>
          <a:xfrm>
            <a:off x="1054786" y="6178666"/>
            <a:ext cx="3320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0070C0"/>
                </a:solidFill>
              </a:rPr>
              <a:t>Tomás R. Rodríguez </a:t>
            </a:r>
            <a:r>
              <a:rPr lang="en-US" altLang="zh-CN" sz="1200" i="1" dirty="0">
                <a:solidFill>
                  <a:srgbClr val="0070C0"/>
                </a:solidFill>
              </a:rPr>
              <a:t>et al</a:t>
            </a:r>
            <a:r>
              <a:rPr lang="en-US" altLang="zh-CN" sz="1200" dirty="0">
                <a:solidFill>
                  <a:srgbClr val="0070C0"/>
                </a:solidFill>
              </a:rPr>
              <a:t>., PRL 105, 252503(2010)</a:t>
            </a:r>
            <a:endParaRPr lang="zh-CN" alt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764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D075675-2CDF-0830-763F-FF7BDCF40806}"/>
              </a:ext>
            </a:extLst>
          </p:cNvPr>
          <p:cNvSpPr txBox="1"/>
          <p:nvPr/>
        </p:nvSpPr>
        <p:spPr>
          <a:xfrm>
            <a:off x="946887" y="5456850"/>
            <a:ext cx="964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Do these observables have correlations with the NME? How to implement the correlation analysis?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F89D36F-A3B8-41C8-5573-BC8798DA24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8507"/>
          <a:stretch>
            <a:fillRect/>
          </a:stretch>
        </p:blipFill>
        <p:spPr>
          <a:xfrm>
            <a:off x="424552" y="1316914"/>
            <a:ext cx="5879735" cy="270037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9859CC5-88CF-04CC-9722-548246954A02}"/>
              </a:ext>
            </a:extLst>
          </p:cNvPr>
          <p:cNvSpPr txBox="1"/>
          <p:nvPr/>
        </p:nvSpPr>
        <p:spPr>
          <a:xfrm>
            <a:off x="1055540" y="4206057"/>
            <a:ext cx="3916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0070C0"/>
                </a:solidFill>
              </a:rPr>
              <a:t>The STAR Collaboration, </a:t>
            </a:r>
            <a:r>
              <a:rPr lang="en-US" altLang="zh-CN" sz="1200" i="1" dirty="0">
                <a:solidFill>
                  <a:srgbClr val="0070C0"/>
                </a:solidFill>
              </a:rPr>
              <a:t>Rep. Prog. Phys.</a:t>
            </a:r>
            <a:r>
              <a:rPr lang="en-US" altLang="zh-CN" sz="1200" dirty="0">
                <a:solidFill>
                  <a:srgbClr val="0070C0"/>
                </a:solidFill>
              </a:rPr>
              <a:t> </a:t>
            </a:r>
            <a:r>
              <a:rPr lang="en-US" altLang="zh-CN" sz="1200" b="1" dirty="0">
                <a:solidFill>
                  <a:srgbClr val="0070C0"/>
                </a:solidFill>
              </a:rPr>
              <a:t>88</a:t>
            </a:r>
            <a:r>
              <a:rPr lang="en-US" altLang="zh-CN" sz="1200" dirty="0">
                <a:solidFill>
                  <a:srgbClr val="0070C0"/>
                </a:solidFill>
              </a:rPr>
              <a:t> 108601 (2025)</a:t>
            </a:r>
            <a:endParaRPr lang="zh-CN" altLang="en-US" sz="1200" dirty="0">
              <a:solidFill>
                <a:srgbClr val="0070C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2C955A3-DCF5-34F0-D1B0-39C9A72D7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254" y="1488375"/>
            <a:ext cx="5517218" cy="235744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4C0072A-1A00-1D9F-C33D-BA676B2B4D69}"/>
              </a:ext>
            </a:extLst>
          </p:cNvPr>
          <p:cNvSpPr txBox="1"/>
          <p:nvPr/>
        </p:nvSpPr>
        <p:spPr>
          <a:xfrm>
            <a:off x="1293208" y="4865791"/>
            <a:ext cx="9840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initial shape of the nuclei can be inferred from the observables of the collision’s final state. 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8" name="图形 7" descr="V 形箭头 纯色填充">
            <a:extLst>
              <a:ext uri="{FF2B5EF4-FFF2-40B4-BE49-F238E27FC236}">
                <a16:creationId xmlns:a16="http://schemas.microsoft.com/office/drawing/2014/main" id="{5B43E521-40AB-B17C-5F71-F05B26ADAD2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6263" y="4902011"/>
            <a:ext cx="286945" cy="2869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3128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41CF831-4212-8CF3-6945-EDE94452B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372" y="928351"/>
            <a:ext cx="5547437" cy="319498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49AAA91-181F-1958-27F5-1588E3F11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973" y="4997981"/>
            <a:ext cx="4328006" cy="846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C9A93E7-1BBF-F1C3-EC32-28D49FEC434E}"/>
                  </a:ext>
                </a:extLst>
              </p:cNvPr>
              <p:cNvSpPr txBox="1"/>
              <p:nvPr/>
            </p:nvSpPr>
            <p:spPr>
              <a:xfrm>
                <a:off x="870853" y="1442504"/>
                <a:ext cx="4536377" cy="1607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altLang="zh-CN" dirty="0"/>
                  <a:t>The core idea of EC is that the ground state eigenvector for the given Hamiltonian family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can be extended to eigenvectors at the training points: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C9A93E7-1BBF-F1C3-EC32-28D49FEC4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53" y="1442504"/>
                <a:ext cx="4536377" cy="1607491"/>
              </a:xfrm>
              <a:prstGeom prst="rect">
                <a:avLst/>
              </a:prstGeom>
              <a:blipFill>
                <a:blip r:embed="rId5"/>
                <a:stretch>
                  <a:fillRect l="-1210" r="-672" b="-53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形 7" descr="V 形箭头 纯色填充">
            <a:extLst>
              <a:ext uri="{FF2B5EF4-FFF2-40B4-BE49-F238E27FC236}">
                <a16:creationId xmlns:a16="http://schemas.microsoft.com/office/drawing/2014/main" id="{03A22261-0ADC-9589-7F15-7D3D9C4B5D6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5353" y="1553142"/>
            <a:ext cx="286945" cy="2869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FBC77D2-B287-025F-E076-35294581E4B8}"/>
              </a:ext>
            </a:extLst>
          </p:cNvPr>
          <p:cNvSpPr txBox="1"/>
          <p:nvPr/>
        </p:nvSpPr>
        <p:spPr>
          <a:xfrm>
            <a:off x="807521" y="823678"/>
            <a:ext cx="3114929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Eigenvector Continuation(EC)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1" name="图片 10" descr="\documentclass{article}&#10;\usepackage{amsmath}&#10;\usepackage{amsfonts}&#10;\usepackage{textpos}&#10;\usepackage{braket}&#10;\usepackage{bm}&#10;\usepackage{xmpmulti} &#10;\usepackage{array}&#10;\usepackage{feynmp}&#10;\usepackage{mathalfa}&#10;\usepackage{mathrsfs}  &#10;\usepackage{xcolor}&#10;\usepackage{tcolorbox}&#10;\usepackage{accents} &#10;\newcommand{\half}{\ensuremath{\tfrac{1}{2}}}&#10;\newcommand{\elem}[2]{\ensuremath{{}^{#2}\text{#1}}}&#10;\newcommand{\nuc}[2]{\ensuremath{{}^{#2}\mathrm{#1}}}&#10;\newcommand{\vecl}[1]{\accentset{\leftarrow}{#1}}&#10;\pagestyle{empty} &#10;\begin{document}&#10;&#10;\begin{align*}&#10;|\Psi_{g.s}(c)\rangle=\sum_{c_i} \bar f(c_i)|\Psi_{g.s}(c_i)\rangle&#10;\end{align*}&#10;&#10;\end{document}&#10;" title="IguanaTex Picture Display">
            <a:extLst>
              <a:ext uri="{FF2B5EF4-FFF2-40B4-BE49-F238E27FC236}">
                <a16:creationId xmlns:a16="http://schemas.microsoft.com/office/drawing/2014/main" id="{ABA62F38-2F63-6373-D78D-374DCD7E072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38336" y="3285060"/>
            <a:ext cx="2884114" cy="50194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D29E629-71BA-8D1A-1308-1D9D3692F249}"/>
              </a:ext>
            </a:extLst>
          </p:cNvPr>
          <p:cNvSpPr txBox="1"/>
          <p:nvPr/>
        </p:nvSpPr>
        <p:spPr>
          <a:xfrm>
            <a:off x="870854" y="3872623"/>
            <a:ext cx="2920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70C0"/>
                </a:solidFill>
              </a:rPr>
              <a:t>Dillon Frame</a:t>
            </a:r>
            <a:r>
              <a:rPr lang="en-US" altLang="zh-CN" sz="1200" i="1" dirty="0">
                <a:solidFill>
                  <a:srgbClr val="0070C0"/>
                </a:solidFill>
              </a:rPr>
              <a:t> et al</a:t>
            </a:r>
            <a:r>
              <a:rPr lang="en-US" altLang="zh-CN" sz="1200" dirty="0">
                <a:solidFill>
                  <a:srgbClr val="0070C0"/>
                </a:solidFill>
              </a:rPr>
              <a:t>., PRL 121</a:t>
            </a:r>
            <a:r>
              <a:rPr lang="zh-CN" altLang="en-US" sz="1200" dirty="0">
                <a:solidFill>
                  <a:srgbClr val="0070C0"/>
                </a:solidFill>
              </a:rPr>
              <a:t>，</a:t>
            </a:r>
            <a:r>
              <a:rPr lang="en-US" altLang="zh-CN" sz="1200" dirty="0">
                <a:solidFill>
                  <a:srgbClr val="0070C0"/>
                </a:solidFill>
              </a:rPr>
              <a:t>032501 (2018)</a:t>
            </a:r>
            <a:endParaRPr lang="zh-CN" altLang="en-US" sz="1200" dirty="0">
              <a:solidFill>
                <a:srgbClr val="0070C0"/>
              </a:solidFill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A6A7FF8-9E28-311D-9D41-6BED2BFD7D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035" y="4283531"/>
            <a:ext cx="6258652" cy="206372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2B4D352A-200B-DDF9-D5CD-7FE581CE978D}"/>
              </a:ext>
            </a:extLst>
          </p:cNvPr>
          <p:cNvSpPr txBox="1"/>
          <p:nvPr/>
        </p:nvSpPr>
        <p:spPr>
          <a:xfrm>
            <a:off x="534035" y="6230447"/>
            <a:ext cx="3816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70C0"/>
                </a:solidFill>
              </a:rPr>
              <a:t>C. Drischler </a:t>
            </a:r>
            <a:r>
              <a:rPr lang="en-US" altLang="zh-CN" sz="1200" i="1" dirty="0">
                <a:solidFill>
                  <a:srgbClr val="0070C0"/>
                </a:solidFill>
              </a:rPr>
              <a:t>et al</a:t>
            </a:r>
            <a:r>
              <a:rPr lang="en-US" altLang="zh-CN" sz="1200" dirty="0">
                <a:solidFill>
                  <a:srgbClr val="0070C0"/>
                </a:solidFill>
              </a:rPr>
              <a:t>., </a:t>
            </a:r>
            <a:r>
              <a:rPr lang="fr-FR" altLang="zh-CN" sz="1200" dirty="0">
                <a:solidFill>
                  <a:srgbClr val="0070C0"/>
                </a:solidFill>
              </a:rPr>
              <a:t>Front. Phys. 10, 1092931 (2023)</a:t>
            </a:r>
            <a:endParaRPr lang="zh-CN" alt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24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\documentclass{article}&#10;\usepackage{amsmath}&#10;\usepackage{amsfonts}&#10;\usepackage{textpos}&#10;\usepackage{braket}&#10;\usepackage{bm}&#10;\usepackage{xmpmulti} &#10;\usepackage{array}&#10;\usepackage{feynmp}&#10;\usepackage{mathalfa}&#10;\usepackage{mathrsfs}  &#10;\usepackage{xcolor}&#10;\usepackage{tcolorbox}&#10;\usepackage{accents} &#10;\newcommand{\half}{\ensuremath{\tfrac{1}{2}}}&#10;\newcommand{\elem}[2]{\ensuremath{{}^{#2}\text{#1}}}&#10;\newcommand{\nuc}[2]{\ensuremath{{}^{#2}\mathrm{#1}}}&#10;\newcommand{\vecl}[1]{\accentset{\leftarrow}{#1}}&#10;\pagestyle{empty} &#10;\begin{document}&#10;&#10;\begin{align*}&#10; \ket{\bar\Psi^{J}_k(\mathbf{C}_\odot)}&#10;   =\textcolor{red}{\sum^{k_{\rm max}}_{\nu=1}}\sum^{N_t}_{t=1} \bar f^{J}_{k, \mathbf{C}_\odot}(\nu, \mathbf{C}_t)\ket{\Psi^{J}_\nu(\mathbf{C}_t)},&#10;\end{align*}&#10;&#10;\end{document}&#10;" title="IguanaTex Picture Display">
            <a:extLst>
              <a:ext uri="{FF2B5EF4-FFF2-40B4-BE49-F238E27FC236}">
                <a16:creationId xmlns:a16="http://schemas.microsoft.com/office/drawing/2014/main" id="{C41A55D3-A9CB-717E-B9C8-0FAF63557F7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904833" y="1938561"/>
            <a:ext cx="4558315" cy="705419"/>
          </a:xfrm>
          <a:prstGeom prst="rect">
            <a:avLst/>
          </a:prstGeom>
        </p:spPr>
      </p:pic>
      <p:pic>
        <p:nvPicPr>
          <p:cNvPr id="6" name="图片 5" descr="\documentclass{article}&#10;\usepackage{amsmath}&#10;\usepackage{amsfonts}&#10;\usepackage{textpos}&#10;\usepackage{braket}&#10;\usepackage{bm}&#10;\usepackage{xmpmulti} &#10;\usepackage{array}&#10;\usepackage{feynmp}&#10;\usepackage{mathalfa}&#10;\usepackage{mathrsfs}  &#10;\usepackage{xcolor}&#10;\usepackage{tcolorbox}&#10;\usepackage{accents} &#10;\newcommand{\half}{\ensuremath{\tfrac{1}{2}}}&#10;\newcommand{\elem}[2]{\ensuremath{{}^{#2}\text{#1}}}&#10;\newcommand{\nuc}[2]{\ensuremath{{}^{#2}\mathrm{#1}}}&#10;\newcommand{\vecl}[1]{\accentset{\leftarrow}{#1}}&#10;\pagestyle{empty} &#10;\begin{document}&#10;&#10;\begin{align*}&#10;      \mathscr{N}^{\nu\nu'}_{tt'} &#10;     &amp;= \bra{\Psi^{J}_\nu(\mathbf{C}_t)}\Psi^{J}_{\nu'}(\mathbf{C}_{t'}\rangle,\\&#10;   \mathscr{H}^{\nu\nu'}_{tt'}(\mathbf{C}_\odot) &#10;    &amp;= \bra{\Psi^{J}_{\nu}(\mathbf{C}_t)} \hat H(\mathbf{C}_\odot) \ket{\Psi^{J}_{\nu'}(\mathbf{C}_{t'})}.&#10;\end{align*}&#10;&#10;\end{document}&#10;" title="IguanaTex Picture Display">
            <a:extLst>
              <a:ext uri="{FF2B5EF4-FFF2-40B4-BE49-F238E27FC236}">
                <a16:creationId xmlns:a16="http://schemas.microsoft.com/office/drawing/2014/main" id="{6C5A2818-37FA-2810-6165-1CE689DEE17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790461" y="5351148"/>
            <a:ext cx="4180114" cy="682971"/>
          </a:xfrm>
          <a:prstGeom prst="rect">
            <a:avLst/>
          </a:prstGeom>
        </p:spPr>
      </p:pic>
      <p:pic>
        <p:nvPicPr>
          <p:cNvPr id="8" name="图片 7" descr="\documentclass{article}&#10;\usepackage{amsmath}&#10;\usepackage{amsfonts}&#10;\usepackage{textpos}&#10;\usepackage{braket}&#10;\usepackage{bm}&#10;\usepackage{xmpmulti} &#10;\usepackage{array}&#10;\usepackage{feynmp}&#10;\usepackage{mathalfa}&#10;\usepackage{mathrsfs}  &#10;\usepackage{xcolor}&#10;\usepackage{tcolorbox}&#10;\usepackage{accents} &#10;\newcommand{\half}{\ensuremath{\tfrac{1}{2}}}&#10;\newcommand{\elem}[2]{\ensuremath{{}^{#2}\text{#1}}}&#10;\newcommand{\nuc}[2]{\ensuremath{{}^{#2}\mathrm{#1}}}&#10;\newcommand{\vecl}[1]{\accentset{\leftarrow}{#1}}&#10;\pagestyle{empty} &#10;\begin{document}&#10;&#10;\begin{align*}&#10; \sum^{k_{\rm max}}_{\nu'=1}\sum^{N_t}_{t'=1} \Bigg[ &#10; \mathscr{H}^{\nu\nu'}_{tt'}(\mathbf{C}_\odot) &#10; - \bar E_{k, \mathbf{C}_\odot}^{J}  \mathscr{N}^{\nu, \nu'}_{tt'} \Bigg]  \bar f^{J}_{k, \mathbf{C}_\odot}(\nu', \mathbf{C}_{t'})=0,&#10;\end{align*}&#10;&#10;\end{document}&#10;" title="IguanaTex Picture Display">
            <a:extLst>
              <a:ext uri="{FF2B5EF4-FFF2-40B4-BE49-F238E27FC236}">
                <a16:creationId xmlns:a16="http://schemas.microsoft.com/office/drawing/2014/main" id="{C8912558-1FFD-C132-1CE0-AF6A2AFD591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426827" y="3579412"/>
            <a:ext cx="5512264" cy="68490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A39F470-F479-CE9B-FFE0-ECA390418FFC}"/>
              </a:ext>
            </a:extLst>
          </p:cNvPr>
          <p:cNvSpPr txBox="1"/>
          <p:nvPr/>
        </p:nvSpPr>
        <p:spPr>
          <a:xfrm>
            <a:off x="1146824" y="4562266"/>
            <a:ext cx="847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Here, we define the norm and Hamiltonian kernels of the EC method for a target EDF,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4234DC5-CF93-348E-7456-E6B575B82E40}"/>
              </a:ext>
            </a:extLst>
          </p:cNvPr>
          <p:cNvSpPr txBox="1"/>
          <p:nvPr/>
        </p:nvSpPr>
        <p:spPr>
          <a:xfrm>
            <a:off x="1142926" y="2884423"/>
            <a:ext cx="7521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mixing coefficient                         is determined by the following equation,</a:t>
            </a:r>
            <a:endParaRPr lang="zh-CN" altLang="en-US" dirty="0"/>
          </a:p>
        </p:txBody>
      </p:sp>
      <p:pic>
        <p:nvPicPr>
          <p:cNvPr id="12" name="图片 11" descr="\documentclass{article}&#10;\usepackage{amsmath}&#10;\usepackage{amsfonts}&#10;\usepackage{textpos}&#10;\usepackage{braket}&#10;\usepackage{bm}&#10;\usepackage{xmpmulti} &#10;\usepackage{array}&#10;\usepackage{feynmp}&#10;\usepackage{mathalfa}&#10;\usepackage{mathrsfs}  &#10;\usepackage{xcolor}&#10;\usepackage{tcolorbox}&#10;\usepackage{accents} &#10;\newcommand{\half}{\ensuremath{\tfrac{1}{2}}}&#10;\newcommand{\elem}[2]{\ensuremath{{}^{#2}\text{#1}}}&#10;\newcommand{\nuc}[2]{\ensuremath{{}^{#2}\mathrm{#1}}}&#10;\newcommand{\vecl}[1]{\accentset{\leftarrow}{#1}}&#10;\pagestyle{empty} &#10;\begin{document}&#10;&#10;\begin{align*}&#10;\bar f^{J}_{k, \mathbf{C}_\odot}(\nu, \mathbf{C}_t)&#10;\end{align*}&#10;&#10;\end{document}&#10;" title="IguanaTex Picture Display">
            <a:extLst>
              <a:ext uri="{FF2B5EF4-FFF2-40B4-BE49-F238E27FC236}">
                <a16:creationId xmlns:a16="http://schemas.microsoft.com/office/drawing/2014/main" id="{6EBA198C-FB69-A3E8-E3C3-86C5460C15C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457295" y="2940688"/>
            <a:ext cx="1062182" cy="2695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3B6F2C9-21A1-8558-3F15-DAA5DF449497}"/>
                  </a:ext>
                </a:extLst>
              </p:cNvPr>
              <p:cNvSpPr txBox="1"/>
              <p:nvPr/>
            </p:nvSpPr>
            <p:spPr>
              <a:xfrm>
                <a:off x="1142926" y="824261"/>
                <a:ext cx="10317825" cy="879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In SP-CDFT, the k-</a:t>
                </a:r>
                <a:r>
                  <a:rPr lang="en-US" altLang="zh-CN" dirty="0" err="1"/>
                  <a:t>th</a:t>
                </a:r>
                <a:r>
                  <a:rPr lang="en-US" altLang="zh-CN" dirty="0"/>
                  <a:t> wave function                      of a target EDF                                                      is expanded in terms of the basis wave functions of the first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altLang="zh-CN" dirty="0"/>
                  <a:t> states                     by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/>
                  <a:t> training EDFs,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3B6F2C9-21A1-8558-3F15-DAA5DF449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26" y="824261"/>
                <a:ext cx="10317825" cy="879664"/>
              </a:xfrm>
              <a:prstGeom prst="rect">
                <a:avLst/>
              </a:prstGeom>
              <a:blipFill>
                <a:blip r:embed="rId13"/>
                <a:stretch>
                  <a:fillRect l="-473" b="-9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 descr="\documentclass{article}&#10;\usepackage{amsmath}&#10;\usepackage{amsfonts}&#10;\usepackage{textpos}&#10;\usepackage{braket}&#10;\usepackage{bm}&#10;\usepackage{xmpmulti} &#10;\usepackage{array}&#10;\usepackage{feynmp}&#10;\usepackage{mathalfa}&#10;\usepackage{mathrsfs}  &#10;\usepackage{xcolor}&#10;\usepackage{tcolorbox}&#10;\usepackage{accents} &#10;\newcommand{\half}{\ensuremath{\tfrac{1}{2}}}&#10;\newcommand{\elem}[2]{\ensuremath{{}^{#2}\text{#1}}}&#10;\newcommand{\nuc}[2]{\ensuremath{{}^{#2}\mathrm{#1}}}&#10;\newcommand{\vecl}[1]{\accentset{\leftarrow}{#1}}&#10;\pagestyle{empty} &#10;\begin{document}&#10;&#10;\begin{align*}&#10;\ket{\bar\Psi^{J}_k(\mathbf{C}_\odot)}&#10;\end{align*}&#10;&#10;\end{document}&#10;" title="IguanaTex Picture Display">
            <a:extLst>
              <a:ext uri="{FF2B5EF4-FFF2-40B4-BE49-F238E27FC236}">
                <a16:creationId xmlns:a16="http://schemas.microsoft.com/office/drawing/2014/main" id="{E4C62539-35DF-B846-D93C-BE119545D27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659367" y="969803"/>
            <a:ext cx="862659" cy="242822"/>
          </a:xfrm>
          <a:prstGeom prst="rect">
            <a:avLst/>
          </a:prstGeom>
        </p:spPr>
      </p:pic>
      <p:pic>
        <p:nvPicPr>
          <p:cNvPr id="19" name="图片 18" descr="\documentclass{article}&#10;\usepackage{amsmath}&#10;\usepackage{amsfonts}&#10;\usepackage{textpos}&#10;\usepackage{braket}&#10;\usepackage{bm}&#10;\usepackage{xmpmulti} &#10;\usepackage{array}&#10;\usepackage{feynmp}&#10;\usepackage{mathalfa}&#10;\usepackage{mathrsfs}  &#10;\usepackage{xcolor}&#10;\usepackage{tcolorbox}&#10;\usepackage{accents} &#10;\newcommand{\half}{\ensuremath{\tfrac{1}{2}}}&#10;\newcommand{\elem}[2]{\ensuremath{{}^{#2}\text{#1}}}&#10;\newcommand{\nuc}[2]{\ensuremath{{}^{#2}\mathrm{#1}}}&#10;\newcommand{\vecl}[1]{\accentset{\leftarrow}{#1}}&#10;\pagestyle{empty} &#10;\begin{document}&#10;&#10;\begin{align*}&#10;E_{\mathbf{C}_\odot}(\boldsymbol{\rho})=E_0(\boldsymbol{\rho})+\mathbf{C}_\odot\cdot\boldsymbol{\rho}&#10;\end{align*}&#10;&#10;\end{document}&#10;" title="IguanaTex Picture Display">
            <a:extLst>
              <a:ext uri="{FF2B5EF4-FFF2-40B4-BE49-F238E27FC236}">
                <a16:creationId xmlns:a16="http://schemas.microsoft.com/office/drawing/2014/main" id="{F30D70A7-371E-22BE-E140-EB4D09057AA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167837" y="982392"/>
            <a:ext cx="2451178" cy="234189"/>
          </a:xfrm>
          <a:prstGeom prst="rect">
            <a:avLst/>
          </a:prstGeom>
        </p:spPr>
      </p:pic>
      <p:pic>
        <p:nvPicPr>
          <p:cNvPr id="21" name="图片 20" descr="\documentclass{article}&#10;\usepackage{amsmath}&#10;\usepackage{amsfonts}&#10;\usepackage{textpos}&#10;\usepackage{braket}&#10;\usepackage{bm}&#10;\usepackage{xmpmulti} &#10;\usepackage{array}&#10;\usepackage{feynmp}&#10;\usepackage{mathalfa}&#10;\usepackage{mathrsfs}  &#10;\usepackage{xcolor}&#10;\usepackage{tcolorbox}&#10;\usepackage{accents} &#10;\newcommand{\half}{\ensuremath{\tfrac{1}{2}}}&#10;\newcommand{\elem}[2]{\ensuremath{{}^{#2}\text{#1}}}&#10;\newcommand{\nuc}[2]{\ensuremath{{}^{#2}\mathrm{#1}}}&#10;\newcommand{\vecl}[1]{\accentset{\leftarrow}{#1}}&#10;\pagestyle{empty} &#10;\begin{document}&#10;&#10;\begin{align*}&#10;\ket{\Psi^{J}_\nu(\mathbf{C}_t)}&#10;\end{align*}&#10;&#10;\end{document}&#10;" title="IguanaTex Picture Display">
            <a:extLst>
              <a:ext uri="{FF2B5EF4-FFF2-40B4-BE49-F238E27FC236}">
                <a16:creationId xmlns:a16="http://schemas.microsoft.com/office/drawing/2014/main" id="{749F4970-EC8F-F233-D51B-A7350ADFD9E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908264" y="1396770"/>
            <a:ext cx="771113" cy="235928"/>
          </a:xfrm>
          <a:prstGeom prst="rect">
            <a:avLst/>
          </a:prstGeom>
        </p:spPr>
      </p:pic>
      <p:pic>
        <p:nvPicPr>
          <p:cNvPr id="22" name="图形 21" descr="V 形箭头 纯色填充">
            <a:extLst>
              <a:ext uri="{FF2B5EF4-FFF2-40B4-BE49-F238E27FC236}">
                <a16:creationId xmlns:a16="http://schemas.microsoft.com/office/drawing/2014/main" id="{25D2164B-A129-00A7-82B2-8E28FBDA538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77690" y="969803"/>
            <a:ext cx="286945" cy="2869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3" name="图形 22" descr="V 形箭头 纯色填充">
            <a:extLst>
              <a:ext uri="{FF2B5EF4-FFF2-40B4-BE49-F238E27FC236}">
                <a16:creationId xmlns:a16="http://schemas.microsoft.com/office/drawing/2014/main" id="{7DEFE5EE-6A6B-1779-AD5E-A4A59D41CD7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77690" y="2923270"/>
            <a:ext cx="286945" cy="2869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4" name="图形 23" descr="V 形箭头 纯色填充">
            <a:extLst>
              <a:ext uri="{FF2B5EF4-FFF2-40B4-BE49-F238E27FC236}">
                <a16:creationId xmlns:a16="http://schemas.microsoft.com/office/drawing/2014/main" id="{99DC66B0-20CA-6039-8A94-2B839AE2C38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00568" y="4610608"/>
            <a:ext cx="286945" cy="2869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1094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0FEC688-560C-86EB-F489-7CB4543AA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30" y="1348120"/>
            <a:ext cx="6167636" cy="380618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109DAF4-4947-609B-AF52-6CA2B3EF1CBD}"/>
              </a:ext>
            </a:extLst>
          </p:cNvPr>
          <p:cNvSpPr txBox="1"/>
          <p:nvPr/>
        </p:nvSpPr>
        <p:spPr>
          <a:xfrm>
            <a:off x="993569" y="5375564"/>
            <a:ext cx="6167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FIG</a:t>
            </a:r>
            <a:r>
              <a:rPr lang="en-US" altLang="zh-CN" dirty="0"/>
              <a:t>.  The ratio of the computation time of MR-CDFT        calculation to that of SP-CDFT calculation for </a:t>
            </a:r>
            <a:r>
              <a:rPr lang="en-US" altLang="zh-CN" baseline="30000" dirty="0"/>
              <a:t>150</a:t>
            </a:r>
            <a:r>
              <a:rPr lang="en-US" altLang="zh-CN" dirty="0"/>
              <a:t>Nd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03BBF76-4BC6-1223-8A2A-9A2E7B20165D}"/>
              </a:ext>
            </a:extLst>
          </p:cNvPr>
          <p:cNvSpPr txBox="1"/>
          <p:nvPr/>
        </p:nvSpPr>
        <p:spPr>
          <a:xfrm>
            <a:off x="7671460" y="3404266"/>
            <a:ext cx="3938510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The SP-CDFT allows us within half an hour using a PC, to predict nuclear low-lying states for 1.3 millions of EDF samples which would otherwise take years with the MR-CDFT.</a:t>
            </a:r>
            <a:endParaRPr lang="zh-CN" altLang="en-US" dirty="0"/>
          </a:p>
        </p:txBody>
      </p:sp>
      <p:pic>
        <p:nvPicPr>
          <p:cNvPr id="7" name="图形 6" descr="V 形箭头 纯色填充">
            <a:extLst>
              <a:ext uri="{FF2B5EF4-FFF2-40B4-BE49-F238E27FC236}">
                <a16:creationId xmlns:a16="http://schemas.microsoft.com/office/drawing/2014/main" id="{71329D6C-A8A2-CECD-F17B-85D3B546123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40973" y="3536321"/>
            <a:ext cx="286945" cy="2869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012481A-CF1D-23C3-AF13-47C87C2CD38C}"/>
                  </a:ext>
                </a:extLst>
              </p:cNvPr>
              <p:cNvSpPr txBox="1"/>
              <p:nvPr/>
            </p:nvSpPr>
            <p:spPr>
              <a:xfrm>
                <a:off x="7655625" y="1396538"/>
                <a:ext cx="3731314" cy="1711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The number of samples we sample is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altLang="zh-CN" dirty="0"/>
                  <a:t>, and the calculated ratio of                                                                                                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for </a:t>
                </a:r>
                <a:r>
                  <a:rPr lang="en-US" altLang="zh-CN" baseline="30000" dirty="0"/>
                  <a:t>150</a:t>
                </a:r>
                <a:r>
                  <a:rPr lang="en-US" altLang="zh-CN" dirty="0"/>
                  <a:t>Nd.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012481A-CF1D-23C3-AF13-47C87C2CD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625" y="1396538"/>
                <a:ext cx="3731314" cy="1711366"/>
              </a:xfrm>
              <a:prstGeom prst="rect">
                <a:avLst/>
              </a:prstGeom>
              <a:blipFill>
                <a:blip r:embed="rId5"/>
                <a:stretch>
                  <a:fillRect l="-1471" r="-2124" b="-46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 descr="\documentclass{article}&#10;\usepackage{amsmath}&#10;\usepackage{amsfonts}&#10;\usepackage{textpos}&#10;\usepackage{braket}&#10;\usepackage{bm}&#10;\usepackage{xmpmulti} &#10;\usepackage{array}&#10;\usepackage{feynmp}&#10;\usepackage{mathalfa}&#10;\usepackage{mathrsfs}  &#10;\usepackage{xcolor}&#10;\usepackage{tcolorbox}&#10;\usepackage{accents} &#10;\newcommand{\half}{\ensuremath{\tfrac{1}{2}}}&#10;\newcommand{\elem}[2]{\ensuremath{{}^{#2}\text{#1}}}&#10;\newcommand{\nuc}[2]{\ensuremath{{}^{#2}\mathrm{#1}}}&#10;\newcommand{\vecl}[1]{\accentset{\leftarrow}{#1}}&#10;\pagestyle{empty} &#10;\begin{document}&#10;&#10;\begin{align*}&#10;T_{\rm MR-CDFT}/T_{\rm SP-CDFT}\simeq 10^4&#10;\end{align*}&#10;&#10;\end{document}&#10;" title="IguanaTex Picture Display">
            <a:extLst>
              <a:ext uri="{FF2B5EF4-FFF2-40B4-BE49-F238E27FC236}">
                <a16:creationId xmlns:a16="http://schemas.microsoft.com/office/drawing/2014/main" id="{009A1D83-FF24-257A-34C7-0F3AABFD17E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18209" y="2365775"/>
            <a:ext cx="2847086" cy="259200"/>
          </a:xfrm>
          <a:prstGeom prst="rect">
            <a:avLst/>
          </a:prstGeom>
        </p:spPr>
      </p:pic>
      <p:pic>
        <p:nvPicPr>
          <p:cNvPr id="11" name="图形 10" descr="V 形箭头 纯色填充">
            <a:extLst>
              <a:ext uri="{FF2B5EF4-FFF2-40B4-BE49-F238E27FC236}">
                <a16:creationId xmlns:a16="http://schemas.microsoft.com/office/drawing/2014/main" id="{06F9C1A8-D980-625E-3518-D7D705F0B94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8130" y="1539287"/>
            <a:ext cx="286945" cy="28694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35218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8.459"/>
  <p:tag name="ORIGINALWIDTH" val="1851.518"/>
  <p:tag name="OUTPUTTYPE" val="PNG"/>
  <p:tag name="IGUANATEXVERSION" val="162"/>
  <p:tag name="LATEXADDIN" val="\documentclass{article}&#10;\usepackage{amsmath}&#10;\usepackage{amsfonts}&#10;\usepackage{textpos}&#10;\usepackage{braket}&#10;\usepackage{bm}&#10;\usepackage{xmpmulti} &#10;\usepackage{array}&#10;\usepackage{feynmp}&#10;\usepackage{mathalfa}&#10;\usepackage{mathrsfs}  &#10;\usepackage{xcolor}&#10;\usepackage{tcolorbox}&#10;\usepackage{accents} &#10;\newcommand{\half}{\ensuremath{\tfrac{1}{2}}}&#10;\newcommand{\elem}[2]{\ensuremath{{}^{#2}\text{#1}}}&#10;\newcommand{\nuc}[2]{\ensuremath{{}^{#2}\mathrm{#1}}}&#10;\newcommand{\vecl}[1]{\accentset{\leftarrow}{#1}}&#10;\pagestyle{empty} &#10;\begin{document}&#10;&#10;\begin{align*}&#10; \left(T_{1/2}^{0 \nu}\right)^{-1}=G_{0\nu} \cdot\left|\frac{\left\langle m_{\beta \beta}\right\rangle}{m _{e}}\right|^{2}\left|M^{0 \nu}\right|^{2}&#10;\end{align*}&#10;&#10;\end{document}&#10;"/>
  <p:tag name="IGUANATEXSIZE" val="18"/>
  <p:tag name="IGUANATEXCURSOR" val="700"/>
  <p:tag name="TRANSPARENCY" val="True"/>
  <p:tag name="COLORHEX" val="000000"/>
  <p:tag name="LATEXENGINEID" val="0"/>
  <p:tag name="TEMPFOLDER" val="D:\download\cache\ppttemp\"/>
  <p:tag name="LATEXFORMHEIGHT" val="320"/>
  <p:tag name="LATEXFORMWIDTH" val="38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.2145"/>
  <p:tag name="ORIGINALWIDTH" val="1472.066"/>
  <p:tag name="OUTPUTTYPE" val="PNG"/>
  <p:tag name="IGUANATEXVERSION" val="162"/>
  <p:tag name="LATEXADDIN" val="\documentclass{article}&#10;\usepackage{amsmath}&#10;\usepackage{amsfonts}&#10;\usepackage{textpos}&#10;\usepackage{braket}&#10;\usepackage{bm}&#10;\usepackage{xmpmulti} &#10;\usepackage{array}&#10;\usepackage{feynmp}&#10;\usepackage{mathalfa}&#10;\usepackage{mathrsfs}  &#10;\usepackage{xcolor}&#10;\usepackage{tcolorbox}&#10;\usepackage{accents} &#10;\newcommand{\half}{\ensuremath{\tfrac{1}{2}}}&#10;\newcommand{\elem}[2]{\ensuremath{{}^{#2}\text{#1}}}&#10;\newcommand{\nuc}[2]{\ensuremath{{}^{#2}\mathrm{#1}}}&#10;\newcommand{\vecl}[1]{\accentset{\leftarrow}{#1}}&#10;\pagestyle{empty} &#10;\begin{document}&#10;&#10;\begin{align*}&#10; \ket{\Psi^{J}_\nu}=\sum_{\mathbf{a},K} f^{JK}_{\nu}(\mathbf{a}) \ket{JK; \mathbf{a}},&#10;\end{align*}&#10;&#10;\end{document}&#10;"/>
  <p:tag name="IGUANATEXSIZE" val="18"/>
  <p:tag name="IGUANATEXCURSOR" val="589"/>
  <p:tag name="TRANSPARENCY" val="True"/>
  <p:tag name="COLORHEX" val="000000"/>
  <p:tag name="LATEXENGINEID" val="0"/>
  <p:tag name="TEMPFOLDER" val="D:\download\cache\ppttemp\"/>
  <p:tag name="LATEXFORMHEIGHT" val="320"/>
  <p:tag name="LATEXFORMWIDTH" val="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4.7057"/>
  <p:tag name="ORIGINALWIDTH" val="1916.76"/>
  <p:tag name="OUTPUTTYPE" val="PNG"/>
  <p:tag name="IGUANATEXVERSION" val="162"/>
  <p:tag name="LATEXADDIN" val="\documentclass{article}&#10;\usepackage{amsmath}&#10;\usepackage{amsfonts}&#10;\usepackage{textpos}&#10;\usepackage{braket}&#10;\usepackage{bm}&#10;\usepackage{xmpmulti} &#10;\usepackage{array}&#10;\usepackage{feynmp}&#10;\usepackage{mathalfa}&#10;\usepackage{mathrsfs}  &#10;\usepackage{xcolor}&#10;\usepackage{tcolorbox}&#10;\usepackage{accents} &#10;\newcommand{\half}{\ensuremath{\tfrac{1}{2}}}&#10;\newcommand{\elem}[2]{\ensuremath{{}^{#2}\text{#1}}}&#10;\newcommand{\nuc}[2]{\ensuremath{{}^{#2}\mathrm{#1}}}&#10;\newcommand{\vecl}[1]{\accentset{\leftarrow}{#1}}&#10;\pagestyle{empty} &#10;\begin{document}&#10;&#10;\begin{align*}&#10;\mathcal{H}^{J}_{K K'}(\mathbf{a},\mathbf{a}') &#10;&amp;\equiv \langle J  K; \mathbf{a} \,|\, \hat{H} \,|\, J  K'; \mathbf{a}' \rangle, \\&#10;\mathcal{N}^{J}_{K K'}(\mathbf{a},\mathbf{a}') &#10;&amp;\equiv \langle J  K; \mathbf{a} \,|\, J  K'; \mathbf{a}' \rangle.&#10;\end{align*}&#10;&#10;\end{document}&#10;"/>
  <p:tag name="IGUANATEXSIZE" val="18"/>
  <p:tag name="IGUANATEXCURSOR" val="552"/>
  <p:tag name="TRANSPARENCY" val="True"/>
  <p:tag name="COLORHEX" val="000000"/>
  <p:tag name="LATEXENGINEID" val="0"/>
  <p:tag name="TEMPFOLDER" val="D:\download\cache\ppttemp\"/>
  <p:tag name="LATEXFORMHEIGHT" val="320"/>
  <p:tag name="LATEXFORMWIDTH" val="38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1531.309"/>
  <p:tag name="OUTPUTTYPE" val="PNG"/>
  <p:tag name="IGUANATEXVERSION" val="162"/>
  <p:tag name="LATEXADDIN" val="\documentclass{article}&#10;\usepackage{amsmath}&#10;\usepackage{amsfonts}&#10;\usepackage{textpos}&#10;\usepackage{braket}&#10;\usepackage{bm}&#10;\usepackage{xmpmulti} &#10;\usepackage{array}&#10;\usepackage{feynmp}&#10;\usepackage{mathalfa}&#10;\usepackage{mathrsfs}  &#10;\usepackage{xcolor}&#10;\usepackage{tcolorbox}&#10;\usepackage{accents} &#10;\newcommand{\half}{\ensuremath{\tfrac{1}{2}}}&#10;\newcommand{\elem}[2]{\ensuremath{{}^{#2}\text{#1}}}&#10;\newcommand{\nuc}[2]{\ensuremath{{}^{#2}\mathrm{#1}}}&#10;\newcommand{\vecl}[1]{\accentset{\leftarrow}{#1}}&#10;\pagestyle{empty} &#10;\begin{document}&#10;&#10;\begin{align*}&#10;\ket{JK; \mathbf{a}} \equiv  \hat P^J_{MK} \hat P^N\hat P^Z\vert \Phi(\mathbf{a})\rangle&#10;\end{align*}&#10;&#10;\end{document}&#10;"/>
  <p:tag name="IGUANATEXSIZE" val="18"/>
  <p:tag name="IGUANATEXCURSOR" val="552"/>
  <p:tag name="TRANSPARENCY" val="True"/>
  <p:tag name="COLORHEX" val="000000"/>
  <p:tag name="LATEXENGINEID" val="0"/>
  <p:tag name="TEMPFOLDER" val="D:\download\cache\ppttemp\"/>
  <p:tag name="LATEXFORMHEIGHT" val="320"/>
  <p:tag name="LATEXFORMWIDTH" val="38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32.171"/>
  <p:tag name="ORIGINALWIDTH" val="3592.801"/>
  <p:tag name="OUTPUTTYPE" val="PNG"/>
  <p:tag name="IGUANATEXVERSION" val="162"/>
  <p:tag name="LATEXADDIN" val="\documentclass{article}&#10;\usepackage{amsmath}&#10;\usepackage{amsfonts}&#10;\usepackage{textpos}&#10;\usepackage{braket}&#10;\usepackage{bm}&#10;\usepackage{xmpmulti} &#10;\usepackage{array}&#10;\usepackage{feynmp}&#10;\usepackage{mathalfa}&#10;\usepackage{mathrsfs}  &#10;\usepackage{xcolor}&#10;\usepackage{tcolorbox}&#10;\usepackage{accents} &#10;\newcommand{\half}{\ensuremath{\tfrac{1}{2}}}&#10;\newcommand{\elem}[2]{\ensuremath{{}^{#2}\text{#1}}}&#10;\newcommand{\nuc}[2]{\ensuremath{{}^{#2}\mathrm{#1}}}&#10;\newcommand{\vecl}[1]{\accentset{\leftarrow}{#1}}&#10;\pagestyle{empty} &#10;\begin{document}&#10;&#10;\begin{align*}&#10;  M^{0\nu}&#10;    &amp;=\sum_{\mathbf{q}_F,\mathbf{q}_I}  f^\ast(\mathbf{q}_F)f(\mathbf{q}_I) \langle \Phi(\mathbf{q}_F)|\hat O^{0\nu}\hat P^{N_I}\hat P^{Z_I}\hat P^{J  = 0}|\Phi(\boldsymbol{q}_I)\rangle \nonumber\\&#10;    &amp;= \sum_{\mathbf{q}_F,\mathbf{q}_I} f^\ast(\mathbf{q}_F)f(\mathbf{q}_I)&#10; \mathcal{N}^{1/2}\left(\boldsymbol{q}_I, \boldsymbol{q}_I\right)\mathcal{N}^{1/2}\left(\boldsymbol{q}_F, \boldsymbol{q}_F\right) &#10;     {\cal M}^{0\nu} (\bm{q}_F, \bm{q}_I),\nonumber\\&#10;\end{align*}&#10;&#10;\end{document}&#10;"/>
  <p:tag name="IGUANATEXSIZE" val="18"/>
  <p:tag name="IGUANATEXCURSOR" val="968"/>
  <p:tag name="TRANSPARENCY" val="True"/>
  <p:tag name="COLORHEX" val="000000"/>
  <p:tag name="LATEXENGINEID" val="0"/>
  <p:tag name="TEMPFOLDER" val="D:\download\cache\ppttemp\"/>
  <p:tag name="LATEXFORMHEIGHT" val="320"/>
  <p:tag name="LATEXFORMWIDTH" val="38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4.4657"/>
  <p:tag name="ORIGINALWIDTH" val="1577.053"/>
  <p:tag name="OUTPUTTYPE" val="PNG"/>
  <p:tag name="IGUANATEXVERSION" val="162"/>
  <p:tag name="LATEXADDIN" val="\documentclass{article}&#10;\usepackage{amsmath}&#10;\usepackage{amsfonts}&#10;\usepackage{textpos}&#10;\usepackage{braket}&#10;\usepackage{bm}&#10;\usepackage{xmpmulti} &#10;\usepackage{array}&#10;\usepackage{feynmp}&#10;\usepackage{mathalfa}&#10;\usepackage{mathrsfs}  &#10;\usepackage{xcolor}&#10;\usepackage{tcolorbox}&#10;\usepackage{accents} &#10;\newcommand{\half}{\ensuremath{\tfrac{1}{2}}}&#10;\newcommand{\elem}[2]{\ensuremath{{}^{#2}\text{#1}}}&#10;\newcommand{\nuc}[2]{\ensuremath{{}^{#2}\mathrm{#1}}}&#10;\newcommand{\vecl}[1]{\accentset{\leftarrow}{#1}}&#10;\pagestyle{empty} &#10;\begin{document}&#10;&#10;\begin{align*}&#10;|\Psi_{g.s}(c)\rangle=\sum_{c_i} \bar f(c_i)|\Psi_{g.s}(c_i)\rangle&#10;\end{align*}&#10;&#10;\end{document}&#10;"/>
  <p:tag name="IGUANATEXSIZE" val="18"/>
  <p:tag name="IGUANATEXCURSOR" val="619"/>
  <p:tag name="TRANSPARENCY" val="True"/>
  <p:tag name="COLORHEX" val="000000"/>
  <p:tag name="LATEXENGINEID" val="0"/>
  <p:tag name="TEMPFOLDER" val="D:\download\cache\ppttemp\"/>
  <p:tag name="LATEXFORMHEIGHT" val="320"/>
  <p:tag name="LATEXFORMWIDTH" val="38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3.7046"/>
  <p:tag name="ORIGINALWIDTH" val="2350.206"/>
  <p:tag name="OUTPUTTYPE" val="PNG"/>
  <p:tag name="IGUANATEXVERSION" val="162"/>
  <p:tag name="LATEXADDIN" val="\documentclass{article}&#10;\usepackage{amsmath}&#10;\usepackage{amsfonts}&#10;\usepackage{textpos}&#10;\usepackage{braket}&#10;\usepackage{bm}&#10;\usepackage{xmpmulti} &#10;\usepackage{array}&#10;\usepackage{feynmp}&#10;\usepackage{mathalfa}&#10;\usepackage{mathrsfs}  &#10;\usepackage{xcolor}&#10;\usepackage{tcolorbox}&#10;\usepackage{accents} &#10;\newcommand{\half}{\ensuremath{\tfrac{1}{2}}}&#10;\newcommand{\elem}[2]{\ensuremath{{}^{#2}\text{#1}}}&#10;\newcommand{\nuc}[2]{\ensuremath{{}^{#2}\mathrm{#1}}}&#10;\newcommand{\vecl}[1]{\accentset{\leftarrow}{#1}}&#10;\pagestyle{empty} &#10;\begin{document}&#10;&#10;\begin{align*}&#10; \ket{\bar\Psi^{J}_k(\mathbf{C}_\odot)}&#10;   =\textcolor{red}{\sum^{k_{\rm max}}_{\nu=1}}\sum^{N_t}_{t=1} \bar f^{J}_{k, \mathbf{C}_\odot}(\nu, \mathbf{C}_t)\ket{\Psi^{J}_\nu(\mathbf{C}_t)},&#10;\end{align*}&#10;&#10;\end{document}&#10;"/>
  <p:tag name="IGUANATEXSIZE" val="18"/>
  <p:tag name="IGUANATEXCURSOR" val="665"/>
  <p:tag name="TRANSPARENCY" val="True"/>
  <p:tag name="COLORHEX" val="000000"/>
  <p:tag name="LATEXENGINEID" val="0"/>
  <p:tag name="TEMPFOLDER" val="D:\download\cache\ppttemp\"/>
  <p:tag name="LATEXFORMHEIGHT" val="320"/>
  <p:tag name="LATEXFORMWIDTH" val="385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2285.714"/>
  <p:tag name="OUTPUTTYPE" val="PNG"/>
  <p:tag name="IGUANATEXVERSION" val="162"/>
  <p:tag name="LATEXADDIN" val="\documentclass{article}&#10;\usepackage{amsmath}&#10;\usepackage{amsfonts}&#10;\usepackage{textpos}&#10;\usepackage{braket}&#10;\usepackage{bm}&#10;\usepackage{xmpmulti} &#10;\usepackage{array}&#10;\usepackage{feynmp}&#10;\usepackage{mathalfa}&#10;\usepackage{mathrsfs}  &#10;\usepackage{xcolor}&#10;\usepackage{tcolorbox}&#10;\usepackage{accents} &#10;\newcommand{\half}{\ensuremath{\tfrac{1}{2}}}&#10;\newcommand{\elem}[2]{\ensuremath{{}^{#2}\text{#1}}}&#10;\newcommand{\nuc}[2]{\ensuremath{{}^{#2}\mathrm{#1}}}&#10;\newcommand{\vecl}[1]{\accentset{\leftarrow}{#1}}&#10;\pagestyle{empty} &#10;\begin{document}&#10;&#10;\begin{align*}&#10;      \mathscr{N}^{\nu\nu'}_{tt'} &#10;     &amp;= \bra{\Psi^{J}_\nu(\mathbf{C}_t)}\Psi^{J}_{\nu'}(\mathbf{C}_{t'}\rangle,\\&#10;   \mathscr{H}^{\nu\nu'}_{tt'}(\mathbf{C}_\odot) &#10;    &amp;= \bra{\Psi^{J}_{\nu}(\mathbf{C}_t)} \hat H(\mathbf{C}_\odot) \ket{\Psi^{J}_{\nu'}(\mathbf{C}_{t'})}.&#10;\end{align*}&#10;&#10;\end{document}&#10;"/>
  <p:tag name="IGUANATEXSIZE" val="18"/>
  <p:tag name="IGUANATEXCURSOR" val="551"/>
  <p:tag name="TRANSPARENCY" val="True"/>
  <p:tag name="COLORHEX" val="000000"/>
  <p:tag name="LATEXENGINEID" val="0"/>
  <p:tag name="TEMPFOLDER" val="D:\download\cache\ppttemp\"/>
  <p:tag name="LATEXFORMHEIGHT" val="320"/>
  <p:tag name="LATEXFORMWIDTH" val="38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3005.624"/>
  <p:tag name="OUTPUTTYPE" val="PNG"/>
  <p:tag name="IGUANATEXVERSION" val="162"/>
  <p:tag name="LATEXADDIN" val="\documentclass{article}&#10;\usepackage{amsmath}&#10;\usepackage{amsfonts}&#10;\usepackage{textpos}&#10;\usepackage{braket}&#10;\usepackage{bm}&#10;\usepackage{xmpmulti} &#10;\usepackage{array}&#10;\usepackage{feynmp}&#10;\usepackage{mathalfa}&#10;\usepackage{mathrsfs}  &#10;\usepackage{xcolor}&#10;\usepackage{tcolorbox}&#10;\usepackage{accents} &#10;\newcommand{\half}{\ensuremath{\tfrac{1}{2}}}&#10;\newcommand{\elem}[2]{\ensuremath{{}^{#2}\text{#1}}}&#10;\newcommand{\nuc}[2]{\ensuremath{{}^{#2}\mathrm{#1}}}&#10;\newcommand{\vecl}[1]{\accentset{\leftarrow}{#1}}&#10;\pagestyle{empty} &#10;\begin{document}&#10;&#10;\begin{align*}&#10; \sum^{k_{\rm max}}_{\nu'=1}\sum^{N_t}_{t'=1} \Bigg[ &#10; \mathscr{H}^{\nu\nu'}_{tt'}(\mathbf{C}_\odot) &#10; - \bar E_{k, \mathbf{C}_\odot}^{J}  \mathscr{N}^{\nu, \nu'}_{tt'} \Bigg]  \bar f^{J}_{k, \mathbf{C}_\odot}(\nu', \mathbf{C}_{t'})=0,&#10;\end{align*}&#10;&#10;\end{document}&#10;"/>
  <p:tag name="IGUANATEXSIZE" val="18"/>
  <p:tag name="IGUANATEXCURSOR" val="738"/>
  <p:tag name="TRANSPARENCY" val="True"/>
  <p:tag name="COLORHEX" val="000000"/>
  <p:tag name="LATEXENGINEID" val="0"/>
  <p:tag name="TEMPFOLDER" val="D:\download\cache\ppttemp\"/>
  <p:tag name="LATEXFORMHEIGHT" val="320"/>
  <p:tag name="LATEXFORMWIDTH" val="385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.9794"/>
  <p:tag name="ORIGINALWIDTH" val="650.1688"/>
  <p:tag name="OUTPUTTYPE" val="PNG"/>
  <p:tag name="IGUANATEXVERSION" val="162"/>
  <p:tag name="LATEXADDIN" val="\documentclass{article}&#10;\usepackage{amsmath}&#10;\usepackage{amsfonts}&#10;\usepackage{textpos}&#10;\usepackage{braket}&#10;\usepackage{bm}&#10;\usepackage{xmpmulti} &#10;\usepackage{array}&#10;\usepackage{feynmp}&#10;\usepackage{mathalfa}&#10;\usepackage{mathrsfs}  &#10;\usepackage{xcolor}&#10;\usepackage{tcolorbox}&#10;\usepackage{accents} &#10;\newcommand{\half}{\ensuremath{\tfrac{1}{2}}}&#10;\newcommand{\elem}[2]{\ensuremath{{}^{#2}\text{#1}}}&#10;\newcommand{\nuc}[2]{\ensuremath{{}^{#2}\mathrm{#1}}}&#10;\newcommand{\vecl}[1]{\accentset{\leftarrow}{#1}}&#10;\pagestyle{empty} &#10;\begin{document}&#10;&#10;\begin{align*}&#10;\bar f^{J}_{k, \mathbf{C}_\odot}(\nu, \mathbf{C}_t)&#10;\end{align*}&#10;&#10;\end{document}&#10;"/>
  <p:tag name="IGUANATEXSIZE" val="18"/>
  <p:tag name="IGUANATEXCURSOR" val="603"/>
  <p:tag name="TRANSPARENCY" val="True"/>
  <p:tag name="COLORHEX" val="000000"/>
  <p:tag name="LATEXENGINEID" val="0"/>
  <p:tag name="TEMPFOLDER" val="D:\download\cache\ppttemp\"/>
  <p:tag name="LATEXFORMHEIGHT" val="320"/>
  <p:tag name="LATEXFORMWIDTH" val="385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.4822"/>
  <p:tag name="ORIGINALWIDTH" val="506.1867"/>
  <p:tag name="OUTPUTTYPE" val="PNG"/>
  <p:tag name="IGUANATEXVERSION" val="162"/>
  <p:tag name="LATEXADDIN" val="\documentclass{article}&#10;\usepackage{amsmath}&#10;\usepackage{amsfonts}&#10;\usepackage{textpos}&#10;\usepackage{braket}&#10;\usepackage{bm}&#10;\usepackage{xmpmulti} &#10;\usepackage{array}&#10;\usepackage{feynmp}&#10;\usepackage{mathalfa}&#10;\usepackage{mathrsfs}  &#10;\usepackage{xcolor}&#10;\usepackage{tcolorbox}&#10;\usepackage{accents} &#10;\newcommand{\half}{\ensuremath{\tfrac{1}{2}}}&#10;\newcommand{\elem}[2]{\ensuremath{{}^{#2}\text{#1}}}&#10;\newcommand{\nuc}[2]{\ensuremath{{}^{#2}\mathrm{#1}}}&#10;\newcommand{\vecl}[1]{\accentset{\leftarrow}{#1}}&#10;\pagestyle{empty} &#10;\begin{document}&#10;&#10;\begin{align*}&#10;\ket{\bar\Psi^{J}_k(\mathbf{C}_\odot)}&#10;\end{align*}&#10;&#10;\end{document}&#10;"/>
  <p:tag name="IGUANATEXSIZE" val="18"/>
  <p:tag name="IGUANATEXCURSOR" val="552"/>
  <p:tag name="TRANSPARENCY" val="True"/>
  <p:tag name="COLORHEX" val="000000"/>
  <p:tag name="LATEXENGINEID" val="0"/>
  <p:tag name="TEMPFOLDER" val="D:\download\cache\ppttemp\"/>
  <p:tag name="LATEXFORMHEIGHT" val="320"/>
  <p:tag name="LATEXFORMWIDTH" val="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9809"/>
  <p:tag name="ORIGINALWIDTH" val="1148.106"/>
  <p:tag name="OUTPUTTYPE" val="PNG"/>
  <p:tag name="IGUANATEXVERSION" val="162"/>
  <p:tag name="LATEXADDIN" val="\documentclass{article}&#10;\usepackage{amsmath}&#10;\usepackage{amsfonts}&#10;\usepackage{textpos}&#10;\usepackage{braket}&#10;\usepackage{bm}&#10;\usepackage{xmpmulti} &#10;\usepackage{array}&#10;\usepackage{feynmp}&#10;\usepackage{mathalfa}&#10;\usepackage{mathrsfs}  &#10;\usepackage{xcolor}&#10;\usepackage{tcolorbox}&#10;\usepackage{accents} &#10;\newcommand{\half}{\ensuremath{\tfrac{1}{2}}}&#10;\newcommand{\elem}[2]{\ensuremath{{}^{#2}\text{#1}}}&#10;\newcommand{\nuc}[2]{\ensuremath{{}^{#2}\mathrm{#1}}}&#10;\newcommand{\vecl}[1]{\accentset{\leftarrow}{#1}}&#10;\pagestyle{empty} &#10;\begin{document}&#10;&#10;\begin{align*}&#10; M^{0 \nu}=\left\langle \Psi_{f}|O^{0\nu}|\Psi_{i}\right\rangle.&#10;\end{align*}&#10;&#10;\end{document}&#10;"/>
  <p:tag name="IGUANATEXSIZE" val="18"/>
  <p:tag name="IGUANATEXCURSOR" val="616"/>
  <p:tag name="TRANSPARENCY" val="True"/>
  <p:tag name="COLORHEX" val="000000"/>
  <p:tag name="LATEXENGINEID" val="0"/>
  <p:tag name="TEMPFOLDER" val="D:\download\cache\ppttemp\"/>
  <p:tag name="LATEXFORMHEIGHT" val="320"/>
  <p:tag name="LATEXFORMWIDTH" val="38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9832"/>
  <p:tag name="ORIGINALWIDTH" val="1412.823"/>
  <p:tag name="OUTPUTTYPE" val="PNG"/>
  <p:tag name="IGUANATEXVERSION" val="162"/>
  <p:tag name="LATEXADDIN" val="\documentclass{article}&#10;\usepackage{amsmath}&#10;\usepackage{amsfonts}&#10;\usepackage{textpos}&#10;\usepackage{braket}&#10;\usepackage{bm}&#10;\usepackage{xmpmulti} &#10;\usepackage{array}&#10;\usepackage{feynmp}&#10;\usepackage{mathalfa}&#10;\usepackage{mathrsfs}  &#10;\usepackage{xcolor}&#10;\usepackage{tcolorbox}&#10;\usepackage{accents} &#10;\newcommand{\half}{\ensuremath{\tfrac{1}{2}}}&#10;\newcommand{\elem}[2]{\ensuremath{{}^{#2}\text{#1}}}&#10;\newcommand{\nuc}[2]{\ensuremath{{}^{#2}\mathrm{#1}}}&#10;\newcommand{\vecl}[1]{\accentset{\leftarrow}{#1}}&#10;\pagestyle{empty} &#10;\begin{document}&#10;&#10;\begin{align*}&#10;E_{\mathbf{C}_\odot}(\boldsymbol{\rho})=E_0(\boldsymbol{\rho})+\mathbf{C}_\odot\cdot\boldsymbol{\rho}&#10;\end{align*}&#10;&#10;\end{document}&#10;"/>
  <p:tag name="IGUANATEXSIZE" val="18"/>
  <p:tag name="IGUANATEXCURSOR" val="653"/>
  <p:tag name="TRANSPARENCY" val="True"/>
  <p:tag name="COLORHEX" val="000000"/>
  <p:tag name="LATEXENGINEID" val="0"/>
  <p:tag name="TEMPFOLDER" val="D:\download\cache\ppttemp\"/>
  <p:tag name="LATEXFORMHEIGHT" val="320"/>
  <p:tag name="LATEXFORMWIDTH" val="385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.4822"/>
  <p:tag name="ORIGINALWIDTH" val="465.6918"/>
  <p:tag name="OUTPUTTYPE" val="PNG"/>
  <p:tag name="IGUANATEXVERSION" val="162"/>
  <p:tag name="LATEXADDIN" val="\documentclass{article}&#10;\usepackage{amsmath}&#10;\usepackage{amsfonts}&#10;\usepackage{textpos}&#10;\usepackage{braket}&#10;\usepackage{bm}&#10;\usepackage{xmpmulti} &#10;\usepackage{array}&#10;\usepackage{feynmp}&#10;\usepackage{mathalfa}&#10;\usepackage{mathrsfs}  &#10;\usepackage{xcolor}&#10;\usepackage{tcolorbox}&#10;\usepackage{accents} &#10;\newcommand{\half}{\ensuremath{\tfrac{1}{2}}}&#10;\newcommand{\elem}[2]{\ensuremath{{}^{#2}\text{#1}}}&#10;\newcommand{\nuc}[2]{\ensuremath{{}^{#2}\mathrm{#1}}}&#10;\newcommand{\vecl}[1]{\accentset{\leftarrow}{#1}}&#10;\pagestyle{empty} &#10;\begin{document}&#10;&#10;\begin{align*}&#10;\ket{\Psi^{J}_\nu(\mathbf{C}_t)}&#10;\end{align*}&#10;&#10;\end{document}&#10;"/>
  <p:tag name="IGUANATEXSIZE" val="18"/>
  <p:tag name="IGUANATEXCURSOR" val="564"/>
  <p:tag name="TRANSPARENCY" val="True"/>
  <p:tag name="COLORHEX" val="000000"/>
  <p:tag name="LATEXENGINEID" val="0"/>
  <p:tag name="TEMPFOLDER" val="D:\download\cache\ppttemp\"/>
  <p:tag name="LATEXFORMHEIGHT" val="320"/>
  <p:tag name="LATEXFORMWIDTH" val="385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1556.805"/>
  <p:tag name="OUTPUTTYPE" val="PNG"/>
  <p:tag name="IGUANATEXVERSION" val="162"/>
  <p:tag name="LATEXADDIN" val="\documentclass{article}&#10;\usepackage{amsmath}&#10;\usepackage{amsfonts}&#10;\usepackage{textpos}&#10;\usepackage{braket}&#10;\usepackage{bm}&#10;\usepackage{xmpmulti} &#10;\usepackage{array}&#10;\usepackage{feynmp}&#10;\usepackage{mathalfa}&#10;\usepackage{mathrsfs}  &#10;\usepackage{xcolor}&#10;\usepackage{tcolorbox}&#10;\usepackage{accents} &#10;\newcommand{\half}{\ensuremath{\tfrac{1}{2}}}&#10;\newcommand{\elem}[2]{\ensuremath{{}^{#2}\text{#1}}}&#10;\newcommand{\nuc}[2]{\ensuremath{{}^{#2}\mathrm{#1}}}&#10;\newcommand{\vecl}[1]{\accentset{\leftarrow}{#1}}&#10;\pagestyle{empty} &#10;\begin{document}&#10;&#10;\begin{align*}&#10;T_{\rm MR-CDFT}/T_{\rm SP-CDFT}\simeq 10^4&#10;\end{align*}&#10;&#10;\end{document}&#10;"/>
  <p:tag name="IGUANATEXSIZE" val="18"/>
  <p:tag name="IGUANATEXCURSOR" val="594"/>
  <p:tag name="TRANSPARENCY" val="True"/>
  <p:tag name="COLORHEX" val="000000"/>
  <p:tag name="LATEXENGINEID" val="0"/>
  <p:tag name="TEMPFOLDER" val="D:\download\cache\ppttemp\"/>
  <p:tag name="LATEXFORMHEIGHT" val="320"/>
  <p:tag name="LATEXFORMWIDTH" val="385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06.562"/>
  <p:tag name="OUTPUTTYPE" val="PNG"/>
  <p:tag name="IGUANATEXVERSION" val="162"/>
  <p:tag name="LATEXADDIN" val="\documentclass{article}&#10;\usepackage{amsmath}&#10;\usepackage{amsfonts}&#10;\usepackage{textpos}&#10;\usepackage{braket}&#10;\usepackage{bm}&#10;\usepackage{xmpmulti} &#10;\usepackage{array}&#10;\usepackage{feynmp}&#10;\usepackage{mathalfa}&#10;\usepackage{mathrsfs}  &#10;\usepackage{xcolor}&#10;\usepackage{tcolorbox}&#10;\usepackage{accents} &#10;\newcommand{\half}{\ensuremath{\tfrac{1}{2}}}&#10;\newcommand{\elem}[2]{\ensuremath{{}^{#2}\text{#1}}}&#10;\newcommand{\nuc}[2]{\ensuremath{{}^{#2}\mathrm{#1}}}&#10;\newcommand{\vecl}[1]{\accentset{\leftarrow}{#1}}&#10;\pagestyle{empty} &#10;\begin{document}&#10;&#10;\begin{align*}&#10;\Delta (\mathcal{O}) = (\mathcal{O}-\langle \mathcal{O} \rangle_{\mathbf{C}})/| \langle \mathcal{O} \rangle_{\mathbf{C}} | &#10;\end{align*}&#10;&#10;\end{document}&#10;"/>
  <p:tag name="IGUANATEXSIZE" val="18"/>
  <p:tag name="IGUANATEXCURSOR" val="675"/>
  <p:tag name="TRANSPARENCY" val="True"/>
  <p:tag name="COLORHEX" val="000000"/>
  <p:tag name="LATEXENGINEID" val="0"/>
  <p:tag name="TEMPFOLDER" val="D:\download\cache\ppttemp\"/>
  <p:tag name="LATEXFORMHEIGHT" val="320"/>
  <p:tag name="LATEXFORMWIDTH" val="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322.46"/>
  <p:tag name="OUTPUTTYPE" val="PNG"/>
  <p:tag name="IGUANATEXVERSION" val="162"/>
  <p:tag name="LATEXADDIN" val="\documentclass{article}&#10;\usepackage{amsmath}&#10;\pagestyle{empty}&#10;\begin{document}&#10; $\mathbf{C}=\{\alpha_S, \beta_S, \gamma_S, \delta_S, \alpha_V, \gamma_V, \delta_V, \alpha_{TV}, \delta_{TV}\}$:&#10;&#10;&#10;&#10;\end{document}"/>
  <p:tag name="IGUANATEXSIZE" val="20"/>
  <p:tag name="IGUANATEXCURSOR" val="192"/>
  <p:tag name="TRANSPARENCY" val="True"/>
  <p:tag name="COLORHEX" val="000000"/>
  <p:tag name="LATEXENGINEID" val="0"/>
  <p:tag name="TEMPFOLDER" val="D:\download\cache\ppttemp\"/>
  <p:tag name="LATEXFORMHEIGHT" val="320"/>
  <p:tag name="LATEXFORMWIDTH" val="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87.964"/>
  <p:tag name="OUTPUTTYPE" val="PNG"/>
  <p:tag name="IGUANATEXVERSION" val="162"/>
  <p:tag name="LATEXADDIN" val="\documentclass{article}&#10;\usepackage{amsmath}&#10;\pagestyle{empty}&#10;\begin{document}&#10;&#10;$\rho_{S}(\boldsymbol{r})$&#10;&#10;&#10;\end{document}"/>
  <p:tag name="IGUANATEXSIZE" val="20"/>
  <p:tag name="IGUANATEXCURSOR" val="107"/>
  <p:tag name="TRANSPARENCY" val="True"/>
  <p:tag name="COLORHEX" val="000000"/>
  <p:tag name="LATEXENGINEID" val="0"/>
  <p:tag name="TEMPFOLDER" val="D:\download\cache\ppttemp\"/>
  <p:tag name="LATEXFORMHEIGHT" val="320"/>
  <p:tag name="LATEXFORMWIDTH" val="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9805"/>
  <p:tag name="ORIGINALWIDTH" val="762.6547"/>
  <p:tag name="OUTPUTTYPE" val="PNG"/>
  <p:tag name="IGUANATEXVERSION" val="162"/>
  <p:tag name="LATEXADDIN" val="\documentclass{article}&#10;\usepackage{amsmath}&#10;\pagestyle{empty}&#10;\begin{document}&#10;&#10;$j_{V}^{\;\mu}(\boldsymbol{r})$, $\vec{j}_{T V}^{\;\mu}(\boldsymbol{r})$&#10;&#10;&#10;\end{document}"/>
  <p:tag name="IGUANATEXSIZE" val="18"/>
  <p:tag name="IGUANATEXCURSOR" val="153"/>
  <p:tag name="TRANSPARENCY" val="True"/>
  <p:tag name="COLORHEX" val="000000"/>
  <p:tag name="LATEXENGINEID" val="0"/>
  <p:tag name="TEMPFOLDER" val="D:\download\cache\ppttemp\"/>
  <p:tag name="LATEXFORMHEIGHT" val="320"/>
  <p:tag name="LATEXFORMWIDTH" val="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1.3986"/>
  <p:tag name="ORIGINALWIDTH" val="3213.348"/>
  <p:tag name="OUTPUTTYPE" val="PNG"/>
  <p:tag name="IGUANATEXVERSION" val="162"/>
  <p:tag name="LATEXADDIN" val="\documentclass{article}&#10;\usepackage{amsmath}&#10;\usepackage{amsfonts}&#10;\usepackage{textpos}&#10;\usepackage{braket}&#10;\usepackage{xmpmulti} &#10;\usepackage{array}&#10;\usepackage{feynmp}&#10;\usepackage{mathalfa}&#10;\usepackage{mathrsfs}  &#10;\usepackage{xcolor}&#10;\usepackage{tcolorbox}&#10;\usepackage{accents} &#10;\newcommand{\half}{\ensuremath{\tfrac{1}{2}}}&#10;\newcommand{\elem}[2]{\ensuremath{{}^{#2}\text{#1}}}&#10;\newcommand{\nuc}[2]{\ensuremath{{}^{#2}\mathrm{#1}}}&#10;\newcommand{\vecl}[1]{\accentset{\leftarrow}{#1}}&#10;\pagestyle{empty} &#10;\begin{document}&#10;&#10;\begin{align*}&#10;\rho_S(\mathbf{r}) &#10;&amp;= \sum_{k=1}^{A&lt;\epsilon_F} &#10;\bar{\psi}_k(\mathbf{r}) \psi_k(\mathbf{r}), \qquad&#10;j^\mu(\mathbf{r}) &#10;= \sum_{k=1}^{A&lt;\epsilon_F} &#10;\bar{\psi}_k(\mathbf{r}) \gamma^\mu \psi_k(\mathbf{r}),&#10;\\&#10;j^\mu_{TV}(\mathbf{r}) &#10;&amp;= \sum_{k=1}^{A&lt;\epsilon_F} &#10;\bar{\psi}_k(\mathbf{r}) \vec{\tau}\,\gamma^\mu \psi_k(\mathbf{r}).&#10;\end{align*}&#10;&#10;\end{document}&#10;"/>
  <p:tag name="IGUANATEXSIZE" val="18"/>
  <p:tag name="IGUANATEXCURSOR" val="637"/>
  <p:tag name="TRANSPARENCY" val="True"/>
  <p:tag name="COLORHEX" val="000000"/>
  <p:tag name="LATEXENGINEID" val="0"/>
  <p:tag name="TEMPFOLDER" val="D:\download\cache\ppttemp\"/>
  <p:tag name="LATEXFORMHEIGHT" val="320"/>
  <p:tag name="LATEXFORMWIDTH" val="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9.9587"/>
  <p:tag name="ORIGINALWIDTH" val="4243.72"/>
  <p:tag name="OUTPUTTYPE" val="PNG"/>
  <p:tag name="IGUANATEXVERSION" val="162"/>
  <p:tag name="LATEXADDIN" val="\documentclass{article}&#10;\usepackage{amsmath}&#10;\usepackage{amsfonts}&#10;\usepackage{textpos}&#10;\usepackage{braket}&#10;\usepackage{bm}&#10;\usepackage{xmpmulti} &#10;\usepackage{array}&#10;\usepackage{feynmp}&#10;\usepackage{mathalfa}&#10;\usepackage{mathrsfs}  &#10;\usepackage{xcolor}&#10;\usepackage{tcolorbox}&#10;\usepackage{accents} &#10;\newcommand{\half}{\ensuremath{\tfrac{1}{2}}}&#10;\newcommand{\elem}[2]{\ensuremath{{}^{#2}\text{#1}}}&#10;\newcommand{\nuc}[2]{\ensuremath{{}^{#2}\mathrm{#1}}}&#10;\newcommand{\vecl}[1]{\accentset{\leftarrow}{#1}}&#10;\pagestyle{empty} &#10;\begin{document}&#10;&#10;\begin{align*}&#10;E_{\mathrm{tot}}=\int d^3r \left(\mathcal{E}^{\text {kin}}(\boldsymbol{r})+\mathcal{E}^{\text {int}}(\boldsymbol{r})+\mathcal{E}^{\text {em}}(\boldsymbol{r})\right)-\sum_{\tau=n, p} \frac{V_{\tau}}{4} \int d^{3} r \kappa_{\tau}^{*}(\boldsymbol{r}) \kappa_{\tau}(\boldsymbol{r})+E_{\mathrm{cm}}^{\mathrm{mic}} &#10;\end{align*}&#10;&#10;\end{document}&#10;"/>
  <p:tag name="IGUANATEXSIZE" val="18"/>
  <p:tag name="IGUANATEXCURSOR" val="552"/>
  <p:tag name="TRANSPARENCY" val="True"/>
  <p:tag name="COLORHEX" val="000000"/>
  <p:tag name="LATEXENGINEID" val="0"/>
  <p:tag name="TEMPFOLDER" val="D:\download\cache\ppttemp\"/>
  <p:tag name="LATEXFORMHEIGHT" val="320"/>
  <p:tag name="LATEXFORMWIDTH" val="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9.8912"/>
  <p:tag name="ORIGINALWIDTH" val="2736.408"/>
  <p:tag name="OUTPUTTYPE" val="PNG"/>
  <p:tag name="IGUANATEXVERSION" val="162"/>
  <p:tag name="LATEXADDIN" val="\documentclass{article}&#10;\usepackage{amsmath}&#10;\usepackage{amsfonts}&#10;\usepackage{textpos}&#10;\usepackage{braket}&#10;\usepackage{bm}&#10;\usepackage{xmpmulti} &#10;\usepackage{array}&#10;\usepackage{feynmp}&#10;\usepackage{mathalfa}&#10;\usepackage{mathrsfs}  &#10;\usepackage{xcolor}&#10;\usepackage{tcolorbox}&#10;\usepackage{accents} &#10;\newcommand{\half}{\ensuremath{\tfrac{1}{2}}}&#10;\newcommand{\elem}[2]{\ensuremath{{}^{#2}\text{#1}}}&#10;\newcommand{\nuc}[2]{\ensuremath{{}^{#2}\mathrm{#1}}}&#10;\newcommand{\vecl}[1]{\accentset{\leftarrow}{#1}}&#10;\pagestyle{empty} &#10;\begin{document}&#10;&#10;\begin{align*}&#10;\mathcal{E}^{\text{int}}(\mathbf{r}) &#10;&amp;= \frac{\textcolor{red}{\alpha_S}}{2}\rho_S^2&#10;+ \frac{\textcolor{red}{\beta_S}}{3}\rho_S^3&#10;+ \frac{\textcolor{red}{\gamma_S}}{4}\rho_S^4&#10;+ \frac{\textcolor{red}{\delta_S}}{2}\rho_S \Delta \rho_S \\&#10;&amp;\quad + \frac{\textcolor{red}{\alpha_V}}{2} j_\mu j^\mu&#10;+ \frac{\textcolor{red}{\gamma_V}}{4} (j_\mu j^\mu)^2&#10;+ \frac{\textcolor{red}{\delta_V}}{2} j_\mu \Delta j^\mu \\&#10;&amp;\quad + \frac{\textcolor{red}{\alpha_{TV}}}{2} \vec{j}_{TV}^{\,\mu} \cdot (\vec{j}_{TV})_{\mu}&#10;+ \frac{\textcolor{red}{\delta_{TV}}}{2} \vec{j}_{TV}^{\,\mu} \cdot \Delta (\vec{j}_{TV})_{\mu} \,&#10;\end{align*}&#10;&#10;\end{document}&#10;"/>
  <p:tag name="IGUANATEXSIZE" val="18"/>
  <p:tag name="IGUANATEXCURSOR" val="586"/>
  <p:tag name="TRANSPARENCY" val="True"/>
  <p:tag name="COLORHEX" val="000000"/>
  <p:tag name="LATEXENGINEID" val="0"/>
  <p:tag name="TEMPFOLDER" val="D:\download\cache\ppttemp\"/>
  <p:tag name="LATEXFORMHEIGHT" val="320"/>
  <p:tag name="LATEXFORMWIDTH" val="38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2.9659"/>
  <p:tag name="ORIGINALWIDTH" val="2694.413"/>
  <p:tag name="OUTPUTTYPE" val="PNG"/>
  <p:tag name="IGUANATEXVERSION" val="162"/>
  <p:tag name="LATEXADDIN" val="\documentclass{article}&#10;\usepackage{amsmath}&#10;\usepackage{amsfonts}&#10;\usepackage{textpos}&#10;\usepackage{braket}&#10;\usepackage{bm}&#10;\usepackage{xmpmulti} &#10;\usepackage{array}&#10;\usepackage{feynmp}&#10;\usepackage{mathalfa}&#10;\usepackage{mathrsfs}  &#10;\usepackage{xcolor}&#10;\usepackage{tcolorbox}&#10;\usepackage{accents} &#10;\newcommand{\half}{\ensuremath{\tfrac{1}{2}}}&#10;\newcommand{\elem}[2]{\ensuremath{{}^{#2}\text{#1}}}&#10;\newcommand{\nuc}[2]{\ensuremath{{}^{#2}\mathrm{#1}}}&#10;\newcommand{\vecl}[1]{\accentset{\leftarrow}{#1}}&#10;\pagestyle{empty} &#10;\begin{document}&#10;&#10;\begin{align*}&#10;\sum_{\mathbf{a}' K'} &#10;\left[&#10;\mathcal{H}^{J}_{K K'}(\mathbf{a},\mathbf{a}') &#10;- E^{J}_{\nu} \mathcal{N}^{J}_{K K'}(\mathbf{a},\mathbf{a}')&#10;\right]&#10;f_{\nu}^{JK'}(\mathbf{a}') = 0.&#10;\end{align*}&#10;&#10;\end{document}&#10;"/>
  <p:tag name="IGUANATEXSIZE" val="18"/>
  <p:tag name="IGUANATEXCURSOR" val="642"/>
  <p:tag name="TRANSPARENCY" val="True"/>
  <p:tag name="COLORHEX" val="000000"/>
  <p:tag name="LATEXENGINEID" val="0"/>
  <p:tag name="TEMPFOLDER" val="D:\download\cache\ppttemp\"/>
  <p:tag name="LATEXFORMHEIGHT" val="320"/>
  <p:tag name="LATEXFORMWIDTH" val="385"/>
  <p:tag name="LATEXFORMWRAP" val="True"/>
  <p:tag name="BITMAPVECTOR" val="0"/>
</p:tagLst>
</file>

<file path=ppt/theme/theme1.xml><?xml version="1.0" encoding="utf-8"?>
<a:theme xmlns:a="http://schemas.openxmlformats.org/drawingml/2006/main" name="红利">
  <a:themeElements>
    <a:clrScheme name="Custom 1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Custom 2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s:customData xmlns="http://www.wps.cn/officeDocument/2013/wpsCustomData" xmlns:s="http://www.wps.cn/officeDocument/2013/wpsCustomData">
  <extobjs>
    <extobj name="2384804F-3998-4D57-9195-F3826E402611-1">
      <extobjdata type="2384804F-3998-4D57-9195-F3826E402611" data="ewoJIkltZ1NldHRpbmdKc29uIiA6ICJ7XCJoZWlnaHRcIjoyMi4zMjE0Mjg1NzE0Mjg1NyxcIndpZHRoXCI6MTgwLjM1NzE0Mjg1NzE0MjgzfSIsCgkiTGF0ZXgiIDogIlxcbWF0aGNhbHtMfV57XFx0ZXh0IHtmcmVlIH19PVxcYmFye1xccHNpfVxcbGVmdChpIFxcZ2FtbWFfe1xcbXV9IFxccGFydGlhbF57XFxtdX0tbVxccmlnaHQpIFxccHNpICIsCgkiTGF0ZXhJbWdCYXNlNjQiIDogIlBITjJaeUI0Yld4dWN6MGlhSFIwY0RvdkwzZDNkeTUzTXk1dmNtY3ZNakF3TUM5emRtY2lJSGRwWkhSb1BTSXlNeTR4T1RObGVDSWdhR1ZwWjJoMFBTSXlMamd5TTJWNElpQnliMnhsUFNKcGJXY2lJR1p2WTNWellXSnNaVDBpWm1Gc2MyVWlJSFpwWlhkQ2IzZzlJakFnTFRrME5TQXhNREkxTVM0MElERXlORGN1TnlJZ2VHMXNibk02ZUd4cGJtczlJbWgwZEhBNkx5OTNkM2N1ZHpNdWIzSm5MekU1T1RrdmVHeHBibXNpSUdGeWFXRXRhR2xrWkdWdVBTSjBjblZsSWlCemRIbHNaVDBpZG1WeWRHbGpZV3d0WVd4cFoyNDZJQzB3TGpZNE5XVjRPeUJ0WVhndGQybGtkR2c2SURrNEpUc2lQanhrWldaelBqeHdZWFJvSUdsa1BTSk5TbGd0TVMxVVJWZ3RReTAwUXlJZ1pEMGlUVFl5SUMweU1sUTBOeUF0TWpKVU16SWdMVEV4VVRNeUlDMHhJRFUySURJMFZEZ3pJRFUxVVRFeE15QTVOaUF4TXpnZ01UY3lWREU0TUNBek1qQlVNak0wSURRM00xUXpNak1nTmpBNVVUTTJOQ0EyTkRrZ05ERTVJRFkzTjFRMU16RWdOekExVVRVMU9TQTNNRFVnTlRjNElEWTVObFEyTURRZ05qY3hWRFl4TlNBMk5EVlVOakU0SURZeU0xWTJNVEZSTmpFNElEVTRNaUEyTVRVZ05UY3hWRFU1T0NBMU5EaFJOVGd4SURVek1TQTFOVGdnTlRJd1ZEVXhPQ0ExTURsUk5UQXpJRFV3T1NBMU1ETWdOVEl3VVRVd015QTFNak1nTlRBMUlEVXpObFExTURjZ05UWXdVVFV3TnlBMU9UQWdORGswSURZeE1GUTBOVElnTmpNd1VUUXlNeUEyTXpBZ05ERXdJRFl4TjFFek5qY2dOVGM0SURNek15QTBPVEpVTWpjeElETXdNVlF5TXpNZ01UY3dVVEl4TVNBeE1qTWdNakEwSURFeE1rd3hPVGdnTVRBelRESXlOQ0F4TURKUk1qZ3hJREV3TWlBek5qa2dOemxVTlRBNUlEVXlTRFV5TTFFMU16VWdOalFnTlRRMElEZzNWRFUzT1NBeE1qaFJOakUySURFMU1pQTJOREVnTVRVeVVUWTFOaUF4TlRJZ05qVTJJREUwTWxFMk5UWWdNVEF4SURVNE9DQTBNRlEwTXpNZ0xUSXlVVE00TVNBdE1qSWdNamc1SURGVU1UVTJJREk0VERFME1TQXlPVXd4TXpFZ01qQlJNVEV4SURBZ09EY2dMVEV4V2lJdlBqeHdZWFJvSUdsa1BTSk5TbGd0TVMxVVJWZ3RUaTAyTmlJZ1pEMGlUVEkzTXlBd1VUSTFOU0F6SURFME5pQXpVVFF6SURNZ016UWdNRWd5TmxZME5rZzBNbEUzTUNBME5pQTVNU0EwT1ZFNU9TQTFNaUF4TURNZ05qQlJNVEEwSURZeUlERXdOQ0F5TWpSV016ZzFTRE16VmpRek1VZ3hNRFJXTkRrM1RERXdOU0ExTmpSTU1UQTNJRFUzTkZFeE1qWWdOak01SURFM01TQTJOamhVTWpZMklEY3dORkV5TmpjZ056QTBJREkzTlNBM01EUlVNamc1SURjd05WRXpNekFnTnpBeUlETTFNU0EyTnpsVU16Y3lJRFl5TjFFek56SWdOakEwSURNMU9DQTFPVEJVTXpJeElEVTNObFF5T0RRZ05Ua3dWREkzTUNBMk1qZFJNamN3SURZME55QXlPRGdnTmpZM1NESTRORkV5T0RBZ05qWTRJREkzTXlBMk5qaFJNalExSURZMk9DQXlNak1nTmpRM1ZERTRPU0ExT1RKUk1UZ3pJRFUzTWlBeE9ESWdORGszVmpRek1VZ3lPVE5XTXpnMVNERTROVll5TWpWUk1UZzFJRFl6SURFNE5pQTJNVlF4T0RrZ05UZFVNVGswSURVMFZERTVPU0ExTVZReU1EWWdORGxVTWpFeklEUTRWREl5TWlBME4xUXlNekVnTkRkVU1qUXhJRFEyVkRJMU1TQTBOa2d5T0RKV01FZ3lOek5hSWk4K1BIQmhkR2dnYVdROUlrMUtXQzB4TFZSRldDMU9MVGN5SWlCa1BTSk5NellnTkRaSU5UQlJPRGtnTkRZZ09UY2dOakJXTmpoUk9UY2dOemNnT1RjZ09URlVPVGdnTVRJeVZEazRJREUyTVZRNU9DQXlNRE5ST1RnZ01qTTBJRGs0SURJMk9WUTVPQ0F6TWpoTU9UY2dNelV4VVRrMElETTNNQ0E0TXlBek56WlVNemdnTXpnMVNESXdWalF3T0ZFeU1DQTBNekVnTWpJZ05ETXhURE15SURRek1sRTBNaUEwTXpNZ05qQWdORE0wVkRrMklEUXpObEV4TVRJZ05ETTNJREV6TVNBME16aFVNVFl3SURRME1WUXhOekVnTkRReVNERTNORll6TnpOUk1qRXpJRFEwTVNBeU56RWdORFF4U0RJM04xRXpNaklnTkRReElETTBNeUEwTVRsVU16WTBJRE0zTTFFek5qUWdNelV5SURNMU1TQXpNemRVTXpFeklETXlNbEV5T0RnZ016SXlJREkzTmlBek16aFVNall6SURNM01sRXlOak1nTXpneElESTJOU0F6T0RoVU1qY3dJRFF3TUZReU56TWdOREExVVRJM01TQTBNRGNnTWpVd0lEUXdNVkV5TXpRZ016a3pJREl5TmlBek9EWlJNVGM1SURNME1TQXhOemtnTWpBM1ZqRTFORkV4TnprZ01UUXhJREUzT1NBeE1qZFVNVGM1SURFd01WUXhPREFnT0RGVU1UZ3dJRFkyVmpZeFVURTRNU0ExT1NBeE9ETWdOVGRVTVRnNElEVTBWREU1TXlBMU1WUXlNREFnTkRsVU1qQTNJRFE0VkRJeE5pQTBOMVF5TWpVZ05EZFVNak0xSURRMlZESTBOU0EwTmtneU56WldNRWd5TmpkUk1qUTVJRE1nTVRRd0lETlJNemNnTXlBeU9DQXdTREl3VmpRMlNETTJXaUl2UGp4d1lYUm9JR2xrUFNKTlNsZ3RNUzFVUlZndFRpMDJOU0lnWkQwaVRUSTRJREl4T0ZFeU9DQXlOek1nTkRnZ016RTRWRGs0SURNNU1WUXhOak1nTkRNelZESXlPU0EwTkRoUk1qZ3lJRFEwT0NBek1qQWdORE13VkRNM09DQXpPREJVTkRBMklETXhObFEwTVRVZ01qUTFVVFF4TlNBeU16Z2dOREE0SURJek1VZ3hNalpXTWpFMlVURXlOaUEyT0NBeU1qWWdNelpSTWpRMklETXdJREkzTUNBek1GRXpNVElnTXpBZ016UXlJRFl5VVRNMU9TQTNPU0F6TmprZ01UQTBURE0zT1NBeE1qaFJNemd5SURFek1TQXpPVFVnTVRNeFNETTVPRkUwTVRVZ01UTXhJRFF4TlNBeE1qRlJOREUxSURFeE55QTBNVElnTVRBNFVUTTVNeUExTXlBek5Ea2dNakZVTWpVd0lDMHhNVkV4TlRVZ0xURXhJRGt5SURVNFZESTRJREl4T0ZwTk16TXpJREkzTlZFek1qSWdOREF6SURJek9DQTBNVEZJTWpNMlVUSXlPQ0EwTVRFZ01qSXdJRFF4TUZReE9UVWdOREF5VkRFMk5pQXpPREZVTVRReklETTBNRlF4TWpjZ01qYzBWakkyTjBnek16TldNamMxV2lJdlBqeHdZWFJvSUdsa1BTSk5TbGd0TVMxVVJWZ3RUaTFCTUNJZ1pEMGlJaTgrUEhCaGRHZ2dhV1E5SWsxS1dDMHhMVlJGV0MxT0xUTkVJaUJrUFNKTk5UWWdNelEzVVRVMklETTJNQ0EzTUNBek5qZElOekEzVVRjeU1pQXpOVGtnTnpJeUlETTBOMUUzTWpJZ016TTJJRGN3T0NBek1qaE1Nemt3SURNeU4wZzNNbEUxTmlBek16SWdOVFlnTXpRM1drMDFOaUF4TlROUk5UWWdNVFk0SURjeUlERTNNMGczTURoUk56SXlJREUyTXlBM01qSWdNVFV6VVRjeU1pQXhOREFnTnpBM0lERXpNMGczTUZFMU5pQXhOREFnTlRZZ01UVXpXaUl2UGp4d1lYUm9JR2xrUFNKTlNsZ3RNUzFVUlZndFNTMHhSRGN4TXlJZ1pEMGlUVEUyTVNBME5ERlJNakF5SURRME1TQXlNallnTkRFM1ZESTFNQ0F6TlRoUk1qVXdJRE16T0NBeU1UZ2dNalV5VkRFNE55QXhNamRSTVRrd0lEZzFJREl4TkNBMk1WRXlNelVnTkRNZ01qVTNJRE0zVVRJM05TQXlPU0F5T0RnZ01qbElNamc1VERNM01TQXpOakJSTkRVMUlEWTVNU0EwTlRZZ05qa3lVVFExT1NBMk9UUWdORGN5SURZNU5GRTBPVElnTmprMElEUTVNaUEyT0RkUk5Ea3lJRFkzT0NBME1URWdNelUyVVRNeU9TQXlPQ0F6TWprZ01qZFVNek0xSURJMlVUUXlNU0F5TmlBME9UZ2dNVEUwVkRVM05pQXlOemhSTlRjMklETXdNaUExTmpnZ016RTVWRFUxTUNBek5ETlVOVE15SURNMk1WUTFNalFnTXpnMFVUVXlOQ0EwTURVZ05UUXhJRFF5TkZRMU9ETWdORFF6VVRZd01pQTBORE1nTmpFNElEUXlOVlEyTXpRZ016WTJVVFl6TkNBek16Y2dOakl6SURJNE9GUTJNRFVnTWpJd1VUVTNNeUF4TWpVZ05Ea3lJRFUzVkRNeU9TQXRNVEZJTXpFNVRESTVOaUF0TVRBMFVUSTNNaUF0TVRrNElESTNNaUF0TVRrNVVUSTNNQ0F0TWpBMUlESTFNaUF0TWpBMVNESXpPVkV5TXpNZ0xURTVPU0F5TXpNZ0xURTVOMUV5TXpNZ0xURTVNaUF5TlRZZ0xURXdNbFF5TnprZ0xUbFJNamN5SUMwNElESTJOU0F0T0ZFeE1EWWdNVFFnTVRBMklERXpPVkV4TURZZ01UYzBJREV6T1NBeU5qUlVNVGN6SURNM09WRXhOek1nTXpnd0lERTNNeUF6T0RGUk1UY3pJRE01TUNBeE56TWdNemt6VkRFMk9TQTBNREJVTVRVNElEUXdORWd4TlRSUk1UTXhJRFF3TkNBeE1USWdNemcxVkRneUlETTBORlEyTlNBek1ESlVOVGNnTWpnd1VUVTFJREkzT0NBME1TQXlOemhJTWpkUk1qRWdNamcwSURJeElESTROMUV5TVNBeU9Ua2dNelFnTXpNelZEZ3lJRFF3TkZReE5qRWdORFF4V2lJdlBqeHdZWFJvSUdsa1BTSk5TbGd0TVMxVVJWZ3RUaTFCUmlJZ1pEMGlUVFk1SURVME5GWTFPVEJJTkRNd1ZqVTBORWcyT1ZvaUx6NDhjR0YwYUNCcFpEMGlUVXBZTFRFdFZFVllMVTR0TWpnaUlHUTlJazA1TkNBeU5UQlJPVFFnTXpFNUlERXdOQ0F6T0RGVU1USTNJRFE0T0ZReE5qUWdOVGMyVkRJd01pQTJORE5VTWpRMElEWTVOVlF5TnpjZ056STVWRE13TWlBM05UQklNekUxU0RNeE9WRXpNek1nTnpVd0lETXpNeUEzTkRGUk16TXpJRGN6T0NBek1UWWdOekl3VkRJM05TQTJOamRVTWpJMklEVTRNVlF4T0RRZ05EUXpWREUyTnlBeU5UQlVNVGcwSURVNFZESXlOU0F0T0RGVU1qYzBJQzB4TmpkVU16RTJJQzB5TWpCVU16TXpJQzB5TkRGUk16TXpJQzB5TlRBZ016RTRJQzB5TlRCSU16RTFTRE13TWt3eU56UWdMVEl5TmxFeE9EQWdMVEUwTVNBeE16Y2dMVEUwVkRrMElESTFNRm9pTHo0OGNHRjBhQ0JwWkQwaVRVcFlMVEV0VkVWWUxVa3RNVVEwTlRZaUlHUTlJazB4T0RRZ05qQXdVVEU0TkNBMk1qUWdNakF6SURZME1sUXlORGNnTmpZeFVUSTJOU0EyTmpFZ01qYzNJRFkwT1ZReU9UQWdOakU1VVRJNU1DQTFPVFlnTWpjd0lEVTNOMVF5TWpZZ05UVTNVVEl4TVNBMU5UY2dNVGs0SURVMk4xUXhPRFFnTmpBd1drMHlNU0F5T0RkUk1qRWdNamsxSURNd0lETXhPRlExTkNBek5qbFVPVGdnTkRJd1ZERTFPQ0EwTkRKUk1UazNJRFEwTWlBeU1qTWdOREU1VkRJMU1DQXpOVGRSTWpVd0lETTBNQ0F5TXpZZ016QXhWREU1TmlBeE9UWlVNVFUwSURnelVURTBPU0EyTVNBeE5Ea2dOVEZSTVRRNUlESTJJREUyTmlBeU5sRXhOelVnTWpZZ01UZzFJREk1VkRJd09DQTBNMVF5TXpVZ056aFVNall3SURFek4xRXlOak1nTVRRNUlESTJOU0F4TlRGVU1qZ3lJREUxTTFFek1ESWdNVFV6SURNd01pQXhORE5STXpBeUlERXpOU0F5T1RNZ01URXlWREkyT0NBMk1WUXlNak1nTVRGVU1UWXhJQzB4TVZFeE1qa2dMVEV4SURFd01pQXhNRlEzTkNBM05GRTNOQ0E1TVNBM09TQXhNRFpVTVRJeUlESXlNRkV4TmpBZ016SXhJREUyTmlBek5ERlVNVGN6SURNNE1GRXhOek1nTkRBMElERTFOaUEwTURSSU1UVTBVVEV5TkNBME1EUWdPVGtnTXpjeFZEWXhJREk0TjFFMk1DQXlPRFlnTlRrZ01qZzBWRFU0SURJNE1WUTFOaUF5TnpsVU5UTWdNamM0VkRRNUlESTNPRlEwTVNBeU56aElNamRSTWpFZ01qZzBJREl4SURJNE4xb2lMejQ4Y0dGMGFDQnBaRDBpVFVwWUxURXRWRVZZTFVrdE1VUTJSa1VpSUdROUlrMHpNU0F5TkRsUk1URWdNalE1SURFeElESTFPRkV4TVNBeU56VWdNallnTXpBMFZEWTJJRE0yTlZReE1qa2dOREU0VkRJd05pQTBOREZSTWpNeklEUTBNU0F5TXprZ05EUXdVVEk0TnlBME1qa2dNekU0SURNNE5sUXpOekVnTWpVMVVUTTROU0F4T1RVZ016ZzFJREUzTUZFek9EVWdNVFkySURNNE5pQXhOalpNTXprNElERTVNMUUwTVRnZ01qUTBJRFEwTXlBek1EQlVORGcySURNNU1WUTFNRGdnTkRNd1VUVXhNQ0EwTXpFZ05USTBJRFF6TVVnMU16ZFJOVFF6SURReU5TQTFORE1nTkRJeVVUVTBNeUEwTVRnZ05USXlJRE0zT0ZRME5qTWdNalV4VkRNNU1TQTNNVkV6T0RVZ05UVWdNemM0SURaVU16VTNJQzB4TURCUk16UXhJQzB4TmpVZ016TXdJQzB4T1RCVU16QXpJQzB5TVRaUk1qZzJJQzB5TVRZZ01qZzJJQzB4T0RoUk1qZzJJQzB4TXpnZ016UXdJRE15VERNME5pQTFNVXd6TkRjZ05qbFJNelE0SURjNUlETTBPQ0F4TURCUk16UTRJREkxTnlBeU9URWdNekUzVVRJMU1TQXpOVFVnTVRrMklETTFOVkV4TkRnZ016VTFJREV3T0NBek1qbFVOVEVnTWpZd1VUUTVJREkxTVNBME55QXlOVEZSTkRVZ01qUTVJRE14SURJME9Wb2lMejQ4Y0dGMGFDQnBaRDBpVFVwWUxURXRWRVZZTFVrdE1VUTNNRGNpSUdROUlrMDFPQ0F0TWpFMlVUUTBJQzB5TVRZZ016UWdMVEl3T0ZReU15QXRNVGcyVVRJeklDMHhOellnT1RZZ01URTJWREUzTXlBME1UUlJNVGcySURRME1pQXlNVGtnTkRReVVUSXpNU0EwTkRFZ01qTTVJRFF6TlZReU5Ea2dOREl6VkRJMU1TQTBNVE5STWpVeElEUXdNU0F5TWpBZ01qYzVWREU0TnlBeE5ESlJNVGcxSURFek1TQXhPRFVnTVRBM1ZqazVVVEU0TlNBeU5pQXlOVElnTWpaUk1qWXhJREkySURJM01DQXlOMVF5T0RjZ016RlVNekF5SURNNFZETXhOU0EwTlZRek1qY2dOVFZVTXpNNElEWTFWRE0wT0NBM04xUXpOVFlnT0RoVU16WTFJREV3TUV3ek56SWdNVEV3VERRd09DQXlOVE5STkRRMElETTVOU0EwTkRnZ05EQTBVVFEyTVNBME16RWdORGt4SURRek1WRTFNRFFnTkRNeElEVXhNaUEwTWpSVU5USXpJRFF4TWxRMU1qVWdOREF5VERRME9TQTRORkUwTkRnZ056a2dORFE0SURZNFVUUTBPQ0EwTXlBME5UVWdNelZVTkRjMklESTJVVFE0TlNBeU55QTBPVFlnTXpWUk5URTNJRFUxSURVek55QXhNekZSTlRReklERTFNU0ExTkRjZ01UVXlVVFUwT1NBeE5UTWdOVFUzSURFMU0wZzFOakZSTlRnd0lERTFNeUExT0RBZ01UUTBVVFU0TUNBeE16Z2dOVGMxSURFeE4xUTFOVFVnTmpOVU5USXpJREV6VVRVeE1DQXdJRFE1TVNBdE9GRTBPRE1nTFRFd0lEUTJOeUF0TVRCUk5EUTJJQzB4TUNBME1qa2dMVFJVTkRBeUlERXhWRE00TlNBeU9WUXpOellnTkRSVU16YzBJRFV4VERNMk9DQTBOVkV6TmpJZ016a2dNelV3SURNd1ZETXlOQ0F4TWxReU9EZ2dMVFJVTWpRMklDMHhNVkV4T1RrZ0xURXhJREUxTXlBeE1rd3hNamtnTFRnMVVURXdPQ0F0TVRZM0lERXdOQ0F0TVRnd1ZEa3lJQzB5TURKUk56WWdMVEl4TmlBMU9DQXRNakUyV2lJdlBqeHdZWFJvSUdsa1BTSk5TbGd0TVMxVVJWZ3RTUzB4UkRjeE5TSWdaRDBpVFRJd01pQTFNRGhSTVRjNUlEVXdPQ0F4TmprZ05USXdWREUxT0NBMU5EZFJNVFU0SURVMU55QXhOalFnTlRjM1ZERTROU0EyTWpSVU1qTXdJRFkzTlZRek1ERWdOekV3VERNek15QTNNVFZJTXpRMVVUTTNPQ0EzTVRVZ016ZzBJRGN4TkZFME5EY2dOekF6SURRNE9TQTJOakZVTlRRNUlEVTJPRlExTmpZZ05EVTNVVFUyTmlBek5qSWdOVEU1SURJME1GUTBNRElnTlROUk16SXhJQzB5TWlBeU1qTWdMVEl5VVRFeU15QXRNaklnTnpNZ05UWlJORElnTVRBeUlEUXlJREUwT0ZZeE5UbFJORElnTWpjMklERXlPU0F6TnpCVU16SXlJRFEyTlZFek9ETWdORFkxSURReE5DQTBNelJVTkRVMUlETTJOMHcwTlRnZ016YzRVVFEzT0NBME5qRWdORGM0SURVeE5WRTBOemdnTmpBeklEUXpOeUEyTXpsVU16UTBJRFkzTmxFeU5qWWdOamMySURJeU15QTJNVEpSTWpZMElEWXdOaUF5TmpRZ05UY3lVVEkyTkNBMU5EY2dNalEySURVeU9GUXlNRElnTlRBNFdrMDBNekFnTXpBMlVUUXpNQ0F6TnpJZ05EQXhJRFF3TUZRek16TWdOREk0VVRJM01DQTBNamdnTWpJeUlETTRNbEV4T1RjZ016VTBJREU0TXlBek1qTlVNVFV3SURJeU1WRXhNeklnTVRRNUlERXpNaUF4TVRaUk1UTXlJREl4SURJek1pQXlNVkV5TkRRZ01qRWdNalV3SURJeVVUTXlOeUF6TlNBek56UWdNVEV5VVRNNE9TQXhNemNnTkRBNUlERTVObFEwTXpBZ016QTJXaUl2UGp4d1lYUm9JR2xrUFNKTlNsZ3RNUzFVUlZndFRpMHlNakV5SWlCa1BTSk5PRFFnTWpNM1ZEZzBJREkxTUZRNU9DQXlOekJJTmpjNVVUWTVOQ0F5TmpJZ05qazBJREkxTUZRMk56a2dNak13U0RrNFVUZzBJREl6TnlBNE5DQXlOVEJhSWk4K1BIQmhkR2dnYVdROUlrMUtXQzB4TFZSRldDMUpMVEZFTkRWQklpQmtQU0pOTWpFZ01qZzNVVEl5SURJNU15QXlOQ0F6TUROVU16WWdNelF4VkRVMklETTRPRlE0T0NBME1qVlVNVE15SURRME1sUXhOelVnTkRNMVZESXdOU0EwTVRkVU1qSXhJRE01TlZReU1qa2dNemMyVERJek1TQXpOamxSTWpNeElETTJOeUF5TXpJZ016WTNUREkwTXlBek56aFJNekF6SURRME1pQXpPRFFnTkRReVVUUXdNU0EwTkRJZ05ERTFJRFEwTUZRME5ERWdORE16VkRRMk1DQTBNak5VTkRjMUlEUXhNVlEwT0RVZ016azRWRFE1TXlBek9EVlVORGszSURNM00xUTFNREFnTXpZMFZEVXdNaUF6TlRkTU5URXdJRE0yTjFFMU56TWdORFF5SURZMU9TQTBOREpSTnpFeklEUTBNaUEzTkRZZ05ERTFWRGM0TUNBek16WlJOemd3SURJNE5TQTNORElnTVRjNFZEY3dOQ0ExTUZFM01EVWdNellnTnpBNUlETXhWRGN5TkNBeU5sRTNOVElnTWpZZ056YzJJRFUyVkRneE5TQXhNemhST0RFNElERTBPU0E0TWpFZ01UVXhWRGd6TnlBeE5UTlJPRFUzSURFMU15QTROVGNnTVRRMVVUZzFOeUF4TkRRZ09EVXpJREV6TUZFNE5EVWdNVEF4SURnek1TQTNNMVEzT0RVZ01UZFVOekUySUMweE1GRTJOamtnTFRFd0lEWTBPQ0F4TjFRMk1qY2dOek5STmpJM0lEa3lJRFkyTXlBeE9UTlVOekF3SURNME5WRTNNREFnTkRBMElEWTFOaUEwTURSSU5qVXhVVFUyTlNBME1EUWdOVEEySURNd00wdzBPVGtnTWpreFREUTJOaUF4TlRkUk5ETXpJREkySURReU9DQXhObEUwTVRVZ0xURXhJRE00TlNBdE1URlJNemN5SUMweE1TQXpOalFnTFRSVU16VXpJRGhVTXpVd0lERTRVVE0xTUNBeU9TQXpPRFFnTVRZeFREUXlNQ0F6TURkUk5ESXpJRE15TWlBME1qTWdNelExVVRReU15QTBNRFFnTXpjNUlEUXdORWd6TnpSUk1qZzRJRFF3TkNBeU1qa2dNekF6VERJeU1pQXlPVEZNTVRnNUlERTFOMUV4TlRZZ01qWWdNVFV4SURFMlVURXpPQ0F0TVRFZ01UQTRJQzB4TVZFNU5TQXRNVEVnT0RjZ0xUVlVOellnTjFRM05DQXhOMUUzTkNBek1DQXhNVElnTVRneFVURTFNU0F6TXpVZ01UVXhJRE0wTWxFeE5UUWdNelUzSURFMU5DQXpOamxSTVRVMElEUXdOU0F4TWprZ05EQTFVVEV3TnlBME1EVWdPVElnTXpjM1ZEWTVJRE14TmxRMU55QXlPREJSTlRVZ01qYzRJRFF4SURJM09FZ3lOMUV5TVNBeU9EUWdNakVnTWpnM1dpSXZQanh3WVhSb0lHbGtQU0pOU2xndE1TMVVSVmd0VGkweU9TSWdaRDBpVFRZd0lEYzBPVXcyTkNBM05UQlJOamtnTnpVd0lEYzBJRGMxTUVnNE5rd3hNVFFnTnpJMlVUSXdPQ0EyTkRFZ01qVXhJRFV4TkZReU9UUWdNalV3VVRJNU5DQXhPRElnTWpnMElERXhPVlF5TmpFZ01USlVNakkwSUMwM05sUXhPRFlnTFRFME0xUXhORFVnTFRFNU5GUXhNVE1nTFRJeU4xUTVNQ0F0TWpRMlVUZzNJQzB5TkRrZ09EWWdMVEkxTUVnM05GRTJOaUF0TWpVd0lEWXpJQzB5TlRCVU5UZ2dMVEkwTjFRMU5TQXRNak00VVRVMklDMHlNemNnTmpZZ0xUSXlOVkV5TWpFZ0xUWTBJREl5TVNBeU5UQlVOallnTnpJMVVUVTJJRGN6TnlBMU5TQTNNemhSTlRVZ056UTJJRFl3SURjME9Wb2lMejQ4TDJSbFpuTStQR2NnYzNSeWIydGxQU0pqZFhKeVpXNTBRMjlzYjNJaUlHWnBiR3c5SW1OMWNuSmxiblJEYjJ4dmNpSWdjM1J5YjJ0bExYZHBaSFJvUFNJd0lpQjBjbUZ1YzJadmNtMDlJbk5qWVd4bEtERXNMVEVwSWo0OFp5QmtZWFJoTFcxdGJDMXViMlJsUFNKdFlYUm9JajQ4WnlCa1lYUmhMVzF0YkMxdWIyUmxQU0p0YzNWd0lqNDhaeUJrWVhSaExXMXRiQzF1YjJSbFBTSlVaVmhCZEc5dElpQmtZWFJoTFcxcWVDMTBaWGhqYkdGemN6MGlUMUpFSWo0OFp5QmtZWFJoTFcxdGJDMXViMlJsUFNKdGFTSStQSFZ6WlNCa1lYUmhMV005SWpSRElpQjRiR2x1YXpwb2NtVm1QU0lqVFVwWUxURXRWRVZZTFVNdE5FTWlMejQ4TDJjK1BDOW5QanhuSUdSaGRHRXRiVzFzTFc1dlpHVTlJbFJsV0VGMGIyMGlJSFJ5WVc1elptOXliVDBpZEhKaGJuTnNZWFJsS0RjeU15dzBNVE1wSUhOallXeGxLREF1TnpBM0tTSWdaR0YwWVMxdGFuZ3RkR1Y0WTJ4aGMzTTlJazlTUkNJK1BHY2daR0YwWVMxdGJXd3RibTlrWlQwaWJYUmxlSFFpUGp4MWMyVWdaR0YwWVMxalBTSTJOaUlnZUd4cGJtczZhSEpsWmowaUkwMUtXQzB4TFZSRldDMU9MVFkySWk4K1BIVnpaU0JrWVhSaExXTTlJamN5SWlCNGJHbHVhenBvY21WbVBTSWpUVXBZTFRFdFZFVllMVTR0TnpJaUlIUnlZVzV6Wm05eWJUMGlkSEpoYm5Oc1lYUmxLRE13Tml3d0tTSXZQangxYzJVZ1pHRjBZUzFqUFNJMk5TSWdlR3hwYm1zNmFISmxaajBpSTAxS1dDMHhMVlJGV0MxT0xUWTFJaUIwY21GdWMyWnZjbTA5SW5SeVlXNXpiR0YwWlNnMk9UZ3NNQ2tpTHo0OGRYTmxJR1JoZEdFdFl6MGlOalVpSUhoc2FXNXJPbWh5WldZOUlpTk5TbGd0TVMxVVJWZ3RUaTAyTlNJZ2RISmhibk5tYjNKdFBTSjBjbUZ1YzJ4aGRHVW9NVEUwTWl3d0tTSXZQangxYzJVZ1pHRjBZUzFqUFNKQk1DSWdlR3hwYm1zNmFISmxaajBpSTAxS1dDMHhMVlJGV0MxT0xVRXdJaUIwY21GdWMyWnZjbTA5SW5SeVlXNXpiR0YwWlNneE5UZzJMREFwSWk4K1BDOW5Qand2Wno0OEwyYytQR2NnWkdGMFlTMXRiV3d0Ym05a1pUMGliVzhpSUhSeVlXNXpabTl5YlQwaWRISmhibk5zWVhSbEtESXpORGtzTUNraVBqeDFjMlVnWkdGMFlTMWpQU0l6UkNJZ2VHeHBibXM2YUhKbFpqMGlJMDFLV0MweExWUkZXQzFPTFRORUlpOCtQQzluUGp4bklHUmhkR0V0Ylcxc0xXNXZaR1U5SWxSbFdFRjBiMjBpSUdSaGRHRXRiV3A0TFhSbGVHTnNZWE56UFNKUFVrUWlJSFJ5WVc1elptOXliVDBpZEhKaGJuTnNZWFJsS0RNME1EUXVPQ3d3S1NJK1BHY2daR0YwWVMxdGJXd3RibTlrWlQwaWJXOTJaWElpUGp4bklHUmhkR0V0Ylcxc0xXNXZaR1U5SW0xcElqNDhkWE5sSUdSaGRHRXRZejBpTVVRM01UTWlJSGhzYVc1ck9taHlaV1k5SWlOTlNsZ3RNUzFVUlZndFNTMHhSRGN4TXlJdlBqd3ZaejQ4WnlCa1lYUmhMVzF0YkMxdWIyUmxQU0p0YnlJZ2RISmhibk5tYjNKdFBTSjBjbUZ1YzJ4aGRHVW9ORE0yTGpVc01qVTFLU0IwY21GdWMyeGhkR1VvTFRJMU1DQXdLU0krUEhWelpTQmtZWFJoTFdNOUlrRkdJaUI0YkdsdWF6cG9jbVZtUFNJalRVcFlMVEV0VkVWWUxVNHRRVVlpTHo0OEwyYytQQzluUGp3dlp6NDhaeUJrWVhSaExXMXRiQzF1YjJSbFBTSnRjbTkzSWlCMGNtRnVjMlp2Y20wOUluUnlZVzV6YkdGMFpTZzBNakl5TGpVc01Da2lQanhuSUdSaGRHRXRiVzFzTFc1dlpHVTlJbTF2SWo0OGRYTmxJR1JoZEdFdFl6MGlNamdpSUhoc2FXNXJPbWh5WldZOUlpTk5TbGd0TVMxVVJWZ3RUaTB5T0NJdlBqd3ZaejQ4WnlCa1lYUmhMVzF0YkMxdWIyUmxQU0p0YVNJZ2RISmhibk5tYjNKdFBTSjBjbUZ1YzJ4aGRHVW9Nemc1TERBcElqNDhkWE5sSUdSaGRHRXRZejBpTVVRME5UWWlJSGhzYVc1ck9taHlaV1k5SWlOTlNsZ3RNUzFVUlZndFNTMHhSRFExTmlJdlBqd3ZaejQ4WnlCa1lYUmhMVzF0YkMxdWIyUmxQU0p0YzNWaUlpQjBjbUZ1YzJadmNtMDlJblJ5WVc1emJHRjBaU2czTXpRc01Da2lQanhuSUdSaGRHRXRiVzFzTFc1dlpHVTlJbTFwSWo0OGRYTmxJR1JoZEdFdFl6MGlNVVEyUmtVaUlIaHNhVzVyT21oeVpXWTlJaU5OU2xndE1TMVVSVmd0U1MweFJEWkdSU0l2UGp3dlp6NDhaeUJrWVhSaExXMXRiQzF1YjJSbFBTSlVaVmhCZEc5dElpQjBjbUZ1YzJadmNtMDlJblJ5WVc1emJHRjBaU2cxTlRFc0xURTFNQ2tnYzJOaGJHVW9NQzQzTURjcElpQmtZWFJoTFcxcWVDMTBaWGhqYkdGemN6MGlUMUpFSWo0OFp5QmtZWFJoTFcxdGJDMXViMlJsUFNKdGFTSStQSFZ6WlNCa1lYUmhMV005SWpGRU56QTNJaUI0YkdsdWF6cG9jbVZtUFNJalRVcFlMVEV0VkVWWUxVa3RNVVEzTURjaUx6NDhMMmMrUEM5blBqd3ZaejQ4WnlCa1lYUmhMVzF0YkMxdWIyUmxQU0p0YzNWd0lpQjBjbUZ1YzJadmNtMDlJblJ5WVc1emJHRjBaU2d4TnpZeExqUXNNQ2tpUGp4bklHUmhkR0V0Ylcxc0xXNXZaR1U5SW0xcElqNDhkWE5sSUdSaGRHRXRZejBpTVVRM01UVWlJSGhzYVc1ck9taHlaV1k5SWlOTlNsZ3RNUzFVUlZndFNTMHhSRGN4TlNJdlBqd3ZaejQ4WnlCa1lYUmhMVzF0YkMxdWIyUmxQU0pVWlZoQmRHOXRJaUIwY21GdWMyWnZjbTA5SW5SeVlXNXpiR0YwWlNnMk5UQXVPQ3cwTVRNcElITmpZV3hsS0RBdU56QTNLU0lnWkdGMFlTMXRhbmd0ZEdWNFkyeGhjM005SWs5U1JDSStQR2NnWkdGMFlTMXRiV3d0Ym05a1pUMGliV2tpUGp4MWMyVWdaR0YwWVMxalBTSXhSRGN3TnlJZ2VHeHBibXM2YUhKbFpqMGlJMDFLV0MweExWUkZXQzFKTFRGRU56QTNJaTgrUEM5blBqd3ZaejQ4TDJjK1BHY2daR0YwWVMxdGJXd3RibTlrWlQwaWJXOGlJSFJ5WVc1elptOXliVDBpZEhKaGJuTnNZWFJsS0RNeE1UQXVOeXd3S1NJK1BIVnpaU0JrWVhSaExXTTlJakl5TVRJaUlIaHNhVzVyT21oeVpXWTlJaU5OU2xndE1TMVVSVmd0VGkweU1qRXlJaTgrUEM5blBqeG5JR1JoZEdFdGJXMXNMVzV2WkdVOUltMXBJaUIwY21GdWMyWnZjbTA5SW5SeVlXNXpiR0YwWlNnME1URXhMREFwSWo0OGRYTmxJR1JoZEdFdFl6MGlNVVEwTlVFaUlIaHNhVzVyT21oeVpXWTlJaU5OU2xndE1TMVVSVmd0U1MweFJEUTFRU0l2UGp3dlp6NDhaeUJrWVhSaExXMXRiQzF1YjJSbFBTSnRieUlnZEhKaGJuTm1iM0p0UFNKMGNtRnVjMnhoZEdVb05EazRPU3d3S1NJK1BIVnpaU0JrWVhSaExXTTlJakk1SWlCNGJHbHVhenBvY21WbVBTSWpUVXBZTFRFdFZFVllMVTR0TWpraUx6NDhMMmMrUEM5blBqeG5JR1JoZEdFdGJXMXNMVzV2WkdVOUltMXBJaUIwY21GdWMyWnZjbTA5SW5SeVlXNXpiR0YwWlNnNU5qQXdMalFzTUNraVBqeDFjMlVnWkdGMFlTMWpQU0l4UkRjeE15SWdlR3hwYm1zNmFISmxaajBpSTAxS1dDMHhMVlJGV0MxSkxURkVOekV6SWk4K1BDOW5Qand2Wno0OEwyYytQQzl6ZG1jKyIsCgkiUmVhbFZpZXdTaXplSnNvbiIgOiAie1wiaGVpZ2h0XCI6NDQ2LjQyODU2NTk3OTAwMzksXCJ3aWR0aFwiOjM2MDcuMTQyOTQ0MzM1OTM3NX0iCn0K"/>
    </extobj>
    <extobj name="2384804F-3998-4D57-9195-F3826E402611-2">
      <extobjdata type="2384804F-3998-4D57-9195-F3826E402611" data="ewoJIkltZ1NldHRpbmdKc29uIiA6ICJ7XCJoZWlnaHRcIjoxMTcuODU3MTQyODU3MTQyODUsXCJ3aWR0aFwiOjM0Ny4zMjE0Mjg1NzE0Mjg1Nn0iLAoJIkxhdGV4IiA6ICJcXGJlZ2lue2VxdWF0aW9ufVxuXFxiZWdpbnthbGlnbmVkfVxuXFxtYXRoY2Fse0x9Xns0IFxcbWF0aHJte2Z9fT0gJiAtXFxmcmFjezF9ezJ9IFxcYWxwaGFfe1N9KFxcYmFye1xccHNpfSBcXHBzaSkoXFxiYXJ7XFxwc2l9IFxccHNpKS1cXGZyYWN7MX17Mn0gXFxhbHBoYV97VCBTfShcXGJhcntcXHBzaX0gXFx2ZWN7XFx0YXV9IFxccHNpKSBcXGNkb3QoXFxiYXJ7XFxwc2l9IFxcdmVje1xcdGF1fSBcXHBzaSkgXFxcXFxuJiAtXFxmcmFjezF9ezJ9IFxcYWxwaGFfe1Z9XFxsZWZ0KFxcYmFye1xccHNpfSBcXGdhbW1hX3tcXG11fSBcXHBzaVxccmlnaHQpXFxsZWZ0KFxcYmFye1xccHNpfSBcXGdhbW1hXntcXG11fSBcXHBzaVxccmlnaHQpIFxcXFxcbiYgLVxcZnJhY3sxfXsyfSBcXGFscGhhX3tUIFZ9XFxsZWZ0KFxcYmFye1xccHNpfSBcXHZlY3tcXHRhdX0gXFxnYW1tYV97XFxtdX0gXFxwc2lcXHJpZ2h0KSBcXGNkb3RcXGxlZnQoXFxiYXJ7XFxwc2l9IFxcdmVje1xcdGF1fSBcXGdhbW1hXntcXG11fSBcXHBzaVxccmlnaHQpXG5cXGVuZHthbGlnbmVkfVxuXFxlbmR7ZXF1YXRpb259IiwKCSJMYXRleEltZ0Jhc2U2NCIgOiAiUEhOMlp5QjRiV3h1Y3owaWFIUjBjRG92TDNkM2R5NTNNeTV2Y21jdk1qQXdNQzl6ZG1jaUlIZHBaSFJvUFNJME5DNDFOelpsZUNJZ2FHVnBaMmgwUFNJeE5TNHhNakpsZUNJZ2NtOXNaVDBpYVcxbklpQm1iMk4xYzJGaWJHVTlJbVpoYkhObElpQjJhV1YzUW05NFBTSXdJQzB6TlRreUlERTVOekF5TGpjZ05qWTROQ0lnZUcxc2JuTTZlR3hwYm1zOUltaDBkSEE2THk5M2QzY3Vkek11YjNKbkx6RTVPVGt2ZUd4cGJtc2lJR0Z5YVdFdGFHbGtaR1Z1UFNKMGNuVmxJaUJ6ZEhsc1pUMGlkbVZ5ZEdsallXd3RZV3hwWjI0NklDMDJMams1TldWNE95QnRZWGd0ZDJsa2RHZzZJRGs0SlRzaVBqeGtaV1p6UGp4d1lYUm9JR2xrUFNKTlNsZ3RNVFF0VkVWWUxVTXRORU1pSUdROUlrMDJNaUF0TWpKVU5EY2dMVEl5VkRNeUlDMHhNVkV6TWlBdE1TQTFOaUF5TkZRNE15QTFOVkV4TVRNZ09UWWdNVE00SURFM01sUXhPREFnTXpJd1ZESXpOQ0EwTnpOVU16SXpJRFl3T1ZFek5qUWdOalE1SURReE9TQTJOemRVTlRNeElEY3dOVkUxTlRrZ056QTFJRFUzT0NBMk9UWlVOakEwSURZM01WUTJNVFVnTmpRMVZEWXhPQ0EyTWpOV05qRXhVVFl4T0NBMU9ESWdOakUxSURVM01WUTFPVGdnTlRRNFVUVTRNU0ExTXpFZ05UVTRJRFV5TUZRMU1UZ2dOVEE1VVRVd015QTFNRGtnTlRBeklEVXlNRkUxTURNZ05USXpJRFV3TlNBMU16WlVOVEEzSURVMk1GRTFNRGNnTlRrd0lEUTVOQ0EyTVRCVU5EVXlJRFl6TUZFME1qTWdOak13SURReE1DQTJNVGRSTXpZM0lEVTNPQ0F6TXpNZ05Ea3lWREkzTVNBek1ERlVNak16SURFM01GRXlNVEVnTVRJeklESXdOQ0F4TVRKTU1UazRJREV3TTB3eU1qUWdNVEF5VVRJNE1TQXhNRElnTXpZNUlEYzVWRFV3T1NBMU1rZzFNak5STlRNMUlEWTBJRFUwTkNBNE4xUTFOemtnTVRJNFVUWXhOaUF4TlRJZ05qUXhJREUxTWxFMk5UWWdNVFV5SURZMU5pQXhOREpSTmpVMklERXdNU0ExT0RnZ05EQlVORE16SUMweU1sRXpPREVnTFRJeUlESTRPU0F4VkRFMU5pQXlPRXd4TkRFZ01qbE1NVE14SURJd1VURXhNU0F3SURnM0lDMHhNVm9pTHo0OGNHRjBhQ0JwWkQwaVRVcFlMVEUwTFZSRldDMU9MVE0wSWlCa1BTSk5ORFl5SURCUk5EUTBJRE1nTXpNeklETlJNakUzSURNZ01UazVJREJJTVRrd1ZqUTJTREl5TVZFeU5ERWdORFlnTWpRNElEUTJWREkyTlNBME9GUXlOemtnTlROVU1qZzJJRFl4VVRJNE55QTJNeUF5T0RjZ01URTFWakUyTlVneU9GWXlNVEZNTVRjNUlEUTBNbEV6TXpJZ05qYzBJRE16TkNBMk56VlJNek0ySURZM055QXpOVFVnTmpjM1NETTNNMHd6TnprZ05qY3hWakl4TVVnME56RldNVFkxU0RNM09WWXhNVFJSTXpjNUlEY3pJRE0zT1NBMk5sUXpPRFVnTlRSUk16a3pJRFEzSURRME1pQTBOa2cwTnpGV01FZzBOakphVFRJNU15QXlNVEZXTlRRMVREYzBJREl4TWt3eE9ETWdNakV4U0RJNU0xb2lMejQ4Y0dGMGFDQnBaRDBpVFVwWUxURTBMVlJGV0MxT0xUWTJJaUJrUFNKTk1qY3pJREJSTWpVMUlETWdNVFEySUROUk5ETWdNeUF6TkNBd1NESTJWalEyU0RReVVUY3dJRFEySURreElEUTVVVGs1SURVeUlERXdNeUEyTUZFeE1EUWdOaklnTVRBMElESXlORll6T0RWSU16TldORE14U0RFd05GWTBPVGRNTVRBMUlEVTJORXd4TURjZ05UYzBVVEV5TmlBMk16a2dNVGN4SURZMk9GUXlOallnTnpBMFVUSTJOeUEzTURRZ01qYzFJRGN3TkZReU9Ea2dOekExVVRNek1DQTNNRElnTXpVeElEWTNPVlF6TnpJZ05qSTNVVE0zTWlBMk1EUWdNelU0SURVNU1GUXpNakVnTlRjMlZESTROQ0ExT1RCVU1qY3dJRFl5TjFFeU56QWdOalEzSURJNE9DQTJOamRJTWpnMFVUSTRNQ0EyTmpnZ01qY3pJRFkyT0ZFeU5EVWdOalk0SURJeU15QTJORGRVTVRnNUlEVTVNbEV4T0RNZ05UY3lJREU0TWlBME9UZFdORE14U0RJNU0xWXpPRFZJTVRnMVZqSXlOVkV4T0RVZ05qTWdNVGcySURZeFZERTRPU0ExTjFReE9UUWdOVFJVTVRrNUlEVXhWREl3TmlBME9WUXlNVE1nTkRoVU1qSXlJRFEzVkRJek1TQTBOMVF5TkRFZ05EWlVNalV4SURRMlNESTRNbFl3U0RJM00xb2lMejQ4Y0dGMGFDQnBaRDBpVFVwWUxURTBMVlJGV0MxT0xUTkVJaUJrUFNKTk5UWWdNelEzVVRVMklETTJNQ0EzTUNBek5qZElOekEzVVRjeU1pQXpOVGtnTnpJeUlETTBOMUUzTWpJZ016TTJJRGN3T0NBek1qaE1Nemt3SURNeU4wZzNNbEUxTmlBek16SWdOVFlnTXpRM1drMDFOaUF4TlROUk5UWWdNVFk0SURjeUlERTNNMGczTURoUk56SXlJREUyTXlBM01qSWdNVFV6VVRjeU1pQXhOREFnTnpBM0lERXpNMGczTUZFMU5pQXhOREFnTlRZZ01UVXpXaUl2UGp4d1lYUm9JR2xrUFNKTlNsZ3RNVFF0VkVWWUxVNHRNakl4TWlJZ1pEMGlUVGcwSURJek4xUTROQ0F5TlRCVU9UZ2dNamN3U0RZM09WRTJPVFFnTWpZeUlEWTVOQ0F5TlRCVU5qYzVJREl6TUVnNU9GRTROQ0F5TXpjZ09EUWdNalV3V2lJdlBqeHdZWFJvSUdsa1BTSk5TbGd0TVRRdFZFVllMVTR0TXpFaUlHUTlJazB5TVRNZ05UYzRUREl3TUNBMU56TlJNVGcySURVMk9DQXhOakFnTlRZelZERXdNaUExTlRaSU9ETldOakF5U0RFd01sRXhORGtnTmpBMElERTRPU0EyTVRkVU1qUTFJRFkwTVZReU56TWdOall6VVRJM05TQTJOallnTWpnMUlEWTJObEV5T1RRZ05qWTJJRE13TWlBMk5qQldNell4VERNd015QTJNVkV6TVRBZ05UUWdNekUxSURVeVZETXpPU0EwT0ZRME1ERWdORFpJTkRJM1ZqQklOREUyVVRNNU5TQXpJREkxTnlBelVURXlNU0F6SURFd01DQXdTRGc0VmpRMlNERXhORkV4TXpZZ05EWWdNVFV5SURRMlZERTNOeUEwTjFReE9UTWdOVEJVTWpBeElEVXlWREl3TnlBMU4xUXlNVE1nTmpGV05UYzRXaUl2UGp4d1lYUm9JR2xrUFNKTlNsZ3RNVFF0VkVWWUxVNHRNeklpSUdROUlrMHhNRGtnTkRJNVVUZ3lJRFF5T1NBMk5pQTBORGRVTlRBZ05Ea3hVVFV3SURVMk1pQXhNRE1nTmpFMFZESXpOU0EyTmpaUk16STJJRFkyTmlBek9EY2dOakV3VkRRME9TQTBOalZSTkRRNUlEUXlNaUEwTWprZ016Z3pWRE00TVNBek1UVlVNekF4SURJME1WRXlOalVnTWpFd0lESXdNU0F4TkRsTU1UUXlJRGt6VERJeE9DQTVNbEV6TnpVZ09USWdNemcxSURrM1VUTTVNaUE1T1NBME1Ea2dNVGcyVmpFNE9VZzBORGxXTVRnMlVUUTBPQ0F4T0RNZ05ETTJJRGsxVkRReU1TQXpWakJJTlRCV01UbFdNekZSTlRBZ016Z2dOVFlnTkRaVU9EWWdPREZSTVRFMUlERXhNeUF4TXpZZ01UTTNVVEUwTlNBeE5EY2dNVGN3SURFM05GUXlNRFFnTWpFeFZESXpNeUF5TkRSVU1qWXhJREkzT0ZReU9EUWdNekE0VkRNd05TQXpOREJVTXpJd0lETTJPVlF6TXpNZ05EQXhWRE0wTUNBME16RlVNelF6SURRMk5GRXpORE1nTlRJM0lETXdPU0ExTnpOVU1qRXlJRFl4T1ZFeE56a2dOakU1SURFMU5DQTJNREpVTVRFNUlEVTJPVlF4TURrZ05UVXdVVEV3T1NBMU5Ea2dNVEUwSURVME9WRXhNeklnTlRRNUlERTFNU0ExTXpWVU1UY3dJRFE0T1ZFeE56QWdORFkwSURFMU5DQTBORGRVTVRBNUlEUXlPVm9pTHo0OGNHRjBhQ0JwWkQwaVRVcFlMVEUwTFZSRldDMUpMVEZFTmtaRElpQmtQU0pOTXpRZ01UVTJVVE0wSURJM01DQXhNakFnTXpVMlZETXdPU0EwTkRKUk16YzVJRFEwTWlBME1qRWdOREF5VkRRM09DQXpNRFJSTkRnMElESTNOU0EwT0RVZ01qTTNWakl3T0ZFMU16UWdNamd5SURVMk1DQXpOelJSTlRZMElETTRPQ0ExTmpZZ016a3dWRFU0TWlBek9UTlJOakF6SURNNU15QTJNRE1nTXpnMVVUWXdNeUF6TnpZZ05UazBJRE0wTmxRMU5UZ2dNall4VkRRNU55QXhOakZNTkRnMklERTBOMHcwT0RjZ01USXpVVFE0T1NBMk55QTBPVFVnTkRkVU5URTBJREkyVVRVeU9DQXlPQ0ExTkRBZ016ZFVOVFUzSURZd1VUVTFPU0EyTnlBMU5qSWdOamhVTlRjM0lEY3dVVFU1TnlBM01DQTFPVGNnTmpKUk5UazNJRFUySURVNU1TQTBNMUUxTnprZ01Ua2dOVFUySURWVU5URXlJQzB4TUVnMU1EVlJORE00SUMweE1DQTBNVFFnTmpKTU5ERXhJRFk1VERRd01DQTJNVkV6T1RBZ05UTWdNemN3SURReFZETXlOU0F4T0ZReU5qY2dMVEpVTWpBeklDMHhNVkV4TWpRZ0xURXhJRGM1SURNNVZETTBJREUxTmxwTk1qQTRJREkyVVRJMU55QXlOaUF6TURZZ05EZFVNemM1SURrd1REUXdNeUF4TVRKUk5EQXhJREkxTlNBek9UWWdNamt3VVRNNE1pQTBNRFVnTXpBMElEUXdOVkV5TXpVZ05EQTFJREU0TXlBek16SlJNVFUySURJNU1pQXhNemtnTWpJMFZERXlNU0F4TWpCUk1USXhJRGN4SURFME5pQTBPVlF5TURnZ01qWmFJaTgrUEhCaGRHZ2dhV1E5SWsxS1dDMHhOQzFVUlZndFNTMHhSRFEwTmlJZ1pEMGlUVE13T0NBeU5GRXpOamNnTWpRZ05ERTJJRGMyVkRRMk5pQXhPVGRSTkRZMklESTJNQ0EwTVRRZ01qZzBVVE13T0NBek1URWdNamM0SURNeU1WUXlNellnTXpReFVURTNOaUF6T0RNZ01UYzJJRFEyTWxFeE56WWdOVEl6SURJd09DQTFOek5VTWpjeklEWTBPRkV6TURJZ05qY3pJRE0wTXlBMk9EaFVOREEzSURjd05FZzBNVGhJTkRJMVVUVXlNU0EzTURRZ05UWTBJRFkwTUZFMU5qVWdOalF3SURVM055QTJOVE5VTmpBeklEWTRNbFEyTWpNZ056QTBVVFl5TkNBM01EUWdOakkzSURjd05GUTJNeklnTnpBMVVUWTBOU0EzTURVZ05qUTFJRFk1T0ZRMk1UY2dOVGMzVkRVNE5TQTBOVGxVTlRZNUlEUTFObEUxTkRrZ05EVTJJRFUwT1NBME5qVlJOVFE1SURRM01TQTFOVEFnTkRjMVVUVTFNQ0EwTnpnZ05UVXhJRFE1TkZRMU5UTWdOVEl3VVRVMU15QTFOVFFnTlRRMElEVTNPVlExTWpZZ05qRTJWRFV3TVNBMk5ERlJORFkxSURZMk1pQTBNVGtnTmpZeVVUTTJNaUEyTmpJZ016RXpJRFl4TmxReU5qTWdOVEV3VVRJMk15QTBPREFnTWpjNElEUTFPRlF6TVRrZ05ESTNVVE15TXlBME1qVWdNemc1SURRd09GUTBOVFlnTXprd1VUUTVNQ0F6TnprZ05USXlJRE0wTWxRMU5UUWdNalF5VVRVMU5DQXlNVFlnTlRRMklERTRObEUxTkRFZ01UWTBJRFV5T0NBeE16ZFVORGt5SURjNFZEUXlOaUF4T0ZRek16SWdMVEl3VVRNeU1DQXRNaklnTWprNElDMHlNbEV4T1RrZ0xUSXlJREUwTkNBek0wd3hNelFnTkRSTU1UQTJJREV6VVRneklDMHhOQ0EzT0NBdE1UaFVOalVnTFRJeVVUVXlJQzB5TWlBMU1pQXRNVFJSTlRJZ0xURXhJREV4TUNBeU1qRlJNVEV5SURJeU55QXhNekFnTWpJM1NERTBNMUV4TkRrZ01qSXhJREUwT1NBeU1UWlJNVFE1SURJeE5DQXhORGdnTWpBM1ZERTBOQ0F4T0RaVU1UUXlJREUxTTFFeE5EUWdNVEUwSURFMk1DQTROMVF5TURNZ05EZFVNalUxSURJNVZETXdPQ0F5TkZvaUx6NDhjR0YwYUNCcFpEMGlUVXBZTFRFMExWUkZXQzFPTFRJNElpQmtQU0pOT1RRZ01qVXdVVGswSURNeE9TQXhNRFFnTXpneFZERXlOeUEwT0RoVU1UWTBJRFUzTmxReU1ESWdOalF6VkRJME5DQTJPVFZVTWpjM0lEY3lPVlF6TURJZ056VXdTRE14TlVnek1UbFJNek16SURjMU1DQXpNek1nTnpReFVUTXpNeUEzTXpnZ016RTJJRGN5TUZReU56VWdOalkzVkRJeU5pQTFPREZVTVRnMElEUTBNMVF4TmpjZ01qVXdWREU0TkNBMU9GUXlNalVnTFRneFZESTNOQ0F0TVRZM1ZETXhOaUF0TWpJd1ZETXpNeUF0TWpReFVUTXpNeUF0TWpVd0lETXhPQ0F0TWpVd1NETXhOVWd6TURKTU1qYzBJQzB5TWpaUk1UZ3dJQzB4TkRFZ01UTTNJQzB4TkZRNU5DQXlOVEJhSWk4K1BIQmhkR2dnYVdROUlrMUtXQzB4TkMxVVJWZ3RTUzB4UkRjeE15SWdaRDBpVFRFMk1TQTBOREZSTWpBeUlEUTBNU0F5TWpZZ05ERTNWREkxTUNBek5UaFJNalV3SURNek9DQXlNVGdnTWpVeVZERTROeUF4TWpkUk1Ua3dJRGcxSURJeE5DQTJNVkV5TXpVZ05ETWdNalUzSURNM1VUSTNOU0F5T1NBeU9EZ2dNamxJTWpnNVRETTNNU0F6TmpCUk5EVTFJRFk1TVNBME5UWWdOamt5VVRRMU9TQTJPVFFnTkRjeUlEWTVORkUwT1RJZ05qazBJRFE1TWlBMk9EZFJORGt5SURZM09DQTBNVEVnTXpVMlVUTXlPU0F5T0NBek1qa2dNamRVTXpNMUlESTJVVFF5TVNBeU5pQTBPVGdnTVRFMFZEVTNOaUF5TnpoUk5UYzJJRE13TWlBMU5qZ2dNekU1VkRVMU1DQXpORE5VTlRNeUlETTJNVlExTWpRZ016ZzBVVFV5TkNBME1EVWdOVFF4SURReU5GUTFPRE1nTkRRelVUWXdNaUEwTkRNZ05qRTRJRFF5TlZRMk16UWdNelkyVVRZek5DQXpNemNnTmpJeklESTRPRlEyTURVZ01qSXdVVFUzTXlBeE1qVWdORGt5SURVM1ZETXlPU0F0TVRGSU16RTVUREk1TmlBdE1UQTBVVEkzTWlBdE1UazRJREkzTWlBdE1UazVVVEkzTUNBdE1qQTFJREkxTWlBdE1qQTFTREl6T1ZFeU16TWdMVEU1T1NBeU16TWdMVEU1TjFFeU16TWdMVEU1TWlBeU5UWWdMVEV3TWxReU56a2dMVGxSTWpjeUlDMDRJREkyTlNBdE9GRXhNRFlnTVRRZ01UQTJJREV6T1ZFeE1EWWdNVGMwSURFek9TQXlOalJVTVRjeklETTNPVkV4TnpNZ016Z3dJREUzTXlBek9ERlJNVGN6SURNNU1DQXhOek1nTXprelZERTJPU0EwTURCVU1UVTRJRFF3TkVneE5UUlJNVE14SURRd05DQXhNVElnTXpnMVZEZ3lJRE0wTkZRMk5TQXpNREpVTlRjZ01qZ3dVVFUxSURJM09DQTBNU0F5TnpoSU1qZFJNakVnTWpnMElESXhJREk0TjFFeU1TQXlPVGtnTXpRZ016TXpWRGd5SURRd05GUXhOakVnTkRReFdpSXZQanh3WVhSb0lHbGtQU0pOU2xndE1UUXRWRVZZTFU0dFFVWWlJR1E5SWswMk9TQTFORFJXTlRrd1NEUXpNRlkxTkRSSU5qbGFJaTgrUEhCaGRHZ2dhV1E5SWsxS1dDMHhOQzFVUlZndFRpMHlPU0lnWkQwaVRUWXdJRGMwT1V3Mk5DQTNOVEJSTmprZ056VXdJRGMwSURjMU1FZzROa3d4TVRRZ056STJVVEl3T0NBMk5ERWdNalV4SURVeE5GUXlPVFFnTWpVd1VUSTVOQ0F4T0RJZ01qZzBJREV4T1ZReU5qRWdNVEpVTWpJMElDMDNObFF4T0RZZ0xURTBNMVF4TkRVZ0xURTVORlF4TVRNZ0xUSXlOMVE1TUNBdE1qUTJVVGczSUMweU5Ea2dPRFlnTFRJMU1FZzNORkUyTmlBdE1qVXdJRFl6SUMweU5UQlVOVGdnTFRJME4xUTFOU0F0TWpNNFVUVTJJQzB5TXpjZ05qWWdMVEl5TlZFeU1qRWdMVFkwSURJeU1TQXlOVEJVTmpZZ056STFVVFUySURjek55QTFOU0EzTXpoUk5UVWdOelEySURZd0lEYzBPVm9pTHo0OGNHRjBhQ0JwWkQwaVRVcFlMVEUwTFZSRldDMUpMVEZFTkRRM0lpQmtQU0pOTkRBZ05ETTNVVEl4SURRek55QXlNU0EwTkRWUk1qRWdORFV3SURNM0lEVXdNVlEzTVNBMk1ESk1PRGdnTmpVeFVUa3pJRFkyT1NBeE1ERWdOamMzU0RVMk9VZzJOVGxSTmpreElEWTNOeUEyT1RjZ05qYzJWRGN3TkNBMk5qZFJOekEwSURZMk1TQTJPRGNnTlRVelZEWTJPQ0EwTkRSUk5qWTRJRFF6TnlBMk5Ea2dORE0zVVRZME1DQTBNemNnTmpNM0lEUXpOMVEyTXpFZ05EUXlURFl5T1NBME5EVlJOakk1SURRMU1TQTJNelVnTkRrd1ZEWTBNU0ExTlRGUk5qUXhJRFU0TmlBMk1qZ2dOakEwVkRVM015QTJNamxSTlRZNElEWXpNQ0ExTVRVZ05qTXhVVFEyT1NBMk16RWdORFUzSURZek1GUTBNemtnTmpJeVVUUXpPQ0EyTWpFZ016WTRJRE0wTTFReU9UZ2dOakJSTWprNElEUTRJRE00TmlBME5sRTBNVGdnTkRZZ05ESTNJRFExVkRRek5pQXpObEUwTXpZZ016RWdORE16SURJeVVUUXlPU0EwSURReU5DQXhURFF5TWlBd1VUUXhPU0F3SURReE5TQXdVVFF4TUNBd0lETTJNeUF4VkRJeU9DQXlVVGs1SURJZ05qUWdNRWcwT1ZFME15QTJJRFF6SURsVU5EVWdNamRSTkRrZ05EQWdOVFVnTkRaSU9ETklPVFJSTVRjMElEUTJJREU0T1NBMU5WRXhPVEFnTlRZZ01Ua3hJRFUyVVRFNU5pQTFPU0F5TURFZ056WlVNalF4SURJek0xRXlOVGdnTXpBeElESTJPU0F6TkRSUk16TTVJRFl4T1NBek16a2dOakkxVVRNek9TQTJNekFnTXpFd0lEWXpNRWd5TnpsUk1qRXlJRFl6TUNBeE9URWdOakkwVVRFME5pQTJNVFFnTVRJeElEVTRNMVEyTnlBME5qZFJOakFnTkRRMUlEVTNJRFEwTVZRME15QTBNemRJTkRCYUlpOCtQSEJoZEdnZ2FXUTlJazFLV0MweE5DMVVSVmd0U1MweFJEY3dSaUlnWkQwaVRUTTVJREk0TkZFeE9DQXlPRFFnTVRnZ01qazBVVEU0SURNd01TQTBOU0F6TXpoVU9Ua2dNems0VVRFek5DQTBNalVnTVRZMElEUXlPVkV4TnpBZ05ETXhJRE16TWlBME16RlJORGt5SURRek1TQTBPVGNnTkRJNVVUVXhOeUEwTWpRZ05URTNJRFF3TWxFMU1UY2dNemc0SURVd09DQXpOelpVTkRnMUlETTJNRkUwTnprZ016VTRJRE00T1NBek5UaFVNams1SURNMU5sRXlPVGdnTXpVMUlESTRNeUF5TnpSVU1qVXhJREV3T1ZReU16TWdNakJSTWpJNElEVWdNakUxSUMwMFZERTROaUF0TVROUk1UVXpJQzB4TXlBeE5UTWdNakJXTXpCTU1qQXpJREU1TWxFeU1UUWdNakk0SURJeU55QXlOekpVTWpRNElETXpOa3d5TlRRZ016VTNVVEkxTkNBek5UZ2dNakE0SURNMU9GRXlNRFlnTXpVNElERTVOeUF6TlRoVU1UZ3pJRE0xT1ZFeE1EVWdNelU1SURZeElESTVOVkUxTmlBeU9EY2dOVE1nTWpnMlZETTVJREk0TkZvaUx6NDhjR0YwYUNCcFpEMGlUVXBZTFRFMExWUkZXQzFPTFRJd1JEY2lJR1E5SWswek56Y2dOamswVVRNM055QTNNRElnTXpneUlEY3dPRlF6T1RjZ056RTBVVFF3TkNBM01UUWdOREE1SURjd09WRTBNVFFnTnpBMUlEUXhPU0EyT1RCUk5ESTVJRFkxTXlBME5qQWdOak16VVRRM01TQTJNallnTkRjeElEWXhOVkUwTnpFZ05qQTJJRFEyT0NBMk1ETlVORFUwSURVNU5GRTBNVEVnTlRjeUlETTNPU0ExTXpGUk16YzNJRFV5T1NBek56UWdOVEkxVkRNMk9TQTFNVGxVTXpZMElEVXhOMVF6TlRjZ05URTJVVE0xTUNBMU1UWWdNelEwSURVeU1WUXpNemNnTlRNMlVUTXpOeUExTlRVZ016ZzBJRFU1TlVneU1UTk1ORElnTlRrMlVUSTVJRFl3TlNBeU9TQTJNVFZSTWprZ05qSXlJRFF5SURZek5VZzBNREZSTXpjM0lEWTNNeUF6TnpjZ05qazBXaUl2UGp4d1lYUm9JR2xrUFNKTlNsZ3RNVFF0VkVWWUxVNHRNakpETlNJZ1pEMGlUVGM0SURJMU1GRTNPQ0F5TnpRZ09UVWdNamt5VkRFek9DQXpNVEJSTVRZeUlETXhNQ0F4T0RBZ01qazBWREU1T1NBeU5URlJNVGs1SURJeU5pQXhPRElnTWpBNFZERXpPU0F4T1RCVU9UWWdNakEzVkRjNElESTFNRm9pTHo0OGNHRjBhQ0JwWkQwaVRVcFlMVEUwTFZSRldDMUpMVEZFTkRRNUlpQmtQU0pOTlRJZ05qUTRVVFV5SURZM01DQTJOU0EyT0ROSU56WlJNVEU0SURZNE1DQXhPREVnTmpnd1VUSTVPU0EyT0RBZ016SXdJRFk0TTBnek16QlJNek0ySURZM055QXpNellnTmpjMFZETXpOQ0EyTlRaUk16STVJRFkwTVNBek1qVWdOak0zU0RNd05GRXlPRElnTmpNMUlESTNOQ0EyTXpWUk1qUTFJRFl6TUNBeU5ESWdOakl3VVRJME1pQTJNVGdnTWpjeElETTJPVlF6TURFZ01URTRURE0zTkNBeU16VlJORFEzSURNMU1pQTFNakFnTkRjeFZEVTVOU0ExT1RSUk5UazVJRFl3TVNBMU9Ua2dOakE1VVRVNU9TQTJNek1nTlRVMUlEWXpOMUUxTXpjZ05qTTNJRFV6TnlBMk5EaFJOVE0zSURZME9TQTFNemtnTmpZeFVUVTBNaUEyTnpVZ05UUTFJRFkzT1ZRMU5UZ2dOamd6VVRVMk1DQTJPRE1nTlRjd0lEWTRNMVEyTURRZ05qZ3lWRFkyT0NBMk9ERlJOek0zSURZNE1TQTNOVFVnTmpnelNEYzJNbEUzTmprZ05qYzJJRGMyT1NBMk56SlJOelk1SURZMU5TQTNOakFnTmpRd1VUYzFOeUEyTXpjZ056UXpJRFl6TjFFM016QWdOak0ySURjeE9TQTJNelZVTmprNElEWXpNRlEyT0RJZ05qSXpWRFkzTUNBMk1UVlVOall3SURZd09GUTJOVElnTlRrNVZEWTBOU0ExT1RKTU5EVXlJREk0TWxFeU56SWdMVGtnTWpZMklDMHhObEV5TmpNZ0xURTRJREkxT1NBdE1qRk1NalF4SUMweU1rZ3lNelJSTWpFMklDMHlNaUF5TVRZZ0xURTFVVEl4TXlBdE9TQXhOemNnTXpBMVVURXpPU0EyTWpNZ01UTTRJRFl5TmxFeE16TWdOak0zSURjMklEWXpOMGcxT1ZFMU1pQTJORElnTlRJZ05qUTRXaUl2UGp4d1lYUm9JR2xrUFNKTlNsZ3RNVFF0VkVWWUxVeFBMVEk0SWlCa1BTSk5NVGd3SURrMlZERTRNQ0F5TlRCVU1qQTFJRFUwTVZReU5qWWdOemN3VkRNMU15QTVORFJVTkRRMElERXdOamxVTlRJM0lERXhOVEJJTlRVMVVUVTJNU0F4TVRRMElEVTJNU0F4TVRReFVUVTJNU0F4TVRNM0lEVTBOU0F4TVRJd1ZEVXdOQ0F4TURjeVZEUTBOeUE1T1RWVU16ZzJJRGczT0ZRek16QWdOekl4VkRJNE9DQTFNVE5VTWpjeUlESTFNVkV5TnpJZ01UTXpJREk0TUNBMU5sRXlPVE1nTFRnM0lETXlOaUF0TWpBNVZETTVPU0F0TkRBMVZEUTNOU0F0TlRNeFZEVXpOaUF0TmpBNVZEVTJNU0F0TmpRd1VUVTJNU0F0TmpReklEVTFOU0F0TmpRNVNEVXlOMUUwT0RNZ0xUWXhNaUEwTkRNZ0xUVTJPRlF6TlRNZ0xUUTBNMVF5TmpZZ0xUSTNNRlF5TURVZ0xUUXhXaUl2UGp4d1lYUm9JR2xrUFNKTlNsZ3RNVFF0VkVWWUxVa3RNVVEyUmtVaUlHUTlJazB6TVNBeU5EbFJNVEVnTWpRNUlERXhJREkxT0ZFeE1TQXlOelVnTWpZZ016QTBWRFkySURNMk5WUXhNamtnTkRFNFZESXdOaUEwTkRGUk1qTXpJRFEwTVNBeU16a2dORFF3VVRJNE55QTBNamtnTXpFNElETTRObFF6TnpFZ01qVTFVVE00TlNBeE9UVWdNemcxSURFM01GRXpPRFVnTVRZMklETTROaUF4TmpaTU16azRJREU1TTFFME1UZ2dNalEwSURRME15QXpNREJVTkRnMklETTVNVlExTURnZ05ETXdVVFV4TUNBME16RWdOVEkwSURRek1VZzFNemRSTlRReklEUXlOU0ExTkRNZ05ESXlVVFUwTXlBME1UZ2dOVEl5SURNM09GUTBOak1nTWpVeFZETTVNU0EzTVZFek9EVWdOVFVnTXpjNElEWlVNelUzSUMweE1EQlJNelF4SUMweE5qVWdNek13SUMweE9UQlVNekF6SUMweU1UWlJNamcySUMweU1UWWdNamcySUMweE9EaFJNamcySUMweE16Z2dNelF3SURNeVRETTBOaUExTVV3ek5EY2dOamxSTXpRNElEYzVJRE0wT0NBeE1EQlJNelE0SURJMU55QXlPVEVnTXpFM1VUSTFNU0F6TlRVZ01UazJJRE0xTlZFeE5EZ2dNelUxSURFd09DQXpNamxVTlRFZ01qWXdVVFE1SURJMU1TQTBOeUF5TlRGUk5EVWdNalE1SURNeElESTBPVm9pTHo0OGNHRjBhQ0JwWkQwaVRVcFlMVEUwTFZSRldDMUpMVEZFTnpBM0lpQmtQU0pOTlRnZ0xUSXhObEUwTkNBdE1qRTJJRE0wSUMweU1EaFVNak1nTFRFNE5sRXlNeUF0TVRjMklEazJJREV4TmxReE56TWdOREUwVVRFNE5pQTBORElnTWpFNUlEUTBNbEV5TXpFZ05EUXhJREl6T1NBME16VlVNalE1SURReU0xUXlOVEVnTkRFelVUSTFNU0EwTURFZ01qSXdJREkzT1ZReE9EY2dNVFF5VVRFNE5TQXhNekVnTVRnMUlERXdOMVk1T1ZFeE9EVWdNallnTWpVeUlESTJVVEkyTVNBeU5pQXlOekFnTWpkVU1qZzNJRE14VkRNd01pQXpPRlF6TVRVZ05EVlVNekkzSURVMVZETXpPQ0EyTlZRek5EZ2dOemRVTXpVMklEZzRWRE0yTlNBeE1EQk1NemN5SURFeE1FdzBNRGdnTWpVelVUUTBOQ0F6T1RVZ05EUTRJRFF3TkZFME5qRWdORE14SURRNU1TQTBNekZSTlRBMElEUXpNU0ExTVRJZ05ESTBWRFV5TXlBME1USlVOVEkxSURRd01rdzBORGtnT0RSUk5EUTRJRGM1SURRME9DQTJPRkUwTkRnZ05ETWdORFUxSURNMVZEUTNOaUF5TmxFME9EVWdNamNnTkRrMklETTFVVFV4TnlBMU5TQTFNemNnTVRNeFVUVTBNeUF4TlRFZ05UUTNJREUxTWxFMU5Ea2dNVFV6SURVMU55QXhOVE5JTlRZeFVUVTRNQ0F4TlRNZ05UZ3dJREUwTkZFMU9EQWdNVE00SURVM05TQXhNVGRVTlRVMUlEWXpWRFV5TXlBeE0xRTFNVEFnTUNBME9URWdMVGhSTkRneklDMHhNQ0EwTmpjZ0xURXdVVFEwTmlBdE1UQWdOREk1SUMwMFZEUXdNaUF4TVZRek9EVWdNamxVTXpjMklEUTBWRE0zTkNBMU1Vd3pOamdnTkRWUk16WXlJRE01SURNMU1DQXpNRlF6TWpRZ01USlVNamc0SUMwMFZESTBOaUF0TVRGUk1UazVJQzB4TVNBeE5UTWdNVEpNTVRJNUlDMDROVkV4TURnZ0xURTJOeUF4TURRZ0xURTRNRlE1TWlBdE1qQXlVVGMySUMweU1UWWdOVGdnTFRJeE5sb2lMejQ4Y0dGMGFDQnBaRDBpVFVwWUxURTBMVlJGV0MxTVR5MHlPU0lnWkQwaVRUTTFJREV4TXpoUk16VWdNVEUxTUNBMU1TQXhNVFV3U0RVMlNEWTVVVEV4TXlBeE1URXpJREUxTXlBeE1EWTVWREkwTXlBNU5EUlVNek13SURjM01WUXpPVEVnTlRReFZEUXhOaUF5TlRCVU16a3hJQzAwTUZRek16QWdMVEkzTUZReU5ETWdMVFEwTTFReE5USWdMVFUyT0ZRMk9TQXROalE1U0RVMlVUUXpJQzAyTkRrZ016a2dMVFkwTjFRek5TQXROak0zVVRZMUlDMDJNRGNnTVRFd0lDMDFORGhSTWpneklDMHpNVFlnTXpFMklEVTJVVE15TkNBeE16TWdNekkwSURJMU1WRXpNalFnTXpZNElETXhOaUEwTkRWUk1qYzRJRGczTnlBME9DQXhNVEl6VVRNMklERXhNemNnTXpVZ01URXpPRm9pTHo0OEwyUmxabk0rUEdjZ2MzUnliMnRsUFNKamRYSnlaVzUwUTI5c2IzSWlJR1pwYkd3OUltTjFjbkpsYm5SRGIyeHZjaUlnYzNSeWIydGxMWGRwWkhSb1BTSXdJaUIwY21GdWMyWnZjbTA5SW5OallXeGxLREVzTFRFcElqNDhaeUJrWVhSaExXMXRiQzF1YjJSbFBTSnRZWFJvSWo0OFp5QmtZWFJoTFcxdGJDMXViMlJsUFNKdGRHRmliR1VpUGp4bklHUmhkR0V0Ylcxc0xXNXZaR1U5SW0xMGNpSWdkSEpoYm5ObWIzSnRQU0owY21GdWMyeGhkR1VvTUN3eU1qVXdLU0krUEdjZ1pHRjBZUzF0Yld3dGJtOWtaVDBpYlhSa0lqNDhaeUJrWVhSaExXMXRiQzF1YjJSbFBTSnRjM1Z3SWo0OFp5QmtZWFJoTFcxdGJDMXViMlJsUFNKVVpWaEJkRzl0SWlCa1lYUmhMVzFxZUMxMFpYaGpiR0Z6Y3owaVQxSkVJajQ4WnlCa1lYUmhMVzF0YkMxdWIyUmxQU0p0YVNJK1BIVnpaU0JrWVhSaExXTTlJalJESWlCNGJHbHVhenBvY21WbVBTSWpUVXBZTFRFMExWUkZXQzFETFRSRElpOCtQQzluUGp3dlp6NDhaeUJrWVhSaExXMXRiQzF1YjJSbFBTSlVaVmhCZEc5dElpQjBjbUZ1YzJadmNtMDlJblJ5WVc1emJHRjBaU2czTWpNc05ERXpLU0J6WTJGc1pTZ3dMamN3TnlraUlHUmhkR0V0YldwNExYUmxlR05zWVhOelBTSlBVa1FpUGp4bklHUmhkR0V0Ylcxc0xXNXZaR1U5SW0xdUlqNDhkWE5sSUdSaGRHRXRZejBpTXpRaUlIaHNhVzVyT21oeVpXWTlJaU5OU2xndE1UUXRWRVZZTFU0dE16UWlMejQ4TDJjK1BHY2daR0YwWVMxdGJXd3RibTlrWlQwaVZHVllRWFJ2YlNJZ1pHRjBZUzF0YW5ndGRHVjRZMnhoYzNNOUlrOVNSQ0lnZEhKaGJuTm1iM0p0UFNKMGNtRnVjMnhoZEdVb05UQXdMREFwSWo0OFp5QmtZWFJoTFcxdGJDMXViMlJsUFNKdGFTSStQSFZ6WlNCa1lYUmhMV005SWpZMklpQjRiR2x1YXpwb2NtVm1QU0lqVFVwWUxURTBMVlJGV0MxT0xUWTJJaTgrUEM5blBqd3ZaejQ4TDJjK1BDOW5QanhuSUdSaGRHRXRiVzFzTFc1dlpHVTlJbTF2SWlCMGNtRnVjMlp2Y20wOUluUnlZVzV6YkdGMFpTZ3hOalkzTGpRc01Da2lQangxYzJVZ1pHRjBZUzFqUFNJelJDSWdlR3hwYm1zNmFISmxaajBpSTAxS1dDMHhOQzFVUlZndFRpMHpSQ0l2UGp3dlp6NDhMMmMrUEdjZ1pHRjBZUzF0Yld3dGJtOWtaVDBpYlhSa0lpQjBjbUZ1YzJadmNtMDlJblJ5WVc1emJHRjBaU2d5TkRRMUxqUXNNQ2tpUGp4bklHUmhkR0V0Ylcxc0xXNXZaR1U5SW0xcElpOCtQR2NnWkdGMFlTMXRiV3d0Ym05a1pUMGliVzhpSUhSeVlXNXpabTl5YlQwaWRISmhibk5zWVhSbEtESXlNaTR5TERBcElqNDhkWE5sSUdSaGRHRXRZejBpTWpJeE1pSWdlR3hwYm1zNmFISmxaajBpSTAxS1dDMHhOQzFVUlZndFRpMHlNakV5SWk4K1BDOW5QanhuSUdSaGRHRXRiVzFzTFc1dlpHVTlJbTFtY21GaklpQjBjbUZ1YzJadmNtMDlJblJ5WVc1emJHRjBaU2d4TWpJeUxqUXNNQ2tpUGp4bklHUmhkR0V0Ylcxc0xXNXZaR1U5SW0xdUlpQjBjbUZ1YzJadmNtMDlJblJ5WVc1emJHRjBaU2d5TWpBc05qYzJLU0krUEhWelpTQmtZWFJoTFdNOUlqTXhJaUI0YkdsdWF6cG9jbVZtUFNJalRVcFlMVEUwTFZSRldDMU9MVE14SWk4K1BDOW5QanhuSUdSaGRHRXRiVzFzTFc1dlpHVTlJbTF1SWlCMGNtRnVjMlp2Y20wOUluUnlZVzV6YkdGMFpTZ3lNakFzTFRZNE5pa2lQangxYzJVZ1pHRjBZUzFqUFNJek1pSWdlR3hwYm1zNmFISmxaajBpSTAxS1dDMHhOQzFVUlZndFRpMHpNaUl2UGp3dlp6NDhjbVZqZENCM2FXUjBhRDBpTnpBd0lpQm9aV2xuYUhROUlqWXdJaUI0UFNJeE1qQWlJSGs5SWpJeU1DSXZQand2Wno0OFp5QmtZWFJoTFcxdGJDMXViMlJsUFNKdGMzVmlJaUIwY21GdWMyWnZjbTA5SW5SeVlXNXpiR0YwWlNneU1UWXlMalFzTUNraVBqeG5JR1JoZEdFdGJXMXNMVzV2WkdVOUltMXBJajQ4ZFhObElHUmhkR0V0WXowaU1VUTJSa01pSUhoc2FXNXJPbWh5WldZOUlpTk5TbGd0TVRRdFZFVllMVWt0TVVRMlJrTWlMejQ4TDJjK1BHY2daR0YwWVMxdGJXd3RibTlrWlQwaVZHVllRWFJ2YlNJZ2RISmhibk5tYjNKdFBTSjBjbUZ1YzJ4aGRHVW9OamN6TEMweE5UQXBJSE5qWVd4bEtEQXVOekEzS1NJZ1pHRjBZUzF0YW5ndGRHVjRZMnhoYzNNOUlrOVNSQ0krUEdjZ1pHRjBZUzF0Yld3dGJtOWtaVDBpYldraVBqeDFjMlVnWkdGMFlTMWpQU0l4UkRRME5pSWdlR3hwYm1zNmFISmxaajBpSTAxS1dDMHhOQzFVUlZndFNTMHhSRFEwTmlJdlBqd3ZaejQ4TDJjK1BDOW5QanhuSUdSaGRHRXRiVzFzTFc1dlpHVTlJbTF2SWlCMGNtRnVjMlp2Y20wOUluUnlZVzV6YkdGMFpTZ3pNelF4TGpVc01Da2lQangxYzJVZ1pHRjBZUzFqUFNJeU9DSWdlR3hwYm1zNmFISmxaajBpSTAxS1dDMHhOQzFVUlZndFRpMHlPQ0l2UGp3dlp6NDhaeUJrWVhSaExXMXRiQzF1YjJSbFBTSlVaVmhCZEc5dElpQmtZWFJoTFcxcWVDMTBaWGhqYkdGemN6MGlUMUpFSWlCMGNtRnVjMlp2Y20wOUluUnlZVzV6YkdGMFpTZ3pOek13TGpVc01Da2lQanhuSUdSaGRHRXRiVzFzTFc1dlpHVTlJbTF2ZG1WeUlqNDhaeUJrWVhSaExXMXRiQzF1YjJSbFBTSnRhU0krUEhWelpTQmtZWFJoTFdNOUlqRkVOekV6SWlCNGJHbHVhenBvY21WbVBTSWpUVXBZTFRFMExWUkZXQzFKTFRGRU56RXpJaTgrUEM5blBqeG5JR1JoZEdFdGJXMXNMVzV2WkdVOUltMXZJaUIwY21GdWMyWnZjbTA5SW5SeVlXNXpiR0YwWlNnME16WXVOU3d5TlRVcElIUnlZVzV6YkdGMFpTZ3RNalV3SURBcElqNDhkWE5sSUdSaGRHRXRZejBpUVVZaUlIaHNhVzVyT21oeVpXWTlJaU5OU2xndE1UUXRWRVZZTFU0dFFVWWlMejQ4TDJjK1BDOW5Qand2Wno0OFp5QmtZWFJoTFcxdGJDMXViMlJsUFNKdGFTSWdkSEpoYm5ObWIzSnRQU0owY21GdWMyeGhkR1VvTkRNNE1TNDFMREFwSWo0OGRYTmxJR1JoZEdFdFl6MGlNVVEzTVRNaUlIaHNhVzVyT21oeVpXWTlJaU5OU2xndE1UUXRWRVZZTFVrdE1VUTNNVE1pTHo0OEwyYytQR2NnWkdGMFlTMXRiV3d0Ym05a1pUMGliVzhpSUhSeVlXNXpabTl5YlQwaWRISmhibk5zWVhSbEtEVXdNekl1TlN3d0tTSStQSFZ6WlNCa1lYUmhMV005SWpJNUlpQjRiR2x1YXpwb2NtVm1QU0lqVFVwWUxURTBMVlJGV0MxT0xUSTVJaTgrUEM5blBqeG5JR1JoZEdFdGJXMXNMVzV2WkdVOUltMXZJaUIwY21GdWMyWnZjbTA5SW5SeVlXNXpiR0YwWlNnMU5ESXhMalVzTUNraVBqeDFjMlVnWkdGMFlTMWpQU0l5T0NJZ2VHeHBibXM2YUhKbFpqMGlJMDFLV0MweE5DMVVSVmd0VGkweU9DSXZQand2Wno0OFp5QmtZWFJoTFcxdGJDMXViMlJsUFNKVVpWaEJkRzl0SWlCa1lYUmhMVzFxZUMxMFpYaGpiR0Z6Y3owaVQxSkVJaUIwY21GdWMyWnZjbTA5SW5SeVlXNXpiR0YwWlNnMU9ERXdMalVzTUNraVBqeG5JR1JoZEdFdGJXMXNMVzV2WkdVOUltMXZkbVZ5SWo0OFp5QmtZWFJoTFcxdGJDMXViMlJsUFNKdGFTSStQSFZ6WlNCa1lYUmhMV005SWpGRU56RXpJaUI0YkdsdWF6cG9jbVZtUFNJalRVcFlMVEUwTFZSRldDMUpMVEZFTnpFeklpOCtQQzluUGp4bklHUmhkR0V0Ylcxc0xXNXZaR1U5SW0xdklpQjBjbUZ1YzJadmNtMDlJblJ5WVc1emJHRjBaU2cwTXpZdU5Td3lOVFVwSUhSeVlXNXpiR0YwWlNndE1qVXdJREFwSWo0OGRYTmxJR1JoZEdFdFl6MGlRVVlpSUhoc2FXNXJPbWh5WldZOUlpTk5TbGd0TVRRdFZFVllMVTR0UVVZaUx6NDhMMmMrUEM5blBqd3ZaejQ4WnlCa1lYUmhMVzF0YkMxdWIyUmxQU0p0YVNJZ2RISmhibk5tYjNKdFBTSjBjbUZ1YzJ4aGRHVW9OalEyTVM0MUxEQXBJajQ4ZFhObElHUmhkR0V0WXowaU1VUTNNVE1pSUhoc2FXNXJPbWh5WldZOUlpTk5TbGd0TVRRdFZFVllMVWt0TVVRM01UTWlMejQ4TDJjK1BHY2daR0YwWVMxdGJXd3RibTlrWlQwaWJXOGlJSFJ5WVc1elptOXliVDBpZEhKaGJuTnNZWFJsS0RjeE1USXVOU3d3S1NJK1BIVnpaU0JrWVhSaExXTTlJakk1SWlCNGJHbHVhenBvY21WbVBTSWpUVXBZTFRFMExWUkZXQzFPTFRJNUlpOCtQQzluUGp4bklHUmhkR0V0Ylcxc0xXNXZaR1U5SW0xdklpQjBjbUZ1YzJadmNtMDlJblJ5WVc1emJHRjBaU2czTnpJekxqZ3NNQ2tpUGp4MWMyVWdaR0YwWVMxalBTSXlNakV5SWlCNGJHbHVhenBvY21WbVBTSWpUVXBZTFRFMExWUkZXQzFPTFRJeU1USWlMejQ4TDJjK1BHY2daR0YwWVMxdGJXd3RibTlrWlQwaWJXWnlZV01pSUhSeVlXNXpabTl5YlQwaWRISmhibk5zWVhSbEtEZzNNalFzTUNraVBqeG5JR1JoZEdFdGJXMXNMVzV2WkdVOUltMXVJaUIwY21GdWMyWnZjbTA5SW5SeVlXNXpiR0YwWlNneU1qQXNOamMyS1NJK1BIVnpaU0JrWVhSaExXTTlJak14SWlCNGJHbHVhenBvY21WbVBTSWpUVXBZTFRFMExWUkZXQzFPTFRNeElpOCtQQzluUGp4bklHUmhkR0V0Ylcxc0xXNXZaR1U5SW0xdUlpQjBjbUZ1YzJadmNtMDlJblJ5WVc1emJHRjBaU2d5TWpBc0xUWTROaWtpUGp4MWMyVWdaR0YwWVMxalBTSXpNaUlnZUd4cGJtczZhSEpsWmowaUkwMUtXQzB4TkMxVVJWZ3RUaTB6TWlJdlBqd3ZaejQ4Y21WamRDQjNhV1IwYUQwaU56QXdJaUJvWldsbmFIUTlJall3SWlCNFBTSXhNakFpSUhrOUlqSXlNQ0l2UGp3dlp6NDhaeUJrWVhSaExXMXRiQzF1YjJSbFBTSnRjM1ZpSWlCMGNtRnVjMlp2Y20wOUluUnlZVzV6YkdGMFpTZzVOalkwTERBcElqNDhaeUJrWVhSaExXMXRiQzF1YjJSbFBTSnRhU0krUEhWelpTQmtZWFJoTFdNOUlqRkVOa1pESWlCNGJHbHVhenBvY21WbVBTSWpUVXBZTFRFMExWUkZXQzFKTFRGRU5rWkRJaTgrUEM5blBqeG5JR1JoZEdFdGJXMXNMVzV2WkdVOUlsUmxXRUYwYjIwaUlIUnlZVzV6Wm05eWJUMGlkSEpoYm5Oc1lYUmxLRFkzTXl3dE1UVXdLU0J6WTJGc1pTZ3dMamN3TnlraUlHUmhkR0V0YldwNExYUmxlR05zWVhOelBTSlBVa1FpUGp4bklHUmhkR0V0Ylcxc0xXNXZaR1U5SW0xcElqNDhkWE5sSUdSaGRHRXRZejBpTVVRME5EY2lJSGhzYVc1ck9taHlaV1k5SWlOTlNsZ3RNVFF0VkVWWUxVa3RNVVEwTkRjaUx6NDhMMmMrUEdjZ1pHRjBZUzF0Yld3dGJtOWtaVDBpYldraUlIUnlZVzV6Wm05eWJUMGlkSEpoYm5Oc1lYUmxLRGN3TkN3d0tTSStQSFZ6WlNCa1lYUmhMV005SWpGRU5EUTJJaUI0YkdsdWF6cG9jbVZtUFNJalRVcFlMVEUwTFZSRldDMUpMVEZFTkRRMklpOCtQQzluUGp3dlp6NDhMMmMrUEdjZ1pHRjBZUzF0Yld3dGJtOWtaVDBpYlc4aUlIUnlZVzV6Wm05eWJUMGlkSEpoYm5Oc1lYUmxLREV4TXpRd0xqa3NNQ2tpUGp4MWMyVWdaR0YwWVMxalBTSXlPQ0lnZUd4cGJtczZhSEpsWmowaUkwMUtXQzB4TkMxVVJWZ3RUaTB5T0NJdlBqd3ZaejQ4WnlCa1lYUmhMVzF0YkMxdWIyUmxQU0pVWlZoQmRHOXRJaUJrWVhSaExXMXFlQzEwWlhoamJHRnpjejBpVDFKRUlpQjBjbUZ1YzJadmNtMDlJblJ5WVc1emJHRjBaU2d4TVRjeU9TNDVMREFwSWo0OFp5QmtZWFJoTFcxdGJDMXViMlJsUFNKdGIzWmxjaUkrUEdjZ1pHRjBZUzF0Yld3dGJtOWtaVDBpYldraVBqeDFjMlVnWkdGMFlTMWpQU0l4UkRjeE15SWdlR3hwYm1zNmFISmxaajBpSTAxS1dDMHhOQzFVUlZndFNTMHhSRGN4TXlJdlBqd3ZaejQ4WnlCa1lYUmhMVzF0YkMxdWIyUmxQU0p0YnlJZ2RISmhibk5tYjNKdFBTSjBjbUZ1YzJ4aGRHVW9ORE0yTGpVc01qVTFLU0IwY21GdWMyeGhkR1VvTFRJMU1DQXdLU0krUEhWelpTQmtZWFJoTFdNOUlrRkdJaUI0YkdsdWF6cG9jbVZtUFNJalRVcFlMVEUwTFZSRldDMU9MVUZHSWk4K1BDOW5Qand2Wno0OEwyYytQR2NnWkdGMFlTMXRiV3d0Ym05a1pUMGlWR1ZZUVhSdmJTSWdaR0YwWVMxdGFuZ3RkR1Y0WTJ4aGMzTTlJazlTUkNJZ2RISmhibk5tYjNKdFBTSjBjbUZ1YzJ4aGRHVW9NVEl6T0RBdU9Td3dLU0krUEdjZ1pHRjBZUzF0Yld3dGJtOWtaVDBpYlc5MlpYSWlQanhuSUdSaGRHRXRiVzFzTFc1dlpHVTlJbTFwSWo0OGRYTmxJR1JoZEdFdFl6MGlNVVEzTUVZaUlIaHNhVzVyT21oeVpXWTlJaU5OU2xndE1UUXRWRVZZTFVrdE1VUTNNRVlpTHo0OEwyYytQR2NnWkdGMFlTMXRiV3d0Ym05a1pUMGliVzhpSUhSeVlXNXpabTl5YlQwaWRISmhibk5zWVhSbEtETXdOaTR6TERNeEtTQjBjbUZ1YzJ4aGRHVW9MVEkxTUNBd0tTSStQSFZ6WlNCa1lYUmhMV005SWpJd1JEY2lJSGhzYVc1ck9taHlaV1k5SWlOTlNsZ3RNVFF0VkVWWUxVNHRNakJFTnlJdlBqd3ZaejQ4TDJjK1BDOW5QanhuSUdSaGRHRXRiVzFzTFc1dlpHVTlJbTFwSWlCMGNtRnVjMlp2Y20wOUluUnlZVzV6YkdGMFpTZ3hNamc1Tnk0NUxEQXBJajQ4ZFhObElHUmhkR0V0WXowaU1VUTNNVE1pSUhoc2FXNXJPbWh5WldZOUlpTk5TbGd0TVRRdFZFVllMVWt0TVVRM01UTWlMejQ4TDJjK1BHY2daR0YwWVMxdGJXd3RibTlrWlQwaWJXOGlJSFJ5WVc1elptOXliVDBpZEhKaGJuTnNZWFJsS0RFek5UUTRMamtzTUNraVBqeDFjMlVnWkdGMFlTMWpQU0l5T1NJZ2VHeHBibXM2YUhKbFpqMGlJMDFLV0MweE5DMVVSVmd0VGkweU9TSXZQand2Wno0OFp5QmtZWFJoTFcxdGJDMXViMlJsUFNKdGJ5SWdkSEpoYm5ObWIzSnRQU0owY21GdWMyeGhkR1VvTVRReE5qQXVNU3d3S1NJK1BIVnpaU0JrWVhSaExXTTlJakl5UXpVaUlIaHNhVzVyT21oeVpXWTlJaU5OU2xndE1UUXRWRVZZTFU0dE1qSkROU0l2UGp3dlp6NDhaeUJrWVhSaExXMXRiQzF1YjJSbFBTSnRieUlnZEhKaGJuTm1iM0p0UFNKMGNtRnVjMnhoZEdVb01UUTJOakF1TXl3d0tTSStQSFZ6WlNCa1lYUmhMV005SWpJNElpQjRiR2x1YXpwb2NtVm1QU0lqVFVwWUxURTBMVlJGV0MxT0xUSTRJaTgrUEM5blBqeG5JR1JoZEdFdGJXMXNMVzV2WkdVOUlsUmxXRUYwYjIwaUlHUmhkR0V0YldwNExYUmxlR05zWVhOelBTSlBVa1FpSUhSeVlXNXpabTl5YlQwaWRISmhibk5zWVhSbEtERTFNRFE1TGpNc01Da2lQanhuSUdSaGRHRXRiVzFzTFc1dlpHVTlJbTF2ZG1WeUlqNDhaeUJrWVhSaExXMXRiQzF1YjJSbFBTSnRhU0krUEhWelpTQmtZWFJoTFdNOUlqRkVOekV6SWlCNGJHbHVhenBvY21WbVBTSWpUVXBZTFRFMExWUkZXQzFKTFRGRU56RXpJaTgrUEM5blBqeG5JR1JoZEdFdGJXMXNMVzV2WkdVOUltMXZJaUIwY21GdWMyWnZjbTA5SW5SeVlXNXpiR0YwWlNnME16WXVOU3d5TlRVcElIUnlZVzV6YkdGMFpTZ3RNalV3SURBcElqNDhkWE5sSUdSaGRHRXRZejBpUVVZaUlIaHNhVzVyT21oeVpXWTlJaU5OU2xndE1UUXRWRVZZTFU0dFFVWWlMejQ4TDJjK1BDOW5Qand2Wno0OFp5QmtZWFJoTFcxdGJDMXViMlJsUFNKVVpWaEJkRzl0SWlCa1lYUmhMVzFxZUMxMFpYaGpiR0Z6Y3owaVQxSkVJaUIwY21GdWMyWnZjbTA5SW5SeVlXNXpiR0YwWlNneE5UY3dNQzR6TERBcElqNDhaeUJrWVhSaExXMXRiQzF1YjJSbFBTSnRiM1psY2lJK1BHY2daR0YwWVMxdGJXd3RibTlrWlQwaWJXa2lQangxYzJVZ1pHRjBZUzFqUFNJeFJEY3dSaUlnZUd4cGJtczZhSEpsWmowaUkwMUtXQzB4TkMxVVJWZ3RTUzB4UkRjd1JpSXZQand2Wno0OFp5QmtZWFJoTFcxdGJDMXViMlJsUFNKdGJ5SWdkSEpoYm5ObWIzSnRQU0owY21GdWMyeGhkR1VvTXpBMkxqTXNNekVwSUhSeVlXNXpiR0YwWlNndE1qVXdJREFwSWo0OGRYTmxJR1JoZEdFdFl6MGlNakJFTnlJZ2VHeHBibXM2YUhKbFpqMGlJMDFLV0MweE5DMVVSVmd0VGkweU1FUTNJaTgrUEM5blBqd3ZaejQ4TDJjK1BHY2daR0YwWVMxdGJXd3RibTlrWlQwaWJXa2lJSFJ5WVc1elptOXliVDBpZEhKaGJuTnNZWFJsS0RFMk1qRTNMak1zTUNraVBqeDFjMlVnWkdGMFlTMWpQU0l4UkRjeE15SWdlR3hwYm1zNmFISmxaajBpSTAxS1dDMHhOQzFVUlZndFNTMHhSRGN4TXlJdlBqd3ZaejQ4WnlCa1lYUmhMVzF0YkMxdWIyUmxQU0p0YnlJZ2RISmhibk5tYjNKdFBTSjBjbUZ1YzJ4aGRHVW9NVFk0TmpndU15d3dLU0krUEhWelpTQmtZWFJoTFdNOUlqSTVJaUI0YkdsdWF6cG9jbVZtUFNJalRVcFlMVEUwTFZSRldDMU9MVEk1SWk4K1BDOW5Qand2Wno0OEwyYytQR2NnWkdGMFlTMXRiV3d0Ym05a1pUMGliWFJ5SWlCMGNtRnVjMlp2Y20wOUluUnlZVzV6YkdGMFpTZ3dMQzAzT0NraVBqeG5JR1JoZEdFdGJXMXNMVzV2WkdVOUltMTBaQ0lnZEhKaGJuTm1iM0p0UFNKMGNtRnVjMnhoZEdVb01qUTBOUzQwTERBcElpOCtQR2NnWkdGMFlTMXRiV3d0Ym05a1pUMGliWFJrSWlCMGNtRnVjMlp2Y20wOUluUnlZVzV6YkdGMFpTZ3lORFExTGpRc01Da2lQanhuSUdSaGRHRXRiVzFzTFc1dlpHVTlJbTFwSWk4K1BHY2daR0YwWVMxdGJXd3RibTlrWlQwaWJXOGlJSFJ5WVc1elptOXliVDBpZEhKaGJuTnNZWFJsS0RJeU1pNHlMREFwSWo0OGRYTmxJR1JoZEdFdFl6MGlNakl4TWlJZ2VHeHBibXM2YUhKbFpqMGlJMDFLV0MweE5DMVVSVmd0VGkweU1qRXlJaTgrUEM5blBqeG5JR1JoZEdFdGJXMXNMVzV2WkdVOUltMW1jbUZqSWlCMGNtRnVjMlp2Y20wOUluUnlZVzV6YkdGMFpTZ3hNakl5TGpRc01Da2lQanhuSUdSaGRHRXRiVzFzTFc1dlpHVTlJbTF1SWlCMGNtRnVjMlp2Y20wOUluUnlZVzV6YkdGMFpTZ3lNakFzTmpjMktTSStQSFZ6WlNCa1lYUmhMV005SWpNeElpQjRiR2x1YXpwb2NtVm1QU0lqVFVwWUxURTBMVlJGV0MxT0xUTXhJaTgrUEM5blBqeG5JR1JoZEdFdGJXMXNMVzV2WkdVOUltMXVJaUIwY21GdWMyWnZjbTA5SW5SeVlXNXpiR0YwWlNneU1qQXNMVFk0TmlraVBqeDFjMlVnWkdGMFlTMWpQU0l6TWlJZ2VHeHBibXM2YUhKbFpqMGlJMDFLV0MweE5DMVVSVmd0VGkwek1pSXZQand2Wno0OGNtVmpkQ0IzYVdSMGFEMGlOekF3SWlCb1pXbG5hSFE5SWpZd0lpQjRQU0l4TWpBaUlIazlJakl5TUNJdlBqd3ZaejQ4WnlCa1lYUmhMVzF0YkMxdWIyUmxQU0p0YzNWaUlpQjBjbUZ1YzJadmNtMDlJblJ5WVc1emJHRjBaU2d5TVRZeUxqUXNNQ2tpUGp4bklHUmhkR0V0Ylcxc0xXNXZaR1U5SW0xcElqNDhkWE5sSUdSaGRHRXRZejBpTVVRMlJrTWlJSGhzYVc1ck9taHlaV1k5SWlOTlNsZ3RNVFF0VkVWWUxVa3RNVVEyUmtNaUx6NDhMMmMrUEdjZ1pHRjBZUzF0Yld3dGJtOWtaVDBpVkdWWVFYUnZiU0lnZEhKaGJuTm1iM0p0UFNKMGNtRnVjMnhoZEdVb05qY3pMQzB4TlRBcElITmpZV3hsS0RBdU56QTNLU0lnWkdGMFlTMXRhbmd0ZEdWNFkyeGhjM005SWs5U1JDSStQR2NnWkdGMFlTMXRiV3d0Ym05a1pUMGliV2tpUGp4MWMyVWdaR0YwWVMxalBTSXhSRFEwT1NJZ2VHeHBibXM2YUhKbFpqMGlJMDFLV0MweE5DMVVSVmd0U1MweFJEUTBPU0l2UGp3dlp6NDhMMmMrUEM5blBqeG5JR1JoZEdFdGJXMXNMVzV2WkdVOUltMXliM2NpSUhSeVlXNXpabTl5YlQwaWRISmhibk5zWVhSbEtETTFPVFV1T1N3d0tTSStQR2NnWkdGMFlTMXRiV3d0Ym05a1pUMGliVzhpSUhSeVlXNXpabTl5YlQwaWRISmhibk5zWVhSbEtEQWdMVEF1TlNraVBqeDFjMlVnWkdGMFlTMWpQU0l5T0NJZ2VHeHBibXM2YUhKbFpqMGlJMDFLV0MweE5DMVVSVmd0VEU4dE1qZ2lMejQ4TDJjK1BHY2daR0YwWVMxdGJXd3RibTlrWlQwaVZHVllRWFJ2YlNJZ1pHRjBZUzF0YW5ndGRHVjRZMnhoYzNNOUlrOVNSQ0lnZEhKaGJuTm1iM0p0UFNKMGNtRnVjMnhoZEdVb05UazNMREFwSWo0OFp5QmtZWFJoTFcxdGJDMXViMlJsUFNKdGIzWmxjaUkrUEdjZ1pHRjBZUzF0Yld3dGJtOWtaVDBpYldraVBqeDFjMlVnWkdGMFlTMWpQU0l4UkRjeE15SWdlR3hwYm1zNmFISmxaajBpSTAxS1dDMHhOQzFVUlZndFNTMHhSRGN4TXlJdlBqd3ZaejQ4WnlCa1lYUmhMVzF0YkMxdWIyUmxQU0p0YnlJZ2RISmhibk5tYjNKdFBTSjBjbUZ1YzJ4aGRHVW9ORE0yTGpVc01qVTFLU0IwY21GdWMyeGhkR1VvTFRJMU1DQXdLU0krUEhWelpTQmtZWFJoTFdNOUlrRkdJaUI0YkdsdWF6cG9jbVZtUFNJalRVcFlMVEUwTFZSRldDMU9MVUZHSWk4K1BDOW5Qand2Wno0OEwyYytQR2NnWkdGMFlTMXRiV3d0Ym05a1pUMGliWE4xWWlJZ2RISmhibk5tYjNKdFBTSjBjbUZ1YzJ4aGRHVW9NVEkwT0N3d0tTSStQR2NnWkdGMFlTMXRiV3d0Ym05a1pUMGliV2tpUGp4MWMyVWdaR0YwWVMxalBTSXhSRFpHUlNJZ2VHeHBibXM2YUhKbFpqMGlJMDFLV0MweE5DMVVSVmd0U1MweFJEWkdSU0l2UGp3dlp6NDhaeUJrWVhSaExXMXRiQzF1YjJSbFBTSlVaVmhCZEc5dElpQjBjbUZ1YzJadmNtMDlJblJ5WVc1emJHRjBaU2cxTlRFc0xURTFNQ2tnYzJOaGJHVW9NQzQzTURjcElpQmtZWFJoTFcxcWVDMTBaWGhqYkdGemN6MGlUMUpFSWo0OFp5QmtZWFJoTFcxdGJDMXViMlJsUFNKdGFTSStQSFZ6WlNCa1lYUmhMV005SWpGRU56QTNJaUI0YkdsdWF6cG9jbVZtUFNJalRVcFlMVEUwTFZSRldDMUpMVEZFTnpBM0lpOCtQQzluUGp3dlp6NDhMMmMrUEdjZ1pHRjBZUzF0Yld3dGJtOWtaVDBpYldraUlIUnlZVzV6Wm05eWJUMGlkSEpoYm5Oc1lYUmxLREl5TnpVdU5Dd3dLU0krUEhWelpTQmtZWFJoTFdNOUlqRkVOekV6SWlCNGJHbHVhenBvY21WbVBTSWpUVXBZTFRFMExWUkZXQzFKTFRGRU56RXpJaTgrUEM5blBqeG5JR1JoZEdFdGJXMXNMVzV2WkdVOUltMXZJaUIwY21GdWMyWnZjbTA5SW5SeVlXNXpiR0YwWlNneU9USTJMalFzTUNrZ2RISmhibk5zWVhSbEtEQWdMVEF1TlNraVBqeDFjMlVnWkdGMFlTMWpQU0l5T1NJZ2VHeHBibXM2YUhKbFpqMGlJMDFLV0MweE5DMVVSVmd0VEU4dE1qa2lMejQ4TDJjK1BDOW5QanhuSUdSaGRHRXRiVzFzTFc1dlpHVTlJbTF5YjNjaUlIUnlZVzV6Wm05eWJUMGlkSEpoYm5Oc1lYUmxLRGN5T0RVdU9Td3dLU0krUEdjZ1pHRjBZUzF0Yld3dGJtOWtaVDBpYlc4aUlIUnlZVzV6Wm05eWJUMGlkSEpoYm5Oc1lYUmxLREFnTFRBdU5Ta2lQangxYzJVZ1pHRjBZUzFqUFNJeU9DSWdlR3hwYm1zNmFISmxaajBpSTAxS1dDMHhOQzFVUlZndFRFOHRNamdpTHo0OEwyYytQR2NnWkdGMFlTMXRiV3d0Ym05a1pUMGlWR1ZZUVhSdmJTSWdaR0YwWVMxdGFuZ3RkR1Y0WTJ4aGMzTTlJazlTUkNJZ2RISmhibk5tYjNKdFBTSjBjbUZ1YzJ4aGRHVW9OVGszTERBcElqNDhaeUJrWVhSaExXMXRiQzF1YjJSbFBTSnRiM1psY2lJK1BHY2daR0YwWVMxdGJXd3RibTlrWlQwaWJXa2lQangxYzJVZ1pHRjBZUzFqUFNJeFJEY3hNeUlnZUd4cGJtczZhSEpsWmowaUkwMUtXQzB4TkMxVVJWZ3RTUzB4UkRjeE15SXZQand2Wno0OFp5QmtZWFJoTFcxdGJDMXViMlJsUFNKdGJ5SWdkSEpoYm5ObWIzSnRQU0owY21GdWMyeGhkR1VvTkRNMkxqVXNNalUxS1NCMGNtRnVjMnhoZEdVb0xUSTFNQ0F3S1NJK1BIVnpaU0JrWVhSaExXTTlJa0ZHSWlCNGJHbHVhenBvY21WbVBTSWpUVXBZTFRFMExWUkZXQzFPTFVGR0lpOCtQQzluUGp3dlp6NDhMMmMrUEdjZ1pHRjBZUzF0Yld3dGJtOWtaVDBpYlhOMWNDSWdkSEpoYm5ObWIzSnRQU0owY21GdWMyeGhkR1VvTVRJME9Dd3dLU0krUEdjZ1pHRjBZUzF0Yld3dGJtOWtaVDBpYldraVBqeDFjMlVnWkdGMFlTMWpQU0l4UkRaR1JTSWdlR3hwYm1zNmFISmxaajBpSTAxS1dDMHhOQzFVUlZndFNTMHhSRFpHUlNJdlBqd3ZaejQ4WnlCa1lYUmhMVzF0YkMxdWIyUmxQU0pVWlZoQmRHOXRJaUIwY21GdWMyWnZjbTA5SW5SeVlXNXpiR0YwWlNnMk1qY3VNeXcwTVRNcElITmpZV3hsS0RBdU56QTNLU0lnWkdGMFlTMXRhbmd0ZEdWNFkyeGhjM005SWs5U1JDSStQR2NnWkdGMFlTMXRiV3d0Ym05a1pUMGliV2tpUGp4MWMyVWdaR0YwWVMxalBTSXhSRGN3TnlJZ2VHeHBibXM2YUhKbFpqMGlJMDFLV0MweE5DMVVSVmd0U1MweFJEY3dOeUl2UGp3dlp6NDhMMmMrUEM5blBqeG5JR1JoZEdFdGJXMXNMVzV2WkdVOUltMXBJaUIwY21GdWMyWnZjbTA5SW5SeVlXNXpiR0YwWlNneU16VXhMallzTUNraVBqeDFjMlVnWkdGMFlTMWpQU0l4UkRjeE15SWdlR3hwYm1zNmFISmxaajBpSTAxS1dDMHhOQzFVUlZndFNTMHhSRGN4TXlJdlBqd3ZaejQ4WnlCa1lYUmhMVzF0YkMxdWIyUmxQU0p0YnlJZ2RISmhibk5tYjNKdFBTSjBjbUZ1YzJ4aGRHVW9NekF3TWk0MkxEQXBJSFJ5WVc1emJHRjBaU2d3SUMwd0xqVXBJajQ4ZFhObElHUmhkR0V0WXowaU1qa2lJSGhzYVc1ck9taHlaV1k5SWlOTlNsZ3RNVFF0VkVWWUxVeFBMVEk1SWk4K1BDOW5Qand2Wno0OEwyYytQQzluUGp4bklHUmhkR0V0Ylcxc0xXNXZaR1U5SW0xMGNpSWdkSEpoYm5ObWIzSnRQU0owY21GdWMyeGhkR1VvTUN3dE1qUXdOaWtpUGp4bklHUmhkR0V0Ylcxc0xXNXZaR1U5SW0xMFpDSWdkSEpoYm5ObWIzSnRQU0owY21GdWMyeGhkR1VvTWpRME5TNDBMREFwSWk4K1BHY2daR0YwWVMxdGJXd3RibTlrWlQwaWJYUmtJaUIwY21GdWMyWnZjbTA5SW5SeVlXNXpiR0YwWlNneU5EUTFMalFzTUNraVBqeG5JR1JoZEdFdGJXMXNMVzV2WkdVOUltMXBJaTgrUEdjZ1pHRjBZUzF0Yld3dGJtOWtaVDBpYlc4aUlIUnlZVzV6Wm05eWJUMGlkSEpoYm5Oc1lYUmxLREl5TWk0eUxEQXBJajQ4ZFhObElHUmhkR0V0WXowaU1qSXhNaUlnZUd4cGJtczZhSEpsWmowaUkwMUtXQzB4TkMxVVJWZ3RUaTB5TWpFeUlpOCtQQzluUGp4bklHUmhkR0V0Ylcxc0xXNXZaR1U5SW0xbWNtRmpJaUIwY21GdWMyWnZjbTA5SW5SeVlXNXpiR0YwWlNneE1qSXlMalFzTUNraVBqeG5JR1JoZEdFdGJXMXNMVzV2WkdVOUltMXVJaUIwY21GdWMyWnZjbTA5SW5SeVlXNXpiR0YwWlNneU1qQXNOamMyS1NJK1BIVnpaU0JrWVhSaExXTTlJak14SWlCNGJHbHVhenBvY21WbVBTSWpUVXBZTFRFMExWUkZXQzFPTFRNeElpOCtQQzluUGp4bklHUmhkR0V0Ylcxc0xXNXZaR1U5SW0xdUlpQjBjbUZ1YzJadmNtMDlJblJ5WVc1emJHRjBaU2d5TWpBc0xUWTROaWtpUGp4MWMyVWdaR0YwWVMxalBTSXpNaUlnZUd4cGJtczZhSEpsWmowaUkwMUtXQzB4TkMxVVJWZ3RUaTB6TWlJdlBqd3ZaejQ4Y21WamRDQjNhV1IwYUQwaU56QXdJaUJvWldsbmFIUTlJall3SWlCNFBTSXhNakFpSUhrOUlqSXlNQ0l2UGp3dlp6NDhaeUJrWVhSaExXMXRiQzF1YjJSbFBTSnRjM1ZpSWlCMGNtRnVjMlp2Y20wOUluUnlZVzV6YkdGMFpTZ3lNVFl5TGpRc01Da2lQanhuSUdSaGRHRXRiVzFzTFc1dlpHVTlJbTFwSWo0OGRYTmxJR1JoZEdFdFl6MGlNVVEyUmtNaUlIaHNhVzVyT21oeVpXWTlJaU5OU2xndE1UUXRWRVZZTFVrdE1VUTJSa01pTHo0OEwyYytQR2NnWkdGMFlTMXRiV3d0Ym05a1pUMGlWR1ZZUVhSdmJTSWdkSEpoYm5ObWIzSnRQU0owY21GdWMyeGhkR1VvTmpjekxDMHhOVEFwSUhOallXeGxLREF1TnpBM0tTSWdaR0YwWVMxdGFuZ3RkR1Y0WTJ4aGMzTTlJazlTUkNJK1BHY2daR0YwWVMxdGJXd3RibTlrWlQwaWJXa2lQangxYzJVZ1pHRjBZUzFqUFNJeFJEUTBOeUlnZUd4cGJtczZhSEpsWmowaUkwMUtXQzB4TkMxVVJWZ3RTUzB4UkRRME55SXZQand2Wno0OFp5QmtZWFJoTFcxdGJDMXViMlJsUFNKdGFTSWdkSEpoYm5ObWIzSnRQU0owY21GdWMyeGhkR1VvTnpBMExEQXBJajQ4ZFhObElHUmhkR0V0WXowaU1VUTBORGtpSUhoc2FXNXJPbWh5WldZOUlpTk5TbGd0TVRRdFZFVllMVWt0TVVRME5Ea2lMejQ4TDJjK1BDOW5Qand2Wno0OFp5QmtZWFJoTFcxdGJDMXViMlJsUFNKdGNtOTNJaUIwY21GdWMyWnZjbTA5SW5SeVlXNXpiR0YwWlNnME1Ea3pMamNzTUNraVBqeG5JR1JoZEdFdGJXMXNMVzV2WkdVOUltMXZJaUIwY21GdWMyWnZjbTA5SW5SeVlXNXpiR0YwWlNnd0lDMHdMalVwSWo0OGRYTmxJR1JoZEdFdFl6MGlNamdpSUhoc2FXNXJPbWh5WldZOUlpTk5TbGd0TVRRdFZFVllMVXhQTFRJNElpOCtQQzluUGp4bklHUmhkR0V0Ylcxc0xXNXZaR1U5SWxSbFdFRjBiMjBpSUdSaGRHRXRiV3A0TFhSbGVHTnNZWE56UFNKUFVrUWlJSFJ5WVc1elptOXliVDBpZEhKaGJuTnNZWFJsS0RVNU55d3dLU0krUEdjZ1pHRjBZUzF0Yld3dGJtOWtaVDBpYlc5MlpYSWlQanhuSUdSaGRHRXRiVzFzTFc1dlpHVTlJbTFwSWo0OGRYTmxJR1JoZEdFdFl6MGlNVVEzTVRNaUlIaHNhVzVyT21oeVpXWTlJaU5OU2xndE1UUXRWRVZZTFVrdE1VUTNNVE1pTHo0OEwyYytQR2NnWkdGMFlTMXRiV3d0Ym05a1pUMGliVzhpSUhSeVlXNXpabTl5YlQwaWRISmhibk5zWVhSbEtEUXpOaTQxTERJMU5Ta2dkSEpoYm5Oc1lYUmxLQzB5TlRBZ01Da2lQangxYzJVZ1pHRjBZUzFqUFNKQlJpSWdlR3hwYm1zNmFISmxaajBpSTAxS1dDMHhOQzFVUlZndFRpMUJSaUl2UGp3dlp6NDhMMmMrUEM5blBqeG5JR1JoZEdFdGJXMXNMVzV2WkdVOUlsUmxXRUYwYjIwaUlHUmhkR0V0YldwNExYUmxlR05zWVhOelBTSlBVa1FpSUhSeVlXNXpabTl5YlQwaWRISmhibk5zWVhSbEtERXlORGdzTUNraVBqeG5JR1JoZEdFdGJXMXNMVzV2WkdVOUltMXZkbVZ5SWo0OFp5QmtZWFJoTFcxdGJDMXViMlJsUFNKdGFTSStQSFZ6WlNCa1lYUmhMV005SWpGRU56QkdJaUI0YkdsdWF6cG9jbVZtUFNJalRVcFlMVEUwTFZSRldDMUpMVEZFTnpCR0lpOCtQQzluUGp4bklHUmhkR0V0Ylcxc0xXNXZaR1U5SW0xdklpQjBjbUZ1YzJadmNtMDlJblJ5WVc1emJHRjBaU2d6TURZdU15d3pNU2tnZEhKaGJuTnNZWFJsS0MweU5UQWdNQ2tpUGp4MWMyVWdaR0YwWVMxalBTSXlNRVEzSWlCNGJHbHVhenBvY21WbVBTSWpUVXBZTFRFMExWUkZXQzFPTFRJd1JEY2lMejQ4TDJjK1BDOW5Qand2Wno0OFp5QmtZWFJoTFcxdGJDMXViMlJsUFNKdGMzVmlJaUIwY21GdWMyWnZjbTA5SW5SeVlXNXpiR0YwWlNneE56WTFMREFwSWo0OFp5QmtZWFJoTFcxdGJDMXViMlJsUFNKdGFTSStQSFZ6WlNCa1lYUmhMV005SWpGRU5rWkZJaUI0YkdsdWF6cG9jbVZtUFNJalRVcFlMVEUwTFZSRldDMUpMVEZFTmtaRklpOCtQQzluUGp4bklHUmhkR0V0Ylcxc0xXNXZaR1U5SWxSbFdFRjBiMjBpSUhSeVlXNXpabTl5YlQwaWRISmhibk5zWVhSbEtEVTFNU3d0TVRVd0tTQnpZMkZzWlNnd0xqY3dOeWtpSUdSaGRHRXRiV3A0TFhSbGVHTnNZWE56UFNKUFVrUWlQanhuSUdSaGRHRXRiVzFzTFc1dlpHVTlJbTFwSWo0OGRYTmxJR1JoZEdFdFl6MGlNVVEzTURjaUlIaHNhVzVyT21oeVpXWTlJaU5OU2xndE1UUXRWRVZZTFVrdE1VUTNNRGNpTHo0OEwyYytQQzluUGp3dlp6NDhaeUJrWVhSaExXMXRiQzF1YjJSbFBTSnRhU0lnZEhKaGJuTm1iM0p0UFNKMGNtRnVjMnhoZEdVb01qYzVNaTQwTERBcElqNDhkWE5sSUdSaGRHRXRZejBpTVVRM01UTWlJSGhzYVc1ck9taHlaV1k5SWlOTlNsZ3RNVFF0VkVWWUxVa3RNVVEzTVRNaUx6NDhMMmMrUEdjZ1pHRjBZUzF0Yld3dGJtOWtaVDBpYlc4aUlIUnlZVzV6Wm05eWJUMGlkSEpoYm5Oc1lYUmxLRE0wTkRNdU5Dd3dLU0IwY21GdWMyeGhkR1VvTUNBdE1DNDFLU0krUEhWelpTQmtZWFJoTFdNOUlqSTVJaUI0YkdsdWF6cG9jbVZtUFNJalRVcFlMVEUwTFZSRldDMU1UeTB5T1NJdlBqd3ZaejQ4TDJjK1BHY2daR0YwWVMxdGJXd3RibTlrWlQwaWJXOGlJSFJ5WVc1elptOXliVDBpZEhKaGJuTnNZWFJsS0Rnek5UWXVNeXd3S1NJK1BIVnpaU0JrWVhSaExXTTlJakl5UXpVaUlIaHNhVzVyT21oeVpXWTlJaU5OU2xndE1UUXRWRVZZTFU0dE1qSkROU0l2UGp3dlp6NDhaeUJrWVhSaExXMXRiQzF1YjJSbFBTSnRjbTkzSWlCMGNtRnVjMlp2Y20wOUluUnlZVzV6YkdGMFpTZzRPRFUyTGpVc01Da2lQanhuSUdSaGRHRXRiVzFzTFc1dlpHVTlJbTF2SWlCMGNtRnVjMlp2Y20wOUluUnlZVzV6YkdGMFpTZ3dJQzB3TGpVcElqNDhkWE5sSUdSaGRHRXRZejBpTWpnaUlIaHNhVzVyT21oeVpXWTlJaU5OU2xndE1UUXRWRVZZTFV4UExUSTRJaTgrUEM5blBqeG5JR1JoZEdFdGJXMXNMVzV2WkdVOUlsUmxXRUYwYjIwaUlHUmhkR0V0YldwNExYUmxlR05zWVhOelBTSlBVa1FpSUhSeVlXNXpabTl5YlQwaWRISmhibk5zWVhSbEtEVTVOeXd3S1NJK1BHY2daR0YwWVMxdGJXd3RibTlrWlQwaWJXOTJaWElpUGp4bklHUmhkR0V0Ylcxc0xXNXZaR1U5SW0xcElqNDhkWE5sSUdSaGRHRXRZejBpTVVRM01UTWlJSGhzYVc1ck9taHlaV1k5SWlOTlNsZ3RNVFF0VkVWWUxVa3RNVVEzTVRNaUx6NDhMMmMrUEdjZ1pHRjBZUzF0Yld3dGJtOWtaVDBpYlc4aUlIUnlZVzV6Wm05eWJUMGlkSEpoYm5Oc1lYUmxLRFF6Tmk0MUxESTFOU2tnZEhKaGJuTnNZWFJsS0MweU5UQWdNQ2tpUGp4MWMyVWdaR0YwWVMxalBTSkJSaUlnZUd4cGJtczZhSEpsWmowaUkwMUtXQzB4TkMxVVJWZ3RUaTFCUmlJdlBqd3ZaejQ4TDJjK1BDOW5QanhuSUdSaGRHRXRiVzFzTFc1dlpHVTlJbFJsV0VGMGIyMGlJR1JoZEdFdGJXcDRMWFJsZUdOc1lYTnpQU0pQVWtRaUlIUnlZVzV6Wm05eWJUMGlkSEpoYm5Oc1lYUmxLREV5TkRnc01Da2lQanhuSUdSaGRHRXRiVzFzTFc1dlpHVTlJbTF2ZG1WeUlqNDhaeUJrWVhSaExXMXRiQzF1YjJSbFBTSnRhU0krUEhWelpTQmtZWFJoTFdNOUlqRkVOekJHSWlCNGJHbHVhenBvY21WbVBTSWpUVXBZTFRFMExWUkZXQzFKTFRGRU56QkdJaTgrUEM5blBqeG5JR1JoZEdFdGJXMXNMVzV2WkdVOUltMXZJaUIwY21GdWMyWnZjbTA5SW5SeVlXNXpiR0YwWlNnek1EWXVNeXd6TVNrZ2RISmhibk5zWVhSbEtDMHlOVEFnTUNraVBqeDFjMlVnWkdGMFlTMWpQU0l5TUVRM0lpQjRiR2x1YXpwb2NtVm1QU0lqVFVwWUxURTBMVlJGV0MxT0xUSXdSRGNpTHo0OEwyYytQQzluUGp3dlp6NDhaeUJrWVhSaExXMXRiQzF1YjJSbFBTSnRjM1Z3SWlCMGNtRnVjMlp2Y20wOUluUnlZVzV6YkdGMFpTZ3hOelkxTERBcElqNDhaeUJrWVhSaExXMXRiQzF1YjJSbFBTSnRhU0krUEhWelpTQmtZWFJoTFdNOUlqRkVOa1pGSWlCNGJHbHVhenBvY21WbVBTSWpUVXBZTFRFMExWUkZXQzFKTFRGRU5rWkZJaTgrUEM5blBqeG5JR1JoZEdFdGJXMXNMVzV2WkdVOUlsUmxXRUYwYjIwaUlIUnlZVzV6Wm05eWJUMGlkSEpoYm5Oc1lYUmxLRFl5Tnk0ekxEUXhNeWtnYzJOaGJHVW9NQzQzTURjcElpQmtZWFJoTFcxcWVDMTBaWGhqYkdGemN6MGlUMUpFSWo0OFp5QmtZWFJoTFcxdGJDMXViMlJsUFNKdGFTSStQSFZ6WlNCa1lYUmhMV005SWpGRU56QTNJaUI0YkdsdWF6cG9jbVZtUFNJalRVcFlMVEUwTFZSRldDMUpMVEZFTnpBM0lpOCtQQzluUGp3dlp6NDhMMmMrUEdjZ1pHRjBZUzF0Yld3dGJtOWtaVDBpYldraUlIUnlZVzV6Wm05eWJUMGlkSEpoYm5Oc1lYUmxLREk0TmpndU5pd3dLU0krUEhWelpTQmtZWFJoTFdNOUlqRkVOekV6SWlCNGJHbHVhenBvY21WbVBTSWpUVXBZTFRFMExWUkZXQzFKTFRGRU56RXpJaTgrUEM5blBqeG5JR1JoZEdFdGJXMXNMVzV2WkdVOUltMXZJaUIwY21GdWMyWnZjbTA5SW5SeVlXNXpiR0YwWlNnek5URTVMallzTUNrZ2RISmhibk5zWVhSbEtEQWdMVEF1TlNraVBqeDFjMlVnWkdGMFlTMWpQU0l5T1NJZ2VHeHBibXM2YUhKbFpqMGlJMDFLV0MweE5DMVVSVmd0VEU4dE1qa2lMejQ4TDJjK1BDOW5Qand2Wno0OEwyYytQQzluUGp3dlp6NDhMMmMrUEM5emRtYysiLAoJIlJlYWxWaWV3U2l6ZUpzb24iIDogIntcImhlaWdodFwiOjIzNTYsXCJ3aWR0aFwiOjY5NDZ9Igp9Cg=="/>
    </extobj>
    <extobj name="2384804F-3998-4D57-9195-F3826E402611-3">
      <extobjdata type="2384804F-3998-4D57-9195-F3826E402611" data="ewoJIkltZ1NldHRpbmdKc29uIiA6ICJ7XCJoZWlnaHRcIjo3Ny42Nzg1NzE0Mjg1NzE0MixcIndpZHRoXCI6MjY0LjI4NTcxNDI4NTcxNDN9IiwKCSJMYXRleCIgOiAiXFxiZWdpbnthbGlnbn1cblxcbWF0aGNhbHtMfV57XFx0ZXh0IHtob3QgfX09JiAgLVxcZnJhY3sxfXszfSBcXGJldGFfe1N9KFxcYmFye1xccHNpfSBcXHBzaSleezN9LVxcZnJhY3sxfXs0fSBcXGdhbW1hX3tTfShcXGJhcntcXHBzaX0gXFxwc2kpXns0fVxcXFwgJi1cXGZyYWN7MX17NH0gXFxnYW1tYV97Vn1cXGxlZnRbXFxsZWZ0KFxcYmFye1xccHNpfSBcXGdhbW1hX3tcXG11fSBcXHBzaVxccmlnaHQpXFxsZWZ0KFxcYmFye1xccHNpfSBcXGdhbW1hXntcXG11fSBcXHBzaVxccmlnaHQpXFxyaWdodF1eezJ9XG5cXGVuZHthbGlnbn0iLAoJIkxhdGV4SW1nQmFzZTY0IiA6ICJQSE4yWnlCNGJXeHVjejBpYUhSMGNEb3ZMM2QzZHk1M015NXZjbWN2TWpBd01DOXpkbWNpSUhkcFpIUm9QU0l6TXk0NU5EZGxlQ0lnYUdWcFoyaDBQU0k1TGpreE4yVjRJaUJ5YjJ4bFBTSnBiV2NpSUdadlkzVnpZV0pzWlQwaVptRnNjMlVpSUhacFpYZENiM2c5SWpBZ0xUSTBOREV1TnlBeE5UQXdOQzQ0SURRek9ETXVOU0lnZUcxc2JuTTZlR3hwYm1zOUltaDBkSEE2THk5M2QzY3Vkek11YjNKbkx6RTVPVGt2ZUd4cGJtc2lJR0Z5YVdFdGFHbGtaR1Z1UFNKMGNuVmxJaUJ6ZEhsc1pUMGlkbVZ5ZEdsallXd3RZV3hwWjI0NklDMDBMak01TTJWNE95QnRZWGd0ZDJsa2RHZzZJRGs0SlRzaVBqeGtaV1p6UGp4d1lYUm9JR2xrUFNKTlNsZ3ROamN0VkVWWUxVTXRORU1pSUdROUlrMDJNaUF0TWpKVU5EY2dMVEl5VkRNeUlDMHhNVkV6TWlBdE1TQTFOaUF5TkZRNE15QTFOVkV4TVRNZ09UWWdNVE00SURFM01sUXhPREFnTXpJd1ZESXpOQ0EwTnpOVU16SXpJRFl3T1ZFek5qUWdOalE1SURReE9TQTJOemRVTlRNeElEY3dOVkUxTlRrZ056QTFJRFUzT0NBMk9UWlVOakEwSURZM01WUTJNVFVnTmpRMVZEWXhPQ0EyTWpOV05qRXhVVFl4T0NBMU9ESWdOakUxSURVM01WUTFPVGdnTlRRNFVUVTRNU0ExTXpFZ05UVTRJRFV5TUZRMU1UZ2dOVEE1VVRVd015QTFNRGtnTlRBeklEVXlNRkUxTURNZ05USXpJRFV3TlNBMU16WlVOVEEzSURVMk1GRTFNRGNnTlRrd0lEUTVOQ0EyTVRCVU5EVXlJRFl6TUZFME1qTWdOak13SURReE1DQTJNVGRSTXpZM0lEVTNPQ0F6TXpNZ05Ea3lWREkzTVNBek1ERlVNak16SURFM01GRXlNVEVnTVRJeklESXdOQ0F4TVRKTU1UazRJREV3TTB3eU1qUWdNVEF5VVRJNE1TQXhNRElnTXpZNUlEYzVWRFV3T1NBMU1rZzFNak5STlRNMUlEWTBJRFUwTkNBNE4xUTFOemtnTVRJNFVUWXhOaUF4TlRJZ05qUXhJREUxTWxFMk5UWWdNVFV5SURZMU5pQXhOREpSTmpVMklERXdNU0ExT0RnZ05EQlVORE16SUMweU1sRXpPREVnTFRJeUlESTRPU0F4VkRFMU5pQXlPRXd4TkRFZ01qbE1NVE14SURJd1VURXhNU0F3SURnM0lDMHhNVm9pTHo0OGNHRjBhQ0JwWkQwaVRVcFlMVFkzTFZSRldDMU9MVFk0SWlCa1BTSk5OREVnTkRaSU5UVlJPVFFnTkRZZ01UQXlJRFl3VmpZNFVURXdNaUEzTnlBeE1ESWdPVEZVTVRBeUlERXlORlF4TURJZ01UWTNWREV3TXlBeU1UZFVNVEF6SURJM01sUXhNRE1nTXpJNVVURXdNeUF6TmpZZ01UQXpJRFF3TjFReE1ETWdORGd5VkRFd01pQTFOREpVTVRBeUlEVTRObFF4TURJZ05qQXpVVGs1SURZeU1pQTRPQ0EyTWpoVU5ETWdOak0zU0RJMVZqWTJNRkV5TlNBMk9ETWdNamNnTmpnelRETTNJRFk0TkZFME55QTJPRFVnTmpZZ05qZzJWREV3TXlBMk9EaFJNVEl3SURZNE9TQXhOREFnTmprd1ZERTNNQ0EyT1ROVU1UZ3hJRFk1TkVneE9EUldNelkzVVRJME5DQTBORElnTXpJNElEUTBNbEUwTlRFZ05EUXlJRFEyTXlBek1qbFJORFkwSURNeU1pQTBOalFnTVRrd1ZqRXdORkUwTmpRZ05qWWdORFkySURVNVZEUTNOeUEwT1ZFME9UZ2dORFlnTlRJMklEUTJTRFUwTWxZd1NEVXpORXcxTVRBZ01WRTBPRGNnTWlBME5qQWdNbFEwTWpJZ00xRXpNVGtnTXlBek1UQWdNRWd6TURKV05EWklNekU0VVRNM09TQTBOaUF6TnprZ05qSlJNemd3SURZMElETTRNQ0F5TURCUk16YzVJRE16TlNBek56Z2dNelF6VVRNM01pQXpOekVnTXpVNElETTROVlF6TXpRZ05EQXlWRE13T0NBME1EUlJNall6SURRd05DQXlNamtnTXpjd1VUSXdNaUF6TkRNZ01UazFJRE14TlZReE9EY2dNak15VmpFMk9GWXhNRGhSTVRnM0lEYzRJREU0T0NBMk9GUXhPVEVnTlRWVU1qQXdJRFE1VVRJeU1TQTBOaUF5TkRrZ05EWklNalkxVmpCSU1qVTNUREl6TkNBeFVUSXhNQ0F5SURFNE15QXlWREUwTlNBelVUUXlJRE1nTXpNZ01FZ3lOVlkwTmtnME1Wb2lMejQ4Y0dGMGFDQnBaRDBpVFVwWUxUWTNMVlJGV0MxT0xUWkdJaUJrUFNKTk1qZ2dNakUwVVRJNElETXdPU0E1TXlBek56aFVNalV3SURRME9GRXpOREFnTkRRNElEUXdOU0F6T0RCVU5EY3hJREl4TlZFME56RWdNVEl3SURRd055QTFOVlF5TlRBZ0xURXdVVEUxTXlBdE1UQWdPVEVnTlRkVU1qZ2dNakUwV2sweU5UQWdNekJSTXpjeUlETXdJRE0zTWlBeE9UTldNakkxVmpJMU1GRXpOeklnTWpjeUlETTNNU0F5T0RoVU16WTBJRE15TmxRek5EZ2dNell5VkRNeE55QXpPVEJVTWpZNElEUXhNRkV5TmpNZ05ERXhJREkxTWlBME1URlJNakl5SURReE1TQXhPVFVnTXprNVVURTFNaUF6TnpjZ01UTTVJRE16T0ZReE1qWWdNalEyVmpJeU5sRXhNallnTVRNd0lERTBOU0E1TVZFeE56Y2dNekFnTWpVd0lETXdXaUl2UGp4d1lYUm9JR2xrUFNKTlNsZ3ROamN0VkVWWUxVNHROelFpSUdROUlrMHlOeUEwTWpKUk9EQWdOREkySURFd09TQTBOemhVTVRReElEWXdNRlkyTVRWSU1UZ3hWalF6TVVnek1UWldNemcxU0RFNE1WWXlOREZSTVRneUlERXhOaUF4T0RJZ01UQXdWREU0T1NBMk9GRXlNRE1nTWprZ01qTTRJREk1VVRJNE1pQXlPU0F5T1RJZ01UQXdVVEk1TXlBeE1EZ2dNamt6SURFME5sWXhPREZJTXpNelZqRTBObFl4TXpSUk16TXpJRFUzSURJNU1TQXhOMUV5TmpRZ0xURXdJREl5TVNBdE1UQlJNVGczSUMweE1DQXhOaklnTWxReE1qUWdNek5VTVRBMUlEWTRWRGs0SURFd01GRTVOeUF4TURjZ09UY2dNalE0VmpNNE5VZ3hPRlkwTWpKSU1qZGFJaTgrUEhCaGRHZ2dhV1E5SWsxS1dDMDJOeTFVUlZndFRpMUJNQ0lnWkQwaUlpOCtQSEJoZEdnZ2FXUTlJazFLV0MwMk55MVVSVmd0VGkwelJDSWdaRDBpVFRVMklETTBOMUUxTmlBek5qQWdOekFnTXpZM1NEY3dOMUUzTWpJZ016VTVJRGN5TWlBek5EZFJOekl5SURNek5pQTNNRGdnTXpJNFRETTVNQ0F6TWpkSU56SlJOVFlnTXpNeUlEVTJJRE0wTjFwTk5UWWdNVFV6VVRVMklERTJPQ0EzTWlBeE56TklOekE0VVRjeU1pQXhOak1nTnpJeUlERTFNMUUzTWpJZ01UUXdJRGN3TnlBeE16TklOekJSTlRZZ01UUXdJRFUySURFMU0xb2lMejQ4Y0dGMGFDQnBaRDBpVFVwWUxUWTNMVlJGV0MxT0xUSXlNVElpSUdROUlrMDROQ0F5TXpkVU9EUWdNalV3VkRrNElESTNNRWcyTnpsUk5qazBJREkyTWlBMk9UUWdNalV3VkRZM09TQXlNekJJT1RoUk9EUWdNak0zSURnMElESTFNRm9pTHo0OGNHRjBhQ0JwWkQwaVRVcFlMVFkzTFZSRldDMU9MVE14SWlCa1BTSk5NakV6SURVM09Fd3lNREFnTlRjelVURTROaUExTmpnZ01UWXdJRFUyTTFReE1ESWdOVFUyU0RnelZqWXdNa2d4TURKUk1UUTVJRFl3TkNBeE9Ea2dOakUzVkRJME5TQTJOREZVTWpjeklEWTJNMUV5TnpVZ05qWTJJREk0TlNBMk5qWlJNamswSURZMk5pQXpNRElnTmpZd1ZqTTJNVXd6TURNZ05qRlJNekV3SURVMElETXhOU0ExTWxRek16a2dORGhVTkRBeElEUTJTRFF5TjFZd1NEUXhObEV6T1RVZ015QXlOVGNnTTFFeE1qRWdNeUF4TURBZ01FZzRPRlkwTmtneE1UUlJNVE0ySURRMklERTFNaUEwTmxReE56Y2dORGRVTVRreklEVXdWREl3TVNBMU1sUXlNRGNnTlRkVU1qRXpJRFl4VmpVM09Gb2lMejQ4Y0dGMGFDQnBaRDBpVFVwWUxUWTNMVlJGV0MxT0xUTXpJaUJrUFNKTk1USTNJRFEyTTFFeE1EQWdORFl6SURnMUlEUTRNRlEyT1NBMU1qUlJOamtnTlRjNUlERXhOeUEyTWpKVU1qTXpJRFkyTlZFeU5qZ2dOalkxSURJM055QTJOalJSTXpVeElEWTFNaUF6T1RBZ05qRXhWRFF6TUNBMU1qSlJORE13SURRM01DQXpPVFlnTkRJeFZETXdNaUF6TlRCTU1qazVJRE0wT0ZFeU9Ua2dNelEzSURNd09DQXpORFZVTXpNM0lETXpObFF6TnpVZ016RTFVVFExTnlBeU5qSWdORFUzSURFM05WRTBOVGNnT1RZZ016azFJRE0zVkRJek9DQXRNakpSTVRVNElDMHlNaUF4TURBZ01qRlVORElnTVRNd1VUUXlJREUxT0NBMk1DQXhOelZVTVRBMUlERTVNMUV4TXpNZ01Ua3pJREUxTVNBeE56VlVNVFk1SURFek1GRXhOamtnTVRFNUlERTJOaUF4TVRCVU1UVTVJRGswVkRFME9DQTRNbFF4TXpZZ056UlVNVEkySURjd1ZERXhPQ0EyTjB3eE1UUWdOalpSTVRZMUlESXhJREl6T0NBeU1WRXlPVE1nTWpFZ016SXhJRGMwVVRNek9DQXhNRGNnTXpNNElERTNOVll4T1RWUk16TTRJREk1TUNBeU56UWdNekl5VVRJMU9TQXpNamdnTWpFeklETXlPVXd4TnpFZ016TXdUREUyT0NBek16SlJNVFkySURNek5TQXhOallnTXpRNFVURTJOaUF6TmpZZ01UYzBJRE0yTmxFeU1ESWdNelkySURJek1pQXpOekZSTWpZMklETTNOaUF5T1RRZ05ERXpWRE15TWlBMU1qVldOVE16VVRNeU1pQTFPVEFnTWpnM0lEWXhNbEV5TmpVZ05qSTJJREkwTUNBMk1qWlJNakE0SURZeU5pQXhPREVnTmpFMVZERTBNeUExT1RKVU1UTXlJRFU0TUVneE16VlJNVE00SURVM09TQXhORE1nTlRjNFZERTFNeUExTnpOVU1UWTFJRFUyTmxReE56VWdOVFUxVkRFNE15QTFOREJVTVRnMklEVXlNRkV4T0RZZ05EazRJREUzTWlBME9ERlVNVEkzSURRMk0xb2lMejQ4Y0dGMGFDQnBaRDBpVFVwWUxUWTNMVlJGV0MxSkxURkVOa1pFSWlCa1BTSk5NamtnTFRFNU5GRXlNeUF0TVRnNElESXpJQzB4T0RaUk1qTWdMVEU0TXlBeE1ESWdNVE0wVkRFNE5pQTBOalZSTWpBNElEVXpNeUF5TkRNZ05UZzBWRE13T1NBMk5UaFJNelkxSURjd05TQTBNamtnTnpBMVNEUXpNVkUwT1RNZ056QTFJRFV6TXlBMk5qZFVOVGN6SURVM01GRTFOek1nTkRZMUlEUTJPU0F6T1RaTU5EZ3lJRE00TTFFMU16TWdNek15SURVek15QXlOVEpSTlRNeklERXpPU0EwTkRnZ05qVlVNalUzSUMweE1GRXlNamNnTFRFd0lESXdNeUF0TWxReE5qVWdNVGRVTVRReklEUXdWREV6TVNBMU9WUXhNallnTmpWTU5qSWdMVEU0T0ZFMk1DQXRNVGswSURReUlDMHhPVFJJTWpsYVRUTTFNeUEwTXpGUk16a3lJRFF6TVNBME1qY2dOREU1VERRek1pQTBNakpSTkRNMklEUXlOaUEwTXprZ05ESTVWRFEwT1NBME16bFVORFl4SURRMU0xUTBOeklnTkRjeFZEUTROQ0EwT1RWVU5Ea3pJRFV5TkZRMU1ERWdOVFl3VVRVd015QTFOamtnTlRBeklEVTVNMUUxTURNZ05qRXhJRFV3TWlBMk1UWlJORGczSURZMk55QTBNallnTmpZM1VUTTROQ0EyTmpjZ016UTNJRFkwTTFReU9EWWdOVGd5VkRJME55QTFNVFJVTWpJMElEUTFOVkV5TVRrZ05ETTVJREU0TmlBek1EaFVNVFV5SURFMk9GRXhOVEVnTVRZeklERTFNU0F4TkRkUk1UVXhJRGs1SURFM015QTJPRkV5TURRZ01qWWdNall3SURJMlVUTXdNaUF5TmlBek5Ea2dOVEZVTkRJMUlERXpOMUUwTkRFZ01UY3hJRFEwT1NBeU1UUlVORFUzSURJM09WRTBOVGNnTXpNM0lEUXlNaUF6TnpKUk16Z3dJRE0xT0NBek5EY2dNelU0U0RNek4xRXlOVGdnTXpVNElESTFPQ0F6T0RsUk1qVTRJRE01TmlBeU5qRWdOREF6VVRJM05TQTBNekVnTXpVeklEUXpNVm9pTHo0OGNHRjBhQ0JwWkQwaVRVcFlMVFkzTFZSRldDMUpMVEZFTkRRMklpQmtQU0pOTXpBNElESTBVVE0yTnlBeU5DQTBNVFlnTnpaVU5EWTJJREU1TjFFME5qWWdNall3SURReE5DQXlPRFJSTXpBNElETXhNU0F5TnpnZ016SXhWREl6TmlBek5ERlJNVGMySURNNE15QXhOellnTkRZeVVURTNOaUExTWpNZ01qQTRJRFUzTTFReU56TWdOalE0VVRNd01pQTJOek1nTXpReklEWTRPRlEwTURjZ056QTBTRFF4T0VnME1qVlJOVEl4SURjd05DQTFOalFnTmpRd1VUVTJOU0EyTkRBZ05UYzNJRFkxTTFRMk1ETWdOamd5VkRZeU15QTNNRFJSTmpJMElEY3dOQ0EyTWpjZ056QTBWRFl6TWlBM01EVlJOalExSURjd05TQTJORFVnTmprNFZEWXhOeUExTnpkVU5UZzFJRFExT1ZRMU5qa2dORFUyVVRVME9TQTBOVFlnTlRRNUlEUTJOVkUxTkRrZ05EY3hJRFUxTUNBME56VlJOVFV3SURRM09DQTFOVEVnTkRrMFZEVTFNeUExTWpCUk5UVXpJRFUxTkNBMU5EUWdOVGM1VkRVeU5pQTJNVFpVTlRBeElEWTBNVkUwTmpVZ05qWXlJRFF4T1NBMk5qSlJNell5SURZMk1pQXpNVE1nTmpFMlZESTJNeUExTVRCUk1qWXpJRFE0TUNBeU56Z2dORFU0VkRNeE9TQTBNamRSTXpJeklEUXlOU0F6T0RrZ05EQTRWRFExTmlBek9UQlJORGt3SURNM09TQTFNaklnTXpReVZEVTFOQ0F5TkRKUk5UVTBJREl4TmlBMU5EWWdNVGcyVVRVME1TQXhOalFnTlRJNElERXpOMVEwT1RJZ056aFVOREkySURFNFZETXpNaUF0TWpCUk16SXdJQzB5TWlBeU9UZ2dMVEl5VVRFNU9TQXRNaklnTVRRMElETXpUREV6TkNBME5Fd3hNRFlnTVROUk9ETWdMVEUwSURjNElDMHhPRlEyTlNBdE1qSlJOVElnTFRJeUlEVXlJQzB4TkZFMU1pQXRNVEVnTVRFd0lESXlNVkV4TVRJZ01qSTNJREV6TUNBeU1qZElNVFF6VVRFME9TQXlNakVnTVRRNUlESXhObEV4TkRrZ01qRTBJREUwT0NBeU1EZFVNVFEwSURFNE5sUXhORElnTVRVelVURTBOQ0F4TVRRZ01UWXdJRGczVkRJd015QTBOMVF5TlRVZ01qbFVNekE0SURJMFdpSXZQanh3WVhSb0lHbGtQU0pOU2xndE5qY3RWRVZZTFU0dE1qZ2lJR1E5SWswNU5DQXlOVEJST1RRZ016RTVJREV3TkNBek9ERlVNVEkzSURRNE9GUXhOalFnTlRjMlZESXdNaUEyTkROVU1qUTBJRFk1TlZReU56Y2dOekk1VkRNd01pQTNOVEJJTXpFMVNETXhPVkV6TXpNZ056VXdJRE16TXlBM05ERlJNek16SURjek9DQXpNVFlnTnpJd1ZESTNOU0EyTmpkVU1qSTJJRFU0TVZReE9EUWdORFF6VkRFMk55QXlOVEJVTVRnMElEVTRWREl5TlNBdE9ERlVNamMwSUMweE5qZFVNekUySUMweU1qQlVNek16SUMweU5ERlJNek16SUMweU5UQWdNekU0SUMweU5UQklNekUxU0RNd01rd3lOelFnTFRJeU5sRXhPREFnTFRFME1TQXhNemNnTFRFMFZEazBJREkxTUZvaUx6NDhjR0YwYUNCcFpEMGlUVXBZTFRZM0xWUkZXQzFKTFRGRU56RXpJaUJrUFNKTk1UWXhJRFEwTVZFeU1ESWdORFF4SURJeU5pQTBNVGRVTWpVd0lETTFPRkV5TlRBZ016TTRJREl4T0NBeU5USlVNVGczSURFeU4xRXhPVEFnT0RVZ01qRTBJRFl4VVRJek5TQTBNeUF5TlRjZ016ZFJNamMxSURJNUlESTRPQ0F5T1VneU9EbE1NemN4SURNMk1GRTBOVFVnTmpreElEUTFOaUEyT1RKUk5EVTVJRFk1TkNBME56SWdOamswVVRRNU1pQTJPVFFnTkRreUlEWTROMUUwT1RJZ05qYzRJRFF4TVNBek5UWlJNekk1SURJNElETXlPU0F5TjFRek16VWdNalpSTkRJeElESTJJRFE1T0NBeE1UUlVOVGMySURJM09GRTFOellnTXpBeUlEVTJPQ0F6TVRsVU5UVXdJRE0wTTFRMU16SWdNell4VkRVeU5DQXpPRFJSTlRJMElEUXdOU0ExTkRFZ05ESTBWRFU0TXlBME5ETlJOakF5SURRME15QTJNVGdnTkRJMVZEWXpOQ0F6TmpaUk5qTTBJRE16TnlBMk1qTWdNamc0VkRZd05TQXlNakJSTlRjeklERXlOU0EwT1RJZ05UZFVNekk1SUMweE1VZ3pNVGxNTWprMklDMHhNRFJSTWpjeUlDMHhPVGdnTWpjeUlDMHhPVGxSTWpjd0lDMHlNRFVnTWpVeUlDMHlNRFZJTWpNNVVUSXpNeUF0TVRrNUlESXpNeUF0TVRrM1VUSXpNeUF0TVRreUlESTFOaUF0TVRBeVZESTNPU0F0T1ZFeU56SWdMVGdnTWpZMUlDMDRVVEV3TmlBeE5DQXhNRFlnTVRNNVVURXdOaUF4TnpRZ01UTTVJREkyTkZReE56TWdNemM1VVRFM015QXpPREFnTVRjeklETTRNVkV4TnpNZ016a3dJREUzTXlBek9UTlVNVFk1SURRd01GUXhOVGdnTkRBMFNERTFORkV4TXpFZ05EQTBJREV4TWlBek9EVlVPRElnTXpRMFZEWTFJRE13TWxRMU55QXlPREJSTlRVZ01qYzRJRFF4SURJM09FZ3lOMUV5TVNBeU9EUWdNakVnTWpnM1VUSXhJREk1T1NBek5DQXpNek5VT0RJZ05EQTBWREUyTVNBME5ERmFJaTgrUEhCaGRHZ2dhV1E5SWsxS1dDMDJOeTFVUlZndFRpMUJSaUlnWkQwaVRUWTVJRFUwTkZZMU9UQklORE13VmpVME5FZzJPVm9pTHo0OGNHRjBhQ0JwWkQwaVRVcFlMVFkzTFZSRldDMU9MVEk1SWlCa1BTSk5OakFnTnpRNVREWTBJRGMxTUZFMk9TQTNOVEFnTnpRZ056VXdTRGcyVERFeE5DQTNNalpSTWpBNElEWTBNU0F5TlRFZ05URTBWREk1TkNBeU5UQlJNamswSURFNE1pQXlPRFFnTVRFNVZESTJNU0F4TWxReU1qUWdMVGMyVkRFNE5pQXRNVFF6VkRFME5TQXRNVGswVkRFeE15QXRNakkzVkRrd0lDMHlORFpST0RjZ0xUSTBPU0E0TmlBdE1qVXdTRGMwVVRZMklDMHlOVEFnTmpNZ0xUSTFNRlExT0NBdE1qUTNWRFUxSUMweU16aFJOVFlnTFRJek55QTJOaUF0TWpJMVVUSXlNU0F0TmpRZ01qSXhJREkxTUZRMk5pQTNNalZSTlRZZ056TTNJRFUxSURjek9GRTFOU0EzTkRZZ05qQWdOelE1V2lJdlBqeHdZWFJvSUdsa1BTSk5TbGd0TmpjdFZFVllMVTR0TXpRaUlHUTlJazAwTmpJZ01GRTBORFFnTXlBek16TWdNMUV5TVRjZ015QXhPVGtnTUVneE9UQldORFpJTWpJeFVUSTBNU0EwTmlBeU5EZ2dORFpVTWpZMUlEUTRWREkzT1NBMU0xUXlPRFlnTmpGUk1qZzNJRFl6SURJNE55QXhNVFZXTVRZMVNESTRWakl4TVV3eE56a2dORFF5VVRNek1pQTJOelFnTXpNMElEWTNOVkV6TXpZZ05qYzNJRE0xTlNBMk56ZElNemN6VERNM09TQTJOekZXTWpFeFNEUTNNVll4TmpWSU16YzVWakV4TkZFek56a2dOek1nTXpjNUlEWTJWRE00TlNBMU5GRXpPVE1nTkRjZ05EUXlJRFEyU0RRM01WWXdTRFEyTWxwTk1qa3pJREl4TVZZMU5EVk1OelFnTWpFeVRERTRNeUF5TVRGSU1qa3pXaUl2UGp4d1lYUm9JR2xrUFNKTlNsZ3ROamN0VkVWWUxVa3RNVVEyUmtVaUlHUTlJazB6TVNBeU5EbFJNVEVnTWpRNUlERXhJREkxT0ZFeE1TQXlOelVnTWpZZ016QTBWRFkySURNMk5WUXhNamtnTkRFNFZESXdOaUEwTkRGUk1qTXpJRFEwTVNBeU16a2dORFF3VVRJNE55QTBNamtnTXpFNElETTRObFF6TnpFZ01qVTFVVE00TlNBeE9UVWdNemcxSURFM01GRXpPRFVnTVRZMklETTROaUF4TmpaTU16azRJREU1TTFFME1UZ2dNalEwSURRME15QXpNREJVTkRnMklETTVNVlExTURnZ05ETXdVVFV4TUNBME16RWdOVEkwSURRek1VZzFNemRSTlRReklEUXlOU0ExTkRNZ05ESXlVVFUwTXlBME1UZ2dOVEl5SURNM09GUTBOak1nTWpVeFZETTVNU0EzTVZFek9EVWdOVFVnTXpjNElEWlVNelUzSUMweE1EQlJNelF4SUMweE5qVWdNek13SUMweE9UQlVNekF6SUMweU1UWlJNamcySUMweU1UWWdNamcySUMweE9EaFJNamcySUMweE16Z2dNelF3SURNeVRETTBOaUExTVV3ek5EY2dOamxSTXpRNElEYzVJRE0wT0NBeE1EQlJNelE0SURJMU55QXlPVEVnTXpFM1VUSTFNU0F6TlRVZ01UazJJRE0xTlZFeE5EZ2dNelUxSURFd09DQXpNamxVTlRFZ01qWXdVVFE1SURJMU1TQTBOeUF5TlRGUk5EVWdNalE1SURNeElESTBPVm9pTHo0OGNHRjBhQ0JwWkQwaVRVcFlMVFkzTFZSRldDMUpMVEZFTkRRNUlpQmtQU0pOTlRJZ05qUTRVVFV5SURZM01DQTJOU0EyT0ROSU56WlJNVEU0SURZNE1DQXhPREVnTmpnd1VUSTVPU0EyT0RBZ016SXdJRFk0TTBnek16QlJNek0ySURZM055QXpNellnTmpjMFZETXpOQ0EyTlRaUk16STVJRFkwTVNBek1qVWdOak0zU0RNd05GRXlPRElnTmpNMUlESTNOQ0EyTXpWUk1qUTFJRFl6TUNBeU5ESWdOakl3VVRJME1pQTJNVGdnTWpjeElETTJPVlF6TURFZ01URTRURE0zTkNBeU16VlJORFEzSURNMU1pQTFNakFnTkRjeFZEVTVOU0ExT1RSUk5UazVJRFl3TVNBMU9Ua2dOakE1VVRVNU9TQTJNek1nTlRVMUlEWXpOMUUxTXpjZ05qTTNJRFV6TnlBMk5EaFJOVE0zSURZME9TQTFNemtnTmpZeFVUVTBNaUEyTnpVZ05UUTFJRFkzT1ZRMU5UZ2dOamd6VVRVMk1DQTJPRE1nTlRjd0lEWTRNMVEyTURRZ05qZ3lWRFkyT0NBMk9ERlJOek0zSURZNE1TQTNOVFVnTmpnelNEYzJNbEUzTmprZ05qYzJJRGMyT1NBMk56SlJOelk1SURZMU5TQTNOakFnTmpRd1VUYzFOeUEyTXpjZ056UXpJRFl6TjFFM016QWdOak0ySURjeE9TQTJNelZVTmprNElEWXpNRlEyT0RJZ05qSXpWRFkzTUNBMk1UVlVOall3SURZd09GUTJOVElnTlRrNVZEWTBOU0ExT1RKTU5EVXlJREk0TWxFeU56SWdMVGtnTWpZMklDMHhObEV5TmpNZ0xURTRJREkxT1NBdE1qRk1NalF4SUMweU1rZ3lNelJSTWpFMklDMHlNaUF5TVRZZ0xURTFVVEl4TXlBdE9TQXhOemNnTXpBMVVURXpPU0EyTWpNZ01UTTRJRFl5TmxFeE16TWdOak0zSURjMklEWXpOMGcxT1ZFMU1pQTJORElnTlRJZ05qUTRXaUl2UGp4d1lYUm9JR2xrUFNKTlNsZ3ROamN0VkVWWUxVeFBMVFZDSWlCa1BTSk5NakkwSUMwMk5EbFdNVEUxTUVnME5UVldNVEE1T1VneU56VldMVFU1T0VnME5UVldMVFkwT1VneU1qUmFJaTgrUEhCaGRHZ2dhV1E5SWsxS1dDMDJOeTFVUlZndFRFOHRNamdpSUdROUlrMHhPREFnT1RaVU1UZ3dJREkxTUZReU1EVWdOVFF4VkRJMk5pQTNOekJVTXpVeklEazBORlEwTkRRZ01UQTJPVlExTWpjZ01URTFNRWcxTlRWUk5UWXhJREV4TkRRZ05UWXhJREV4TkRGUk5UWXhJREV4TXpjZ05UUTFJREV4TWpCVU5UQTBJREV3TnpKVU5EUTNJRGs1TlZRek9EWWdPRGM0VkRNek1DQTNNakZVTWpnNElEVXhNMVF5TnpJZ01qVXhVVEkzTWlBeE16TWdNamd3SURVMlVUSTVNeUF0T0RjZ016STJJQzB5TURsVU16azVJQzAwTURWVU5EYzFJQzAxTXpGVU5UTTJJQzAyTURsVU5UWXhJQzAyTkRCUk5UWXhJQzAyTkRNZ05UVTFJQzAyTkRsSU5USTNVVFE0TXlBdE5qRXlJRFEwTXlBdE5UWTRWRE0xTXlBdE5EUXpWREkyTmlBdE1qY3dWREl3TlNBdE5ERmFJaTgrUEhCaGRHZ2dhV1E5SWsxS1dDMDJOeTFVUlZndFNTMHhSRGN3TnlJZ1pEMGlUVFU0SUMweU1UWlJORFFnTFRJeE5pQXpOQ0F0TWpBNFZESXpJQzB4T0RaUk1qTWdMVEUzTmlBNU5pQXhNVFpVTVRjeklEUXhORkV4T0RZZ05EUXlJREl4T1NBME5ESlJNak14SURRME1TQXlNemtnTkRNMVZESTBPU0EwTWpOVU1qVXhJRFF4TTFFeU5URWdOREF4SURJeU1DQXlOemxVTVRnM0lERTBNbEV4T0RVZ01UTXhJREU0TlNBeE1EZFdPVGxSTVRnMUlESTJJREkxTWlBeU5sRXlOakVnTWpZZ01qY3dJREkzVkRJNE55QXpNVlF6TURJZ016aFVNekUxSURRMVZETXlOeUExTlZRek16Z2dOalZVTXpRNElEYzNWRE0xTmlBNE9GUXpOalVnTVRBd1RETTNNaUF4TVRCTU5EQTRJREkxTTFFME5EUWdNemsxSURRME9DQTBNRFJSTkRZeElEUXpNU0EwT1RFZ05ETXhVVFV3TkNBME16RWdOVEV5SURReU5GUTFNak1nTkRFeVZEVXlOU0EwTURKTU5EUTVJRGcwVVRRME9DQTNPU0EwTkRnZ05qaFJORFE0SURReklEUTFOU0F6TlZRME56WWdNalpSTkRnMUlESTNJRFE1TmlBek5WRTFNVGNnTlRVZ05UTTNJREV6TVZFMU5ETWdNVFV4SURVME55QXhOVEpSTlRRNUlERTFNeUExTlRjZ01UVXpTRFUyTVZFMU9EQWdNVFV6SURVNE1DQXhORFJSTlRnd0lERXpPQ0ExTnpVZ01URTNWRFUxTlNBMk0xUTFNak1nTVROUk5URXdJREFnTkRreElDMDRVVFE0TXlBdE1UQWdORFkzSUMweE1GRTBORFlnTFRFd0lEUXlPU0F0TkZRME1ESWdNVEZVTXpnMUlESTVWRE0zTmlBME5GUXpOelFnTlRGTU16WTRJRFExVVRNMk1pQXpPU0F6TlRBZ016QlVNekkwSURFeVZESTRPQ0F0TkZReU5EWWdMVEV4VVRFNU9TQXRNVEVnTVRVeklERXlUREV5T1NBdE9EVlJNVEE0SUMweE5qY2dNVEEwSUMweE9EQlVPVElnTFRJd01sRTNOaUF0TWpFMklEVTRJQzB5TVRaYUlpOCtQSEJoZEdnZ2FXUTlJazFLV0MwMk55MVVSVmd0VEU4dE1qa2lJR1E5SWswek5TQXhNVE00VVRNMUlERXhOVEFnTlRFZ01URTFNRWcxTmtnMk9WRXhNVE1nTVRFeE15QXhOVE1nTVRBMk9WUXlORE1nT1RRMFZETXpNQ0EzTnpGVU16a3hJRFUwTVZRME1UWWdNalV3VkRNNU1TQXROREJVTXpNd0lDMHlOekJVTWpReklDMDBORE5VTVRVeUlDMDFOamhVTmprZ0xUWTBPVWcxTmxFME15QXROalE1SURNNUlDMDJORGRVTXpVZ0xUWXpOMUUyTlNBdE5qQTNJREV4TUNBdE5UUTRVVEk0TXlBdE16RTJJRE14TmlBMU5sRXpNalFnTVRNeklETXlOQ0F5TlRGUk16STBJRE0yT0NBek1UWWdORFExVVRJM09DQTROemNnTkRnZ01URXlNMUV6TmlBeE1UTTNJRE0xSURFeE16aGFJaTgrUEhCaGRHZ2dhV1E5SWsxS1dDMDJOeTFVUlZndFRFOHROVVFpSUdROUlrMHhOaUF4TURrNVZqRXhOVEJJTWpRM1ZpMDJORGxJTVRaV0xUVTVPRWd4T1RaV01UQTVPVWd4TmxvaUx6NDhjR0YwYUNCcFpEMGlUVXBZTFRZM0xWUkZXQzFPTFRNeUlpQmtQU0pOTVRBNUlEUXlPVkU0TWlBME1qa2dOallnTkRRM1ZEVXdJRFE1TVZFMU1DQTFOaklnTVRBeklEWXhORlF5TXpVZ05qWTJVVE15TmlBMk5qWWdNemczSURZeE1GUTBORGtnTkRZMVVUUTBPU0EwTWpJZ05ESTVJRE00TTFRek9ERWdNekUxVkRNd01TQXlOREZSTWpZMUlESXhNQ0F5TURFZ01UUTVUREUwTWlBNU0wd3lNVGdnT1RKUk16YzFJRGt5SURNNE5TQTVOMUV6T1RJZ09Ua2dOREE1SURFNE5sWXhPRGxJTkRRNVZqRTRObEUwTkRnZ01UZ3pJRFF6TmlBNU5WUTBNakVnTTFZd1NEVXdWakU1VmpNeFVUVXdJRE00SURVMklEUTJWRGcySURneFVURXhOU0F4TVRNZ01UTTJJREV6TjFFeE5EVWdNVFEzSURFM01DQXhOelJVTWpBMElESXhNVlF5TXpNZ01qUTBWREkyTVNBeU56aFVNamcwSURNd09GUXpNRFVnTXpRd1ZETXlNQ0F6TmpsVU16TXpJRFF3TVZRek5EQWdORE14VkRNME15QTBOalJSTXpReklEVXlOeUF6TURrZ05UY3pWREl4TWlBMk1UbFJNVGM1SURZeE9TQXhOVFFnTmpBeVZERXhPU0ExTmpsVU1UQTVJRFUxTUZFeE1Ea2dOVFE1SURFeE5DQTFORGxSTVRNeUlEVTBPU0F4TlRFZ05UTTFWREUzTUNBME9EbFJNVGN3SURRMk5DQXhOVFFnTkRRM1ZERXdPU0EwTWpsYUlpOCtQQzlrWldaelBqeG5JSE4wY205clpUMGlZM1Z5Y21WdWRFTnZiRzl5SWlCbWFXeHNQU0pqZFhKeVpXNTBRMjlzYjNJaUlITjBjbTlyWlMxM2FXUjBhRDBpTUNJZ2RISmhibk5tYjNKdFBTSnpZMkZzWlNneExDMHhLU0krUEdjZ1pHRjBZUzF0Yld3dGJtOWtaVDBpYldGMGFDSStQR2NnWkdGMFlTMXRiV3d0Ym05a1pUMGliWFJoWW14bElqNDhaeUJrWVhSaExXMXRiQzF1YjJSbFBTSnRkSElpSUhSeVlXNXpabTl5YlQwaWRISmhibk5zWVhSbEtEQXNNVEE1T1M0M0tTSStQR2NnWkdGMFlTMXRiV3d0Ym05a1pUMGliWFJrSWo0OFp5QmtZWFJoTFcxdGJDMXViMlJsUFNKdGMzVndJajQ4WnlCa1lYUmhMVzF0YkMxdWIyUmxQU0pVWlZoQmRHOXRJaUJrWVhSaExXMXFlQzEwWlhoamJHRnpjejBpVDFKRUlqNDhaeUJrWVhSaExXMXRiQzF1YjJSbFBTSnRhU0krUEhWelpTQmtZWFJoTFdNOUlqUkRJaUI0YkdsdWF6cG9jbVZtUFNJalRVcFlMVFkzTFZSRldDMURMVFJESWk4K1BDOW5Qand2Wno0OFp5QmtZWFJoTFcxdGJDMXViMlJsUFNKVVpWaEJkRzl0SWlCMGNtRnVjMlp2Y20wOUluUnlZVzV6YkdGMFpTZzNNak1zTkRFektTQnpZMkZzWlNnd0xqY3dOeWtpSUdSaGRHRXRiV3A0TFhSbGVHTnNZWE56UFNKUFVrUWlQanhuSUdSaGRHRXRiVzFzTFc1dlpHVTlJbTEwWlhoMElqNDhkWE5sSUdSaGRHRXRZejBpTmpnaUlIaHNhVzVyT21oeVpXWTlJaU5OU2xndE5qY3RWRVZZTFU0dE5qZ2lMejQ4ZFhObElHUmhkR0V0WXowaU5rWWlJSGhzYVc1ck9taHlaV1k5SWlOTlNsZ3ROamN0VkVWWUxVNHROa1lpSUhSeVlXNXpabTl5YlQwaWRISmhibk5zWVhSbEtEVTFOaXd3S1NJdlBqeDFjMlVnWkdGMFlTMWpQU0kzTkNJZ2VHeHBibXM2YUhKbFpqMGlJMDFLV0MwMk55MVVSVmd0VGkwM05DSWdkSEpoYm5ObWIzSnRQU0owY21GdWMyeGhkR1VvTVRBMU5pd3dLU0l2UGp4MWMyVWdaR0YwWVMxalBTSkJNQ0lnZUd4cGJtczZhSEpsWmowaUkwMUtXQzAyTnkxVVJWZ3RUaTFCTUNJZ2RISmhibk5tYjNKdFBTSjBjbUZ1YzJ4aGRHVW9NVFEwTlN3d0tTSXZQand2Wno0OEwyYytQQzluUGp4bklHUmhkR0V0Ylcxc0xXNXZaR1U5SW0xdklpQjBjbUZ1YzJadmNtMDlJblJ5WVc1emJHRjBaU2d5TWpRNUxqTXNNQ2tpUGp4MWMyVWdaR0YwWVMxalBTSXpSQ0lnZUd4cGJtczZhSEpsWmowaUkwMUtXQzAyTnkxVVJWZ3RUaTB6UkNJdlBqd3ZaejQ4TDJjK1BHY2daR0YwWVMxdGJXd3RibTlrWlQwaWJYUmtJaUIwY21GdWMyWnZjbTA5SW5SeVlXNXpiR0YwWlNnek1ESTNMak1zTUNraVBqeG5JR1JoZEdFdGJXMXNMVzV2WkdVOUltMXBJaTgrUEdjZ1pHRjBZUzF0Yld3dGJtOWtaVDBpYlc4aUlIUnlZVzV6Wm05eWJUMGlkSEpoYm5Oc1lYUmxLREl5TWk0eUxEQXBJajQ4ZFhObElHUmhkR0V0WXowaU1qSXhNaUlnZUd4cGJtczZhSEpsWmowaUkwMUtXQzAyTnkxVVJWZ3RUaTB5TWpFeUlpOCtQQzluUGp4bklHUmhkR0V0Ylcxc0xXNXZaR1U5SW0xbWNtRmpJaUIwY21GdWMyWnZjbTA5SW5SeVlXNXpiR0YwWlNneE1qSXlMalFzTUNraVBqeG5JR1JoZEdFdGJXMXNMVzV2WkdVOUltMXVJaUIwY21GdWMyWnZjbTA5SW5SeVlXNXpiR0YwWlNneU1qQXNOamMyS1NJK1BIVnpaU0JrWVhSaExXTTlJak14SWlCNGJHbHVhenBvY21WbVBTSWpUVXBZTFRZM0xWUkZXQzFPTFRNeElpOCtQQzluUGp4bklHUmhkR0V0Ylcxc0xXNXZaR1U5SW0xdUlpQjBjbUZ1YzJadmNtMDlJblJ5WVc1emJHRjBaU2d5TWpBc0xUWTROaWtpUGp4MWMyVWdaR0YwWVMxalBTSXpNeUlnZUd4cGJtczZhSEpsWmowaUkwMUtXQzAyTnkxVVJWZ3RUaTB6TXlJdlBqd3ZaejQ4Y21WamRDQjNhV1IwYUQwaU56QXdJaUJvWldsbmFIUTlJall3SWlCNFBTSXhNakFpSUhrOUlqSXlNQ0l2UGp3dlp6NDhaeUJrWVhSaExXMXRiQzF1YjJSbFBTSnRjM1ZpSWlCMGNtRnVjMlp2Y20wOUluUnlZVzV6YkdGMFpTZ3lNVFl5TGpRc01Da2lQanhuSUdSaGRHRXRiVzFzTFc1dlpHVTlJbTFwSWo0OGRYTmxJR1JoZEdFdFl6MGlNVVEyUmtRaUlIaHNhVzVyT21oeVpXWTlJaU5OU2xndE5qY3RWRVZZTFVrdE1VUTJSa1FpTHo0OEwyYytQR2NnWkdGMFlTMXRiV3d0Ym05a1pUMGlWR1ZZUVhSdmJTSWdkSEpoYm5ObWIzSnRQU0owY21GdWMyeGhkR1VvTlRrNUxDMHhOVEFwSUhOallXeGxLREF1TnpBM0tTSWdaR0YwWVMxdGFuZ3RkR1Y0WTJ4aGMzTTlJazlTUkNJK1BHY2daR0YwWVMxdGJXd3RibTlrWlQwaWJXa2lQangxYzJVZ1pHRjBZUzFqUFNJeFJEUTBOaUlnZUd4cGJtczZhSEpsWmowaUkwMUtXQzAyTnkxVVJWZ3RTUzB4UkRRME5pSXZQand2Wno0OEwyYytQQzluUGp4bklHUmhkR0V0Ylcxc0xXNXZaR1U5SW0xdklpQjBjbUZ1YzJadmNtMDlJblJ5WVc1emJHRjBaU2d6TWpZM0xqVXNNQ2tpUGp4MWMyVWdaR0YwWVMxalBTSXlPQ0lnZUd4cGJtczZhSEpsWmowaUkwMUtXQzAyTnkxVVJWZ3RUaTB5T0NJdlBqd3ZaejQ4WnlCa1lYUmhMVzF0YkMxdWIyUmxQU0pVWlZoQmRHOXRJaUJrWVhSaExXMXFlQzEwWlhoamJHRnpjejBpVDFKRUlpQjBjbUZ1YzJadmNtMDlJblJ5WVc1emJHRjBaU2d6TmpVMkxqVXNNQ2tpUGp4bklHUmhkR0V0Ylcxc0xXNXZaR1U5SW0xdmRtVnlJajQ4WnlCa1lYUmhMVzF0YkMxdWIyUmxQU0p0YVNJK1BIVnpaU0JrWVhSaExXTTlJakZFTnpFeklpQjRiR2x1YXpwb2NtVm1QU0lqVFVwWUxUWTNMVlJGV0MxSkxURkVOekV6SWk4K1BDOW5QanhuSUdSaGRHRXRiVzFzTFc1dlpHVTlJbTF2SWlCMGNtRnVjMlp2Y20wOUluUnlZVzV6YkdGMFpTZzBNell1TlN3eU5UVXBJSFJ5WVc1emJHRjBaU2d0TWpVd0lEQXBJajQ4ZFhObElHUmhkR0V0WXowaVFVWWlJSGhzYVc1ck9taHlaV1k5SWlOTlNsZ3ROamN0VkVWWUxVNHRRVVlpTHo0OEwyYytQQzluUGp3dlp6NDhaeUJrWVhSaExXMXRiQzF1YjJSbFBTSnRhU0lnZEhKaGJuTm1iM0p0UFNKMGNtRnVjMnhoZEdVb05ETXdOeTQxTERBcElqNDhkWE5sSUdSaGRHRXRZejBpTVVRM01UTWlJSGhzYVc1ck9taHlaV1k5SWlOTlNsZ3ROamN0VkVWWUxVa3RNVVEzTVRNaUx6NDhMMmMrUEdjZ1pHRjBZUzF0Yld3dGJtOWtaVDBpYlhOMWNDSWdkSEpoYm5ObWIzSnRQU0owY21GdWMyeGhkR1VvTkRrMU9DNDFMREFwSWo0OFp5QmtZWFJoTFcxdGJDMXViMlJsUFNKdGJ5SStQSFZ6WlNCa1lYUmhMV005SWpJNUlpQjRiR2x1YXpwb2NtVm1QU0lqVFVwWUxUWTNMVlJGV0MxT0xUSTVJaTgrUEM5blBqeG5JR1JoZEdFdGJXMXNMVzV2WkdVOUlsUmxXRUYwYjIwaUlIUnlZVzV6Wm05eWJUMGlkSEpoYm5Oc1lYUmxLRFF5TWl3ME1UTXBJSE5qWVd4bEtEQXVOekEzS1NJZ1pHRjBZUzF0YW5ndGRHVjRZMnhoYzNNOUlrOVNSQ0krUEdjZ1pHRjBZUzF0Yld3dGJtOWtaVDBpYlc0aVBqeDFjMlVnWkdGMFlTMWpQU0l6TXlJZ2VHeHBibXM2YUhKbFpqMGlJMDFLV0MwMk55MVVSVmd0VGkwek15SXZQand2Wno0OEwyYytQQzluUGp4bklHUmhkR0V0Ylcxc0xXNXZaR1U5SW0xdklpQjBjbUZ1YzJadmNtMDlJblJ5WVc1emJHRjBaU2cyTURBMkxqTXNNQ2tpUGp4MWMyVWdaR0YwWVMxalBTSXlNakV5SWlCNGJHbHVhenBvY21WbVBTSWpUVXBZTFRZM0xWUkZXQzFPTFRJeU1USWlMejQ4TDJjK1BHY2daR0YwWVMxdGJXd3RibTlrWlQwaWJXWnlZV01pSUhSeVlXNXpabTl5YlQwaWRISmhibk5zWVhSbEtEY3dNRFl1TlN3d0tTSStQR2NnWkdGMFlTMXRiV3d0Ym05a1pUMGliVzRpSUhSeVlXNXpabTl5YlQwaWRISmhibk5zWVhSbEtESXlNQ3cyTnpZcElqNDhkWE5sSUdSaGRHRXRZejBpTXpFaUlIaHNhVzVyT21oeVpXWTlJaU5OU2xndE5qY3RWRVZZTFU0dE16RWlMejQ4TDJjK1BHY2daR0YwWVMxdGJXd3RibTlrWlQwaWJXNGlJSFJ5WVc1elptOXliVDBpZEhKaGJuTnNZWFJsS0RJeU1Dd3ROamcyS1NJK1BIVnpaU0JrWVhSaExXTTlJak0wSWlCNGJHbHVhenBvY21WbVBTSWpUVXBZTFRZM0xWUkZXQzFPTFRNMElpOCtQQzluUGp4eVpXTjBJSGRwWkhSb1BTSTNNREFpSUdobGFXZG9kRDBpTmpBaUlIZzlJakV5TUNJZ2VUMGlNakl3SWk4K1BDOW5QanhuSUdSaGRHRXRiVzFzTFc1dlpHVTlJbTF6ZFdJaUlIUnlZVzV6Wm05eWJUMGlkSEpoYm5Oc1lYUmxLRGM1TkRZdU5Td3dLU0krUEdjZ1pHRjBZUzF0Yld3dGJtOWtaVDBpYldraVBqeDFjMlVnWkdGMFlTMWpQU0l4UkRaR1JTSWdlR3hwYm1zNmFISmxaajBpSTAxS1dDMDJOeTFVUlZndFNTMHhSRFpHUlNJdlBqd3ZaejQ4WnlCa1lYUmhMVzF0YkMxdWIyUmxQU0pVWlZoQmRHOXRJaUIwY21GdWMyWnZjbTA5SW5SeVlXNXpiR0YwWlNnMU5URXNMVEUxTUNrZ2MyTmhiR1VvTUM0M01EY3BJaUJrWVhSaExXMXFlQzEwWlhoamJHRnpjejBpVDFKRUlqNDhaeUJrWVhSaExXMXRiQzF1YjJSbFBTSnRhU0krUEhWelpTQmtZWFJoTFdNOUlqRkVORFEySWlCNGJHbHVhenBvY21WbVBTSWpUVXBZTFRZM0xWUkZXQzFKTFRGRU5EUTJJaTgrUEM5blBqd3ZaejQ4TDJjK1BHY2daR0YwWVMxdGJXd3RibTlrWlQwaWJXOGlJSFJ5WVc1elptOXliVDBpZEhKaGJuTnNZWFJsS0Rrd01ETXVOaXd3S1NJK1BIVnpaU0JrWVhSaExXTTlJakk0SWlCNGJHbHVhenBvY21WbVBTSWpUVXBZTFRZM0xWUkZXQzFPTFRJNElpOCtQQzluUGp4bklHUmhkR0V0Ylcxc0xXNXZaR1U5SWxSbFdFRjBiMjBpSUdSaGRHRXRiV3A0TFhSbGVHTnNZWE56UFNKUFVrUWlJSFJ5WVc1elptOXliVDBpZEhKaGJuTnNZWFJsS0Rrek9USXVOaXd3S1NJK1BHY2daR0YwWVMxdGJXd3RibTlrWlQwaWJXOTJaWElpUGp4bklHUmhkR0V0Ylcxc0xXNXZaR1U5SW0xcElqNDhkWE5sSUdSaGRHRXRZejBpTVVRM01UTWlJSGhzYVc1ck9taHlaV1k5SWlOTlNsZ3ROamN0VkVWWUxVa3RNVVEzTVRNaUx6NDhMMmMrUEdjZ1pHRjBZUzF0Yld3dGJtOWtaVDBpYlc4aUlIUnlZVzV6Wm05eWJUMGlkSEpoYm5Oc1lYUmxLRFF6Tmk0MUxESTFOU2tnZEhKaGJuTnNZWFJsS0MweU5UQWdNQ2tpUGp4MWMyVWdaR0YwWVMxalBTSkJSaUlnZUd4cGJtczZhSEpsWmowaUkwMUtXQzAyTnkxVVJWZ3RUaTFCUmlJdlBqd3ZaejQ4TDJjK1BDOW5QanhuSUdSaGRHRXRiVzFzTFc1dlpHVTlJbTFwSWlCMGNtRnVjMlp2Y20wOUluUnlZVzV6YkdGMFpTZ3hNREEwTXk0MkxEQXBJajQ4ZFhObElHUmhkR0V0WXowaU1VUTNNVE1pSUhoc2FXNXJPbWh5WldZOUlpTk5TbGd0TmpjdFZFVllMVWt0TVVRM01UTWlMejQ4TDJjK1BHY2daR0YwWVMxdGJXd3RibTlrWlQwaWJYTjFjQ0lnZEhKaGJuTm1iM0p0UFNKMGNtRnVjMnhoZEdVb01UQTJPVFF1Tml3d0tTSStQR2NnWkdGMFlTMXRiV3d0Ym05a1pUMGliVzhpUGp4MWMyVWdaR0YwWVMxalBTSXlPU0lnZUd4cGJtczZhSEpsWmowaUkwMUtXQzAyTnkxVVJWZ3RUaTB5T1NJdlBqd3ZaejQ4WnlCa1lYUmhMVzF0YkMxdWIyUmxQU0pVWlZoQmRHOXRJaUIwY21GdWMyWnZjbTA5SW5SeVlXNXpiR0YwWlNnME1qSXNOREV6S1NCelkyRnNaU2d3TGpjd055a2lJR1JoZEdFdGJXcDRMWFJsZUdOc1lYTnpQU0pQVWtRaVBqeG5JR1JoZEdFdGJXMXNMVzV2WkdVOUltMXVJajQ4ZFhObElHUmhkR0V0WXowaU16UWlJSGhzYVc1ck9taHlaV1k5SWlOTlNsZ3ROamN0VkVWWUxVNHRNelFpTHo0OEwyYytQQzluUGp3dlp6NDhMMmMrUEM5blBqeG5JR1JoZEdFdGJXMXNMVzV2WkdVOUltMTBjaUlnZEhKaGJuTm1iM0p0UFNKMGNtRnVjMnhoZEdVb01Dd3RNVEkxTlM0M0tTSStQR2NnWkdGMFlTMXRiV3d0Ym05a1pUMGliWFJrSWlCMGNtRnVjMlp2Y20wOUluUnlZVzV6YkdGMFpTZ3pNREkzTGpNc01Da2lMejQ4WnlCa1lYUmhMVzF0YkMxdWIyUmxQU0p0ZEdRaUlIUnlZVzV6Wm05eWJUMGlkSEpoYm5Oc1lYUmxLRE13TWpjdU15d3dLU0krUEdjZ1pHRjBZUzF0Yld3dGJtOWtaVDBpYldraUx6NDhaeUJrWVhSaExXMXRiQzF1YjJSbFBTSnRieUlnZEhKaGJuTm1iM0p0UFNKMGNtRnVjMnhoZEdVb01qSXlMaklzTUNraVBqeDFjMlVnWkdGMFlTMWpQU0l5TWpFeUlpQjRiR2x1YXpwb2NtVm1QU0lqVFVwWUxUWTNMVlJGV0MxT0xUSXlNVElpTHo0OEwyYytQR2NnWkdGMFlTMXRiV3d0Ym05a1pUMGliV1p5WVdNaUlIUnlZVzV6Wm05eWJUMGlkSEpoYm5Oc1lYUmxLREV5TWpJdU5Dd3dLU0krUEdjZ1pHRjBZUzF0Yld3dGJtOWtaVDBpYlc0aUlIUnlZVzV6Wm05eWJUMGlkSEpoYm5Oc1lYUmxLREl5TUN3Mk56WXBJajQ4ZFhObElHUmhkR0V0WXowaU16RWlJSGhzYVc1ck9taHlaV1k5SWlOTlNsZ3ROamN0VkVWWUxVNHRNekVpTHo0OEwyYytQR2NnWkdGMFlTMXRiV3d0Ym05a1pUMGliVzRpSUhSeVlXNXpabTl5YlQwaWRISmhibk5zWVhSbEtESXlNQ3d0TmpnMktTSStQSFZ6WlNCa1lYUmhMV005SWpNMElpQjRiR2x1YXpwb2NtVm1QU0lqVFVwWUxUWTNMVlJGV0MxT0xUTTBJaTgrUEM5blBqeHlaV04wSUhkcFpIUm9QU0kzTURBaUlHaGxhV2RvZEQwaU5qQWlJSGc5SWpFeU1DSWdlVDBpTWpJd0lpOCtQQzluUGp4bklHUmhkR0V0Ylcxc0xXNXZaR1U5SW0xemRXSWlJSFJ5WVc1elptOXliVDBpZEhKaGJuTnNZWFJsS0RJeE5qSXVOQ3d3S1NJK1BHY2daR0YwWVMxdGJXd3RibTlrWlQwaWJXa2lQangxYzJVZ1pHRjBZUzFqUFNJeFJEWkdSU0lnZUd4cGJtczZhSEpsWmowaUkwMUtXQzAyTnkxVVJWZ3RTUzB4UkRaR1JTSXZQand2Wno0OFp5QmtZWFJoTFcxdGJDMXViMlJsUFNKVVpWaEJkRzl0SWlCMGNtRnVjMlp2Y20wOUluUnlZVzV6YkdGMFpTZzFOVEVzTFRFMU1Da2djMk5oYkdVb01DNDNNRGNwSWlCa1lYUmhMVzFxZUMxMFpYaGpiR0Z6Y3owaVQxSkVJajQ4WnlCa1lYUmhMVzF0YkMxdWIyUmxQU0p0YVNJK1BIVnpaU0JrWVhSaExXTTlJakZFTkRRNUlpQjRiR2x1YXpwb2NtVm1QU0lqVFVwWUxUWTNMVlJGV0MxSkxURkVORFE1SWk4K1BDOW5Qand2Wno0OEwyYytQR2NnWkdGMFlTMXRiV3d0Ym05a1pUMGliWE4xY0NJZ2RISmhibk5tYjNKdFBTSjBjbUZ1YzJ4aGRHVW9Nek13Tnk0eUxEQXBJajQ4WnlCa1lYUmhMVzF0YkMxdWIyUmxQU0p0Y205M0lqNDhaeUJrWVhSaExXMXRiQzF1YjJSbFBTSnRieUlnZEhKaGJuTm1iM0p0UFNKMGNtRnVjMnhoZEdVb01DQXRNQzQxS1NJK1BIVnpaU0JrWVhSaExXTTlJalZDSWlCNGJHbHVhenBvY21WbVBTSWpUVXBZTFRZM0xWUkZXQzFNVHkwMVFpSXZQand2Wno0OFp5QmtZWFJoTFcxdGJDMXViMlJsUFNKdGNtOTNJaUIwY21GdWMyWnZjbTA5SW5SeVlXNXpiR0YwWlNnME56SXNNQ2tpUGp4bklHUmhkR0V0Ylcxc0xXNXZaR1U5SW0xdklpQjBjbUZ1YzJadmNtMDlJblJ5WVc1emJHRjBaU2d3SUMwd0xqVXBJajQ4ZFhObElHUmhkR0V0WXowaU1qZ2lJSGhzYVc1ck9taHlaV1k5SWlOTlNsZ3ROamN0VkVWWUxVeFBMVEk0SWk4K1BDOW5QanhuSUdSaGRHRXRiVzFzTFc1dlpHVTlJbFJsV0VGMGIyMGlJR1JoZEdFdGJXcDRMWFJsZUdOc1lYTnpQU0pQVWtRaUlIUnlZVzV6Wm05eWJUMGlkSEpoYm5Oc1lYUmxLRFU1Tnl3d0tTSStQR2NnWkdGMFlTMXRiV3d0Ym05a1pUMGliVzkyWlhJaVBqeG5JR1JoZEdFdGJXMXNMVzV2WkdVOUltMXBJajQ4ZFhObElHUmhkR0V0WXowaU1VUTNNVE1pSUhoc2FXNXJPbWh5WldZOUlpTk5TbGd0TmpjdFZFVllMVWt0TVVRM01UTWlMejQ4TDJjK1BHY2daR0YwWVMxdGJXd3RibTlrWlQwaWJXOGlJSFJ5WVc1elptOXliVDBpZEhKaGJuTnNZWFJsS0RRek5pNDFMREkxTlNrZ2RISmhibk5zWVhSbEtDMHlOVEFnTUNraVBqeDFjMlVnWkdGMFlTMWpQU0pCUmlJZ2VHeHBibXM2YUhKbFpqMGlJMDFLV0MwMk55MVVSVmd0VGkxQlJpSXZQand2Wno0OEwyYytQQzluUGp4bklHUmhkR0V0Ylcxc0xXNXZaR1U5SW0xemRXSWlJSFJ5WVc1elptOXliVDBpZEhKaGJuTnNZWFJsS0RFeU5EZ3NNQ2tpUGp4bklHUmhkR0V0Ylcxc0xXNXZaR1U5SW0xcElqNDhkWE5sSUdSaGRHRXRZejBpTVVRMlJrVWlJSGhzYVc1ck9taHlaV1k5SWlOTlNsZ3ROamN0VkVWWUxVa3RNVVEyUmtVaUx6NDhMMmMrUEdjZ1pHRjBZUzF0Yld3dGJtOWtaVDBpVkdWWVFYUnZiU0lnZEhKaGJuTm1iM0p0UFNKMGNtRnVjMnhoZEdVb05UVXhMQzB4TlRBcElITmpZV3hsS0RBdU56QTNLU0lnWkdGMFlTMXRhbmd0ZEdWNFkyeGhjM005SWs5U1JDSStQR2NnWkdGMFlTMXRiV3d0Ym05a1pUMGliV2tpUGp4MWMyVWdaR0YwWVMxalBTSXhSRGN3TnlJZ2VHeHBibXM2YUhKbFpqMGlJMDFLV0MwMk55MVVSVmd0U1MweFJEY3dOeUl2UGp3dlp6NDhMMmMrUEM5blBqeG5JR1JoZEdFdGJXMXNMVzV2WkdVOUltMXBJaUIwY21GdWMyWnZjbTA5SW5SeVlXNXpiR0YwWlNneU1qYzFMalFzTUNraVBqeDFjMlVnWkdGMFlTMWpQU0l4UkRjeE15SWdlR3hwYm1zNmFISmxaajBpSTAxS1dDMDJOeTFVUlZndFNTMHhSRGN4TXlJdlBqd3ZaejQ4WnlCa1lYUmhMVzF0YkMxdWIyUmxQU0p0YnlJZ2RISmhibk5tYjNKdFBTSjBjbUZ1YzJ4aGRHVW9Namt5Tmk0MExEQXBJSFJ5WVc1emJHRjBaU2d3SUMwd0xqVXBJajQ4ZFhObElHUmhkR0V0WXowaU1qa2lJSGhzYVc1ck9taHlaV1k5SWlOTlNsZ3ROamN0VkVWWUxVeFBMVEk1SWk4K1BDOW5Qand2Wno0OFp5QmtZWFJoTFcxdGJDMXViMlJsUFNKdGNtOTNJaUIwY21GdWMyWnZjbTA5SW5SeVlXNXpiR0YwWlNnME1UWXlMakVzTUNraVBqeG5JR1JoZEdFdGJXMXNMVzV2WkdVOUltMXZJaUIwY21GdWMyWnZjbTA5SW5SeVlXNXpiR0YwWlNnd0lDMHdMalVwSWo0OGRYTmxJR1JoZEdFdFl6MGlNamdpSUhoc2FXNXJPbWh5WldZOUlpTk5TbGd0TmpjdFZFVllMVXhQTFRJNElpOCtQQzluUGp4bklHUmhkR0V0Ylcxc0xXNXZaR1U5SWxSbFdFRjBiMjBpSUdSaGRHRXRiV3A0TFhSbGVHTnNZWE56UFNKUFVrUWlJSFJ5WVc1elptOXliVDBpZEhKaGJuTnNZWFJsS0RVNU55d3dLU0krUEdjZ1pHRjBZUzF0Yld3dGJtOWtaVDBpYlc5MlpYSWlQanhuSUdSaGRHRXRiVzFzTFc1dlpHVTlJbTFwSWo0OGRYTmxJR1JoZEdFdFl6MGlNVVEzTVRNaUlIaHNhVzVyT21oeVpXWTlJaU5OU2xndE5qY3RWRVZZTFVrdE1VUTNNVE1pTHo0OEwyYytQR2NnWkdGMFlTMXRiV3d0Ym05a1pUMGliVzhpSUhSeVlXNXpabTl5YlQwaWRISmhibk5zWVhSbEtEUXpOaTQxTERJMU5Ta2dkSEpoYm5Oc1lYUmxLQzB5TlRBZ01Da2lQangxYzJVZ1pHRjBZUzFqUFNKQlJpSWdlR3hwYm1zNmFISmxaajBpSTAxS1dDMDJOeTFVUlZndFRpMUJSaUl2UGp3dlp6NDhMMmMrUEM5blBqeG5JR1JoZEdFdGJXMXNMVzV2WkdVOUltMXpkWEFpSUhSeVlXNXpabTl5YlQwaWRISmhibk5zWVhSbEtERXlORGdzTUNraVBqeG5JR1JoZEdFdGJXMXNMVzV2WkdVOUltMXBJajQ4ZFhObElHUmhkR0V0WXowaU1VUTJSa1VpSUhoc2FXNXJPbWh5WldZOUlpTk5TbGd0TmpjdFZFVllMVWt0TVVRMlJrVWlMejQ4TDJjK1BHY2daR0YwWVMxdGJXd3RibTlrWlQwaVZHVllRWFJ2YlNJZ2RISmhibk5tYjNKdFBTSjBjbUZ1YzJ4aGRHVW9OakkzTGpNc05ERXpLU0J6WTJGc1pTZ3dMamN3TnlraUlHUmhkR0V0YldwNExYUmxlR05zWVhOelBTSlBVa1FpUGp4bklHUmhkR0V0Ylcxc0xXNXZaR1U5SW0xcElqNDhkWE5sSUdSaGRHRXRZejBpTVVRM01EY2lJSGhzYVc1ck9taHlaV1k5SWlOTlNsZ3ROamN0VkVWWUxVa3RNVVEzTURjaUx6NDhMMmMrUEM5blBqd3ZaejQ4WnlCa1lYUmhMVzF0YkMxdWIyUmxQU0p0YVNJZ2RISmhibk5tYjNKdFBTSjBjbUZ1YzJ4aGRHVW9Nak0xTVM0MkxEQXBJajQ4ZFhObElHUmhkR0V0WXowaU1VUTNNVE1pSUhoc2FXNXJPbWh5WldZOUlpTk5TbGd0TmpjdFZFVllMVWt0TVVRM01UTWlMejQ4TDJjK1BHY2daR0YwWVMxdGJXd3RibTlrWlQwaWJXOGlJSFJ5WVc1elptOXliVDBpZEhKaGJuTnNZWFJsS0RNd01ESXVOaXd3S1NCMGNtRnVjMnhoZEdVb01DQXRNQzQxS1NJK1BIVnpaU0JrWVhSaExXTTlJakk1SWlCNGJHbHVhenBvY21WbVBTSWpUVXBZTFRZM0xWUkZXQzFNVHkweU9TSXZQand2Wno0OEwyYytQR2NnWkdGMFlTMXRiV3d0Ym05a1pUMGliVzhpSUhSeVlXNXpabTl5YlQwaWRISmhibk5zWVhSbEtEYzNOakV1Tnl3d0tTQjBjbUZ1YzJ4aGRHVW9NQ0F0TUM0MUtTSStQSFZ6WlNCa1lYUmhMV005SWpWRUlpQjRiR2x1YXpwb2NtVm1QU0lqVFVwWUxUWTNMVlJGV0MxTVR5MDFSQ0l2UGp3dlp6NDhMMmMrUEdjZ1pHRjBZUzF0Yld3dGJtOWtaVDBpVkdWWVFYUnZiU0lnZEhKaGJuTm1iM0p0UFNKMGNtRnVjMnhoZEdVb09ESTJOaTQzTERnM05pNDJLU0J6WTJGc1pTZ3dMamN3TnlraUlHUmhkR0V0YldwNExYUmxlR05zWVhOelBTSlBVa1FpUGp4bklHUmhkR0V0Ylcxc0xXNXZaR1U5SW0xdUlqNDhkWE5sSUdSaGRHRXRZejBpTXpJaUlIaHNhVzVyT21oeVpXWTlJaU5OU2xndE5qY3RWRVZZTFU0dE16SWlMejQ4TDJjK1BDOW5Qand2Wno0OEwyYytQQzluUGp3dlp6NDhMMmMrUEM5blBqd3ZjM1puUGc9PSIsCgkiUmVhbFZpZXdTaXplSnNvbiIgOiAie1wiaGVpZ2h0XCI6MTU0NCxcIndpZHRoXCI6NTI4Nn0iCn0K"/>
    </extobj>
    <extobj name="2384804F-3998-4D57-9195-F3826E402611-4">
      <extobjdata type="2384804F-3998-4D57-9195-F3826E402611" data="ewoJIkltZ1NldHRpbmdKc29uIiA6ICJ7XCJoZWlnaHRcIjoxMi40OTk5OTk5OTk5OTk5OTgsXCJ3aWR0aFwiOjEyLjQ5OTk5OTk5OTk5OTk5OH0iLAoJIkxhdGV4IiA6ICJcXG1hdGhjYWx7TH0iLAoJIkxhdGV4SW1nQmFzZTY0IiA6ICJQSE4yWnlCNGJXeHVjejBpYUhSMGNEb3ZMM2QzZHk1M015NXZjbWN2TWpBd01DOXpkbWNpSUhkcFpIUm9QU0l4TGpVMk1XVjRJaUJvWldsbmFIUTlJakV1TmpRMVpYZ2lJSEp2YkdVOUltbHRaeUlnWm05amRYTmhZbXhsUFNKbVlXeHpaU0lnZG1sbGQwSnZlRDBpTUNBdE56QTFJRFk1TUNBM01qY2lJSGh0Ykc1ek9uaHNhVzVyUFNKb2RIUndPaTh2ZDNkM0xuY3pMbTl5Wnk4eE9UazVMM2hzYVc1cklpQmhjbWxoTFdocFpHUmxiajBpZEhKMVpTSWdjM1I1YkdVOUluWmxjblJwWTJGc0xXRnNhV2R1T2lBdE1DNHdOV1Y0T3lCdFlYZ3RkMmxrZEdnNklEazRKVHNpUGp4a1pXWnpQanh3WVhSb0lHbGtQU0pOU2xndE16SXRWRVZZTFVNdE5FTWlJR1E5SWswMk1pQXRNakpVTkRjZ0xUSXlWRE15SUMweE1WRXpNaUF0TVNBMU5pQXlORlE0TXlBMU5WRXhNVE1nT1RZZ01UTTRJREUzTWxReE9EQWdNekl3VkRJek5DQTBOek5VTXpJeklEWXdPVkV6TmpRZ05qUTVJRFF4T1NBMk56ZFVOVE14SURjd05WRTFOVGtnTnpBMUlEVTNPQ0EyT1RaVU5qQTBJRFkzTVZRMk1UVWdOalExVkRZeE9DQTJNak5XTmpFeFVUWXhPQ0ExT0RJZ05qRTFJRFUzTVZRMU9UZ2dOVFE0VVRVNE1TQTFNekVnTlRVNElEVXlNRlExTVRnZ05UQTVVVFV3TXlBMU1Ea2dOVEF6SURVeU1GRTFNRE1nTlRJeklEVXdOU0ExTXpaVU5UQTNJRFUyTUZFMU1EY2dOVGt3SURRNU5DQTJNVEJVTkRVeUlEWXpNRkUwTWpNZ05qTXdJRFF4TUNBMk1UZFJNelkzSURVM09DQXpNek1nTkRreVZESTNNU0F6TURGVU1qTXpJREUzTUZFeU1URWdNVEl6SURJd05DQXhNVEpNTVRrNElERXdNMHd5TWpRZ01UQXlVVEk0TVNBeE1ESWdNelk1SURjNVZEVXdPU0ExTWtnMU1qTlJOVE0xSURZMElEVTBOQ0E0TjFRMU56a2dNVEk0VVRZeE5pQXhOVElnTmpReElERTFNbEUyTlRZZ01UVXlJRFkxTmlBeE5ESlJOalUySURFd01TQTFPRGdnTkRCVU5ETXpJQzB5TWxFek9ERWdMVEl5SURJNE9TQXhWREUxTmlBeU9Fd3hOREVnTWpsTU1UTXhJREl3VVRFeE1TQXdJRGczSUMweE1Wb2lMejQ4TDJSbFpuTStQR2NnYzNSeWIydGxQU0pqZFhKeVpXNTBRMjlzYjNJaUlHWnBiR3c5SW1OMWNuSmxiblJEYjJ4dmNpSWdjM1J5YjJ0bExYZHBaSFJvUFNJd0lpQjBjbUZ1YzJadmNtMDlJbk5qWVd4bEtERXNMVEVwSWo0OFp5QmtZWFJoTFcxdGJDMXViMlJsUFNKdFlYUm9JajQ4WnlCa1lYUmhMVzF0YkMxdWIyUmxQU0pVWlZoQmRHOXRJaUJrWVhSaExXMXFlQzEwWlhoamJHRnpjejBpVDFKRUlqNDhaeUJrWVhSaExXMXRiQzF1YjJSbFBTSnRhU0krUEhWelpTQmtZWFJoTFdNOUlqUkRJaUI0YkdsdWF6cG9jbVZtUFNJalRVcFlMVE15TFZSRldDMURMVFJESWk4K1BDOW5Qand2Wno0OEwyYytQQzluUGp3dmMzWm5QZz09IiwKCSJSZWFsVmlld1NpemVKc29uIiA6ICJ7XCJoZWlnaHRcIjoyNjMsXCJ3aWR0aFwiOjI1MH0iCn0K"/>
    </extobj>
  </extobjs>
</s:customDat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B85CFF6-4927-4EFD-B347-C8C971776FB7}">
  <ds:schemaRefs>
    <ds:schemaRef ds:uri="http://www.wps.cn/officeDocument/2013/wpsCustomData"/>
  </ds:schemaRefs>
</ds:datastoreItem>
</file>

<file path=customXml/itemProps2.xml><?xml version="1.0" encoding="utf-8"?>
<ds:datastoreItem xmlns:ds="http://schemas.openxmlformats.org/officeDocument/2006/customXml" ds:itemID="{653253B1-1887-43EF-BBA6-7E1941C427FE}">
  <ds:schemaRefs/>
</ds:datastoreItem>
</file>

<file path=customXml/itemProps3.xml><?xml version="1.0" encoding="utf-8"?>
<ds:datastoreItem xmlns:ds="http://schemas.openxmlformats.org/officeDocument/2006/customXml" ds:itemID="{2658AF07-9E42-47AF-83DF-C9E8FADF7120}">
  <ds:schemaRefs/>
</ds:datastoreItem>
</file>

<file path=customXml/itemProps4.xml><?xml version="1.0" encoding="utf-8"?>
<ds:datastoreItem xmlns:ds="http://schemas.openxmlformats.org/officeDocument/2006/customXml" ds:itemID="{DFC4EF74-2977-4065-95FE-55F8E4B639D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课程模拟视听演示文稿</Template>
  <TotalTime>35179</TotalTime>
  <Words>1265</Words>
  <Application>Microsoft Office PowerPoint</Application>
  <PresentationFormat>宽屏</PresentationFormat>
  <Paragraphs>87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Microsoft YaHei UI</vt:lpstr>
      <vt:lpstr>Cambria Math</vt:lpstr>
      <vt:lpstr>Candara</vt:lpstr>
      <vt:lpstr>Monotype Corsiva</vt:lpstr>
      <vt:lpstr>Wingdings 2</vt:lpstr>
      <vt:lpstr>红利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996078870@qq.com</dc:creator>
  <cp:lastModifiedBy>张馨 Zhang Xin</cp:lastModifiedBy>
  <cp:revision>28</cp:revision>
  <dcterms:created xsi:type="dcterms:W3CDTF">2025-06-07T10:56:00Z</dcterms:created>
  <dcterms:modified xsi:type="dcterms:W3CDTF">2026-04-12T11:35:19Z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  <property fmtid="{D5CDD505-2E9C-101B-9397-08002B2CF9AE}" pid="3" name="ICV">
    <vt:lpwstr>9D86B1A2790F416AAFEEBE8784AFAECD_12</vt:lpwstr>
  </property>
  <property fmtid="{D5CDD505-2E9C-101B-9397-08002B2CF9AE}" pid="4" name="KSOProductBuildVer">
    <vt:lpwstr>3076-12.2.0.21179</vt:lpwstr>
  </property>
</Properties>
</file>