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3" r:id="rId4"/>
    <p:sldId id="262" r:id="rId5"/>
    <p:sldId id="264" r:id="rId6"/>
    <p:sldId id="424" r:id="rId7"/>
    <p:sldId id="871" r:id="rId8"/>
    <p:sldId id="859" r:id="rId9"/>
    <p:sldId id="862" r:id="rId10"/>
    <p:sldId id="267" r:id="rId11"/>
    <p:sldId id="268" r:id="rId12"/>
    <p:sldId id="269" r:id="rId13"/>
    <p:sldId id="863" r:id="rId14"/>
    <p:sldId id="270" r:id="rId15"/>
    <p:sldId id="271" r:id="rId16"/>
    <p:sldId id="870" r:id="rId17"/>
    <p:sldId id="272" r:id="rId18"/>
    <p:sldId id="274" r:id="rId19"/>
    <p:sldId id="273" r:id="rId20"/>
    <p:sldId id="864" r:id="rId21"/>
    <p:sldId id="867" r:id="rId22"/>
    <p:sldId id="282" r:id="rId23"/>
    <p:sldId id="278" r:id="rId24"/>
    <p:sldId id="858" r:id="rId25"/>
    <p:sldId id="866" r:id="rId26"/>
    <p:sldId id="860" r:id="rId27"/>
    <p:sldId id="266" r:id="rId28"/>
    <p:sldId id="280" r:id="rId29"/>
    <p:sldId id="283" r:id="rId30"/>
    <p:sldId id="86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E3E0741-DEFB-B14F-A2AC-0254780EDDA4}" v="12" dt="2026-06-26T14:42:09.5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8610"/>
    <p:restoredTop sz="95988"/>
  </p:normalViewPr>
  <p:slideViewPr>
    <p:cSldViewPr snapToGrid="0">
      <p:cViewPr varScale="1">
        <p:scale>
          <a:sx n="47" d="100"/>
          <a:sy n="47" d="100"/>
        </p:scale>
        <p:origin x="216" y="15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u-Heng Shao" userId="2299794161_tp_dropbox_plus" providerId="OAuth2" clId="{9008AC8E-305D-5C39-9C37-852E83114F55}"/>
    <pc:docChg chg="undo custSel addSld delSld modSld sldOrd">
      <pc:chgData name="Shu-Heng Shao" userId="2299794161_tp_dropbox_plus" providerId="OAuth2" clId="{9008AC8E-305D-5C39-9C37-852E83114F55}" dt="2026-06-26T14:42:09.597" v="6454" actId="20577"/>
      <pc:docMkLst>
        <pc:docMk/>
      </pc:docMkLst>
      <pc:sldChg chg="addSp modSp mod">
        <pc:chgData name="Shu-Heng Shao" userId="2299794161_tp_dropbox_plus" providerId="OAuth2" clId="{9008AC8E-305D-5C39-9C37-852E83114F55}" dt="2026-06-26T14:40:49.956" v="6439" actId="207"/>
        <pc:sldMkLst>
          <pc:docMk/>
          <pc:sldMk cId="3019910502" sldId="256"/>
        </pc:sldMkLst>
        <pc:spChg chg="mod">
          <ac:chgData name="Shu-Heng Shao" userId="2299794161_tp_dropbox_plus" providerId="OAuth2" clId="{9008AC8E-305D-5C39-9C37-852E83114F55}" dt="2026-06-26T14:40:49.956" v="6439" actId="207"/>
          <ac:spMkLst>
            <pc:docMk/>
            <pc:sldMk cId="3019910502" sldId="256"/>
            <ac:spMk id="2" creationId="{A00D8D7C-7AFB-C925-9ADF-ED702F90F1AE}"/>
          </ac:spMkLst>
        </pc:spChg>
        <pc:spChg chg="mod">
          <ac:chgData name="Shu-Heng Shao" userId="2299794161_tp_dropbox_plus" providerId="OAuth2" clId="{9008AC8E-305D-5C39-9C37-852E83114F55}" dt="2026-06-23T06:56:07.038" v="4422" actId="20577"/>
          <ac:spMkLst>
            <pc:docMk/>
            <pc:sldMk cId="3019910502" sldId="256"/>
            <ac:spMk id="3" creationId="{302458D6-CF9A-5A3F-84BE-9D9CC213DB56}"/>
          </ac:spMkLst>
        </pc:spChg>
      </pc:sldChg>
      <pc:sldChg chg="modSp mod modAnim">
        <pc:chgData name="Shu-Heng Shao" userId="2299794161_tp_dropbox_plus" providerId="OAuth2" clId="{9008AC8E-305D-5C39-9C37-852E83114F55}" dt="2026-06-23T07:51:30.617" v="5320" actId="255"/>
        <pc:sldMkLst>
          <pc:docMk/>
          <pc:sldMk cId="1327057305" sldId="257"/>
        </pc:sldMkLst>
        <pc:spChg chg="mod">
          <ac:chgData name="Shu-Heng Shao" userId="2299794161_tp_dropbox_plus" providerId="OAuth2" clId="{9008AC8E-305D-5C39-9C37-852E83114F55}" dt="2026-06-23T07:51:30.617" v="5320" actId="255"/>
          <ac:spMkLst>
            <pc:docMk/>
            <pc:sldMk cId="1327057305" sldId="257"/>
            <ac:spMk id="2" creationId="{7E852C2C-01EA-7C2E-00EB-CD926F1A03B9}"/>
          </ac:spMkLst>
        </pc:spChg>
        <pc:spChg chg="mod">
          <ac:chgData name="Shu-Heng Shao" userId="2299794161_tp_dropbox_plus" providerId="OAuth2" clId="{9008AC8E-305D-5C39-9C37-852E83114F55}" dt="2026-06-23T07:36:53.101" v="4593" actId="20577"/>
          <ac:spMkLst>
            <pc:docMk/>
            <pc:sldMk cId="1327057305" sldId="257"/>
            <ac:spMk id="3" creationId="{D710E8B9-57E0-D04A-4885-DAC521565977}"/>
          </ac:spMkLst>
        </pc:spChg>
      </pc:sldChg>
      <pc:sldChg chg="addSp delSp modSp mod delAnim modAnim">
        <pc:chgData name="Shu-Heng Shao" userId="2299794161_tp_dropbox_plus" providerId="OAuth2" clId="{9008AC8E-305D-5C39-9C37-852E83114F55}" dt="2026-06-23T08:17:44.519" v="5507" actId="207"/>
        <pc:sldMkLst>
          <pc:docMk/>
          <pc:sldMk cId="2654013400" sldId="262"/>
        </pc:sldMkLst>
        <pc:spChg chg="mod">
          <ac:chgData name="Shu-Heng Shao" userId="2299794161_tp_dropbox_plus" providerId="OAuth2" clId="{9008AC8E-305D-5C39-9C37-852E83114F55}" dt="2026-06-23T07:51:15.320" v="5319" actId="255"/>
          <ac:spMkLst>
            <pc:docMk/>
            <pc:sldMk cId="2654013400" sldId="262"/>
            <ac:spMk id="2" creationId="{1D1E40F2-F1E7-17D7-6766-BB1D8315A74D}"/>
          </ac:spMkLst>
        </pc:spChg>
        <pc:spChg chg="mod">
          <ac:chgData name="Shu-Heng Shao" userId="2299794161_tp_dropbox_plus" providerId="OAuth2" clId="{9008AC8E-305D-5C39-9C37-852E83114F55}" dt="2026-06-23T08:17:44.519" v="5507" actId="207"/>
          <ac:spMkLst>
            <pc:docMk/>
            <pc:sldMk cId="2654013400" sldId="262"/>
            <ac:spMk id="3" creationId="{C513AFFE-97C5-4640-0EB0-42946571D8CC}"/>
          </ac:spMkLst>
        </pc:spChg>
        <pc:spChg chg="mod">
          <ac:chgData name="Shu-Heng Shao" userId="2299794161_tp_dropbox_plus" providerId="OAuth2" clId="{9008AC8E-305D-5C39-9C37-852E83114F55}" dt="2026-06-23T07:45:54.874" v="4898"/>
          <ac:spMkLst>
            <pc:docMk/>
            <pc:sldMk cId="2654013400" sldId="262"/>
            <ac:spMk id="12" creationId="{F658221E-C4BE-D0D7-295E-F0C2C5556E2F}"/>
          </ac:spMkLst>
        </pc:spChg>
        <pc:spChg chg="mod">
          <ac:chgData name="Shu-Heng Shao" userId="2299794161_tp_dropbox_plus" providerId="OAuth2" clId="{9008AC8E-305D-5C39-9C37-852E83114F55}" dt="2026-06-23T07:45:54.874" v="4898"/>
          <ac:spMkLst>
            <pc:docMk/>
            <pc:sldMk cId="2654013400" sldId="262"/>
            <ac:spMk id="13" creationId="{C3C1ABAC-651F-3B34-1FA6-8BBDC7264507}"/>
          </ac:spMkLst>
        </pc:spChg>
        <pc:spChg chg="mod">
          <ac:chgData name="Shu-Heng Shao" userId="2299794161_tp_dropbox_plus" providerId="OAuth2" clId="{9008AC8E-305D-5C39-9C37-852E83114F55}" dt="2026-06-23T07:45:54.874" v="4898"/>
          <ac:spMkLst>
            <pc:docMk/>
            <pc:sldMk cId="2654013400" sldId="262"/>
            <ac:spMk id="14" creationId="{C7EB3B24-5C1F-E47E-5956-B666BE60EC4A}"/>
          </ac:spMkLst>
        </pc:spChg>
        <pc:spChg chg="add mod">
          <ac:chgData name="Shu-Heng Shao" userId="2299794161_tp_dropbox_plus" providerId="OAuth2" clId="{9008AC8E-305D-5C39-9C37-852E83114F55}" dt="2026-06-23T07:45:54.874" v="4898"/>
          <ac:spMkLst>
            <pc:docMk/>
            <pc:sldMk cId="2654013400" sldId="262"/>
            <ac:spMk id="15" creationId="{ABC4EF18-6D9F-767C-4293-F253D6EC0016}"/>
          </ac:spMkLst>
        </pc:spChg>
        <pc:grpChg chg="add mod">
          <ac:chgData name="Shu-Heng Shao" userId="2299794161_tp_dropbox_plus" providerId="OAuth2" clId="{9008AC8E-305D-5C39-9C37-852E83114F55}" dt="2026-06-23T07:45:54.874" v="4898"/>
          <ac:grpSpMkLst>
            <pc:docMk/>
            <pc:sldMk cId="2654013400" sldId="262"/>
            <ac:grpSpMk id="10" creationId="{673B9732-E792-33E4-0178-985A1133ECB0}"/>
          </ac:grpSpMkLst>
        </pc:grpChg>
        <pc:picChg chg="mod">
          <ac:chgData name="Shu-Heng Shao" userId="2299794161_tp_dropbox_plus" providerId="OAuth2" clId="{9008AC8E-305D-5C39-9C37-852E83114F55}" dt="2026-06-23T07:45:54.874" v="4898"/>
          <ac:picMkLst>
            <pc:docMk/>
            <pc:sldMk cId="2654013400" sldId="262"/>
            <ac:picMk id="11" creationId="{BBF77DFD-5832-2679-905E-D428FB03BE16}"/>
          </ac:picMkLst>
        </pc:picChg>
      </pc:sldChg>
      <pc:sldChg chg="modSp mod">
        <pc:chgData name="Shu-Heng Shao" userId="2299794161_tp_dropbox_plus" providerId="OAuth2" clId="{9008AC8E-305D-5C39-9C37-852E83114F55}" dt="2026-06-23T07:51:34.468" v="5321" actId="255"/>
        <pc:sldMkLst>
          <pc:docMk/>
          <pc:sldMk cId="671400643" sldId="263"/>
        </pc:sldMkLst>
        <pc:spChg chg="mod">
          <ac:chgData name="Shu-Heng Shao" userId="2299794161_tp_dropbox_plus" providerId="OAuth2" clId="{9008AC8E-305D-5C39-9C37-852E83114F55}" dt="2026-06-23T07:51:34.468" v="5321" actId="255"/>
          <ac:spMkLst>
            <pc:docMk/>
            <pc:sldMk cId="671400643" sldId="263"/>
            <ac:spMk id="2" creationId="{F833AF78-8A73-0AD1-3581-11AE2D0A4E37}"/>
          </ac:spMkLst>
        </pc:spChg>
      </pc:sldChg>
      <pc:sldChg chg="modSp mod addAnim delAnim modAnim">
        <pc:chgData name="Shu-Heng Shao" userId="2299794161_tp_dropbox_plus" providerId="OAuth2" clId="{9008AC8E-305D-5C39-9C37-852E83114F55}" dt="2026-06-23T08:27:50.805" v="5644" actId="20577"/>
        <pc:sldMkLst>
          <pc:docMk/>
          <pc:sldMk cId="3691868820" sldId="264"/>
        </pc:sldMkLst>
        <pc:spChg chg="mod">
          <ac:chgData name="Shu-Heng Shao" userId="2299794161_tp_dropbox_plus" providerId="OAuth2" clId="{9008AC8E-305D-5C39-9C37-852E83114F55}" dt="2026-06-23T07:51:47.467" v="5322" actId="255"/>
          <ac:spMkLst>
            <pc:docMk/>
            <pc:sldMk cId="3691868820" sldId="264"/>
            <ac:spMk id="2" creationId="{A19045FA-F12E-BD05-2E5D-44611C0F382B}"/>
          </ac:spMkLst>
        </pc:spChg>
        <pc:spChg chg="mod">
          <ac:chgData name="Shu-Heng Shao" userId="2299794161_tp_dropbox_plus" providerId="OAuth2" clId="{9008AC8E-305D-5C39-9C37-852E83114F55}" dt="2026-06-23T08:27:50.805" v="5644" actId="20577"/>
          <ac:spMkLst>
            <pc:docMk/>
            <pc:sldMk cId="3691868820" sldId="264"/>
            <ac:spMk id="3" creationId="{1AD56B8D-D4FA-6BD7-8CBD-7B73369D9887}"/>
          </ac:spMkLst>
        </pc:spChg>
      </pc:sldChg>
      <pc:sldChg chg="modSp mod modAnim">
        <pc:chgData name="Shu-Heng Shao" userId="2299794161_tp_dropbox_plus" providerId="OAuth2" clId="{9008AC8E-305D-5C39-9C37-852E83114F55}" dt="2026-06-23T07:54:53.862" v="5404" actId="1076"/>
        <pc:sldMkLst>
          <pc:docMk/>
          <pc:sldMk cId="500778395" sldId="266"/>
        </pc:sldMkLst>
        <pc:spChg chg="mod">
          <ac:chgData name="Shu-Heng Shao" userId="2299794161_tp_dropbox_plus" providerId="OAuth2" clId="{9008AC8E-305D-5C39-9C37-852E83114F55}" dt="2026-06-23T07:54:18.146" v="5398" actId="255"/>
          <ac:spMkLst>
            <pc:docMk/>
            <pc:sldMk cId="500778395" sldId="266"/>
            <ac:spMk id="2" creationId="{B1D755C0-5ED5-D56B-8CC9-C9D7236050D7}"/>
          </ac:spMkLst>
        </pc:spChg>
        <pc:spChg chg="mod">
          <ac:chgData name="Shu-Heng Shao" userId="2299794161_tp_dropbox_plus" providerId="OAuth2" clId="{9008AC8E-305D-5C39-9C37-852E83114F55}" dt="2026-06-23T07:54:46.515" v="5403" actId="14100"/>
          <ac:spMkLst>
            <pc:docMk/>
            <pc:sldMk cId="500778395" sldId="266"/>
            <ac:spMk id="3" creationId="{52B45130-004B-5D1E-535B-CDB9CC7B09E1}"/>
          </ac:spMkLst>
        </pc:spChg>
        <pc:grpChg chg="mod">
          <ac:chgData name="Shu-Heng Shao" userId="2299794161_tp_dropbox_plus" providerId="OAuth2" clId="{9008AC8E-305D-5C39-9C37-852E83114F55}" dt="2026-06-23T07:54:53.862" v="5404" actId="1076"/>
          <ac:grpSpMkLst>
            <pc:docMk/>
            <pc:sldMk cId="500778395" sldId="266"/>
            <ac:grpSpMk id="4" creationId="{689B6772-03F1-C010-EDC6-1DAEDD744DC0}"/>
          </ac:grpSpMkLst>
        </pc:grpChg>
        <pc:grpChg chg="mod">
          <ac:chgData name="Shu-Heng Shao" userId="2299794161_tp_dropbox_plus" providerId="OAuth2" clId="{9008AC8E-305D-5C39-9C37-852E83114F55}" dt="2026-06-23T07:54:53.862" v="5404" actId="1076"/>
          <ac:grpSpMkLst>
            <pc:docMk/>
            <pc:sldMk cId="500778395" sldId="266"/>
            <ac:grpSpMk id="16" creationId="{DB561452-2D5B-440B-665B-5D86B9F5114D}"/>
          </ac:grpSpMkLst>
        </pc:grpChg>
        <pc:grpChg chg="mod">
          <ac:chgData name="Shu-Heng Shao" userId="2299794161_tp_dropbox_plus" providerId="OAuth2" clId="{9008AC8E-305D-5C39-9C37-852E83114F55}" dt="2026-06-23T07:54:53.862" v="5404" actId="1076"/>
          <ac:grpSpMkLst>
            <pc:docMk/>
            <pc:sldMk cId="500778395" sldId="266"/>
            <ac:grpSpMk id="17" creationId="{77CD604C-47D8-019A-2F30-87FE6D99AAF2}"/>
          </ac:grpSpMkLst>
        </pc:grpChg>
      </pc:sldChg>
      <pc:sldChg chg="modSp mod">
        <pc:chgData name="Shu-Heng Shao" userId="2299794161_tp_dropbox_plus" providerId="OAuth2" clId="{9008AC8E-305D-5C39-9C37-852E83114F55}" dt="2026-06-23T07:52:19.208" v="5346" actId="255"/>
        <pc:sldMkLst>
          <pc:docMk/>
          <pc:sldMk cId="1868994205" sldId="267"/>
        </pc:sldMkLst>
        <pc:spChg chg="mod">
          <ac:chgData name="Shu-Heng Shao" userId="2299794161_tp_dropbox_plus" providerId="OAuth2" clId="{9008AC8E-305D-5C39-9C37-852E83114F55}" dt="2026-06-23T07:52:19.208" v="5346" actId="255"/>
          <ac:spMkLst>
            <pc:docMk/>
            <pc:sldMk cId="1868994205" sldId="267"/>
            <ac:spMk id="2" creationId="{8729E3AA-0832-5534-1ECA-107ACB8B3355}"/>
          </ac:spMkLst>
        </pc:spChg>
      </pc:sldChg>
      <pc:sldChg chg="modSp mod">
        <pc:chgData name="Shu-Heng Shao" userId="2299794161_tp_dropbox_plus" providerId="OAuth2" clId="{9008AC8E-305D-5C39-9C37-852E83114F55}" dt="2026-06-23T07:52:30.577" v="5348" actId="255"/>
        <pc:sldMkLst>
          <pc:docMk/>
          <pc:sldMk cId="2034055948" sldId="268"/>
        </pc:sldMkLst>
        <pc:spChg chg="mod">
          <ac:chgData name="Shu-Heng Shao" userId="2299794161_tp_dropbox_plus" providerId="OAuth2" clId="{9008AC8E-305D-5C39-9C37-852E83114F55}" dt="2026-06-23T07:52:30.577" v="5348" actId="255"/>
          <ac:spMkLst>
            <pc:docMk/>
            <pc:sldMk cId="2034055948" sldId="268"/>
            <ac:spMk id="2" creationId="{3812C2B2-4947-0022-8590-0C14445804FD}"/>
          </ac:spMkLst>
        </pc:spChg>
      </pc:sldChg>
      <pc:sldChg chg="modSp mod">
        <pc:chgData name="Shu-Heng Shao" userId="2299794161_tp_dropbox_plus" providerId="OAuth2" clId="{9008AC8E-305D-5C39-9C37-852E83114F55}" dt="2026-06-23T07:52:36.706" v="5351" actId="255"/>
        <pc:sldMkLst>
          <pc:docMk/>
          <pc:sldMk cId="3614021244" sldId="269"/>
        </pc:sldMkLst>
        <pc:spChg chg="mod">
          <ac:chgData name="Shu-Heng Shao" userId="2299794161_tp_dropbox_plus" providerId="OAuth2" clId="{9008AC8E-305D-5C39-9C37-852E83114F55}" dt="2026-06-23T07:52:36.706" v="5351" actId="255"/>
          <ac:spMkLst>
            <pc:docMk/>
            <pc:sldMk cId="3614021244" sldId="269"/>
            <ac:spMk id="2" creationId="{85E478C4-9DBB-A4B9-174E-7303B8F3E311}"/>
          </ac:spMkLst>
        </pc:spChg>
      </pc:sldChg>
      <pc:sldChg chg="modSp mod">
        <pc:chgData name="Shu-Heng Shao" userId="2299794161_tp_dropbox_plus" providerId="OAuth2" clId="{9008AC8E-305D-5C39-9C37-852E83114F55}" dt="2026-06-23T07:52:42.343" v="5352" actId="255"/>
        <pc:sldMkLst>
          <pc:docMk/>
          <pc:sldMk cId="510159621" sldId="270"/>
        </pc:sldMkLst>
        <pc:spChg chg="mod">
          <ac:chgData name="Shu-Heng Shao" userId="2299794161_tp_dropbox_plus" providerId="OAuth2" clId="{9008AC8E-305D-5C39-9C37-852E83114F55}" dt="2026-06-23T07:52:42.343" v="5352" actId="255"/>
          <ac:spMkLst>
            <pc:docMk/>
            <pc:sldMk cId="510159621" sldId="270"/>
            <ac:spMk id="2" creationId="{D46CAD30-4F4F-7706-DFAA-5CD648D7E077}"/>
          </ac:spMkLst>
        </pc:spChg>
      </pc:sldChg>
      <pc:sldChg chg="modSp mod">
        <pc:chgData name="Shu-Heng Shao" userId="2299794161_tp_dropbox_plus" providerId="OAuth2" clId="{9008AC8E-305D-5C39-9C37-852E83114F55}" dt="2026-06-23T07:52:51.844" v="5354" actId="255"/>
        <pc:sldMkLst>
          <pc:docMk/>
          <pc:sldMk cId="606223349" sldId="271"/>
        </pc:sldMkLst>
        <pc:spChg chg="mod">
          <ac:chgData name="Shu-Heng Shao" userId="2299794161_tp_dropbox_plus" providerId="OAuth2" clId="{9008AC8E-305D-5C39-9C37-852E83114F55}" dt="2026-06-23T07:52:51.844" v="5354" actId="255"/>
          <ac:spMkLst>
            <pc:docMk/>
            <pc:sldMk cId="606223349" sldId="271"/>
            <ac:spMk id="2" creationId="{274731EA-D60B-EF51-354A-E770F31884C6}"/>
          </ac:spMkLst>
        </pc:spChg>
      </pc:sldChg>
      <pc:sldChg chg="modSp mod modAnim">
        <pc:chgData name="Shu-Heng Shao" userId="2299794161_tp_dropbox_plus" providerId="OAuth2" clId="{9008AC8E-305D-5C39-9C37-852E83114F55}" dt="2026-06-23T08:33:44.878" v="5820" actId="207"/>
        <pc:sldMkLst>
          <pc:docMk/>
          <pc:sldMk cId="3489783895" sldId="272"/>
        </pc:sldMkLst>
        <pc:spChg chg="mod">
          <ac:chgData name="Shu-Heng Shao" userId="2299794161_tp_dropbox_plus" providerId="OAuth2" clId="{9008AC8E-305D-5C39-9C37-852E83114F55}" dt="2026-06-23T07:53:20.163" v="5387" actId="255"/>
          <ac:spMkLst>
            <pc:docMk/>
            <pc:sldMk cId="3489783895" sldId="272"/>
            <ac:spMk id="2" creationId="{C60B0083-AF1A-0B35-873F-F268C55FE84C}"/>
          </ac:spMkLst>
        </pc:spChg>
        <pc:spChg chg="mod">
          <ac:chgData name="Shu-Heng Shao" userId="2299794161_tp_dropbox_plus" providerId="OAuth2" clId="{9008AC8E-305D-5C39-9C37-852E83114F55}" dt="2026-06-23T08:33:44.878" v="5820" actId="207"/>
          <ac:spMkLst>
            <pc:docMk/>
            <pc:sldMk cId="3489783895" sldId="272"/>
            <ac:spMk id="3" creationId="{606DB72D-D0D5-FC46-AFA4-77C96F4FC981}"/>
          </ac:spMkLst>
        </pc:spChg>
      </pc:sldChg>
      <pc:sldChg chg="modSp mod">
        <pc:chgData name="Shu-Heng Shao" userId="2299794161_tp_dropbox_plus" providerId="OAuth2" clId="{9008AC8E-305D-5C39-9C37-852E83114F55}" dt="2026-06-23T08:33:23.440" v="5819" actId="20577"/>
        <pc:sldMkLst>
          <pc:docMk/>
          <pc:sldMk cId="2799043331" sldId="273"/>
        </pc:sldMkLst>
        <pc:spChg chg="mod">
          <ac:chgData name="Shu-Heng Shao" userId="2299794161_tp_dropbox_plus" providerId="OAuth2" clId="{9008AC8E-305D-5C39-9C37-852E83114F55}" dt="2026-06-23T07:53:46.595" v="5391" actId="255"/>
          <ac:spMkLst>
            <pc:docMk/>
            <pc:sldMk cId="2799043331" sldId="273"/>
            <ac:spMk id="2" creationId="{27529B0E-C852-17EE-8D90-8E0D8F89D99A}"/>
          </ac:spMkLst>
        </pc:spChg>
        <pc:spChg chg="mod">
          <ac:chgData name="Shu-Heng Shao" userId="2299794161_tp_dropbox_plus" providerId="OAuth2" clId="{9008AC8E-305D-5C39-9C37-852E83114F55}" dt="2026-06-23T08:33:23.440" v="5819" actId="20577"/>
          <ac:spMkLst>
            <pc:docMk/>
            <pc:sldMk cId="2799043331" sldId="273"/>
            <ac:spMk id="3" creationId="{3F699679-207C-5407-E607-6C99BE54BEB6}"/>
          </ac:spMkLst>
        </pc:spChg>
      </pc:sldChg>
      <pc:sldChg chg="modSp ord modAnim">
        <pc:chgData name="Shu-Heng Shao" userId="2299794161_tp_dropbox_plus" providerId="OAuth2" clId="{9008AC8E-305D-5C39-9C37-852E83114F55}" dt="2026-06-23T08:30:10.733" v="5739" actId="20577"/>
        <pc:sldMkLst>
          <pc:docMk/>
          <pc:sldMk cId="529545554" sldId="274"/>
        </pc:sldMkLst>
        <pc:spChg chg="mod">
          <ac:chgData name="Shu-Heng Shao" userId="2299794161_tp_dropbox_plus" providerId="OAuth2" clId="{9008AC8E-305D-5C39-9C37-852E83114F55}" dt="2026-06-23T07:53:33.036" v="5388" actId="255"/>
          <ac:spMkLst>
            <pc:docMk/>
            <pc:sldMk cId="529545554" sldId="274"/>
            <ac:spMk id="2" creationId="{C99EE9E6-06BF-BF8E-DE0A-D19E4B2BF009}"/>
          </ac:spMkLst>
        </pc:spChg>
        <pc:spChg chg="mod">
          <ac:chgData name="Shu-Heng Shao" userId="2299794161_tp_dropbox_plus" providerId="OAuth2" clId="{9008AC8E-305D-5C39-9C37-852E83114F55}" dt="2026-06-23T08:30:10.733" v="5739" actId="20577"/>
          <ac:spMkLst>
            <pc:docMk/>
            <pc:sldMk cId="529545554" sldId="274"/>
            <ac:spMk id="3" creationId="{8C590AE2-53C8-9934-E7AF-1EE92F6AE776}"/>
          </ac:spMkLst>
        </pc:spChg>
      </pc:sldChg>
      <pc:sldChg chg="modSp mod">
        <pc:chgData name="Shu-Heng Shao" userId="2299794161_tp_dropbox_plus" providerId="OAuth2" clId="{9008AC8E-305D-5C39-9C37-852E83114F55}" dt="2026-06-23T07:54:05.544" v="5395" actId="255"/>
        <pc:sldMkLst>
          <pc:docMk/>
          <pc:sldMk cId="2568275682" sldId="278"/>
        </pc:sldMkLst>
        <pc:spChg chg="mod">
          <ac:chgData name="Shu-Heng Shao" userId="2299794161_tp_dropbox_plus" providerId="OAuth2" clId="{9008AC8E-305D-5C39-9C37-852E83114F55}" dt="2026-06-23T07:54:05.544" v="5395" actId="255"/>
          <ac:spMkLst>
            <pc:docMk/>
            <pc:sldMk cId="2568275682" sldId="278"/>
            <ac:spMk id="2" creationId="{F2BA9B3D-789C-5BBE-5020-B5B241300C60}"/>
          </ac:spMkLst>
        </pc:spChg>
      </pc:sldChg>
      <pc:sldChg chg="modSp mod">
        <pc:chgData name="Shu-Heng Shao" userId="2299794161_tp_dropbox_plus" providerId="OAuth2" clId="{9008AC8E-305D-5C39-9C37-852E83114F55}" dt="2026-06-23T08:34:11.466" v="5822" actId="207"/>
        <pc:sldMkLst>
          <pc:docMk/>
          <pc:sldMk cId="3137840348" sldId="280"/>
        </pc:sldMkLst>
        <pc:spChg chg="mod">
          <ac:chgData name="Shu-Heng Shao" userId="2299794161_tp_dropbox_plus" providerId="OAuth2" clId="{9008AC8E-305D-5C39-9C37-852E83114F55}" dt="2026-06-23T07:54:59.607" v="5405" actId="255"/>
          <ac:spMkLst>
            <pc:docMk/>
            <pc:sldMk cId="3137840348" sldId="280"/>
            <ac:spMk id="2" creationId="{2159BA7B-8554-2582-BBAE-C7A5D427E5C6}"/>
          </ac:spMkLst>
        </pc:spChg>
        <pc:spChg chg="mod">
          <ac:chgData name="Shu-Heng Shao" userId="2299794161_tp_dropbox_plus" providerId="OAuth2" clId="{9008AC8E-305D-5C39-9C37-852E83114F55}" dt="2026-06-23T08:34:11.466" v="5822" actId="207"/>
          <ac:spMkLst>
            <pc:docMk/>
            <pc:sldMk cId="3137840348" sldId="280"/>
            <ac:spMk id="3" creationId="{88027CDA-773A-80E1-0038-D5EAFE9CDF71}"/>
          </ac:spMkLst>
        </pc:spChg>
      </pc:sldChg>
      <pc:sldChg chg="modSp mod">
        <pc:chgData name="Shu-Heng Shao" userId="2299794161_tp_dropbox_plus" providerId="OAuth2" clId="{9008AC8E-305D-5C39-9C37-852E83114F55}" dt="2026-06-23T07:53:56.176" v="5393" actId="255"/>
        <pc:sldMkLst>
          <pc:docMk/>
          <pc:sldMk cId="2818472469" sldId="282"/>
        </pc:sldMkLst>
        <pc:spChg chg="mod">
          <ac:chgData name="Shu-Heng Shao" userId="2299794161_tp_dropbox_plus" providerId="OAuth2" clId="{9008AC8E-305D-5C39-9C37-852E83114F55}" dt="2026-06-23T07:53:56.176" v="5393" actId="255"/>
          <ac:spMkLst>
            <pc:docMk/>
            <pc:sldMk cId="2818472469" sldId="282"/>
            <ac:spMk id="2" creationId="{6B29CC9A-E9A5-D27A-20D3-99190039DD50}"/>
          </ac:spMkLst>
        </pc:spChg>
      </pc:sldChg>
      <pc:sldChg chg="modSp mod modAnim">
        <pc:chgData name="Shu-Heng Shao" userId="2299794161_tp_dropbox_plus" providerId="OAuth2" clId="{9008AC8E-305D-5C39-9C37-852E83114F55}" dt="2026-06-23T08:36:10.450" v="5925" actId="20577"/>
        <pc:sldMkLst>
          <pc:docMk/>
          <pc:sldMk cId="2662037721" sldId="283"/>
        </pc:sldMkLst>
        <pc:spChg chg="mod">
          <ac:chgData name="Shu-Heng Shao" userId="2299794161_tp_dropbox_plus" providerId="OAuth2" clId="{9008AC8E-305D-5C39-9C37-852E83114F55}" dt="2026-06-23T07:55:03.647" v="5406" actId="255"/>
          <ac:spMkLst>
            <pc:docMk/>
            <pc:sldMk cId="2662037721" sldId="283"/>
            <ac:spMk id="2" creationId="{4C0E9022-3BEA-B8BC-F3C7-FB36BF6580F3}"/>
          </ac:spMkLst>
        </pc:spChg>
        <pc:spChg chg="mod">
          <ac:chgData name="Shu-Heng Shao" userId="2299794161_tp_dropbox_plus" providerId="OAuth2" clId="{9008AC8E-305D-5C39-9C37-852E83114F55}" dt="2026-06-23T08:36:08.204" v="5924" actId="20577"/>
          <ac:spMkLst>
            <pc:docMk/>
            <pc:sldMk cId="2662037721" sldId="283"/>
            <ac:spMk id="3" creationId="{F9EA8408-FC6E-57DB-886F-2BCA437CFFB7}"/>
          </ac:spMkLst>
        </pc:spChg>
      </pc:sldChg>
      <pc:sldChg chg="addSp delSp modSp mod">
        <pc:chgData name="Shu-Heng Shao" userId="2299794161_tp_dropbox_plus" providerId="OAuth2" clId="{9008AC8E-305D-5C39-9C37-852E83114F55}" dt="2026-06-23T07:52:32.586" v="5350"/>
        <pc:sldMkLst>
          <pc:docMk/>
          <pc:sldMk cId="3636902778" sldId="857"/>
        </pc:sldMkLst>
        <pc:spChg chg="mod">
          <ac:chgData name="Shu-Heng Shao" userId="2299794161_tp_dropbox_plus" providerId="OAuth2" clId="{9008AC8E-305D-5C39-9C37-852E83114F55}" dt="2026-06-23T07:51:52.806" v="5324" actId="255"/>
          <ac:spMkLst>
            <pc:docMk/>
            <pc:sldMk cId="3636902778" sldId="857"/>
            <ac:spMk id="2" creationId="{6730E5C2-171E-E1E3-AE59-B469D5B14155}"/>
          </ac:spMkLst>
        </pc:spChg>
      </pc:sldChg>
      <pc:sldChg chg="modSp mod">
        <pc:chgData name="Shu-Heng Shao" userId="2299794161_tp_dropbox_plus" providerId="OAuth2" clId="{9008AC8E-305D-5C39-9C37-852E83114F55}" dt="2026-06-23T07:54:09.355" v="5396" actId="255"/>
        <pc:sldMkLst>
          <pc:docMk/>
          <pc:sldMk cId="2400677577" sldId="858"/>
        </pc:sldMkLst>
        <pc:spChg chg="mod">
          <ac:chgData name="Shu-Heng Shao" userId="2299794161_tp_dropbox_plus" providerId="OAuth2" clId="{9008AC8E-305D-5C39-9C37-852E83114F55}" dt="2026-06-23T07:54:09.355" v="5396" actId="255"/>
          <ac:spMkLst>
            <pc:docMk/>
            <pc:sldMk cId="2400677577" sldId="858"/>
            <ac:spMk id="2" creationId="{3351080D-932D-63E2-4190-61E7FE5BBEE3}"/>
          </ac:spMkLst>
        </pc:spChg>
      </pc:sldChg>
      <pc:sldChg chg="modSp mod modAnim">
        <pc:chgData name="Shu-Heng Shao" userId="2299794161_tp_dropbox_plus" providerId="OAuth2" clId="{9008AC8E-305D-5C39-9C37-852E83114F55}" dt="2026-06-23T08:28:05.783" v="5645" actId="20577"/>
        <pc:sldMkLst>
          <pc:docMk/>
          <pc:sldMk cId="512034441" sldId="859"/>
        </pc:sldMkLst>
        <pc:spChg chg="mod">
          <ac:chgData name="Shu-Heng Shao" userId="2299794161_tp_dropbox_plus" providerId="OAuth2" clId="{9008AC8E-305D-5C39-9C37-852E83114F55}" dt="2026-06-23T07:52:09.341" v="5345" actId="20577"/>
          <ac:spMkLst>
            <pc:docMk/>
            <pc:sldMk cId="512034441" sldId="859"/>
            <ac:spMk id="2" creationId="{9FB5E4D6-1C86-2FD3-5B9E-17689CDCB8D4}"/>
          </ac:spMkLst>
        </pc:spChg>
        <pc:spChg chg="mod">
          <ac:chgData name="Shu-Heng Shao" userId="2299794161_tp_dropbox_plus" providerId="OAuth2" clId="{9008AC8E-305D-5C39-9C37-852E83114F55}" dt="2026-06-23T08:28:05.783" v="5645" actId="20577"/>
          <ac:spMkLst>
            <pc:docMk/>
            <pc:sldMk cId="512034441" sldId="859"/>
            <ac:spMk id="3" creationId="{AE76027F-D41D-1044-C541-DC15EC244EC8}"/>
          </ac:spMkLst>
        </pc:spChg>
      </pc:sldChg>
      <pc:sldChg chg="modSp mod modAnim">
        <pc:chgData name="Shu-Heng Shao" userId="2299794161_tp_dropbox_plus" providerId="OAuth2" clId="{9008AC8E-305D-5C39-9C37-852E83114F55}" dt="2026-06-23T08:35:12.355" v="5890" actId="20577"/>
        <pc:sldMkLst>
          <pc:docMk/>
          <pc:sldMk cId="315812357" sldId="860"/>
        </pc:sldMkLst>
        <pc:spChg chg="mod">
          <ac:chgData name="Shu-Heng Shao" userId="2299794161_tp_dropbox_plus" providerId="OAuth2" clId="{9008AC8E-305D-5C39-9C37-852E83114F55}" dt="2026-06-23T07:54:00.866" v="5394" actId="255"/>
          <ac:spMkLst>
            <pc:docMk/>
            <pc:sldMk cId="315812357" sldId="860"/>
            <ac:spMk id="2" creationId="{A409B31A-016B-787D-A011-2107665A197E}"/>
          </ac:spMkLst>
        </pc:spChg>
        <pc:spChg chg="mod">
          <ac:chgData name="Shu-Heng Shao" userId="2299794161_tp_dropbox_plus" providerId="OAuth2" clId="{9008AC8E-305D-5C39-9C37-852E83114F55}" dt="2026-06-23T08:35:12.355" v="5890" actId="20577"/>
          <ac:spMkLst>
            <pc:docMk/>
            <pc:sldMk cId="315812357" sldId="860"/>
            <ac:spMk id="3" creationId="{8E4B15C1-F788-5D90-9A05-7CB44D0FEE72}"/>
          </ac:spMkLst>
        </pc:spChg>
      </pc:sldChg>
      <pc:sldChg chg="modSp mod">
        <pc:chgData name="Shu-Heng Shao" userId="2299794161_tp_dropbox_plus" providerId="OAuth2" clId="{9008AC8E-305D-5C39-9C37-852E83114F55}" dt="2026-06-23T08:28:15.698" v="5656" actId="20577"/>
        <pc:sldMkLst>
          <pc:docMk/>
          <pc:sldMk cId="1548680926" sldId="862"/>
        </pc:sldMkLst>
        <pc:spChg chg="mod">
          <ac:chgData name="Shu-Heng Shao" userId="2299794161_tp_dropbox_plus" providerId="OAuth2" clId="{9008AC8E-305D-5C39-9C37-852E83114F55}" dt="2026-06-23T08:28:15.698" v="5656" actId="20577"/>
          <ac:spMkLst>
            <pc:docMk/>
            <pc:sldMk cId="1548680926" sldId="862"/>
            <ac:spMk id="2" creationId="{89D02129-4602-98FF-DFC2-C0ED4F540198}"/>
          </ac:spMkLst>
        </pc:spChg>
      </pc:sldChg>
      <pc:sldChg chg="modSp mod">
        <pc:chgData name="Shu-Heng Shao" userId="2299794161_tp_dropbox_plus" providerId="OAuth2" clId="{9008AC8E-305D-5C39-9C37-852E83114F55}" dt="2026-06-26T14:42:09.597" v="6454" actId="20577"/>
        <pc:sldMkLst>
          <pc:docMk/>
          <pc:sldMk cId="1129962815" sldId="866"/>
        </pc:sldMkLst>
        <pc:spChg chg="mod">
          <ac:chgData name="Shu-Heng Shao" userId="2299794161_tp_dropbox_plus" providerId="OAuth2" clId="{9008AC8E-305D-5C39-9C37-852E83114F55}" dt="2026-06-23T07:54:13.368" v="5397" actId="255"/>
          <ac:spMkLst>
            <pc:docMk/>
            <pc:sldMk cId="1129962815" sldId="866"/>
            <ac:spMk id="2" creationId="{B0949535-2530-B2D9-0067-DD931DE8FE88}"/>
          </ac:spMkLst>
        </pc:spChg>
        <pc:graphicFrameChg chg="mod">
          <ac:chgData name="Shu-Heng Shao" userId="2299794161_tp_dropbox_plus" providerId="OAuth2" clId="{9008AC8E-305D-5C39-9C37-852E83114F55}" dt="2026-06-26T14:42:09.597" v="6454" actId="20577"/>
          <ac:graphicFrameMkLst>
            <pc:docMk/>
            <pc:sldMk cId="1129962815" sldId="866"/>
            <ac:graphicFrameMk id="5" creationId="{35D66045-0F6B-898D-171A-8DC2FD88EF10}"/>
          </ac:graphicFrameMkLst>
        </pc:graphicFrameChg>
      </pc:sldChg>
      <pc:sldChg chg="modSp mod">
        <pc:chgData name="Shu-Heng Shao" userId="2299794161_tp_dropbox_plus" providerId="OAuth2" clId="{9008AC8E-305D-5C39-9C37-852E83114F55}" dt="2026-06-23T07:53:52.031" v="5392" actId="255"/>
        <pc:sldMkLst>
          <pc:docMk/>
          <pc:sldMk cId="751311560" sldId="867"/>
        </pc:sldMkLst>
        <pc:spChg chg="mod">
          <ac:chgData name="Shu-Heng Shao" userId="2299794161_tp_dropbox_plus" providerId="OAuth2" clId="{9008AC8E-305D-5C39-9C37-852E83114F55}" dt="2026-06-23T07:53:52.031" v="5392" actId="255"/>
          <ac:spMkLst>
            <pc:docMk/>
            <pc:sldMk cId="751311560" sldId="867"/>
            <ac:spMk id="2" creationId="{0D159ACF-4DD4-A79A-5509-B4DC63C2E886}"/>
          </ac:spMkLst>
        </pc:spChg>
      </pc:sldChg>
      <pc:sldChg chg="addSp modSp new add del mod modAnim">
        <pc:chgData name="Shu-Heng Shao" userId="2299794161_tp_dropbox_plus" providerId="OAuth2" clId="{9008AC8E-305D-5C39-9C37-852E83114F55}" dt="2026-06-26T14:41:02.514" v="6442" actId="2696"/>
        <pc:sldMkLst>
          <pc:docMk/>
          <pc:sldMk cId="3224576521" sldId="868"/>
        </pc:sldMkLst>
        <pc:spChg chg="mod">
          <ac:chgData name="Shu-Heng Shao" userId="2299794161_tp_dropbox_plus" providerId="OAuth2" clId="{9008AC8E-305D-5C39-9C37-852E83114F55}" dt="2026-06-23T08:11:04.660" v="5489" actId="20577"/>
          <ac:spMkLst>
            <pc:docMk/>
            <pc:sldMk cId="3224576521" sldId="868"/>
            <ac:spMk id="2" creationId="{B374C56A-63D9-0067-B217-F5F443658D8F}"/>
          </ac:spMkLst>
        </pc:spChg>
        <pc:spChg chg="mod">
          <ac:chgData name="Shu-Heng Shao" userId="2299794161_tp_dropbox_plus" providerId="OAuth2" clId="{9008AC8E-305D-5C39-9C37-852E83114F55}" dt="2026-06-23T08:11:33.374" v="5497" actId="14100"/>
          <ac:spMkLst>
            <pc:docMk/>
            <pc:sldMk cId="3224576521" sldId="868"/>
            <ac:spMk id="3" creationId="{D1689C26-41C0-EC21-44CC-D22347E65F9E}"/>
          </ac:spMkLst>
        </pc:spChg>
        <pc:spChg chg="add mod">
          <ac:chgData name="Shu-Heng Shao" userId="2299794161_tp_dropbox_plus" providerId="OAuth2" clId="{9008AC8E-305D-5C39-9C37-852E83114F55}" dt="2026-06-23T08:18:15.292" v="5517" actId="1076"/>
          <ac:spMkLst>
            <pc:docMk/>
            <pc:sldMk cId="3224576521" sldId="868"/>
            <ac:spMk id="8" creationId="{B22047D2-DE35-784C-4462-69563338CFF3}"/>
          </ac:spMkLst>
        </pc:spChg>
        <pc:grpChg chg="add">
          <ac:chgData name="Shu-Heng Shao" userId="2299794161_tp_dropbox_plus" providerId="OAuth2" clId="{9008AC8E-305D-5C39-9C37-852E83114F55}" dt="2026-06-23T08:18:25.014" v="5518" actId="164"/>
          <ac:grpSpMkLst>
            <pc:docMk/>
            <pc:sldMk cId="3224576521" sldId="868"/>
            <ac:grpSpMk id="9" creationId="{29E35DAE-0982-5704-181F-EAAB4CABB7C2}"/>
          </ac:grpSpMkLst>
        </pc:grpChg>
        <pc:picChg chg="add mod">
          <ac:chgData name="Shu-Heng Shao" userId="2299794161_tp_dropbox_plus" providerId="OAuth2" clId="{9008AC8E-305D-5C39-9C37-852E83114F55}" dt="2026-06-23T08:11:00.568" v="5487" actId="1076"/>
          <ac:picMkLst>
            <pc:docMk/>
            <pc:sldMk cId="3224576521" sldId="868"/>
            <ac:picMk id="5" creationId="{9E892D5F-C4E7-67E2-0D8F-9F426B26F0EF}"/>
          </ac:picMkLst>
        </pc:picChg>
        <pc:picChg chg="add mod">
          <ac:chgData name="Shu-Heng Shao" userId="2299794161_tp_dropbox_plus" providerId="OAuth2" clId="{9008AC8E-305D-5C39-9C37-852E83114F55}" dt="2026-06-23T08:18:11.909" v="5516" actId="1035"/>
          <ac:picMkLst>
            <pc:docMk/>
            <pc:sldMk cId="3224576521" sldId="868"/>
            <ac:picMk id="7" creationId="{6407BEE3-D3F7-8914-3451-D42C89A21BC1}"/>
          </ac:picMkLst>
        </pc:picChg>
      </pc:sldChg>
      <pc:sldChg chg="modSp new mod">
        <pc:chgData name="Shu-Heng Shao" userId="2299794161_tp_dropbox_plus" providerId="OAuth2" clId="{9008AC8E-305D-5C39-9C37-852E83114F55}" dt="2026-06-23T08:40:47.514" v="6400" actId="255"/>
        <pc:sldMkLst>
          <pc:docMk/>
          <pc:sldMk cId="2469235218" sldId="869"/>
        </pc:sldMkLst>
        <pc:spChg chg="mod">
          <ac:chgData name="Shu-Heng Shao" userId="2299794161_tp_dropbox_plus" providerId="OAuth2" clId="{9008AC8E-305D-5C39-9C37-852E83114F55}" dt="2026-06-23T08:36:36.191" v="5987" actId="20577"/>
          <ac:spMkLst>
            <pc:docMk/>
            <pc:sldMk cId="2469235218" sldId="869"/>
            <ac:spMk id="2" creationId="{E7E7C389-15A9-2B0E-D633-A96742829F15}"/>
          </ac:spMkLst>
        </pc:spChg>
        <pc:spChg chg="mod">
          <ac:chgData name="Shu-Heng Shao" userId="2299794161_tp_dropbox_plus" providerId="OAuth2" clId="{9008AC8E-305D-5C39-9C37-852E83114F55}" dt="2026-06-23T08:40:47.514" v="6400" actId="255"/>
          <ac:spMkLst>
            <pc:docMk/>
            <pc:sldMk cId="2469235218" sldId="869"/>
            <ac:spMk id="3" creationId="{B0C5DC07-A210-1348-8801-D0A209E886C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8DE17-2AD1-C34B-A285-A9AE7FD85C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6C51D7-9FAC-8941-B098-8197670F0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4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C51D7-9FAC-8941-B098-8197670F07B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01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C51D7-9FAC-8941-B098-8197670F07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35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261EAC-F85B-AC4D-9A82-23B601C8304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355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A7B01-C298-07FA-8576-40D1DF1B1A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F7FC4C-A74C-F1E1-DA7F-56F9C96B1E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F80BC81-B798-FBC9-91F3-BC54585E5EA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F60F7F-28AB-6167-D5D6-5965169625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C51D7-9FAC-8941-B098-8197670F07B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1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C51D7-9FAC-8941-B098-8197670F07B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496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C51D7-9FAC-8941-B098-8197670F07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554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graded commutative at the </a:t>
            </a:r>
            <a:r>
              <a:rPr lang="en-US" dirty="0" err="1"/>
              <a:t>cochain</a:t>
            </a:r>
            <a:r>
              <a:rPr lang="en-US" dirty="0"/>
              <a:t>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C51D7-9FAC-8941-B098-8197670F07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333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Ultra-local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C51D7-9FAC-8941-B098-8197670F07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795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be viewed as a WZW term if embedded into nonabelian theory.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6C51D7-9FAC-8941-B098-8197670F07B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61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FC682-E3D7-0909-FA1D-8FF6445E05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94A407-E3D5-FFC5-9C15-7395B71EF3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0E22A-A1F6-269F-57C6-8CE2CC3C0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334B1-9CB2-5CB2-9957-2E46E869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BF81D-BDF3-3734-2A79-B6E8DF249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F9FD5-E114-636D-015E-0854F8E60B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84F6C-DA84-B60B-57B6-A946FA8B3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7F279F-C294-FC09-4E5C-09DE1B77E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C0ECB2-132E-EDCB-6786-E9B327D5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52238-0C52-DBC1-9B0C-32824D127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888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A61CB9-3D82-95BF-BF74-6DD33F59A8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655B9D-8D03-9CD9-8BBD-1CC6D6A2E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4A227-9270-4E92-44BE-4AD23D67A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AC9F3-9B09-8261-FEE4-FCBC62A47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ED7B98-F5FA-7217-E827-D6A58EBD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407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6F744-A9ED-563E-08DD-724FC1CA5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3EA54-3292-4D3A-BA89-1E8BE0001C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971A1C-0A69-8D8F-D05A-A59D18E32A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76B8E-AD50-6197-067B-20C5E28FB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34273-0EB6-B315-C787-E741E422C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667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A846DC-7B84-5DFD-C06A-6EBB81539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8A27F4-3D7E-DDA3-F0D6-9EE7934AC3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B78EEE-1220-242D-9404-15FC6CF65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CE7777-6978-623D-A6E2-875B2CCC5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D3020-B394-C8ED-1278-8F0834B1A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87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BD9BC-0128-A71F-853F-F22972355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E38AE-91B5-64D1-E3E8-5F433F6C40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69752D-68A2-B895-93DC-39165FA8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108A37-7C53-8FC1-09E6-C4CE2C547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1FEABC-77BA-FAEB-C9C2-1E521705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0D2705-0DBC-2637-6468-126986F89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95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89AE1-B995-4DB5-F2D6-502C7EEFD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27D038-32CA-F245-EDDC-8FA85F4CB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4C1158-5C44-107E-9AA5-020C85B2A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AE0A43-2E1D-8059-3C46-E6A7453EC2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97B697-A110-A551-416B-CDFCD4C29F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9CCB2-BAA6-87B2-3381-6D5395454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856AB1-E8E2-EC25-F890-12F22E3C2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FCC87A-9D8F-47B1-A75D-07712B442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29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F9461-1B0E-FE25-9619-EA77F9FE1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593200B-1B6C-CBED-E611-67DD6EED7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37F33F-90D9-70EC-639D-16E572652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6636B8-7FDD-ED31-F223-FB17094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148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6B9EF6-C3E7-820A-E539-CAA59876D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477D27-6AB0-A17F-3612-B42A97088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9C8D77-3393-D8E0-43B9-2064C13B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5586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E81F-8F18-DA0E-2EE0-6724E9BA6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CE6A0-F491-C64A-A7E8-BF5211750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4DCC68-DB6A-F616-928E-C19EECC3E8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BD56CC-97F1-9F76-45D9-735220EC7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72281C-FA63-D652-F387-7B2002BD4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8B3B54-24D5-1934-D50C-E5B53A538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021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34909-9C63-DAC1-6631-F4F7E3BD2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6119A-DA6B-8E27-C0F6-61B9FB8270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7C4140-07A9-BA2B-71B6-7658DC1747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1B8F49-8950-99AD-DF76-0E28E7092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D5D8B1-22DE-9E53-AF9A-5BA1D3C4E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A17656-553D-DA2E-475F-1328B40FA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224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C4180BC-9589-24C5-1201-33AFB1F1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7F99D9-10A4-09C9-4530-1FE1E1528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E63735-7777-4F58-1EC8-1CD597830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B749F8-1284-E94D-9C9A-3B18C5E35F4F}" type="datetimeFigureOut">
              <a:rPr lang="en-US" smtClean="0"/>
              <a:t>6/30/26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40E2C-C8A3-85C2-D214-824FE5065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69B2CC-9559-6C12-4758-83B8369D2C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EC808B3-5E44-2148-87B1-B623F8BEC2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15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0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0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50.png"/><Relationship Id="rId3" Type="http://schemas.openxmlformats.org/officeDocument/2006/relationships/image" Target="../media/image31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4" Type="http://schemas.openxmlformats.org/officeDocument/2006/relationships/image" Target="../media/image32.png"/><Relationship Id="rId1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34.png"/><Relationship Id="rId7" Type="http://schemas.openxmlformats.org/officeDocument/2006/relationships/image" Target="../media/image30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0.png"/><Relationship Id="rId5" Type="http://schemas.openxmlformats.org/officeDocument/2006/relationships/image" Target="../media/image280.png"/><Relationship Id="rId10" Type="http://schemas.openxmlformats.org/officeDocument/2006/relationships/image" Target="../media/image260.png"/><Relationship Id="rId4" Type="http://schemas.openxmlformats.org/officeDocument/2006/relationships/image" Target="../media/image270.png"/><Relationship Id="rId9" Type="http://schemas.openxmlformats.org/officeDocument/2006/relationships/image" Target="../media/image3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5" Type="http://schemas.openxmlformats.org/officeDocument/2006/relationships/image" Target="../media/image57.png"/><Relationship Id="rId14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5.png"/><Relationship Id="rId7" Type="http://schemas.openxmlformats.org/officeDocument/2006/relationships/image" Target="../media/image380.png"/><Relationship Id="rId2" Type="http://schemas.openxmlformats.org/officeDocument/2006/relationships/image" Target="../media/image55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15" Type="http://schemas.openxmlformats.org/officeDocument/2006/relationships/image" Target="../media/image57.png"/><Relationship Id="rId14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0.png"/><Relationship Id="rId3" Type="http://schemas.openxmlformats.org/officeDocument/2006/relationships/image" Target="../media/image5.png"/><Relationship Id="rId7" Type="http://schemas.openxmlformats.org/officeDocument/2006/relationships/image" Target="../media/image3800.png"/><Relationship Id="rId12" Type="http://schemas.openxmlformats.org/officeDocument/2006/relationships/image" Target="../media/image220.png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0.png"/><Relationship Id="rId11" Type="http://schemas.openxmlformats.org/officeDocument/2006/relationships/image" Target="../media/image240.png"/><Relationship Id="rId9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7" Type="http://schemas.openxmlformats.org/officeDocument/2006/relationships/image" Target="../media/image4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5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410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5" Type="http://schemas.openxmlformats.org/officeDocument/2006/relationships/image" Target="../media/image530.png"/><Relationship Id="rId4" Type="http://schemas.openxmlformats.org/officeDocument/2006/relationships/image" Target="../media/image410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D8D7C-7AFB-C925-9ADF-ED702F90F1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600" dirty="0"/>
              <a:t>A Solvable Model</a:t>
            </a:r>
            <a:br>
              <a:rPr lang="en-US" sz="3600" dirty="0"/>
            </a:br>
            <a:r>
              <a:rPr lang="en-US" sz="3600" dirty="0"/>
              <a:t> with Exact Lattice Chiral Symmetry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2458D6-CF9A-5A3F-84BE-9D9CC213DB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781829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Shu-Heng Shao (MIT)</a:t>
            </a:r>
          </a:p>
          <a:p>
            <a:endParaRPr lang="en-US" sz="2000" dirty="0"/>
          </a:p>
          <a:p>
            <a:r>
              <a:rPr lang="en-US" sz="2000" dirty="0" err="1"/>
              <a:t>Zhiyao</a:t>
            </a:r>
            <a:r>
              <a:rPr lang="en-US" sz="2000" dirty="0"/>
              <a:t> Lu, Sahand </a:t>
            </a:r>
            <a:r>
              <a:rPr lang="en-US" sz="2000" dirty="0" err="1"/>
              <a:t>Seifnashri</a:t>
            </a:r>
            <a:r>
              <a:rPr lang="en-US" sz="2000" dirty="0"/>
              <a:t>, SHS [2604.06307]</a:t>
            </a:r>
          </a:p>
          <a:p>
            <a:r>
              <a:rPr lang="en-US" sz="2000" dirty="0"/>
              <a:t>See also: Ryan Thorngren, John </a:t>
            </a:r>
            <a:r>
              <a:rPr lang="en-US" sz="2000" dirty="0" err="1"/>
              <a:t>Preskill</a:t>
            </a:r>
            <a:r>
              <a:rPr lang="en-US" sz="2000" dirty="0"/>
              <a:t>, Lukasz </a:t>
            </a:r>
            <a:r>
              <a:rPr lang="en-US" sz="2000" dirty="0" err="1"/>
              <a:t>Fidkowski</a:t>
            </a:r>
            <a:r>
              <a:rPr lang="en-US" sz="2000" dirty="0"/>
              <a:t> [2601.04304]</a:t>
            </a:r>
          </a:p>
          <a:p>
            <a:r>
              <a:rPr lang="en-US" sz="2000" dirty="0"/>
              <a:t>Lukasz </a:t>
            </a:r>
            <a:r>
              <a:rPr lang="en-US" sz="2000" dirty="0" err="1"/>
              <a:t>Fidkowski</a:t>
            </a:r>
            <a:r>
              <a:rPr lang="en-US" sz="2000" dirty="0"/>
              <a:t>, </a:t>
            </a:r>
            <a:r>
              <a:rPr lang="en-US" sz="2000" dirty="0" err="1"/>
              <a:t>Cenke</a:t>
            </a:r>
            <a:r>
              <a:rPr lang="en-US" sz="2000" dirty="0"/>
              <a:t> Xu, Carolyn Zhang [2510.17969]</a:t>
            </a:r>
          </a:p>
          <a:p>
            <a:endParaRPr lang="en-US" sz="2000" dirty="0"/>
          </a:p>
        </p:txBody>
      </p:sp>
      <p:pic>
        <p:nvPicPr>
          <p:cNvPr id="5" name="Picture 4" descr="A black background with blue and green text&#10;&#10;AI-generated content may be incorrect.">
            <a:extLst>
              <a:ext uri="{FF2B5EF4-FFF2-40B4-BE49-F238E27FC236}">
                <a16:creationId xmlns:a16="http://schemas.microsoft.com/office/drawing/2014/main" id="{C0E91A51-C2F6-93DB-2B69-E75432365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83" y="156634"/>
            <a:ext cx="4650321" cy="7154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2B4F04A-12BC-B42A-FCE1-81E78A4BC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667" y="196365"/>
            <a:ext cx="4677949" cy="675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10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29E3AA-0832-5534-1ECA-107ACB8B3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Lattice fields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B1A57-8E50-840B-C76B-6EBDA6F8B5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159222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Hamiltonian lattice model: 3d space is discrete, time is continuous. </a:t>
                </a:r>
              </a:p>
              <a:p>
                <a:r>
                  <a:rPr lang="en-US" sz="2400" dirty="0"/>
                  <a:t>On every site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-valued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2400" dirty="0"/>
                  <a:t>. </a:t>
                </a:r>
              </a:p>
              <a:p>
                <a:r>
                  <a:rPr lang="en-US" sz="2400" dirty="0"/>
                  <a:t>On every link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there is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-valued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/>
                  <a:t> is the Villain gauge field [Aoki’s talk] in the Hamiltonian formalism.</a:t>
                </a:r>
              </a:p>
              <a:p>
                <a:r>
                  <a:rPr lang="en-US" sz="2400" dirty="0"/>
                  <a:t>Each has its own conjugate momentum: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400" b="0" dirty="0"/>
                  <a:t> 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sSup>
                                <m:sSupPr>
                                  <m:ctrlP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e>
                                <m:sup>
                                  <m:r>
                                    <a:rPr lang="en-US" sz="2400" b="0" i="1" smtClean="0">
                                      <a:solidFill>
                                        <a:srgbClr val="00B0F0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endParaRPr lang="en-US" sz="24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BB1A57-8E50-840B-C76B-6EBDA6F8B5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159222" cy="4351338"/>
              </a:xfrm>
              <a:blipFill>
                <a:blip r:embed="rId2"/>
                <a:stretch>
                  <a:fillRect l="-1241" t="-26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E703446B-8551-37D0-D500-5B45E2E76765}"/>
              </a:ext>
            </a:extLst>
          </p:cNvPr>
          <p:cNvGrpSpPr/>
          <p:nvPr/>
        </p:nvGrpSpPr>
        <p:grpSpPr>
          <a:xfrm>
            <a:off x="7392473" y="1200597"/>
            <a:ext cx="4653746" cy="4456806"/>
            <a:chOff x="7392473" y="1200597"/>
            <a:chExt cx="4653746" cy="4456806"/>
          </a:xfrm>
        </p:grpSpPr>
        <p:pic>
          <p:nvPicPr>
            <p:cNvPr id="6" name="Picture 5" descr="A cube with black and white squares&#10;&#10;AI-generated content may be incorrect.">
              <a:extLst>
                <a:ext uri="{FF2B5EF4-FFF2-40B4-BE49-F238E27FC236}">
                  <a16:creationId xmlns:a16="http://schemas.microsoft.com/office/drawing/2014/main" id="{2E4B6CE4-583D-90B9-3992-C199CC21B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392473" y="1200597"/>
              <a:ext cx="4456806" cy="445680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9E37D1A-61E0-059C-D41C-5C18657B6D50}"/>
                </a:ext>
              </a:extLst>
            </p:cNvPr>
            <p:cNvSpPr/>
            <p:nvPr/>
          </p:nvSpPr>
          <p:spPr>
            <a:xfrm>
              <a:off x="11134859" y="2210625"/>
              <a:ext cx="218941" cy="21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0F0F6CA-F013-1BA9-F028-A086324D602C}"/>
                </a:ext>
              </a:extLst>
            </p:cNvPr>
            <p:cNvCxnSpPr/>
            <p:nvPr/>
          </p:nvCxnSpPr>
          <p:spPr>
            <a:xfrm flipV="1">
              <a:off x="9659155" y="4726546"/>
              <a:ext cx="566670" cy="283336"/>
            </a:xfrm>
            <a:prstGeom prst="line">
              <a:avLst/>
            </a:prstGeom>
            <a:ln w="1047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72A7E62-FE14-4B40-D51D-380B294BD401}"/>
                    </a:ext>
                  </a:extLst>
                </p:cNvPr>
                <p:cNvSpPr txBox="1"/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972A7E62-FE14-4B40-D51D-380B294BD40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4225" b="-1315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41B4939-FD6F-1E16-E2D9-89CDD6242372}"/>
                    </a:ext>
                  </a:extLst>
                </p:cNvPr>
                <p:cNvSpPr txBox="1"/>
                <p:nvPr/>
              </p:nvSpPr>
              <p:spPr>
                <a:xfrm>
                  <a:off x="9620876" y="4961104"/>
                  <a:ext cx="8893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41B4939-FD6F-1E16-E2D9-89CDD62423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876" y="4961104"/>
                  <a:ext cx="889358" cy="461665"/>
                </a:xfrm>
                <a:prstGeom prst="rect">
                  <a:avLst/>
                </a:prstGeom>
                <a:blipFill>
                  <a:blip r:embed="rId5"/>
                  <a:stretch>
                    <a:fillRect r="-140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68994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2C2B2-4947-0022-8590-0C1444580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solvable Hamiltonian</a:t>
            </a:r>
            <a:br>
              <a:rPr lang="en-US" dirty="0"/>
            </a:br>
            <a:r>
              <a:rPr lang="en-US" sz="2000" dirty="0"/>
              <a:t>[Lu-</a:t>
            </a:r>
            <a:r>
              <a:rPr lang="en-US" sz="2000" dirty="0" err="1"/>
              <a:t>Seifnashri</a:t>
            </a:r>
            <a:r>
              <a:rPr lang="en-US" sz="2000" dirty="0"/>
              <a:t>-SHS]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16C7C0-A011-095D-133E-3F987448D5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sz="2400" dirty="0"/>
                  <a:t>A solvable Hamiltonian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400" b="0" i="1" smtClean="0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𝑑𝑤</m:t>
                              </m:r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b="0" i="1" smtClean="0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Generalizations of lower-dimensional models in [Cheng-Seiberg ‘22, </a:t>
                </a:r>
                <a:r>
                  <a:rPr lang="en-US" sz="2400" dirty="0" err="1"/>
                  <a:t>Fazza-Sulejmanpasic</a:t>
                </a:r>
                <a:r>
                  <a:rPr lang="en-US" sz="2400" dirty="0"/>
                  <a:t> ’22].</a:t>
                </a:r>
              </a:p>
              <a:p>
                <a:r>
                  <a:rPr lang="en-US" sz="2400" dirty="0"/>
                  <a:t>To make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a compact, we impose the lattice gauge identification: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  , 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𝑑𝑚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   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 is an integer gauge parameter.</a:t>
                </a:r>
              </a:p>
              <a:p>
                <a:r>
                  <a:rPr lang="en-US" sz="2400" dirty="0"/>
                  <a:t>Continuum limit, a free compact boson: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16C7C0-A011-095D-133E-3F987448D5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24" t="-22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C163FFB9-DCF4-7270-E51B-FDA0535C440F}"/>
              </a:ext>
            </a:extLst>
          </p:cNvPr>
          <p:cNvGrpSpPr/>
          <p:nvPr/>
        </p:nvGrpSpPr>
        <p:grpSpPr>
          <a:xfrm>
            <a:off x="9530367" y="0"/>
            <a:ext cx="2271154" cy="2296894"/>
            <a:chOff x="7392473" y="1200597"/>
            <a:chExt cx="4653746" cy="4706489"/>
          </a:xfrm>
        </p:grpSpPr>
        <p:pic>
          <p:nvPicPr>
            <p:cNvPr id="8" name="Picture 7" descr="A cube with black and white squares&#10;&#10;AI-generated content may be incorrect.">
              <a:extLst>
                <a:ext uri="{FF2B5EF4-FFF2-40B4-BE49-F238E27FC236}">
                  <a16:creationId xmlns:a16="http://schemas.microsoft.com/office/drawing/2014/main" id="{427BBAE0-74BE-4017-6D97-75CA26D86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392473" y="1200597"/>
              <a:ext cx="4456806" cy="4456806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82DE0D3-4AB9-F64E-18C1-226AAE453BFB}"/>
                </a:ext>
              </a:extLst>
            </p:cNvPr>
            <p:cNvSpPr/>
            <p:nvPr/>
          </p:nvSpPr>
          <p:spPr>
            <a:xfrm>
              <a:off x="11134859" y="2210625"/>
              <a:ext cx="218941" cy="21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EF17925-2381-859A-C292-D266B8C818D5}"/>
                </a:ext>
              </a:extLst>
            </p:cNvPr>
            <p:cNvCxnSpPr/>
            <p:nvPr/>
          </p:nvCxnSpPr>
          <p:spPr>
            <a:xfrm flipV="1">
              <a:off x="9659155" y="4726546"/>
              <a:ext cx="566670" cy="283336"/>
            </a:xfrm>
            <a:prstGeom prst="line">
              <a:avLst/>
            </a:prstGeom>
            <a:ln w="666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7153099-6478-293B-EE76-0940464810CE}"/>
                    </a:ext>
                  </a:extLst>
                </p:cNvPr>
                <p:cNvSpPr txBox="1"/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D7153099-6478-293B-EE76-0940464810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1429" r="-91429" b="-1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5E8CB7A-624A-B1EA-A585-22B89EEF36B2}"/>
                    </a:ext>
                  </a:extLst>
                </p:cNvPr>
                <p:cNvSpPr txBox="1"/>
                <p:nvPr/>
              </p:nvSpPr>
              <p:spPr>
                <a:xfrm>
                  <a:off x="9620876" y="4961104"/>
                  <a:ext cx="889358" cy="945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C5E8CB7A-624A-B1EA-A585-22B89EEF36B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876" y="4961104"/>
                  <a:ext cx="889358" cy="945982"/>
                </a:xfrm>
                <a:prstGeom prst="rect">
                  <a:avLst/>
                </a:prstGeom>
                <a:blipFill>
                  <a:blip r:embed="rId5"/>
                  <a:stretch>
                    <a:fillRect r="-102857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34055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78C4-9DBB-A4B9-174E-7303B8F3E3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Global symmetries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3A10F-A130-E4F0-84CF-91C0E4AD68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𝑑𝑤</m:t>
                              </m:r>
                              <m:r>
                                <a:rPr lang="en-US" sz="2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chemeClr val="bg1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symmetry: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Vector charge: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Continuum: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∼∫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i="1" dirty="0"/>
                  <a:t>Where is the axial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i="1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i="1" dirty="0"/>
                  <a:t>symmetry? What does it act on?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FE3A10F-A130-E4F0-84CF-91C0E4AD68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65" t="-31105" b="-10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9D3D8B6-5523-E0DE-387A-DE2E9FD34873}"/>
              </a:ext>
            </a:extLst>
          </p:cNvPr>
          <p:cNvGrpSpPr/>
          <p:nvPr/>
        </p:nvGrpSpPr>
        <p:grpSpPr>
          <a:xfrm>
            <a:off x="9517488" y="0"/>
            <a:ext cx="2271154" cy="2296894"/>
            <a:chOff x="7392473" y="1200597"/>
            <a:chExt cx="4653746" cy="4706489"/>
          </a:xfrm>
        </p:grpSpPr>
        <p:pic>
          <p:nvPicPr>
            <p:cNvPr id="5" name="Picture 4" descr="A cube with black and white squares&#10;&#10;AI-generated content may be incorrect.">
              <a:extLst>
                <a:ext uri="{FF2B5EF4-FFF2-40B4-BE49-F238E27FC236}">
                  <a16:creationId xmlns:a16="http://schemas.microsoft.com/office/drawing/2014/main" id="{248B0458-F668-49B0-3DAE-12B3FC455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392473" y="1200597"/>
              <a:ext cx="4456806" cy="4456806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A146CB8-78A2-81A8-F342-FC5E32A57D1A}"/>
                </a:ext>
              </a:extLst>
            </p:cNvPr>
            <p:cNvSpPr/>
            <p:nvPr/>
          </p:nvSpPr>
          <p:spPr>
            <a:xfrm>
              <a:off x="11134859" y="2210625"/>
              <a:ext cx="218941" cy="21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1BDB8F8-669E-C524-6699-8A35E759F693}"/>
                </a:ext>
              </a:extLst>
            </p:cNvPr>
            <p:cNvCxnSpPr/>
            <p:nvPr/>
          </p:nvCxnSpPr>
          <p:spPr>
            <a:xfrm flipV="1">
              <a:off x="9659155" y="4726546"/>
              <a:ext cx="566670" cy="283336"/>
            </a:xfrm>
            <a:prstGeom prst="line">
              <a:avLst/>
            </a:prstGeom>
            <a:ln w="666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1927E24-7788-5F2E-B72A-D65AA2617D0C}"/>
                    </a:ext>
                  </a:extLst>
                </p:cNvPr>
                <p:cNvSpPr txBox="1"/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1927E24-7788-5F2E-B72A-D65AA2617D0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11429" r="-91429" b="-12631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E33885D-BB6C-E867-AE23-DDD8C6902F62}"/>
                    </a:ext>
                  </a:extLst>
                </p:cNvPr>
                <p:cNvSpPr txBox="1"/>
                <p:nvPr/>
              </p:nvSpPr>
              <p:spPr>
                <a:xfrm>
                  <a:off x="9620876" y="4961104"/>
                  <a:ext cx="889358" cy="9459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BE33885D-BB6C-E867-AE23-DDD8C6902F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876" y="4961104"/>
                  <a:ext cx="889358" cy="945982"/>
                </a:xfrm>
                <a:prstGeom prst="rect">
                  <a:avLst/>
                </a:prstGeom>
                <a:blipFill>
                  <a:blip r:embed="rId6"/>
                  <a:stretch>
                    <a:fillRect r="-102857" b="-27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614021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6396D1-01D9-6513-3113-E533F1534A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DED8B-ACA0-C253-CEF7-A5E381FC49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Lattice chiral symmetry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1A589B-C3CD-89F6-B9CC-E1D728268B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56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CAD30-4F4F-7706-DFAA-5CD648D7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Axion string in the continuum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21735-53AD-47BE-DC6D-A4987774266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540933"/>
                <a:ext cx="9812867" cy="4951942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In the continuum, a compact boson (or an “</a:t>
                </a:r>
                <a:r>
                  <a:rPr lang="en-US" sz="2400" dirty="0">
                    <a:solidFill>
                      <a:srgbClr val="FF0000"/>
                    </a:solidFill>
                  </a:rPr>
                  <a:t>axion</a:t>
                </a:r>
                <a:r>
                  <a:rPr lang="en-US" sz="2400" dirty="0"/>
                  <a:t>”)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is dual to a 2-form gauge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sz="2400" dirty="0"/>
                  <a:t> [e.g., Witten ‘26]: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b>
                      </m:sSub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𝜌𝜎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𝜇𝜈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 are 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local operators as they are </a:t>
                </a:r>
                <a:r>
                  <a:rPr lang="en-US" sz="2400" b="1" dirty="0"/>
                  <a:t>not</a:t>
                </a:r>
                <a:r>
                  <a:rPr lang="en-US" sz="2400" dirty="0"/>
                  <a:t> </a:t>
                </a:r>
                <a:r>
                  <a:rPr lang="en-US" sz="2400" dirty="0">
                    <a:solidFill>
                      <a:srgbClr val="C00000"/>
                    </a:solidFill>
                  </a:rPr>
                  <a:t>gauge-invariant</a:t>
                </a:r>
                <a:r>
                  <a:rPr lang="en-US" sz="2400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𝜇𝜈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Λ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 Wilson surface defect is gauge-invariant, but not a local operator: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exp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nary>
                            <m:naryPr>
                              <m:chr m:val="∮"/>
                              <m:supHide m:val="on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nary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It can be thought of as the </a:t>
                </a:r>
                <a:r>
                  <a:rPr lang="en-US" sz="2400" dirty="0" err="1"/>
                  <a:t>worldsheet</a:t>
                </a:r>
                <a:r>
                  <a:rPr lang="en-US" sz="2400" dirty="0"/>
                  <a:t> of an </a:t>
                </a:r>
                <a:r>
                  <a:rPr lang="en-US" sz="2400" dirty="0">
                    <a:solidFill>
                      <a:srgbClr val="00B0F0"/>
                    </a:solidFill>
                  </a:rPr>
                  <a:t>axion string</a:t>
                </a:r>
                <a:r>
                  <a:rPr lang="en-US" sz="2400" dirty="0"/>
                  <a:t> with infinite tension. It’s charged under a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2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(2)</m:t>
                        </m:r>
                      </m:sup>
                    </m:sSup>
                  </m:oMath>
                </a14:m>
                <a:r>
                  <a:rPr lang="en-US" sz="2400" dirty="0">
                    <a:solidFill>
                      <a:srgbClr val="00B050"/>
                    </a:solidFill>
                  </a:rPr>
                  <a:t> 2-form winding global symmetry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However, we don’t see any </a:t>
                </a:r>
                <a:r>
                  <a:rPr lang="en-US" sz="2400" dirty="0">
                    <a:solidFill>
                      <a:schemeClr val="accent5">
                        <a:lumMod val="75000"/>
                      </a:schemeClr>
                    </a:solidFill>
                  </a:rPr>
                  <a:t>local operators</a:t>
                </a:r>
                <a:r>
                  <a:rPr lang="en-US" sz="2400" dirty="0"/>
                  <a:t> for an ordinary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symmetry to act on…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D421735-53AD-47BE-DC6D-A4987774266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540933"/>
                <a:ext cx="9812867" cy="4951942"/>
              </a:xfrm>
              <a:blipFill>
                <a:blip r:embed="rId2"/>
                <a:stretch>
                  <a:fillRect l="-904" t="-1790" r="-517" b="-7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diagram of a glass with a string&#10;&#10;AI-generated content may be incorrect.">
            <a:extLst>
              <a:ext uri="{FF2B5EF4-FFF2-40B4-BE49-F238E27FC236}">
                <a16:creationId xmlns:a16="http://schemas.microsoft.com/office/drawing/2014/main" id="{360874E5-141A-6BF0-C177-9FA1EF7224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8933" y="2809671"/>
            <a:ext cx="1943067" cy="2321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15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731EA-D60B-EF51-354A-E770F3188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Relaxing Gauss’s law</a:t>
            </a:r>
            <a:br>
              <a:rPr lang="en-US" dirty="0"/>
            </a:br>
            <a:r>
              <a:rPr lang="en-US" sz="2000" dirty="0"/>
              <a:t>[Lu-</a:t>
            </a:r>
            <a:r>
              <a:rPr lang="en-US" sz="2000" dirty="0" err="1"/>
              <a:t>Seifnashri</a:t>
            </a:r>
            <a:r>
              <a:rPr lang="en-US" sz="2000" dirty="0"/>
              <a:t>-SHS]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64140-CF9C-CF34-F717-1D7FB0CD2E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195196" cy="4640590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On the lattice, it is very common to relax Gauss’s law and gauge invariance, and assign a large </a:t>
                </a:r>
                <a:r>
                  <a:rPr lang="en-US" sz="2400" dirty="0">
                    <a:solidFill>
                      <a:schemeClr val="accent4">
                        <a:lumMod val="75000"/>
                      </a:schemeClr>
                    </a:solidFill>
                  </a:rPr>
                  <a:t>energy penalty </a:t>
                </a:r>
                <a:r>
                  <a:rPr lang="en-US" sz="2400" dirty="0"/>
                  <a:t>to gauge-non-invariant states. </a:t>
                </a:r>
              </a:p>
              <a:p>
                <a:r>
                  <a:rPr lang="en-US" sz="2400" dirty="0"/>
                  <a:t>Famously, Kitaev’s </a:t>
                </a:r>
                <a:r>
                  <a:rPr lang="en-US" sz="2400" dirty="0" err="1"/>
                  <a:t>toric</a:t>
                </a:r>
                <a:r>
                  <a:rPr lang="en-US" sz="2400" dirty="0"/>
                  <a:t> code is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400" dirty="0"/>
                  <a:t> gauge theory with Gauss’s law enforced energetically.</a:t>
                </a:r>
                <a:endParaRPr lang="en-US" sz="2400" i="1" dirty="0">
                  <a:latin typeface="Cambria Math" panose="02040503050406030204" pitchFamily="18" charset="0"/>
                </a:endParaRPr>
              </a:p>
              <a:p>
                <a:r>
                  <a:rPr lang="en-US" sz="2400" dirty="0"/>
                  <a:t>In our Villain Hamiltonian, </a:t>
                </a:r>
                <a:r>
                  <a:rPr lang="en-US" sz="2400" dirty="0">
                    <a:solidFill>
                      <a:srgbClr val="C00000"/>
                    </a:solidFill>
                  </a:rPr>
                  <a:t>Gauss’s law </a:t>
                </a:r>
                <a:r>
                  <a:rPr lang="en-US" sz="2400" dirty="0"/>
                  <a:t>for the 2-form gauge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/>
                  <a:t> is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𝑑𝑤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It is not imposed strictly, but enforced energetically by taking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400" dirty="0"/>
                  <a:t> to be large.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𝑑𝑤</m:t>
                              </m:r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464140-CF9C-CF34-F717-1D7FB0CD2E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195196" cy="4640590"/>
              </a:xfrm>
              <a:blipFill>
                <a:blip r:embed="rId2"/>
                <a:stretch>
                  <a:fillRect l="-872" t="-1907" b="-332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051FECC2-9DD5-BD96-D9D1-4931F6C2E030}"/>
              </a:ext>
            </a:extLst>
          </p:cNvPr>
          <p:cNvGrpSpPr/>
          <p:nvPr/>
        </p:nvGrpSpPr>
        <p:grpSpPr>
          <a:xfrm>
            <a:off x="9787943" y="0"/>
            <a:ext cx="1859031" cy="1920348"/>
            <a:chOff x="7392473" y="1200597"/>
            <a:chExt cx="4653746" cy="4950686"/>
          </a:xfrm>
        </p:grpSpPr>
        <p:pic>
          <p:nvPicPr>
            <p:cNvPr id="5" name="Picture 4" descr="A cube with black and white squares&#10;&#10;AI-generated content may be incorrect.">
              <a:extLst>
                <a:ext uri="{FF2B5EF4-FFF2-40B4-BE49-F238E27FC236}">
                  <a16:creationId xmlns:a16="http://schemas.microsoft.com/office/drawing/2014/main" id="{5613FAF4-2C34-859F-2D1C-F32A850FA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7392473" y="1200597"/>
              <a:ext cx="4456806" cy="4456806"/>
            </a:xfrm>
            <a:prstGeom prst="rect">
              <a:avLst/>
            </a:prstGeom>
          </p:spPr>
        </p:pic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EBB4AD8-01B8-B9AC-A0B5-F45A4A60BD28}"/>
                </a:ext>
              </a:extLst>
            </p:cNvPr>
            <p:cNvSpPr/>
            <p:nvPr/>
          </p:nvSpPr>
          <p:spPr>
            <a:xfrm>
              <a:off x="11134859" y="2210625"/>
              <a:ext cx="218941" cy="21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080A775C-5359-78EF-56D9-62EB4FA763A4}"/>
                </a:ext>
              </a:extLst>
            </p:cNvPr>
            <p:cNvCxnSpPr/>
            <p:nvPr/>
          </p:nvCxnSpPr>
          <p:spPr>
            <a:xfrm flipV="1">
              <a:off x="9659155" y="4726546"/>
              <a:ext cx="566670" cy="283336"/>
            </a:xfrm>
            <a:prstGeom prst="line">
              <a:avLst/>
            </a:prstGeom>
            <a:ln w="666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ABE8D8-7B18-6099-C4A2-554CB743E0EB}"/>
                    </a:ext>
                  </a:extLst>
                </p:cNvPr>
                <p:cNvSpPr txBox="1"/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ABE8D8-7B18-6099-C4A2-554CB743E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10000" r="-130000" b="-16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3A63B59-4602-51A7-1E5B-4C573A721A23}"/>
                    </a:ext>
                  </a:extLst>
                </p:cNvPr>
                <p:cNvSpPr txBox="1"/>
                <p:nvPr/>
              </p:nvSpPr>
              <p:spPr>
                <a:xfrm>
                  <a:off x="9620877" y="4961104"/>
                  <a:ext cx="889359" cy="1190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33A63B59-4602-51A7-1E5B-4C573A721A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877" y="4961104"/>
                  <a:ext cx="889359" cy="1190179"/>
                </a:xfrm>
                <a:prstGeom prst="rect">
                  <a:avLst/>
                </a:prstGeom>
                <a:blipFill>
                  <a:blip r:embed="rId5"/>
                  <a:stretch>
                    <a:fillRect r="-1482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0622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8C78A-C4EE-6A4C-186B-7DD0612F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A solvable spectrum</a:t>
            </a:r>
            <a:br>
              <a:rPr lang="en-US" dirty="0"/>
            </a:br>
            <a:r>
              <a:rPr lang="en-US" sz="2000" dirty="0"/>
              <a:t>[Lu-</a:t>
            </a:r>
            <a:r>
              <a:rPr lang="en-US" sz="2000" dirty="0" err="1"/>
              <a:t>Seifnashri</a:t>
            </a:r>
            <a:r>
              <a:rPr lang="en-US" sz="2000" dirty="0"/>
              <a:t>-SHS]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B3DEA-A21C-A00D-9B18-80C27402F6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724716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solidFill>
                            <a:schemeClr val="tx2">
                              <a:lumMod val="75000"/>
                              <a:lumOff val="25000"/>
                            </a:schemeClr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𝑑𝑤</m:t>
                              </m:r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Let the spatial length scale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2400" dirty="0"/>
                  <a:t> and the lattice spacing be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The spectrum is exactly solvable. Four kinds of modes.</a:t>
                </a:r>
              </a:p>
              <a:p>
                <a:r>
                  <a:rPr lang="en-US" sz="2400" dirty="0"/>
                  <a:t>The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charged states becomes </a:t>
                </a:r>
                <a:r>
                  <a:rPr lang="en-US" sz="2400" b="1" dirty="0"/>
                  <a:t>infinitely heavy </a:t>
                </a:r>
                <a:r>
                  <a:rPr lang="en-US" sz="2400" dirty="0"/>
                  <a:t>in the continuum limit as we take the lattice spacing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400" b="0" i="1" smtClean="0"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  <a:latin typeface="Cambria Math" panose="02040503050406030204" pitchFamily="18" charset="0"/>
                      </a:rPr>
                      <m:t>→0</m:t>
                    </m:r>
                    <m:r>
                      <a:rPr lang="en-US" sz="2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/>
                  <a:t> </a:t>
                </a:r>
              </a:p>
              <a:p>
                <a:r>
                  <a:rPr lang="en-US" sz="2400" dirty="0"/>
                  <a:t>These states </a:t>
                </a:r>
                <a:r>
                  <a:rPr lang="en-US" sz="2400" i="1" dirty="0"/>
                  <a:t>violate</a:t>
                </a:r>
                <a:r>
                  <a:rPr lang="en-US" sz="2400" dirty="0"/>
                  <a:t> the Gauss law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𝑑𝑤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BB3DEA-A21C-A00D-9B18-80C27402F6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7247165" cy="4351338"/>
              </a:xfrm>
              <a:blipFill>
                <a:blip r:embed="rId2"/>
                <a:stretch>
                  <a:fillRect l="-1226" t="-31105" r="-14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9CC7BE03-E4F1-3960-639D-8CF61BCA69B9}"/>
              </a:ext>
            </a:extLst>
          </p:cNvPr>
          <p:cNvGrpSpPr/>
          <p:nvPr/>
        </p:nvGrpSpPr>
        <p:grpSpPr>
          <a:xfrm>
            <a:off x="8000997" y="0"/>
            <a:ext cx="4230475" cy="6964168"/>
            <a:chOff x="8000997" y="0"/>
            <a:chExt cx="4230475" cy="6964168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C8E80BEA-A6C3-4A1B-6608-520E4659CFFE}"/>
                </a:ext>
              </a:extLst>
            </p:cNvPr>
            <p:cNvGrpSpPr/>
            <p:nvPr/>
          </p:nvGrpSpPr>
          <p:grpSpPr>
            <a:xfrm>
              <a:off x="8929007" y="0"/>
              <a:ext cx="3302465" cy="6964168"/>
              <a:chOff x="8929007" y="0"/>
              <a:chExt cx="3302465" cy="6964168"/>
            </a:xfrm>
          </p:grpSpPr>
          <p:cxnSp>
            <p:nvCxnSpPr>
              <p:cNvPr id="5" name="Straight Arrow Connector 4">
                <a:extLst>
                  <a:ext uri="{FF2B5EF4-FFF2-40B4-BE49-F238E27FC236}">
                    <a16:creationId xmlns:a16="http://schemas.microsoft.com/office/drawing/2014/main" id="{2B3FCB81-9525-C975-A090-41E40F58603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9225643" y="147883"/>
                <a:ext cx="0" cy="6302829"/>
              </a:xfrm>
              <a:prstGeom prst="straightConnector1">
                <a:avLst/>
              </a:prstGeom>
              <a:ln w="4445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B8844AE-B8A2-DDB2-3E95-5E0BA8BD35A5}"/>
                  </a:ext>
                </a:extLst>
              </p:cNvPr>
              <p:cNvCxnSpPr/>
              <p:nvPr/>
            </p:nvCxnSpPr>
            <p:spPr>
              <a:xfrm>
                <a:off x="8939893" y="6450712"/>
                <a:ext cx="571500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A84D1621-453E-FF47-0292-042A4BF3F035}"/>
                  </a:ext>
                </a:extLst>
              </p:cNvPr>
              <p:cNvCxnSpPr/>
              <p:nvPr/>
            </p:nvCxnSpPr>
            <p:spPr>
              <a:xfrm>
                <a:off x="8939893" y="6162240"/>
                <a:ext cx="571500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061D40F9-3F48-B8BF-10E1-7C4EBF42A484}"/>
                  </a:ext>
                </a:extLst>
              </p:cNvPr>
              <p:cNvCxnSpPr/>
              <p:nvPr/>
            </p:nvCxnSpPr>
            <p:spPr>
              <a:xfrm>
                <a:off x="8939893" y="5835670"/>
                <a:ext cx="571500" cy="0"/>
              </a:xfrm>
              <a:prstGeom prst="line">
                <a:avLst/>
              </a:prstGeom>
              <a:ln w="63500">
                <a:solidFill>
                  <a:srgbClr val="C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C7DC31BF-C47D-A08C-9579-F60E7A9ED45B}"/>
                  </a:ext>
                </a:extLst>
              </p:cNvPr>
              <p:cNvCxnSpPr/>
              <p:nvPr/>
            </p:nvCxnSpPr>
            <p:spPr>
              <a:xfrm>
                <a:off x="8939893" y="4986584"/>
                <a:ext cx="571500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18002221-CFFA-B410-8308-5753EA7C1328}"/>
                  </a:ext>
                </a:extLst>
              </p:cNvPr>
              <p:cNvCxnSpPr/>
              <p:nvPr/>
            </p:nvCxnSpPr>
            <p:spPr>
              <a:xfrm>
                <a:off x="8939893" y="4436855"/>
                <a:ext cx="571500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013ABB46-DEB2-419A-4990-2D4E07E10FF3}"/>
                  </a:ext>
                </a:extLst>
              </p:cNvPr>
              <p:cNvCxnSpPr/>
              <p:nvPr/>
            </p:nvCxnSpPr>
            <p:spPr>
              <a:xfrm>
                <a:off x="8929007" y="3990795"/>
                <a:ext cx="571500" cy="0"/>
              </a:xfrm>
              <a:prstGeom prst="line">
                <a:avLst/>
              </a:prstGeom>
              <a:ln w="635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9E756AC5-4CFD-7D10-F25D-78F9735BE68F}"/>
                  </a:ext>
                </a:extLst>
              </p:cNvPr>
              <p:cNvCxnSpPr/>
              <p:nvPr/>
            </p:nvCxnSpPr>
            <p:spPr>
              <a:xfrm>
                <a:off x="8929007" y="1973508"/>
                <a:ext cx="571500" cy="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F6ADEC4A-79BA-37CE-A7D1-EDDC5339874E}"/>
                  </a:ext>
                </a:extLst>
              </p:cNvPr>
              <p:cNvCxnSpPr/>
              <p:nvPr/>
            </p:nvCxnSpPr>
            <p:spPr>
              <a:xfrm>
                <a:off x="8939893" y="513008"/>
                <a:ext cx="571500" cy="0"/>
              </a:xfrm>
              <a:prstGeom prst="line">
                <a:avLst/>
              </a:prstGeom>
              <a:ln w="63500">
                <a:solidFill>
                  <a:srgbClr val="00B0F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38758CF-3857-DA36-C58E-75834D61496A}"/>
                      </a:ext>
                    </a:extLst>
                  </p:cNvPr>
                  <p:cNvSpPr txBox="1"/>
                  <p:nvPr/>
                </p:nvSpPr>
                <p:spPr>
                  <a:xfrm>
                    <a:off x="10069286" y="5372322"/>
                    <a:ext cx="1861600" cy="1591846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rgbClr val="C00000"/>
                      </a:solidFill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a14:m>
                    <a:r>
                      <a:rPr lang="en-US" sz="2000" dirty="0">
                        <a:solidFill>
                          <a:srgbClr val="C00000"/>
                        </a:solidFill>
                      </a:rPr>
                      <a:t> charged 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rgbClr val="C00000"/>
                        </a:solidFill>
                      </a:rPr>
                      <a:t>Goldstone</a:t>
                    </a:r>
                  </a:p>
                  <a:p>
                    <a:pPr algn="ctr"/>
                    <a:endParaRPr lang="en-US" sz="2000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E38758CF-3857-DA36-C58E-75834D61496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069286" y="5372322"/>
                    <a:ext cx="1861600" cy="1591846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270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DD9A0F6-CF9D-EAB0-F005-58BE3AE8B228}"/>
                      </a:ext>
                    </a:extLst>
                  </p:cNvPr>
                  <p:cNvSpPr txBox="1"/>
                  <p:nvPr/>
                </p:nvSpPr>
                <p:spPr>
                  <a:xfrm>
                    <a:off x="9741183" y="441806"/>
                    <a:ext cx="2456250" cy="160018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accent5">
                                      <a:lumMod val="60000"/>
                                      <a:lumOff val="4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rgbClr val="00B0F0"/>
                      </a:solidFill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sz="20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a14:m>
                    <a:r>
                      <a:rPr lang="en-US" sz="2000" dirty="0">
                        <a:solidFill>
                          <a:srgbClr val="00B0F0"/>
                        </a:solidFill>
                      </a:rPr>
                      <a:t> charged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rgbClr val="00B0F0"/>
                        </a:solidFill>
                      </a:rPr>
                      <a:t>local winding modes</a:t>
                    </a:r>
                  </a:p>
                  <a:p>
                    <a:pPr algn="ctr"/>
                    <a:endParaRPr lang="en-US" sz="2000" dirty="0">
                      <a:solidFill>
                        <a:srgbClr val="00B0F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0DD9A0F6-CF9D-EAB0-F005-58BE3AE8B22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41183" y="441806"/>
                    <a:ext cx="2456250" cy="160018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577" r="-206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DFD89AB-FD04-C886-399B-41991457854B}"/>
                      </a:ext>
                    </a:extLst>
                  </p:cNvPr>
                  <p:cNvSpPr txBox="1"/>
                  <p:nvPr/>
                </p:nvSpPr>
                <p:spPr>
                  <a:xfrm>
                    <a:off x="10326472" y="4001294"/>
                    <a:ext cx="1347228" cy="128406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f>
                            <m:fPr>
                              <m:ctrlP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oMath>
                      </m:oMathPara>
                    </a14:m>
                    <a:endParaRPr lang="en-US" sz="2000" dirty="0">
                      <a:solidFill>
                        <a:schemeClr val="tx1"/>
                      </a:solidFill>
                    </a:endParaRPr>
                  </a:p>
                  <a:p>
                    <a:pPr algn="ctr"/>
                    <a:r>
                      <a:rPr lang="en-US" sz="2000" dirty="0">
                        <a:solidFill>
                          <a:schemeClr val="tx1"/>
                        </a:solidFill>
                      </a:rPr>
                      <a:t>oscillators</a:t>
                    </a:r>
                  </a:p>
                  <a:p>
                    <a:pPr algn="ctr"/>
                    <a:endParaRPr lang="en-US" sz="20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3DFD89AB-FD04-C886-399B-41991457854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26472" y="4001294"/>
                    <a:ext cx="1347228" cy="1284069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4673" r="-373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A25AF9D6-CAC4-D007-D65B-8BB53F5B7C94}"/>
                  </a:ext>
                </a:extLst>
              </p:cNvPr>
              <p:cNvCxnSpPr/>
              <p:nvPr/>
            </p:nvCxnSpPr>
            <p:spPr>
              <a:xfrm>
                <a:off x="8939893" y="3522455"/>
                <a:ext cx="571500" cy="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D11F53B3-910D-0EE8-33E4-15781DEA8207}"/>
                  </a:ext>
                </a:extLst>
              </p:cNvPr>
              <p:cNvCxnSpPr/>
              <p:nvPr/>
            </p:nvCxnSpPr>
            <p:spPr>
              <a:xfrm>
                <a:off x="8939893" y="2972726"/>
                <a:ext cx="571500" cy="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B6DAE97D-A444-C62B-32C7-777D7BB9412F}"/>
                  </a:ext>
                </a:extLst>
              </p:cNvPr>
              <p:cNvCxnSpPr/>
              <p:nvPr/>
            </p:nvCxnSpPr>
            <p:spPr>
              <a:xfrm>
                <a:off x="8929007" y="2526666"/>
                <a:ext cx="571500" cy="0"/>
              </a:xfrm>
              <a:prstGeom prst="line">
                <a:avLst/>
              </a:prstGeom>
              <a:ln w="63500">
                <a:solidFill>
                  <a:srgbClr val="00B05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D561B30-9359-048C-4356-33677710FFC1}"/>
                      </a:ext>
                    </a:extLst>
                  </p:cNvPr>
                  <p:cNvSpPr txBox="1"/>
                  <p:nvPr/>
                </p:nvSpPr>
                <p:spPr>
                  <a:xfrm>
                    <a:off x="9639096" y="2439739"/>
                    <a:ext cx="2592376" cy="132343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∼</m:t>
                          </m:r>
                          <m:r>
                            <a:rPr lang="en-US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oMath>
                      </m:oMathPara>
                    </a14:m>
                    <a:endParaRPr lang="en-US" sz="2000" dirty="0">
                      <a:solidFill>
                        <a:srgbClr val="00B050"/>
                      </a:solidFill>
                    </a:endParaRPr>
                  </a:p>
                  <a:p>
                    <a:pPr algn="ctr"/>
                    <a14:m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solidFill>
                                      <a:srgbClr val="00B05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(2)</m:t>
                            </m:r>
                          </m:sup>
                        </m:sSup>
                      </m:oMath>
                    </a14:m>
                    <a:r>
                      <a:rPr lang="en-US" sz="2000" dirty="0">
                        <a:solidFill>
                          <a:srgbClr val="00B050"/>
                        </a:solidFill>
                      </a:rPr>
                      <a:t> charged</a:t>
                    </a:r>
                  </a:p>
                  <a:p>
                    <a:pPr algn="ctr"/>
                    <a:r>
                      <a:rPr lang="en-US" sz="2000" dirty="0">
                        <a:solidFill>
                          <a:srgbClr val="00B050"/>
                        </a:solidFill>
                      </a:rPr>
                      <a:t>global winding modes</a:t>
                    </a:r>
                  </a:p>
                  <a:p>
                    <a:pPr algn="ctr"/>
                    <a:endParaRPr lang="en-US" sz="2000" dirty="0">
                      <a:solidFill>
                        <a:srgbClr val="00B05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BD561B30-9359-048C-4356-33677710FFC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639096" y="2439739"/>
                    <a:ext cx="2592376" cy="1323439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463" r="-243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15C03A8-73A2-76F8-E3E5-321FCBF63376}"/>
                      </a:ext>
                    </a:extLst>
                  </p:cNvPr>
                  <p:cNvSpPr txBox="1"/>
                  <p:nvPr/>
                </p:nvSpPr>
                <p:spPr>
                  <a:xfrm>
                    <a:off x="9291181" y="0"/>
                    <a:ext cx="38446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9" name="TextBox 28">
                    <a:extLst>
                      <a:ext uri="{FF2B5EF4-FFF2-40B4-BE49-F238E27FC236}">
                        <a16:creationId xmlns:a16="http://schemas.microsoft.com/office/drawing/2014/main" id="{B15C03A8-73A2-76F8-E3E5-321FCBF6337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91181" y="0"/>
                    <a:ext cx="384464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3113AF8-2FFF-3D30-368F-C902F1C172D6}"/>
                    </a:ext>
                  </a:extLst>
                </p:cNvPr>
                <p:cNvSpPr txBox="1"/>
                <p:nvPr/>
              </p:nvSpPr>
              <p:spPr>
                <a:xfrm>
                  <a:off x="8000997" y="1045029"/>
                  <a:ext cx="1060803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𝑑𝑤</m:t>
                        </m:r>
                        <m:r>
                          <a:rPr lang="en-US" sz="20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≠0</m:t>
                        </m:r>
                      </m:oMath>
                    </m:oMathPara>
                  </a14:m>
                  <a:endParaRPr lang="en-US" sz="20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3113AF8-2FFF-3D30-368F-C902F1C172D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00997" y="1045029"/>
                  <a:ext cx="1060803" cy="40011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6000A3-7802-E00F-2881-1895DBE37C74}"/>
                  </a:ext>
                </a:extLst>
              </p:cNvPr>
              <p:cNvSpPr txBox="1"/>
              <p:nvPr/>
            </p:nvSpPr>
            <p:spPr>
              <a:xfrm>
                <a:off x="32095" y="6329155"/>
                <a:ext cx="58839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dependence is suppressed. It needs to be scaled </a:t>
                </a:r>
                <a:r>
                  <a:rPr lang="en-US" dirty="0" err="1">
                    <a:solidFill>
                      <a:schemeClr val="bg1">
                        <a:lumMod val="65000"/>
                      </a:schemeClr>
                    </a:solidFill>
                  </a:rPr>
                  <a:t>wrt</a:t>
                </a:r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1">
                            <a:lumMod val="65000"/>
                          </a:schemeClr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chemeClr val="bg1">
                        <a:lumMod val="65000"/>
                      </a:schemeClr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76000A3-7802-E00F-2881-1895DBE37C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95" y="6329155"/>
                <a:ext cx="5883918" cy="369332"/>
              </a:xfrm>
              <a:prstGeom prst="rect">
                <a:avLst/>
              </a:prstGeom>
              <a:blipFill>
                <a:blip r:embed="rId9"/>
                <a:stretch>
                  <a:fillRect l="-431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71652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0B0083-AF1A-0B35-873F-F268C55FE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Short axion string</a:t>
            </a:r>
            <a:br>
              <a:rPr lang="en-US" dirty="0"/>
            </a:br>
            <a:r>
              <a:rPr lang="en-US" sz="2000" dirty="0"/>
              <a:t>[Lu-</a:t>
            </a:r>
            <a:r>
              <a:rPr lang="en-US" sz="2000" dirty="0" err="1"/>
              <a:t>Seifnashri</a:t>
            </a:r>
            <a:r>
              <a:rPr lang="en-US" sz="2000" dirty="0"/>
              <a:t>-SHS]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DB72D-D0D5-FC46-AFA4-77C96F4FC9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𝑑𝑤</m:t>
                              </m:r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i="1">
                                  <a:solidFill>
                                    <a:srgbClr val="00B0F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On the lattice, since Gauss’s law is not strictly enforced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exp</m:t>
                        </m:r>
                      </m:fName>
                      <m:e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2400" b="0" i="1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  <a:r>
                  <a:rPr lang="en-US" sz="2400" dirty="0"/>
                  <a:t>at a single link</a:t>
                </a:r>
                <a:r>
                  <a:rPr lang="en-US" sz="2400" dirty="0">
                    <a:solidFill>
                      <a:srgbClr val="00B0F0"/>
                    </a:solidFill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/>
                  <a:t>   is a well-defined, </a:t>
                </a:r>
                <a:r>
                  <a:rPr lang="en-US" sz="2400" b="1" dirty="0">
                    <a:solidFill>
                      <a:srgbClr val="C00000"/>
                    </a:solidFill>
                  </a:rPr>
                  <a:t>local</a:t>
                </a:r>
                <a:r>
                  <a:rPr lang="en-US" sz="2400" dirty="0"/>
                  <a:t> operator.</a:t>
                </a:r>
              </a:p>
              <a:p>
                <a:r>
                  <a:rPr lang="en-US" sz="2400" dirty="0"/>
                  <a:t>It is an infinitesimally </a:t>
                </a:r>
                <a:r>
                  <a:rPr lang="en-US" sz="2400" dirty="0">
                    <a:solidFill>
                      <a:srgbClr val="00B0F0"/>
                    </a:solidFill>
                  </a:rPr>
                  <a:t>short axion string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It is charged under the lattice axial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symmetry!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06DB72D-D0D5-FC46-AFA4-77C96F4FC9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31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FDB7BD91-2D00-208E-4762-DDCBE83424EE}"/>
              </a:ext>
            </a:extLst>
          </p:cNvPr>
          <p:cNvGrpSpPr/>
          <p:nvPr/>
        </p:nvGrpSpPr>
        <p:grpSpPr>
          <a:xfrm>
            <a:off x="8590210" y="3429000"/>
            <a:ext cx="3149417" cy="3058163"/>
            <a:chOff x="7392473" y="1200597"/>
            <a:chExt cx="4456806" cy="4456806"/>
          </a:xfrm>
        </p:grpSpPr>
        <p:pic>
          <p:nvPicPr>
            <p:cNvPr id="5" name="Picture 4" descr="A cube with black and white squares&#10;&#10;AI-generated content may be incorrect.">
              <a:extLst>
                <a:ext uri="{FF2B5EF4-FFF2-40B4-BE49-F238E27FC236}">
                  <a16:creationId xmlns:a16="http://schemas.microsoft.com/office/drawing/2014/main" id="{85984ECC-CADF-5B52-36A2-FFDDC25AE2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7392473" y="1200597"/>
              <a:ext cx="4456806" cy="4456806"/>
            </a:xfrm>
            <a:prstGeom prst="rect">
              <a:avLst/>
            </a:prstGeom>
          </p:spPr>
        </p:pic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E6F5EE-56B7-2168-3221-A2055569E050}"/>
                </a:ext>
              </a:extLst>
            </p:cNvPr>
            <p:cNvCxnSpPr/>
            <p:nvPr/>
          </p:nvCxnSpPr>
          <p:spPr>
            <a:xfrm flipV="1">
              <a:off x="10208675" y="3775113"/>
              <a:ext cx="566670" cy="283336"/>
            </a:xfrm>
            <a:prstGeom prst="line">
              <a:avLst/>
            </a:prstGeom>
            <a:ln w="666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925A211-85C6-050C-04D8-F6CD6D0B8EE6}"/>
                    </a:ext>
                  </a:extLst>
                </p:cNvPr>
                <p:cNvSpPr txBox="1"/>
                <p:nvPr/>
              </p:nvSpPr>
              <p:spPr>
                <a:xfrm>
                  <a:off x="10047329" y="4610243"/>
                  <a:ext cx="889360" cy="67280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C925A211-85C6-050C-04D8-F6CD6D0B8E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47329" y="4610243"/>
                  <a:ext cx="889360" cy="672806"/>
                </a:xfrm>
                <a:prstGeom prst="rect">
                  <a:avLst/>
                </a:prstGeom>
                <a:blipFill>
                  <a:blip r:embed="rId5"/>
                  <a:stretch>
                    <a:fillRect l="-2000" r="-112000" b="-1351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8978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9EE9E6-06BF-BF8E-DE0A-D19E4B2BF0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4000" dirty="0"/>
                  <a:t>Exact lattice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4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4000" dirty="0"/>
                  <a:t> symmetry</a:t>
                </a:r>
                <a:endParaRPr lang="en-US" sz="200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99EE9E6-06BF-BF8E-DE0A-D19E4B2BF0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90AE2-53C8-9934-E7AF-1EE92F6AE77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4"/>
                <a:ext cx="10842641" cy="4798459"/>
              </a:xfrm>
            </p:spPr>
            <p:txBody>
              <a:bodyPr>
                <a:noAutofit/>
              </a:bodyPr>
              <a:lstStyle/>
              <a:p>
                <a:r>
                  <a:rPr lang="en-US" sz="2400" dirty="0"/>
                  <a:t>Lattice axial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charge acts on the short axion string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exp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𝑖𝑏</m:t>
                            </m:r>
                          </m:e>
                        </m:func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/>
                  <a:t>: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𝑠𝑝𝑎𝑐𝑒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eqArr>
                            <m:eqArr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eqArr>
                        </m:sub>
                        <m:sup/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𝜖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𝑖𝑗𝑘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dirty="0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</m:d>
                        </m:e>
                      </m:nary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)]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Motivated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nary>
                  </m:oMath>
                </a14:m>
                <a:r>
                  <a:rPr lang="en-US" sz="2400" dirty="0"/>
                  <a:t> of [</a:t>
                </a:r>
                <a:r>
                  <a:rPr lang="en-US" sz="2400" dirty="0" err="1"/>
                  <a:t>Fidkowski</a:t>
                </a:r>
                <a:r>
                  <a:rPr lang="en-US" sz="2400" dirty="0"/>
                  <a:t>-Xu-Zhang, Thorngren-</a:t>
                </a:r>
                <a:r>
                  <a:rPr lang="en-US" sz="2400" dirty="0" err="1"/>
                  <a:t>Preskill</a:t>
                </a:r>
                <a:r>
                  <a:rPr lang="en-US" sz="2400" dirty="0"/>
                  <a:t>-</a:t>
                </a:r>
                <a:r>
                  <a:rPr lang="en-US" sz="2400" dirty="0" err="1"/>
                  <a:t>Fidkowski</a:t>
                </a:r>
                <a:r>
                  <a:rPr lang="en-US" sz="2400" dirty="0"/>
                  <a:t>]. No discontinuity in the current formulation and easier to find symmetric Hamiltonian.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 because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. 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n-US" sz="2400" dirty="0"/>
                  <a:t> generates a </a:t>
                </a:r>
                <a:r>
                  <a:rPr lang="en-US" sz="2400" dirty="0">
                    <a:solidFill>
                      <a:srgbClr val="C00000"/>
                    </a:solidFill>
                  </a:rPr>
                  <a:t>compact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(rather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).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is gauge-invariant under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𝑑𝑚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. 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7200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is a sum of local (yet non-on-site) terms --- lattice Noether current.</a:t>
                </a:r>
              </a:p>
              <a:p>
                <a:pPr marL="457200" indent="-457200">
                  <a:buFont typeface="+mj-lt"/>
                  <a:buAutoNum type="arabicPeriod"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C590AE2-53C8-9934-E7AF-1EE92F6AE77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4"/>
                <a:ext cx="10842641" cy="4798459"/>
              </a:xfrm>
              <a:blipFill>
                <a:blip r:embed="rId4"/>
                <a:stretch>
                  <a:fillRect l="-819" t="-219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60A0CF93-63F1-EC1F-D0BF-525CA5F5BC56}"/>
              </a:ext>
            </a:extLst>
          </p:cNvPr>
          <p:cNvGrpSpPr/>
          <p:nvPr/>
        </p:nvGrpSpPr>
        <p:grpSpPr>
          <a:xfrm>
            <a:off x="9821810" y="0"/>
            <a:ext cx="1859031" cy="1920348"/>
            <a:chOff x="7392473" y="1200597"/>
            <a:chExt cx="4653746" cy="4950686"/>
          </a:xfrm>
        </p:grpSpPr>
        <p:pic>
          <p:nvPicPr>
            <p:cNvPr id="6" name="Picture 5" descr="A cube with black and white squares&#10;&#10;AI-generated content may be incorrect.">
              <a:extLst>
                <a:ext uri="{FF2B5EF4-FFF2-40B4-BE49-F238E27FC236}">
                  <a16:creationId xmlns:a16="http://schemas.microsoft.com/office/drawing/2014/main" id="{8009A8AF-01CB-DB34-9D45-54C3FD62FE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392473" y="1200597"/>
              <a:ext cx="4456806" cy="4456806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5515AB61-ED7C-4932-36D9-5B33FA42C6B5}"/>
                </a:ext>
              </a:extLst>
            </p:cNvPr>
            <p:cNvSpPr/>
            <p:nvPr/>
          </p:nvSpPr>
          <p:spPr>
            <a:xfrm>
              <a:off x="11134859" y="2210625"/>
              <a:ext cx="218941" cy="21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61C8B95-17C7-D6C4-3E86-7F6DDFE6BD59}"/>
                </a:ext>
              </a:extLst>
            </p:cNvPr>
            <p:cNvCxnSpPr/>
            <p:nvPr/>
          </p:nvCxnSpPr>
          <p:spPr>
            <a:xfrm flipV="1">
              <a:off x="9659155" y="4726546"/>
              <a:ext cx="566670" cy="283336"/>
            </a:xfrm>
            <a:prstGeom prst="line">
              <a:avLst/>
            </a:prstGeom>
            <a:ln w="666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ED3FAB2-2389-F02B-7DF8-148187B87991}"/>
                    </a:ext>
                  </a:extLst>
                </p:cNvPr>
                <p:cNvSpPr txBox="1"/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ABE8D8-7B18-6099-C4A2-554CB743E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0000" r="-130000" b="-16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3E2EA254-4963-F042-E9FB-0E331305B0E9}"/>
                    </a:ext>
                  </a:extLst>
                </p:cNvPr>
                <p:cNvSpPr txBox="1"/>
                <p:nvPr/>
              </p:nvSpPr>
              <p:spPr>
                <a:xfrm>
                  <a:off x="9620877" y="4961104"/>
                  <a:ext cx="889359" cy="1190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47A777C-89DE-C899-07EC-0FA4AF1A8E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877" y="4961104"/>
                  <a:ext cx="889359" cy="1190179"/>
                </a:xfrm>
                <a:prstGeom prst="rect">
                  <a:avLst/>
                </a:prstGeom>
                <a:blipFill>
                  <a:blip r:embed="rId12"/>
                  <a:stretch>
                    <a:fillRect r="-1482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E17E79-7649-8D3A-32B3-E5CE01435F18}"/>
                  </a:ext>
                </a:extLst>
              </p:cNvPr>
              <p:cNvSpPr txBox="1"/>
              <p:nvPr/>
            </p:nvSpPr>
            <p:spPr>
              <a:xfrm>
                <a:off x="9598458" y="6351713"/>
                <a:ext cx="248401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=closest integer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EE17E79-7649-8D3A-32B3-E5CE01435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8458" y="6351713"/>
                <a:ext cx="2484013" cy="369332"/>
              </a:xfrm>
              <a:prstGeom prst="rect">
                <a:avLst/>
              </a:prstGeom>
              <a:blipFill>
                <a:blip r:embed="rId13"/>
                <a:stretch>
                  <a:fillRect l="-102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58EFFA0-DF1F-ADBA-0311-17DE80101278}"/>
              </a:ext>
            </a:extLst>
          </p:cNvPr>
          <p:cNvSpPr txBox="1"/>
          <p:nvPr/>
        </p:nvSpPr>
        <p:spPr>
          <a:xfrm>
            <a:off x="10123714" y="275952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0C484A-4390-B670-832E-E231572D0F58}"/>
                  </a:ext>
                </a:extLst>
              </p:cNvPr>
              <p:cNvSpPr txBox="1"/>
              <p:nvPr/>
            </p:nvSpPr>
            <p:spPr>
              <a:xfrm>
                <a:off x="7843522" y="444369"/>
                <a:ext cx="178035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en-US" dirty="0"/>
                  <a:t> is the unit lattice vector in the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-direction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30C484A-4390-B670-832E-E231572D0F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3522" y="444369"/>
                <a:ext cx="1780359" cy="923330"/>
              </a:xfrm>
              <a:prstGeom prst="rect">
                <a:avLst/>
              </a:prstGeom>
              <a:blipFill>
                <a:blip r:embed="rId14"/>
                <a:stretch>
                  <a:fillRect l="-2837" t="-4110" r="-709" b="-9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954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29B0E-C852-17EE-8D90-8E0D8F89D9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Locality-preserving symmetry</a:t>
            </a:r>
            <a:br>
              <a:rPr lang="en-US" dirty="0"/>
            </a:br>
            <a:r>
              <a:rPr lang="en-US" sz="2000" dirty="0"/>
              <a:t>[Lu-</a:t>
            </a:r>
            <a:r>
              <a:rPr lang="en-US" sz="2000" dirty="0" err="1"/>
              <a:t>Seifnashri</a:t>
            </a:r>
            <a:r>
              <a:rPr lang="en-US" sz="2000" dirty="0"/>
              <a:t>-SHS]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699679-207C-5407-E607-6C99BE54BE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The lattice axial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/>
                  <a:t>symmetry is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locality-preserving</a:t>
                </a:r>
                <a:r>
                  <a:rPr lang="en-US" sz="2400" dirty="0"/>
                  <a:t>. It maps a </a:t>
                </a:r>
                <a:r>
                  <a:rPr lang="en-US" sz="2400" dirty="0">
                    <a:solidFill>
                      <a:srgbClr val="00B0F0"/>
                    </a:solidFill>
                  </a:rPr>
                  <a:t>short axion string</a:t>
                </a:r>
                <a:r>
                  <a:rPr lang="en-US" sz="2400" dirty="0"/>
                  <a:t> to local operators: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ℓ</m:t>
                                  </m:r>
                                </m:sub>
                              </m:sSub>
                            </m:sup>
                          </m:sSup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𝑑𝑤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ℓ+(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𝑑𝑤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ℓ−(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f>
                                <m:f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ℓ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 axial charge of the string depends on the vortices nearby. It acts as a controlled gate.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F699679-207C-5407-E607-6C99BE54BE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999EAD96-7429-114A-A159-268EAF5F1577}"/>
              </a:ext>
            </a:extLst>
          </p:cNvPr>
          <p:cNvGrpSpPr/>
          <p:nvPr/>
        </p:nvGrpSpPr>
        <p:grpSpPr>
          <a:xfrm>
            <a:off x="3069294" y="4334933"/>
            <a:ext cx="3768013" cy="2069364"/>
            <a:chOff x="4469931" y="3990994"/>
            <a:chExt cx="3936780" cy="2118010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9AA12897-1910-86F1-949A-CE8F730475E5}"/>
                </a:ext>
              </a:extLst>
            </p:cNvPr>
            <p:cNvSpPr/>
            <p:nvPr/>
          </p:nvSpPr>
          <p:spPr>
            <a:xfrm rot="19237099">
              <a:off x="6957594" y="3990994"/>
              <a:ext cx="1449117" cy="668100"/>
            </a:xfrm>
            <a:prstGeom prst="parallelogram">
              <a:avLst>
                <a:gd name="adj" fmla="val 82746"/>
              </a:avLst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F2F4183-1DDA-07A3-3E28-797145CF9377}"/>
                </a:ext>
              </a:extLst>
            </p:cNvPr>
            <p:cNvCxnSpPr>
              <a:cxnSpLocks/>
            </p:cNvCxnSpPr>
            <p:nvPr/>
          </p:nvCxnSpPr>
          <p:spPr>
            <a:xfrm>
              <a:off x="5558481" y="5042964"/>
              <a:ext cx="1756719" cy="0"/>
            </a:xfrm>
            <a:prstGeom prst="line">
              <a:avLst/>
            </a:prstGeom>
            <a:ln w="412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Parallelogram 16">
              <a:extLst>
                <a:ext uri="{FF2B5EF4-FFF2-40B4-BE49-F238E27FC236}">
                  <a16:creationId xmlns:a16="http://schemas.microsoft.com/office/drawing/2014/main" id="{43FC27CB-D2F3-E3E9-5DC9-BB86AA3178BE}"/>
                </a:ext>
              </a:extLst>
            </p:cNvPr>
            <p:cNvSpPr/>
            <p:nvPr/>
          </p:nvSpPr>
          <p:spPr>
            <a:xfrm rot="19237099">
              <a:off x="4469931" y="5440904"/>
              <a:ext cx="1449117" cy="668100"/>
            </a:xfrm>
            <a:prstGeom prst="parallelogram">
              <a:avLst>
                <a:gd name="adj" fmla="val 82746"/>
              </a:avLst>
            </a:prstGeom>
            <a:noFill/>
            <a:ln w="41275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BC23CF1-A0D7-B920-9CCD-14E6DD67C12B}"/>
                    </a:ext>
                  </a:extLst>
                </p:cNvPr>
                <p:cNvSpPr txBox="1"/>
                <p:nvPr/>
              </p:nvSpPr>
              <p:spPr>
                <a:xfrm>
                  <a:off x="6096000" y="4490257"/>
                  <a:ext cx="755079" cy="47359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solidFill>
                                      <a:srgbClr val="00B0F0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sub>
                            </m:sSub>
                          </m:sup>
                        </m:sSup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7BC23CF1-A0D7-B920-9CCD-14E6DD67C12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96000" y="4490257"/>
                  <a:ext cx="755079" cy="47359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3418D7-38BB-E6AF-CE16-8301ABC27817}"/>
                    </a:ext>
                  </a:extLst>
                </p:cNvPr>
                <p:cNvSpPr txBox="1"/>
                <p:nvPr/>
              </p:nvSpPr>
              <p:spPr>
                <a:xfrm>
                  <a:off x="7351260" y="4094211"/>
                  <a:ext cx="6617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𝑑𝑤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723418D7-38BB-E6AF-CE16-8301ABC278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51260" y="4094211"/>
                  <a:ext cx="66178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5F0AFFE-CA89-4153-6493-4FFAC5D031BE}"/>
                    </a:ext>
                  </a:extLst>
                </p:cNvPr>
                <p:cNvSpPr txBox="1"/>
                <p:nvPr/>
              </p:nvSpPr>
              <p:spPr>
                <a:xfrm>
                  <a:off x="4863597" y="5544121"/>
                  <a:ext cx="66178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𝑑𝑤</m:t>
                        </m:r>
                      </m:oMath>
                    </m:oMathPara>
                  </a14:m>
                  <a:endParaRPr lang="en-US" sz="2400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85F0AFFE-CA89-4153-6493-4FFAC5D031B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3597" y="5544121"/>
                  <a:ext cx="661784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6CFE8C02-65C6-BBDC-7E75-CEC6D4DBE9D5}"/>
              </a:ext>
            </a:extLst>
          </p:cNvPr>
          <p:cNvGrpSpPr/>
          <p:nvPr/>
        </p:nvGrpSpPr>
        <p:grpSpPr>
          <a:xfrm>
            <a:off x="7705947" y="4785550"/>
            <a:ext cx="4516493" cy="1661722"/>
            <a:chOff x="7705947" y="4785550"/>
            <a:chExt cx="4516493" cy="1661722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A5189118-6840-61C3-B12E-151645390F5A}"/>
                </a:ext>
              </a:extLst>
            </p:cNvPr>
            <p:cNvGrpSpPr/>
            <p:nvPr/>
          </p:nvGrpSpPr>
          <p:grpSpPr>
            <a:xfrm>
              <a:off x="7705947" y="4785550"/>
              <a:ext cx="1645367" cy="1661722"/>
              <a:chOff x="7705947" y="4785550"/>
              <a:chExt cx="1645367" cy="166172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DF53C0E-40B5-3396-6FE9-971512C2593C}"/>
                      </a:ext>
                    </a:extLst>
                  </p:cNvPr>
                  <p:cNvSpPr txBox="1"/>
                  <p:nvPr/>
                </p:nvSpPr>
                <p:spPr>
                  <a:xfrm>
                    <a:off x="8199268" y="5468446"/>
                    <a:ext cx="661784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𝑑𝑤</m:t>
                          </m:r>
                        </m:oMath>
                      </m:oMathPara>
                    </a14:m>
                    <a:endParaRPr lang="en-US" sz="2400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24" name="TextBox 23">
                    <a:extLst>
                      <a:ext uri="{FF2B5EF4-FFF2-40B4-BE49-F238E27FC236}">
                        <a16:creationId xmlns:a16="http://schemas.microsoft.com/office/drawing/2014/main" id="{DDF53C0E-40B5-3396-6FE9-971512C259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99268" y="5468446"/>
                    <a:ext cx="661784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3B4E5EF2-9909-A636-0BD7-19F53F06F56E}"/>
                  </a:ext>
                </a:extLst>
              </p:cNvPr>
              <p:cNvGrpSpPr/>
              <p:nvPr/>
            </p:nvGrpSpPr>
            <p:grpSpPr>
              <a:xfrm>
                <a:off x="7705947" y="4785550"/>
                <a:ext cx="1645367" cy="1661722"/>
                <a:chOff x="8279090" y="4295061"/>
                <a:chExt cx="1645367" cy="1661722"/>
              </a:xfrm>
            </p:grpSpPr>
            <p:sp>
              <p:nvSpPr>
                <p:cNvPr id="23" name="Parallelogram 22">
                  <a:extLst>
                    <a:ext uri="{FF2B5EF4-FFF2-40B4-BE49-F238E27FC236}">
                      <a16:creationId xmlns:a16="http://schemas.microsoft.com/office/drawing/2014/main" id="{45201984-55E9-D1CE-C933-927ECBD41DDA}"/>
                    </a:ext>
                  </a:extLst>
                </p:cNvPr>
                <p:cNvSpPr/>
                <p:nvPr/>
              </p:nvSpPr>
              <p:spPr>
                <a:xfrm rot="19237099">
                  <a:off x="8378745" y="4856854"/>
                  <a:ext cx="1449117" cy="668100"/>
                </a:xfrm>
                <a:prstGeom prst="parallelogram">
                  <a:avLst>
                    <a:gd name="adj" fmla="val 82746"/>
                  </a:avLst>
                </a:prstGeom>
                <a:noFill/>
                <a:ln w="412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69162800-873D-3F01-6B0F-E3DA3353A4C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980768" y="5556673"/>
                      <a:ext cx="48430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5" name="TextBox 24">
                      <a:extLst>
                        <a:ext uri="{FF2B5EF4-FFF2-40B4-BE49-F238E27FC236}">
                          <a16:creationId xmlns:a16="http://schemas.microsoft.com/office/drawing/2014/main" id="{69162800-873D-3F01-6B0F-E3DA3353A4C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80768" y="5556673"/>
                      <a:ext cx="484300" cy="400110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CA594C3-D250-B0E4-83D0-8D8543E4D8E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434195" y="4739891"/>
                      <a:ext cx="49026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6" name="TextBox 25">
                      <a:extLst>
                        <a:ext uri="{FF2B5EF4-FFF2-40B4-BE49-F238E27FC236}">
                          <a16:creationId xmlns:a16="http://schemas.microsoft.com/office/drawing/2014/main" id="{CCA594C3-D250-B0E4-83D0-8D8543E4D8E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434195" y="4739891"/>
                      <a:ext cx="490262" cy="400110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881E501-835D-48D2-071D-D7ACFCBCFE2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11041" y="4295061"/>
                      <a:ext cx="49026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7" name="TextBox 26">
                      <a:extLst>
                        <a:ext uri="{FF2B5EF4-FFF2-40B4-BE49-F238E27FC236}">
                          <a16:creationId xmlns:a16="http://schemas.microsoft.com/office/drawing/2014/main" id="{0881E501-835D-48D2-071D-D7ACFCBCFE2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11041" y="4295061"/>
                      <a:ext cx="490262" cy="400110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317A3433-0CFC-FBAA-8F24-D9F74ED89E0E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279090" y="5257215"/>
                      <a:ext cx="490262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oMath>
                        </m:oMathPara>
                      </a14:m>
                      <a:endParaRPr lang="en-US" sz="2000" dirty="0">
                        <a:solidFill>
                          <a:srgbClr val="0070C0"/>
                        </a:solidFill>
                      </a:endParaRPr>
                    </a:p>
                  </p:txBody>
                </p:sp>
              </mc:Choice>
              <mc:Fallback xmlns="">
                <p:sp>
                  <p:nvSpPr>
                    <p:cNvPr id="28" name="TextBox 27">
                      <a:extLst>
                        <a:ext uri="{FF2B5EF4-FFF2-40B4-BE49-F238E27FC236}">
                          <a16:creationId xmlns:a16="http://schemas.microsoft.com/office/drawing/2014/main" id="{317A3433-0CFC-FBAA-8F24-D9F74ED89E0E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279090" y="5257215"/>
                      <a:ext cx="490262" cy="400110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6854CEF-C68F-3AEF-C525-D380C6038F92}"/>
                    </a:ext>
                  </a:extLst>
                </p:cNvPr>
                <p:cNvSpPr txBox="1"/>
                <p:nvPr/>
              </p:nvSpPr>
              <p:spPr>
                <a:xfrm>
                  <a:off x="9249447" y="5410888"/>
                  <a:ext cx="2972993" cy="42793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ℓ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b>
                            </m:sSub>
                          </m:sub>
                        </m:sSub>
                      </m:oMath>
                    </m:oMathPara>
                  </a14:m>
                  <a:endParaRPr lang="en-US" sz="20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76854CEF-C68F-3AEF-C525-D380C6038F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9447" y="5410888"/>
                  <a:ext cx="2972993" cy="42793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3AA2E98D-313B-CC24-2C1B-23B45FB82705}"/>
              </a:ext>
            </a:extLst>
          </p:cNvPr>
          <p:cNvSpPr txBox="1"/>
          <p:nvPr/>
        </p:nvSpPr>
        <p:spPr>
          <a:xfrm>
            <a:off x="0" y="6211669"/>
            <a:ext cx="1626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Orientation arrows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not shown.</a:t>
            </a:r>
          </a:p>
        </p:txBody>
      </p:sp>
    </p:spTree>
    <p:extLst>
      <p:ext uri="{BB962C8B-B14F-4D97-AF65-F5344CB8AC3E}">
        <p14:creationId xmlns:p14="http://schemas.microsoft.com/office/powerpoint/2010/main" val="279904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52C2C-01EA-7C2E-00EB-CD926F1A0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Chiral symmetry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10E8B9-57E0-D04A-4885-DAC521565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Chiral symmetries</a:t>
            </a:r>
            <a:r>
              <a:rPr lang="en-US" sz="2400" dirty="0"/>
              <a:t>, roughly speaking, are symmetries that act differently on the left and right degrees of freedom. </a:t>
            </a:r>
          </a:p>
          <a:p>
            <a:endParaRPr lang="en-US" sz="2400" dirty="0"/>
          </a:p>
          <a:p>
            <a:r>
              <a:rPr lang="en-US" sz="2400" dirty="0"/>
              <a:t>The realization of exact chiral symmetries on the </a:t>
            </a:r>
            <a:r>
              <a:rPr lang="en-US" sz="2400" dirty="0">
                <a:solidFill>
                  <a:srgbClr val="7030A0"/>
                </a:solidFill>
              </a:rPr>
              <a:t>lattice</a:t>
            </a:r>
            <a:r>
              <a:rPr lang="en-US" sz="2400" dirty="0"/>
              <a:t> is not only of intrinsic theoretical interest, but may also have practical implications for numerical computations.</a:t>
            </a:r>
          </a:p>
          <a:p>
            <a:endParaRPr lang="en-US" sz="2400" dirty="0"/>
          </a:p>
          <a:p>
            <a:r>
              <a:rPr lang="en-US" sz="2400" dirty="0"/>
              <a:t>In recent years, there has been a lot of progress in generalizing the notion of symmetries in quantum field theory and in lattice systems.</a:t>
            </a:r>
          </a:p>
          <a:p>
            <a:endParaRPr lang="en-US" sz="2400" dirty="0"/>
          </a:p>
          <a:p>
            <a:r>
              <a:rPr lang="en-US" sz="2400" dirty="0"/>
              <a:t>These developments have led to new understandings of chiral symmetries.</a:t>
            </a:r>
          </a:p>
        </p:txBody>
      </p:sp>
    </p:spTree>
    <p:extLst>
      <p:ext uri="{BB962C8B-B14F-4D97-AF65-F5344CB8AC3E}">
        <p14:creationId xmlns:p14="http://schemas.microsoft.com/office/powerpoint/2010/main" val="13270573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903AC-D178-AE62-280D-DCA7BF7FE8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79E2E-ED56-F9D7-B879-07410654C9C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Lattice chiral anomaly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F4CE19-90E0-342A-DAA6-7CD8FEB516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53FF0-5D29-C9B2-2E8E-1F7D021A1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9ACF-4DD4-A79A-5509-B4DC63C2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Anomalies of a massless 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AB9CA-0828-FE62-5C0F-23ABBBEFFAD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   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A9AB9CA-0828-FE62-5C0F-23ABBBEFFA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950AC5A3-F1F3-450E-980B-5D66CB20A409}"/>
              </a:ext>
            </a:extLst>
          </p:cNvPr>
          <p:cNvGrpSpPr/>
          <p:nvPr/>
        </p:nvGrpSpPr>
        <p:grpSpPr>
          <a:xfrm>
            <a:off x="1457622" y="4709097"/>
            <a:ext cx="2134694" cy="1784939"/>
            <a:chOff x="9912096" y="96413"/>
            <a:chExt cx="2375977" cy="2102117"/>
          </a:xfrm>
        </p:grpSpPr>
        <p:pic>
          <p:nvPicPr>
            <p:cNvPr id="5" name="Picture 4" descr="A triangle with arrows pointing to the center&#10;&#10;AI-generated content may be incorrect.">
              <a:extLst>
                <a:ext uri="{FF2B5EF4-FFF2-40B4-BE49-F238E27FC236}">
                  <a16:creationId xmlns:a16="http://schemas.microsoft.com/office/drawing/2014/main" id="{54D18B7F-EBC6-6874-4746-6E48859C9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1824" y="197032"/>
              <a:ext cx="1950720" cy="16837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5EBD12F-815D-4339-06B3-BB4E48730BC1}"/>
                    </a:ext>
                  </a:extLst>
                </p:cNvPr>
                <p:cNvSpPr txBox="1"/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B72D06B-0AB4-950A-44E4-2D2447D5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3A7A3800-1E97-49A2-21DF-532C903AD5CC}"/>
                    </a:ext>
                  </a:extLst>
                </p:cNvPr>
                <p:cNvSpPr txBox="1"/>
                <p:nvPr/>
              </p:nvSpPr>
              <p:spPr>
                <a:xfrm>
                  <a:off x="9912096" y="1763569"/>
                  <a:ext cx="934273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D54650E-5057-A4CE-65D1-A88F448DE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096" y="1763569"/>
                  <a:ext cx="934273" cy="4349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1C3BEDFF-8E43-5CD4-5FD6-FEFAA7C6FE00}"/>
                    </a:ext>
                  </a:extLst>
                </p:cNvPr>
                <p:cNvSpPr txBox="1"/>
                <p:nvPr/>
              </p:nvSpPr>
              <p:spPr>
                <a:xfrm>
                  <a:off x="11353800" y="1732541"/>
                  <a:ext cx="934273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BD7C0C0-5FA2-84B2-850A-94B5FF58F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3800" y="1732541"/>
                  <a:ext cx="934273" cy="43496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8BC5DE8-8062-58C0-1596-5803E1687F46}"/>
              </a:ext>
            </a:extLst>
          </p:cNvPr>
          <p:cNvGrpSpPr/>
          <p:nvPr/>
        </p:nvGrpSpPr>
        <p:grpSpPr>
          <a:xfrm>
            <a:off x="5010076" y="4682751"/>
            <a:ext cx="2132899" cy="1784939"/>
            <a:chOff x="9912096" y="96413"/>
            <a:chExt cx="2373980" cy="2102117"/>
          </a:xfrm>
        </p:grpSpPr>
        <p:pic>
          <p:nvPicPr>
            <p:cNvPr id="12" name="Picture 11" descr="A triangle with arrows pointing to the center&#10;&#10;AI-generated content may be incorrect.">
              <a:extLst>
                <a:ext uri="{FF2B5EF4-FFF2-40B4-BE49-F238E27FC236}">
                  <a16:creationId xmlns:a16="http://schemas.microsoft.com/office/drawing/2014/main" id="{BE42A1B6-2F31-AA13-D7D0-DEFFF48BF7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1824" y="197032"/>
              <a:ext cx="1950720" cy="16837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D54068A7-D43A-BFBF-3C1F-19348A4B6E43}"/>
                    </a:ext>
                  </a:extLst>
                </p:cNvPr>
                <p:cNvSpPr txBox="1"/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B72D06B-0AB4-950A-44E4-2D2447D5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00D77B1E-FB6F-D255-625F-4EA8EDAA77F9}"/>
                    </a:ext>
                  </a:extLst>
                </p:cNvPr>
                <p:cNvSpPr txBox="1"/>
                <p:nvPr/>
              </p:nvSpPr>
              <p:spPr>
                <a:xfrm>
                  <a:off x="9912096" y="1763569"/>
                  <a:ext cx="932276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344203D5-EA96-643D-2FAB-2BAA7C4FBC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096" y="1763569"/>
                  <a:ext cx="932276" cy="434961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7D98482-ABEC-D8B6-80D4-26845ED7F515}"/>
                    </a:ext>
                  </a:extLst>
                </p:cNvPr>
                <p:cNvSpPr txBox="1"/>
                <p:nvPr/>
              </p:nvSpPr>
              <p:spPr>
                <a:xfrm>
                  <a:off x="11353800" y="1732541"/>
                  <a:ext cx="932276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0070C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5CABC0C5-16CF-640C-7483-C171885B815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3800" y="1732541"/>
                  <a:ext cx="932276" cy="434961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085DB3E-18F1-923B-A067-4C45F17F9811}"/>
              </a:ext>
            </a:extLst>
          </p:cNvPr>
          <p:cNvGrpSpPr/>
          <p:nvPr/>
        </p:nvGrpSpPr>
        <p:grpSpPr>
          <a:xfrm>
            <a:off x="8450819" y="4656405"/>
            <a:ext cx="2025557" cy="1784939"/>
            <a:chOff x="9912096" y="96413"/>
            <a:chExt cx="2254505" cy="2102117"/>
          </a:xfrm>
        </p:grpSpPr>
        <p:pic>
          <p:nvPicPr>
            <p:cNvPr id="19" name="Picture 18" descr="A triangle with arrows pointing to the center&#10;&#10;AI-generated content may be incorrect.">
              <a:extLst>
                <a:ext uri="{FF2B5EF4-FFF2-40B4-BE49-F238E27FC236}">
                  <a16:creationId xmlns:a16="http://schemas.microsoft.com/office/drawing/2014/main" id="{B68632B0-C4DD-35B8-D9D9-DC2F685339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1824" y="197032"/>
              <a:ext cx="1950720" cy="16837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27E6771C-4446-111D-7E1F-82D357F06329}"/>
                    </a:ext>
                  </a:extLst>
                </p:cNvPr>
                <p:cNvSpPr txBox="1"/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B72D06B-0AB4-950A-44E4-2D2447D5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AEA373-A5C1-6156-421A-E707B8B236F1}"/>
                </a:ext>
              </a:extLst>
            </p:cNvPr>
            <p:cNvSpPr txBox="1"/>
            <p:nvPr/>
          </p:nvSpPr>
          <p:spPr>
            <a:xfrm>
              <a:off x="9912096" y="1763569"/>
              <a:ext cx="661507" cy="434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grav</a:t>
              </a:r>
              <a:endParaRPr 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736F388-DE68-3EF4-D5F1-302F0975FEF3}"/>
                </a:ext>
              </a:extLst>
            </p:cNvPr>
            <p:cNvSpPr txBox="1"/>
            <p:nvPr/>
          </p:nvSpPr>
          <p:spPr>
            <a:xfrm>
              <a:off x="11505094" y="1763569"/>
              <a:ext cx="661507" cy="4349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grav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7513115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CC9A-E9A5-D27A-20D3-99190039D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Lattice chiral anomaly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2D2DE1-9BDD-7DF4-4A6E-0C69015445D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nary>
                  </m:oMath>
                </a14:m>
                <a:r>
                  <a:rPr lang="en-US" sz="2400" dirty="0"/>
                  <a:t>   ,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𝑑𝑤</m:t>
                        </m:r>
                      </m:e>
                    </m:nary>
                  </m:oMath>
                </a14:m>
                <a:endParaRPr lang="en-US" sz="2400" dirty="0"/>
              </a:p>
              <a:p>
                <a:r>
                  <a:rPr lang="en-US" sz="2400" dirty="0"/>
                  <a:t>These symmetries have a mixed anomaly.</a:t>
                </a:r>
              </a:p>
              <a:p>
                <a:r>
                  <a:rPr lang="en-US" sz="2400" dirty="0"/>
                  <a:t>But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are separately anomaly-free and no gravitational anomaly. </a:t>
                </a:r>
              </a:p>
              <a:p>
                <a:r>
                  <a:rPr lang="en-US" sz="2400" dirty="0"/>
                  <a:t>Different from the ‘t Hooft anomaly of a free electron, but can be realized using two Dirac fermions.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2D2DE1-9BDD-7DF4-4A6E-0C69015445D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4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BA5ACC6D-6CCA-6F98-AE4C-316ED1B4502F}"/>
              </a:ext>
            </a:extLst>
          </p:cNvPr>
          <p:cNvGrpSpPr/>
          <p:nvPr/>
        </p:nvGrpSpPr>
        <p:grpSpPr>
          <a:xfrm>
            <a:off x="1457622" y="4709097"/>
            <a:ext cx="2134694" cy="1784939"/>
            <a:chOff x="9912096" y="96413"/>
            <a:chExt cx="2375977" cy="2102117"/>
          </a:xfrm>
        </p:grpSpPr>
        <p:pic>
          <p:nvPicPr>
            <p:cNvPr id="11" name="Picture 10" descr="A triangle with arrows pointing to the center&#10;&#10;AI-generated content may be incorrect.">
              <a:extLst>
                <a:ext uri="{FF2B5EF4-FFF2-40B4-BE49-F238E27FC236}">
                  <a16:creationId xmlns:a16="http://schemas.microsoft.com/office/drawing/2014/main" id="{D270C76C-BE21-2444-E21C-6E029DE72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1824" y="197032"/>
              <a:ext cx="1950720" cy="16837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24897141-7042-9B89-6C75-9B7019F50D98}"/>
                    </a:ext>
                  </a:extLst>
                </p:cNvPr>
                <p:cNvSpPr txBox="1"/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B72D06B-0AB4-950A-44E4-2D2447D5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3178B182-DFD2-5B51-54BF-1C65CF56EABE}"/>
                    </a:ext>
                  </a:extLst>
                </p:cNvPr>
                <p:cNvSpPr txBox="1"/>
                <p:nvPr/>
              </p:nvSpPr>
              <p:spPr>
                <a:xfrm>
                  <a:off x="9912096" y="1763569"/>
                  <a:ext cx="934273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D54650E-5057-A4CE-65D1-A88F448DE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096" y="1763569"/>
                  <a:ext cx="934273" cy="4349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84FFB73-590F-5ABB-4CFF-15E9642B45A0}"/>
                    </a:ext>
                  </a:extLst>
                </p:cNvPr>
                <p:cNvSpPr txBox="1"/>
                <p:nvPr/>
              </p:nvSpPr>
              <p:spPr>
                <a:xfrm>
                  <a:off x="11353800" y="1732541"/>
                  <a:ext cx="934273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BD7C0C0-5FA2-84B2-850A-94B5FF58F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3800" y="1732541"/>
                  <a:ext cx="934273" cy="43496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2E2192CD-DE64-C1E9-02E6-03642C7A1AC0}"/>
              </a:ext>
            </a:extLst>
          </p:cNvPr>
          <p:cNvGrpSpPr/>
          <p:nvPr/>
        </p:nvGrpSpPr>
        <p:grpSpPr>
          <a:xfrm>
            <a:off x="4578542" y="4372924"/>
            <a:ext cx="2812859" cy="2485496"/>
            <a:chOff x="4578542" y="4372924"/>
            <a:chExt cx="2812859" cy="248549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F0F03B4-8443-4453-9CFC-3FFECD35E6A4}"/>
                </a:ext>
              </a:extLst>
            </p:cNvPr>
            <p:cNvGrpSpPr/>
            <p:nvPr/>
          </p:nvGrpSpPr>
          <p:grpSpPr>
            <a:xfrm>
              <a:off x="5010076" y="4682751"/>
              <a:ext cx="2132899" cy="1784939"/>
              <a:chOff x="9912096" y="96413"/>
              <a:chExt cx="2373980" cy="2102117"/>
            </a:xfrm>
          </p:grpSpPr>
          <p:pic>
            <p:nvPicPr>
              <p:cNvPr id="16" name="Picture 15" descr="A triangle with arrows pointing to the center&#10;&#10;AI-generated content may be incorrect.">
                <a:extLst>
                  <a:ext uri="{FF2B5EF4-FFF2-40B4-BE49-F238E27FC236}">
                    <a16:creationId xmlns:a16="http://schemas.microsoft.com/office/drawing/2014/main" id="{D69B5DA7-CC4B-0C92-6345-49F201755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1824" y="197032"/>
                <a:ext cx="1950720" cy="168373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44079B52-EFAF-425E-8B80-1CC1C8A69C2F}"/>
                      </a:ext>
                    </a:extLst>
                  </p:cNvPr>
                  <p:cNvSpPr txBox="1"/>
                  <p:nvPr/>
                </p:nvSpPr>
                <p:spPr>
                  <a:xfrm>
                    <a:off x="10997184" y="96413"/>
                    <a:ext cx="932275" cy="434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B72D06B-0AB4-950A-44E4-2D2447D586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97184" y="96413"/>
                    <a:ext cx="932275" cy="43496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44203D5-EA96-643D-2FAB-2BAA7C4FBC74}"/>
                      </a:ext>
                    </a:extLst>
                  </p:cNvPr>
                  <p:cNvSpPr txBox="1"/>
                  <p:nvPr/>
                </p:nvSpPr>
                <p:spPr>
                  <a:xfrm>
                    <a:off x="9912096" y="1763569"/>
                    <a:ext cx="932276" cy="434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344203D5-EA96-643D-2FAB-2BAA7C4FBC7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12096" y="1763569"/>
                    <a:ext cx="932276" cy="43496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5CABC0C5-16CF-640C-7483-C171885B8152}"/>
                      </a:ext>
                    </a:extLst>
                  </p:cNvPr>
                  <p:cNvSpPr txBox="1"/>
                  <p:nvPr/>
                </p:nvSpPr>
                <p:spPr>
                  <a:xfrm>
                    <a:off x="11353800" y="1732541"/>
                    <a:ext cx="932276" cy="434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0070C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5CABC0C5-16CF-640C-7483-C171885B8152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353800" y="1732541"/>
                    <a:ext cx="932276" cy="43496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7" name="Multiply 26">
              <a:extLst>
                <a:ext uri="{FF2B5EF4-FFF2-40B4-BE49-F238E27FC236}">
                  <a16:creationId xmlns:a16="http://schemas.microsoft.com/office/drawing/2014/main" id="{F05517E0-EDC1-640E-D9CD-05868E0BC91A}"/>
                </a:ext>
              </a:extLst>
            </p:cNvPr>
            <p:cNvSpPr/>
            <p:nvPr/>
          </p:nvSpPr>
          <p:spPr>
            <a:xfrm>
              <a:off x="4578542" y="4372924"/>
              <a:ext cx="2812859" cy="2485496"/>
            </a:xfrm>
            <a:prstGeom prst="mathMultiply">
              <a:avLst>
                <a:gd name="adj1" fmla="val 4928"/>
              </a:avLst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BBF9610-521C-655A-8E35-15202EE0AA9E}"/>
              </a:ext>
            </a:extLst>
          </p:cNvPr>
          <p:cNvGrpSpPr/>
          <p:nvPr/>
        </p:nvGrpSpPr>
        <p:grpSpPr>
          <a:xfrm>
            <a:off x="8019285" y="4372924"/>
            <a:ext cx="2812859" cy="2485496"/>
            <a:chOff x="8019285" y="4372924"/>
            <a:chExt cx="2812859" cy="2485496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96ABE7F-968F-BE55-442B-1B356819072A}"/>
                </a:ext>
              </a:extLst>
            </p:cNvPr>
            <p:cNvGrpSpPr/>
            <p:nvPr/>
          </p:nvGrpSpPr>
          <p:grpSpPr>
            <a:xfrm>
              <a:off x="8450819" y="4656405"/>
              <a:ext cx="2025557" cy="1784939"/>
              <a:chOff x="9912096" y="96413"/>
              <a:chExt cx="2254505" cy="2102117"/>
            </a:xfrm>
          </p:grpSpPr>
          <p:pic>
            <p:nvPicPr>
              <p:cNvPr id="21" name="Picture 20" descr="A triangle with arrows pointing to the center&#10;&#10;AI-generated content may be incorrect.">
                <a:extLst>
                  <a:ext uri="{FF2B5EF4-FFF2-40B4-BE49-F238E27FC236}">
                    <a16:creationId xmlns:a16="http://schemas.microsoft.com/office/drawing/2014/main" id="{17E4970D-6F36-C4A5-17BD-8DD2526B72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021824" y="197032"/>
                <a:ext cx="1950720" cy="1683734"/>
              </a:xfrm>
              <a:prstGeom prst="rect">
                <a:avLst/>
              </a:prstGeom>
            </p:spPr>
          </p:pic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1787BEB3-F69A-3587-0086-A80ACD9470DD}"/>
                      </a:ext>
                    </a:extLst>
                  </p:cNvPr>
                  <p:cNvSpPr txBox="1"/>
                  <p:nvPr/>
                </p:nvSpPr>
                <p:spPr>
                  <a:xfrm>
                    <a:off x="10997184" y="96413"/>
                    <a:ext cx="932275" cy="43496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0070C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oMath>
                      </m:oMathPara>
                    </a14:m>
                    <a:endParaRPr lang="en-US" dirty="0">
                      <a:solidFill>
                        <a:srgbClr val="C00000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EB72D06B-0AB4-950A-44E4-2D2447D586D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97184" y="96413"/>
                    <a:ext cx="932275" cy="43496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2BD30C1E-B46D-FA98-25BA-04FB58A8F890}"/>
                  </a:ext>
                </a:extLst>
              </p:cNvPr>
              <p:cNvSpPr txBox="1"/>
              <p:nvPr/>
            </p:nvSpPr>
            <p:spPr>
              <a:xfrm>
                <a:off x="9912096" y="1763569"/>
                <a:ext cx="661507" cy="43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grav</a:t>
                </a:r>
                <a:endParaRPr lang="en-US" dirty="0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415F99C-3DCD-A97E-2FD2-1379A6C9535C}"/>
                  </a:ext>
                </a:extLst>
              </p:cNvPr>
              <p:cNvSpPr txBox="1"/>
              <p:nvPr/>
            </p:nvSpPr>
            <p:spPr>
              <a:xfrm>
                <a:off x="11505094" y="1763569"/>
                <a:ext cx="661507" cy="4349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/>
                  <a:t>grav</a:t>
                </a:r>
                <a:endParaRPr lang="en-US" dirty="0"/>
              </a:p>
            </p:txBody>
          </p:sp>
        </p:grpSp>
        <p:sp>
          <p:nvSpPr>
            <p:cNvPr id="38" name="Multiply 37">
              <a:extLst>
                <a:ext uri="{FF2B5EF4-FFF2-40B4-BE49-F238E27FC236}">
                  <a16:creationId xmlns:a16="http://schemas.microsoft.com/office/drawing/2014/main" id="{245A81FB-B4F7-9227-1F72-EF5E09604FF6}"/>
                </a:ext>
              </a:extLst>
            </p:cNvPr>
            <p:cNvSpPr/>
            <p:nvPr/>
          </p:nvSpPr>
          <p:spPr>
            <a:xfrm>
              <a:off x="8019285" y="4372924"/>
              <a:ext cx="2812859" cy="2485496"/>
            </a:xfrm>
            <a:prstGeom prst="mathMultiply">
              <a:avLst>
                <a:gd name="adj1" fmla="val 4928"/>
              </a:avLst>
            </a:prstGeom>
            <a:solidFill>
              <a:srgbClr val="FF0000">
                <a:alpha val="28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C92ECF20-FBF2-A2E9-E54A-7404F4972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0862732"/>
                  </p:ext>
                </p:extLst>
              </p:nvPr>
            </p:nvGraphicFramePr>
            <p:xfrm>
              <a:off x="8651518" y="138683"/>
              <a:ext cx="3301015" cy="13962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0203">
                      <a:extLst>
                        <a:ext uri="{9D8B030D-6E8A-4147-A177-3AD203B41FA5}">
                          <a16:colId xmlns:a16="http://schemas.microsoft.com/office/drawing/2014/main" val="1287176562"/>
                        </a:ext>
                      </a:extLst>
                    </a:gridCol>
                    <a:gridCol w="660203">
                      <a:extLst>
                        <a:ext uri="{9D8B030D-6E8A-4147-A177-3AD203B41FA5}">
                          <a16:colId xmlns:a16="http://schemas.microsoft.com/office/drawing/2014/main" val="2635031127"/>
                        </a:ext>
                      </a:extLst>
                    </a:gridCol>
                    <a:gridCol w="660203">
                      <a:extLst>
                        <a:ext uri="{9D8B030D-6E8A-4147-A177-3AD203B41FA5}">
                          <a16:colId xmlns:a16="http://schemas.microsoft.com/office/drawing/2014/main" val="1594605584"/>
                        </a:ext>
                      </a:extLst>
                    </a:gridCol>
                    <a:gridCol w="660203">
                      <a:extLst>
                        <a:ext uri="{9D8B030D-6E8A-4147-A177-3AD203B41FA5}">
                          <a16:colId xmlns:a16="http://schemas.microsoft.com/office/drawing/2014/main" val="3549736555"/>
                        </a:ext>
                      </a:extLst>
                    </a:gridCol>
                    <a:gridCol w="660203">
                      <a:extLst>
                        <a:ext uri="{9D8B030D-6E8A-4147-A177-3AD203B41FA5}">
                          <a16:colId xmlns:a16="http://schemas.microsoft.com/office/drawing/2014/main" val="4059833875"/>
                        </a:ext>
                      </a:extLst>
                    </a:gridCol>
                  </a:tblGrid>
                  <a:tr h="465405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8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27427212"/>
                      </a:ext>
                    </a:extLst>
                  </a:tr>
                  <a:tr h="4654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840730"/>
                      </a:ext>
                    </a:extLst>
                  </a:tr>
                  <a:tr h="465405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800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a:rPr lang="en-US" sz="1800" b="0" i="1" smtClean="0">
                                        <a:solidFill>
                                          <a:srgbClr val="0070C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>
                            <a:solidFill>
                              <a:srgbClr val="0070C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98414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5" name="Table 24">
                <a:extLst>
                  <a:ext uri="{FF2B5EF4-FFF2-40B4-BE49-F238E27FC236}">
                    <a16:creationId xmlns:a16="http://schemas.microsoft.com/office/drawing/2014/main" id="{C92ECF20-FBF2-A2E9-E54A-7404F49724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70862732"/>
                  </p:ext>
                </p:extLst>
              </p:nvPr>
            </p:nvGraphicFramePr>
            <p:xfrm>
              <a:off x="8651518" y="138683"/>
              <a:ext cx="3301015" cy="1396215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0203">
                      <a:extLst>
                        <a:ext uri="{9D8B030D-6E8A-4147-A177-3AD203B41FA5}">
                          <a16:colId xmlns:a16="http://schemas.microsoft.com/office/drawing/2014/main" val="1287176562"/>
                        </a:ext>
                      </a:extLst>
                    </a:gridCol>
                    <a:gridCol w="660203">
                      <a:extLst>
                        <a:ext uri="{9D8B030D-6E8A-4147-A177-3AD203B41FA5}">
                          <a16:colId xmlns:a16="http://schemas.microsoft.com/office/drawing/2014/main" val="2635031127"/>
                        </a:ext>
                      </a:extLst>
                    </a:gridCol>
                    <a:gridCol w="660203">
                      <a:extLst>
                        <a:ext uri="{9D8B030D-6E8A-4147-A177-3AD203B41FA5}">
                          <a16:colId xmlns:a16="http://schemas.microsoft.com/office/drawing/2014/main" val="1594605584"/>
                        </a:ext>
                      </a:extLst>
                    </a:gridCol>
                    <a:gridCol w="660203">
                      <a:extLst>
                        <a:ext uri="{9D8B030D-6E8A-4147-A177-3AD203B41FA5}">
                          <a16:colId xmlns:a16="http://schemas.microsoft.com/office/drawing/2014/main" val="3549736555"/>
                        </a:ext>
                      </a:extLst>
                    </a:gridCol>
                    <a:gridCol w="660203">
                      <a:extLst>
                        <a:ext uri="{9D8B030D-6E8A-4147-A177-3AD203B41FA5}">
                          <a16:colId xmlns:a16="http://schemas.microsoft.com/office/drawing/2014/main" val="4059833875"/>
                        </a:ext>
                      </a:extLst>
                    </a:gridCol>
                  </a:tblGrid>
                  <a:tr h="465405">
                    <a:tc>
                      <a:txBody>
                        <a:bodyPr/>
                        <a:lstStyle/>
                        <a:p>
                          <a:pPr algn="ctr"/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101923" r="-303846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198113" r="-198113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303846" r="-101923" b="-2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403846" r="-1923" b="-2027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27427212"/>
                      </a:ext>
                    </a:extLst>
                  </a:tr>
                  <a:tr h="4654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1923" t="-100000" r="-403846" b="-10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1840730"/>
                      </a:ext>
                    </a:extLst>
                  </a:tr>
                  <a:tr h="465405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6"/>
                          <a:stretch>
                            <a:fillRect l="-1923" t="-200000" r="-403846" b="-27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-1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697984141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E357A546-FB9C-2096-0FD2-11B664496EEB}"/>
              </a:ext>
            </a:extLst>
          </p:cNvPr>
          <p:cNvSpPr txBox="1"/>
          <p:nvPr/>
        </p:nvSpPr>
        <p:spPr>
          <a:xfrm>
            <a:off x="8450819" y="1529894"/>
            <a:ext cx="3851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[Cordova-Dumitrescu-</a:t>
            </a:r>
            <a:r>
              <a:rPr lang="en-US" dirty="0" err="1"/>
              <a:t>Intriligator</a:t>
            </a:r>
            <a:r>
              <a:rPr lang="en-US" dirty="0"/>
              <a:t> ‘18]</a:t>
            </a:r>
          </a:p>
        </p:txBody>
      </p:sp>
    </p:spTree>
    <p:extLst>
      <p:ext uri="{BB962C8B-B14F-4D97-AF65-F5344CB8AC3E}">
        <p14:creationId xmlns:p14="http://schemas.microsoft.com/office/powerpoint/2010/main" val="281847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A9B3D-789C-5BBE-5020-B5B241300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Lattice chiral anomaly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6CE9AF-CB96-B084-1983-D3B1E036CD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24563" y="1903795"/>
                <a:ext cx="10324533" cy="456242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In the continuum, the chiral anomaly implies</a:t>
                </a:r>
              </a:p>
              <a:p>
                <a:pPr marL="0" indent="0" algn="ctr">
                  <a:buNone/>
                </a:pPr>
                <a:r>
                  <a:rPr lang="en-US" sz="2400" i="1" dirty="0"/>
                  <a:t>The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i="1" dirty="0"/>
                  <a:t> global symmetry is broken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i="1" dirty="0"/>
                  <a:t> is gauged.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r>
                  <a:rPr lang="en-US" sz="2400" dirty="0"/>
                  <a:t>We can gauge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 explicitly on the lattice by introducing a gauge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C00000"/>
                    </a:solidFill>
                  </a:rPr>
                  <a:t> </a:t>
                </a:r>
                <a:r>
                  <a:rPr lang="en-US" sz="2400" dirty="0"/>
                  <a:t>on each link with gauge transformation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2400" dirty="0"/>
                  <a:t>):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/>
                  <a:t>To make the gauge field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r>
                  <a:rPr lang="en-US" sz="2400" dirty="0"/>
                  <a:t> compact, it is subject to an integer gauge transformation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sz="2400" dirty="0"/>
                  <a:t>):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6CE9AF-CB96-B084-1983-D3B1E036CD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24563" y="1903795"/>
                <a:ext cx="10324533" cy="4562420"/>
              </a:xfrm>
              <a:blipFill>
                <a:blip r:embed="rId2"/>
                <a:stretch>
                  <a:fillRect l="-737" t="-1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3CDCCFF2-5868-3CC2-C0B5-F9A33934AFF2}"/>
              </a:ext>
            </a:extLst>
          </p:cNvPr>
          <p:cNvGrpSpPr/>
          <p:nvPr/>
        </p:nvGrpSpPr>
        <p:grpSpPr>
          <a:xfrm>
            <a:off x="9953800" y="40686"/>
            <a:ext cx="2134694" cy="1784939"/>
            <a:chOff x="9912096" y="96413"/>
            <a:chExt cx="2375977" cy="2102117"/>
          </a:xfrm>
        </p:grpSpPr>
        <p:pic>
          <p:nvPicPr>
            <p:cNvPr id="5" name="Picture 4" descr="A triangle with arrows pointing to the center&#10;&#10;AI-generated content may be incorrect.">
              <a:extLst>
                <a:ext uri="{FF2B5EF4-FFF2-40B4-BE49-F238E27FC236}">
                  <a16:creationId xmlns:a16="http://schemas.microsoft.com/office/drawing/2014/main" id="{0F278654-43DF-610D-A628-B76C5D88AE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1824" y="197032"/>
              <a:ext cx="1950720" cy="16837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002850B-C213-FA37-D124-A064E2E38525}"/>
                    </a:ext>
                  </a:extLst>
                </p:cNvPr>
                <p:cNvSpPr txBox="1"/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EB72D06B-0AB4-950A-44E4-2D2447D586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6142BC1F-502E-86F4-B034-DC487DA47497}"/>
                    </a:ext>
                  </a:extLst>
                </p:cNvPr>
                <p:cNvSpPr txBox="1"/>
                <p:nvPr/>
              </p:nvSpPr>
              <p:spPr>
                <a:xfrm>
                  <a:off x="9912096" y="1763569"/>
                  <a:ext cx="934273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D54650E-5057-A4CE-65D1-A88F448DE97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096" y="1763569"/>
                  <a:ext cx="934273" cy="4349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46E8AF8-40F4-78CE-DC56-B98F4DE67347}"/>
                    </a:ext>
                  </a:extLst>
                </p:cNvPr>
                <p:cNvSpPr txBox="1"/>
                <p:nvPr/>
              </p:nvSpPr>
              <p:spPr>
                <a:xfrm>
                  <a:off x="11353800" y="1732541"/>
                  <a:ext cx="934273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DBD7C0C0-5FA2-84B2-850A-94B5FF58F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3800" y="1732541"/>
                  <a:ext cx="934273" cy="434961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33AEC2-F3D6-6C59-84FF-C7B700035D55}"/>
              </a:ext>
            </a:extLst>
          </p:cNvPr>
          <p:cNvGrpSpPr/>
          <p:nvPr/>
        </p:nvGrpSpPr>
        <p:grpSpPr>
          <a:xfrm>
            <a:off x="7115961" y="0"/>
            <a:ext cx="1859031" cy="1920348"/>
            <a:chOff x="7392473" y="1200597"/>
            <a:chExt cx="4653746" cy="4950686"/>
          </a:xfrm>
        </p:grpSpPr>
        <p:pic>
          <p:nvPicPr>
            <p:cNvPr id="10" name="Picture 9" descr="A cube with black and white squares&#10;&#10;AI-generated content may be incorrect.">
              <a:extLst>
                <a:ext uri="{FF2B5EF4-FFF2-40B4-BE49-F238E27FC236}">
                  <a16:creationId xmlns:a16="http://schemas.microsoft.com/office/drawing/2014/main" id="{3387B046-7A3E-739C-7DD0-738EEC2F767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 flipH="1">
              <a:off x="7392473" y="1200597"/>
              <a:ext cx="4456806" cy="4456806"/>
            </a:xfrm>
            <a:prstGeom prst="rect">
              <a:avLst/>
            </a:prstGeom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70ED38A-1464-207F-1C5F-5E52F5562A24}"/>
                </a:ext>
              </a:extLst>
            </p:cNvPr>
            <p:cNvSpPr/>
            <p:nvPr/>
          </p:nvSpPr>
          <p:spPr>
            <a:xfrm>
              <a:off x="11134859" y="2210625"/>
              <a:ext cx="218941" cy="21894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EF417AAD-D2DA-D9F0-E682-4DD0CEBFFD4C}"/>
                </a:ext>
              </a:extLst>
            </p:cNvPr>
            <p:cNvCxnSpPr/>
            <p:nvPr/>
          </p:nvCxnSpPr>
          <p:spPr>
            <a:xfrm flipV="1">
              <a:off x="9659155" y="4726546"/>
              <a:ext cx="566670" cy="283336"/>
            </a:xfrm>
            <a:prstGeom prst="line">
              <a:avLst/>
            </a:prstGeom>
            <a:ln w="66675">
              <a:solidFill>
                <a:srgbClr val="00B0F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06113B8-AB9F-B73F-2F60-865C89B212EB}"/>
                    </a:ext>
                  </a:extLst>
                </p:cNvPr>
                <p:cNvSpPr txBox="1"/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𝜙</m:t>
                            </m:r>
                          </m:e>
                          <m:sub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5CABE8D8-7B18-6099-C4A2-554CB743E0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56861" y="1690688"/>
                  <a:ext cx="889358" cy="461665"/>
                </a:xfrm>
                <a:prstGeom prst="rect">
                  <a:avLst/>
                </a:prstGeom>
                <a:blipFill>
                  <a:blip r:embed="rId11"/>
                  <a:stretch>
                    <a:fillRect l="-10000" r="-130000" b="-16875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F025155A-8A0F-C6B4-EDC1-04E5E602BD68}"/>
                    </a:ext>
                  </a:extLst>
                </p:cNvPr>
                <p:cNvSpPr txBox="1"/>
                <p:nvPr/>
              </p:nvSpPr>
              <p:spPr>
                <a:xfrm>
                  <a:off x="9620877" y="4961104"/>
                  <a:ext cx="889359" cy="119017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  <m:r>
                          <a:rPr lang="en-US" sz="2400" i="1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oMath>
                    </m:oMathPara>
                  </a14:m>
                  <a:endParaRPr lang="en-US" sz="2400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047A777C-89DE-C899-07EC-0FA4AF1A8E6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0877" y="4961104"/>
                  <a:ext cx="889359" cy="1190179"/>
                </a:xfrm>
                <a:prstGeom prst="rect">
                  <a:avLst/>
                </a:prstGeom>
                <a:blipFill>
                  <a:blip r:embed="rId12"/>
                  <a:stretch>
                    <a:fillRect r="-14827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5682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1080D-932D-63E2-4190-61E7FE5BB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Chiral anomaly on the lattice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06A529C-6CFB-0826-F1A3-ADF99D42E98F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838200" y="3577856"/>
              <a:ext cx="10515597" cy="24494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09037">
                      <a:extLst>
                        <a:ext uri="{9D8B030D-6E8A-4147-A177-3AD203B41FA5}">
                          <a16:colId xmlns:a16="http://schemas.microsoft.com/office/drawing/2014/main" val="2639354452"/>
                        </a:ext>
                      </a:extLst>
                    </a:gridCol>
                    <a:gridCol w="2998382">
                      <a:extLst>
                        <a:ext uri="{9D8B030D-6E8A-4147-A177-3AD203B41FA5}">
                          <a16:colId xmlns:a16="http://schemas.microsoft.com/office/drawing/2014/main" val="3815208832"/>
                        </a:ext>
                      </a:extLst>
                    </a:gridCol>
                    <a:gridCol w="5208178">
                      <a:extLst>
                        <a:ext uri="{9D8B030D-6E8A-4147-A177-3AD203B41FA5}">
                          <a16:colId xmlns:a16="http://schemas.microsoft.com/office/drawing/2014/main" val="835277357"/>
                        </a:ext>
                      </a:extLst>
                    </a:gridCol>
                  </a:tblGrid>
                  <a:tr h="813263"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𝑑𝑤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̂"/>
                                      <m:ctrlP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400" b="0" i="1" smtClean="0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=∑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∪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den>
                              </m:f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oMath>
                          </a14:m>
                          <a:r>
                            <a:rPr lang="en-US" sz="2400" dirty="0"/>
                            <a:t> 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2782445"/>
                      </a:ext>
                    </a:extLst>
                  </a:tr>
                  <a:tr h="813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conserved?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728484"/>
                      </a:ext>
                    </a:extLst>
                  </a:tr>
                  <a:tr h="813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gauge-invariant?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9001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06A529C-6CFB-0826-F1A3-ADF99D42E98F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902095496"/>
                  </p:ext>
                </p:extLst>
              </p:nvPr>
            </p:nvGraphicFramePr>
            <p:xfrm>
              <a:off x="838200" y="3577856"/>
              <a:ext cx="10515597" cy="2449486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309037">
                      <a:extLst>
                        <a:ext uri="{9D8B030D-6E8A-4147-A177-3AD203B41FA5}">
                          <a16:colId xmlns:a16="http://schemas.microsoft.com/office/drawing/2014/main" val="2639354452"/>
                        </a:ext>
                      </a:extLst>
                    </a:gridCol>
                    <a:gridCol w="2998382">
                      <a:extLst>
                        <a:ext uri="{9D8B030D-6E8A-4147-A177-3AD203B41FA5}">
                          <a16:colId xmlns:a16="http://schemas.microsoft.com/office/drawing/2014/main" val="3815208832"/>
                        </a:ext>
                      </a:extLst>
                    </a:gridCol>
                    <a:gridCol w="5208178">
                      <a:extLst>
                        <a:ext uri="{9D8B030D-6E8A-4147-A177-3AD203B41FA5}">
                          <a16:colId xmlns:a16="http://schemas.microsoft.com/office/drawing/2014/main" val="835277357"/>
                        </a:ext>
                      </a:extLst>
                    </a:gridCol>
                  </a:tblGrid>
                  <a:tr h="813263"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7542" t="-1563" r="-174576" b="-2218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2195" t="-1563" r="-488" b="-22187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782445"/>
                      </a:ext>
                    </a:extLst>
                  </a:tr>
                  <a:tr h="81326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conserved?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728484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gauge-invariant?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90011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F5C715-D8BF-D4E2-02B1-15C92A0CC72A}"/>
                  </a:ext>
                </a:extLst>
              </p:cNvPr>
              <p:cNvSpPr txBox="1"/>
              <p:nvPr/>
            </p:nvSpPr>
            <p:spPr>
              <a:xfrm>
                <a:off x="10909005" y="6485860"/>
                <a:ext cx="90146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ℤ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5F5C715-D8BF-D4E2-02B1-15C92A0CC7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9005" y="6485860"/>
                <a:ext cx="901465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7D3D5FB-E1A1-EE08-AFC5-17A4AEF2862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8200" y="1792082"/>
                <a:ext cx="10324533" cy="206090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ℝ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rgbClr val="00B0F0"/>
                  </a:solidFill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ℤ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:  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∼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𝜋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:pPr marL="285750" indent="-285750"/>
                <a:r>
                  <a:rPr lang="en-US" sz="2400" dirty="0"/>
                  <a:t>After gauging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, there is no </a:t>
                </a:r>
                <a:r>
                  <a:rPr lang="en-US" sz="2400" b="1" dirty="0"/>
                  <a:t>conserved</a:t>
                </a:r>
                <a:r>
                  <a:rPr lang="en-US" sz="2400" dirty="0"/>
                  <a:t> and </a:t>
                </a:r>
                <a:r>
                  <a:rPr lang="en-US" sz="2400" b="1" dirty="0"/>
                  <a:t>gauge-invariant</a:t>
                </a:r>
                <a:r>
                  <a:rPr lang="en-US" sz="2400" dirty="0"/>
                  <a:t> axial charge for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. This verifies the anomaly between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27D3D5FB-E1A1-EE08-AFC5-17A4AEF286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1792082"/>
                <a:ext cx="10324533" cy="2060902"/>
              </a:xfrm>
              <a:prstGeom prst="rect">
                <a:avLst/>
              </a:prstGeom>
              <a:blipFill>
                <a:blip r:embed="rId4"/>
                <a:stretch>
                  <a:fillRect l="-861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0067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49535-2530-B2D9-0067-DD931DE8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Chiral anomaly in the continuum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94D172-5457-A223-1A67-456A6BAC63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664529" cy="4753656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When we gauge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 vector symmetry of a massless electron, the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axial current is not conserved: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acc>
                        <m:accPr>
                          <m:chr m:val="̂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e>
                      </m:ac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p>
                      </m:sSup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sz="2400" b="0" dirty="0"/>
              </a:p>
              <a:p>
                <a:r>
                  <a:rPr lang="en-US" sz="2400" dirty="0"/>
                  <a:t>We can define another current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  <m:sup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p>
                      </m:sSubSup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̂"/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bSup>
                            <m:sSubSupPr>
                              <m:ctrlP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  <m:sub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  <m:sup>
                              <m:r>
                                <a:rPr lang="en-US" sz="2400" i="1" dirty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p>
                          </m:sSubSup>
                        </m:e>
                      </m:acc>
                      <m:r>
                        <a:rPr lang="en-US" sz="2400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8</m:t>
                          </m:r>
                          <m:sSup>
                            <m:sSupPr>
                              <m:ctrlP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b="0" i="1" dirty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b>
                        <m:sSub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b>
                      </m:sSub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p>
                          <m:r>
                            <a:rPr lang="en-US" sz="2400" b="0" i="1" dirty="0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sup>
                      </m:sSup>
                      <m:sSup>
                        <m:sSupPr>
                          <m:ctrlP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en-US" sz="2400" b="0" i="1" dirty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p>
                      </m:sSup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which is conserved but not gauge-invariant.</a:t>
                </a:r>
              </a:p>
              <a:p>
                <a:pPr marL="0" indent="0">
                  <a:buNone/>
                </a:pPr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594D172-5457-A223-1A67-456A6BAC63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664529" cy="4753656"/>
              </a:xfrm>
              <a:blipFill>
                <a:blip r:embed="rId2"/>
                <a:stretch>
                  <a:fillRect l="-2174" t="-1867" r="-2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35D66045-0F6B-898D-171A-8DC2FD88EF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4616562"/>
                  </p:ext>
                </p:extLst>
              </p:nvPr>
            </p:nvGraphicFramePr>
            <p:xfrm>
              <a:off x="5682344" y="1825625"/>
              <a:ext cx="6221185" cy="39932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6771">
                      <a:extLst>
                        <a:ext uri="{9D8B030D-6E8A-4147-A177-3AD203B41FA5}">
                          <a16:colId xmlns:a16="http://schemas.microsoft.com/office/drawing/2014/main" val="2639354452"/>
                        </a:ext>
                      </a:extLst>
                    </a:gridCol>
                    <a:gridCol w="2041071">
                      <a:extLst>
                        <a:ext uri="{9D8B030D-6E8A-4147-A177-3AD203B41FA5}">
                          <a16:colId xmlns:a16="http://schemas.microsoft.com/office/drawing/2014/main" val="3815208832"/>
                        </a:ext>
                      </a:extLst>
                    </a:gridCol>
                    <a:gridCol w="2253343">
                      <a:extLst>
                        <a:ext uri="{9D8B030D-6E8A-4147-A177-3AD203B41FA5}">
                          <a16:colId xmlns:a16="http://schemas.microsoft.com/office/drawing/2014/main" val="835277357"/>
                        </a:ext>
                      </a:extLst>
                    </a:gridCol>
                  </a:tblGrid>
                  <a:tr h="1325812"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𝑄</m:t>
                                    </m:r>
                                  </m:e>
                                  <m:sub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subHide m:val="on"/>
                                    <m:sup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bSup>
                                      <m:sSub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𝑗</m:t>
                                        </m:r>
                                      </m:e>
                                      <m:sub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</m:sSubSup>
                                  </m:e>
                                </m:nary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̂"/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𝑄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nary>
                                  <m:naryPr>
                                    <m:subHide m:val="on"/>
                                    <m:supHide m:val="on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/>
                                  <m:sup/>
                                  <m:e>
                                    <m:sSup>
                                      <m:sSup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𝑑</m:t>
                                        </m:r>
                                      </m:e>
                                      <m:sup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sSubSup>
                                      <m:sSubSupPr>
                                        <m:ctrlPr>
                                          <a:rPr lang="en-US" sz="2400" i="1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acc>
                                          <m:accPr>
                                            <m:chr m:val="̂"/>
                                            <m:ctrlPr>
                                              <a:rPr lang="en-US" sz="2400" b="0" i="1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en-US" sz="2400" i="1" dirty="0">
                                                <a:latin typeface="Cambria Math" panose="02040503050406030204" pitchFamily="18" charset="0"/>
                                              </a:rPr>
                                              <m:t>𝑗</m:t>
                                            </m:r>
                                          </m:e>
                                        </m:acc>
                                      </m:e>
                                      <m:sub>
                                        <m:r>
                                          <a:rPr lang="en-US" sz="2400" b="0" i="1" dirty="0" smtClean="0">
                                            <a:latin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  <m:sup>
                                        <m:r>
                                          <a:rPr lang="en-US" sz="2400" i="1" dirty="0">
                                            <a:latin typeface="Cambria Math" panose="02040503050406030204" pitchFamily="18" charset="0"/>
                                          </a:rPr>
                                          <m:t>𝐴</m:t>
                                        </m:r>
                                      </m:sup>
                                    </m:sSubSup>
                                  </m:e>
                                </m:nary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  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32782445"/>
                      </a:ext>
                    </a:extLst>
                  </a:tr>
                  <a:tr h="1325812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  <a:p>
                          <a:pPr algn="ctr"/>
                          <a:r>
                            <a:rPr lang="en-US" sz="2400" dirty="0"/>
                            <a:t>conserved?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728484"/>
                      </a:ext>
                    </a:extLst>
                  </a:tr>
                  <a:tr h="1341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gauge-invariant?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9001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3">
                <a:extLst>
                  <a:ext uri="{FF2B5EF4-FFF2-40B4-BE49-F238E27FC236}">
                    <a16:creationId xmlns:a16="http://schemas.microsoft.com/office/drawing/2014/main" id="{35D66045-0F6B-898D-171A-8DC2FD88EF10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814616562"/>
                  </p:ext>
                </p:extLst>
              </p:nvPr>
            </p:nvGraphicFramePr>
            <p:xfrm>
              <a:off x="5682344" y="1825625"/>
              <a:ext cx="6221185" cy="3993244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926771">
                      <a:extLst>
                        <a:ext uri="{9D8B030D-6E8A-4147-A177-3AD203B41FA5}">
                          <a16:colId xmlns:a16="http://schemas.microsoft.com/office/drawing/2014/main" val="2639354452"/>
                        </a:ext>
                      </a:extLst>
                    </a:gridCol>
                    <a:gridCol w="2041071">
                      <a:extLst>
                        <a:ext uri="{9D8B030D-6E8A-4147-A177-3AD203B41FA5}">
                          <a16:colId xmlns:a16="http://schemas.microsoft.com/office/drawing/2014/main" val="3815208832"/>
                        </a:ext>
                      </a:extLst>
                    </a:gridCol>
                    <a:gridCol w="2253343">
                      <a:extLst>
                        <a:ext uri="{9D8B030D-6E8A-4147-A177-3AD203B41FA5}">
                          <a16:colId xmlns:a16="http://schemas.microsoft.com/office/drawing/2014/main" val="835277357"/>
                        </a:ext>
                      </a:extLst>
                    </a:gridCol>
                  </a:tblGrid>
                  <a:tr h="1325812">
                    <a:tc>
                      <a:txBody>
                        <a:bodyPr/>
                        <a:lstStyle/>
                        <a:p>
                          <a:pPr algn="ctr"/>
                          <a:endParaRPr lang="en-US" sz="24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95031" t="-117143" r="-111180" b="-2019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76404" t="-117143" r="-562" b="-20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2782445"/>
                      </a:ext>
                    </a:extLst>
                  </a:tr>
                  <a:tr h="1325812">
                    <a:tc>
                      <a:txBody>
                        <a:bodyPr/>
                        <a:lstStyle/>
                        <a:p>
                          <a:pPr algn="ctr"/>
                          <a:endParaRPr lang="en-US" sz="2400" dirty="0"/>
                        </a:p>
                        <a:p>
                          <a:pPr algn="ctr"/>
                          <a:r>
                            <a:rPr lang="en-US" sz="2400" dirty="0"/>
                            <a:t>conserved?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96728484"/>
                      </a:ext>
                    </a:extLst>
                  </a:tr>
                  <a:tr h="13416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dirty="0"/>
                            <a:t>gauge-invariant?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rgbClr val="FF0000"/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rgbClr val="FF0000"/>
                              </a:solidFill>
                            </a:rPr>
                            <a:t>No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US" sz="2400" b="1" dirty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endParaRPr>
                        </a:p>
                        <a:p>
                          <a:pPr algn="ctr"/>
                          <a:r>
                            <a:rPr lang="en-US" sz="2400" b="1" dirty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</a:rPr>
                            <a:t>Yes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9390011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29962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9B31A-016B-787D-A011-2107665A19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Continuum limit and anomaly-matching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4B15C1-F788-5D90-9A05-7CB44D0FEE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</p:spPr>
            <p:txBody>
              <a:bodyPr>
                <a:normAutofit/>
              </a:bodyPr>
              <a:lstStyle/>
              <a:p>
                <a:r>
                  <a:rPr lang="en-US" sz="2400" dirty="0"/>
                  <a:t>The continuum limit of our lattice Hamiltonian is a compact boson field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coupled to the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background gauge fields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𝜇</m:t>
                        </m:r>
                      </m:sub>
                    </m:sSub>
                  </m:oMath>
                </a14:m>
                <a:r>
                  <a:rPr lang="en-US" sz="2400" dirty="0"/>
                  <a:t> via an </a:t>
                </a:r>
                <a:r>
                  <a:rPr lang="en-US" sz="2400" dirty="0">
                    <a:solidFill>
                      <a:srgbClr val="7030A0"/>
                    </a:solidFill>
                  </a:rPr>
                  <a:t>axion</a:t>
                </a:r>
                <a:r>
                  <a:rPr lang="en-US" sz="2400" dirty="0"/>
                  <a:t>-like coupling: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𝜙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𝜇𝜈𝜌𝜎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𝜙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sub>
                      </m:sSub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 is spontaneously broken and shifts the axion.</a:t>
                </a:r>
              </a:p>
              <a:p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acts faithfully on axion strings in the lattice model. But it acts non-faithfully in the IR. The UV axial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symmetry is </a:t>
                </a:r>
                <a:r>
                  <a:rPr lang="en-US" sz="2400" dirty="0">
                    <a:solidFill>
                      <a:srgbClr val="C00000"/>
                    </a:solidFill>
                  </a:rPr>
                  <a:t>transmuted</a:t>
                </a:r>
                <a:r>
                  <a:rPr lang="en-US" sz="2400" dirty="0"/>
                  <a:t> into a</a:t>
                </a:r>
                <a:r>
                  <a:rPr lang="en-US" sz="2400" dirty="0">
                    <a:solidFill>
                      <a:srgbClr val="00B050"/>
                    </a:solidFill>
                  </a:rPr>
                  <a:t> 2-form winding symmetry</a:t>
                </a:r>
                <a:r>
                  <a:rPr lang="en-US" sz="2400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of the IR field theory [Seiberg-</a:t>
                </a:r>
                <a:r>
                  <a:rPr lang="en-US" sz="2400" dirty="0" err="1"/>
                  <a:t>Seifnashri</a:t>
                </a:r>
                <a:r>
                  <a:rPr lang="en-US" sz="2400" dirty="0"/>
                  <a:t> ‘25]. </a:t>
                </a:r>
              </a:p>
              <a:p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The anomaly is realized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classically</a:t>
                </a:r>
                <a:r>
                  <a:rPr lang="en-US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by the axion. No fermion, no zero mode. </a:t>
                </a:r>
              </a:p>
              <a:p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E4B15C1-F788-5D90-9A05-7CB44D0FEE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667250"/>
              </a:xfrm>
              <a:blipFill>
                <a:blip r:embed="rId3"/>
                <a:stretch>
                  <a:fillRect l="-844" t="-1897" r="-1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654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755C0-5ED5-D56B-8CC9-C9D723605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Generalized global symmetries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B45130-004B-5D1E-535B-CDB9CC7B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8800"/>
            <a:ext cx="10515600" cy="4348163"/>
          </a:xfrm>
        </p:spPr>
        <p:txBody>
          <a:bodyPr/>
          <a:lstStyle/>
          <a:p>
            <a:r>
              <a:rPr lang="en-US" sz="2400" dirty="0"/>
              <a:t>Anomalies often lead to generalized symmetries upon gauging.</a:t>
            </a:r>
          </a:p>
          <a:p>
            <a:r>
              <a:rPr lang="en-US" sz="2400" dirty="0"/>
              <a:t>Villain Hamiltonian is a perfect playground for generalized symmetries!</a:t>
            </a:r>
          </a:p>
          <a:p>
            <a:endParaRPr lang="en-US" sz="240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89B6772-03F1-C010-EDC6-1DAEDD744DC0}"/>
              </a:ext>
            </a:extLst>
          </p:cNvPr>
          <p:cNvGrpSpPr/>
          <p:nvPr/>
        </p:nvGrpSpPr>
        <p:grpSpPr>
          <a:xfrm>
            <a:off x="4382610" y="3662729"/>
            <a:ext cx="2522033" cy="2208254"/>
            <a:chOff x="9912096" y="96413"/>
            <a:chExt cx="2160909" cy="2001990"/>
          </a:xfrm>
        </p:grpSpPr>
        <p:pic>
          <p:nvPicPr>
            <p:cNvPr id="5" name="Picture 4" descr="A triangle with arrows pointing to the center&#10;&#10;AI-generated content may be incorrect.">
              <a:extLst>
                <a:ext uri="{FF2B5EF4-FFF2-40B4-BE49-F238E27FC236}">
                  <a16:creationId xmlns:a16="http://schemas.microsoft.com/office/drawing/2014/main" id="{23A256FA-29D2-0B7F-5ECC-83C204F79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021824" y="197032"/>
              <a:ext cx="1950720" cy="16837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BD32AD-0DD0-982E-6268-A719A006A28D}"/>
                    </a:ext>
                  </a:extLst>
                </p:cNvPr>
                <p:cNvSpPr txBox="1"/>
                <p:nvPr/>
              </p:nvSpPr>
              <p:spPr>
                <a:xfrm>
                  <a:off x="10997184" y="96413"/>
                  <a:ext cx="717667" cy="3348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DBD32AD-0DD0-982E-6268-A719A006A2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184" y="96413"/>
                  <a:ext cx="717667" cy="334834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0C2E039-8A0B-3704-BF54-E9D88807826A}"/>
                    </a:ext>
                  </a:extLst>
                </p:cNvPr>
                <p:cNvSpPr txBox="1"/>
                <p:nvPr/>
              </p:nvSpPr>
              <p:spPr>
                <a:xfrm>
                  <a:off x="9912096" y="1763569"/>
                  <a:ext cx="719205" cy="3348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0C2E039-8A0B-3704-BF54-E9D8880782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096" y="1763569"/>
                  <a:ext cx="719205" cy="33483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61E9C4-862A-7E10-1105-ED7BA4BA2A85}"/>
                    </a:ext>
                  </a:extLst>
                </p:cNvPr>
                <p:cNvSpPr txBox="1"/>
                <p:nvPr/>
              </p:nvSpPr>
              <p:spPr>
                <a:xfrm>
                  <a:off x="11353800" y="1732541"/>
                  <a:ext cx="719205" cy="3348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6461E9C4-862A-7E10-1105-ED7BA4BA2A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3800" y="1732541"/>
                  <a:ext cx="719205" cy="33483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B561452-2D5B-440B-665B-5D86B9F5114D}"/>
              </a:ext>
            </a:extLst>
          </p:cNvPr>
          <p:cNvGrpSpPr/>
          <p:nvPr/>
        </p:nvGrpSpPr>
        <p:grpSpPr>
          <a:xfrm>
            <a:off x="6649655" y="4064472"/>
            <a:ext cx="5449816" cy="1692771"/>
            <a:chOff x="6536942" y="4897229"/>
            <a:chExt cx="5449816" cy="1692771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25C02463-5D1B-35B5-D7A0-69CBDD72AD51}"/>
                </a:ext>
              </a:extLst>
            </p:cNvPr>
            <p:cNvGrpSpPr/>
            <p:nvPr/>
          </p:nvGrpSpPr>
          <p:grpSpPr>
            <a:xfrm>
              <a:off x="6536942" y="5203091"/>
              <a:ext cx="1480470" cy="398094"/>
              <a:chOff x="6536942" y="5203091"/>
              <a:chExt cx="1480470" cy="398094"/>
            </a:xfrm>
          </p:grpSpPr>
          <p:cxnSp>
            <p:nvCxnSpPr>
              <p:cNvPr id="9" name="Straight Arrow Connector 8">
                <a:extLst>
                  <a:ext uri="{FF2B5EF4-FFF2-40B4-BE49-F238E27FC236}">
                    <a16:creationId xmlns:a16="http://schemas.microsoft.com/office/drawing/2014/main" id="{B22740F2-5281-8C3C-3E68-4AEBDB68E14C}"/>
                  </a:ext>
                </a:extLst>
              </p:cNvPr>
              <p:cNvCxnSpPr/>
              <p:nvPr/>
            </p:nvCxnSpPr>
            <p:spPr>
              <a:xfrm>
                <a:off x="6590948" y="5601185"/>
                <a:ext cx="1426464" cy="0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B96FEC9-0F06-8227-DB89-0E193E4E3546}"/>
                      </a:ext>
                    </a:extLst>
                  </p:cNvPr>
                  <p:cNvSpPr txBox="1"/>
                  <p:nvPr/>
                </p:nvSpPr>
                <p:spPr>
                  <a:xfrm>
                    <a:off x="6536942" y="5203091"/>
                    <a:ext cx="148047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dirty="0"/>
                      <a:t>gauge </a:t>
                    </a:r>
                    <a14:m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a14:m>
                    <a:r>
                      <a:rPr lang="en-US" dirty="0"/>
                      <a:t> </a:t>
                    </a:r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DB96FEC9-0F06-8227-DB89-0E193E4E354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536942" y="5203091"/>
                    <a:ext cx="1480470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3390" t="-6667" b="-2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D46A043-B1F3-CC04-329F-46B46D265094}"/>
                </a:ext>
              </a:extLst>
            </p:cNvPr>
            <p:cNvSpPr txBox="1"/>
            <p:nvPr/>
          </p:nvSpPr>
          <p:spPr>
            <a:xfrm>
              <a:off x="8017412" y="4897229"/>
              <a:ext cx="3969346" cy="1692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lattice: [</a:t>
              </a:r>
              <a:r>
                <a:rPr lang="en-US" sz="1600" dirty="0" err="1"/>
                <a:t>Fidkowski</a:t>
              </a:r>
              <a:r>
                <a:rPr lang="en-US" sz="1600" dirty="0"/>
                <a:t>-Xu-Zhang ‘25]</a:t>
              </a:r>
            </a:p>
            <a:p>
              <a:pPr algn="ctr"/>
              <a:endParaRPr lang="en-US" sz="1600" dirty="0"/>
            </a:p>
            <a:p>
              <a:pPr algn="ctr"/>
              <a:r>
                <a:rPr lang="en-US" sz="2000" dirty="0">
                  <a:solidFill>
                    <a:srgbClr val="C00000"/>
                  </a:solidFill>
                </a:rPr>
                <a:t>non-invertible symmetry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1600" dirty="0"/>
                <a:t>continuum:</a:t>
              </a:r>
            </a:p>
            <a:p>
              <a:pPr algn="ctr"/>
              <a:r>
                <a:rPr lang="en-US" sz="1600" dirty="0"/>
                <a:t>[Choi-Lam-SHS ‘22, Cordova-</a:t>
              </a:r>
              <a:r>
                <a:rPr lang="en-US" sz="1600" dirty="0" err="1"/>
                <a:t>Ohmori</a:t>
              </a:r>
              <a:r>
                <a:rPr lang="en-US" sz="1600" dirty="0"/>
                <a:t> ‘22]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CD604C-47D8-019A-2F30-87FE6D99AAF2}"/>
              </a:ext>
            </a:extLst>
          </p:cNvPr>
          <p:cNvGrpSpPr/>
          <p:nvPr/>
        </p:nvGrpSpPr>
        <p:grpSpPr>
          <a:xfrm>
            <a:off x="112713" y="3941361"/>
            <a:ext cx="4624718" cy="1815882"/>
            <a:chOff x="0" y="4774118"/>
            <a:chExt cx="4624718" cy="1815882"/>
          </a:xfrm>
        </p:grpSpPr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9B33B20-6506-147B-2725-32E8CE3B80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04430" y="5597374"/>
              <a:ext cx="14074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8D05C6A-4373-45BC-28FC-F6AFE3579850}"/>
                    </a:ext>
                  </a:extLst>
                </p:cNvPr>
                <p:cNvSpPr txBox="1"/>
                <p:nvPr/>
              </p:nvSpPr>
              <p:spPr>
                <a:xfrm>
                  <a:off x="3104430" y="5203091"/>
                  <a:ext cx="152028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gauge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a14:m>
                  <a:r>
                    <a:rPr lang="en-US" dirty="0"/>
                    <a:t> </a:t>
                  </a:r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48D05C6A-4373-45BC-28FC-F6AFE35798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04430" y="5203091"/>
                  <a:ext cx="1520288" cy="369332"/>
                </a:xfrm>
                <a:prstGeom prst="rect">
                  <a:avLst/>
                </a:prstGeom>
                <a:blipFill>
                  <a:blip r:embed="rId8"/>
                  <a:stretch>
                    <a:fillRect l="-3306" t="-6667" b="-2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A94E8F-58B3-E596-C041-EFEBCA00212D}"/>
                </a:ext>
              </a:extLst>
            </p:cNvPr>
            <p:cNvSpPr txBox="1"/>
            <p:nvPr/>
          </p:nvSpPr>
          <p:spPr>
            <a:xfrm>
              <a:off x="0" y="4774118"/>
              <a:ext cx="396934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lattice: [Lu-</a:t>
              </a:r>
              <a:r>
                <a:rPr lang="en-US" sz="1600" dirty="0" err="1"/>
                <a:t>Seifnashri</a:t>
              </a:r>
              <a:r>
                <a:rPr lang="en-US" sz="1600" dirty="0"/>
                <a:t>-SHS]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2000" dirty="0">
                  <a:solidFill>
                    <a:srgbClr val="0070C0"/>
                  </a:solidFill>
                </a:rPr>
                <a:t>2-group</a:t>
              </a:r>
            </a:p>
            <a:p>
              <a:pPr algn="ctr"/>
              <a:endParaRPr lang="en-US" sz="2000" dirty="0"/>
            </a:p>
            <a:p>
              <a:pPr algn="ctr"/>
              <a:r>
                <a:rPr lang="en-US" sz="1600" dirty="0"/>
                <a:t>continuum:</a:t>
              </a:r>
            </a:p>
            <a:p>
              <a:pPr algn="ctr"/>
              <a:r>
                <a:rPr lang="en-US" sz="1600" dirty="0"/>
                <a:t>[Cordova-Dumitrescu-</a:t>
              </a:r>
              <a:r>
                <a:rPr lang="en-US" sz="1600" dirty="0" err="1"/>
                <a:t>Intriligator</a:t>
              </a:r>
              <a:r>
                <a:rPr lang="en-US" sz="1600" dirty="0"/>
                <a:t> ‘18]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77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9BA7B-8554-2582-BBAE-C7A5D427E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27CDA-773A-80E1-0038-D5EAFE9CDF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Nielsen-Ninomiya-type theorems can be circumvented using </a:t>
                </a:r>
                <a:r>
                  <a:rPr lang="en-US" sz="2400" b="0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lattice bosons</a:t>
                </a:r>
                <a:r>
                  <a:rPr lang="en-US" sz="2400" b="0" dirty="0">
                    <a:latin typeface="Calibri" panose="020F0502020204030204" pitchFamily="34" charset="0"/>
                    <a:cs typeface="Calibri" panose="020F0502020204030204" pitchFamily="34" charset="0"/>
                  </a:rPr>
                  <a:t>.</a:t>
                </a:r>
              </a:p>
              <a:p>
                <a:endParaRPr lang="en-US" sz="2400" b="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chiral symmetry and its anomaly are realized exactly on a 3+1d lattice.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axial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symmetry acts on the </a:t>
                </a:r>
                <a:r>
                  <a:rPr lang="en-US" sz="2400" dirty="0">
                    <a:solidFill>
                      <a:srgbClr val="00B0F0"/>
                    </a:solidFill>
                  </a:rPr>
                  <a:t>short axion strings</a:t>
                </a:r>
                <a:r>
                  <a:rPr lang="en-US" sz="2400" dirty="0"/>
                  <a:t>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Gauging on the lattice leads to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generalized global symmetries</a:t>
                </a:r>
                <a:r>
                  <a:rPr lang="en-US" sz="2400" dirty="0"/>
                  <a:t>, which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play a key role in this new construction of  lattice chiral symmetries.</a:t>
                </a:r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027CDA-773A-80E1-0038-D5EAFE9CDF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1744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818E3C-2CAD-C861-2E4D-3C135677AF48}"/>
                  </a:ext>
                </a:extLst>
              </p:cNvPr>
              <p:cNvSpPr txBox="1"/>
              <p:nvPr/>
            </p:nvSpPr>
            <p:spPr>
              <a:xfrm>
                <a:off x="9322046" y="48192"/>
                <a:ext cx="2692981" cy="10291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𝑠𝑝𝑎𝑐𝑒</m:t>
                          </m:r>
                        </m:sub>
                        <m:sup/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∪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𝑑𝑤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B818E3C-2CAD-C861-2E4D-3C135677AF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2046" y="48192"/>
                <a:ext cx="2692981" cy="1029128"/>
              </a:xfrm>
              <a:prstGeom prst="rect">
                <a:avLst/>
              </a:prstGeom>
              <a:blipFill>
                <a:blip r:embed="rId3"/>
                <a:stretch>
                  <a:fillRect l="-6075" t="-124390" b="-169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784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E9022-3BEA-B8BC-F3C7-FB36BF658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Outlook: New lattice chiral gauge theory?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A8408-FC6E-57DB-886F-2BCA437CFF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By taking multiple copies of this lattice model, one can realize the anomaly-free chiral global symmetry of [Thorngren-</a:t>
                </a:r>
                <a:r>
                  <a:rPr lang="en-US" sz="2400" dirty="0" err="1"/>
                  <a:t>Preskill</a:t>
                </a:r>
                <a:r>
                  <a:rPr lang="en-US" sz="2400" dirty="0"/>
                  <a:t>-</a:t>
                </a:r>
                <a:r>
                  <a:rPr lang="en-US" sz="2400" dirty="0" err="1"/>
                  <a:t>Fidkowski</a:t>
                </a:r>
                <a:r>
                  <a:rPr lang="en-US" sz="2400" dirty="0"/>
                  <a:t>].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Gauging it leads to a</a:t>
                </a:r>
                <a:r>
                  <a:rPr lang="en-US" sz="2400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:r>
                  <a:rPr lang="en-US" sz="2400" dirty="0">
                    <a:solidFill>
                      <a:srgbClr val="7030A0"/>
                    </a:solidFill>
                  </a:rPr>
                  <a:t>lattice chiral gauge theory </a:t>
                </a:r>
                <a:r>
                  <a:rPr lang="en-US" sz="2400" dirty="0"/>
                  <a:t>whose continuum limit is an </a:t>
                </a:r>
                <a:r>
                  <a:rPr lang="en-US" sz="2400" dirty="0">
                    <a:solidFill>
                      <a:srgbClr val="00B0F0"/>
                    </a:solidFill>
                  </a:rPr>
                  <a:t>axion</a:t>
                </a:r>
                <a:r>
                  <a:rPr lang="en-US" sz="2400" dirty="0"/>
                  <a:t>-</a:t>
                </a:r>
                <a:r>
                  <a:rPr lang="en-US" sz="2400" dirty="0">
                    <a:solidFill>
                      <a:srgbClr val="FF0000"/>
                    </a:solidFill>
                  </a:rPr>
                  <a:t>Higgs</a:t>
                </a:r>
                <a:r>
                  <a:rPr lang="en-US" sz="2400" dirty="0"/>
                  <a:t> model (with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nary>
                  </m:oMath>
                </a14:m>
                <a:r>
                  <a:rPr lang="en-US" sz="2400" dirty="0"/>
                  <a:t>):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</m:e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Sup>
                                  <m:sSubSup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𝑉</m:t>
                                    </m:r>
                                  </m:sub>
                                  <m:sup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sup>
                                </m:sSubSup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</m:e>
                            </m:d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nary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32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  <m:sSubSup>
                          <m:sSub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sup>
                        </m:sSubSup>
                      </m:e>
                    </m:nary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sup>
                    </m:sSup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𝜇𝜈𝜌𝜎</m:t>
                        </m:r>
                      </m:sup>
                    </m:sSup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𝜇𝜈</m:t>
                        </m:r>
                      </m:sub>
                    </m:sSub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𝜌𝜎</m:t>
                        </m:r>
                      </m:sub>
                    </m:sSub>
                  </m:oMath>
                </a14:m>
                <a:r>
                  <a:rPr lang="en-US" sz="2400" dirty="0"/>
                  <a:t> </a:t>
                </a:r>
              </a:p>
              <a:p>
                <a:pPr marL="0" indent="0" algn="ctr">
                  <a:buNone/>
                </a:pPr>
                <a:endParaRPr lang="en-US" sz="2400" dirty="0"/>
              </a:p>
              <a:p>
                <a:r>
                  <a:rPr lang="en-US" sz="2400" dirty="0"/>
                  <a:t>It is chiral because an axion is trying to be a pseudo scalar, while a Higgs/</a:t>
                </a:r>
                <a:r>
                  <a:rPr lang="en-US" sz="2400" dirty="0" err="1"/>
                  <a:t>Stuckelberg</a:t>
                </a:r>
                <a:r>
                  <a:rPr lang="en-US" sz="2400" dirty="0"/>
                  <a:t> is trying to be a scalar. No (manifest) time-reversal or parity.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EA8408-FC6E-57DB-886F-2BCA437CFF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203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3AF78-8A73-0AD1-3581-11AE2D0A4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Example: electron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58A1C-6EBF-E294-361C-DE453E4A0A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r>
                  <a:rPr lang="en-US" sz="2400" dirty="0"/>
                  <a:t> be a four-component, Dirac fermion in 3+1d describing a massless electron with </a:t>
                </a:r>
                <a:r>
                  <a:rPr lang="en-US" sz="2400" dirty="0" err="1"/>
                  <a:t>Lagrangian</a:t>
                </a:r>
                <a:endParaRPr lang="en-US" sz="2400" dirty="0"/>
              </a:p>
              <a:p>
                <a:endParaRPr lang="en-US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𝑖</m:t>
                      </m:r>
                      <m:acc>
                        <m:accPr>
                          <m:chr m:val="̅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</a:rPr>
                            <m:t>Ψ</m:t>
                          </m:r>
                        </m:e>
                      </m:acc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p>
                      </m:sSup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𝜇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sz="2400" dirty="0"/>
              </a:p>
              <a:p>
                <a:pPr marL="0" indent="0">
                  <a:buNone/>
                </a:pPr>
                <a:endParaRPr lang="en-US" sz="2400" dirty="0"/>
              </a:p>
              <a:p>
                <a:r>
                  <a:rPr lang="en-US" sz="2400" dirty="0">
                    <a:solidFill>
                      <a:srgbClr val="C00000"/>
                    </a:solidFill>
                  </a:rPr>
                  <a:t>Vector</a:t>
                </a:r>
                <a:r>
                  <a:rPr lang="en-US" sz="2400" dirty="0"/>
                  <a:t> (non-chiral) and </a:t>
                </a:r>
                <a:r>
                  <a:rPr lang="en-US" sz="2400" dirty="0">
                    <a:solidFill>
                      <a:srgbClr val="0070C0"/>
                    </a:solidFill>
                  </a:rPr>
                  <a:t>axial</a:t>
                </a:r>
                <a:r>
                  <a:rPr lang="en-US" sz="2400" dirty="0"/>
                  <a:t> (chiral) global symmetries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dirty="0"/>
                  <a:t>   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sz="240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r>
                  <a:rPr lang="en-US" sz="2400" dirty="0"/>
                  <a:t>where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/>
                  <a:t> in the basis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Ψ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𝑅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acc>
                                  <m:accPr>
                                    <m:chr m:val="̇"/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</m:acc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AB58A1C-6EBF-E294-361C-DE453E4A0A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5" t="-20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140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C389-15A9-2B0E-D633-A96742829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Outlook: </a:t>
            </a:r>
            <a:r>
              <a:rPr lang="en-US" sz="4000" dirty="0"/>
              <a:t>N</a:t>
            </a:r>
            <a:r>
              <a:rPr lang="en-US" sz="4000"/>
              <a:t>ew </a:t>
            </a:r>
            <a:r>
              <a:rPr lang="en-US" sz="4000" dirty="0"/>
              <a:t>phase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C5DC07-A210-1348-8801-D0A209E886C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𝐻</m:t>
                      </m:r>
                      <m:r>
                        <a:rPr lang="en-US" sz="2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ℓ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ctrlP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  <m:r>
                                            <a:rPr lang="en-US" sz="2400" i="1">
                                              <a:latin typeface="Cambria Math" panose="02040503050406030204" pitchFamily="18" charset="0"/>
                                            </a:rPr>
                                            <m:t>𝜙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+2</m:t>
                                  </m:r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sSub>
                                    <m:sSub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ℓ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𝑑𝑤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+…</m:t>
                      </m:r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The vector symmetry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 is spontaneously broken in our solvable model.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Deform the model to reach a different phase where both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4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are not spontaneously broken. This phase will be closer to the massless chiral fermion phase. 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Numerical simulations demand the Euclidean version of the model.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C5DC07-A210-1348-8801-D0A209E886C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44" t="-31105" r="-1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92352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1E40F2-F1E7-17D7-6766-BB1D8315A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No-go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AFFE-97C5-4640-0EB0-42946571D8C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sz="2400" dirty="0"/>
                  <a:t>However, chiral symmetries are notoriously difficult to realize on the lattice  [Nielsen-Ninomiya, Friedan, …, Shamir, …</a:t>
                </a:r>
                <a:r>
                  <a:rPr lang="en-US" sz="2400" dirty="0" err="1"/>
                  <a:t>Fidkowski</a:t>
                </a:r>
                <a:r>
                  <a:rPr lang="en-US" sz="2400" dirty="0"/>
                  <a:t>-Xu, Kapustin-</a:t>
                </a:r>
                <a:r>
                  <a:rPr lang="en-US" sz="2400" dirty="0" err="1"/>
                  <a:t>Sopenko</a:t>
                </a:r>
                <a:r>
                  <a:rPr lang="en-US" sz="2400" dirty="0"/>
                  <a:t>, Liu]. </a:t>
                </a:r>
              </a:p>
              <a:p>
                <a:r>
                  <a:rPr lang="en-US" sz="2400" dirty="0"/>
                  <a:t>Roughly, these no-go theorems say, under a list of assumptions [Shamir’s talk], that</a:t>
                </a:r>
              </a:p>
              <a:p>
                <a:endParaRPr lang="en-US" sz="2400" dirty="0"/>
              </a:p>
              <a:p>
                <a:pPr marL="0" indent="0" algn="ctr">
                  <a:buNone/>
                </a:pPr>
                <a:r>
                  <a:rPr lang="en-US" sz="2400" i="1" dirty="0"/>
                  <a:t>It is impossible to realize exact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lattice chiral symmetries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i="1" dirty="0"/>
                  <a:t>using lattice </a:t>
                </a:r>
                <a:r>
                  <a:rPr lang="en-US" sz="2400" i="1" dirty="0">
                    <a:solidFill>
                      <a:srgbClr val="00B050"/>
                    </a:solidFill>
                  </a:rPr>
                  <a:t>fermions</a:t>
                </a:r>
                <a:r>
                  <a:rPr lang="en-US" sz="2400" i="1" dirty="0"/>
                  <a:t>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underlying reason behind these theorems is the</a:t>
                </a:r>
                <a:r>
                  <a:rPr lang="en-US" sz="2400" dirty="0">
                    <a:solidFill>
                      <a:srgbClr val="7030A0"/>
                    </a:solidFill>
                  </a:rPr>
                  <a:t> anomaly</a:t>
                </a:r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‘t Hooft’s version [‘80]:</a:t>
                </a:r>
              </a:p>
              <a:p>
                <a:pPr marL="0" indent="0" algn="ctr">
                  <a:buNone/>
                </a:pPr>
                <a:r>
                  <a:rPr lang="en-US" sz="2400" i="1" dirty="0"/>
                  <a:t>The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i="1" dirty="0"/>
                  <a:t> global symmetry is broken if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i="1" dirty="0"/>
                  <a:t> is gauged (i.e., QED).</a:t>
                </a:r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513AFFE-97C5-4640-0EB0-42946571D8C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844" t="-2616" r="-362" b="-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673B9732-E792-33E4-0178-985A1133ECB0}"/>
              </a:ext>
            </a:extLst>
          </p:cNvPr>
          <p:cNvGrpSpPr/>
          <p:nvPr/>
        </p:nvGrpSpPr>
        <p:grpSpPr>
          <a:xfrm>
            <a:off x="10143743" y="96413"/>
            <a:ext cx="2134694" cy="1784939"/>
            <a:chOff x="9912096" y="96413"/>
            <a:chExt cx="2375977" cy="2102117"/>
          </a:xfrm>
        </p:grpSpPr>
        <p:pic>
          <p:nvPicPr>
            <p:cNvPr id="11" name="Picture 10" descr="A triangle with arrows pointing to the center&#10;&#10;AI-generated content may be incorrect.">
              <a:extLst>
                <a:ext uri="{FF2B5EF4-FFF2-40B4-BE49-F238E27FC236}">
                  <a16:creationId xmlns:a16="http://schemas.microsoft.com/office/drawing/2014/main" id="{BBF77DFD-5832-2679-905E-D428FB03BE1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021824" y="197032"/>
              <a:ext cx="1950720" cy="16837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F658221E-C4BE-D0D7-295E-F0C2C5556E2F}"/>
                    </a:ext>
                  </a:extLst>
                </p:cNvPr>
                <p:cNvSpPr txBox="1"/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024ECD3D-4300-2270-406F-D4F52B8132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C3C1ABAC-651F-3B34-1FA6-8BBDC7264507}"/>
                    </a:ext>
                  </a:extLst>
                </p:cNvPr>
                <p:cNvSpPr txBox="1"/>
                <p:nvPr/>
              </p:nvSpPr>
              <p:spPr>
                <a:xfrm>
                  <a:off x="9912096" y="1763569"/>
                  <a:ext cx="934273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B2B9F609-2D38-F0E1-A0B0-B114F3069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096" y="1763569"/>
                  <a:ext cx="934273" cy="4349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C7EB3B24-5C1F-E47E-5956-B666BE60EC4A}"/>
                    </a:ext>
                  </a:extLst>
                </p:cNvPr>
                <p:cNvSpPr txBox="1"/>
                <p:nvPr/>
              </p:nvSpPr>
              <p:spPr>
                <a:xfrm>
                  <a:off x="11353800" y="1732541"/>
                  <a:ext cx="934273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C9830B5-4ED0-D4A8-F058-B176E63A11F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3800" y="1732541"/>
                  <a:ext cx="934273" cy="43496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C4EF18-6D9F-767C-4293-F253D6EC0016}"/>
                  </a:ext>
                </a:extLst>
              </p:cNvPr>
              <p:cNvSpPr txBox="1"/>
              <p:nvPr/>
            </p:nvSpPr>
            <p:spPr>
              <a:xfrm>
                <a:off x="7052838" y="480486"/>
                <a:ext cx="2447145" cy="9762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𝑈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</m:e>
                        <m:sub>
                          <m: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: </m:t>
                      </m:r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Ψ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𝜃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n-US">
                          <a:latin typeface="Cambria Math" panose="02040503050406030204" pitchFamily="18" charset="0"/>
                        </a:rPr>
                        <m:t>Ψ</m:t>
                      </m:r>
                    </m:oMath>
                  </m:oMathPara>
                </a14:m>
                <a:endParaRPr lang="en-US" dirty="0"/>
              </a:p>
              <a:p>
                <a:pPr algn="ctr"/>
                <a:r>
                  <a:rPr lang="en-US" dirty="0">
                    <a:solidFill>
                      <a:srgbClr val="0070C0"/>
                    </a:solidFill>
                  </a:rPr>
                  <a:t>   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p>
                          <m:sSupPr>
                            <m:ctrlPr>
                              <a:rPr lang="en-US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𝜃</m:t>
                        </m:r>
                      </m:sup>
                    </m:sSup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Ψ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BC4EF18-6D9F-767C-4293-F253D6EC00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838" y="480486"/>
                <a:ext cx="2447145" cy="97629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5401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045FA-F12E-BD05-2E5D-44611C0F3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Going around the no-go theorems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56B8D-D4FA-6BD7-8CBD-7B73369D98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20456"/>
                <a:ext cx="10515600" cy="5050465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2400" i="1" dirty="0"/>
                  <a:t>It is impossible to realize exact </a:t>
                </a:r>
                <a:r>
                  <a:rPr lang="en-US" sz="2400" i="1" dirty="0">
                    <a:solidFill>
                      <a:srgbClr val="0070C0"/>
                    </a:solidFill>
                  </a:rPr>
                  <a:t>lattice chiral symmetries</a:t>
                </a:r>
                <a:r>
                  <a:rPr lang="en-US" sz="2400" i="1" dirty="0">
                    <a:solidFill>
                      <a:srgbClr val="7030A0"/>
                    </a:solidFill>
                  </a:rPr>
                  <a:t> </a:t>
                </a:r>
                <a:r>
                  <a:rPr lang="en-US" sz="2400" i="1" dirty="0"/>
                  <a:t>using lattice </a:t>
                </a:r>
                <a:r>
                  <a:rPr lang="en-US" sz="2400" b="1" i="1" dirty="0">
                    <a:solidFill>
                      <a:srgbClr val="00B050"/>
                    </a:solidFill>
                  </a:rPr>
                  <a:t>fermions</a:t>
                </a:r>
                <a:r>
                  <a:rPr lang="en-US" sz="2400" i="1" dirty="0"/>
                  <a:t>.</a:t>
                </a:r>
                <a:endParaRPr lang="en-US" sz="2400" dirty="0"/>
              </a:p>
              <a:p>
                <a:endParaRPr lang="en-US" sz="2400" dirty="0"/>
              </a:p>
              <a:p>
                <a:r>
                  <a:rPr lang="en-US" sz="2400" dirty="0"/>
                  <a:t>Many ways to go around these no-go theorems by relaxing some of the assumptions. But something has to give [Wilson, </a:t>
                </a:r>
                <a:r>
                  <a:rPr lang="en-US" sz="2400" dirty="0" err="1"/>
                  <a:t>Ginsparg</a:t>
                </a:r>
                <a:r>
                  <a:rPr lang="en-US" sz="2400" dirty="0"/>
                  <a:t>, Neuberger, Kaplan, Luscher, Shamir, …]:</a:t>
                </a:r>
              </a:p>
              <a:p>
                <a:endParaRPr lang="en-US" sz="2400" dirty="0"/>
              </a:p>
              <a:p>
                <a:pPr lvl="1"/>
                <a:r>
                  <a:rPr lang="en-US" dirty="0"/>
                  <a:t>Sometimes the model and/or the symmetry are not local [Zakharov’s talk].</a:t>
                </a:r>
              </a:p>
              <a:p>
                <a:pPr lvl="1"/>
                <a:r>
                  <a:rPr lang="en-US" dirty="0"/>
                  <a:t>Sometimes there is an extra dimension [Kikukawa’s and Sen’s talks].</a:t>
                </a:r>
              </a:p>
              <a:p>
                <a:pPr lvl="1"/>
                <a:r>
                  <a:rPr lang="en-US" dirty="0"/>
                  <a:t>Sometimes the symmetry group is modified [Creutz-Horvath-Neuberger ‘01,… Chatterjee-Pace-SHS ‘24, Gioia-Thorngren ’25, Misumi ’25, Gioia’s talk]</a:t>
                </a:r>
              </a:p>
              <a:p>
                <a:pPr marL="457200" lvl="1" indent="0" algn="ctr">
                  <a:buNone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or Onsager algebra </a:t>
                </a:r>
              </a:p>
              <a:p>
                <a:endParaRPr lang="en-US" sz="2400" dirty="0"/>
              </a:p>
              <a:p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56B8D-D4FA-6BD7-8CBD-7B73369D98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20456"/>
                <a:ext cx="10515600" cy="5050465"/>
              </a:xfrm>
              <a:blipFill>
                <a:blip r:embed="rId3"/>
                <a:stretch>
                  <a:fillRect l="-844" t="-1754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186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445C79A7-6596-2BBC-B34D-8FBF5E227D5D}"/>
              </a:ext>
            </a:extLst>
          </p:cNvPr>
          <p:cNvSpPr txBox="1"/>
          <p:nvPr/>
        </p:nvSpPr>
        <p:spPr>
          <a:xfrm>
            <a:off x="4824238" y="3589230"/>
            <a:ext cx="2425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7030A0"/>
                </a:solidFill>
              </a:rPr>
              <a:t>Onsager algebra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8C9F7DC-B8D7-AE72-B6D5-A2173380F4A0}"/>
              </a:ext>
            </a:extLst>
          </p:cNvPr>
          <p:cNvCxnSpPr>
            <a:cxnSpLocks/>
          </p:cNvCxnSpPr>
          <p:nvPr/>
        </p:nvCxnSpPr>
        <p:spPr>
          <a:xfrm flipH="1">
            <a:off x="3015165" y="4238979"/>
            <a:ext cx="1809073" cy="812028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92DCEF6-A6BA-3290-8AEA-470DEC7D315A}"/>
              </a:ext>
            </a:extLst>
          </p:cNvPr>
          <p:cNvCxnSpPr>
            <a:cxnSpLocks/>
          </p:cNvCxnSpPr>
          <p:nvPr/>
        </p:nvCxnSpPr>
        <p:spPr>
          <a:xfrm>
            <a:off x="7680963" y="4050895"/>
            <a:ext cx="1906270" cy="1005906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D7C38D24-E4D3-1F7C-8910-A5B42BE93079}"/>
              </a:ext>
            </a:extLst>
          </p:cNvPr>
          <p:cNvSpPr txBox="1"/>
          <p:nvPr/>
        </p:nvSpPr>
        <p:spPr>
          <a:xfrm>
            <a:off x="594519" y="5538476"/>
            <a:ext cx="28549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1+1d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Schwinger anomaly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B5EA32-94E0-3A17-A8F7-88AFB5D24239}"/>
              </a:ext>
            </a:extLst>
          </p:cNvPr>
          <p:cNvSpPr txBox="1"/>
          <p:nvPr/>
        </p:nvSpPr>
        <p:spPr>
          <a:xfrm>
            <a:off x="8922002" y="5538476"/>
            <a:ext cx="3269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3+1d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Witten’s SU(2) anomaly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FB328F4-EC49-C70C-E183-6D0667AD34C9}"/>
              </a:ext>
            </a:extLst>
          </p:cNvPr>
          <p:cNvSpPr txBox="1"/>
          <p:nvPr/>
        </p:nvSpPr>
        <p:spPr>
          <a:xfrm>
            <a:off x="186519" y="4351860"/>
            <a:ext cx="3227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Chatterjee-Pace-SHS (PRL ‘25)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537C3D-B9BD-ADCE-B734-49E2B3FC7254}"/>
              </a:ext>
            </a:extLst>
          </p:cNvPr>
          <p:cNvSpPr txBox="1"/>
          <p:nvPr/>
        </p:nvSpPr>
        <p:spPr>
          <a:xfrm>
            <a:off x="9315962" y="4384674"/>
            <a:ext cx="2689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Gioia-Thorngren (PRL ‘25)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793487C-DCA8-1DA3-D7DA-A8784272CEE1}"/>
              </a:ext>
            </a:extLst>
          </p:cNvPr>
          <p:cNvCxnSpPr>
            <a:cxnSpLocks/>
          </p:cNvCxnSpPr>
          <p:nvPr/>
        </p:nvCxnSpPr>
        <p:spPr>
          <a:xfrm>
            <a:off x="6036814" y="4238979"/>
            <a:ext cx="0" cy="92333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FDA1DD10-5F2E-2440-DDD4-2241B1390CA4}"/>
              </a:ext>
            </a:extLst>
          </p:cNvPr>
          <p:cNvSpPr txBox="1"/>
          <p:nvPr/>
        </p:nvSpPr>
        <p:spPr>
          <a:xfrm>
            <a:off x="5071052" y="5538476"/>
            <a:ext cx="21483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2+1d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parity anomaly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25C76D-32F6-EE30-9A3D-C00F5F7712C8}"/>
              </a:ext>
            </a:extLst>
          </p:cNvPr>
          <p:cNvSpPr txBox="1"/>
          <p:nvPr/>
        </p:nvSpPr>
        <p:spPr>
          <a:xfrm>
            <a:off x="6118355" y="4238979"/>
            <a:ext cx="21483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Pace-Kim-Chatterjee-SHS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(PRL ‘25)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AB5474F-BEB6-9323-674D-3C73DC97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Anomalies from the Onsager algebra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3E4636-680B-A108-007F-FF1E0EA86BC8}"/>
              </a:ext>
            </a:extLst>
          </p:cNvPr>
          <p:cNvSpPr txBox="1"/>
          <p:nvPr/>
        </p:nvSpPr>
        <p:spPr>
          <a:xfrm>
            <a:off x="1254153" y="1934253"/>
            <a:ext cx="2004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Fermi surface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881038-CD91-DAEE-BB8D-AF68F62CD2E7}"/>
              </a:ext>
            </a:extLst>
          </p:cNvPr>
          <p:cNvCxnSpPr>
            <a:cxnSpLocks/>
          </p:cNvCxnSpPr>
          <p:nvPr/>
        </p:nvCxnSpPr>
        <p:spPr>
          <a:xfrm flipV="1">
            <a:off x="6698218" y="2347923"/>
            <a:ext cx="2031558" cy="960707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34D5B159-56F2-F9AC-94E0-04E51D0C468A}"/>
              </a:ext>
            </a:extLst>
          </p:cNvPr>
          <p:cNvSpPr txBox="1"/>
          <p:nvPr/>
        </p:nvSpPr>
        <p:spPr>
          <a:xfrm>
            <a:off x="3838709" y="2051777"/>
            <a:ext cx="2148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Kim-Pace-SHS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(PRL ‘26)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F6990EF-572F-A26D-DB77-608FF7196000}"/>
              </a:ext>
            </a:extLst>
          </p:cNvPr>
          <p:cNvCxnSpPr>
            <a:cxnSpLocks/>
          </p:cNvCxnSpPr>
          <p:nvPr/>
        </p:nvCxnSpPr>
        <p:spPr>
          <a:xfrm flipH="1" flipV="1">
            <a:off x="3360845" y="2347923"/>
            <a:ext cx="1682914" cy="923150"/>
          </a:xfrm>
          <a:prstGeom prst="straightConnector1">
            <a:avLst/>
          </a:prstGeom>
          <a:ln w="31750">
            <a:solidFill>
              <a:srgbClr val="C0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EA97C305-FCDB-55E3-2D7C-5952DFC838BC}"/>
              </a:ext>
            </a:extLst>
          </p:cNvPr>
          <p:cNvSpPr txBox="1"/>
          <p:nvPr/>
        </p:nvSpPr>
        <p:spPr>
          <a:xfrm>
            <a:off x="8798672" y="1789918"/>
            <a:ext cx="21391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rgbClr val="C00000"/>
                </a:solidFill>
              </a:rPr>
              <a:t>3+1d</a:t>
            </a:r>
          </a:p>
          <a:p>
            <a:r>
              <a:rPr lang="en-US" sz="2400" dirty="0">
                <a:solidFill>
                  <a:srgbClr val="C00000"/>
                </a:solidFill>
              </a:rPr>
              <a:t>chiral anomaly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7DBA6A-5FB1-45FC-4387-6AD40502DD00}"/>
              </a:ext>
            </a:extLst>
          </p:cNvPr>
          <p:cNvSpPr txBox="1"/>
          <p:nvPr/>
        </p:nvSpPr>
        <p:spPr>
          <a:xfrm>
            <a:off x="7680963" y="2923710"/>
            <a:ext cx="29055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Onogi-Yamaoka ’25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Misumi-Onogi-Yamaoka ‘26</a:t>
            </a:r>
          </a:p>
        </p:txBody>
      </p:sp>
    </p:spTree>
    <p:extLst>
      <p:ext uri="{BB962C8B-B14F-4D97-AF65-F5344CB8AC3E}">
        <p14:creationId xmlns:p14="http://schemas.microsoft.com/office/powerpoint/2010/main" val="97770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199E5-8A12-61D4-571E-35B453E1F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DFE86-F6CF-7A92-022B-D68410CC7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Going around the no-go theorems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A6BB17-158A-E4FA-C36E-1F786008B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456"/>
            <a:ext cx="4925786" cy="505046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i="1" dirty="0"/>
              <a:t>It is impossible to realize exact </a:t>
            </a:r>
            <a:r>
              <a:rPr lang="en-US" sz="2400" i="1" dirty="0">
                <a:solidFill>
                  <a:srgbClr val="0070C0"/>
                </a:solidFill>
              </a:rPr>
              <a:t>lattice chiral symmetries</a:t>
            </a:r>
            <a:r>
              <a:rPr lang="en-US" sz="2400" i="1" dirty="0">
                <a:solidFill>
                  <a:srgbClr val="7030A0"/>
                </a:solidFill>
              </a:rPr>
              <a:t> </a:t>
            </a:r>
            <a:r>
              <a:rPr lang="en-US" sz="2400" i="1" dirty="0"/>
              <a:t>using lattice </a:t>
            </a:r>
            <a:r>
              <a:rPr lang="en-US" sz="2400" b="1" i="1" dirty="0">
                <a:solidFill>
                  <a:srgbClr val="00B050"/>
                </a:solidFill>
              </a:rPr>
              <a:t>fermions</a:t>
            </a:r>
            <a:r>
              <a:rPr lang="en-US" sz="2400" i="1" dirty="0"/>
              <a:t>.</a:t>
            </a:r>
            <a:endParaRPr lang="en-US" sz="2400" dirty="0"/>
          </a:p>
          <a:p>
            <a:r>
              <a:rPr lang="en-US" sz="2400" dirty="0"/>
              <a:t>… unless we use lattice </a:t>
            </a:r>
            <a:r>
              <a:rPr lang="en-US" sz="2400" b="1" i="1" dirty="0">
                <a:solidFill>
                  <a:srgbClr val="FF0000"/>
                </a:solidFill>
              </a:rPr>
              <a:t>bosons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Chiral symmetries in bosonic 1+1d lattice models [</a:t>
            </a:r>
            <a:r>
              <a:rPr lang="en-US" sz="2400" dirty="0" err="1"/>
              <a:t>Sulejmanpasic-Gattringer</a:t>
            </a:r>
            <a:r>
              <a:rPr lang="en-US" sz="2400" dirty="0"/>
              <a:t>, Gorantla-Lam-Seiberg-SHS,…, Cheng-Seiberg, </a:t>
            </a:r>
            <a:r>
              <a:rPr lang="en-US" sz="2400" dirty="0" err="1"/>
              <a:t>Fazza-Sulejmanpasic</a:t>
            </a:r>
            <a:r>
              <a:rPr lang="en-US" sz="2400" dirty="0"/>
              <a:t>, </a:t>
            </a:r>
            <a:r>
              <a:rPr lang="en-US" sz="2400" dirty="0" err="1"/>
              <a:t>Seifnashri</a:t>
            </a:r>
            <a:r>
              <a:rPr lang="en-US" sz="2400" dirty="0"/>
              <a:t>]. </a:t>
            </a:r>
          </a:p>
          <a:p>
            <a:r>
              <a:rPr lang="en-US" sz="2400" dirty="0"/>
              <a:t>But in </a:t>
            </a:r>
            <a:r>
              <a:rPr lang="en-US" sz="2400" b="1" dirty="0"/>
              <a:t>3+1d</a:t>
            </a:r>
            <a:r>
              <a:rPr lang="en-US" sz="2400" dirty="0"/>
              <a:t>?</a:t>
            </a:r>
          </a:p>
          <a:p>
            <a:endParaRPr lang="en-US" sz="24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7D0D0FB-B4C6-911D-A336-EF0615E3BA83}"/>
              </a:ext>
            </a:extLst>
          </p:cNvPr>
          <p:cNvGrpSpPr/>
          <p:nvPr/>
        </p:nvGrpSpPr>
        <p:grpSpPr>
          <a:xfrm>
            <a:off x="5763986" y="1845129"/>
            <a:ext cx="6193589" cy="4000500"/>
            <a:chOff x="5763986" y="1845129"/>
            <a:chExt cx="6193589" cy="4000500"/>
          </a:xfrm>
        </p:grpSpPr>
        <p:pic>
          <p:nvPicPr>
            <p:cNvPr id="5" name="Content Placeholder 4" descr="A black and white document with text&#10;&#10;AI-generated content may be incorrect.">
              <a:extLst>
                <a:ext uri="{FF2B5EF4-FFF2-40B4-BE49-F238E27FC236}">
                  <a16:creationId xmlns:a16="http://schemas.microsoft.com/office/drawing/2014/main" id="{95E44213-1EB1-BDA3-762E-92861A1AD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63986" y="1845129"/>
              <a:ext cx="6193589" cy="4000500"/>
            </a:xfrm>
            <a:prstGeom prst="rect">
              <a:avLst/>
            </a:prstGeom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FB7EAAD-5B56-5D3A-83DE-574DB0C40D5D}"/>
                </a:ext>
              </a:extLst>
            </p:cNvPr>
            <p:cNvCxnSpPr>
              <a:cxnSpLocks/>
            </p:cNvCxnSpPr>
            <p:nvPr/>
          </p:nvCxnSpPr>
          <p:spPr>
            <a:xfrm>
              <a:off x="6664271" y="5367620"/>
              <a:ext cx="1236855" cy="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1D977A6-C8A4-E222-C962-DA6D9411E439}"/>
                </a:ext>
              </a:extLst>
            </p:cNvPr>
            <p:cNvCxnSpPr>
              <a:cxnSpLocks/>
            </p:cNvCxnSpPr>
            <p:nvPr/>
          </p:nvCxnSpPr>
          <p:spPr>
            <a:xfrm>
              <a:off x="8107580" y="5367620"/>
              <a:ext cx="1187340" cy="0"/>
            </a:xfrm>
            <a:prstGeom prst="line">
              <a:avLst/>
            </a:prstGeom>
            <a:ln w="4445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2FAF7BB-5219-2CF5-5B40-1A1AF095DCB5}"/>
              </a:ext>
            </a:extLst>
          </p:cNvPr>
          <p:cNvGrpSpPr/>
          <p:nvPr/>
        </p:nvGrpSpPr>
        <p:grpSpPr>
          <a:xfrm>
            <a:off x="6483437" y="4876366"/>
            <a:ext cx="1695683" cy="1505729"/>
            <a:chOff x="6483437" y="4876366"/>
            <a:chExt cx="1695683" cy="1505729"/>
          </a:xfrm>
        </p:grpSpPr>
        <p:sp>
          <p:nvSpPr>
            <p:cNvPr id="8" name="&quot;No&quot; Symbol 7">
              <a:extLst>
                <a:ext uri="{FF2B5EF4-FFF2-40B4-BE49-F238E27FC236}">
                  <a16:creationId xmlns:a16="http://schemas.microsoft.com/office/drawing/2014/main" id="{6CE3FC6B-0C09-C599-2106-20A348E46210}"/>
                </a:ext>
              </a:extLst>
            </p:cNvPr>
            <p:cNvSpPr/>
            <p:nvPr/>
          </p:nvSpPr>
          <p:spPr>
            <a:xfrm>
              <a:off x="6823955" y="4876366"/>
              <a:ext cx="1014649" cy="969263"/>
            </a:xfrm>
            <a:prstGeom prst="noSmoking">
              <a:avLst>
                <a:gd name="adj" fmla="val 11916"/>
              </a:avLst>
            </a:prstGeom>
            <a:solidFill>
              <a:srgbClr val="C000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CD804B3-59A6-44AD-4FDA-DCE6A8C8609E}"/>
                </a:ext>
              </a:extLst>
            </p:cNvPr>
            <p:cNvSpPr txBox="1"/>
            <p:nvPr/>
          </p:nvSpPr>
          <p:spPr>
            <a:xfrm>
              <a:off x="6483437" y="5858875"/>
              <a:ext cx="16956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>
                  <a:solidFill>
                    <a:srgbClr val="C00000"/>
                  </a:solidFill>
                </a:rPr>
                <a:t>difficult because of </a:t>
              </a:r>
            </a:p>
            <a:p>
              <a:r>
                <a:rPr lang="en-US" sz="1400" dirty="0">
                  <a:solidFill>
                    <a:srgbClr val="C00000"/>
                  </a:solidFill>
                </a:rPr>
                <a:t>Nielsen-Ninomiya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0227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5E4D6-1C86-2FD3-5B9E-17689CDCB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Chiral symmetry from lattice bosons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6027F-D41D-1044-C541-DC15EC244EC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050919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sz="2400" u="sng" dirty="0"/>
                  <a:t>Today</a:t>
                </a:r>
                <a:r>
                  <a:rPr lang="en-US" sz="2400" dirty="0"/>
                  <a:t>: A 3+1d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dirty="0"/>
                  <a:t>lattice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bosonic</a:t>
                </a:r>
                <a:r>
                  <a:rPr lang="en-US" sz="2400" dirty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/>
                  <a:t>Hamiltonian with an exact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×</m:t>
                    </m:r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  <a:r>
                  <a:rPr lang="en-US" sz="2400" dirty="0"/>
                  <a:t>global symmetry. </a:t>
                </a:r>
              </a:p>
              <a:p>
                <a:r>
                  <a:rPr lang="en-US" sz="2400" dirty="0"/>
                  <a:t>This provides a solvable model realizing a related chiral symmetry found in [</a:t>
                </a:r>
                <a:r>
                  <a:rPr lang="en-US" sz="2400" dirty="0" err="1"/>
                  <a:t>Fidkowski</a:t>
                </a:r>
                <a:r>
                  <a:rPr lang="en-US" sz="2400" dirty="0"/>
                  <a:t>-Xu-Zhang ‘25, Thorngren-</a:t>
                </a:r>
                <a:r>
                  <a:rPr lang="en-US" sz="2400" dirty="0" err="1"/>
                  <a:t>Preskill</a:t>
                </a:r>
                <a:r>
                  <a:rPr lang="en-US" sz="2400" dirty="0"/>
                  <a:t>-</a:t>
                </a:r>
                <a:r>
                  <a:rPr lang="en-US" sz="2400" dirty="0" err="1"/>
                  <a:t>Fidkowski</a:t>
                </a:r>
                <a:r>
                  <a:rPr lang="en-US" sz="2400" dirty="0"/>
                  <a:t> ‘26].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We demonstrate the lattice </a:t>
                </a:r>
                <a:r>
                  <a:rPr lang="en-US" sz="2400" dirty="0">
                    <a:solidFill>
                      <a:srgbClr val="7030A0"/>
                    </a:solidFill>
                  </a:rPr>
                  <a:t>chiral anomaly</a:t>
                </a:r>
                <a:r>
                  <a:rPr lang="en-US" sz="2400" dirty="0"/>
                  <a:t> by showing that when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sub>
                    </m:sSub>
                  </m:oMath>
                </a14:m>
                <a:r>
                  <a:rPr lang="en-US" sz="2400" dirty="0"/>
                  <a:t> is gauged, the axial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symmetry is broken. Furthermore, an axial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𝑈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b>
                        <m:r>
                          <a:rPr lang="en-US" sz="2400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/>
                  <a:t> rotation shifts the lattice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sz="2400" dirty="0"/>
                  <a:t>-angle [See also Aoki’s talk for pure Maxwell].</a:t>
                </a:r>
              </a:p>
              <a:p>
                <a:endParaRPr lang="en-US" sz="2400" dirty="0"/>
              </a:p>
              <a:p>
                <a:r>
                  <a:rPr lang="en-US" sz="2400" dirty="0"/>
                  <a:t>The continuum limit is a compact scalar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sz="2400" dirty="0"/>
                  <a:t> with an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axion</a:t>
                </a:r>
                <a:r>
                  <a:rPr lang="en-US" sz="2400" dirty="0"/>
                  <a:t>-like coupling (Wess-</a:t>
                </a:r>
                <a:r>
                  <a:rPr lang="en-US" sz="2400" dirty="0" err="1"/>
                  <a:t>Zumino</a:t>
                </a:r>
                <a:r>
                  <a:rPr lang="en-US" sz="2400" dirty="0"/>
                  <a:t>-Witten term).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76027F-D41D-1044-C541-DC15EC244EC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050919"/>
              </a:xfrm>
              <a:blipFill>
                <a:blip r:embed="rId2"/>
                <a:stretch>
                  <a:fillRect l="-844" t="-2813" r="-1327" b="-1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1C86F485-94B7-B287-9425-848C57C4AF17}"/>
              </a:ext>
            </a:extLst>
          </p:cNvPr>
          <p:cNvGrpSpPr/>
          <p:nvPr/>
        </p:nvGrpSpPr>
        <p:grpSpPr>
          <a:xfrm>
            <a:off x="10143743" y="96413"/>
            <a:ext cx="2134694" cy="1784939"/>
            <a:chOff x="9912096" y="96413"/>
            <a:chExt cx="2375977" cy="2102117"/>
          </a:xfrm>
        </p:grpSpPr>
        <p:pic>
          <p:nvPicPr>
            <p:cNvPr id="5" name="Picture 4" descr="A triangle with arrows pointing to the center&#10;&#10;AI-generated content may be incorrect.">
              <a:extLst>
                <a:ext uri="{FF2B5EF4-FFF2-40B4-BE49-F238E27FC236}">
                  <a16:creationId xmlns:a16="http://schemas.microsoft.com/office/drawing/2014/main" id="{1674D7B1-09D5-16F4-6980-135786F81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021824" y="197032"/>
              <a:ext cx="1950720" cy="1683734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091D5DE-EFB9-7F70-D205-879B8EBDF732}"/>
                    </a:ext>
                  </a:extLst>
                </p:cNvPr>
                <p:cNvSpPr txBox="1"/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0070C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091D5DE-EFB9-7F70-D205-879B8EBDF7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97184" y="96413"/>
                  <a:ext cx="932275" cy="43496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BE78C84-0EF8-3552-7A96-082B0D8E95A9}"/>
                    </a:ext>
                  </a:extLst>
                </p:cNvPr>
                <p:cNvSpPr txBox="1"/>
                <p:nvPr/>
              </p:nvSpPr>
              <p:spPr>
                <a:xfrm>
                  <a:off x="9912096" y="1763569"/>
                  <a:ext cx="934273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BE78C84-0EF8-3552-7A96-082B0D8E95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912096" y="1763569"/>
                  <a:ext cx="934273" cy="434961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466721F-A73E-15DA-D2FA-CA40EDD5E579}"/>
                    </a:ext>
                  </a:extLst>
                </p:cNvPr>
                <p:cNvSpPr txBox="1"/>
                <p:nvPr/>
              </p:nvSpPr>
              <p:spPr>
                <a:xfrm>
                  <a:off x="11353800" y="1732541"/>
                  <a:ext cx="934273" cy="43496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𝑉</m:t>
                            </m:r>
                          </m:sub>
                        </m:sSub>
                      </m:oMath>
                    </m:oMathPara>
                  </a14:m>
                  <a:endParaRPr lang="en-US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E466721F-A73E-15DA-D2FA-CA40EDD5E5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53800" y="1732541"/>
                  <a:ext cx="934273" cy="434961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51203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02129-4602-98FF-DFC2-C0ED4F5401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solvable model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5581F6-EE33-4C1B-E177-055AE45DEC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80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6802</TotalTime>
  <Words>2337</Words>
  <Application>Microsoft Macintosh PowerPoint</Application>
  <PresentationFormat>Widescreen</PresentationFormat>
  <Paragraphs>348</Paragraphs>
  <Slides>30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Aptos Display</vt:lpstr>
      <vt:lpstr>Arial</vt:lpstr>
      <vt:lpstr>Calibri</vt:lpstr>
      <vt:lpstr>Cambria Math</vt:lpstr>
      <vt:lpstr>Office Theme</vt:lpstr>
      <vt:lpstr>A Solvable Model  with Exact Lattice Chiral Symmetry</vt:lpstr>
      <vt:lpstr>Chiral symmetry</vt:lpstr>
      <vt:lpstr>Example: electron</vt:lpstr>
      <vt:lpstr>No-go theorems</vt:lpstr>
      <vt:lpstr>Going around the no-go theorems</vt:lpstr>
      <vt:lpstr>Anomalies from the Onsager algebra</vt:lpstr>
      <vt:lpstr>Going around the no-go theorems</vt:lpstr>
      <vt:lpstr>Chiral symmetry from lattice bosons</vt:lpstr>
      <vt:lpstr>A solvable model</vt:lpstr>
      <vt:lpstr>Lattice fields</vt:lpstr>
      <vt:lpstr>A solvable Hamiltonian [Lu-Seifnashri-SHS]</vt:lpstr>
      <vt:lpstr>Global symmetries</vt:lpstr>
      <vt:lpstr>Lattice chiral symmetry</vt:lpstr>
      <vt:lpstr>Axion string in the continuum</vt:lpstr>
      <vt:lpstr>Relaxing Gauss’s law [Lu-Seifnashri-SHS]</vt:lpstr>
      <vt:lpstr>A solvable spectrum [Lu-Seifnashri-SHS]</vt:lpstr>
      <vt:lpstr>Short axion string [Lu-Seifnashri-SHS]</vt:lpstr>
      <vt:lpstr>Exact lattice U(1)_A symmetry</vt:lpstr>
      <vt:lpstr>Locality-preserving symmetry [Lu-Seifnashri-SHS]</vt:lpstr>
      <vt:lpstr>Lattice chiral anomaly</vt:lpstr>
      <vt:lpstr>Anomalies of a massless electron</vt:lpstr>
      <vt:lpstr>Lattice chiral anomaly</vt:lpstr>
      <vt:lpstr>Lattice chiral anomaly</vt:lpstr>
      <vt:lpstr>Chiral anomaly on the lattice</vt:lpstr>
      <vt:lpstr>Chiral anomaly in the continuum</vt:lpstr>
      <vt:lpstr>Continuum limit and anomaly-matching</vt:lpstr>
      <vt:lpstr>Generalized global symmetries</vt:lpstr>
      <vt:lpstr>Summary</vt:lpstr>
      <vt:lpstr>Outlook: New lattice chiral gauge theory?</vt:lpstr>
      <vt:lpstr>Outlook: New phase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Shu-Heng Shao</dc:creator>
  <cp:lastModifiedBy>Shu-Heng Shao</cp:lastModifiedBy>
  <cp:revision>99</cp:revision>
  <dcterms:created xsi:type="dcterms:W3CDTF">2026-03-05T01:17:34Z</dcterms:created>
  <dcterms:modified xsi:type="dcterms:W3CDTF">2026-06-30T02:38:55Z</dcterms:modified>
</cp:coreProperties>
</file>