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4" r:id="rId4"/>
    <p:sldId id="265" r:id="rId5"/>
    <p:sldId id="266" r:id="rId6"/>
    <p:sldId id="263" r:id="rId7"/>
    <p:sldId id="267" r:id="rId8"/>
    <p:sldId id="292" r:id="rId9"/>
    <p:sldId id="268" r:id="rId10"/>
    <p:sldId id="270" r:id="rId11"/>
    <p:sldId id="280" r:id="rId12"/>
    <p:sldId id="271" r:id="rId13"/>
    <p:sldId id="272" r:id="rId14"/>
    <p:sldId id="273" r:id="rId15"/>
    <p:sldId id="274" r:id="rId16"/>
    <p:sldId id="281" r:id="rId17"/>
    <p:sldId id="275" r:id="rId18"/>
    <p:sldId id="278" r:id="rId19"/>
    <p:sldId id="276" r:id="rId20"/>
    <p:sldId id="293" r:id="rId21"/>
    <p:sldId id="287" r:id="rId22"/>
    <p:sldId id="279" r:id="rId23"/>
    <p:sldId id="285" r:id="rId24"/>
    <p:sldId id="289" r:id="rId25"/>
    <p:sldId id="283" r:id="rId26"/>
    <p:sldId id="291" r:id="rId27"/>
    <p:sldId id="295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F0C"/>
    <a:srgbClr val="4108CE"/>
    <a:srgbClr val="C75C13"/>
    <a:srgbClr val="BF660D"/>
    <a:srgbClr val="F89A4C"/>
    <a:srgbClr val="FFFFDF"/>
    <a:srgbClr val="B9B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0806376-AA58-4A97-AF90-612B27B7D133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9CFEC9-94BC-493B-9A88-6328F9B2F6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571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CFEC9-94BC-493B-9A88-6328F9B2F6A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66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946B-DEED-F6CF-FED0-78560E679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86A4D-0A26-F3DA-514B-C6C87A1AD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875A2-FF2D-A75F-4F3E-A04414B5D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59138-F827-448A-5111-D79F561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C50B0-805D-3CCB-4850-999B90F4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246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D5D2-627F-85EA-C8CA-FADA236A9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A54C15-2AB2-47B6-FBDB-2C4656B00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74A85-6876-7AE8-E6CA-2265C35A6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38E63-E009-CD7C-6963-78BB4931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833D1-BA70-BDB1-B640-C85C3454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704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3D7411-EF94-AD55-B661-A3E1323F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8ED04-B5F2-97AC-E3FA-B75A5F3B5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E19F2-DD90-D335-9B66-56820C74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A02DC-1D30-0BEF-8F72-28A6F3B18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B7548-F138-5FAB-9F19-4FA2E20E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49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0337F-E473-C89B-36B6-83C9964A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72E3-281C-E49C-95FA-D99FA3242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52113-53F4-1985-2111-B799FBB5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17D60-96A7-7FE1-A123-C12B052A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74859-C622-650D-B6F7-F3E2F4A3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439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22B8-814D-003F-3561-567E0231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B4B32-C691-A1A2-4E45-F70DA9447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DFDC5-EE23-47F4-02D0-8306A5EC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49964-3EC8-0C4A-4463-D675EF06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022B-8562-A2CF-D217-BB85EFAC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28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DDC1-7C55-81BC-E1E4-D78A6A98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B4AD7-9293-5D39-9DAF-225FFBAC1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A2FDE-6D75-8A7C-E6F2-FA5287841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9CEDE-C3BF-9E4F-960F-3DC1E0FC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4FDC7-4C54-07CE-0C9F-DC416EF3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8E3C5-C497-D430-A406-CE848908D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363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4A0EB-DC6E-9B9E-3BDE-3E0A0B3FD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4FF4-2B2C-7CC6-03EF-1309C90B2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CA263E-FCAA-A965-D2B0-EF9EE0FC7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D2B01-FA5E-2D15-5CC9-A6739F276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9A71E5-1024-820E-5F18-A9C562784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996701-F77C-A1CC-4F94-F12D3810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7D40B9-E0E6-7EDF-6A51-089B7A56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3F8D1-40E5-7864-3FA3-07A20E70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110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B5770-E373-B6ED-5586-209FC10D9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A2A19-8DEB-61B3-60E4-2199A81D2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75BB5-2621-649C-3EAC-DFF279F3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4FBB5-E52B-E7A0-F884-077AAA1B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938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8D08C-F7B4-7079-01F3-7F89B87A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70544-7D39-6302-628C-703E6B77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31BA8-9339-BE0F-1DB1-1718826F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23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9C6E5-2D1B-F825-3049-90967E6F5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376E9-CE9C-92BC-73B0-581BC77D5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0AC6D-4E5F-F9B0-73A7-A5E123E65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80445-B3AC-3799-6059-58ADEBC4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4DAE9-6F62-DDD2-FB2A-6B55D975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81217-BCAF-4BC0-970E-FBB0879CE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88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E3586-3E1E-BD57-7633-154D3E43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AD11C8-A647-9AD8-C2DA-AB2DB2F12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0BD11-B83D-CA23-A778-0115A381F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C042EF-2904-0C2E-C11B-9F4E84C1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D864C-3C1B-D363-B1A9-F36B20EA5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468D2-7B07-5C58-F786-EB14B108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8304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E2C319-3F5E-3B2F-F0A1-18C0E2377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D211A9-3DF3-C029-A57A-CFABF0738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36018-A661-88C4-645A-41CCA8852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E9F1B-3ED8-45C4-A077-03A175C8E38B}" type="datetimeFigureOut">
              <a:rPr lang="en-IN" smtClean="0"/>
              <a:t>02-06-2026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3A47-0209-8273-7C37-409592A37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602FB-3B51-40DA-FEFF-E1D2A24A6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154D7-514C-441C-B465-BFF963CCD7C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59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1.png"/><Relationship Id="rId7" Type="http://schemas.openxmlformats.org/officeDocument/2006/relationships/hyperlink" Target="https://arxiv.org/search/nucl-th?searchtype=author&amp;query=Jaiswal,+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rxiv.org/search/nucl-th?searchtype=author&amp;query=Mishra,+H" TargetMode="External"/><Relationship Id="rId5" Type="http://schemas.openxmlformats.org/officeDocument/2006/relationships/hyperlink" Target="https://arxiv.org/search/nucl-th?searchtype=author&amp;query=Das,+A" TargetMode="External"/><Relationship Id="rId4" Type="http://schemas.openxmlformats.org/officeDocument/2006/relationships/hyperlink" Target="https://arxiv.org/search/nucl-th?searchtype=author&amp;query=Dey,+S" TargetMode="Externa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-singh-4d3@sophia.ac.jp" TargetMode="External"/><Relationship Id="rId2" Type="http://schemas.openxmlformats.org/officeDocument/2006/relationships/hyperlink" Target="mailto:p20230473@pilani.bits&#8211;pilani.ac.in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search/nucl-th?searchtype=author&amp;query=Bhadury,+S" TargetMode="Externa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5087F-9C54-9479-9525-DA2C4D186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9596" y="1628864"/>
            <a:ext cx="9512808" cy="2494978"/>
          </a:xfrm>
        </p:spPr>
        <p:txBody>
          <a:bodyPr>
            <a:noAutofit/>
          </a:bodyPr>
          <a:lstStyle/>
          <a:p>
            <a:r>
              <a:rPr lang="en-IN" sz="44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  <a:ea typeface="Cambria" panose="02040503050406030204" pitchFamily="18" charset="0"/>
              </a:rPr>
              <a:t>Boost invariant solution of dissipative spin hydrodynamic framework and thermal dilepton 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3F51F-F607-255B-5AFA-4890D9E69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412"/>
            <a:ext cx="9144000" cy="839447"/>
          </a:xfrm>
        </p:spPr>
        <p:txBody>
          <a:bodyPr>
            <a:normAutofit/>
          </a:bodyPr>
          <a:lstStyle/>
          <a:p>
            <a:r>
              <a:rPr lang="en-IN" dirty="0">
                <a:latin typeface="Aptos" panose="020B0004020202020204" pitchFamily="34" charset="0"/>
              </a:rPr>
              <a:t>Sejal Singh</a:t>
            </a:r>
            <a:br>
              <a:rPr lang="en-IN" dirty="0">
                <a:latin typeface="Aptos" panose="020B0004020202020204" pitchFamily="34" charset="0"/>
              </a:rPr>
            </a:br>
            <a:r>
              <a:rPr lang="en-IN" dirty="0">
                <a:latin typeface="Aptos" panose="020B0004020202020204" pitchFamily="34" charset="0"/>
              </a:rPr>
              <a:t>PhD Scholar  BITS Pilani| Sophia University</a:t>
            </a:r>
          </a:p>
          <a:p>
            <a:endParaRPr lang="en-IN" dirty="0">
              <a:latin typeface="Aptos" panose="020B0004020202020204" pitchFamily="34" charset="0"/>
            </a:endParaRPr>
          </a:p>
          <a:p>
            <a:endParaRPr lang="en-IN" dirty="0">
              <a:latin typeface="Aptos" panose="020B0004020202020204" pitchFamily="34" charset="0"/>
            </a:endParaRPr>
          </a:p>
          <a:p>
            <a:endParaRPr lang="en-IN" dirty="0">
              <a:latin typeface="Aptos" panose="020B0004020202020204" pitchFamily="34" charset="0"/>
            </a:endParaRPr>
          </a:p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3ABF5-CF0B-212D-2FDB-7E92733933E4}"/>
              </a:ext>
            </a:extLst>
          </p:cNvPr>
          <p:cNvSpPr txBox="1"/>
          <p:nvPr/>
        </p:nvSpPr>
        <p:spPr>
          <a:xfrm>
            <a:off x="5785380" y="178036"/>
            <a:ext cx="59436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i="1" dirty="0">
                <a:latin typeface="Aptos" panose="020B0004020202020204" pitchFamily="34" charset="0"/>
              </a:rPr>
              <a:t>“QCD Critical Point and Hydrodynamic Evolution”</a:t>
            </a:r>
          </a:p>
          <a:p>
            <a:pPr algn="r"/>
            <a:r>
              <a:rPr lang="en-US" sz="2000" dirty="0"/>
              <a:t> </a:t>
            </a:r>
            <a:r>
              <a:rPr lang="en-US" dirty="0">
                <a:latin typeface="Aptos" panose="020B0004020202020204" pitchFamily="34" charset="0"/>
              </a:rPr>
              <a:t>Yukawa institute of theoretical physics , Kyoto University.</a:t>
            </a:r>
          </a:p>
          <a:p>
            <a:pPr algn="r"/>
            <a:r>
              <a:rPr lang="en-US" dirty="0">
                <a:latin typeface="Aptos" panose="020B0004020202020204" pitchFamily="34" charset="0"/>
              </a:rPr>
              <a:t>1</a:t>
            </a:r>
            <a:r>
              <a:rPr lang="en-US" baseline="30000" dirty="0">
                <a:latin typeface="Aptos" panose="020B0004020202020204" pitchFamily="34" charset="0"/>
              </a:rPr>
              <a:t>st</a:t>
            </a:r>
            <a:r>
              <a:rPr lang="en-US" dirty="0">
                <a:latin typeface="Aptos" panose="020B0004020202020204" pitchFamily="34" charset="0"/>
              </a:rPr>
              <a:t> June – 4</a:t>
            </a:r>
            <a:r>
              <a:rPr lang="en-US" baseline="30000" dirty="0">
                <a:latin typeface="Aptos" panose="020B0004020202020204" pitchFamily="34" charset="0"/>
              </a:rPr>
              <a:t>th</a:t>
            </a:r>
            <a:r>
              <a:rPr lang="en-US" dirty="0">
                <a:latin typeface="Aptos" panose="020B0004020202020204" pitchFamily="34" charset="0"/>
              </a:rPr>
              <a:t> June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6725A-C2E2-F23B-9EB4-2CEB88F76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96" y="271133"/>
            <a:ext cx="1512084" cy="791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F96266-821F-AE81-F423-A733924C548D}"/>
              </a:ext>
            </a:extLst>
          </p:cNvPr>
          <p:cNvSpPr txBox="1"/>
          <p:nvPr/>
        </p:nvSpPr>
        <p:spPr>
          <a:xfrm>
            <a:off x="621792" y="5885370"/>
            <a:ext cx="1085392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ptos" panose="020B0004020202020204" pitchFamily="34" charset="0"/>
              </a:rPr>
              <a:t>Based on </a:t>
            </a:r>
            <a:r>
              <a:rPr lang="en-IN" sz="2000" dirty="0"/>
              <a:t>arXiv:2604.04533</a:t>
            </a:r>
          </a:p>
          <a:p>
            <a:pPr algn="ctr"/>
            <a:r>
              <a:rPr lang="en-IN" sz="2000" dirty="0">
                <a:latin typeface="Aptos" panose="020B0004020202020204" pitchFamily="34" charset="0"/>
              </a:rPr>
              <a:t>Co-authors:</a:t>
            </a:r>
            <a:r>
              <a:rPr lang="en-IN" sz="2000" dirty="0"/>
              <a:t> </a:t>
            </a:r>
            <a:r>
              <a:rPr lang="en-IN" sz="2000" dirty="0">
                <a:hlinkClick r:id="rId4"/>
              </a:rPr>
              <a:t>Sourav Dey</a:t>
            </a:r>
            <a:r>
              <a:rPr lang="en-IN" sz="2000" dirty="0"/>
              <a:t>, </a:t>
            </a:r>
            <a:r>
              <a:rPr lang="en-IN" sz="2000" dirty="0">
                <a:hlinkClick r:id="rId5"/>
              </a:rPr>
              <a:t>Arpan Das</a:t>
            </a:r>
            <a:r>
              <a:rPr lang="en-IN" sz="2000" dirty="0"/>
              <a:t>, </a:t>
            </a:r>
            <a:r>
              <a:rPr lang="en-IN" sz="2000" dirty="0">
                <a:hlinkClick r:id="rId6"/>
              </a:rPr>
              <a:t>Hiranmaya Mishra</a:t>
            </a:r>
            <a:r>
              <a:rPr lang="en-IN" sz="2000" dirty="0"/>
              <a:t>, </a:t>
            </a:r>
            <a:r>
              <a:rPr lang="en-IN" sz="2000" dirty="0">
                <a:hlinkClick r:id="rId7"/>
              </a:rPr>
              <a:t>Amaresh Jaiswal</a:t>
            </a:r>
            <a:endParaRPr lang="en-IN" sz="2000" dirty="0"/>
          </a:p>
          <a:p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3F6ADF-1A1E-C273-F82A-0968478B049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491" y="4713908"/>
            <a:ext cx="937919" cy="9349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579150-D9C0-ABF9-826E-3FACBDC7B1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591" y="4634798"/>
            <a:ext cx="1014061" cy="1014061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F9E16FD-EB4E-C480-69E6-A4E43ACD448C}"/>
              </a:ext>
            </a:extLst>
          </p:cNvPr>
          <p:cNvCxnSpPr>
            <a:cxnSpLocks/>
          </p:cNvCxnSpPr>
          <p:nvPr/>
        </p:nvCxnSpPr>
        <p:spPr>
          <a:xfrm flipV="1">
            <a:off x="0" y="4416450"/>
            <a:ext cx="12192000" cy="402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54B018E-2995-8E96-377E-0CD87A65FBC7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1/20</a:t>
            </a:r>
          </a:p>
        </p:txBody>
      </p:sp>
    </p:spTree>
    <p:extLst>
      <p:ext uri="{BB962C8B-B14F-4D97-AF65-F5344CB8AC3E}">
        <p14:creationId xmlns:p14="http://schemas.microsoft.com/office/powerpoint/2010/main" val="3908471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20987-2F66-901B-5D05-4A34D89E3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70CF28-B45D-B9C5-814C-1F8FB110B2DA}"/>
              </a:ext>
            </a:extLst>
          </p:cNvPr>
          <p:cNvSpPr txBox="1"/>
          <p:nvPr/>
        </p:nvSpPr>
        <p:spPr>
          <a:xfrm>
            <a:off x="576071" y="238653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Thermodynamic Relations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53EC-07D4-8921-117E-B06E51D63647}"/>
              </a:ext>
            </a:extLst>
          </p:cNvPr>
          <p:cNvSpPr txBox="1"/>
          <p:nvPr/>
        </p:nvSpPr>
        <p:spPr>
          <a:xfrm>
            <a:off x="688086" y="1077206"/>
            <a:ext cx="7943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Generalized thermodynamic laws to include spin contributions:</a:t>
            </a:r>
            <a:endParaRPr lang="en-IN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07D228-CD32-E2F9-AAD8-40B52346C2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375"/>
          <a:stretch>
            <a:fillRect/>
          </a:stretch>
        </p:blipFill>
        <p:spPr>
          <a:xfrm>
            <a:off x="851028" y="1669538"/>
            <a:ext cx="3055871" cy="4269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7EBA60-C2A4-2066-B81E-3D70C64C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447" b="37496"/>
          <a:stretch>
            <a:fillRect/>
          </a:stretch>
        </p:blipFill>
        <p:spPr>
          <a:xfrm>
            <a:off x="4568063" y="1669538"/>
            <a:ext cx="3055871" cy="447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313B16-D264-08A4-C496-F6BBCF0B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2504"/>
          <a:stretch>
            <a:fillRect/>
          </a:stretch>
        </p:blipFill>
        <p:spPr>
          <a:xfrm>
            <a:off x="8285098" y="1676816"/>
            <a:ext cx="2834640" cy="5012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571113F-55D4-9387-4EA9-0CEF615B1FA9}"/>
              </a:ext>
            </a:extLst>
          </p:cNvPr>
          <p:cNvSpPr txBox="1"/>
          <p:nvPr/>
        </p:nvSpPr>
        <p:spPr>
          <a:xfrm>
            <a:off x="576070" y="2377572"/>
            <a:ext cx="113202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These equations imply that pressure P can be treated as a function of </a:t>
            </a:r>
            <a:r>
              <a:rPr lang="en-US" sz="2000" dirty="0" err="1"/>
              <a:t>ω</a:t>
            </a:r>
            <a:r>
              <a:rPr lang="en-US" sz="2000" baseline="30000" dirty="0" err="1"/>
              <a:t>µν</a:t>
            </a:r>
            <a:r>
              <a:rPr lang="en-US" sz="2000" dirty="0"/>
              <a:t> and T .Hence, we assume the generalized form of pressure as:</a:t>
            </a:r>
            <a:endParaRPr lang="en-IN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1D5993-BB8E-CDD5-DD17-B03898308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899" y="3153036"/>
            <a:ext cx="3880780" cy="4270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C51838-082C-667B-6E93-DE5D99A5EBA8}"/>
              </a:ext>
            </a:extLst>
          </p:cNvPr>
          <p:cNvSpPr txBox="1"/>
          <p:nvPr/>
        </p:nvSpPr>
        <p:spPr>
          <a:xfrm>
            <a:off x="576070" y="3772543"/>
            <a:ext cx="6094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Thus we can find </a:t>
            </a:r>
            <a:r>
              <a:rPr lang="en-US" sz="2000" b="1" i="1" dirty="0"/>
              <a:t>spin equation of state:</a:t>
            </a:r>
            <a:endParaRPr lang="en-IN" sz="20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CFB51-AA26-434F-349D-8F4D520A1EC0}"/>
              </a:ext>
            </a:extLst>
          </p:cNvPr>
          <p:cNvSpPr txBox="1"/>
          <p:nvPr/>
        </p:nvSpPr>
        <p:spPr>
          <a:xfrm>
            <a:off x="8764291" y="3022747"/>
            <a:ext cx="330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Here, P</a:t>
            </a:r>
            <a:r>
              <a:rPr lang="en-IN" baseline="-25000" dirty="0"/>
              <a:t>0</a:t>
            </a:r>
            <a:r>
              <a:rPr lang="en-IN" dirty="0"/>
              <a:t>(T) represents pressure of spinless fluid.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AEEB3DE-3069-245D-FF3F-C41DC7310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964" y="4141875"/>
            <a:ext cx="4234649" cy="74403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73A7EC7-E670-1A81-0DF4-AD9CBA6D564E}"/>
              </a:ext>
            </a:extLst>
          </p:cNvPr>
          <p:cNvGrpSpPr/>
          <p:nvPr/>
        </p:nvGrpSpPr>
        <p:grpSpPr>
          <a:xfrm>
            <a:off x="9471404" y="4340944"/>
            <a:ext cx="1041365" cy="417458"/>
            <a:chOff x="9471404" y="4340944"/>
            <a:chExt cx="1041365" cy="41745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C439DA3-D873-B2D6-346F-DF5958256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69645" y="4372468"/>
              <a:ext cx="443124" cy="28284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B6079D1-85E4-5A48-4A70-E366BF09F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71404" y="4340944"/>
              <a:ext cx="462027" cy="31436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46F6DE-7013-1CAC-D026-0F4B4E114FCA}"/>
                </a:ext>
              </a:extLst>
            </p:cNvPr>
            <p:cNvSpPr txBox="1"/>
            <p:nvPr/>
          </p:nvSpPr>
          <p:spPr>
            <a:xfrm>
              <a:off x="9798681" y="4389070"/>
              <a:ext cx="2983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~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5A0D861-8D41-C836-931C-375A6B58D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5757" y="5002066"/>
            <a:ext cx="1653664" cy="3727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744E14C-B308-F23B-917D-9AFF1091F240}"/>
              </a:ext>
            </a:extLst>
          </p:cNvPr>
          <p:cNvSpPr txBox="1"/>
          <p:nvPr/>
        </p:nvSpPr>
        <p:spPr>
          <a:xfrm>
            <a:off x="552496" y="5019914"/>
            <a:ext cx="98716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where,                               We can find other thermodynamic quantities similarly                              </a:t>
            </a:r>
            <a:endParaRPr lang="en-IN" sz="2000" b="1" i="1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EB37D5-5BAE-157F-DF95-44400C6FCD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496" y="5493374"/>
            <a:ext cx="5546621" cy="86555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4C1533-2967-3421-9C56-6BA2573825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3245" y="5612835"/>
            <a:ext cx="5006259" cy="6410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D09054-4976-0D77-A68E-8FFCDCD2928D}"/>
              </a:ext>
            </a:extLst>
          </p:cNvPr>
          <p:cNvSpPr txBox="1"/>
          <p:nvPr/>
        </p:nvSpPr>
        <p:spPr>
          <a:xfrm>
            <a:off x="777240" y="6354432"/>
            <a:ext cx="563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/>
                </a:solidFill>
              </a:rPr>
              <a:t>Biswas et al. Phys. Rev. D </a:t>
            </a:r>
            <a:r>
              <a:rPr lang="en-IN" b="1" dirty="0">
                <a:solidFill>
                  <a:schemeClr val="accent1"/>
                </a:solidFill>
              </a:rPr>
              <a:t>107</a:t>
            </a:r>
            <a:r>
              <a:rPr lang="en-IN" dirty="0">
                <a:solidFill>
                  <a:schemeClr val="accent1"/>
                </a:solidFill>
              </a:rPr>
              <a:t>, 094022 (2023)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91F59-30DB-6571-E3CF-DA54425CE9CB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10/20</a:t>
            </a:r>
          </a:p>
        </p:txBody>
      </p:sp>
    </p:spTree>
    <p:extLst>
      <p:ext uri="{BB962C8B-B14F-4D97-AF65-F5344CB8AC3E}">
        <p14:creationId xmlns:p14="http://schemas.microsoft.com/office/powerpoint/2010/main" val="137955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4FFD7-3BDA-F33A-BB26-FCA0277FD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DD4557C-5151-7511-E6DE-C8C66839AAA2}"/>
              </a:ext>
            </a:extLst>
          </p:cNvPr>
          <p:cNvGrpSpPr/>
          <p:nvPr/>
        </p:nvGrpSpPr>
        <p:grpSpPr>
          <a:xfrm>
            <a:off x="1124712" y="2066544"/>
            <a:ext cx="9538716" cy="1305866"/>
            <a:chOff x="1124712" y="2066544"/>
            <a:chExt cx="9538716" cy="13058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07CF9E-3D9D-3528-738A-AC479676E898}"/>
                </a:ext>
              </a:extLst>
            </p:cNvPr>
            <p:cNvSpPr txBox="1"/>
            <p:nvPr/>
          </p:nvSpPr>
          <p:spPr>
            <a:xfrm>
              <a:off x="1620012" y="2334757"/>
              <a:ext cx="90434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Boost Invariant Solution</a:t>
              </a:r>
              <a:r>
                <a:rPr lang="en-IN" sz="44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A74CC73-DF3C-2AD1-C8BC-D65983FDD854}"/>
                </a:ext>
              </a:extLst>
            </p:cNvPr>
            <p:cNvCxnSpPr/>
            <p:nvPr/>
          </p:nvCxnSpPr>
          <p:spPr>
            <a:xfrm>
              <a:off x="1124712" y="2066544"/>
              <a:ext cx="94929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F3E86D4-E731-CE2E-774D-D819B4892E97}"/>
                </a:ext>
              </a:extLst>
            </p:cNvPr>
            <p:cNvCxnSpPr/>
            <p:nvPr/>
          </p:nvCxnSpPr>
          <p:spPr>
            <a:xfrm>
              <a:off x="1170432" y="3372410"/>
              <a:ext cx="94929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098E365-8366-7823-AEB0-186BF1DB5AC2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11/20</a:t>
            </a:r>
          </a:p>
        </p:txBody>
      </p:sp>
    </p:spTree>
    <p:extLst>
      <p:ext uri="{BB962C8B-B14F-4D97-AF65-F5344CB8AC3E}">
        <p14:creationId xmlns:p14="http://schemas.microsoft.com/office/powerpoint/2010/main" val="181492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B38E4-DF07-52CB-7CB3-66D628A94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9832F27-EF4B-4424-D1B5-5BC253064E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890" t="72827" r="12705" b="-1"/>
          <a:stretch>
            <a:fillRect/>
          </a:stretch>
        </p:blipFill>
        <p:spPr>
          <a:xfrm>
            <a:off x="1372680" y="5164778"/>
            <a:ext cx="570076" cy="415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596471-7207-2C06-4BAE-B88E6F842928}"/>
              </a:ext>
            </a:extLst>
          </p:cNvPr>
          <p:cNvSpPr txBox="1"/>
          <p:nvPr/>
        </p:nvSpPr>
        <p:spPr>
          <a:xfrm>
            <a:off x="476280" y="222800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5">
                    <a:lumMod val="50000"/>
                  </a:schemeClr>
                </a:solidFill>
              </a:rPr>
              <a:t>First order Spin Hydrodynamics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5FBE4-B3B9-3765-75B6-712C5EAA3693}"/>
              </a:ext>
            </a:extLst>
          </p:cNvPr>
          <p:cNvSpPr txBox="1"/>
          <p:nvPr/>
        </p:nvSpPr>
        <p:spPr>
          <a:xfrm>
            <a:off x="745798" y="1000992"/>
            <a:ext cx="10664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We derive the solution of boost-invariant spin hydrodynamic equations considering first-order terms in gradient expansion :</a:t>
            </a:r>
            <a:endParaRPr lang="en-IN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BF91E9-6D99-BCD4-E0BB-DF3947DB55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688"/>
          <a:stretch>
            <a:fillRect/>
          </a:stretch>
        </p:blipFill>
        <p:spPr>
          <a:xfrm>
            <a:off x="3350717" y="1641783"/>
            <a:ext cx="5454955" cy="8223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784DCE-AA1F-67B9-B2BC-8B684986B9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451"/>
          <a:stretch>
            <a:fillRect/>
          </a:stretch>
        </p:blipFill>
        <p:spPr>
          <a:xfrm>
            <a:off x="3397718" y="2541137"/>
            <a:ext cx="5389666" cy="519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C5C952-0749-24ED-0AA0-0FF0F8CE9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169" y="3611626"/>
            <a:ext cx="1139523" cy="3693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127183-392B-D5FB-C1FB-C1A58843F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441" y="3606859"/>
            <a:ext cx="1323388" cy="358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A30ACE-7B55-AC2D-4D5B-C054FECB3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2924" y="4112333"/>
            <a:ext cx="4354895" cy="40636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7A3A285-91C0-0BFA-75A4-2A0872338E8C}"/>
              </a:ext>
            </a:extLst>
          </p:cNvPr>
          <p:cNvGrpSpPr/>
          <p:nvPr/>
        </p:nvGrpSpPr>
        <p:grpSpPr>
          <a:xfrm>
            <a:off x="1372680" y="4133364"/>
            <a:ext cx="5863319" cy="409726"/>
            <a:chOff x="1105469" y="4518746"/>
            <a:chExt cx="5863319" cy="4097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771B2EF-246C-CBD7-94E1-A2BB249DF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t="1" r="44879" b="41950"/>
            <a:stretch>
              <a:fillRect/>
            </a:stretch>
          </p:blipFill>
          <p:spPr>
            <a:xfrm>
              <a:off x="1105469" y="4581954"/>
              <a:ext cx="2625283" cy="34651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F93193-FB6B-D393-4275-FCBCE79D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33209" t="45331"/>
            <a:stretch>
              <a:fillRect/>
            </a:stretch>
          </p:blipFill>
          <p:spPr>
            <a:xfrm>
              <a:off x="3787677" y="4518746"/>
              <a:ext cx="3181111" cy="32633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AD4F6E-FEC4-B0DD-4163-ABC3E288F0D9}"/>
              </a:ext>
            </a:extLst>
          </p:cNvPr>
          <p:cNvGrpSpPr/>
          <p:nvPr/>
        </p:nvGrpSpPr>
        <p:grpSpPr>
          <a:xfrm>
            <a:off x="1227006" y="4635762"/>
            <a:ext cx="5316294" cy="381020"/>
            <a:chOff x="941507" y="5429235"/>
            <a:chExt cx="5316294" cy="3810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9874F54-CA69-1C1A-9211-8349A04006F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26272" b="48611"/>
            <a:stretch>
              <a:fillRect/>
            </a:stretch>
          </p:blipFill>
          <p:spPr>
            <a:xfrm>
              <a:off x="941507" y="5442544"/>
              <a:ext cx="3712790" cy="32633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6E01DF2-4D50-041D-3569-955B87061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l="68159" t="48462" b="-8462"/>
            <a:stretch>
              <a:fillRect/>
            </a:stretch>
          </p:blipFill>
          <p:spPr>
            <a:xfrm>
              <a:off x="4654297" y="5429235"/>
              <a:ext cx="1603504" cy="38102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BED9654-786A-EEB8-BF69-49312034EAA0}"/>
              </a:ext>
            </a:extLst>
          </p:cNvPr>
          <p:cNvSpPr txBox="1"/>
          <p:nvPr/>
        </p:nvSpPr>
        <p:spPr>
          <a:xfrm>
            <a:off x="745798" y="3174469"/>
            <a:ext cx="105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Equation of motion(in Landau frame) of the dynamics are given by : </a:t>
            </a:r>
            <a:r>
              <a:rPr lang="en-US" dirty="0"/>
              <a:t>    </a:t>
            </a:r>
            <a:endParaRPr lang="en-IN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B367EA-FD81-0E98-D282-125482634274}"/>
              </a:ext>
            </a:extLst>
          </p:cNvPr>
          <p:cNvSpPr txBox="1"/>
          <p:nvPr/>
        </p:nvSpPr>
        <p:spPr>
          <a:xfrm>
            <a:off x="1329891" y="6203016"/>
            <a:ext cx="10007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i="1" dirty="0">
                <a:solidFill>
                  <a:srgbClr val="00B0F0"/>
                </a:solidFill>
              </a:rPr>
              <a:t>No. of independent components:                 1               5                 3            9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706342E-963E-EAA9-229B-D0E210B47F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0064"/>
          <a:stretch>
            <a:fillRect/>
          </a:stretch>
        </p:blipFill>
        <p:spPr>
          <a:xfrm>
            <a:off x="3716073" y="5632943"/>
            <a:ext cx="5588287" cy="56445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CE5415-1746-209C-5BAA-E1221CE65F39}"/>
              </a:ext>
            </a:extLst>
          </p:cNvPr>
          <p:cNvSpPr txBox="1"/>
          <p:nvPr/>
        </p:nvSpPr>
        <p:spPr>
          <a:xfrm>
            <a:off x="833814" y="5086296"/>
            <a:ext cx="1065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For             we use the most general decomposition of third rank tensor antisymmetric in last two indices 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10C5D90-E4EE-7C6A-8775-A8367393F303}"/>
              </a:ext>
            </a:extLst>
          </p:cNvPr>
          <p:cNvCxnSpPr/>
          <p:nvPr/>
        </p:nvCxnSpPr>
        <p:spPr>
          <a:xfrm>
            <a:off x="5806440" y="6007608"/>
            <a:ext cx="0" cy="2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849069-F20D-4B7A-50B4-DAB4C66D5C07}"/>
              </a:ext>
            </a:extLst>
          </p:cNvPr>
          <p:cNvCxnSpPr/>
          <p:nvPr/>
        </p:nvCxnSpPr>
        <p:spPr>
          <a:xfrm>
            <a:off x="6781800" y="6041136"/>
            <a:ext cx="0" cy="2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8567469-BC7A-3F67-AF29-FD0F6B2D118A}"/>
              </a:ext>
            </a:extLst>
          </p:cNvPr>
          <p:cNvCxnSpPr/>
          <p:nvPr/>
        </p:nvCxnSpPr>
        <p:spPr>
          <a:xfrm>
            <a:off x="7921752" y="6007608"/>
            <a:ext cx="0" cy="2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4C72B1-06EB-963D-B4DB-95723D9A7ADC}"/>
              </a:ext>
            </a:extLst>
          </p:cNvPr>
          <p:cNvCxnSpPr/>
          <p:nvPr/>
        </p:nvCxnSpPr>
        <p:spPr>
          <a:xfrm>
            <a:off x="8714232" y="5989320"/>
            <a:ext cx="0" cy="2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078863-3FDF-E025-F27E-AFFF980EB7C3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12/20</a:t>
            </a:r>
          </a:p>
        </p:txBody>
      </p:sp>
    </p:spTree>
    <p:extLst>
      <p:ext uri="{BB962C8B-B14F-4D97-AF65-F5344CB8AC3E}">
        <p14:creationId xmlns:p14="http://schemas.microsoft.com/office/powerpoint/2010/main" val="163264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B651E-FE07-A9C6-20AF-6FF92E34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C0378D-5B8A-AAC5-304F-75691FBAAA6A}"/>
              </a:ext>
            </a:extLst>
          </p:cNvPr>
          <p:cNvSpPr txBox="1"/>
          <p:nvPr/>
        </p:nvSpPr>
        <p:spPr>
          <a:xfrm>
            <a:off x="370573" y="204599"/>
            <a:ext cx="1130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5">
                    <a:lumMod val="50000"/>
                  </a:schemeClr>
                </a:solidFill>
              </a:rPr>
              <a:t>Dissipative currents: Principle of entropy production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08B739-D43C-96F4-7AB2-99DB163E8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700" y="1214304"/>
            <a:ext cx="4966263" cy="625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D089A1-79D8-43A0-1EC4-E5E162BCD221}"/>
              </a:ext>
            </a:extLst>
          </p:cNvPr>
          <p:cNvSpPr txBox="1"/>
          <p:nvPr/>
        </p:nvSpPr>
        <p:spPr>
          <a:xfrm>
            <a:off x="448056" y="844972"/>
            <a:ext cx="4357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Total entropy of the system is given by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273279-BE24-6279-154A-5AEB1E6A2842}"/>
              </a:ext>
            </a:extLst>
          </p:cNvPr>
          <p:cNvSpPr txBox="1"/>
          <p:nvPr/>
        </p:nvSpPr>
        <p:spPr>
          <a:xfrm>
            <a:off x="741344" y="3810268"/>
            <a:ext cx="5202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We find the following dissipative currents:</a:t>
            </a:r>
            <a:r>
              <a:rPr lang="en-IN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C418D-B309-9ACE-3E1B-C9E948D8F1CF}"/>
              </a:ext>
            </a:extLst>
          </p:cNvPr>
          <p:cNvSpPr txBox="1"/>
          <p:nvPr/>
        </p:nvSpPr>
        <p:spPr>
          <a:xfrm>
            <a:off x="448056" y="5584608"/>
            <a:ext cx="11457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We assume that the system only expands along the beam axis and we use the </a:t>
            </a:r>
            <a:r>
              <a:rPr lang="en-US" sz="2000" b="1" dirty="0">
                <a:solidFill>
                  <a:srgbClr val="0070C0"/>
                </a:solidFill>
              </a:rPr>
              <a:t>Bjorken flow</a:t>
            </a:r>
            <a:r>
              <a:rPr lang="en-US" sz="2000" dirty="0"/>
              <a:t> velocity profile 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A532EF-3AA3-26DD-5EB7-F348D54CD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48" y="5940003"/>
            <a:ext cx="2932016" cy="388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319AC9-73D8-DAE1-BAA1-D84F85383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81" y="4194485"/>
            <a:ext cx="1009702" cy="425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D02809-4D77-AEFB-2E48-8B047CDFBF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6965" y="4609558"/>
            <a:ext cx="1644735" cy="425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9B61D-09D0-B527-57E4-1D5644A9C0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9933"/>
          <a:stretch>
            <a:fillRect/>
          </a:stretch>
        </p:blipFill>
        <p:spPr>
          <a:xfrm>
            <a:off x="6876738" y="4123872"/>
            <a:ext cx="3968954" cy="14084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17AE85-386F-3084-D8A8-3BE08174A2F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75812"/>
          <a:stretch>
            <a:fillRect/>
          </a:stretch>
        </p:blipFill>
        <p:spPr>
          <a:xfrm>
            <a:off x="1164128" y="5035030"/>
            <a:ext cx="3968954" cy="425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36F3B3-B9D0-13CE-1DA8-FD245F19DF07}"/>
              </a:ext>
            </a:extLst>
          </p:cNvPr>
          <p:cNvSpPr txBox="1"/>
          <p:nvPr/>
        </p:nvSpPr>
        <p:spPr>
          <a:xfrm>
            <a:off x="8789670" y="1337461"/>
            <a:ext cx="683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[1]*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C456BB-6F1E-12F6-DC13-051670F5E44F}"/>
              </a:ext>
            </a:extLst>
          </p:cNvPr>
          <p:cNvSpPr txBox="1"/>
          <p:nvPr/>
        </p:nvSpPr>
        <p:spPr>
          <a:xfrm>
            <a:off x="676656" y="6339697"/>
            <a:ext cx="1111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0070C0"/>
                </a:solidFill>
              </a:rPr>
              <a:t>*</a:t>
            </a:r>
            <a:r>
              <a:rPr lang="de-DE" sz="1600" dirty="0">
                <a:solidFill>
                  <a:srgbClr val="0070C0"/>
                </a:solidFill>
              </a:rPr>
              <a:t>S. Dey, A. Das, Phys. Rev. D 111, 074037 (2025)</a:t>
            </a:r>
            <a:endParaRPr lang="en-IN" sz="1600" dirty="0">
              <a:solidFill>
                <a:srgbClr val="0070C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9255CC-A6BC-A521-6FED-8C2D08C7A66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" r="80080" b="50063"/>
          <a:stretch>
            <a:fillRect/>
          </a:stretch>
        </p:blipFill>
        <p:spPr>
          <a:xfrm>
            <a:off x="1684796" y="1926318"/>
            <a:ext cx="1113168" cy="5644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69DB0-17DC-49D1-CC8E-9D78A204A5C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9891" b="50063"/>
          <a:stretch>
            <a:fillRect/>
          </a:stretch>
        </p:blipFill>
        <p:spPr>
          <a:xfrm>
            <a:off x="2797964" y="1918595"/>
            <a:ext cx="2800239" cy="5644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9EA8DF-A675-4933-F78E-3E3CF372A8F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0064"/>
          <a:stretch>
            <a:fillRect/>
          </a:stretch>
        </p:blipFill>
        <p:spPr>
          <a:xfrm>
            <a:off x="4805172" y="1995665"/>
            <a:ext cx="5588287" cy="5644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B2ACA65-A21D-1065-35DA-411920B2266C}"/>
              </a:ext>
            </a:extLst>
          </p:cNvPr>
          <p:cNvGrpSpPr/>
          <p:nvPr/>
        </p:nvGrpSpPr>
        <p:grpSpPr>
          <a:xfrm>
            <a:off x="553454" y="3133007"/>
            <a:ext cx="11119104" cy="623196"/>
            <a:chOff x="553454" y="2858687"/>
            <a:chExt cx="10256256" cy="5486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FCC40BF-4F81-7737-3911-42C947406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51065"/>
            <a:stretch>
              <a:fillRect/>
            </a:stretch>
          </p:blipFill>
          <p:spPr>
            <a:xfrm>
              <a:off x="5396506" y="2858687"/>
              <a:ext cx="5413204" cy="47795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2B9F2C2-503F-A235-67E3-53CB331035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50757"/>
            <a:stretch>
              <a:fillRect/>
            </a:stretch>
          </p:blipFill>
          <p:spPr>
            <a:xfrm>
              <a:off x="553454" y="2926376"/>
              <a:ext cx="5413204" cy="48096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46559E6-8DF9-FCBA-5A22-68F93F8E4138}"/>
              </a:ext>
            </a:extLst>
          </p:cNvPr>
          <p:cNvSpPr txBox="1"/>
          <p:nvPr/>
        </p:nvSpPr>
        <p:spPr>
          <a:xfrm>
            <a:off x="448056" y="2725614"/>
            <a:ext cx="12104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The first order terms appearing in spin tensor are                                           and they satisfy following conditions: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2A774F0-ADB6-E88E-189E-144F0332D6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3978" y="2749242"/>
            <a:ext cx="2238734" cy="37072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1729B8-EE4E-0D2C-F763-723126D0B1D6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13/20</a:t>
            </a:r>
          </a:p>
        </p:txBody>
      </p:sp>
    </p:spTree>
    <p:extLst>
      <p:ext uri="{BB962C8B-B14F-4D97-AF65-F5344CB8AC3E}">
        <p14:creationId xmlns:p14="http://schemas.microsoft.com/office/powerpoint/2010/main" val="45087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30279-D65F-5762-6F24-3305E11D3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FCA71-E418-5DB9-7ED5-9DDFEE0951C7}"/>
              </a:ext>
            </a:extLst>
          </p:cNvPr>
          <p:cNvSpPr txBox="1"/>
          <p:nvPr/>
        </p:nvSpPr>
        <p:spPr>
          <a:xfrm>
            <a:off x="330708" y="162941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Bjorken Flow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EBBB6-05C1-D12E-7EF0-1925902FCD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517"/>
          <a:stretch>
            <a:fillRect/>
          </a:stretch>
        </p:blipFill>
        <p:spPr>
          <a:xfrm>
            <a:off x="6096000" y="53302"/>
            <a:ext cx="6096000" cy="4129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92275A-5421-BFB2-2091-21E06B53CD18}"/>
              </a:ext>
            </a:extLst>
          </p:cNvPr>
          <p:cNvSpPr txBox="1"/>
          <p:nvPr/>
        </p:nvSpPr>
        <p:spPr>
          <a:xfrm>
            <a:off x="330708" y="561818"/>
            <a:ext cx="7510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000" b="1" dirty="0"/>
          </a:p>
          <a:p>
            <a:r>
              <a:rPr lang="en-IN" sz="2000" dirty="0"/>
              <a:t>To describe this flow we use Milne coordinates: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/>
          </a:p>
          <a:p>
            <a:endParaRPr lang="en-IN" sz="2000" dirty="0"/>
          </a:p>
          <a:p>
            <a:r>
              <a:rPr lang="en-US" sz="2000" dirty="0"/>
              <a:t>There is no expansion along the transverse direction, initially transverse velocities are zero.</a:t>
            </a:r>
            <a:endParaRPr lang="en-IN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82EB4B5-3258-D144-5CE9-8A79D0EF2E22}"/>
              </a:ext>
            </a:extLst>
          </p:cNvPr>
          <p:cNvGrpSpPr/>
          <p:nvPr/>
        </p:nvGrpSpPr>
        <p:grpSpPr>
          <a:xfrm>
            <a:off x="330708" y="3350904"/>
            <a:ext cx="5341590" cy="1794533"/>
            <a:chOff x="604323" y="5098259"/>
            <a:chExt cx="5391914" cy="20031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9388B4-C079-3401-88DB-CED03AB473E5}"/>
                </a:ext>
              </a:extLst>
            </p:cNvPr>
            <p:cNvSpPr txBox="1"/>
            <p:nvPr/>
          </p:nvSpPr>
          <p:spPr>
            <a:xfrm>
              <a:off x="604323" y="5098259"/>
              <a:ext cx="5391914" cy="4466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For simplicity we define the basis vector as :</a:t>
              </a:r>
              <a:endParaRPr lang="en-IN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E44429-717F-5CB4-1CB4-0308E3052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3677" y="5653570"/>
              <a:ext cx="3181514" cy="1447874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9396802-B12D-9439-4E3B-8D18972E4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013" y="5712017"/>
            <a:ext cx="4781796" cy="7302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BAF2841-DA4D-DD5D-BF1C-FE8C0FCC25C6}"/>
              </a:ext>
            </a:extLst>
          </p:cNvPr>
          <p:cNvGrpSpPr/>
          <p:nvPr/>
        </p:nvGrpSpPr>
        <p:grpSpPr>
          <a:xfrm>
            <a:off x="330708" y="5185907"/>
            <a:ext cx="11768159" cy="482179"/>
            <a:chOff x="197905" y="1893232"/>
            <a:chExt cx="11768159" cy="48217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917585-D572-30F1-9D35-2C074BA10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5897" y="1893232"/>
              <a:ext cx="4057859" cy="4445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D914DE-59EA-1366-FF3B-1263DA82E05A}"/>
                </a:ext>
              </a:extLst>
            </p:cNvPr>
            <p:cNvSpPr txBox="1"/>
            <p:nvPr/>
          </p:nvSpPr>
          <p:spPr>
            <a:xfrm>
              <a:off x="197905" y="1975301"/>
              <a:ext cx="117681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>
                  <a:sym typeface="Wingdings" panose="05000000000000000000" pitchFamily="2" charset="2"/>
                </a:rPr>
                <a:t></a:t>
              </a:r>
              <a:r>
                <a:rPr lang="en-IN" sz="2000" dirty="0"/>
                <a:t>Spin chemical potential is given by                                                                    such that in the given basis 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77873E-CE86-CE95-44A1-FE2B0F73FEFE}"/>
              </a:ext>
            </a:extLst>
          </p:cNvPr>
          <p:cNvSpPr txBox="1"/>
          <p:nvPr/>
        </p:nvSpPr>
        <p:spPr>
          <a:xfrm>
            <a:off x="7188200" y="4453467"/>
            <a:ext cx="4817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Fig: hypersurface of boost invariant fire cylinder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BCD73-6D2A-4C19-58AE-E9D370D64AAE}"/>
              </a:ext>
            </a:extLst>
          </p:cNvPr>
          <p:cNvSpPr txBox="1"/>
          <p:nvPr/>
        </p:nvSpPr>
        <p:spPr>
          <a:xfrm>
            <a:off x="7273847" y="4771642"/>
            <a:ext cx="4731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0070C0"/>
                </a:solidFill>
              </a:rPr>
              <a:t>W. Florkowski et al Phys. Rev. C 99, 044910 (2019)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280225-6DCF-EF3E-E2F8-91A87026FAD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9529"/>
          <a:stretch>
            <a:fillRect/>
          </a:stretch>
        </p:blipFill>
        <p:spPr>
          <a:xfrm>
            <a:off x="1635530" y="1200172"/>
            <a:ext cx="3691216" cy="14191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7F5228-9354-AC5A-78B9-77467323ABCC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14/20</a:t>
            </a:r>
          </a:p>
        </p:txBody>
      </p:sp>
    </p:spTree>
    <p:extLst>
      <p:ext uri="{BB962C8B-B14F-4D97-AF65-F5344CB8AC3E}">
        <p14:creationId xmlns:p14="http://schemas.microsoft.com/office/powerpoint/2010/main" val="827255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D2EC2-72D9-F9B2-F135-935CE3925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EA6A98-68CF-5487-F41B-0140F99B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25" y="1753817"/>
            <a:ext cx="5584276" cy="50521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2725F4-F86E-DAD7-4EF6-6EBD14CF4D5C}"/>
              </a:ext>
            </a:extLst>
          </p:cNvPr>
          <p:cNvSpPr txBox="1"/>
          <p:nvPr/>
        </p:nvSpPr>
        <p:spPr>
          <a:xfrm>
            <a:off x="521207" y="153364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97260-B7F2-2F72-3E7D-4012D724A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20408"/>
            <a:ext cx="3337560" cy="711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1E5C5A-2876-6B2C-3F08-6EE4FBE180D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10018" b="33741"/>
          <a:stretch>
            <a:fillRect/>
          </a:stretch>
        </p:blipFill>
        <p:spPr>
          <a:xfrm>
            <a:off x="3823353" y="570860"/>
            <a:ext cx="4600304" cy="1255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D41CAD-70FD-C0E9-F1AF-B02394DB9D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" t="66995" r="32050" b="-124"/>
          <a:stretch>
            <a:fillRect/>
          </a:stretch>
        </p:blipFill>
        <p:spPr>
          <a:xfrm>
            <a:off x="8577072" y="1015466"/>
            <a:ext cx="3614928" cy="653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E6A846-4B6F-CEE1-828D-EE2F2C7255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02" t="3227" r="1267" b="340"/>
          <a:stretch>
            <a:fillRect/>
          </a:stretch>
        </p:blipFill>
        <p:spPr>
          <a:xfrm>
            <a:off x="6416608" y="1903024"/>
            <a:ext cx="5309195" cy="4728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EE3CDA-BEE4-31C7-24B3-5E23913360A4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15/20</a:t>
            </a:r>
          </a:p>
        </p:txBody>
      </p:sp>
    </p:spTree>
    <p:extLst>
      <p:ext uri="{BB962C8B-B14F-4D97-AF65-F5344CB8AC3E}">
        <p14:creationId xmlns:p14="http://schemas.microsoft.com/office/powerpoint/2010/main" val="4115023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AA19F-57D1-B526-1746-F605115FA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8D5D0A-0F87-06E6-69B8-464634578811}"/>
              </a:ext>
            </a:extLst>
          </p:cNvPr>
          <p:cNvGrpSpPr/>
          <p:nvPr/>
        </p:nvGrpSpPr>
        <p:grpSpPr>
          <a:xfrm>
            <a:off x="1124712" y="2066544"/>
            <a:ext cx="9538716" cy="1305866"/>
            <a:chOff x="1124712" y="2066544"/>
            <a:chExt cx="9538716" cy="13058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AE48090-F13C-228E-0C74-A626CCE4B356}"/>
                </a:ext>
              </a:extLst>
            </p:cNvPr>
            <p:cNvSpPr txBox="1"/>
            <p:nvPr/>
          </p:nvSpPr>
          <p:spPr>
            <a:xfrm>
              <a:off x="1467612" y="2334757"/>
              <a:ext cx="90434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Application to Dilepton Production</a:t>
              </a:r>
              <a:r>
                <a:rPr lang="en-IN" sz="44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29DEF6D-581D-C965-5AEC-D5C908F61CB9}"/>
                </a:ext>
              </a:extLst>
            </p:cNvPr>
            <p:cNvCxnSpPr/>
            <p:nvPr/>
          </p:nvCxnSpPr>
          <p:spPr>
            <a:xfrm>
              <a:off x="1124712" y="2066544"/>
              <a:ext cx="94929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A92409C-D671-5209-A806-52CBCA212C58}"/>
                </a:ext>
              </a:extLst>
            </p:cNvPr>
            <p:cNvCxnSpPr/>
            <p:nvPr/>
          </p:nvCxnSpPr>
          <p:spPr>
            <a:xfrm>
              <a:off x="1170432" y="3372410"/>
              <a:ext cx="94929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2AC1320-0F49-6177-DAB8-6DB3B4E58004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16/20</a:t>
            </a:r>
          </a:p>
        </p:txBody>
      </p:sp>
    </p:spTree>
    <p:extLst>
      <p:ext uri="{BB962C8B-B14F-4D97-AF65-F5344CB8AC3E}">
        <p14:creationId xmlns:p14="http://schemas.microsoft.com/office/powerpoint/2010/main" val="863086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CEE6C-61CA-B789-890C-B7CED4B2F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41B92-05FA-3A25-EBB6-AC304A56BC81}"/>
              </a:ext>
            </a:extLst>
          </p:cNvPr>
          <p:cNvSpPr txBox="1"/>
          <p:nvPr/>
        </p:nvSpPr>
        <p:spPr>
          <a:xfrm>
            <a:off x="576071" y="238653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Dileptons as probes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4F354-05B1-4E0E-7174-F7B6A939E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548" y="2261592"/>
            <a:ext cx="5589651" cy="2164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DFD8E-9439-73B0-E90E-97122F3317E4}"/>
              </a:ext>
            </a:extLst>
          </p:cNvPr>
          <p:cNvSpPr txBox="1"/>
          <p:nvPr/>
        </p:nvSpPr>
        <p:spPr>
          <a:xfrm>
            <a:off x="720004" y="978357"/>
            <a:ext cx="114719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Ideal Probe: small interaction cross-section, does not interact via strong forces</a:t>
            </a:r>
          </a:p>
          <a:p>
            <a:endParaRPr lang="en-US" sz="2000" b="1" dirty="0"/>
          </a:p>
          <a:p>
            <a:r>
              <a:rPr lang="en-US" sz="2000" dirty="0"/>
              <a:t>Dileptons and Photons which interact electromagnetically are ideal probes of the temperature of QGP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4F2F9-D201-FA74-474D-9264DEDBD578}"/>
              </a:ext>
            </a:extLst>
          </p:cNvPr>
          <p:cNvSpPr txBox="1"/>
          <p:nvPr/>
        </p:nvSpPr>
        <p:spPr>
          <a:xfrm>
            <a:off x="1380066" y="4625946"/>
            <a:ext cx="3302000" cy="40011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/>
              <a:t>Effects of spin enter through T</a:t>
            </a:r>
            <a:endParaRPr lang="en-IN" dirty="0"/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89363F74-5D4C-AE6A-31DE-2D821CB03C20}"/>
              </a:ext>
            </a:extLst>
          </p:cNvPr>
          <p:cNvCxnSpPr>
            <a:cxnSpLocks/>
            <a:endCxn id="8" idx="3"/>
          </p:cNvCxnSpPr>
          <p:nvPr/>
        </p:nvCxnSpPr>
        <p:spPr>
          <a:xfrm rot="5400000">
            <a:off x="4672271" y="4342069"/>
            <a:ext cx="493727" cy="47413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67C2264-C2E4-93D9-6C43-8A78B6279259}"/>
              </a:ext>
            </a:extLst>
          </p:cNvPr>
          <p:cNvSpPr txBox="1"/>
          <p:nvPr/>
        </p:nvSpPr>
        <p:spPr>
          <a:xfrm>
            <a:off x="396946" y="5852525"/>
            <a:ext cx="110649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/>
                </a:solidFill>
              </a:rPr>
              <a:t>Vogt, </a:t>
            </a:r>
            <a:r>
              <a:rPr lang="en-IN" sz="1600" dirty="0" err="1">
                <a:solidFill>
                  <a:schemeClr val="accent1"/>
                </a:solidFill>
              </a:rPr>
              <a:t>Ultrarelativistic</a:t>
            </a:r>
            <a:r>
              <a:rPr lang="en-IN" sz="1600" dirty="0">
                <a:solidFill>
                  <a:schemeClr val="accent1"/>
                </a:solidFill>
              </a:rPr>
              <a:t> Heavy-Ion Collisions (Elsevier, 2007, 2nd edition).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/>
                </a:solidFill>
              </a:rPr>
              <a:t>Singh et al., Phys. Rev. D 100, 014016 (2019).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BFBA25-2999-4C47-D842-0A1D54ACD031}"/>
                  </a:ext>
                </a:extLst>
              </p:cNvPr>
              <p:cNvSpPr txBox="1"/>
              <p:nvPr/>
            </p:nvSpPr>
            <p:spPr>
              <a:xfrm>
                <a:off x="7204947" y="5209259"/>
                <a:ext cx="4256950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Dominant channel for production of dileptons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I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IN" sz="2000" dirty="0"/>
                  <a:t>​</a:t>
                </a:r>
                <a14:m>
                  <m:oMath xmlns:m="http://schemas.openxmlformats.org/officeDocument/2006/math">
                    <m:r>
                      <a:rPr lang="en-IN" sz="20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𝑞</m:t>
                    </m:r>
                  </m:oMath>
                </a14:m>
                <a:r>
                  <a:rPr lang="en-IN" sz="2000" dirty="0">
                    <a:latin typeface="Brush Script MT" panose="030608020404060703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I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l</a:t>
                </a:r>
                <a:r>
                  <a:rPr lang="en-IN" sz="2000" baseline="3000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+</a:t>
                </a:r>
                <a:r>
                  <a:rPr lang="en-IN" sz="2000" dirty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 l</a:t>
                </a:r>
                <a:r>
                  <a:rPr lang="en-IN" sz="2000" baseline="30000" dirty="0">
                    <a:latin typeface="Brush Script MT" panose="03060802040406070304" pitchFamily="66" charset="0"/>
                    <a:sym typeface="Wingdings" panose="05000000000000000000" pitchFamily="2" charset="2"/>
                  </a:rPr>
                  <a:t>-</a:t>
                </a:r>
                <a:r>
                  <a:rPr lang="en-IN" dirty="0">
                    <a:sym typeface="Wingdings" panose="05000000000000000000" pitchFamily="2" charset="2"/>
                  </a:rPr>
                  <a:t> </a:t>
                </a:r>
                <a:r>
                  <a:rPr lang="en-IN" dirty="0"/>
                  <a:t> 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BFBA25-2999-4C47-D842-0A1D54ACD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47" y="5209259"/>
                <a:ext cx="4256950" cy="677108"/>
              </a:xfrm>
              <a:prstGeom prst="rect">
                <a:avLst/>
              </a:prstGeom>
              <a:blipFill>
                <a:blip r:embed="rId3"/>
                <a:stretch>
                  <a:fillRect l="-1289" t="-5405" b="-135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661ADADD-277A-BAFD-6CE5-91D735FB6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2021138"/>
            <a:ext cx="4786777" cy="31911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F1787E-255C-5C01-7124-321318645405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17/20</a:t>
            </a:r>
          </a:p>
        </p:txBody>
      </p:sp>
    </p:spTree>
    <p:extLst>
      <p:ext uri="{BB962C8B-B14F-4D97-AF65-F5344CB8AC3E}">
        <p14:creationId xmlns:p14="http://schemas.microsoft.com/office/powerpoint/2010/main" val="2760712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D134C4-1586-B633-789F-45D8489E2D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39"/>
          <a:stretch>
            <a:fillRect/>
          </a:stretch>
        </p:blipFill>
        <p:spPr>
          <a:xfrm>
            <a:off x="154006" y="1654282"/>
            <a:ext cx="5857788" cy="5162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32FC8D-3205-3EFB-EA8B-064289E10E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30"/>
          <a:stretch>
            <a:fillRect/>
          </a:stretch>
        </p:blipFill>
        <p:spPr>
          <a:xfrm>
            <a:off x="5987705" y="1678645"/>
            <a:ext cx="5857789" cy="5107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FB8C3-BB82-A65D-B472-D7166D8D68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3395"/>
          <a:stretch>
            <a:fillRect/>
          </a:stretch>
        </p:blipFill>
        <p:spPr>
          <a:xfrm>
            <a:off x="6574738" y="146305"/>
            <a:ext cx="5196329" cy="1627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338699-D601-7BF3-BD41-13F4B00653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8127"/>
          <a:stretch>
            <a:fillRect/>
          </a:stretch>
        </p:blipFill>
        <p:spPr>
          <a:xfrm>
            <a:off x="650820" y="429768"/>
            <a:ext cx="5025476" cy="14142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B5A107-AEAA-BF67-9FC9-58CC720C92FB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18/20</a:t>
            </a:r>
          </a:p>
        </p:txBody>
      </p:sp>
    </p:spTree>
    <p:extLst>
      <p:ext uri="{BB962C8B-B14F-4D97-AF65-F5344CB8AC3E}">
        <p14:creationId xmlns:p14="http://schemas.microsoft.com/office/powerpoint/2010/main" val="379536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F890F-622E-4D90-2D53-110B0B5AE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0A764F-0824-319B-E90D-C6109514DED2}"/>
              </a:ext>
            </a:extLst>
          </p:cNvPr>
          <p:cNvSpPr txBox="1"/>
          <p:nvPr/>
        </p:nvSpPr>
        <p:spPr>
          <a:xfrm>
            <a:off x="576071" y="238653"/>
            <a:ext cx="101041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accent5">
                    <a:lumMod val="50000"/>
                  </a:schemeClr>
                </a:solidFill>
              </a:rPr>
              <a:t>Results</a:t>
            </a:r>
            <a:r>
              <a:rPr lang="en-IN" sz="4000" dirty="0"/>
              <a:t> </a:t>
            </a:r>
          </a:p>
          <a:p>
            <a:r>
              <a:rPr lang="en-IN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In this study we find the boost invariant solution of spin hydrodynamic framework and </a:t>
            </a:r>
            <a:r>
              <a:rPr lang="en-US" sz="2000" dirty="0"/>
              <a:t>spin chemical potential is treated as a leading-order hydrodynamic variable.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observed that the decay of all spin components is indirectly affected by the shear viscosity through the temperature evolution of the medium.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Spin degrees of freedom modify the temperature evolution of the longitudinally expanding medium.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found that the slower cooling in spin hydrodynamics enhances the dilepton production rate compared to the standard dissipative hydrodynamic case.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Thermal dileptons may serve as an indirect probe of spin transport in the quark-gluon plasma.</a:t>
            </a:r>
            <a:endParaRPr lang="en-IN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DFAEB8-F28F-F84B-E5BE-86E2E0B0E3C2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19/20</a:t>
            </a:r>
          </a:p>
        </p:txBody>
      </p:sp>
    </p:spTree>
    <p:extLst>
      <p:ext uri="{BB962C8B-B14F-4D97-AF65-F5344CB8AC3E}">
        <p14:creationId xmlns:p14="http://schemas.microsoft.com/office/powerpoint/2010/main" val="198333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8C9B98C-6FE5-566F-E6DD-4A36587EF4C0}"/>
              </a:ext>
            </a:extLst>
          </p:cNvPr>
          <p:cNvGrpSpPr/>
          <p:nvPr/>
        </p:nvGrpSpPr>
        <p:grpSpPr>
          <a:xfrm>
            <a:off x="1124712" y="2066544"/>
            <a:ext cx="9538716" cy="1305866"/>
            <a:chOff x="1124712" y="2066544"/>
            <a:chExt cx="9538716" cy="13058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187C06-7729-5F75-971D-CEF70F3EC32D}"/>
                </a:ext>
              </a:extLst>
            </p:cNvPr>
            <p:cNvSpPr txBox="1"/>
            <p:nvPr/>
          </p:nvSpPr>
          <p:spPr>
            <a:xfrm>
              <a:off x="1620012" y="2334757"/>
              <a:ext cx="90434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Why Spin Hydrodynamics?</a:t>
              </a:r>
              <a:r>
                <a:rPr lang="en-IN" sz="44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014CA5E-5365-9739-093F-DF7EFF1C4512}"/>
                </a:ext>
              </a:extLst>
            </p:cNvPr>
            <p:cNvCxnSpPr/>
            <p:nvPr/>
          </p:nvCxnSpPr>
          <p:spPr>
            <a:xfrm>
              <a:off x="1124712" y="2066544"/>
              <a:ext cx="94929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E462B4-464B-F69C-825E-0A61835BAF1F}"/>
                </a:ext>
              </a:extLst>
            </p:cNvPr>
            <p:cNvCxnSpPr/>
            <p:nvPr/>
          </p:nvCxnSpPr>
          <p:spPr>
            <a:xfrm>
              <a:off x="1170432" y="3372410"/>
              <a:ext cx="94929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90E2D6-E701-E54A-FDDF-398EA0904461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2/20</a:t>
            </a:r>
          </a:p>
        </p:txBody>
      </p:sp>
    </p:spTree>
    <p:extLst>
      <p:ext uri="{BB962C8B-B14F-4D97-AF65-F5344CB8AC3E}">
        <p14:creationId xmlns:p14="http://schemas.microsoft.com/office/powerpoint/2010/main" val="2366958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53979-3EBF-7153-5D51-50366C7C7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8A7CE6-3F82-2CD2-FB56-548148133FE0}"/>
              </a:ext>
            </a:extLst>
          </p:cNvPr>
          <p:cNvSpPr txBox="1"/>
          <p:nvPr/>
        </p:nvSpPr>
        <p:spPr>
          <a:xfrm>
            <a:off x="576071" y="238653"/>
            <a:ext cx="101041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solidFill>
                  <a:schemeClr val="accent5">
                    <a:lumMod val="50000"/>
                  </a:schemeClr>
                </a:solidFill>
              </a:rPr>
              <a:t>Summary and Outlook </a:t>
            </a:r>
          </a:p>
          <a:p>
            <a:r>
              <a:rPr lang="en-IN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 more realistic description would require the use of an equation of state obtained from lattice QCD together with microscopic estimates of the spin transport coefficients.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Inclusion of finite baryon density, transverse expansion, and realistic initial conditions is required for a realistic model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Numerical simulations of spin hydrodynamics have been somewhat underexplored in current literature and requires 2</a:t>
            </a:r>
            <a:r>
              <a:rPr lang="en-US" sz="2000" baseline="30000" dirty="0"/>
              <a:t>nd</a:t>
            </a:r>
            <a:r>
              <a:rPr lang="en-US" sz="2000" dirty="0"/>
              <a:t> order corrections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Measured fluctuations = Critical fluctuation + </a:t>
            </a:r>
            <a:r>
              <a:rPr lang="en-US" sz="2000" dirty="0">
                <a:solidFill>
                  <a:schemeClr val="accent1"/>
                </a:solidFill>
              </a:rPr>
              <a:t>Non-critical fluctuations</a:t>
            </a:r>
            <a:r>
              <a:rPr lang="en-US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9D152-1789-5951-5228-10B5F3925A55}"/>
              </a:ext>
            </a:extLst>
          </p:cNvPr>
          <p:cNvSpPr txBox="1"/>
          <p:nvPr/>
        </p:nvSpPr>
        <p:spPr>
          <a:xfrm>
            <a:off x="2362580" y="4848521"/>
            <a:ext cx="7466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/>
              <a:t>Thank you for your attention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75B0C5-68AB-249F-12E1-815CCA0271D8}"/>
              </a:ext>
            </a:extLst>
          </p:cNvPr>
          <p:cNvSpPr txBox="1"/>
          <p:nvPr/>
        </p:nvSpPr>
        <p:spPr>
          <a:xfrm>
            <a:off x="3861434" y="5565338"/>
            <a:ext cx="4469131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/>
              <a:t>Sejal Singh </a:t>
            </a:r>
          </a:p>
          <a:p>
            <a:pPr algn="ctr"/>
            <a:r>
              <a:rPr lang="pt-BR" sz="2000" dirty="0">
                <a:hlinkClick r:id="rId2"/>
              </a:rPr>
              <a:t>p20230473@pilani.bits–pilani.ac.in</a:t>
            </a:r>
            <a:endParaRPr lang="pt-BR" sz="2000" dirty="0"/>
          </a:p>
          <a:p>
            <a:pPr algn="ctr"/>
            <a:r>
              <a:rPr lang="pt-BR" sz="2000" dirty="0">
                <a:hlinkClick r:id="rId3"/>
              </a:rPr>
              <a:t>s-singh-4d3@sophia.ac.jp</a:t>
            </a:r>
            <a:endParaRPr lang="pt-BR" sz="2000" dirty="0"/>
          </a:p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3ACF5-4C91-2736-D8D4-B8C79F114DEF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20/20</a:t>
            </a:r>
          </a:p>
        </p:txBody>
      </p:sp>
    </p:spTree>
    <p:extLst>
      <p:ext uri="{BB962C8B-B14F-4D97-AF65-F5344CB8AC3E}">
        <p14:creationId xmlns:p14="http://schemas.microsoft.com/office/powerpoint/2010/main" val="308830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7B40E-63D8-A1BE-8ED5-4868E5D0F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1C48F28-54AE-0132-CFB2-7802ACF91288}"/>
              </a:ext>
            </a:extLst>
          </p:cNvPr>
          <p:cNvGrpSpPr/>
          <p:nvPr/>
        </p:nvGrpSpPr>
        <p:grpSpPr>
          <a:xfrm>
            <a:off x="1124712" y="2066544"/>
            <a:ext cx="9538716" cy="1305866"/>
            <a:chOff x="1124712" y="2066544"/>
            <a:chExt cx="9538716" cy="13058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C24FA37-C1BC-15E4-88A0-E46F38754843}"/>
                </a:ext>
              </a:extLst>
            </p:cNvPr>
            <p:cNvSpPr txBox="1"/>
            <p:nvPr/>
          </p:nvSpPr>
          <p:spPr>
            <a:xfrm>
              <a:off x="1467612" y="2334757"/>
              <a:ext cx="90434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4400" b="1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Backups</a:t>
              </a:r>
              <a:r>
                <a:rPr lang="en-IN" sz="4400" dirty="0">
                  <a:solidFill>
                    <a:schemeClr val="accent1">
                      <a:lumMod val="50000"/>
                    </a:schemeClr>
                  </a:solidFill>
                  <a:latin typeface="Aptos" panose="020B0004020202020204" pitchFamily="34" charset="0"/>
                </a:rPr>
                <a:t> 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6421EFD-6EBA-EDC7-34CA-195732B4381D}"/>
                </a:ext>
              </a:extLst>
            </p:cNvPr>
            <p:cNvCxnSpPr/>
            <p:nvPr/>
          </p:nvCxnSpPr>
          <p:spPr>
            <a:xfrm>
              <a:off x="1124712" y="2066544"/>
              <a:ext cx="94929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3C37695-6E91-A812-AE81-52AEC82D37F7}"/>
                </a:ext>
              </a:extLst>
            </p:cNvPr>
            <p:cNvCxnSpPr/>
            <p:nvPr/>
          </p:nvCxnSpPr>
          <p:spPr>
            <a:xfrm>
              <a:off x="1170432" y="3372410"/>
              <a:ext cx="9492996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339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02DA3D-5AAD-E012-7046-07E97ABB347F}"/>
              </a:ext>
            </a:extLst>
          </p:cNvPr>
          <p:cNvSpPr txBox="1"/>
          <p:nvPr/>
        </p:nvSpPr>
        <p:spPr>
          <a:xfrm>
            <a:off x="356615" y="256941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Other measurements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3AAC78-58DC-CDC4-2FA5-907ED4FE59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43"/>
          <a:stretch>
            <a:fillRect/>
          </a:stretch>
        </p:blipFill>
        <p:spPr>
          <a:xfrm>
            <a:off x="4919472" y="668675"/>
            <a:ext cx="7272528" cy="4065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AD32CF-454B-D24D-B0F8-ACA33F816B4D}"/>
              </a:ext>
            </a:extLst>
          </p:cNvPr>
          <p:cNvSpPr txBox="1"/>
          <p:nvPr/>
        </p:nvSpPr>
        <p:spPr>
          <a:xfrm>
            <a:off x="356615" y="3298394"/>
            <a:ext cx="615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Spin polarization measurement 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B7D96-458A-0D63-57F2-6145DD5E54CF}"/>
              </a:ext>
            </a:extLst>
          </p:cNvPr>
          <p:cNvSpPr txBox="1"/>
          <p:nvPr/>
        </p:nvSpPr>
        <p:spPr>
          <a:xfrm>
            <a:off x="356615" y="2081816"/>
            <a:ext cx="47091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proton tends to be emitted along the spin direction of the parent Λ.</a:t>
            </a:r>
          </a:p>
          <a:p>
            <a:r>
              <a:rPr lang="en-US" sz="2000" dirty="0"/>
              <a:t>- </a:t>
            </a:r>
            <a:r>
              <a:rPr lang="en-US" sz="2000" i="1" dirty="0"/>
              <a:t>‘Self Analyzing Property’.</a:t>
            </a:r>
            <a:endParaRPr lang="en-IN" sz="20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D1008-9267-719A-128D-D4703FA215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33" t="27891" r="10172" b="41349"/>
          <a:stretch>
            <a:fillRect/>
          </a:stretch>
        </p:blipFill>
        <p:spPr>
          <a:xfrm>
            <a:off x="533400" y="3711564"/>
            <a:ext cx="6193522" cy="1462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9124CA-5829-6F8C-343E-D84CEF00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33" t="61052" b="9940"/>
          <a:stretch>
            <a:fillRect/>
          </a:stretch>
        </p:blipFill>
        <p:spPr>
          <a:xfrm>
            <a:off x="533400" y="5292546"/>
            <a:ext cx="6846392" cy="1359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BC1ADB-35BD-E602-F652-E9E0AEBFE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391" y="1386852"/>
            <a:ext cx="1445145" cy="3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10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B4486B-E7D1-46C9-8513-052BB9F8171E}"/>
              </a:ext>
            </a:extLst>
          </p:cNvPr>
          <p:cNvSpPr txBox="1"/>
          <p:nvPr/>
        </p:nvSpPr>
        <p:spPr>
          <a:xfrm>
            <a:off x="356615" y="256941"/>
            <a:ext cx="1044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Dissipative current components in Bjorken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9E10D-AEE4-44AE-AE93-77C718613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92" y="1180271"/>
            <a:ext cx="6137140" cy="46179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C89AAA-7498-2C27-8E9A-15DA6C2A0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232" y="1621854"/>
            <a:ext cx="5575445" cy="2596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54682-8DB2-265A-692C-A7FFF6BD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960" y="4148632"/>
            <a:ext cx="1463040" cy="7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3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B2ED3-D07A-E912-1B9D-749754288372}"/>
              </a:ext>
            </a:extLst>
          </p:cNvPr>
          <p:cNvSpPr txBox="1"/>
          <p:nvPr/>
        </p:nvSpPr>
        <p:spPr>
          <a:xfrm>
            <a:off x="576071" y="238653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Initial conditions used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55174B-48B8-1D26-6A57-2EF8D3A42AEA}"/>
              </a:ext>
            </a:extLst>
          </p:cNvPr>
          <p:cNvSpPr txBox="1"/>
          <p:nvPr/>
        </p:nvSpPr>
        <p:spPr>
          <a:xfrm>
            <a:off x="576071" y="1377387"/>
            <a:ext cx="1161592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We choose : </a:t>
            </a:r>
          </a:p>
          <a:p>
            <a:r>
              <a:rPr lang="en-US" sz="2000" dirty="0"/>
              <a:t>Thermalization time scale τ0 = 0.5 </a:t>
            </a:r>
            <a:r>
              <a:rPr lang="en-US" sz="2000" dirty="0" err="1"/>
              <a:t>fm</a:t>
            </a:r>
            <a:r>
              <a:rPr lang="en-US" sz="2000" dirty="0"/>
              <a:t> to start the hydrodynamic evolution.</a:t>
            </a:r>
          </a:p>
          <a:p>
            <a:endParaRPr lang="en-US" sz="2000" dirty="0"/>
          </a:p>
          <a:p>
            <a:r>
              <a:rPr lang="en-US" sz="2000" dirty="0"/>
              <a:t>Initial temperature is T(τ0) = T0 = 300 MeV and </a:t>
            </a:r>
            <a:r>
              <a:rPr lang="en-US" sz="2000" dirty="0" err="1"/>
              <a:t>CωX</a:t>
            </a:r>
            <a:r>
              <a:rPr lang="en-US" sz="2000" dirty="0"/>
              <a:t>(τ0) = </a:t>
            </a:r>
            <a:r>
              <a:rPr lang="en-US" sz="2000" dirty="0" err="1"/>
              <a:t>CωY</a:t>
            </a:r>
            <a:r>
              <a:rPr lang="en-US" sz="2000" dirty="0"/>
              <a:t>(τ0) = </a:t>
            </a:r>
            <a:r>
              <a:rPr lang="en-US" sz="2000" dirty="0" err="1"/>
              <a:t>CωZ</a:t>
            </a:r>
            <a:r>
              <a:rPr lang="en-US" sz="2000" dirty="0"/>
              <a:t>(τ0) = 80MeV.</a:t>
            </a:r>
          </a:p>
          <a:p>
            <a:r>
              <a:rPr lang="en-US" sz="2000" dirty="0"/>
              <a:t>We consider such a value of </a:t>
            </a:r>
            <a:r>
              <a:rPr lang="en-US" sz="2000" dirty="0" err="1"/>
              <a:t>CωX</a:t>
            </a:r>
            <a:r>
              <a:rPr lang="en-US" sz="2000" dirty="0"/>
              <a:t>, </a:t>
            </a:r>
            <a:r>
              <a:rPr lang="en-US" sz="2000" dirty="0" err="1"/>
              <a:t>CωY</a:t>
            </a:r>
            <a:r>
              <a:rPr lang="en-US" sz="2000" dirty="0"/>
              <a:t>, and </a:t>
            </a:r>
            <a:r>
              <a:rPr lang="en-US" sz="2000" dirty="0" err="1"/>
              <a:t>CωZ</a:t>
            </a:r>
            <a:r>
              <a:rPr lang="en-US" sz="2000" dirty="0"/>
              <a:t> so that they are small as compared to the temperature. </a:t>
            </a:r>
          </a:p>
          <a:p>
            <a:endParaRPr lang="en-US" sz="2000" dirty="0"/>
          </a:p>
          <a:p>
            <a:r>
              <a:rPr lang="en-US" sz="2000" dirty="0"/>
              <a:t>The mass of the medium particles is m0 = 200 MeV4.  </a:t>
            </a:r>
          </a:p>
          <a:p>
            <a:endParaRPr lang="en-US" sz="2000" dirty="0"/>
          </a:p>
          <a:p>
            <a:r>
              <a:rPr lang="en-US" sz="2000" dirty="0"/>
              <a:t>We consider two different choices of the transport coefficients,</a:t>
            </a:r>
          </a:p>
          <a:p>
            <a:r>
              <a:rPr lang="en-US" sz="2000" dirty="0"/>
              <a:t>1. η/s0 = 5/4π, </a:t>
            </a:r>
            <a:r>
              <a:rPr lang="en-US" sz="2000" dirty="0" err="1"/>
              <a:t>χs</a:t>
            </a:r>
            <a:r>
              <a:rPr lang="en-US" sz="2000" dirty="0"/>
              <a:t> = 10/4π, </a:t>
            </a:r>
          </a:p>
          <a:p>
            <a:r>
              <a:rPr lang="en-US" sz="2000" dirty="0"/>
              <a:t>2. is η/s0 = 1/4π, </a:t>
            </a:r>
            <a:r>
              <a:rPr lang="en-US" sz="2000" dirty="0" err="1"/>
              <a:t>χs</a:t>
            </a:r>
            <a:r>
              <a:rPr lang="en-US" sz="2000" dirty="0"/>
              <a:t> = 3/4π.</a:t>
            </a:r>
          </a:p>
          <a:p>
            <a:endParaRPr lang="en-US" sz="2000" dirty="0"/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71607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ADB9E-6FA1-1DA2-F0E1-9DB3CA8DF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2265B0-1E3F-7358-EC0D-A8760AE5A606}"/>
              </a:ext>
            </a:extLst>
          </p:cNvPr>
          <p:cNvSpPr txBox="1"/>
          <p:nvPr/>
        </p:nvSpPr>
        <p:spPr>
          <a:xfrm>
            <a:off x="576071" y="238653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Ordering of spin chemical potential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8DDBA78-EBD0-76AB-6130-676BA06BE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33" y="4124056"/>
            <a:ext cx="10571133" cy="218166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78B5341-5129-4C8D-468C-0ED6C902AE83}"/>
              </a:ext>
            </a:extLst>
          </p:cNvPr>
          <p:cNvSpPr txBox="1"/>
          <p:nvPr/>
        </p:nvSpPr>
        <p:spPr>
          <a:xfrm>
            <a:off x="911017" y="622342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800" dirty="0">
                <a:solidFill>
                  <a:schemeClr val="accent1"/>
                </a:solidFill>
              </a:rPr>
              <a:t>R. Biswas </a:t>
            </a:r>
            <a:r>
              <a:rPr lang="en-IN" sz="1800" i="1" dirty="0">
                <a:solidFill>
                  <a:schemeClr val="accent1"/>
                </a:solidFill>
              </a:rPr>
              <a:t>et al.</a:t>
            </a:r>
            <a:r>
              <a:rPr lang="en-IN" sz="1800" dirty="0">
                <a:solidFill>
                  <a:schemeClr val="accent1"/>
                </a:solidFill>
              </a:rPr>
              <a:t>, </a:t>
            </a:r>
            <a:r>
              <a:rPr lang="en-IN" sz="1800" i="1" dirty="0">
                <a:solidFill>
                  <a:schemeClr val="accent1"/>
                </a:solidFill>
              </a:rPr>
              <a:t>Phys. Rev. D</a:t>
            </a:r>
            <a:r>
              <a:rPr lang="en-IN" sz="1800" dirty="0">
                <a:solidFill>
                  <a:schemeClr val="accent1"/>
                </a:solidFill>
              </a:rPr>
              <a:t> </a:t>
            </a:r>
            <a:r>
              <a:rPr lang="en-IN" sz="1800" b="1" dirty="0">
                <a:solidFill>
                  <a:schemeClr val="accent1"/>
                </a:solidFill>
              </a:rPr>
              <a:t>107</a:t>
            </a:r>
            <a:r>
              <a:rPr lang="en-IN" sz="1800" dirty="0">
                <a:solidFill>
                  <a:schemeClr val="accent1"/>
                </a:solidFill>
              </a:rPr>
              <a:t>, 094022 (2023).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B9C6BF-ED2D-03F3-B7AD-5D84460D1164}"/>
              </a:ext>
            </a:extLst>
          </p:cNvPr>
          <p:cNvSpPr txBox="1"/>
          <p:nvPr/>
        </p:nvSpPr>
        <p:spPr>
          <a:xfrm>
            <a:off x="645841" y="2747637"/>
            <a:ext cx="10682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If the energy-momentum tensor is symmetric, then in even global equilibrium the spin chemical potential and the thermal vorticity need not be related.</a:t>
            </a:r>
          </a:p>
          <a:p>
            <a:r>
              <a:rPr lang="en-IN" sz="2000" dirty="0"/>
              <a:t>Since          can always be made symmetric using pseudo gauge transformation we consider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6440D-EBC7-355B-4B94-DCD9A6033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898" y="1905579"/>
            <a:ext cx="2940201" cy="933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6783E-BBD8-9D76-8965-FE21F16F3143}"/>
              </a:ext>
            </a:extLst>
          </p:cNvPr>
          <p:cNvSpPr txBox="1"/>
          <p:nvPr/>
        </p:nvSpPr>
        <p:spPr>
          <a:xfrm>
            <a:off x="810433" y="1014984"/>
            <a:ext cx="356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E7F48-9807-6849-E376-44EDA9ED20B3}"/>
              </a:ext>
            </a:extLst>
          </p:cNvPr>
          <p:cNvSpPr txBox="1"/>
          <p:nvPr/>
        </p:nvSpPr>
        <p:spPr>
          <a:xfrm>
            <a:off x="645841" y="953458"/>
            <a:ext cx="11201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literature, different hydrodynamic ordering of the spin chemical potential has been considered</a:t>
            </a:r>
            <a:endParaRPr lang="en-IN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48A882-79C6-A3D5-8226-374736981C2C}"/>
              </a:ext>
            </a:extLst>
          </p:cNvPr>
          <p:cNvSpPr txBox="1"/>
          <p:nvPr/>
        </p:nvSpPr>
        <p:spPr>
          <a:xfrm>
            <a:off x="584158" y="1540932"/>
            <a:ext cx="10805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For anti-symmetric energy-momentum tensor it can be determined by thermal vorticity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6D65D9-62BA-83D9-ECCF-2C4B38676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46" y="3373061"/>
            <a:ext cx="476274" cy="327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F360F6-71D4-45B2-3CE5-BDD07036E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0754" y="3379263"/>
            <a:ext cx="1298399" cy="32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6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ACD92D-7212-899A-52AB-6C65CB114330}"/>
              </a:ext>
            </a:extLst>
          </p:cNvPr>
          <p:cNvSpPr txBox="1"/>
          <p:nvPr/>
        </p:nvSpPr>
        <p:spPr>
          <a:xfrm>
            <a:off x="576071" y="238653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 2</a:t>
            </a:r>
            <a:r>
              <a:rPr lang="en-IN" sz="3600" baseline="30000" dirty="0">
                <a:solidFill>
                  <a:schemeClr val="accent1">
                    <a:lumMod val="50000"/>
                  </a:schemeClr>
                </a:solidFill>
              </a:rPr>
              <a:t>nd</a:t>
            </a:r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 order spin hydro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0AD1B-FFBE-4DA5-1A4F-955317DB8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2558336"/>
            <a:ext cx="11899392" cy="1923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3D5C47-F184-3B9B-C5C5-CEAD326BED54}"/>
              </a:ext>
            </a:extLst>
          </p:cNvPr>
          <p:cNvSpPr txBox="1"/>
          <p:nvPr/>
        </p:nvSpPr>
        <p:spPr>
          <a:xfrm>
            <a:off x="2955798" y="6078974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Relativistic second-order spin hydrodynamics: An entropy-current analysis- PHYSICAL REVIEW D 108, 014024 (2023)</a:t>
            </a:r>
            <a:endParaRPr lang="en-IN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67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4322F8-4338-C48A-86CD-0329AEDA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61" b="46959"/>
          <a:stretch>
            <a:fillRect/>
          </a:stretch>
        </p:blipFill>
        <p:spPr>
          <a:xfrm>
            <a:off x="0" y="646331"/>
            <a:ext cx="9391755" cy="32490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6E3C3-DA83-7E24-B959-878BED978F6C}"/>
              </a:ext>
            </a:extLst>
          </p:cNvPr>
          <p:cNvSpPr txBox="1"/>
          <p:nvPr/>
        </p:nvSpPr>
        <p:spPr>
          <a:xfrm>
            <a:off x="347471" y="86239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Global polarization by Spin Hydro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F3F7E0-F9BC-A48C-69A6-85735A04C81C}"/>
              </a:ext>
            </a:extLst>
          </p:cNvPr>
          <p:cNvSpPr txBox="1"/>
          <p:nvPr/>
        </p:nvSpPr>
        <p:spPr>
          <a:xfrm>
            <a:off x="583311" y="4132270"/>
            <a:ext cx="1102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solidFill>
                  <a:schemeClr val="accent1"/>
                </a:solidFill>
              </a:rPr>
              <a:t>“Spin Polarization of </a:t>
            </a:r>
            <a:r>
              <a:rPr lang="el-GR" dirty="0">
                <a:solidFill>
                  <a:schemeClr val="accent1"/>
                </a:solidFill>
              </a:rPr>
              <a:t>Λ </a:t>
            </a:r>
            <a:r>
              <a:rPr lang="en-IN" dirty="0">
                <a:solidFill>
                  <a:schemeClr val="accent1"/>
                </a:solidFill>
              </a:rPr>
              <a:t>hyperons from Dissipative Spin Hydrodynamics” </a:t>
            </a:r>
          </a:p>
          <a:p>
            <a:r>
              <a:rPr lang="en-IN" dirty="0">
                <a:solidFill>
                  <a:schemeClr val="accent1"/>
                </a:solidFill>
              </a:rPr>
              <a:t>Sapna Sushant K. Singh, David Wagner</a:t>
            </a:r>
          </a:p>
        </p:txBody>
      </p:sp>
    </p:spTree>
    <p:extLst>
      <p:ext uri="{BB962C8B-B14F-4D97-AF65-F5344CB8AC3E}">
        <p14:creationId xmlns:p14="http://schemas.microsoft.com/office/powerpoint/2010/main" val="378238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8E6770-81D1-3EF6-4388-BEF119C36603}"/>
              </a:ext>
            </a:extLst>
          </p:cNvPr>
          <p:cNvGrpSpPr/>
          <p:nvPr/>
        </p:nvGrpSpPr>
        <p:grpSpPr>
          <a:xfrm>
            <a:off x="1" y="1349883"/>
            <a:ext cx="7022592" cy="4190516"/>
            <a:chOff x="267087" y="494554"/>
            <a:chExt cx="9822148" cy="56259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606B1AD-587D-0D16-B4CF-1C18661A9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7087" y="494554"/>
              <a:ext cx="9679156" cy="537801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829674-0FBC-0647-C0FA-9C1E70887896}"/>
                </a:ext>
              </a:extLst>
            </p:cNvPr>
            <p:cNvSpPr txBox="1"/>
            <p:nvPr/>
          </p:nvSpPr>
          <p:spPr>
            <a:xfrm>
              <a:off x="3917833" y="5624648"/>
              <a:ext cx="3401567" cy="49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Longitudinal plane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BAD7B8-A6A1-A083-C73D-C6A4104DCE4B}"/>
                </a:ext>
              </a:extLst>
            </p:cNvPr>
            <p:cNvSpPr txBox="1"/>
            <p:nvPr/>
          </p:nvSpPr>
          <p:spPr>
            <a:xfrm>
              <a:off x="3101475" y="1122590"/>
              <a:ext cx="2617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Lorentz Contracted Nuclei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112D53-63CE-A9A9-24A5-CDAB1A02F210}"/>
                </a:ext>
              </a:extLst>
            </p:cNvPr>
            <p:cNvSpPr txBox="1"/>
            <p:nvPr/>
          </p:nvSpPr>
          <p:spPr>
            <a:xfrm>
              <a:off x="8686800" y="3529584"/>
              <a:ext cx="14024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Beam axis </a:t>
              </a:r>
              <a:r>
                <a:rPr lang="en-IN" dirty="0">
                  <a:sym typeface="Wingdings" panose="05000000000000000000" pitchFamily="2" charset="2"/>
                </a:rPr>
                <a:t></a:t>
              </a:r>
              <a:endParaRPr lang="en-IN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1340E7-4C15-9ED6-9C89-DE6BC7A9336F}"/>
                </a:ext>
              </a:extLst>
            </p:cNvPr>
            <p:cNvSpPr txBox="1"/>
            <p:nvPr/>
          </p:nvSpPr>
          <p:spPr>
            <a:xfrm>
              <a:off x="365758" y="1956816"/>
              <a:ext cx="2735717" cy="867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Inhomogeneous density profile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5205B92-BCA8-863C-9A4C-990311AE3026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1733616" y="2824541"/>
              <a:ext cx="396935" cy="4307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592990-66F0-7042-5987-90EAA7109520}"/>
                </a:ext>
              </a:extLst>
            </p:cNvPr>
            <p:cNvSpPr txBox="1"/>
            <p:nvPr/>
          </p:nvSpPr>
          <p:spPr>
            <a:xfrm>
              <a:off x="6958584" y="2624328"/>
              <a:ext cx="1904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Interaction Region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FFB5C3A-A3E5-C41F-8E58-CBC28AFFF2AC}"/>
                </a:ext>
              </a:extLst>
            </p:cNvPr>
            <p:cNvCxnSpPr/>
            <p:nvPr/>
          </p:nvCxnSpPr>
          <p:spPr>
            <a:xfrm flipH="1">
              <a:off x="7671816" y="2939796"/>
              <a:ext cx="210312" cy="40690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ADD79-89E2-7B6F-925E-526AC701DE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69" r="10177"/>
          <a:stretch>
            <a:fillRect/>
          </a:stretch>
        </p:blipFill>
        <p:spPr>
          <a:xfrm>
            <a:off x="7803924" y="1466536"/>
            <a:ext cx="4388075" cy="35585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CCDA3A-2D3A-924C-10BB-491A464AA24E}"/>
              </a:ext>
            </a:extLst>
          </p:cNvPr>
          <p:cNvSpPr txBox="1"/>
          <p:nvPr/>
        </p:nvSpPr>
        <p:spPr>
          <a:xfrm>
            <a:off x="500602" y="5721617"/>
            <a:ext cx="111907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1"/>
                </a:solidFill>
              </a:rPr>
              <a:t>F. Becattini, F. Piccinini, J. Rizzo, </a:t>
            </a:r>
            <a:r>
              <a:rPr lang="it-IT" sz="1600" i="1" dirty="0">
                <a:solidFill>
                  <a:schemeClr val="accent1"/>
                </a:solidFill>
              </a:rPr>
              <a:t>Phys. Rev. C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b="1" dirty="0">
                <a:solidFill>
                  <a:schemeClr val="accent1"/>
                </a:solidFill>
              </a:rPr>
              <a:t>77</a:t>
            </a:r>
            <a:r>
              <a:rPr lang="it-IT" sz="1600" dirty="0">
                <a:solidFill>
                  <a:schemeClr val="accent1"/>
                </a:solidFill>
              </a:rPr>
              <a:t>, 024906 (2008)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/>
                </a:solidFill>
              </a:rPr>
              <a:t>Y. Jiang, Z.-W. Lin, J. Liao, </a:t>
            </a:r>
            <a:r>
              <a:rPr lang="en-IN" sz="1600" i="1" dirty="0">
                <a:solidFill>
                  <a:schemeClr val="accent1"/>
                </a:solidFill>
              </a:rPr>
              <a:t>Phys. Rev. C</a:t>
            </a:r>
            <a:r>
              <a:rPr lang="en-IN" sz="1600" dirty="0">
                <a:solidFill>
                  <a:schemeClr val="accent1"/>
                </a:solidFill>
              </a:rPr>
              <a:t> </a:t>
            </a:r>
            <a:r>
              <a:rPr lang="en-IN" sz="1600" b="1" dirty="0">
                <a:solidFill>
                  <a:schemeClr val="accent1"/>
                </a:solidFill>
              </a:rPr>
              <a:t>94</a:t>
            </a:r>
            <a:r>
              <a:rPr lang="en-IN" sz="1600" dirty="0">
                <a:solidFill>
                  <a:schemeClr val="accent1"/>
                </a:solidFill>
              </a:rPr>
              <a:t>, 044910 (2016)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/>
                </a:solidFill>
              </a:rPr>
              <a:t>M. Matsuo, J. </a:t>
            </a:r>
            <a:r>
              <a:rPr lang="en-IN" sz="1600" dirty="0" err="1">
                <a:solidFill>
                  <a:schemeClr val="accent1"/>
                </a:solidFill>
              </a:rPr>
              <a:t>Ieda</a:t>
            </a:r>
            <a:r>
              <a:rPr lang="en-IN" sz="1600" dirty="0">
                <a:solidFill>
                  <a:schemeClr val="accent1"/>
                </a:solidFill>
              </a:rPr>
              <a:t>, and S. Maekawa, </a:t>
            </a:r>
            <a:r>
              <a:rPr lang="en-IN" sz="1600" i="1" dirty="0">
                <a:solidFill>
                  <a:schemeClr val="accent1"/>
                </a:solidFill>
              </a:rPr>
              <a:t>Front. Phys.</a:t>
            </a:r>
            <a:r>
              <a:rPr lang="en-IN" sz="1600" dirty="0">
                <a:solidFill>
                  <a:schemeClr val="accent1"/>
                </a:solidFill>
              </a:rPr>
              <a:t> </a:t>
            </a:r>
            <a:r>
              <a:rPr lang="en-IN" sz="1600" b="1" dirty="0">
                <a:solidFill>
                  <a:schemeClr val="accent1"/>
                </a:solidFill>
              </a:rPr>
              <a:t>3</a:t>
            </a:r>
            <a:r>
              <a:rPr lang="en-IN" sz="1600" dirty="0">
                <a:solidFill>
                  <a:schemeClr val="accent1"/>
                </a:solidFill>
              </a:rPr>
              <a:t>, 54 (2015).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CBCF27-6810-28F8-7E0D-885DD2D9DAD7}"/>
              </a:ext>
            </a:extLst>
          </p:cNvPr>
          <p:cNvGrpSpPr/>
          <p:nvPr/>
        </p:nvGrpSpPr>
        <p:grpSpPr>
          <a:xfrm>
            <a:off x="5329123" y="1048153"/>
            <a:ext cx="2999509" cy="1797693"/>
            <a:chOff x="5444566" y="1288431"/>
            <a:chExt cx="2446706" cy="158571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586BDF4-CBC4-7E67-A7A2-C72A5267D7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4566" y="1404418"/>
              <a:ext cx="2446706" cy="146972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E191B1-A118-6310-95CD-ADDFC44D5ACB}"/>
                </a:ext>
              </a:extLst>
            </p:cNvPr>
            <p:cNvSpPr txBox="1"/>
            <p:nvPr/>
          </p:nvSpPr>
          <p:spPr>
            <a:xfrm>
              <a:off x="6079341" y="1288431"/>
              <a:ext cx="17282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600" dirty="0"/>
                <a:t>Barnett effect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BB1B8B8-98B1-7C94-397A-1EC13DF98317}"/>
              </a:ext>
            </a:extLst>
          </p:cNvPr>
          <p:cNvSpPr txBox="1"/>
          <p:nvPr/>
        </p:nvSpPr>
        <p:spPr>
          <a:xfrm>
            <a:off x="576071" y="238653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Polarization in non-central HIC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1FF4B4-9AEB-BF0C-3FD6-0E958F7DC025}"/>
              </a:ext>
            </a:extLst>
          </p:cNvPr>
          <p:cNvSpPr txBox="1"/>
          <p:nvPr/>
        </p:nvSpPr>
        <p:spPr>
          <a:xfrm>
            <a:off x="8876538" y="5087186"/>
            <a:ext cx="17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Transverse Plane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13AD8E-B493-BA8E-B82E-68D93376E9E6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3/20</a:t>
            </a:r>
          </a:p>
        </p:txBody>
      </p:sp>
    </p:spTree>
    <p:extLst>
      <p:ext uri="{BB962C8B-B14F-4D97-AF65-F5344CB8AC3E}">
        <p14:creationId xmlns:p14="http://schemas.microsoft.com/office/powerpoint/2010/main" val="2706896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6EE996-900E-AB11-D6AC-9154C907DBDD}"/>
              </a:ext>
            </a:extLst>
          </p:cNvPr>
          <p:cNvSpPr txBox="1"/>
          <p:nvPr/>
        </p:nvSpPr>
        <p:spPr>
          <a:xfrm>
            <a:off x="365759" y="204705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Polarization due to rotation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0DECF1-A735-AA4F-F2C3-D7B34B0F5B3E}"/>
              </a:ext>
            </a:extLst>
          </p:cNvPr>
          <p:cNvSpPr txBox="1"/>
          <p:nvPr/>
        </p:nvSpPr>
        <p:spPr>
          <a:xfrm>
            <a:off x="712381" y="988828"/>
            <a:ext cx="10249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u="sng" dirty="0"/>
              <a:t>Analogy: Classical gas in rigidly rotating vessel.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528108-19F2-BD6D-FA30-4AF0C4D71969}"/>
              </a:ext>
            </a:extLst>
          </p:cNvPr>
          <p:cNvGrpSpPr/>
          <p:nvPr/>
        </p:nvGrpSpPr>
        <p:grpSpPr>
          <a:xfrm>
            <a:off x="10011191" y="2981612"/>
            <a:ext cx="1901952" cy="3054096"/>
            <a:chOff x="9614916" y="3429000"/>
            <a:chExt cx="1901952" cy="3054096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AC1A44B2-BF49-8165-635F-1EAA60455069}"/>
                </a:ext>
              </a:extLst>
            </p:cNvPr>
            <p:cNvSpPr/>
            <p:nvPr/>
          </p:nvSpPr>
          <p:spPr>
            <a:xfrm>
              <a:off x="9614916" y="3429000"/>
              <a:ext cx="1901952" cy="3054096"/>
            </a:xfrm>
            <a:prstGeom prst="can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4" name="Arrow: Curved Right 13">
              <a:extLst>
                <a:ext uri="{FF2B5EF4-FFF2-40B4-BE49-F238E27FC236}">
                  <a16:creationId xmlns:a16="http://schemas.microsoft.com/office/drawing/2014/main" id="{8FA5ABBE-A8B4-613D-5AB1-A66D1AFA3A1F}"/>
                </a:ext>
              </a:extLst>
            </p:cNvPr>
            <p:cNvSpPr/>
            <p:nvPr/>
          </p:nvSpPr>
          <p:spPr>
            <a:xfrm>
              <a:off x="10003536" y="4462272"/>
              <a:ext cx="1124712" cy="365760"/>
            </a:xfrm>
            <a:prstGeom prst="curvedRightArrow">
              <a:avLst/>
            </a:prstGeom>
            <a:solidFill>
              <a:srgbClr val="FFFF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  <p:sp>
          <p:nvSpPr>
            <p:cNvPr id="15" name="Arrow: Curved Right 14">
              <a:extLst>
                <a:ext uri="{FF2B5EF4-FFF2-40B4-BE49-F238E27FC236}">
                  <a16:creationId xmlns:a16="http://schemas.microsoft.com/office/drawing/2014/main" id="{B856752D-9B08-AA6B-01C4-4A365DF740AF}"/>
                </a:ext>
              </a:extLst>
            </p:cNvPr>
            <p:cNvSpPr/>
            <p:nvPr/>
          </p:nvSpPr>
          <p:spPr>
            <a:xfrm>
              <a:off x="10085832" y="5463540"/>
              <a:ext cx="1124712" cy="365760"/>
            </a:xfrm>
            <a:prstGeom prst="curvedRightArrow">
              <a:avLst/>
            </a:prstGeom>
            <a:solidFill>
              <a:srgbClr val="FFFFD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D209573-0891-B0A2-BD22-0CE33B139228}"/>
              </a:ext>
            </a:extLst>
          </p:cNvPr>
          <p:cNvSpPr txBox="1"/>
          <p:nvPr/>
        </p:nvSpPr>
        <p:spPr>
          <a:xfrm>
            <a:off x="712380" y="1641455"/>
            <a:ext cx="111565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 thermodynamic equilibrium the gas will also have a velocity field: v = ω × x Equilibrium particle distribution function in a comoving frame is given by:</a:t>
            </a:r>
            <a:endParaRPr lang="en-IN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B19845F-A1CA-5369-DA24-4E8E8CF57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173" y="2349341"/>
            <a:ext cx="4498202" cy="8684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81CFBE4-A2AD-716E-F43C-F57F3DE21530}"/>
              </a:ext>
            </a:extLst>
          </p:cNvPr>
          <p:cNvSpPr txBox="1"/>
          <p:nvPr/>
        </p:nvSpPr>
        <p:spPr>
          <a:xfrm>
            <a:off x="715288" y="3133464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/>
              <a:t>In external lab frame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09F0A9-F3E9-98B7-A2D1-57CDBD29D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734" y="4988954"/>
            <a:ext cx="4498202" cy="7662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7BD9D1-00FF-DBF3-A55B-3A623F2612D5}"/>
              </a:ext>
            </a:extLst>
          </p:cNvPr>
          <p:cNvSpPr txBox="1"/>
          <p:nvPr/>
        </p:nvSpPr>
        <p:spPr>
          <a:xfrm>
            <a:off x="642366" y="626719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/>
                </a:solidFill>
              </a:rPr>
              <a:t>S.J. Barnett  </a:t>
            </a:r>
            <a:r>
              <a:rPr lang="en-IN" sz="1600" i="1" dirty="0">
                <a:solidFill>
                  <a:schemeClr val="accent1"/>
                </a:solidFill>
              </a:rPr>
              <a:t>PhysRev.6.239-270(1915)</a:t>
            </a:r>
            <a:r>
              <a:rPr lang="en-IN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6E48104-337C-679A-9DF1-5C959C499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186" y="3449281"/>
            <a:ext cx="7213627" cy="88376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74B728B-0971-4AD6-3B4B-CA20EA6CC054}"/>
              </a:ext>
            </a:extLst>
          </p:cNvPr>
          <p:cNvSpPr txBox="1"/>
          <p:nvPr/>
        </p:nvSpPr>
        <p:spPr>
          <a:xfrm>
            <a:off x="712380" y="4564569"/>
            <a:ext cx="60944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We can extend this to particle with spin</a:t>
            </a: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2B5D0-1664-067D-1187-CE23514DB36D}"/>
              </a:ext>
            </a:extLst>
          </p:cNvPr>
          <p:cNvSpPr txBox="1"/>
          <p:nvPr/>
        </p:nvSpPr>
        <p:spPr>
          <a:xfrm>
            <a:off x="6765109" y="5835653"/>
            <a:ext cx="328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i="1" dirty="0">
                <a:solidFill>
                  <a:srgbClr val="00B0F0"/>
                </a:solidFill>
              </a:rPr>
              <a:t>Particles are now polarized.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FB5CBC-26D0-60FB-48F2-5204EE31DA90}"/>
              </a:ext>
            </a:extLst>
          </p:cNvPr>
          <p:cNvSpPr txBox="1"/>
          <p:nvPr/>
        </p:nvSpPr>
        <p:spPr>
          <a:xfrm>
            <a:off x="4672584" y="2575964"/>
            <a:ext cx="173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E11EF9-D8B8-9919-732D-D13569A657ED}"/>
              </a:ext>
            </a:extLst>
          </p:cNvPr>
          <p:cNvSpPr txBox="1"/>
          <p:nvPr/>
        </p:nvSpPr>
        <p:spPr>
          <a:xfrm>
            <a:off x="11475719" y="6501384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4/20</a:t>
            </a:r>
          </a:p>
        </p:txBody>
      </p:sp>
    </p:spTree>
    <p:extLst>
      <p:ext uri="{BB962C8B-B14F-4D97-AF65-F5344CB8AC3E}">
        <p14:creationId xmlns:p14="http://schemas.microsoft.com/office/powerpoint/2010/main" val="419947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FB50E8-F02C-C199-E103-0F12F4290200}"/>
              </a:ext>
            </a:extLst>
          </p:cNvPr>
          <p:cNvSpPr txBox="1"/>
          <p:nvPr/>
        </p:nvSpPr>
        <p:spPr>
          <a:xfrm>
            <a:off x="391854" y="171952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  <a:latin typeface="Aptos Display" panose="020B0004020202020204" pitchFamily="34" charset="0"/>
              </a:rPr>
              <a:t>Evidence of polarization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9D8BC5-BB9E-36D0-D937-C5EFF5AC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90" t="7565" r="7530"/>
          <a:stretch>
            <a:fillRect/>
          </a:stretch>
        </p:blipFill>
        <p:spPr>
          <a:xfrm>
            <a:off x="6216398" y="580106"/>
            <a:ext cx="5512308" cy="54409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F30E46-F1EF-BE95-A6DB-66F54AD823B3}"/>
              </a:ext>
            </a:extLst>
          </p:cNvPr>
          <p:cNvSpPr txBox="1"/>
          <p:nvPr/>
        </p:nvSpPr>
        <p:spPr>
          <a:xfrm>
            <a:off x="417576" y="6303247"/>
            <a:ext cx="60944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/>
                </a:solidFill>
              </a:rPr>
              <a:t> STAR Collaboration, </a:t>
            </a:r>
            <a:r>
              <a:rPr lang="fr-FR" sz="1600" i="1" dirty="0">
                <a:solidFill>
                  <a:schemeClr val="accent1"/>
                </a:solidFill>
              </a:rPr>
              <a:t>Nature</a:t>
            </a:r>
            <a:r>
              <a:rPr lang="fr-FR" sz="1600" dirty="0">
                <a:solidFill>
                  <a:schemeClr val="accent1"/>
                </a:solidFill>
              </a:rPr>
              <a:t> 548, 62–65 (2017)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23864-0276-EB23-8C9C-4E1D8FB27A19}"/>
              </a:ext>
            </a:extLst>
          </p:cNvPr>
          <p:cNvSpPr txBox="1"/>
          <p:nvPr/>
        </p:nvSpPr>
        <p:spPr>
          <a:xfrm>
            <a:off x="6216604" y="5895093"/>
            <a:ext cx="5721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Fig</a:t>
            </a:r>
            <a:r>
              <a:rPr lang="fr-FR" dirty="0"/>
              <a:t>: The </a:t>
            </a:r>
            <a:r>
              <a:rPr lang="fr-FR" dirty="0" err="1"/>
              <a:t>average</a:t>
            </a:r>
            <a:r>
              <a:rPr lang="fr-FR" dirty="0"/>
              <a:t> global polarisation of hyperons in Au + Au collision.</a:t>
            </a:r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885BC9-A809-2AA4-50CA-63AD9FD8F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290374"/>
            <a:ext cx="4485740" cy="103010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86EE9A7-19D0-028A-E0DA-D0E6003FB8B2}"/>
              </a:ext>
            </a:extLst>
          </p:cNvPr>
          <p:cNvGrpSpPr/>
          <p:nvPr/>
        </p:nvGrpSpPr>
        <p:grpSpPr>
          <a:xfrm>
            <a:off x="839589" y="4492413"/>
            <a:ext cx="5256411" cy="1420409"/>
            <a:chOff x="839589" y="4648239"/>
            <a:chExt cx="5256411" cy="142040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CF661D-FD1C-DACA-E70A-3D0002253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589" y="5768323"/>
              <a:ext cx="2819721" cy="3003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35533FE-F6D1-5032-248D-4A1C4B97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9536" y="4708520"/>
              <a:ext cx="338328" cy="24877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96DD10-1FC2-5E2D-03E3-4AF321E66011}"/>
                </a:ext>
              </a:extLst>
            </p:cNvPr>
            <p:cNvSpPr txBox="1"/>
            <p:nvPr/>
          </p:nvSpPr>
          <p:spPr>
            <a:xfrm>
              <a:off x="1197863" y="4648239"/>
              <a:ext cx="47318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: Polarization vector in hyperon rest frame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65CBDE5-BBD5-A60E-B548-C13C20B3D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2618" t="10730"/>
            <a:stretch>
              <a:fillRect/>
            </a:stretch>
          </p:blipFill>
          <p:spPr>
            <a:xfrm>
              <a:off x="907479" y="5104844"/>
              <a:ext cx="290385" cy="30032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8D7D176-9CAD-6E2B-4E28-76E35FB7A1FA}"/>
                </a:ext>
              </a:extLst>
            </p:cNvPr>
            <p:cNvSpPr txBox="1"/>
            <p:nvPr/>
          </p:nvSpPr>
          <p:spPr>
            <a:xfrm>
              <a:off x="1197864" y="5050813"/>
              <a:ext cx="48981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000" dirty="0"/>
                <a:t>: Angle between daughter proton momentum 	and polarization vector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61F4FD5-7F99-4B1C-FE77-B474C456622D}"/>
              </a:ext>
            </a:extLst>
          </p:cNvPr>
          <p:cNvSpPr txBox="1"/>
          <p:nvPr/>
        </p:nvSpPr>
        <p:spPr>
          <a:xfrm>
            <a:off x="569976" y="2734609"/>
            <a:ext cx="615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Angular distribution of decay products:</a:t>
            </a:r>
            <a:endParaRPr lang="en-I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5383D86-32BE-05D3-CE0D-9074D6F91E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0690" y="1921997"/>
            <a:ext cx="1535556" cy="400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A7CE31F-685D-7871-E1D2-091A9BA66D45}"/>
              </a:ext>
            </a:extLst>
          </p:cNvPr>
          <p:cNvSpPr txBox="1"/>
          <p:nvPr/>
        </p:nvSpPr>
        <p:spPr>
          <a:xfrm>
            <a:off x="569976" y="1100428"/>
            <a:ext cx="615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Global </a:t>
            </a:r>
            <a:r>
              <a:rPr lang="el-GR" sz="2400" dirty="0"/>
              <a:t>Λ </a:t>
            </a:r>
            <a:r>
              <a:rPr lang="en-IN" sz="2400" dirty="0"/>
              <a:t>hyperon polarization</a:t>
            </a:r>
            <a:endParaRPr lang="en-IN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0ADAEF-370C-F677-26BC-0E92C0CE9BCC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5/20</a:t>
            </a:r>
          </a:p>
        </p:txBody>
      </p:sp>
    </p:spTree>
    <p:extLst>
      <p:ext uri="{BB962C8B-B14F-4D97-AF65-F5344CB8AC3E}">
        <p14:creationId xmlns:p14="http://schemas.microsoft.com/office/powerpoint/2010/main" val="281715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19061-C586-DC1F-28B9-DA0F4C2E4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F221DA-004F-3820-8BE8-21A336779E10}"/>
              </a:ext>
            </a:extLst>
          </p:cNvPr>
          <p:cNvSpPr txBox="1"/>
          <p:nvPr/>
        </p:nvSpPr>
        <p:spPr>
          <a:xfrm>
            <a:off x="1620012" y="2334757"/>
            <a:ext cx="904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Spin Hydrodynamic Framework</a:t>
            </a:r>
            <a:r>
              <a:rPr lang="en-IN" sz="4400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4FE4C8-601D-44BF-FFE5-D1726206E05C}"/>
              </a:ext>
            </a:extLst>
          </p:cNvPr>
          <p:cNvCxnSpPr/>
          <p:nvPr/>
        </p:nvCxnSpPr>
        <p:spPr>
          <a:xfrm>
            <a:off x="1124712" y="2066544"/>
            <a:ext cx="94929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E4A5DB-3100-C4F8-179C-7B483201EFB7}"/>
              </a:ext>
            </a:extLst>
          </p:cNvPr>
          <p:cNvCxnSpPr/>
          <p:nvPr/>
        </p:nvCxnSpPr>
        <p:spPr>
          <a:xfrm>
            <a:off x="1170432" y="3372410"/>
            <a:ext cx="9492996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E7712CD-36A9-0401-9DB6-FC1BFF9834B4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6/20</a:t>
            </a:r>
          </a:p>
        </p:txBody>
      </p:sp>
    </p:spTree>
    <p:extLst>
      <p:ext uri="{BB962C8B-B14F-4D97-AF65-F5344CB8AC3E}">
        <p14:creationId xmlns:p14="http://schemas.microsoft.com/office/powerpoint/2010/main" val="111177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CAFEB-57C0-F515-893B-23DBEB873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E25E12-0A37-DA4F-EA0B-1DCB26113C0E}"/>
              </a:ext>
            </a:extLst>
          </p:cNvPr>
          <p:cNvSpPr txBox="1"/>
          <p:nvPr/>
        </p:nvSpPr>
        <p:spPr>
          <a:xfrm>
            <a:off x="377649" y="183852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Spin Distribution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9CB972-77F2-BCEA-C336-9210732AF5F7}"/>
              </a:ext>
            </a:extLst>
          </p:cNvPr>
          <p:cNvSpPr txBox="1"/>
          <p:nvPr/>
        </p:nvSpPr>
        <p:spPr>
          <a:xfrm>
            <a:off x="476670" y="2562564"/>
            <a:ext cx="111565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We introduce spin half particles with internal angular momentum </a:t>
            </a:r>
          </a:p>
          <a:p>
            <a:endParaRPr lang="en-US" sz="2000" dirty="0"/>
          </a:p>
          <a:p>
            <a:r>
              <a:rPr lang="en-US" sz="2000" dirty="0"/>
              <a:t>Six additional degrees of freedom arising from conservation of angular momentum are specified by the antisymmetric tensor          known as spin chemical potential. 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IN" sz="2000" dirty="0"/>
              <a:t>Integral measure: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DFCDA2-B7E6-44D4-527E-3A3E4DD814EE}"/>
              </a:ext>
            </a:extLst>
          </p:cNvPr>
          <p:cNvSpPr txBox="1"/>
          <p:nvPr/>
        </p:nvSpPr>
        <p:spPr>
          <a:xfrm>
            <a:off x="476670" y="868476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equilibrium distribution function is defined as</a:t>
            </a:r>
            <a:endParaRPr lang="en-IN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DE7258-7E27-2388-C777-BE342B10D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166" y="4288793"/>
            <a:ext cx="3421585" cy="649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544C6C-8768-4E99-AF27-816610E54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042" y="1333121"/>
            <a:ext cx="3805483" cy="11007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EBFCA1-ADCF-FC20-305C-321EBE31D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020" y="2379017"/>
            <a:ext cx="2229637" cy="666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4BAFB0-B566-F59A-3FE6-C5DC2E4B4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309" y="3568439"/>
            <a:ext cx="328811" cy="2484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2CCE072-7023-276F-72FA-C92F8B6A03CD}"/>
              </a:ext>
            </a:extLst>
          </p:cNvPr>
          <p:cNvSpPr txBox="1"/>
          <p:nvPr/>
        </p:nvSpPr>
        <p:spPr>
          <a:xfrm>
            <a:off x="476670" y="6335594"/>
            <a:ext cx="45010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Florkowski et al., </a:t>
            </a:r>
            <a:r>
              <a:rPr lang="en-US" sz="1600" i="1" dirty="0" err="1">
                <a:solidFill>
                  <a:schemeClr val="accent1">
                    <a:lumMod val="75000"/>
                  </a:schemeClr>
                </a:solidFill>
              </a:rPr>
              <a:t>Phy</a:t>
            </a:r>
            <a:r>
              <a:rPr lang="en-US" sz="1600" i="1" dirty="0">
                <a:solidFill>
                  <a:schemeClr val="accent1">
                    <a:lumMod val="75000"/>
                  </a:schemeClr>
                </a:solidFill>
              </a:rPr>
              <a:t>. Rev. D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97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, 116017 (2018)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C7FED1-5AE6-3DFA-426B-EB7642E4D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9093" y="4938016"/>
            <a:ext cx="8433814" cy="864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71ADB-7E8C-2D68-ABA6-34C28B1A4142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7/20</a:t>
            </a:r>
          </a:p>
        </p:txBody>
      </p:sp>
    </p:spTree>
    <p:extLst>
      <p:ext uri="{BB962C8B-B14F-4D97-AF65-F5344CB8AC3E}">
        <p14:creationId xmlns:p14="http://schemas.microsoft.com/office/powerpoint/2010/main" val="283402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E2EC3E-75CD-EF35-D98D-678633A64A2E}"/>
              </a:ext>
            </a:extLst>
          </p:cNvPr>
          <p:cNvSpPr txBox="1"/>
          <p:nvPr/>
        </p:nvSpPr>
        <p:spPr>
          <a:xfrm>
            <a:off x="393192" y="333758"/>
            <a:ext cx="10917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Energy momentum tensor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Charge current</a:t>
            </a:r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Spin tensor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Entropy current</a:t>
            </a:r>
            <a:r>
              <a:rPr lang="en-IN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138830-4522-3190-3F0A-ED17C0A167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7502"/>
          <a:stretch>
            <a:fillRect/>
          </a:stretch>
        </p:blipFill>
        <p:spPr>
          <a:xfrm>
            <a:off x="2066544" y="937068"/>
            <a:ext cx="8501585" cy="6623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5F4DEA-FFE1-650E-AA82-667152D05B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959" b="32544"/>
          <a:stretch>
            <a:fillRect/>
          </a:stretch>
        </p:blipFill>
        <p:spPr>
          <a:xfrm>
            <a:off x="2296310" y="2449408"/>
            <a:ext cx="8501585" cy="662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E72EA-E616-8505-3ACB-C0860B3979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02"/>
          <a:stretch>
            <a:fillRect/>
          </a:stretch>
        </p:blipFill>
        <p:spPr>
          <a:xfrm>
            <a:off x="2194560" y="3715065"/>
            <a:ext cx="8501585" cy="662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0AEC41-2666-BA54-DB23-B41DAB4E04E3}"/>
              </a:ext>
            </a:extLst>
          </p:cNvPr>
          <p:cNvSpPr txBox="1"/>
          <p:nvPr/>
        </p:nvSpPr>
        <p:spPr>
          <a:xfrm>
            <a:off x="11475719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8/20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76EBB9-1674-CB08-4983-9AA0F308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104" y="4637069"/>
            <a:ext cx="6099048" cy="856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B1145E-9EDF-7DD4-1854-C846C69A8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245" y="5407200"/>
            <a:ext cx="4191930" cy="6921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E3093B-6717-C9D7-5A5D-2309C5ED6C02}"/>
              </a:ext>
            </a:extLst>
          </p:cNvPr>
          <p:cNvSpPr txBox="1"/>
          <p:nvPr/>
        </p:nvSpPr>
        <p:spPr>
          <a:xfrm>
            <a:off x="670095" y="6250771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u="sng" dirty="0" err="1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Samapan</a:t>
            </a:r>
            <a:r>
              <a:rPr lang="en-IN" u="sng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IN" u="sng" dirty="0" err="1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Bhadury</a:t>
            </a:r>
            <a:r>
              <a:rPr lang="en-IN" u="sng" dirty="0">
                <a:solidFill>
                  <a:schemeClr val="accent1"/>
                </a:solidFill>
              </a:rPr>
              <a:t> et.al.,</a:t>
            </a:r>
            <a:r>
              <a:rPr lang="en-IN" i="1" u="sng" dirty="0">
                <a:solidFill>
                  <a:schemeClr val="accent1"/>
                </a:solidFill>
              </a:rPr>
              <a:t> </a:t>
            </a:r>
            <a:r>
              <a:rPr lang="en-IN" sz="1600" b="0" i="1" dirty="0">
                <a:solidFill>
                  <a:schemeClr val="accent1"/>
                </a:solidFill>
                <a:effectLst/>
                <a:latin typeface="Lucida Grande"/>
              </a:rPr>
              <a:t>Phys. Rev. D 103, 014030 (2021)</a:t>
            </a:r>
            <a:endParaRPr lang="en-IN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66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FA9D7-2782-A4FA-70A9-4F2CEBDD8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3D1784-FF49-7880-0305-DF4388FBBFBB}"/>
              </a:ext>
            </a:extLst>
          </p:cNvPr>
          <p:cNvSpPr txBox="1"/>
          <p:nvPr/>
        </p:nvSpPr>
        <p:spPr>
          <a:xfrm>
            <a:off x="576071" y="238653"/>
            <a:ext cx="8055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>
                <a:solidFill>
                  <a:schemeClr val="accent1">
                    <a:lumMod val="50000"/>
                  </a:schemeClr>
                </a:solidFill>
              </a:rPr>
              <a:t>Hydrodynamics with angular momentum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0C777-F5F1-6FE2-3B40-9264CB2D5062}"/>
              </a:ext>
            </a:extLst>
          </p:cNvPr>
          <p:cNvSpPr txBox="1"/>
          <p:nvPr/>
        </p:nvSpPr>
        <p:spPr>
          <a:xfrm>
            <a:off x="758949" y="1052440"/>
            <a:ext cx="11156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Each fluid cell has its own spin and angular momentum </a:t>
            </a:r>
            <a:endParaRPr lang="en-IN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5F938E-D37B-F773-00F1-DB39ED8AEAF0}"/>
              </a:ext>
            </a:extLst>
          </p:cNvPr>
          <p:cNvSpPr txBox="1"/>
          <p:nvPr/>
        </p:nvSpPr>
        <p:spPr>
          <a:xfrm>
            <a:off x="758949" y="2687931"/>
            <a:ext cx="111565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Hydrodynamic evolution of such a fluid should ensure conservation of total angular momentum </a:t>
            </a:r>
            <a:endParaRPr lang="en-IN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98194-93B5-056F-6743-B559D749FB95}"/>
              </a:ext>
            </a:extLst>
          </p:cNvPr>
          <p:cNvSpPr txBox="1"/>
          <p:nvPr/>
        </p:nvSpPr>
        <p:spPr>
          <a:xfrm>
            <a:off x="916686" y="4356191"/>
            <a:ext cx="10650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 case the energy-momentum is fully symmetric, conservation of total angular momentum is simply conservation of spin:</a:t>
            </a:r>
            <a:endParaRPr lang="en-IN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289E48-E70C-C2C7-6E54-A7A816E8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214" y="1434248"/>
            <a:ext cx="4104680" cy="5876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66C15B-535B-1C10-074B-58F7252A2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133" y="1451573"/>
            <a:ext cx="2926949" cy="55106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60C25DB-7A78-3D6A-69A9-F586A19F9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82" y="3241322"/>
            <a:ext cx="4395625" cy="9986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C85E669-83D7-9C3D-7674-84E67AFA2D49}"/>
              </a:ext>
            </a:extLst>
          </p:cNvPr>
          <p:cNvGrpSpPr/>
          <p:nvPr/>
        </p:nvGrpSpPr>
        <p:grpSpPr>
          <a:xfrm>
            <a:off x="4720767" y="5067450"/>
            <a:ext cx="2098672" cy="568776"/>
            <a:chOff x="4133626" y="5316975"/>
            <a:chExt cx="2098672" cy="56877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DE9C37-92D4-80AA-81E7-D4E9BC101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50000" r="63531" b="565"/>
            <a:stretch>
              <a:fillRect/>
            </a:stretch>
          </p:blipFill>
          <p:spPr>
            <a:xfrm>
              <a:off x="4133626" y="5377345"/>
              <a:ext cx="1603032" cy="49365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69F70DC-9904-ECAD-C5A6-2C20F7F6E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83425" t="-1" b="43043"/>
            <a:stretch>
              <a:fillRect/>
            </a:stretch>
          </p:blipFill>
          <p:spPr>
            <a:xfrm>
              <a:off x="5503748" y="5316975"/>
              <a:ext cx="728550" cy="56877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D2E27A-8C62-01F6-7EA7-CEA666C9F653}"/>
              </a:ext>
            </a:extLst>
          </p:cNvPr>
          <p:cNvSpPr txBox="1"/>
          <p:nvPr/>
        </p:nvSpPr>
        <p:spPr>
          <a:xfrm>
            <a:off x="7059189" y="5087605"/>
            <a:ext cx="21341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i="1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IN" sz="2800" i="1" dirty="0">
                <a:solidFill>
                  <a:srgbClr val="00B0F0"/>
                </a:solidFill>
              </a:rPr>
              <a:t>Spin Hydro</a:t>
            </a:r>
            <a:endParaRPr lang="en-IN" sz="2000" i="1" dirty="0">
              <a:solidFill>
                <a:srgbClr val="00B0F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BDF41-AEA2-5156-532C-804B6E18D035}"/>
              </a:ext>
            </a:extLst>
          </p:cNvPr>
          <p:cNvSpPr txBox="1"/>
          <p:nvPr/>
        </p:nvSpPr>
        <p:spPr>
          <a:xfrm>
            <a:off x="758947" y="2098084"/>
            <a:ext cx="82665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where, orbital angular momentum is given  by Noether theorem </a:t>
            </a:r>
            <a:r>
              <a:rPr lang="en-US" dirty="0"/>
              <a:t> </a:t>
            </a:r>
            <a:endParaRPr lang="en-IN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C06D841-BADE-DCB4-440F-A269BF8AA256}"/>
              </a:ext>
            </a:extLst>
          </p:cNvPr>
          <p:cNvSpPr txBox="1"/>
          <p:nvPr/>
        </p:nvSpPr>
        <p:spPr>
          <a:xfrm>
            <a:off x="539688" y="5950956"/>
            <a:ext cx="10808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accent1"/>
                </a:solidFill>
              </a:rPr>
              <a:t>Bhadury </a:t>
            </a:r>
            <a:r>
              <a:rPr lang="da-DK" sz="1600" i="1" dirty="0">
                <a:solidFill>
                  <a:schemeClr val="accent1"/>
                </a:solidFill>
              </a:rPr>
              <a:t>et al., Phys. Rev. D</a:t>
            </a:r>
            <a:r>
              <a:rPr lang="da-DK" sz="1600" dirty="0">
                <a:solidFill>
                  <a:schemeClr val="accent1"/>
                </a:solidFill>
              </a:rPr>
              <a:t> </a:t>
            </a:r>
            <a:r>
              <a:rPr lang="da-DK" sz="1600" b="1" dirty="0">
                <a:solidFill>
                  <a:schemeClr val="accent1"/>
                </a:solidFill>
              </a:rPr>
              <a:t>103</a:t>
            </a:r>
            <a:r>
              <a:rPr lang="da-DK" sz="1600" dirty="0">
                <a:solidFill>
                  <a:schemeClr val="accent1"/>
                </a:solidFill>
              </a:rPr>
              <a:t>, 014030 (2021)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accent1"/>
                </a:solidFill>
              </a:rPr>
              <a:t>K. Hattori </a:t>
            </a:r>
            <a:r>
              <a:rPr lang="da-DK" sz="1600" i="1" dirty="0">
                <a:solidFill>
                  <a:schemeClr val="accent1"/>
                </a:solidFill>
              </a:rPr>
              <a:t>et al., Phys. Lett. B </a:t>
            </a:r>
            <a:r>
              <a:rPr lang="da-DK" sz="1600" b="1" dirty="0">
                <a:solidFill>
                  <a:schemeClr val="accent1"/>
                </a:solidFill>
              </a:rPr>
              <a:t>795,</a:t>
            </a:r>
            <a:r>
              <a:rPr lang="da-DK" sz="1600" dirty="0">
                <a:solidFill>
                  <a:schemeClr val="accent1"/>
                </a:solidFill>
              </a:rPr>
              <a:t> 100–106 (2019)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50616C-5657-BC3C-2566-52FFE042D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392" y="2062987"/>
            <a:ext cx="2767502" cy="54449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EA87829-B9D1-F9FE-8B22-81A4DF377E51}"/>
              </a:ext>
            </a:extLst>
          </p:cNvPr>
          <p:cNvSpPr txBox="1"/>
          <p:nvPr/>
        </p:nvSpPr>
        <p:spPr>
          <a:xfrm>
            <a:off x="5681134" y="59509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accent1"/>
                </a:solidFill>
              </a:rPr>
              <a:t>W. Florkowski </a:t>
            </a:r>
            <a:r>
              <a:rPr lang="da-DK" sz="1600" i="1" dirty="0">
                <a:solidFill>
                  <a:schemeClr val="accent1"/>
                </a:solidFill>
              </a:rPr>
              <a:t>et al. Prog. Part. Nucl. Phys.</a:t>
            </a:r>
            <a:r>
              <a:rPr lang="da-DK" sz="1600" dirty="0">
                <a:solidFill>
                  <a:schemeClr val="accent1"/>
                </a:solidFill>
              </a:rPr>
              <a:t> </a:t>
            </a:r>
            <a:r>
              <a:rPr lang="da-DK" sz="1600" b="1" dirty="0">
                <a:solidFill>
                  <a:schemeClr val="accent1"/>
                </a:solidFill>
              </a:rPr>
              <a:t>108,</a:t>
            </a:r>
            <a:r>
              <a:rPr lang="da-DK" sz="1600" dirty="0">
                <a:solidFill>
                  <a:schemeClr val="accent1"/>
                </a:solidFill>
              </a:rPr>
              <a:t> 103709 (2019)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chemeClr val="accent1"/>
                </a:solidFill>
              </a:rPr>
              <a:t>Florkowski </a:t>
            </a:r>
            <a:r>
              <a:rPr lang="en-IN" sz="1600" i="1" dirty="0">
                <a:solidFill>
                  <a:schemeClr val="accent1"/>
                </a:solidFill>
              </a:rPr>
              <a:t>et al</a:t>
            </a:r>
            <a:r>
              <a:rPr lang="en-IN" sz="1600" dirty="0">
                <a:solidFill>
                  <a:schemeClr val="accent1"/>
                </a:solidFill>
              </a:rPr>
              <a:t>., </a:t>
            </a:r>
            <a:r>
              <a:rPr lang="en-IN" sz="1600" i="1" dirty="0">
                <a:solidFill>
                  <a:schemeClr val="accent1"/>
                </a:solidFill>
              </a:rPr>
              <a:t>Phys. Rev. C</a:t>
            </a:r>
            <a:r>
              <a:rPr lang="en-IN" sz="1600" dirty="0">
                <a:solidFill>
                  <a:schemeClr val="accent1"/>
                </a:solidFill>
              </a:rPr>
              <a:t> </a:t>
            </a:r>
            <a:r>
              <a:rPr lang="en-IN" sz="1600" b="1" dirty="0">
                <a:solidFill>
                  <a:schemeClr val="accent1"/>
                </a:solidFill>
              </a:rPr>
              <a:t>97</a:t>
            </a:r>
            <a:r>
              <a:rPr lang="en-IN" sz="1600" dirty="0">
                <a:solidFill>
                  <a:schemeClr val="accent1"/>
                </a:solidFill>
              </a:rPr>
              <a:t>, 041901(R) (2018)</a:t>
            </a:r>
            <a:r>
              <a:rPr lang="da-DK" sz="1600" dirty="0">
                <a:solidFill>
                  <a:schemeClr val="accent1"/>
                </a:solidFill>
              </a:rPr>
              <a:t> </a:t>
            </a:r>
            <a:endParaRPr lang="en-IN" sz="1600" dirty="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365F4-B4B8-EFC0-3190-63E8F7F5F179}"/>
              </a:ext>
            </a:extLst>
          </p:cNvPr>
          <p:cNvSpPr txBox="1"/>
          <p:nvPr/>
        </p:nvSpPr>
        <p:spPr>
          <a:xfrm>
            <a:off x="11484863" y="6473952"/>
            <a:ext cx="868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9/20</a:t>
            </a:r>
          </a:p>
        </p:txBody>
      </p:sp>
    </p:spTree>
    <p:extLst>
      <p:ext uri="{BB962C8B-B14F-4D97-AF65-F5344CB8AC3E}">
        <p14:creationId xmlns:p14="http://schemas.microsoft.com/office/powerpoint/2010/main" val="2554669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4531</TotalTime>
  <Words>1390</Words>
  <Application>Microsoft Office PowerPoint</Application>
  <PresentationFormat>Widescreen</PresentationFormat>
  <Paragraphs>189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</vt:lpstr>
      <vt:lpstr>Aptos Display</vt:lpstr>
      <vt:lpstr>Arial</vt:lpstr>
      <vt:lpstr>Brush Script MT</vt:lpstr>
      <vt:lpstr>Calibri</vt:lpstr>
      <vt:lpstr>Calibri Light</vt:lpstr>
      <vt:lpstr>Cambria Math</vt:lpstr>
      <vt:lpstr>Lucida Grande</vt:lpstr>
      <vt:lpstr>Wingdings</vt:lpstr>
      <vt:lpstr>Office Theme</vt:lpstr>
      <vt:lpstr>Boost invariant solution of dissipative spin hydrodynamic framework and thermal dilepton 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Sejal Singh</dc:creator>
  <cp:lastModifiedBy>Sejal Singh</cp:lastModifiedBy>
  <cp:revision>11</cp:revision>
  <cp:lastPrinted>2026-05-18T02:58:36Z</cp:lastPrinted>
  <dcterms:created xsi:type="dcterms:W3CDTF">2026-05-14T02:05:05Z</dcterms:created>
  <dcterms:modified xsi:type="dcterms:W3CDTF">2026-06-02T23:45:47Z</dcterms:modified>
</cp:coreProperties>
</file>