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591" r:id="rId2"/>
    <p:sldId id="581" r:id="rId3"/>
    <p:sldId id="711" r:id="rId4"/>
    <p:sldId id="712" r:id="rId5"/>
    <p:sldId id="717" r:id="rId6"/>
    <p:sldId id="731" r:id="rId7"/>
    <p:sldId id="735" r:id="rId8"/>
    <p:sldId id="715" r:id="rId9"/>
    <p:sldId id="727" r:id="rId10"/>
    <p:sldId id="701" r:id="rId11"/>
    <p:sldId id="736" r:id="rId12"/>
    <p:sldId id="725" r:id="rId13"/>
    <p:sldId id="707" r:id="rId14"/>
    <p:sldId id="702" r:id="rId15"/>
    <p:sldId id="737" r:id="rId16"/>
    <p:sldId id="740" r:id="rId17"/>
    <p:sldId id="726" r:id="rId18"/>
    <p:sldId id="734" r:id="rId19"/>
    <p:sldId id="722" r:id="rId20"/>
    <p:sldId id="738" r:id="rId21"/>
    <p:sldId id="728" r:id="rId22"/>
    <p:sldId id="595" r:id="rId23"/>
    <p:sldId id="592" r:id="rId24"/>
    <p:sldId id="721" r:id="rId25"/>
    <p:sldId id="719" r:id="rId26"/>
    <p:sldId id="709" r:id="rId27"/>
    <p:sldId id="741" r:id="rId28"/>
    <p:sldId id="710" r:id="rId29"/>
    <p:sldId id="729" r:id="rId30"/>
    <p:sldId id="593" r:id="rId31"/>
    <p:sldId id="739" r:id="rId3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8AE148C4-9066-4FD5-A12B-054CF6411AAE}">
          <p14:sldIdLst>
            <p14:sldId id="591"/>
          </p14:sldIdLst>
        </p14:section>
        <p14:section name="Introduction" id="{88CE5E1E-DEBE-4DA7-B96F-A18FB7695951}">
          <p14:sldIdLst>
            <p14:sldId id="581"/>
            <p14:sldId id="711"/>
            <p14:sldId id="712"/>
            <p14:sldId id="717"/>
            <p14:sldId id="731"/>
            <p14:sldId id="735"/>
            <p14:sldId id="715"/>
          </p14:sldIdLst>
        </p14:section>
        <p14:section name="Model" id="{8CD2C39C-2074-4429-9545-FF667723F99E}">
          <p14:sldIdLst>
            <p14:sldId id="727"/>
          </p14:sldIdLst>
        </p14:section>
        <p14:section name="Langevin equations" id="{2186550D-6D02-436E-A089-2BF627B2F15B}">
          <p14:sldIdLst>
            <p14:sldId id="701"/>
            <p14:sldId id="736"/>
            <p14:sldId id="725"/>
            <p14:sldId id="707"/>
          </p14:sldIdLst>
        </p14:section>
        <p14:section name="parameter settings" id="{72BD1AAB-580D-4CD8-A452-34127069E5DB}">
          <p14:sldIdLst>
            <p14:sldId id="702"/>
            <p14:sldId id="737"/>
            <p14:sldId id="740"/>
            <p14:sldId id="726"/>
            <p14:sldId id="734"/>
            <p14:sldId id="722"/>
            <p14:sldId id="738"/>
            <p14:sldId id="728"/>
          </p14:sldIdLst>
        </p14:section>
        <p14:section name="Results" id="{3EAF1EE1-8940-42AC-BF02-F16F4D3974AA}">
          <p14:sldIdLst>
            <p14:sldId id="595"/>
            <p14:sldId id="592"/>
            <p14:sldId id="721"/>
            <p14:sldId id="719"/>
            <p14:sldId id="709"/>
            <p14:sldId id="741"/>
            <p14:sldId id="710"/>
            <p14:sldId id="729"/>
          </p14:sldIdLst>
        </p14:section>
        <p14:section name="Summary and Outlook" id="{E8ACC63B-BD0E-4970-B555-BF65700E0BAF}">
          <p14:sldIdLst>
            <p14:sldId id="593"/>
            <p14:sldId id="7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209" autoAdjust="0"/>
  </p:normalViewPr>
  <p:slideViewPr>
    <p:cSldViewPr snapToGrid="0" showGuides="1">
      <p:cViewPr varScale="1">
        <p:scale>
          <a:sx n="67" d="100"/>
          <a:sy n="67" d="100"/>
        </p:scale>
        <p:origin x="1190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79448-E5ED-4262-B72A-0B08AACE6466}" type="datetimeFigureOut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EC894-ECB0-4730-8776-C9DCEC006D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582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b="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EC894-ECB0-4730-8776-C9DCEC006DE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959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AA1BC-881A-D13A-9B8A-C2AE98C4C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6895328-2A18-A568-6D31-588B42F966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48F1959-656D-6BD1-2FA2-DCB9E0B187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33517AB-A326-55E5-F2FB-F1046255648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kumimoji="1" lang="en-US" altLang="ja-JP"/>
              <a:t>2012/4/26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BED0E45-3F95-9EB5-196D-DBD666EEDC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3CF97-23BD-4C13-94BD-C4315D8B4982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38712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kumimoji="1" lang="en-US" altLang="ja-JP"/>
              <a:t>2012/4/26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3CF97-23BD-4C13-94BD-C4315D8B4982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6636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kumimoji="1" lang="en-US" altLang="ja-JP"/>
              <a:t>2012/4/26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3CF97-23BD-4C13-94BD-C4315D8B4982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81163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2F8C45-C215-26B6-E91A-C0EE888086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F542BF8-52D0-9401-265B-D4D2D9F2A1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380630E6-9B42-2BD2-D9B4-F820BFBFE3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B8B9FC-BD7C-70EA-A723-898BF190F4B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kumimoji="1" lang="en-US" altLang="ja-JP"/>
              <a:t>2012/4/26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DABD4E5-D6C4-585D-AD95-DCE46DC694E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3CF97-23BD-4C13-94BD-C4315D8B4982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684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C43C2-DF4D-5FDF-7957-DFBA64CBB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670E3D3-ECBB-4B2B-A9BF-37A43B82F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8393D33D-3F98-365C-3E8F-031A03A3ED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7F1C063-3E74-ADBE-E330-1BD31FA6CE3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kumimoji="1" lang="en-US" altLang="ja-JP"/>
              <a:t>2012/4/26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DC21A82-16AC-50C6-DE0E-E72251A78C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3CF97-23BD-4C13-94BD-C4315D8B4982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55208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3A37C5-3AF1-9A37-0644-CEF90D159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BCC3804B-C1B8-5AFE-C1CA-B5D6935C04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1FEDFC63-2BFD-8A81-D6B5-27DBDEC0CF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5B3BEA-8BB3-D162-D208-6BF9FE6457C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kumimoji="1" lang="en-US" altLang="ja-JP"/>
              <a:t>2012/4/26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0E364A8-FB37-3C10-B7BF-A1A64EA485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3CF97-23BD-4C13-94BD-C4315D8B4982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8181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EC894-ECB0-4730-8776-C9DCEC006DE3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500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82A0B-4BA4-BC48-D75F-EB265243E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98B48CE-0F31-0E9E-5E00-F584C1AF9B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C70AAF5D-5D0B-8952-B3BA-FF14BB7CDF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9DD554-A71C-28F4-D503-6067DB1F932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2012/4/26</a:t>
            </a:r>
            <a:endParaRPr kumimoji="1" lang="ja-JP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EFD4EAF-0DC4-4D8C-611E-1E75DAF1EDC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3CF97-23BD-4C13-94BD-C4315D8B4982}" type="slidenum">
              <a:rPr kumimoji="1" lang="ja-JP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347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EC894-ECB0-4730-8776-C9DCEC006DE3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5741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EC894-ECB0-4730-8776-C9DCEC006DE3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2314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2012/4/26</a:t>
            </a:r>
            <a:endParaRPr kumimoji="1" lang="ja-JP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3CF97-23BD-4C13-94BD-C4315D8B4982}" type="slidenum">
              <a:rPr kumimoji="1" lang="ja-JP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20089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791DE-5702-A90E-1533-E2E6CCA820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466757E7-D707-58CE-E0F1-6F87802EC9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D1376639-E348-0F36-4D84-ADDCD42672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5970ABE-26C4-119A-1CC2-7DEC9A26B7A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2012/4/26</a:t>
            </a:r>
            <a:endParaRPr kumimoji="1" lang="ja-JP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E479FF4-9CB5-10FD-00B9-E9E4D8CC61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3CF97-23BD-4C13-94BD-C4315D8B4982}" type="slidenum">
              <a:rPr kumimoji="1" lang="ja-JP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907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EC894-ECB0-4730-8776-C9DCEC006DE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4522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EC894-ECB0-4730-8776-C9DCEC006DE3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03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EC894-ECB0-4730-8776-C9DCEC006DE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0397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1EC894-ECB0-4730-8776-C9DCEC006DE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8310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2AD858-7EF1-E59C-E1A8-40777FA83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7389AF4C-F361-8778-B807-16132F8AA8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83363" cy="3703638"/>
          </a:xfrm>
        </p:spPr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09390A18-CDED-9F6B-B498-10845D6E59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B9B2EF-EF29-7A47-3F1F-3C4C0AAFF19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2012/4/26</a:t>
            </a:r>
            <a:endParaRPr kumimoji="1" lang="ja-JP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E659393-629F-F11F-060C-4F83ABE898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83CF97-23BD-4C13-94BD-C4315D8B4982}" type="slidenum">
              <a:rPr kumimoji="1" lang="ja-JP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761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kumimoji="1" lang="en-US" altLang="ja-JP"/>
              <a:t>2012/4/26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3CF97-23BD-4C13-94BD-C4315D8B498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6732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D6010-BAF4-F136-BC09-8CA3BA898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D3A6BA4E-5FB1-F5DC-D898-D051A460BA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298E9A01-C492-B796-82BF-1A07797500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AAA81F-5A2D-8E2B-A85E-B0157A0333C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kumimoji="1" lang="en-US" altLang="ja-JP"/>
              <a:t>2012/4/26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9B3D8FC-B757-F271-8C14-CC18F3AD828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483CF97-23BD-4C13-94BD-C4315D8B4982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362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F0952-1DAD-4DA2-B9B2-A740723A0778}" type="datetime1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75C8-E917-403D-8ABA-0A71D7A373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725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AE584-6BEC-43A4-A029-C6502E4179D1}" type="datetime1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75C8-E917-403D-8ABA-0A71D7A373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8936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51B5A-9AD0-46FD-A01C-4FCAA806AF30}" type="datetime1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75C8-E917-403D-8ABA-0A71D7A373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827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E00EB-B7C0-4829-8D63-74B71F73DE03}" type="datetime1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618675C8-E917-403D-8ABA-0A71D7A3738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5605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5CB9B-5D7C-4A0C-9DD5-06AFF6532DAD}" type="datetime1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75C8-E917-403D-8ABA-0A71D7A373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47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65FC2-1281-4707-928B-21C784A6C471}" type="datetime1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75C8-E917-403D-8ABA-0A71D7A373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5462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73EB6-0917-469B-B0BC-2BA452EFAFF6}" type="datetime1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75C8-E917-403D-8ABA-0A71D7A373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293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5C123-B7D9-4C79-8EE6-8B50A8999552}" type="datetime1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75C8-E917-403D-8ABA-0A71D7A373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565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FC2BA-5B07-4DAC-8EB7-1693C412A602}" type="datetime1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75C8-E917-403D-8ABA-0A71D7A373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74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B59E4-2B45-4DCA-A51D-4C1613EA5C62}" type="datetime1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75C8-E917-403D-8ABA-0A71D7A373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7041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E7F82-E5EF-4AE1-97F3-CA66200C881F}" type="datetime1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75C8-E917-403D-8ABA-0A71D7A3738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26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96000">
              <a:schemeClr val="accent4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5DD37-8E4B-48A8-91BD-ACB2E9475DF5}" type="datetime1">
              <a:rPr kumimoji="1" lang="ja-JP" altLang="en-US" smtClean="0"/>
              <a:t>2026/6/2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618675C8-E917-403D-8ABA-0A71D7A3738B}" type="slidenum">
              <a:rPr lang="ja-JP" altLang="en-US" smtClean="0"/>
              <a:pPr/>
              <a:t>‹#›</a:t>
            </a:fld>
            <a:endParaRPr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380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4.png"/><Relationship Id="rId7" Type="http://schemas.openxmlformats.org/officeDocument/2006/relationships/image" Target="../media/image57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10" Type="http://schemas.openxmlformats.org/officeDocument/2006/relationships/image" Target="../media/image70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7" Type="http://schemas.openxmlformats.org/officeDocument/2006/relationships/image" Target="../media/image6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0.png"/><Relationship Id="rId5" Type="http://schemas.openxmlformats.org/officeDocument/2006/relationships/image" Target="../media/image71.png"/><Relationship Id="rId4" Type="http://schemas.openxmlformats.org/officeDocument/2006/relationships/image" Target="../media/image6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7" Type="http://schemas.openxmlformats.org/officeDocument/2006/relationships/image" Target="../media/image70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68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10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4.png"/><Relationship Id="rId10" Type="http://schemas.openxmlformats.org/officeDocument/2006/relationships/image" Target="../media/image80.png"/><Relationship Id="rId4" Type="http://schemas.openxmlformats.org/officeDocument/2006/relationships/image" Target="../media/image73.png"/><Relationship Id="rId9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840.png"/><Relationship Id="rId3" Type="http://schemas.openxmlformats.org/officeDocument/2006/relationships/image" Target="../media/image800.png"/><Relationship Id="rId7" Type="http://schemas.openxmlformats.org/officeDocument/2006/relationships/image" Target="../media/image84.png"/><Relationship Id="rId12" Type="http://schemas.openxmlformats.org/officeDocument/2006/relationships/image" Target="../media/image8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21.png"/><Relationship Id="rId5" Type="http://schemas.openxmlformats.org/officeDocument/2006/relationships/image" Target="../media/image84.gif"/><Relationship Id="rId4" Type="http://schemas.openxmlformats.org/officeDocument/2006/relationships/image" Target="../media/image83.gif"/><Relationship Id="rId9" Type="http://schemas.openxmlformats.org/officeDocument/2006/relationships/image" Target="../media/image8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0.png"/><Relationship Id="rId13" Type="http://schemas.openxmlformats.org/officeDocument/2006/relationships/image" Target="../media/image86.png"/><Relationship Id="rId3" Type="http://schemas.openxmlformats.org/officeDocument/2006/relationships/image" Target="../media/image88.gif"/><Relationship Id="rId7" Type="http://schemas.openxmlformats.org/officeDocument/2006/relationships/image" Target="../media/image831.png"/><Relationship Id="rId12" Type="http://schemas.openxmlformats.org/officeDocument/2006/relationships/image" Target="../media/image90.png"/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0.png"/><Relationship Id="rId11" Type="http://schemas.openxmlformats.org/officeDocument/2006/relationships/image" Target="../media/image91.png"/><Relationship Id="rId4" Type="http://schemas.openxmlformats.org/officeDocument/2006/relationships/image" Target="../media/image89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7.png"/><Relationship Id="rId3" Type="http://schemas.openxmlformats.org/officeDocument/2006/relationships/image" Target="../media/image88.gif"/><Relationship Id="rId7" Type="http://schemas.openxmlformats.org/officeDocument/2006/relationships/image" Target="../media/image94.png"/><Relationship Id="rId12" Type="http://schemas.openxmlformats.org/officeDocument/2006/relationships/image" Target="../media/image96.png"/><Relationship Id="rId2" Type="http://schemas.openxmlformats.org/officeDocument/2006/relationships/image" Target="../media/image8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11" Type="http://schemas.openxmlformats.org/officeDocument/2006/relationships/image" Target="../media/image95.png"/><Relationship Id="rId5" Type="http://schemas.openxmlformats.org/officeDocument/2006/relationships/image" Target="../media/image92.png"/><Relationship Id="rId15" Type="http://schemas.openxmlformats.org/officeDocument/2006/relationships/image" Target="../media/image91.png"/><Relationship Id="rId10" Type="http://schemas.openxmlformats.org/officeDocument/2006/relationships/image" Target="../media/image830.png"/><Relationship Id="rId4" Type="http://schemas.openxmlformats.org/officeDocument/2006/relationships/image" Target="../media/image89.png"/><Relationship Id="rId9" Type="http://schemas.openxmlformats.org/officeDocument/2006/relationships/image" Target="../media/image820.png"/><Relationship Id="rId14" Type="http://schemas.openxmlformats.org/officeDocument/2006/relationships/image" Target="../media/image9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gif"/><Relationship Id="rId3" Type="http://schemas.openxmlformats.org/officeDocument/2006/relationships/image" Target="../media/image83.gif"/><Relationship Id="rId7" Type="http://schemas.openxmlformats.org/officeDocument/2006/relationships/image" Target="../media/image88.gif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gif"/><Relationship Id="rId5" Type="http://schemas.openxmlformats.org/officeDocument/2006/relationships/image" Target="../media/image95.gif"/><Relationship Id="rId10" Type="http://schemas.openxmlformats.org/officeDocument/2006/relationships/image" Target="../media/image103.png"/><Relationship Id="rId4" Type="http://schemas.openxmlformats.org/officeDocument/2006/relationships/image" Target="../media/image84.gif"/><Relationship Id="rId9" Type="http://schemas.openxmlformats.org/officeDocument/2006/relationships/image" Target="../media/image10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png"/><Relationship Id="rId4" Type="http://schemas.openxmlformats.org/officeDocument/2006/relationships/image" Target="../media/image100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7" Type="http://schemas.openxmlformats.org/officeDocument/2006/relationships/image" Target="../media/image90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0.png"/><Relationship Id="rId5" Type="http://schemas.openxmlformats.org/officeDocument/2006/relationships/image" Target="../media/image210.png"/><Relationship Id="rId4" Type="http://schemas.openxmlformats.org/officeDocument/2006/relationships/image" Target="../media/image10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1.png"/><Relationship Id="rId7" Type="http://schemas.openxmlformats.org/officeDocument/2006/relationships/image" Target="../media/image6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1.png"/><Relationship Id="rId11" Type="http://schemas.openxmlformats.org/officeDocument/2006/relationships/image" Target="../media/image106.png"/><Relationship Id="rId5" Type="http://schemas.openxmlformats.org/officeDocument/2006/relationships/image" Target="../media/image410.png"/><Relationship Id="rId10" Type="http://schemas.openxmlformats.org/officeDocument/2006/relationships/image" Target="../media/image910.png"/><Relationship Id="rId4" Type="http://schemas.openxmlformats.org/officeDocument/2006/relationships/image" Target="../media/image2.png"/><Relationship Id="rId9" Type="http://schemas.openxmlformats.org/officeDocument/2006/relationships/image" Target="../media/image86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855207-79BF-4055-B291-DA5F7C18C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494" y="8033"/>
            <a:ext cx="10919012" cy="2758101"/>
          </a:xfrm>
        </p:spPr>
        <p:txBody>
          <a:bodyPr>
            <a:normAutofit/>
          </a:bodyPr>
          <a:lstStyle/>
          <a:p>
            <a: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rPr>
              <a:t>Critical dynamics in an expanding system</a:t>
            </a:r>
            <a:br>
              <a:rPr kumimoji="1" lang="en-US" altLang="ja-JP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rPr>
            </a:br>
            <a:r>
              <a:rPr lang="en-US" b="1" dirty="0"/>
              <a:t>with baryon diffusion and chiral condensate</a:t>
            </a:r>
            <a:endParaRPr kumimoji="1" lang="ja-JP" altLang="en-US" dirty="0"/>
          </a:p>
        </p:txBody>
      </p:sp>
      <p:sp>
        <p:nvSpPr>
          <p:cNvPr id="7" name="サブタイトル 2">
            <a:extLst>
              <a:ext uri="{FF2B5EF4-FFF2-40B4-BE49-F238E27FC236}">
                <a16:creationId xmlns:a16="http://schemas.microsoft.com/office/drawing/2014/main" id="{5B9E7477-D82A-DA96-5655-3FA9B4BE30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80" y="2554941"/>
            <a:ext cx="11856640" cy="4295026"/>
          </a:xfrm>
        </p:spPr>
        <p:txBody>
          <a:bodyPr>
            <a:noAutofit/>
          </a:bodyPr>
          <a:lstStyle/>
          <a:p>
            <a:r>
              <a:rPr lang="en-US" altLang="ja-JP" sz="2800" b="1" u="sng" dirty="0">
                <a:solidFill>
                  <a:schemeClr val="tx1"/>
                </a:solidFill>
                <a:cs typeface="Calibri" panose="020F0502020204030204" pitchFamily="34" charset="0"/>
              </a:rPr>
              <a:t>Azumi</a:t>
            </a:r>
            <a:r>
              <a:rPr lang="ja-JP" altLang="en-US" sz="2800" b="1" u="sng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altLang="ja-JP" sz="2800" b="1" u="sng" dirty="0">
                <a:solidFill>
                  <a:schemeClr val="tx1"/>
                </a:solidFill>
                <a:cs typeface="Calibri" panose="020F0502020204030204" pitchFamily="34" charset="0"/>
              </a:rPr>
              <a:t>Sakai</a:t>
            </a:r>
            <a:r>
              <a:rPr lang="en-US" altLang="ja-JP" sz="2800" dirty="0">
                <a:solidFill>
                  <a:schemeClr val="tx1"/>
                </a:solidFill>
                <a:cs typeface="Calibri" panose="020F0502020204030204" pitchFamily="34" charset="0"/>
              </a:rPr>
              <a:t> (Nagasaki Institute of Applied Science)</a:t>
            </a:r>
          </a:p>
          <a:p>
            <a:r>
              <a:rPr lang="en-US" altLang="ja-JP" sz="2800" dirty="0">
                <a:solidFill>
                  <a:schemeClr val="tx1"/>
                </a:solidFill>
                <a:cs typeface="Calibri" panose="020F0502020204030204" pitchFamily="34" charset="0"/>
              </a:rPr>
              <a:t>Koichi Murase (Osaka Univ.)</a:t>
            </a:r>
          </a:p>
          <a:p>
            <a:r>
              <a:rPr lang="en-US" altLang="ja-JP" sz="2800" dirty="0">
                <a:solidFill>
                  <a:schemeClr val="tx1"/>
                </a:solidFill>
                <a:cs typeface="Calibri" panose="020F0502020204030204" pitchFamily="34" charset="0"/>
              </a:rPr>
              <a:t>Hirotsugu Fujii (</a:t>
            </a:r>
            <a:r>
              <a:rPr lang="en-US" altLang="ja-JP" sz="2800" dirty="0" err="1">
                <a:solidFill>
                  <a:schemeClr val="tx1"/>
                </a:solidFill>
                <a:cs typeface="Calibri" panose="020F0502020204030204" pitchFamily="34" charset="0"/>
              </a:rPr>
              <a:t>Nishogakusha</a:t>
            </a:r>
            <a:r>
              <a:rPr lang="en-US" altLang="ja-JP" sz="2800" dirty="0">
                <a:solidFill>
                  <a:schemeClr val="tx1"/>
                </a:solidFill>
                <a:cs typeface="Calibri" panose="020F0502020204030204" pitchFamily="34" charset="0"/>
              </a:rPr>
              <a:t> Univ.)</a:t>
            </a:r>
          </a:p>
          <a:p>
            <a:r>
              <a:rPr lang="en-US" altLang="ja-JP" sz="2800" dirty="0" err="1">
                <a:solidFill>
                  <a:schemeClr val="tx1"/>
                </a:solidFill>
                <a:cs typeface="Calibri" panose="020F0502020204030204" pitchFamily="34" charset="0"/>
              </a:rPr>
              <a:t>Tetsufumi</a:t>
            </a:r>
            <a:r>
              <a:rPr lang="en-US" altLang="ja-JP" sz="2800" dirty="0">
                <a:solidFill>
                  <a:schemeClr val="tx1"/>
                </a:solidFill>
                <a:cs typeface="Calibri" panose="020F0502020204030204" pitchFamily="34" charset="0"/>
              </a:rPr>
              <a:t> Hirano (Sophia Univ.)</a:t>
            </a:r>
          </a:p>
          <a:p>
            <a:r>
              <a:rPr lang="it-IT" altLang="ja-JP" sz="2800" dirty="0">
                <a:solidFill>
                  <a:schemeClr val="tx1"/>
                </a:solidFill>
                <a:cs typeface="Calibri" panose="020F0502020204030204" pitchFamily="34" charset="0"/>
              </a:rPr>
              <a:t>This talk is based on: Phys.</a:t>
            </a:r>
            <a:r>
              <a:rPr lang="ja-JP" altLang="en-US" sz="280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it-IT" altLang="ja-JP" sz="2800" dirty="0">
                <a:solidFill>
                  <a:schemeClr val="tx1"/>
                </a:solidFill>
                <a:cs typeface="Calibri" panose="020F0502020204030204" pitchFamily="34" charset="0"/>
              </a:rPr>
              <a:t>Rev. C 112 (2025) 2, 024907</a:t>
            </a:r>
          </a:p>
          <a:p>
            <a:endParaRPr lang="it-IT" altLang="ja-JP" sz="28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n-US" altLang="ja-JP" sz="2400" dirty="0">
                <a:solidFill>
                  <a:schemeClr val="tx1"/>
                </a:solidFill>
                <a:cs typeface="Calibri" panose="020F0502020204030204" pitchFamily="34" charset="0"/>
              </a:rPr>
              <a:t>Workshop on “QCD Critical Point and Hydrodynamic Evolution”</a:t>
            </a:r>
          </a:p>
          <a:p>
            <a:r>
              <a:rPr lang="en-US" altLang="ja-JP" sz="2400" dirty="0">
                <a:solidFill>
                  <a:schemeClr val="tx1"/>
                </a:solidFill>
                <a:cs typeface="Calibri" panose="020F0502020204030204" pitchFamily="34" charset="0"/>
              </a:rPr>
              <a:t>Yukawa Institute for Theoretical Physics, 2026 June 2nd</a:t>
            </a:r>
          </a:p>
        </p:txBody>
      </p:sp>
    </p:spTree>
    <p:extLst>
      <p:ext uri="{BB962C8B-B14F-4D97-AF65-F5344CB8AC3E}">
        <p14:creationId xmlns:p14="http://schemas.microsoft.com/office/powerpoint/2010/main" val="79693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226472" y="6093932"/>
            <a:ext cx="4870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Calibri" panose="020F0502020204030204" pitchFamily="34" charset="0"/>
                <a:cs typeface="Calibri" panose="020F0502020204030204" pitchFamily="34" charset="0"/>
              </a:rPr>
              <a:t>D.T. Son, M.A. </a:t>
            </a:r>
            <a:r>
              <a:rPr lang="en-US" altLang="ja-JP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Stephanov</a:t>
            </a:r>
            <a:r>
              <a:rPr lang="en-US" altLang="ja-JP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ja-JP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Phys.Rev</a:t>
            </a:r>
            <a:r>
              <a:rPr lang="en-US" altLang="ja-JP" sz="1600" dirty="0">
                <a:latin typeface="Calibri" panose="020F0502020204030204" pitchFamily="34" charset="0"/>
                <a:cs typeface="Calibri" panose="020F0502020204030204" pitchFamily="34" charset="0"/>
              </a:rPr>
              <a:t>. D70 (2004) 056001</a:t>
            </a:r>
            <a:endParaRPr lang="fi-FI" altLang="ja-JP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fi-FI" altLang="ja-JP" sz="1600" dirty="0">
                <a:latin typeface="Calibri" panose="020F0502020204030204" pitchFamily="34" charset="0"/>
                <a:cs typeface="Calibri" panose="020F0502020204030204" pitchFamily="34" charset="0"/>
              </a:rPr>
              <a:t>H. Fujii, M. Ohtani</a:t>
            </a:r>
            <a:r>
              <a:rPr lang="en-US" altLang="ja-JP" sz="1600" dirty="0">
                <a:latin typeface="Calibri" panose="020F0502020204030204" pitchFamily="34" charset="0"/>
                <a:cs typeface="Calibri" panose="020F0502020204030204" pitchFamily="34" charset="0"/>
              </a:rPr>
              <a:t>, Phys.Rev.D70:014016,2004</a:t>
            </a:r>
            <a:endParaRPr lang="ja-JP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コンテンツ プレースホルダー 2"/>
              <p:cNvSpPr txBox="1">
                <a:spLocks/>
              </p:cNvSpPr>
              <p:nvPr/>
            </p:nvSpPr>
            <p:spPr>
              <a:xfrm>
                <a:off x="5871835" y="6148006"/>
                <a:ext cx="4450748" cy="4097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ja-JP" sz="280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US" altLang="ja-JP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ja-JP" sz="2800" dirty="0"/>
                  <a:t>: </a:t>
                </a:r>
                <a:r>
                  <a:rPr lang="en-US" altLang="ja-JP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Transport coefficient</a:t>
                </a:r>
              </a:p>
            </p:txBody>
          </p:sp>
        </mc:Choice>
        <mc:Fallback xmlns="">
          <p:sp>
            <p:nvSpPr>
              <p:cNvPr id="16" name="コンテンツ プレースホルダー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5" y="6148006"/>
                <a:ext cx="4450748" cy="409781"/>
              </a:xfrm>
              <a:prstGeom prst="rect">
                <a:avLst/>
              </a:prstGeom>
              <a:blipFill>
                <a:blip r:embed="rId3"/>
                <a:stretch>
                  <a:fillRect t="-10448" b="-746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タイトル 1">
                <a:extLst>
                  <a:ext uri="{FF2B5EF4-FFF2-40B4-BE49-F238E27FC236}">
                    <a16:creationId xmlns:a16="http://schemas.microsoft.com/office/drawing/2014/main" id="{90E126C0-B297-448C-9694-270379416D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20140"/>
                <a:ext cx="12192000" cy="110460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3600" kern="1200" cap="all" baseline="0">
                    <a:solidFill>
                      <a:schemeClr val="tx1"/>
                    </a:solidFill>
                    <a:effectLst/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>
                  <a:defRPr/>
                </a:pPr>
                <a:r>
                  <a:rPr kumimoji="1" lang="en-US" altLang="ja-JP" sz="3600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Coupled Langevin equations (</a:t>
                </a:r>
                <a14:m>
                  <m:oMath xmlns:m="http://schemas.openxmlformats.org/officeDocument/2006/math">
                    <m:r>
                      <a:rPr lang="en-US" altLang="ja-JP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altLang="ja-JP" cap="none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ja-JP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𝜎</m:t>
                    </m:r>
                    <m:r>
                      <a:rPr lang="en-US" altLang="ja-JP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kumimoji="1" lang="en-US" altLang="ja-JP" sz="3600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system)</a:t>
                </a:r>
                <a:endParaRPr kumimoji="1" lang="ja-JP" altLang="en-US" sz="3600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50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タイトル 1">
                <a:extLst>
                  <a:ext uri="{FF2B5EF4-FFF2-40B4-BE49-F238E27FC236}">
                    <a16:creationId xmlns:a16="http://schemas.microsoft.com/office/drawing/2014/main" id="{90E126C0-B297-448C-9694-270379416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140"/>
                <a:ext cx="12192000" cy="1104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コンテンツ プレースホルダー 2">
                <a:extLst>
                  <a:ext uri="{FF2B5EF4-FFF2-40B4-BE49-F238E27FC236}">
                    <a16:creationId xmlns:a16="http://schemas.microsoft.com/office/drawing/2014/main" id="{0798FB97-961C-A1A3-22F2-2A4FD268E8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71835" y="5637507"/>
                <a:ext cx="4450748" cy="4097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ja-JP" sz="28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ja-JP" sz="2800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altLang="ja-JP" sz="2800" dirty="0"/>
                  <a:t>: Potential parameters</a:t>
                </a:r>
                <a:endParaRPr lang="en-US" altLang="ja-JP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2" name="コンテンツ プレースホルダー 2">
                <a:extLst>
                  <a:ext uri="{FF2B5EF4-FFF2-40B4-BE49-F238E27FC236}">
                    <a16:creationId xmlns:a16="http://schemas.microsoft.com/office/drawing/2014/main" id="{0798FB97-961C-A1A3-22F2-2A4FD268E8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5" y="5637507"/>
                <a:ext cx="4450748" cy="409781"/>
              </a:xfrm>
              <a:prstGeom prst="rect">
                <a:avLst/>
              </a:prstGeom>
              <a:blipFill>
                <a:blip r:embed="rId5"/>
                <a:stretch>
                  <a:fillRect t="-14925" b="-70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8C89DD2B-7729-FFD0-C925-B275CCD9C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618675C8-E917-403D-8ABA-0A71D7A3738B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コンテンツ プレースホルダー 2">
                <a:extLst>
                  <a:ext uri="{FF2B5EF4-FFF2-40B4-BE49-F238E27FC236}">
                    <a16:creationId xmlns:a16="http://schemas.microsoft.com/office/drawing/2014/main" id="{8F722175-4C42-7412-8EAE-B3C3FA6312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0459" y="1297899"/>
                <a:ext cx="5192831" cy="196590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Model A: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i="1" cap="all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ja-JP" altLang="en-US" i="1" cap="all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altLang="ja-JP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</a:rPr>
                      <m:t>Γ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𝛿𝜎</m:t>
                        </m:r>
                      </m:den>
                    </m:f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Model B:</a:t>
                </a:r>
                <a:r>
                  <a:rPr lang="ja-JP" alt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i="1" cap="all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ja-JP" altLang="en-US" i="1" cap="all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コンテンツ プレースホルダー 2">
                <a:extLst>
                  <a:ext uri="{FF2B5EF4-FFF2-40B4-BE49-F238E27FC236}">
                    <a16:creationId xmlns:a16="http://schemas.microsoft.com/office/drawing/2014/main" id="{8F722175-4C42-7412-8EAE-B3C3FA6312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459" y="1297899"/>
                <a:ext cx="5192831" cy="1965907"/>
              </a:xfrm>
              <a:blipFill>
                <a:blip r:embed="rId6"/>
                <a:stretch>
                  <a:fillRect l="-2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821CB856-32C7-7349-C633-613EC77BCDB4}"/>
                  </a:ext>
                </a:extLst>
              </p:cNvPr>
              <p:cNvSpPr txBox="1"/>
              <p:nvPr/>
            </p:nvSpPr>
            <p:spPr>
              <a:xfrm>
                <a:off x="5888543" y="4698267"/>
                <a:ext cx="6161261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defTabSz="457200">
                  <a:buClr>
                    <a:prstClr val="black"/>
                  </a:buClr>
                  <a:defRPr/>
                </a:pPr>
                <a14:m>
                  <m:oMath xmlns:m="http://schemas.openxmlformats.org/officeDocument/2006/math">
                    <m:r>
                      <a:rPr lang="en-US" altLang="ja-JP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:</m:t>
                    </m:r>
                  </m:oMath>
                </a14:m>
                <a:r>
                  <a:rPr lang="en-US" altLang="ja-JP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Baryon number density</a:t>
                </a:r>
                <a:r>
                  <a:rPr lang="ja-JP" altLang="en-US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ja-JP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fluctuations</a:t>
                </a:r>
              </a:p>
              <a:p>
                <a:pPr lvl="0" defTabSz="457200">
                  <a:buClr>
                    <a:prstClr val="black"/>
                  </a:buClr>
                  <a:defRPr/>
                </a:pPr>
                <a14:m>
                  <m:oMath xmlns:m="http://schemas.openxmlformats.org/officeDocument/2006/math">
                    <m:r>
                      <a:rPr kumimoji="0" lang="en-US" altLang="ja-JP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r>
                      <a:rPr kumimoji="0" lang="en-US" altLang="ja-JP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: Chiral condensate fluctuations</a:t>
                </a:r>
                <a:endPara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50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821CB856-32C7-7349-C633-613EC77BCD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8543" y="4698267"/>
                <a:ext cx="6161261" cy="954107"/>
              </a:xfrm>
              <a:prstGeom prst="rect">
                <a:avLst/>
              </a:prstGeom>
              <a:blipFill>
                <a:blip r:embed="rId7"/>
                <a:stretch>
                  <a:fillRect t="-6410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角丸四角形 11">
            <a:extLst>
              <a:ext uri="{FF2B5EF4-FFF2-40B4-BE49-F238E27FC236}">
                <a16:creationId xmlns:a16="http://schemas.microsoft.com/office/drawing/2014/main" id="{3377B57C-A67A-77BF-D6E1-124DAC92785B}"/>
              </a:ext>
            </a:extLst>
          </p:cNvPr>
          <p:cNvSpPr/>
          <p:nvPr/>
        </p:nvSpPr>
        <p:spPr>
          <a:xfrm>
            <a:off x="188724" y="3263806"/>
            <a:ext cx="5412594" cy="2762155"/>
          </a:xfrm>
          <a:prstGeom prst="roundRect">
            <a:avLst>
              <a:gd name="adj" fmla="val 1280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Calibri" panose="020F0502020204030204" pitchFamily="34" charset="0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7B0FE432-3F38-AF01-41EB-80A75127C7D5}"/>
              </a:ext>
            </a:extLst>
          </p:cNvPr>
          <p:cNvSpPr/>
          <p:nvPr/>
        </p:nvSpPr>
        <p:spPr>
          <a:xfrm>
            <a:off x="3123848" y="3533000"/>
            <a:ext cx="1508760" cy="1028742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FC5C95F5-6602-886D-AC01-240CA8CBEAC1}"/>
              </a:ext>
            </a:extLst>
          </p:cNvPr>
          <p:cNvSpPr/>
          <p:nvPr/>
        </p:nvSpPr>
        <p:spPr>
          <a:xfrm>
            <a:off x="1456320" y="4783311"/>
            <a:ext cx="1508760" cy="1028742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角丸四角形 11">
            <a:extLst>
              <a:ext uri="{FF2B5EF4-FFF2-40B4-BE49-F238E27FC236}">
                <a16:creationId xmlns:a16="http://schemas.microsoft.com/office/drawing/2014/main" id="{4A2F3413-75AD-4EEF-89AD-0C527076F643}"/>
              </a:ext>
            </a:extLst>
          </p:cNvPr>
          <p:cNvSpPr/>
          <p:nvPr/>
        </p:nvSpPr>
        <p:spPr>
          <a:xfrm>
            <a:off x="5777596" y="1113917"/>
            <a:ext cx="6161261" cy="3279503"/>
          </a:xfrm>
          <a:prstGeom prst="roundRect">
            <a:avLst>
              <a:gd name="adj" fmla="val 80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endParaRPr kumimoji="1" lang="en-US" altLang="ja-JP" sz="2000" cap="all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正方形/長方形 38"/>
              <p:cNvSpPr/>
              <p:nvPr/>
            </p:nvSpPr>
            <p:spPr>
              <a:xfrm>
                <a:off x="-70046" y="4715340"/>
                <a:ext cx="6041081" cy="1028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3200" i="1" cap="all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ja-JP" altLang="en-US" sz="3200" i="1" cap="all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ja-JP" sz="32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altLang="ja-JP" sz="32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3200" i="1" dirty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acc>
                      <m:sSup>
                        <m:sSupPr>
                          <m:ctrlP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altLang="ja-JP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ja-JP" sz="3200">
                          <a:latin typeface="Cambria Math" panose="02040503050406030204" pitchFamily="18" charset="0"/>
                        </a:rPr>
                        <m:t>Γ</m:t>
                      </m:r>
                      <m:f>
                        <m:fPr>
                          <m:ctrlPr>
                            <a:rPr lang="en-US" altLang="ja-JP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𝛿𝜎</m:t>
                          </m:r>
                        </m:den>
                      </m:f>
                      <m:r>
                        <a:rPr lang="en-US" altLang="ja-JP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</m:oMath>
                  </m:oMathPara>
                </a14:m>
                <a:endParaRPr lang="ja-JP" altLang="en-US" sz="3200" dirty="0"/>
              </a:p>
            </p:txBody>
          </p:sp>
        </mc:Choice>
        <mc:Fallback>
          <p:sp>
            <p:nvSpPr>
              <p:cNvPr id="39" name="正方形/長方形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0046" y="4715340"/>
                <a:ext cx="6041081" cy="10287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0920B18E-8EBF-49D4-89CA-274318DEF698}"/>
                  </a:ext>
                </a:extLst>
              </p:cNvPr>
              <p:cNvSpPr/>
              <p:nvPr/>
            </p:nvSpPr>
            <p:spPr>
              <a:xfrm>
                <a:off x="12446" y="3513442"/>
                <a:ext cx="5876097" cy="1028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3200" i="1" cap="all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ja-JP" altLang="en-US" sz="3200" i="1" cap="all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ja-JP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200" i="1"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altLang="ja-JP" sz="3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altLang="ja-JP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en-US" altLang="ja-JP" sz="32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3200" i="1" dirty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acc>
                      <m:sSup>
                        <m:sSupPr>
                          <m:ctrlPr>
                            <a:rPr lang="en-US" altLang="ja-JP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dirty="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altLang="ja-JP" sz="32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ja-JP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𝛿𝜎</m:t>
                          </m:r>
                        </m:den>
                      </m:f>
                      <m:r>
                        <a:rPr lang="en-US" altLang="ja-JP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altLang="ja-JP" sz="32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ja-JP" sz="3200" dirty="0"/>
              </a:p>
            </p:txBody>
          </p:sp>
        </mc:Choice>
        <mc:Fallback>
          <p:sp>
            <p:nvSpPr>
              <p:cNvPr id="40" name="正方形/長方形 39">
                <a:extLst>
                  <a:ext uri="{FF2B5EF4-FFF2-40B4-BE49-F238E27FC236}">
                    <a16:creationId xmlns:a16="http://schemas.microsoft.com/office/drawing/2014/main" id="{0920B18E-8EBF-49D4-89CA-274318DEF6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6" y="3513442"/>
                <a:ext cx="5876097" cy="10287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20667B43-C0D7-4A4A-838C-00472711D063}"/>
                  </a:ext>
                </a:extLst>
              </p:cNvPr>
              <p:cNvSpPr txBox="1"/>
              <p:nvPr/>
            </p:nvSpPr>
            <p:spPr>
              <a:xfrm>
                <a:off x="5871835" y="1118136"/>
                <a:ext cx="6139171" cy="2245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prstClr val="black"/>
                  </a:buClr>
                  <a:buSzTx/>
                  <a:buFontTx/>
                  <a:buNone/>
                  <a:tabLst/>
                  <a:defRPr/>
                </a:pPr>
                <a:r>
                  <a:rPr lang="en-US" altLang="ja-JP" sz="2800" u="sng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F</a:t>
                </a:r>
                <a:r>
                  <a:rPr kumimoji="1" lang="en-US" altLang="ja-JP" sz="28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ree</a:t>
                </a:r>
                <a:r>
                  <a:rPr kumimoji="1" lang="en-US" altLang="ja-JP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 energy functional </a:t>
                </a:r>
                <a14:m>
                  <m:oMath xmlns:m="http://schemas.openxmlformats.org/officeDocument/2006/math">
                    <m:r>
                      <a:rPr kumimoji="1" lang="en-US" altLang="ja-JP" sz="2800" b="0" i="1" u="sng" strike="noStrike" kern="1200" cap="all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ja-JP" sz="2800" b="1" i="1" u="sng" strike="noStrike" kern="1200" cap="all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u="sng" strike="noStrike" kern="1200" cap="all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kumimoji="1" lang="en-US" altLang="ja-JP" sz="2800" b="0" i="1" u="sng" strike="noStrike" kern="1200" cap="all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ja-JP" sz="2800" b="0" i="1" u="sng" strike="noStrike" kern="1200" cap="all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kumimoji="1" lang="en-US" altLang="ja-JP" sz="2800" b="0" i="1" u="sng" strike="noStrike" kern="1200" cap="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lvl="0">
                  <a:lnSpc>
                    <a:spcPct val="120000"/>
                  </a:lnSpc>
                  <a:spcBef>
                    <a:spcPts val="1000"/>
                  </a:spcBef>
                  <a:buClr>
                    <a:prstClr val="black"/>
                  </a:buClr>
                  <a:defRPr/>
                </a:pPr>
                <a:r>
                  <a:rPr kumimoji="1" lang="en-US" altLang="ja-JP" sz="2800" b="0" u="none" strike="noStrike" kern="1200" cap="all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1" lang="en-US" altLang="ja-JP" sz="2800" b="0" i="1" u="none" strike="noStrike" kern="1200" cap="all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kumimoji="1" lang="en-US" altLang="ja-JP" sz="2800" b="0" i="1" u="none" strike="noStrike" kern="1200" cap="all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b="0" i="1" u="none" strike="noStrike" kern="1200" cap="all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kumimoji="1" lang="en-US" altLang="ja-JP" sz="2800" b="0" i="1" u="none" strike="noStrike" kern="1200" cap="all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kumimoji="1" lang="en-US" altLang="ja-JP" sz="2800" b="0" i="1" u="none" strike="noStrike" kern="1200" cap="all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d>
                      <m:dPr>
                        <m:begChr m:val="["/>
                        <m:endChr m:val="]"/>
                        <m:ctrlPr>
                          <a:rPr kumimoji="1" lang="en-US" altLang="ja-JP" sz="2800" b="0" i="1" u="none" strike="noStrike" kern="1200" cap="all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ja-JP" sz="2800" b="0" i="1" u="none" strike="noStrike" kern="1200" cap="all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2800" b="0" i="1" u="none" strike="noStrike" kern="1200" cap="all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kumimoji="1" lang="en-US" altLang="ja-JP" sz="2800" b="0" i="1" u="none" strike="noStrike" kern="1200" cap="all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kumimoji="1" lang="en-US" altLang="ja-JP" sz="2800" b="0" i="1" u="none" strike="noStrike" kern="1200" cap="all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2800" b="0" i="1" u="none" strike="noStrike" kern="1200" cap="all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2800" b="0" i="1" u="none" strike="noStrike" kern="1200" cap="all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800" b="0" i="1" u="none" strike="noStrike" kern="1200" cap="all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b>
                                    <m:r>
                                      <a:rPr kumimoji="1" lang="en-US" altLang="ja-JP" sz="2800" b="0" i="1" u="none" strike="noStrike" kern="1200" cap="all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1" lang="en-US" altLang="ja-JP" sz="2800" b="0" i="1" u="none" strike="noStrike" kern="1200" cap="all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sz="2800" b="0" i="1" u="none" strike="noStrike" kern="1200" cap="all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ja-JP" sz="2800" b="0" i="1" u="none" strike="noStrike" kern="1200" cap="all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sz="2800" b="0" i="1" u="none" strike="noStrike" kern="1200" cap="all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altLang="ja-JP" sz="2800" i="1" cap="all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800" i="1" cap="all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ja-JP" sz="2800" i="1" cap="all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2800" i="1" cap="all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sSub>
                          <m:sSubPr>
                            <m:ctrlPr>
                              <a:rPr lang="en-US" altLang="ja-JP" sz="2800" i="1" cap="all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800" i="1" cap="all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ja-JP" sz="2800" i="1" cap="all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2800" b="0" i="1" cap="all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ja-JP" sz="2800" b="0" i="1" cap="all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ja-JP" sz="2800" i="1" cap="all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800" b="0" i="1" cap="all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altLang="ja-JP" sz="2800" i="1" cap="all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altLang="ja-JP" sz="2800" i="1" cap="all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800" i="1" cap="all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2800" i="1" cap="all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2800" i="1" cap="all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b>
                                    <m:r>
                                      <a:rPr lang="en-US" altLang="ja-JP" sz="2800" i="1" cap="all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ja-JP" sz="2800" b="0" i="1" cap="all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800" i="1" cap="all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b="0" i="1" cap="all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800" b="0" i="1" cap="all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ja-JP" sz="2800" b="0" i="1" cap="all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800" b="0" i="1" cap="all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ja-JP" sz="2800" b="0" i="1" cap="all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800" b="0" i="1" cap="all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ja-JP" sz="2800" b="0" i="1" cap="all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20667B43-C0D7-4A4A-838C-00472711D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5" y="1118136"/>
                <a:ext cx="6139171" cy="2245743"/>
              </a:xfrm>
              <a:prstGeom prst="rect">
                <a:avLst/>
              </a:prstGeom>
              <a:blipFill>
                <a:blip r:embed="rId10"/>
                <a:stretch>
                  <a:fillRect l="-1986" t="-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7D8F4BFA-A18F-A26C-0205-26F8BA7348BE}"/>
              </a:ext>
            </a:extLst>
          </p:cNvPr>
          <p:cNvSpPr/>
          <p:nvPr/>
        </p:nvSpPr>
        <p:spPr>
          <a:xfrm>
            <a:off x="9341392" y="3694269"/>
            <a:ext cx="684000" cy="535430"/>
          </a:xfrm>
          <a:prstGeom prst="rect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5B09E48A-38B4-729F-4332-F52FDE3528EE}"/>
                  </a:ext>
                </a:extLst>
              </p:cNvPr>
              <p:cNvSpPr txBox="1"/>
              <p:nvPr/>
            </p:nvSpPr>
            <p:spPr>
              <a:xfrm>
                <a:off x="6296006" y="3307587"/>
                <a:ext cx="5285579" cy="10602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prstClr val="black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u="none" strike="noStrike" kern="1200" cap="all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sz="28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ja-JP" sz="28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𝜎</m:t>
                          </m:r>
                          <m:r>
                            <a:rPr kumimoji="1" lang="en-US" altLang="ja-JP" sz="28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a:rPr kumimoji="1" lang="en-US" altLang="ja-JP" sz="28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kumimoji="1" lang="en-US" altLang="ja-JP" sz="2800" b="0" i="1" u="none" strike="noStrike" kern="1200" cap="all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en-US" altLang="ja-JP" sz="28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num>
                        <m:den>
                          <m:r>
                            <a:rPr kumimoji="1" lang="en-US" altLang="ja-JP" sz="28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sz="28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28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𝜎</m:t>
                          </m:r>
                        </m:e>
                        <m:sup>
                          <m:r>
                            <a:rPr kumimoji="1" lang="en-US" altLang="ja-JP" sz="28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800" b="0" i="1" u="none" strike="noStrike" kern="1200" cap="all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1" lang="en-US" altLang="ja-JP" sz="2800" b="0" i="1" u="none" strike="noStrike" kern="1200" cap="all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𝐵</m:t>
                      </m:r>
                      <m:r>
                        <a:rPr kumimoji="1" lang="en-US" altLang="ja-JP" sz="2800" b="0" i="1" u="none" strike="noStrike" kern="1200" cap="all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𝜎</m:t>
                      </m:r>
                      <m:r>
                        <a:rPr kumimoji="1" lang="en-US" altLang="ja-JP" sz="2800" b="0" i="1" u="none" strike="noStrike" kern="1200" cap="all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𝑛</m:t>
                      </m:r>
                      <m:r>
                        <a:rPr kumimoji="1" lang="en-US" altLang="ja-JP" sz="2800" b="0" i="1" u="none" strike="noStrike" kern="1200" cap="all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28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en-US" altLang="ja-JP" sz="28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𝐶</m:t>
                          </m:r>
                        </m:num>
                        <m:den>
                          <m:r>
                            <a:rPr kumimoji="1" lang="en-US" altLang="ja-JP" sz="28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sz="28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28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e>
                        <m:sup>
                          <m:r>
                            <a:rPr kumimoji="1" lang="en-US" altLang="ja-JP" sz="28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5B09E48A-38B4-729F-4332-F52FDE352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006" y="3307587"/>
                <a:ext cx="5285579" cy="106029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29AACB96-98E1-A132-2BC4-BE43361983EB}"/>
              </a:ext>
            </a:extLst>
          </p:cNvPr>
          <p:cNvSpPr txBox="1"/>
          <p:nvPr/>
        </p:nvSpPr>
        <p:spPr>
          <a:xfrm>
            <a:off x="9142931" y="3271786"/>
            <a:ext cx="10809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0" i="0" u="none" strike="noStrike" baseline="0" dirty="0">
                <a:solidFill>
                  <a:srgbClr val="FF0000"/>
                </a:solidFill>
                <a:latin typeface="CMR10"/>
              </a:rPr>
              <a:t>Coupling</a:t>
            </a:r>
            <a:endParaRPr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806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A8A0D9-9533-6033-5263-04D557B6B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2781EA3B-F2FE-67DF-74BE-EEDB2C915A65}"/>
              </a:ext>
            </a:extLst>
          </p:cNvPr>
          <p:cNvSpPr/>
          <p:nvPr/>
        </p:nvSpPr>
        <p:spPr>
          <a:xfrm>
            <a:off x="210287" y="4528234"/>
            <a:ext cx="9136696" cy="22338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923F49BA-A9CD-4D7A-95C2-577AC1CC2DAF}"/>
                  </a:ext>
                </a:extLst>
              </p:cNvPr>
              <p:cNvSpPr/>
              <p:nvPr/>
            </p:nvSpPr>
            <p:spPr>
              <a:xfrm>
                <a:off x="241117" y="5649025"/>
                <a:ext cx="4515736" cy="1028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3200" i="1" cap="all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ja-JP" altLang="en-US" sz="3200" i="1" cap="all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ja-JP" sz="32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altLang="ja-JP" sz="320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𝐵𝑛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ja-JP" sz="32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ja-JP" sz="32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ja-JP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923F49BA-A9CD-4D7A-95C2-577AC1CC2D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17" y="5649025"/>
                <a:ext cx="4515736" cy="10287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C84534F2-D4D3-F2ED-FC49-A9339455C43C}"/>
                  </a:ext>
                </a:extLst>
              </p:cNvPr>
              <p:cNvSpPr/>
              <p:nvPr/>
            </p:nvSpPr>
            <p:spPr>
              <a:xfrm>
                <a:off x="-94268" y="4535941"/>
                <a:ext cx="8367092" cy="1028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3200" i="1" cap="all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ja-JP" altLang="en-US" sz="3200" i="1" cap="all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ja-JP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sz="32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32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altLang="ja-JP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32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  <m:r>
                                <a:rPr lang="en-US" altLang="ja-JP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ja-JP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altLang="ja-JP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ja-JP" sz="3200" b="1" dirty="0"/>
              </a:p>
            </p:txBody>
          </p:sp>
        </mc:Choice>
        <mc:Fallback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C84534F2-D4D3-F2ED-FC49-A9339455C4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4268" y="4535941"/>
                <a:ext cx="8367092" cy="10287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矢印: 下 12">
            <a:extLst>
              <a:ext uri="{FF2B5EF4-FFF2-40B4-BE49-F238E27FC236}">
                <a16:creationId xmlns:a16="http://schemas.microsoft.com/office/drawing/2014/main" id="{88CDD46F-E2D0-12CF-3BF1-15B61B1A1178}"/>
              </a:ext>
            </a:extLst>
          </p:cNvPr>
          <p:cNvSpPr/>
          <p:nvPr/>
        </p:nvSpPr>
        <p:spPr>
          <a:xfrm>
            <a:off x="610415" y="3913217"/>
            <a:ext cx="619432" cy="59608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4CF7606-CBD9-F336-6ECA-3B052CE045DF}"/>
              </a:ext>
            </a:extLst>
          </p:cNvPr>
          <p:cNvSpPr txBox="1"/>
          <p:nvPr/>
        </p:nvSpPr>
        <p:spPr>
          <a:xfrm>
            <a:off x="5061408" y="6137388"/>
            <a:ext cx="34744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0" i="0" u="none" strike="noStrike" baseline="0" dirty="0">
                <a:latin typeface="CMR10"/>
              </a:rPr>
              <a:t>leading derivative terms</a:t>
            </a:r>
            <a:endParaRPr lang="ja-JP" altLang="en-US" sz="2400" dirty="0"/>
          </a:p>
        </p:txBody>
      </p:sp>
      <p:sp>
        <p:nvSpPr>
          <p:cNvPr id="3" name="角丸四角形 11">
            <a:extLst>
              <a:ext uri="{FF2B5EF4-FFF2-40B4-BE49-F238E27FC236}">
                <a16:creationId xmlns:a16="http://schemas.microsoft.com/office/drawing/2014/main" id="{6DDE9C65-577F-0BC2-EBA4-85A9055DF95A}"/>
              </a:ext>
            </a:extLst>
          </p:cNvPr>
          <p:cNvSpPr/>
          <p:nvPr/>
        </p:nvSpPr>
        <p:spPr>
          <a:xfrm>
            <a:off x="241117" y="1132134"/>
            <a:ext cx="5412594" cy="2762155"/>
          </a:xfrm>
          <a:prstGeom prst="roundRect">
            <a:avLst>
              <a:gd name="adj" fmla="val 1280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401F80D7-1A7C-8ED5-264B-1B6FAF273346}"/>
                  </a:ext>
                </a:extLst>
              </p:cNvPr>
              <p:cNvSpPr/>
              <p:nvPr/>
            </p:nvSpPr>
            <p:spPr>
              <a:xfrm>
                <a:off x="-162795" y="2583668"/>
                <a:ext cx="6041081" cy="1028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3200" i="1" cap="all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ja-JP" altLang="en-US" sz="3200" i="1" cap="all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ja-JP" sz="32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̃"/>
                          <m:ctrlPr>
                            <a:rPr lang="en-US" altLang="ja-JP" sz="32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3200" i="1" dirty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acc>
                      <m:sSup>
                        <m:sSupPr>
                          <m:ctrlP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altLang="ja-JP" sz="32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ja-JP" sz="3200">
                          <a:latin typeface="Cambria Math" panose="02040503050406030204" pitchFamily="18" charset="0"/>
                        </a:rPr>
                        <m:t>Γ</m:t>
                      </m:r>
                      <m:f>
                        <m:fPr>
                          <m:ctrlPr>
                            <a:rPr lang="en-US" altLang="ja-JP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𝛿𝜎</m:t>
                          </m:r>
                        </m:den>
                      </m:f>
                      <m:r>
                        <a:rPr lang="en-US" altLang="ja-JP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</m:oMath>
                  </m:oMathPara>
                </a14:m>
                <a:endParaRPr lang="ja-JP" altLang="en-US" sz="3200" dirty="0"/>
              </a:p>
            </p:txBody>
          </p:sp>
        </mc:Choice>
        <mc:Fallback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401F80D7-1A7C-8ED5-264B-1B6FAF2733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62795" y="2583668"/>
                <a:ext cx="6041081" cy="10287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849BE86D-C67A-5AD3-A316-AF112BAE55D4}"/>
                  </a:ext>
                </a:extLst>
              </p:cNvPr>
              <p:cNvSpPr/>
              <p:nvPr/>
            </p:nvSpPr>
            <p:spPr>
              <a:xfrm>
                <a:off x="64839" y="1381770"/>
                <a:ext cx="5876097" cy="1028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3200" i="1" cap="all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ja-JP" altLang="en-US" sz="3200" i="1" cap="all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ja-JP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200" i="1">
                          <a:latin typeface="Cambria Math" panose="02040503050406030204" pitchFamily="18" charset="0"/>
                        </a:rPr>
                        <m:t>𝜆</m:t>
                      </m:r>
                      <m:sSup>
                        <m:sSupPr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altLang="ja-JP" sz="3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altLang="ja-JP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̃"/>
                          <m:ctrlPr>
                            <a:rPr lang="en-US" altLang="ja-JP" sz="32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3200" i="1" dirty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acc>
                      <m:sSup>
                        <m:sSupPr>
                          <m:ctrlPr>
                            <a:rPr lang="en-US" altLang="ja-JP" sz="32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dirty="0"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altLang="ja-JP" sz="32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US" altLang="ja-JP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𝐹</m:t>
                          </m:r>
                        </m:num>
                        <m:den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𝛿𝜎</m:t>
                          </m:r>
                        </m:den>
                      </m:f>
                      <m:r>
                        <a:rPr lang="en-US" altLang="ja-JP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altLang="ja-JP" sz="32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ja-JP" sz="3200" dirty="0"/>
              </a:p>
            </p:txBody>
          </p:sp>
        </mc:Choice>
        <mc:Fallback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id="{849BE86D-C67A-5AD3-A316-AF112BAE55D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9" y="1381770"/>
                <a:ext cx="5876097" cy="10287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EDC730C2-5F9D-D075-461D-17A40D5B8313}"/>
              </a:ext>
            </a:extLst>
          </p:cNvPr>
          <p:cNvSpPr/>
          <p:nvPr/>
        </p:nvSpPr>
        <p:spPr>
          <a:xfrm>
            <a:off x="2307334" y="1354789"/>
            <a:ext cx="640080" cy="1144537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B4D78BC2-5C4C-57FE-F5E7-1C1ECC34A241}"/>
              </a:ext>
            </a:extLst>
          </p:cNvPr>
          <p:cNvSpPr/>
          <p:nvPr/>
        </p:nvSpPr>
        <p:spPr>
          <a:xfrm>
            <a:off x="4001506" y="1323872"/>
            <a:ext cx="640080" cy="1144537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四角形: 角を丸くする 36">
            <a:extLst>
              <a:ext uri="{FF2B5EF4-FFF2-40B4-BE49-F238E27FC236}">
                <a16:creationId xmlns:a16="http://schemas.microsoft.com/office/drawing/2014/main" id="{4E0C8047-1803-D603-F19C-662E0EB13E69}"/>
              </a:ext>
            </a:extLst>
          </p:cNvPr>
          <p:cNvSpPr/>
          <p:nvPr/>
        </p:nvSpPr>
        <p:spPr>
          <a:xfrm>
            <a:off x="2302548" y="2545328"/>
            <a:ext cx="640080" cy="1144537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B20015A1-E921-CACA-C51F-7D9DE072E154}"/>
              </a:ext>
            </a:extLst>
          </p:cNvPr>
          <p:cNvSpPr/>
          <p:nvPr/>
        </p:nvSpPr>
        <p:spPr>
          <a:xfrm>
            <a:off x="3632226" y="2576144"/>
            <a:ext cx="640080" cy="1144537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角丸四角形 11">
            <a:extLst>
              <a:ext uri="{FF2B5EF4-FFF2-40B4-BE49-F238E27FC236}">
                <a16:creationId xmlns:a16="http://schemas.microsoft.com/office/drawing/2014/main" id="{9E5F91BE-C23E-4BCC-7180-CD188323132A}"/>
              </a:ext>
            </a:extLst>
          </p:cNvPr>
          <p:cNvSpPr/>
          <p:nvPr/>
        </p:nvSpPr>
        <p:spPr>
          <a:xfrm>
            <a:off x="5777596" y="1113917"/>
            <a:ext cx="6161261" cy="3279503"/>
          </a:xfrm>
          <a:prstGeom prst="roundRect">
            <a:avLst>
              <a:gd name="adj" fmla="val 800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>
              <a:lnSpc>
                <a:spcPct val="120000"/>
              </a:lnSpc>
              <a:spcBef>
                <a:spcPts val="1000"/>
              </a:spcBef>
              <a:buClr>
                <a:prstClr val="black"/>
              </a:buClr>
            </a:pPr>
            <a:endParaRPr kumimoji="1" lang="en-US" altLang="ja-JP" sz="2000" cap="all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B5F9FC32-89AA-3392-F4E4-8A93797E6F7E}"/>
                  </a:ext>
                </a:extLst>
              </p:cNvPr>
              <p:cNvSpPr txBox="1"/>
              <p:nvPr/>
            </p:nvSpPr>
            <p:spPr>
              <a:xfrm>
                <a:off x="5871835" y="1118136"/>
                <a:ext cx="6139171" cy="2245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prstClr val="black"/>
                  </a:buClr>
                  <a:buSzTx/>
                  <a:buFontTx/>
                  <a:buNone/>
                  <a:tabLst/>
                  <a:defRPr/>
                </a:pPr>
                <a:r>
                  <a:rPr lang="en-US" altLang="ja-JP" sz="2800" u="sng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F</a:t>
                </a:r>
                <a:r>
                  <a:rPr kumimoji="1" lang="en-US" altLang="ja-JP" sz="2800" b="0" i="0" u="sng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ree</a:t>
                </a:r>
                <a:r>
                  <a:rPr kumimoji="1" lang="en-US" altLang="ja-JP" sz="28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 energy functional </a:t>
                </a:r>
                <a14:m>
                  <m:oMath xmlns:m="http://schemas.openxmlformats.org/officeDocument/2006/math">
                    <m:r>
                      <a:rPr kumimoji="1" lang="en-US" altLang="ja-JP" sz="2800" b="0" i="1" u="sng" strike="noStrike" kern="1200" cap="all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begChr m:val="["/>
                        <m:endChr m:val="]"/>
                        <m:ctrlPr>
                          <a:rPr kumimoji="1" lang="en-US" altLang="ja-JP" sz="2800" b="1" i="1" u="sng" strike="noStrike" kern="1200" cap="all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sz="2800" b="0" i="1" u="sng" strike="noStrike" kern="1200" cap="all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kumimoji="1" lang="en-US" altLang="ja-JP" sz="2800" b="0" i="1" u="sng" strike="noStrike" kern="1200" cap="all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kumimoji="1" lang="en-US" altLang="ja-JP" sz="2800" b="0" i="1" u="sng" strike="noStrike" kern="1200" cap="all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kumimoji="1" lang="en-US" altLang="ja-JP" sz="2800" b="0" i="1" u="sng" strike="noStrike" kern="1200" cap="all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ＭＳ Ｐゴシック" panose="020B0600070205080204" pitchFamily="50" charset="-128"/>
                </a:endParaRPr>
              </a:p>
              <a:p>
                <a:pPr lvl="0">
                  <a:lnSpc>
                    <a:spcPct val="120000"/>
                  </a:lnSpc>
                  <a:spcBef>
                    <a:spcPts val="1000"/>
                  </a:spcBef>
                  <a:buClr>
                    <a:prstClr val="black"/>
                  </a:buClr>
                  <a:defRPr/>
                </a:pPr>
                <a:r>
                  <a:rPr kumimoji="1" lang="en-US" altLang="ja-JP" sz="2800" b="0" u="none" strike="noStrike" kern="1200" cap="all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1" lang="en-US" altLang="ja-JP" sz="2800" b="0" i="1" u="none" strike="noStrike" kern="1200" cap="all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p>
                          <m:sSupPr>
                            <m:ctrlPr>
                              <a:rPr kumimoji="1" lang="en-US" altLang="ja-JP" sz="2800" b="0" i="1" u="none" strike="noStrike" kern="1200" cap="all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sz="2800" b="0" i="1" u="none" strike="noStrike" kern="1200" cap="all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kumimoji="1" lang="en-US" altLang="ja-JP" sz="2800" b="0" i="1" u="none" strike="noStrike" kern="1200" cap="all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kumimoji="1" lang="en-US" altLang="ja-JP" sz="2800" b="0" i="1" u="none" strike="noStrike" kern="1200" cap="all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nary>
                    <m:d>
                      <m:dPr>
                        <m:begChr m:val="["/>
                        <m:endChr m:val="]"/>
                        <m:ctrlPr>
                          <a:rPr kumimoji="1" lang="en-US" altLang="ja-JP" sz="2800" b="0" i="1" u="none" strike="noStrike" kern="1200" cap="all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kumimoji="1" lang="en-US" altLang="ja-JP" sz="2800" b="0" i="1" u="none" strike="noStrike" kern="1200" cap="all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kumimoji="1" lang="en-US" altLang="ja-JP" sz="2800" b="0" i="1" u="none" strike="noStrike" kern="1200" cap="all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kumimoji="1" lang="en-US" altLang="ja-JP" sz="2800" b="0" i="1" u="none" strike="noStrike" kern="1200" cap="all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kumimoji="1" lang="en-US" altLang="ja-JP" sz="2800" b="0" i="1" u="none" strike="noStrike" kern="1200" cap="all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kumimoji="1" lang="en-US" altLang="ja-JP" sz="2800" b="0" i="1" u="none" strike="noStrike" kern="1200" cap="all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sz="2800" b="0" i="1" u="none" strike="noStrike" kern="1200" cap="all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ja-JP" altLang="en-US" sz="2800" b="0" i="1" u="none" strike="noStrike" kern="1200" cap="all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b>
                                    <m:r>
                                      <a:rPr kumimoji="1" lang="en-US" altLang="ja-JP" sz="2800" b="0" i="1" u="none" strike="noStrike" kern="1200" cap="all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kumimoji="1" lang="en-US" altLang="ja-JP" sz="2800" b="0" i="1" u="none" strike="noStrike" kern="1200" cap="all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d>
                          </m:e>
                          <m:sup>
                            <m:r>
                              <a:rPr kumimoji="1" lang="en-US" altLang="ja-JP" sz="2800" b="0" i="1" u="none" strike="noStrike" kern="1200" cap="all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kumimoji="1" lang="en-US" altLang="ja-JP" sz="2800" b="0" i="1" u="none" strike="noStrike" kern="1200" cap="all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sz="2800" b="0" i="1" u="none" strike="noStrike" kern="1200" cap="all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altLang="ja-JP" sz="2800" i="1" cap="all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800" i="1" cap="all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ja-JP" sz="2800" i="1" cap="all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2800" i="1" cap="all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sSub>
                          <m:sSubPr>
                            <m:ctrlPr>
                              <a:rPr lang="en-US" altLang="ja-JP" sz="2800" i="1" cap="all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sz="2800" i="1" cap="all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ja-JP" sz="2800" i="1" cap="all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ja-JP" sz="2800" b="0" i="1" cap="all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ja-JP" sz="2800" b="0" i="1" cap="all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altLang="ja-JP" sz="2800" i="1" cap="all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ja-JP" sz="2800" b="0" i="1" cap="all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US" altLang="ja-JP" sz="2800" i="1" cap="all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p>
                          <m:sSupPr>
                            <m:ctrlPr>
                              <a:rPr lang="en-US" altLang="ja-JP" sz="2800" i="1" cap="all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ja-JP" sz="2800" i="1" cap="all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2800" i="1" cap="all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2800" i="1" cap="all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b>
                                    <m:r>
                                      <a:rPr lang="en-US" altLang="ja-JP" sz="2800" i="1" cap="all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ja-JP" sz="2800" b="0" i="1" cap="all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  <m:sup>
                            <m:r>
                              <a:rPr lang="en-US" altLang="ja-JP" sz="2800" i="1" cap="all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ja-JP" sz="2800" b="0" i="1" cap="all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ja-JP" sz="2800" b="0" i="1" cap="all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altLang="ja-JP" sz="2800" b="0" i="1" cap="all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sz="2800" b="0" i="1" cap="all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ja-JP" sz="2800" b="0" i="1" cap="all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800" b="0" i="1" cap="all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ja-JP" sz="2800" b="0" i="1" cap="all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B5F9FC32-89AA-3392-F4E4-8A93797E6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835" y="1118136"/>
                <a:ext cx="6139171" cy="2245743"/>
              </a:xfrm>
              <a:prstGeom prst="rect">
                <a:avLst/>
              </a:prstGeom>
              <a:blipFill>
                <a:blip r:embed="rId7"/>
                <a:stretch>
                  <a:fillRect l="-1986" t="-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0255922E-AD70-540F-9358-A1F47AC3CE26}"/>
              </a:ext>
            </a:extLst>
          </p:cNvPr>
          <p:cNvSpPr txBox="1"/>
          <p:nvPr/>
        </p:nvSpPr>
        <p:spPr>
          <a:xfrm>
            <a:off x="9142931" y="3271786"/>
            <a:ext cx="10809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b="0" i="0" u="none" strike="noStrike" baseline="0" dirty="0">
                <a:solidFill>
                  <a:srgbClr val="FF0000"/>
                </a:solidFill>
                <a:latin typeface="CMR10"/>
              </a:rPr>
              <a:t>Coupling</a:t>
            </a:r>
            <a:endParaRPr lang="ja-JP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88124B80-D773-E25F-0490-C3F3525F351D}"/>
                  </a:ext>
                </a:extLst>
              </p:cNvPr>
              <p:cNvSpPr txBox="1"/>
              <p:nvPr/>
            </p:nvSpPr>
            <p:spPr>
              <a:xfrm>
                <a:off x="6296006" y="3307587"/>
                <a:ext cx="5285579" cy="10602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prstClr val="black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u="none" strike="noStrike" kern="1200" cap="all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sz="28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ja-JP" sz="28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𝜎</m:t>
                          </m:r>
                          <m:r>
                            <a:rPr kumimoji="1" lang="en-US" altLang="ja-JP" sz="28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a:rPr kumimoji="1" lang="en-US" altLang="ja-JP" sz="28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kumimoji="1" lang="en-US" altLang="ja-JP" sz="2800" b="0" i="1" u="none" strike="noStrike" kern="1200" cap="all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8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en-US" altLang="ja-JP" sz="28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num>
                        <m:den>
                          <m:r>
                            <a:rPr kumimoji="1" lang="en-US" altLang="ja-JP" sz="28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sz="28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28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𝜎</m:t>
                          </m:r>
                        </m:e>
                        <m:sup>
                          <m:r>
                            <a:rPr kumimoji="1" lang="en-US" altLang="ja-JP" sz="28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800" b="0" i="1" u="none" strike="noStrike" kern="1200" cap="all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1" lang="en-US" altLang="ja-JP" sz="2800" b="0" i="1" u="none" strike="noStrike" kern="1200" cap="all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𝐵</m:t>
                      </m:r>
                      <m:r>
                        <a:rPr kumimoji="1" lang="en-US" altLang="ja-JP" sz="2800" b="0" i="1" u="none" strike="noStrike" kern="1200" cap="all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𝜎</m:t>
                      </m:r>
                      <m:r>
                        <a:rPr kumimoji="1" lang="en-US" altLang="ja-JP" sz="2800" b="0" i="1" u="none" strike="noStrike" kern="1200" cap="all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𝑛</m:t>
                      </m:r>
                      <m:r>
                        <a:rPr kumimoji="1" lang="en-US" altLang="ja-JP" sz="2800" b="0" i="1" u="none" strike="noStrike" kern="1200" cap="all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28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en-US" altLang="ja-JP" sz="28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𝐶</m:t>
                          </m:r>
                        </m:num>
                        <m:den>
                          <m:r>
                            <a:rPr kumimoji="1" lang="en-US" altLang="ja-JP" sz="28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sz="28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28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e>
                        <m:sup>
                          <m:r>
                            <a:rPr kumimoji="1" lang="en-US" altLang="ja-JP" sz="28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2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88124B80-D773-E25F-0490-C3F3525F3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6006" y="3307587"/>
                <a:ext cx="5285579" cy="10602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四角形: 角を丸くする 45">
            <a:extLst>
              <a:ext uri="{FF2B5EF4-FFF2-40B4-BE49-F238E27FC236}">
                <a16:creationId xmlns:a16="http://schemas.microsoft.com/office/drawing/2014/main" id="{61DECD9F-E5D0-7723-DF21-38B2B3C5F758}"/>
              </a:ext>
            </a:extLst>
          </p:cNvPr>
          <p:cNvSpPr/>
          <p:nvPr/>
        </p:nvSpPr>
        <p:spPr>
          <a:xfrm>
            <a:off x="9270782" y="1160546"/>
            <a:ext cx="1080921" cy="531094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00AD7AC0-4C91-E6D8-3225-30CD6EB2B622}"/>
              </a:ext>
            </a:extLst>
          </p:cNvPr>
          <p:cNvSpPr txBox="1"/>
          <p:nvPr/>
        </p:nvSpPr>
        <p:spPr>
          <a:xfrm>
            <a:off x="1570725" y="3977415"/>
            <a:ext cx="39537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Calculate the functional derivative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タイトル 1">
                <a:extLst>
                  <a:ext uri="{FF2B5EF4-FFF2-40B4-BE49-F238E27FC236}">
                    <a16:creationId xmlns:a16="http://schemas.microsoft.com/office/drawing/2014/main" id="{88C92069-EC89-7943-CE14-3E3A3AE0D26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20140"/>
                <a:ext cx="12192000" cy="110460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3600" kern="1200" cap="all" baseline="0">
                    <a:solidFill>
                      <a:schemeClr val="tx1"/>
                    </a:solidFill>
                    <a:effectLst/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>
                  <a:defRPr/>
                </a:pPr>
                <a:r>
                  <a:rPr kumimoji="1" lang="en-US" altLang="ja-JP" sz="3600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Coupled Langevin equations (</a:t>
                </a:r>
                <a14:m>
                  <m:oMath xmlns:m="http://schemas.openxmlformats.org/officeDocument/2006/math">
                    <m:r>
                      <a:rPr lang="en-US" altLang="ja-JP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altLang="ja-JP" cap="none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ja-JP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𝜎</m:t>
                    </m:r>
                    <m:r>
                      <a:rPr lang="en-US" altLang="ja-JP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kumimoji="1" lang="en-US" altLang="ja-JP" sz="3600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system)</a:t>
                </a:r>
                <a:endParaRPr kumimoji="1" lang="ja-JP" altLang="en-US" sz="3600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50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9" name="タイトル 1">
                <a:extLst>
                  <a:ext uri="{FF2B5EF4-FFF2-40B4-BE49-F238E27FC236}">
                    <a16:creationId xmlns:a16="http://schemas.microsoft.com/office/drawing/2014/main" id="{88C92069-EC89-7943-CE14-3E3A3AE0D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140"/>
                <a:ext cx="12192000" cy="11046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C0B5242E-F7A0-4F42-95E2-8C0EC0F6B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618675C8-E917-403D-8ABA-0A71D7A3738B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07360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4E27C-291E-4D95-3034-7C3B3587ED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37A3ADFF-CBC9-A737-39F4-759833EFA753}"/>
              </a:ext>
            </a:extLst>
          </p:cNvPr>
          <p:cNvSpPr/>
          <p:nvPr/>
        </p:nvSpPr>
        <p:spPr>
          <a:xfrm>
            <a:off x="144463" y="3543824"/>
            <a:ext cx="9319576" cy="3187356"/>
          </a:xfrm>
          <a:prstGeom prst="roundRect">
            <a:avLst>
              <a:gd name="adj" fmla="val 909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Calibri" panose="020F0502020204030204" pitchFamily="34" charset="0"/>
            </a:endParaRPr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46B7D881-63D5-49BA-EC8B-C26E956BE5C0}"/>
              </a:ext>
            </a:extLst>
          </p:cNvPr>
          <p:cNvSpPr/>
          <p:nvPr/>
        </p:nvSpPr>
        <p:spPr>
          <a:xfrm>
            <a:off x="2375582" y="3282862"/>
            <a:ext cx="619432" cy="54786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28D987C9-A399-B9F7-E336-0EAFEAE9040C}"/>
                  </a:ext>
                </a:extLst>
              </p:cNvPr>
              <p:cNvSpPr/>
              <p:nvPr/>
            </p:nvSpPr>
            <p:spPr>
              <a:xfrm>
                <a:off x="102128" y="4700091"/>
                <a:ext cx="4825063" cy="1028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3200" i="1" cap="all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ja-JP" altLang="en-US" sz="3200" i="1" cap="all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ja-JP" sz="32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altLang="ja-JP" sz="320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𝐵𝑛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ja-JP" sz="32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ja-JP" sz="32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ja-JP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2" name="正方形/長方形 1">
                <a:extLst>
                  <a:ext uri="{FF2B5EF4-FFF2-40B4-BE49-F238E27FC236}">
                    <a16:creationId xmlns:a16="http://schemas.microsoft.com/office/drawing/2014/main" id="{28D987C9-A399-B9F7-E336-0EAFEAE904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28" y="4700091"/>
                <a:ext cx="4825063" cy="10287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685308DE-5836-B861-4C9E-51E80374773C}"/>
                  </a:ext>
                </a:extLst>
              </p:cNvPr>
              <p:cNvSpPr/>
              <p:nvPr/>
            </p:nvSpPr>
            <p:spPr>
              <a:xfrm>
                <a:off x="-79453" y="3642736"/>
                <a:ext cx="3164199" cy="1028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3200" i="1" cap="all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ja-JP" altLang="en-US" sz="3200" i="1" cap="all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ja-JP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ja-JP" sz="3200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𝜈</m:t>
                      </m:r>
                    </m:oMath>
                  </m:oMathPara>
                </a14:m>
                <a:endParaRPr lang="en-US" altLang="ja-JP" sz="3200" b="1" dirty="0"/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685308DE-5836-B861-4C9E-51E8037477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453" y="3642736"/>
                <a:ext cx="3164199" cy="10287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039C53EF-709F-15EF-15DE-636BA41EED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-472254" y="5676619"/>
                <a:ext cx="9936293" cy="100495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ja-JP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f>
                        <m:fPr>
                          <m:ctrlP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i="1" cap="all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𝝂</m:t>
                          </m:r>
                        </m:num>
                        <m:den>
                          <m:r>
                            <a:rPr lang="ja-JP" altLang="en-US" i="1" cap="all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ja-JP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b="1" i="1" smtClean="0">
                          <a:latin typeface="Cambria Math" panose="02040503050406030204" pitchFamily="18" charset="0"/>
                        </a:rPr>
                        <m:t>𝝂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ja-JP" b="0" i="0" smtClean="0">
                          <a:latin typeface="Cambria Math" panose="02040503050406030204" pitchFamily="18" charset="0"/>
                        </a:rPr>
                        <m:t>∇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𝝃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</m:oMath>
                  </m:oMathPara>
                </a14:m>
                <a:endParaRPr lang="en-US" altLang="ja-JP" b="1" dirty="0"/>
              </a:p>
              <a:p>
                <a:pPr marL="0" indent="0">
                  <a:buNone/>
                </a:pPr>
                <a:endParaRPr lang="en-US" altLang="ja-JP" dirty="0"/>
              </a:p>
            </p:txBody>
          </p:sp>
        </mc:Choice>
        <mc:Fallback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039C53EF-709F-15EF-15DE-636BA41EED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72254" y="5676619"/>
                <a:ext cx="9936293" cy="100495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タイトル 1">
                <a:extLst>
                  <a:ext uri="{FF2B5EF4-FFF2-40B4-BE49-F238E27FC236}">
                    <a16:creationId xmlns:a16="http://schemas.microsoft.com/office/drawing/2014/main" id="{ED10FBAA-C5AA-B277-C307-B4C5C5E51E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20140"/>
                <a:ext cx="12192000" cy="110460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3600" kern="1200" cap="all" baseline="0">
                    <a:solidFill>
                      <a:schemeClr val="tx1"/>
                    </a:solidFill>
                    <a:effectLst/>
                    <a:latin typeface="+mj-lt"/>
                    <a:ea typeface="+mj-ea"/>
                    <a:cs typeface="+mj-cs"/>
                  </a:defRPr>
                </a:lvl1pPr>
              </a:lstStyle>
              <a:p>
                <a:pPr lvl="0">
                  <a:defRPr/>
                </a:pPr>
                <a:r>
                  <a:rPr kumimoji="1" lang="en-US" altLang="ja-JP" sz="3600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Coupled Langevin equations (</a:t>
                </a:r>
                <a14:m>
                  <m:oMath xmlns:m="http://schemas.openxmlformats.org/officeDocument/2006/math">
                    <m:r>
                      <a:rPr lang="en-US" altLang="ja-JP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altLang="ja-JP" cap="none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ja-JP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𝜎</m:t>
                    </m:r>
                    <m:r>
                      <m:rPr>
                        <m:nor/>
                      </m:rPr>
                      <a:rPr lang="en-US" altLang="ja-JP" cap="none" dirty="0">
                        <a:solidFill>
                          <a:prstClr val="black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altLang="ja-JP" b="0" i="1" cap="none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𝜈</m:t>
                    </m:r>
                  </m:oMath>
                </a14:m>
                <a:r>
                  <a:rPr kumimoji="1" lang="en-US" altLang="ja-JP" sz="3600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 system)</a:t>
                </a:r>
                <a:endParaRPr kumimoji="1" lang="ja-JP" altLang="en-US" sz="3600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50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タイトル 1">
                <a:extLst>
                  <a:ext uri="{FF2B5EF4-FFF2-40B4-BE49-F238E27FC236}">
                    <a16:creationId xmlns:a16="http://schemas.microsoft.com/office/drawing/2014/main" id="{ED10FBAA-C5AA-B277-C307-B4C5C5E51E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140"/>
                <a:ext cx="12192000" cy="11046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角丸四角形 11">
            <a:extLst>
              <a:ext uri="{FF2B5EF4-FFF2-40B4-BE49-F238E27FC236}">
                <a16:creationId xmlns:a16="http://schemas.microsoft.com/office/drawing/2014/main" id="{D18CE4C0-2FD6-FDCB-FF2E-B0A73D69C06E}"/>
              </a:ext>
            </a:extLst>
          </p:cNvPr>
          <p:cNvSpPr/>
          <p:nvPr/>
        </p:nvSpPr>
        <p:spPr>
          <a:xfrm>
            <a:off x="108483" y="1064822"/>
            <a:ext cx="9136696" cy="223387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3950DCC6-75A6-16A9-41D4-26B467464C35}"/>
                  </a:ext>
                </a:extLst>
              </p:cNvPr>
              <p:cNvSpPr/>
              <p:nvPr/>
            </p:nvSpPr>
            <p:spPr>
              <a:xfrm>
                <a:off x="139313" y="2185613"/>
                <a:ext cx="4515736" cy="1028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3200" i="1" cap="all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ja-JP" altLang="en-US" sz="3200" i="1" cap="all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ja-JP" sz="32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altLang="ja-JP" sz="320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𝐵𝑛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ja-JP" sz="32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altLang="ja-JP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ja-JP" sz="32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ja-JP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23" name="正方形/長方形 22">
                <a:extLst>
                  <a:ext uri="{FF2B5EF4-FFF2-40B4-BE49-F238E27FC236}">
                    <a16:creationId xmlns:a16="http://schemas.microsoft.com/office/drawing/2014/main" id="{3950DCC6-75A6-16A9-41D4-26B467464C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13" y="2185613"/>
                <a:ext cx="4515736" cy="10287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3B98C881-43DD-BFD1-1452-D54CBC6C6C2B}"/>
                  </a:ext>
                </a:extLst>
              </p:cNvPr>
              <p:cNvSpPr/>
              <p:nvPr/>
            </p:nvSpPr>
            <p:spPr>
              <a:xfrm>
                <a:off x="-196072" y="1072529"/>
                <a:ext cx="8367092" cy="1028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3200" i="1" cap="all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ja-JP" altLang="en-US" sz="3200" i="1" cap="all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ja-JP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sz="320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altLang="ja-JP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32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altLang="ja-JP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32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  <m:r>
                                <a:rPr lang="en-US" altLang="ja-JP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ja-JP" sz="32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altLang="ja-JP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altLang="ja-JP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ja-JP" sz="3200" b="1" dirty="0"/>
              </a:p>
            </p:txBody>
          </p:sp>
        </mc:Choice>
        <mc:Fallback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3B98C881-43DD-BFD1-1452-D54CBC6C6C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6072" y="1072529"/>
                <a:ext cx="8367092" cy="10287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角丸四角形 11">
                <a:extLst>
                  <a:ext uri="{FF2B5EF4-FFF2-40B4-BE49-F238E27FC236}">
                    <a16:creationId xmlns:a16="http://schemas.microsoft.com/office/drawing/2014/main" id="{DC987308-D07B-CFD3-AC56-6442ECFE8967}"/>
                  </a:ext>
                </a:extLst>
              </p:cNvPr>
              <p:cNvSpPr/>
              <p:nvPr/>
            </p:nvSpPr>
            <p:spPr>
              <a:xfrm>
                <a:off x="4927191" y="3121348"/>
                <a:ext cx="6885699" cy="1152000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Extend by adding baryon diffusion current </a:t>
                </a:r>
                <a14:m>
                  <m:oMath xmlns:m="http://schemas.openxmlformats.org/officeDocument/2006/math">
                    <m:r>
                      <a:rPr kumimoji="1" lang="en-US" altLang="ja-JP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𝝂</m:t>
                    </m:r>
                  </m:oMath>
                </a14:m>
                <a:endParaRPr kumimoji="1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50" charset="-128"/>
                  <a:cs typeface="Calibri" panose="020F050202020403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with baryon relaxation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𝜏</m:t>
                        </m:r>
                      </m:e>
                      <m:sub>
                        <m:r>
                          <a:rPr kumimoji="1" lang="en-US" altLang="ja-JP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𝑅</m:t>
                        </m:r>
                      </m:sub>
                    </m:sSub>
                  </m:oMath>
                </a14:m>
                <a:r>
                  <a:rPr kumimoji="1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6" name="角丸四角形 11">
                <a:extLst>
                  <a:ext uri="{FF2B5EF4-FFF2-40B4-BE49-F238E27FC236}">
                    <a16:creationId xmlns:a16="http://schemas.microsoft.com/office/drawing/2014/main" id="{DC987308-D07B-CFD3-AC56-6442ECFE8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191" y="3121348"/>
                <a:ext cx="6885699" cy="1152000"/>
              </a:xfrm>
              <a:prstGeom prst="roundRect">
                <a:avLst/>
              </a:prstGeom>
              <a:blipFill>
                <a:blip r:embed="rId9"/>
                <a:stretch>
                  <a:fillRect l="-883" b="-5759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星: 8 pt 26">
            <a:extLst>
              <a:ext uri="{FF2B5EF4-FFF2-40B4-BE49-F238E27FC236}">
                <a16:creationId xmlns:a16="http://schemas.microsoft.com/office/drawing/2014/main" id="{C5E8A073-0BF1-811C-BCA4-8E684742007E}"/>
              </a:ext>
            </a:extLst>
          </p:cNvPr>
          <p:cNvSpPr/>
          <p:nvPr/>
        </p:nvSpPr>
        <p:spPr>
          <a:xfrm rot="566684">
            <a:off x="10816255" y="3858235"/>
            <a:ext cx="1181292" cy="576064"/>
          </a:xfrm>
          <a:prstGeom prst="star8">
            <a:avLst>
              <a:gd name="adj" fmla="val 35491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rgbClr val="FF0000"/>
                </a:solidFill>
              </a:rPr>
              <a:t>New!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5" name="スライド番号プレースホルダー 3">
            <a:extLst>
              <a:ext uri="{FF2B5EF4-FFF2-40B4-BE49-F238E27FC236}">
                <a16:creationId xmlns:a16="http://schemas.microsoft.com/office/drawing/2014/main" id="{59352E45-61F6-7D61-D526-56080A954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618675C8-E917-403D-8ABA-0A71D7A3738B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6820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11">
            <a:extLst>
              <a:ext uri="{FF2B5EF4-FFF2-40B4-BE49-F238E27FC236}">
                <a16:creationId xmlns:a16="http://schemas.microsoft.com/office/drawing/2014/main" id="{10C9724C-D2FD-EB11-14C7-408C4AA3B480}"/>
              </a:ext>
            </a:extLst>
          </p:cNvPr>
          <p:cNvSpPr/>
          <p:nvPr/>
        </p:nvSpPr>
        <p:spPr>
          <a:xfrm>
            <a:off x="6060441" y="1993706"/>
            <a:ext cx="6004560" cy="2214123"/>
          </a:xfrm>
          <a:prstGeom prst="roundRect">
            <a:avLst>
              <a:gd name="adj" fmla="val 1280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BB6A71AD-00CA-95C1-92E2-8CF31A4113CA}"/>
                  </a:ext>
                </a:extLst>
              </p:cNvPr>
              <p:cNvSpPr/>
              <p:nvPr/>
            </p:nvSpPr>
            <p:spPr>
              <a:xfrm>
                <a:off x="358820" y="2106534"/>
                <a:ext cx="2864494" cy="1112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32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̃"/>
                              <m:ctrlP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num>
                        <m:den>
                          <m:r>
                            <a:rPr lang="ja-JP" altLang="en-US" sz="32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3200" i="1" dirty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altLang="ja-JP" sz="32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32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ja-JP" sz="3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32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ja-JP" altLang="en-US" sz="32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ja-JP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 dirty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ja-JP" sz="32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altLang="ja-JP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32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𝜂</m:t>
                          </m:r>
                        </m:sup>
                      </m:sSup>
                    </m:oMath>
                  </m:oMathPara>
                </a14:m>
                <a:endParaRPr lang="en-US" altLang="ja-JP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正方形/長方形 3">
                <a:extLst>
                  <a:ext uri="{FF2B5EF4-FFF2-40B4-BE49-F238E27FC236}">
                    <a16:creationId xmlns:a16="http://schemas.microsoft.com/office/drawing/2014/main" id="{BB6A71AD-00CA-95C1-92E2-8CF31A4113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20" y="2106534"/>
                <a:ext cx="2864494" cy="11120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タイトル 1">
                <a:extLst>
                  <a:ext uri="{FF2B5EF4-FFF2-40B4-BE49-F238E27FC236}">
                    <a16:creationId xmlns:a16="http://schemas.microsoft.com/office/drawing/2014/main" id="{90E126C0-B297-448C-9694-270379416D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20140"/>
                <a:ext cx="12192000" cy="1104604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kumimoji="1" sz="3600" kern="1200" cap="all" baseline="0">
                    <a:solidFill>
                      <a:schemeClr val="tx1"/>
                    </a:solidFill>
                    <a:effectLst/>
                    <a:latin typeface="+mj-lt"/>
                    <a:ea typeface="+mj-ea"/>
                    <a:cs typeface="+mj-cs"/>
                  </a:defRPr>
                </a:lvl1pPr>
              </a:lstStyle>
              <a:p>
                <a:pPr>
                  <a:defRPr/>
                </a:pPr>
                <a:r>
                  <a:rPr lang="en-US" altLang="ja-JP" cap="none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Coupled Langevin equations (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altLang="ja-JP" cap="none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𝜎</m:t>
                    </m:r>
                    <m:r>
                      <m:rPr>
                        <m:nor/>
                      </m:rPr>
                      <a:rPr lang="en-US" altLang="ja-JP" cap="none" dirty="0">
                        <a:solidFill>
                          <a:prstClr val="black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altLang="ja-JP" i="1" cap="none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𝜈</m:t>
                    </m:r>
                  </m:oMath>
                </a14:m>
                <a:r>
                  <a:rPr lang="en-US" altLang="ja-JP" cap="none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system)</a:t>
                </a:r>
                <a:r>
                  <a:rPr lang="ja-JP" altLang="en-US" cap="none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altLang="ja-JP" cap="none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 </a:t>
                </a:r>
                <a14:m>
                  <m:oMath xmlns:m="http://schemas.openxmlformats.org/officeDocument/2006/math">
                    <m:r>
                      <a:rPr lang="en-US" altLang="ja-JP" sz="360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ja-JP" sz="36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ja-JP" sz="3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ja-JP" cap="none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space </a:t>
                </a:r>
                <a:endParaRPr kumimoji="1" lang="ja-JP" altLang="en-US" sz="3600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50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タイトル 1">
                <a:extLst>
                  <a:ext uri="{FF2B5EF4-FFF2-40B4-BE49-F238E27FC236}">
                    <a16:creationId xmlns:a16="http://schemas.microsoft.com/office/drawing/2014/main" id="{90E126C0-B297-448C-9694-270379416D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0140"/>
                <a:ext cx="12192000" cy="1104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05CED17C-83BE-1017-EC97-49AEB7C12582}"/>
                  </a:ext>
                </a:extLst>
              </p:cNvPr>
              <p:cNvSpPr/>
              <p:nvPr/>
            </p:nvSpPr>
            <p:spPr>
              <a:xfrm>
                <a:off x="-376451" y="4538008"/>
                <a:ext cx="10389131" cy="1188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32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ja-JP" sz="32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f>
                        <m:fPr>
                          <m:ctrlPr>
                            <a:rPr lang="en-US" altLang="ja-JP" sz="3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32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num>
                        <m:den>
                          <m:r>
                            <a:rPr lang="ja-JP" altLang="en-US" sz="32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3200" i="1" dirty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altLang="ja-JP" sz="32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3200" b="0" i="1" dirty="0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altLang="ja-JP" sz="32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3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f>
                        <m:fPr>
                          <m:ctrlPr>
                            <a:rPr lang="en-US" altLang="ja-JP" sz="32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32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ja-JP" altLang="en-US" sz="32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ja-JP" sz="3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3200" i="1" dirty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ja-JP" sz="32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ja-JP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ja-JP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3200" i="1" dirty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  <m:r>
                                <a:rPr lang="en-US" altLang="ja-JP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ja-JP" sz="32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3200" i="1" dirty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ja-JP" sz="3200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altLang="ja-JP" sz="32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altLang="ja-JP" sz="32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ja-JP" sz="32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32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3200" i="1" dirty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  <m:r>
                                <a:rPr lang="en-US" altLang="ja-JP" sz="3200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altLang="ja-JP" sz="32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3200" i="1" dirty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ja-JP" sz="3200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acc>
                            <m:accPr>
                              <m:chr m:val="̃"/>
                              <m:ctrlPr>
                                <a:rPr lang="en-US" altLang="ja-JP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f>
                                <m:fPr>
                                  <m:ctrlPr>
                                    <a:rPr lang="en-US" altLang="ja-JP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ja-JP" sz="32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acc>
                        </m:e>
                      </m:d>
                      <m:r>
                        <a:rPr lang="en-US" altLang="ja-JP" sz="32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i="1" dirty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</m:oMath>
                  </m:oMathPara>
                </a14:m>
                <a:endParaRPr lang="en-US" altLang="ja-JP" sz="3200" dirty="0"/>
              </a:p>
            </p:txBody>
          </p:sp>
        </mc:Choice>
        <mc:Fallback xmlns="">
          <p:sp>
            <p:nvSpPr>
              <p:cNvPr id="3" name="正方形/長方形 2">
                <a:extLst>
                  <a:ext uri="{FF2B5EF4-FFF2-40B4-BE49-F238E27FC236}">
                    <a16:creationId xmlns:a16="http://schemas.microsoft.com/office/drawing/2014/main" id="{05CED17C-83BE-1017-EC97-49AEB7C125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76451" y="4538008"/>
                <a:ext cx="10389131" cy="11882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E56B9E96-F713-1771-66FE-BFECE34A87F6}"/>
                  </a:ext>
                </a:extLst>
              </p:cNvPr>
              <p:cNvSpPr/>
              <p:nvPr/>
            </p:nvSpPr>
            <p:spPr>
              <a:xfrm>
                <a:off x="47594" y="3363949"/>
                <a:ext cx="5219056" cy="10287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32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3200" i="1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ja-JP" altLang="en-US" sz="32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3200" b="0" i="1" dirty="0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altLang="ja-JP" sz="3200" i="1" dirty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altLang="ja-JP" sz="3200" dirty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altLang="ja-JP" sz="32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ja-JP" sz="3200" i="1" dirty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ja-JP" sz="3200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32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ja-JP" sz="3200" dirty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altLang="ja-JP" sz="3200" i="1" dirty="0">
                          <a:latin typeface="Cambria Math" panose="02040503050406030204" pitchFamily="18" charset="0"/>
                        </a:rPr>
                        <m:t>𝐵</m:t>
                      </m:r>
                      <m:acc>
                        <m:accPr>
                          <m:chr m:val="̃"/>
                          <m:ctrlPr>
                            <a:rPr lang="en-US" altLang="ja-JP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32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altLang="ja-JP" sz="32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32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3200" i="1" dirty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altLang="ja-JP" sz="32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</m:oMath>
                  </m:oMathPara>
                </a14:m>
                <a:endParaRPr lang="en-US" altLang="ja-JP" sz="3200" dirty="0"/>
              </a:p>
            </p:txBody>
          </p:sp>
        </mc:Choice>
        <mc:Fallback xmlns="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E56B9E96-F713-1771-66FE-BFECE34A87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94" y="3363949"/>
                <a:ext cx="5219056" cy="10287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EBC4A67-9E86-FCF1-C777-34D588B76CBD}"/>
                  </a:ext>
                </a:extLst>
              </p:cNvPr>
              <p:cNvSpPr txBox="1"/>
              <p:nvPr/>
            </p:nvSpPr>
            <p:spPr>
              <a:xfrm>
                <a:off x="-120793" y="5871533"/>
                <a:ext cx="2561815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kumimoji="1" lang="en-US" altLang="ja-JP" sz="32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sz="32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EBC4A67-9E86-FCF1-C777-34D588B76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0793" y="5871533"/>
                <a:ext cx="256181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E92D15A-48CD-FF64-EE55-23BB2B5AB068}"/>
                  </a:ext>
                </a:extLst>
              </p:cNvPr>
              <p:cNvSpPr txBox="1"/>
              <p:nvPr/>
            </p:nvSpPr>
            <p:spPr>
              <a:xfrm>
                <a:off x="358820" y="1412472"/>
                <a:ext cx="611818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3200" u="sng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Rewrite the equation in </a:t>
                </a:r>
                <a14:m>
                  <m:oMath xmlns:m="http://schemas.openxmlformats.org/officeDocument/2006/math">
                    <m:r>
                      <a:rPr lang="en-US" altLang="ja-JP" sz="3200" b="0" i="1" u="sng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𝜏</m:t>
                    </m:r>
                  </m:oMath>
                </a14:m>
                <a:r>
                  <a:rPr lang="en-US" altLang="ja-JP" sz="3200" u="sng" cap="none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3200" i="1" u="sng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ja-JP" sz="3200" b="0" i="1" u="sng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𝜂</m:t>
                        </m:r>
                      </m:e>
                      <m:sub>
                        <m:r>
                          <a:rPr lang="en-US" altLang="ja-JP" sz="3200" b="0" i="1" u="sng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ja-JP" sz="3200" u="sng" cap="none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space</a:t>
                </a:r>
                <a:endParaRPr lang="ja-JP" altLang="en-US" sz="3200" u="sng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AE92D15A-48CD-FF64-EE55-23BB2B5AB0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20" y="1412472"/>
                <a:ext cx="6118180" cy="584775"/>
              </a:xfrm>
              <a:prstGeom prst="rect">
                <a:avLst/>
              </a:prstGeom>
              <a:blipFill>
                <a:blip r:embed="rId8"/>
                <a:stretch>
                  <a:fillRect l="-2590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コンテンツ プレースホルダー 2">
                <a:extLst>
                  <a:ext uri="{FF2B5EF4-FFF2-40B4-BE49-F238E27FC236}">
                    <a16:creationId xmlns:a16="http://schemas.microsoft.com/office/drawing/2014/main" id="{3B43C018-671A-C17D-610D-2CDC3B0FC93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3692786"/>
                <a:ext cx="2296160" cy="5150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ja-JP" sz="200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ja-JP" altLang="en-US" sz="2000" i="1">
                        <a:latin typeface="Cambria Math" panose="02040503050406030204" pitchFamily="18" charset="0"/>
                      </a:rPr>
                      <m:t>：</m:t>
                    </m:r>
                  </m:oMath>
                </a14:m>
                <a:r>
                  <a:rPr lang="en-US" altLang="ja-JP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Temperature</a:t>
                </a:r>
              </a:p>
            </p:txBody>
          </p:sp>
        </mc:Choice>
        <mc:Fallback xmlns="">
          <p:sp>
            <p:nvSpPr>
              <p:cNvPr id="30" name="コンテンツ プレースホルダー 2">
                <a:extLst>
                  <a:ext uri="{FF2B5EF4-FFF2-40B4-BE49-F238E27FC236}">
                    <a16:creationId xmlns:a16="http://schemas.microsoft.com/office/drawing/2014/main" id="{3B43C018-671A-C17D-610D-2CDC3B0FC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692786"/>
                <a:ext cx="2296160" cy="515043"/>
              </a:xfrm>
              <a:prstGeom prst="rect">
                <a:avLst/>
              </a:prstGeom>
              <a:blipFill>
                <a:blip r:embed="rId9"/>
                <a:stretch>
                  <a:fillRect t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D9C0EB0D-3CED-2741-EF79-A903E09300CD}"/>
                  </a:ext>
                </a:extLst>
              </p:cNvPr>
              <p:cNvSpPr/>
              <p:nvPr/>
            </p:nvSpPr>
            <p:spPr>
              <a:xfrm>
                <a:off x="6172200" y="2067256"/>
                <a:ext cx="6004560" cy="1506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0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Fluctuation-dissipation relation</a:t>
                </a:r>
              </a:p>
              <a:p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altLang="ja-JP" sz="20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b="0" i="1" dirty="0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altLang="ja-JP" sz="2000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000" i="1" dirty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altLang="ja-JP" sz="2000" i="1" dirty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ja-JP" sz="20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ja-JP" sz="20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000" b="0" i="1" dirty="0" smtClean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altLang="ja-JP" sz="2000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altLang="ja-JP" sz="2000" i="1" dirty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𝜆𝛿</m:t>
                    </m:r>
                    <m:d>
                      <m:dPr>
                        <m:ctrlPr>
                          <a:rPr lang="en-US" altLang="ja-JP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b="0" i="1" dirty="0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altLang="ja-JP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dirty="0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ja-JP" sz="20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ja-JP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000" b="0" i="1" dirty="0" smtClean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ja-JP" sz="2000" b="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endParaRPr lang="en-US" altLang="ja-JP" sz="2000" dirty="0"/>
              </a:p>
              <a:p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 dirty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altLang="ja-JP" sz="20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000" i="1" dirty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altLang="ja-JP" sz="2000" i="1" dirty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ja-JP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000" i="1" dirty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altLang="ja-JP" sz="20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altLang="ja-JP" sz="2000" i="1" dirty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𝑇</m:t>
                    </m:r>
                    <m:acc>
                      <m:accPr>
                        <m:chr m:val="̃"/>
                        <m:ctrlPr>
                          <a:rPr lang="en-US" altLang="ja-JP" sz="200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f>
                      <m:fPr>
                        <m:ctrlP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b="0" i="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000" b="0" i="1" dirty="0" smtClean="0">
                            <a:latin typeface="Cambria Math" panose="02040503050406030204" pitchFamily="18" charset="0"/>
                          </a:rPr>
                          <m:t>𝜏</m:t>
                        </m:r>
                      </m:den>
                    </m:f>
                    <m:f>
                      <m:fPr>
                        <m:ctrlPr>
                          <a:rPr lang="en-US" altLang="ja-JP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altLang="ja-JP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altLang="ja-JP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ja-JP" sz="2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den>
                    </m:f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ja-JP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US" altLang="ja-JP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altLang="ja-JP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endParaRPr lang="en-US" altLang="ja-JP" sz="2000" dirty="0"/>
              </a:p>
              <a:p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ja-JP" sz="2000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𝜏</m:t>
                            </m:r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ja-JP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000" i="1" dirty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altLang="ja-JP" sz="20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𝜉</m:t>
                            </m:r>
                          </m:e>
                          <m:sub>
                            <m:r>
                              <a:rPr lang="en-US" altLang="ja-JP" sz="2000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  <m:d>
                          <m:dPr>
                            <m:ctrlP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altLang="ja-JP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ja-JP" sz="2000" i="1" dirty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altLang="ja-JP" sz="2000" i="1" dirty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altLang="ja-JP" sz="2000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ja-JP" sz="2000" i="1" dirty="0">
                                    <a:latin typeface="Cambria Math" panose="02040503050406030204" pitchFamily="18" charset="0"/>
                                  </a:rPr>
                                  <m:t>𝜂</m:t>
                                </m:r>
                              </m:e>
                              <m:sub>
                                <m:r>
                                  <a:rPr lang="en-US" altLang="ja-JP" sz="2000" i="1" dirty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altLang="ja-JP" sz="2000" i="1" dirty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m:rPr>
                        <m:sty m:val="p"/>
                      </m:rPr>
                      <a:rPr lang="en-US" altLang="ja-JP" sz="2000" b="0" i="0" dirty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altLang="ja-JP" sz="20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000" i="1" dirty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ja-JP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sSub>
                      <m:sSubPr>
                        <m:ctrlPr>
                          <a:rPr lang="en-US" altLang="ja-JP" sz="20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d>
                      <m:dPr>
                        <m:ctrlPr>
                          <a:rPr lang="en-US" altLang="ja-JP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ja-JP" sz="2000" i="1" dirty="0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ja-JP" sz="2000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endParaRPr lang="en-US" altLang="ja-JP" sz="2000" dirty="0"/>
              </a:p>
            </p:txBody>
          </p:sp>
        </mc:Choice>
        <mc:Fallback xmlns="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D9C0EB0D-3CED-2741-EF79-A903E09300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2067256"/>
                <a:ext cx="6004560" cy="1506053"/>
              </a:xfrm>
              <a:prstGeom prst="rect">
                <a:avLst/>
              </a:prstGeom>
              <a:blipFill>
                <a:blip r:embed="rId10"/>
                <a:stretch>
                  <a:fillRect l="-1117" t="-2024" b="-3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37E5AE1C-6AD3-9D1E-9232-F64252F50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618675C8-E917-403D-8ABA-0A71D7A3738B}" type="slidenum">
              <a:rPr kumimoji="1" lang="ja-JP" altLang="en-US" smtClean="0"/>
              <a:t>13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46950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Temperature dependent parameters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6604CB4D-8DD2-679E-E0AF-FB7FB2B7E5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3976" y="5604907"/>
                <a:ext cx="4450748" cy="4097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ja-JP" sz="280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US" altLang="ja-JP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altLang="ja-JP" sz="2800" dirty="0"/>
                  <a:t>: </a:t>
                </a:r>
                <a:r>
                  <a:rPr lang="en-US" altLang="ja-JP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Transport coefficient</a:t>
                </a:r>
              </a:p>
            </p:txBody>
          </p:sp>
        </mc:Choice>
        <mc:Fallback xmlns="">
          <p:sp>
            <p:nvSpPr>
              <p:cNvPr id="4" name="コンテンツ プレースホルダー 2">
                <a:extLst>
                  <a:ext uri="{FF2B5EF4-FFF2-40B4-BE49-F238E27FC236}">
                    <a16:creationId xmlns:a16="http://schemas.microsoft.com/office/drawing/2014/main" id="{6604CB4D-8DD2-679E-E0AF-FB7FB2B7E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76" y="5604907"/>
                <a:ext cx="4450748" cy="409781"/>
              </a:xfrm>
              <a:prstGeom prst="rect">
                <a:avLst/>
              </a:prstGeom>
              <a:blipFill>
                <a:blip r:embed="rId3"/>
                <a:stretch>
                  <a:fillRect t="-8824" b="-7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7B98D3DF-3D81-AED9-C0CD-96542F42D03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23976" y="5094408"/>
                <a:ext cx="4450748" cy="4097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2800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altLang="ja-JP" sz="28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ja-JP" sz="2800" b="0" i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altLang="ja-JP" sz="2800" dirty="0"/>
                  <a:t>: Potential parameters</a:t>
                </a:r>
                <a:endParaRPr lang="en-US" altLang="ja-JP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コンテンツ プレースホルダー 2">
                <a:extLst>
                  <a:ext uri="{FF2B5EF4-FFF2-40B4-BE49-F238E27FC236}">
                    <a16:creationId xmlns:a16="http://schemas.microsoft.com/office/drawing/2014/main" id="{7B98D3DF-3D81-AED9-C0CD-96542F42D0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976" y="5094408"/>
                <a:ext cx="4450748" cy="409781"/>
              </a:xfrm>
              <a:prstGeom prst="rect">
                <a:avLst/>
              </a:prstGeom>
              <a:blipFill>
                <a:blip r:embed="rId4"/>
                <a:stretch>
                  <a:fillRect t="-14925" b="-70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FFF5A2D-3B8F-1821-4C0E-E4582AF1D287}"/>
                  </a:ext>
                </a:extLst>
              </p:cNvPr>
              <p:cNvSpPr txBox="1"/>
              <p:nvPr/>
            </p:nvSpPr>
            <p:spPr>
              <a:xfrm>
                <a:off x="6393614" y="4885725"/>
                <a:ext cx="579838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800" dirty="0"/>
                  <a:t>Constraints by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2800" dirty="0"/>
                  <a:t>Susceptibility</a:t>
                </a:r>
                <a14:m>
                  <m:oMath xmlns:m="http://schemas.openxmlformats.org/officeDocument/2006/math">
                    <m:r>
                      <a:rPr lang="en-US" altLang="ja-JP" sz="2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sz="28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ja-JP" sz="2800" dirty="0"/>
                  <a:t>Baryon diffusion constant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ja-JP" sz="28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FFF5A2D-3B8F-1821-4C0E-E4582AF1D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614" y="4885725"/>
                <a:ext cx="5798386" cy="1384995"/>
              </a:xfrm>
              <a:prstGeom prst="rect">
                <a:avLst/>
              </a:prstGeom>
              <a:blipFill>
                <a:blip r:embed="rId5"/>
                <a:stretch>
                  <a:fillRect l="-2208" t="-3947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矢印: 下 14">
            <a:extLst>
              <a:ext uri="{FF2B5EF4-FFF2-40B4-BE49-F238E27FC236}">
                <a16:creationId xmlns:a16="http://schemas.microsoft.com/office/drawing/2014/main" id="{0ADCD5E5-51B6-7E28-83F1-972019D5D363}"/>
              </a:ext>
            </a:extLst>
          </p:cNvPr>
          <p:cNvSpPr/>
          <p:nvPr/>
        </p:nvSpPr>
        <p:spPr>
          <a:xfrm rot="5400000">
            <a:off x="5574453" y="5304293"/>
            <a:ext cx="619432" cy="54786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0B32A1C3-8584-5FC3-230E-CEBCC8CB178B}"/>
                  </a:ext>
                </a:extLst>
              </p:cNvPr>
              <p:cNvSpPr/>
              <p:nvPr/>
            </p:nvSpPr>
            <p:spPr>
              <a:xfrm>
                <a:off x="1533576" y="1472636"/>
                <a:ext cx="2864494" cy="984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8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̃"/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num>
                        <m:den>
                          <m:r>
                            <a:rPr lang="ja-JP" altLang="en-US" sz="28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800" i="1" dirty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altLang="ja-JP" sz="2800" i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altLang="ja-JP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8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ja-JP" altLang="en-US" sz="28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ja-JP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 dirty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ja-JP" sz="28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𝜂</m:t>
                          </m:r>
                        </m:sup>
                      </m:sSup>
                    </m:oMath>
                  </m:oMathPara>
                </a14:m>
                <a:endParaRPr lang="en-US" altLang="ja-JP" sz="28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正方形/長方形 15">
                <a:extLst>
                  <a:ext uri="{FF2B5EF4-FFF2-40B4-BE49-F238E27FC236}">
                    <a16:creationId xmlns:a16="http://schemas.microsoft.com/office/drawing/2014/main" id="{0B32A1C3-8584-5FC3-230E-CEBCC8CB17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3576" y="1472636"/>
                <a:ext cx="2864494" cy="984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7EDDD8A9-BD06-886D-CC6C-1DCABDA58AF3}"/>
                  </a:ext>
                </a:extLst>
              </p:cNvPr>
              <p:cNvSpPr/>
              <p:nvPr/>
            </p:nvSpPr>
            <p:spPr>
              <a:xfrm>
                <a:off x="335280" y="3594576"/>
                <a:ext cx="9426289" cy="10511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ja-JP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f>
                        <m:fPr>
                          <m:ctrlPr>
                            <a:rPr lang="en-US" altLang="ja-JP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8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num>
                        <m:den>
                          <m:r>
                            <a:rPr lang="ja-JP" altLang="en-US" sz="28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800" i="1" dirty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altLang="ja-JP" sz="2800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ja-JP" sz="2800" b="0" i="1" dirty="0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f>
                        <m:fPr>
                          <m:ctrlPr>
                            <a:rPr lang="en-US" altLang="ja-JP" sz="28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8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ja-JP" altLang="en-US" sz="28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ja-JP" sz="28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800" i="1" dirty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ja-JP" sz="28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altLang="ja-JP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800" i="1" dirty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  <m:r>
                                <a:rPr lang="en-US" altLang="ja-JP" sz="28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altLang="ja-JP" sz="28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800" i="1" dirty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ja-JP" sz="2800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  <m:r>
                            <a:rPr lang="en-US" altLang="ja-JP" sz="28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altLang="ja-JP" sz="2800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altLang="ja-JP" sz="28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̃"/>
                                  <m:ctrlPr>
                                    <a:rPr lang="en-US" altLang="ja-JP" sz="28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ja-JP" sz="2800" i="1" dirty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</m:acc>
                              <m:r>
                                <a:rPr lang="en-US" altLang="ja-JP" sz="2800" i="1" dirty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altLang="ja-JP" sz="2800" i="1" dirty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altLang="ja-JP" sz="2800" i="1" dirty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altLang="ja-JP" sz="2800" i="1" dirty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d>
                          <m:acc>
                            <m:accPr>
                              <m:chr m:val="̃"/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f>
                                <m:fPr>
                                  <m:ctrlP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ja-JP" sz="2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den>
                              </m:f>
                            </m:e>
                          </m:acc>
                        </m:e>
                      </m:d>
                      <m:r>
                        <a:rPr lang="en-US" altLang="ja-JP" sz="28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 dirty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</m:oMath>
                  </m:oMathPara>
                </a14:m>
                <a:endParaRPr lang="en-US" altLang="ja-JP" sz="2800" dirty="0"/>
              </a:p>
            </p:txBody>
          </p:sp>
        </mc:Choice>
        <mc:Fallback xmlns="">
          <p:sp>
            <p:nvSpPr>
              <p:cNvPr id="17" name="正方形/長方形 16">
                <a:extLst>
                  <a:ext uri="{FF2B5EF4-FFF2-40B4-BE49-F238E27FC236}">
                    <a16:creationId xmlns:a16="http://schemas.microsoft.com/office/drawing/2014/main" id="{7EDDD8A9-BD06-886D-CC6C-1DCABDA58A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" y="3594576"/>
                <a:ext cx="9426289" cy="10511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7121E5EE-E554-0CB8-3FE0-C04BE0360279}"/>
                  </a:ext>
                </a:extLst>
              </p:cNvPr>
              <p:cNvSpPr/>
              <p:nvPr/>
            </p:nvSpPr>
            <p:spPr>
              <a:xfrm>
                <a:off x="1219200" y="2612742"/>
                <a:ext cx="5219056" cy="9115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800" i="1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ja-JP" altLang="en-US" sz="2800" i="1" dirty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800" b="0" i="1" dirty="0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a:rPr lang="en-US" altLang="ja-JP" sz="2800" i="1" dirty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altLang="ja-JP" sz="2800" dirty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800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altLang="ja-JP" sz="2800" dirty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altLang="ja-JP" sz="2800" i="1" dirty="0">
                          <a:latin typeface="Cambria Math" panose="02040503050406030204" pitchFamily="18" charset="0"/>
                        </a:rPr>
                        <m:t>𝐵</m:t>
                      </m:r>
                      <m:acc>
                        <m:accPr>
                          <m:chr m:val="̃"/>
                          <m:ctrlPr>
                            <a:rPr lang="en-US" altLang="ja-JP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altLang="ja-JP" sz="2800" i="1" dirty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800" i="1" dirty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altLang="ja-JP" sz="2800" i="1" dirty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</m:oMath>
                  </m:oMathPara>
                </a14:m>
                <a:endParaRPr lang="en-US" altLang="ja-JP" sz="2800" dirty="0"/>
              </a:p>
            </p:txBody>
          </p:sp>
        </mc:Choice>
        <mc:Fallback xmlns=""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7121E5EE-E554-0CB8-3FE0-C04BE03602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612742"/>
                <a:ext cx="5219056" cy="9115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085176FC-00AE-4679-E184-A27737A0A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618675C8-E917-403D-8ABA-0A71D7A3738B}" type="slidenum">
              <a:rPr kumimoji="1" lang="ja-JP" altLang="en-US" smtClean="0"/>
              <a:t>14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5642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47D67-6B96-0A91-4CBF-7CB32AF65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40804D5-C56A-385D-8593-707437FDD75E}"/>
              </a:ext>
            </a:extLst>
          </p:cNvPr>
          <p:cNvSpPr/>
          <p:nvPr/>
        </p:nvSpPr>
        <p:spPr>
          <a:xfrm>
            <a:off x="1849190" y="5055512"/>
            <a:ext cx="2641530" cy="482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15CE3176-E46F-9642-308D-B4A9DFF01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Susceptibility and diffusion constant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7699641-9D3A-106E-E153-499739BB6023}"/>
                  </a:ext>
                </a:extLst>
              </p:cNvPr>
              <p:cNvSpPr txBox="1"/>
              <p:nvPr/>
            </p:nvSpPr>
            <p:spPr>
              <a:xfrm>
                <a:off x="1151054" y="1436728"/>
                <a:ext cx="43566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280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lit/>
                      </m:rPr>
                      <a:rPr lang="en-US" altLang="ja-JP" sz="28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ja-JP" altLang="en-US" sz="2800" dirty="0"/>
                  <a:t> </a:t>
                </a:r>
                <a:r>
                  <a:rPr lang="en-US" altLang="ja-JP" sz="2800" dirty="0"/>
                  <a:t>Susceptibility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D7699641-9D3A-106E-E153-499739BB60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054" y="1436728"/>
                <a:ext cx="4356606" cy="523220"/>
              </a:xfrm>
              <a:prstGeom prst="rect">
                <a:avLst/>
              </a:prstGeom>
              <a:blipFill>
                <a:blip r:embed="rId3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図 11">
            <a:extLst>
              <a:ext uri="{FF2B5EF4-FFF2-40B4-BE49-F238E27FC236}">
                <a16:creationId xmlns:a16="http://schemas.microsoft.com/office/drawing/2014/main" id="{F537C154-772B-2242-8FD8-3B216E689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250" y="1925608"/>
            <a:ext cx="4642213" cy="2754620"/>
          </a:xfrm>
          <a:prstGeom prst="rect">
            <a:avLst/>
          </a:prstGeom>
        </p:spPr>
      </p:pic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4CB1027-C7FD-4928-DE9D-B27138BA5EDD}"/>
              </a:ext>
            </a:extLst>
          </p:cNvPr>
          <p:cNvSpPr txBox="1"/>
          <p:nvPr/>
        </p:nvSpPr>
        <p:spPr>
          <a:xfrm>
            <a:off x="6025820" y="5783143"/>
            <a:ext cx="6166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altLang="ja-JP" sz="2400" dirty="0"/>
              <a:t>M. Sakaida </a:t>
            </a:r>
            <a:r>
              <a:rPr lang="fi-FI" altLang="ja-JP" sz="2400" i="1" dirty="0"/>
              <a:t>et al.</a:t>
            </a:r>
            <a:r>
              <a:rPr lang="en-US" altLang="ja-JP" sz="2400" dirty="0"/>
              <a:t>, Phys. Rev. C 95, 064905 (2017)</a:t>
            </a:r>
            <a:endParaRPr lang="ja-JP" altLang="en-US" sz="24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7EE3BAA-0BBF-1B50-6223-1BD8FEF48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898490"/>
            <a:ext cx="4547527" cy="2754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AC12652-8625-2A53-7BDE-67102BBAB0CB}"/>
                  </a:ext>
                </a:extLst>
              </p:cNvPr>
              <p:cNvSpPr txBox="1"/>
              <p:nvPr/>
            </p:nvSpPr>
            <p:spPr>
              <a:xfrm>
                <a:off x="1151054" y="4680228"/>
                <a:ext cx="45052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ja-JP" sz="1800" i="1">
                          <a:latin typeface="Cambria Math" panose="02040503050406030204" pitchFamily="18" charset="0"/>
                        </a:rPr>
                        <m:t>=160 </m:t>
                      </m:r>
                      <m:r>
                        <m:rPr>
                          <m:sty m:val="p"/>
                        </m:rPr>
                        <a:rPr lang="en-US" altLang="ja-JP" sz="1800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ja-JP" altLang="en-US" sz="18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FAC12652-8625-2A53-7BDE-67102BBAB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054" y="4680228"/>
                <a:ext cx="4505233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C38A909-2225-3B10-D874-1DF145465524}"/>
                  </a:ext>
                </a:extLst>
              </p:cNvPr>
              <p:cNvSpPr txBox="1"/>
              <p:nvPr/>
            </p:nvSpPr>
            <p:spPr>
              <a:xfrm>
                <a:off x="6096000" y="1417638"/>
                <a:ext cx="5108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lit/>
                      </m:rPr>
                      <a:rPr lang="en-US" altLang="ja-JP" sz="28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ja-JP" altLang="en-US" sz="2800" dirty="0"/>
                  <a:t> </a:t>
                </a:r>
                <a:r>
                  <a:rPr lang="en-US" altLang="ja-JP" sz="2800" dirty="0"/>
                  <a:t>Baryon diffusion constant</a:t>
                </a: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AC38A909-2225-3B10-D874-1DF145465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1417638"/>
                <a:ext cx="5108660" cy="523220"/>
              </a:xfrm>
              <a:prstGeom prst="rect">
                <a:avLst/>
              </a:prstGeom>
              <a:blipFill>
                <a:blip r:embed="rId7"/>
                <a:stretch>
                  <a:fillRect t="-11765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282B497A-36D3-0B70-3771-BC544598C6AE}"/>
                  </a:ext>
                </a:extLst>
              </p:cNvPr>
              <p:cNvSpPr txBox="1"/>
              <p:nvPr/>
            </p:nvSpPr>
            <p:spPr>
              <a:xfrm>
                <a:off x="318872" y="5141990"/>
                <a:ext cx="5777128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𝑐𝑟</m:t>
                          </m:r>
                        </m:sup>
                      </m:sSup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m:rPr>
                          <m:lit/>
                        </m:rP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2000" dirty="0"/>
                      <m:t>magnetic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susceptibility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</m:oMath>
                </a14:m>
                <a:r>
                  <a:rPr lang="en-US" sz="2000" dirty="0"/>
                  <a:t>of the Ising model</a:t>
                </a:r>
                <a:endParaRPr lang="en-US" altLang="ja-JP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sz="2000" dirty="0"/>
                  <a:t>reduced temperature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000" dirty="0"/>
                  <a:t>magnetic field</a:t>
                </a: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282B497A-36D3-0B70-3771-BC544598C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72" y="5141990"/>
                <a:ext cx="5777128" cy="1323439"/>
              </a:xfrm>
              <a:prstGeom prst="rect">
                <a:avLst/>
              </a:prstGeom>
              <a:blipFill>
                <a:blip r:embed="rId8"/>
                <a:stretch>
                  <a:fillRect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図 12">
            <a:extLst>
              <a:ext uri="{FF2B5EF4-FFF2-40B4-BE49-F238E27FC236}">
                <a16:creationId xmlns:a16="http://schemas.microsoft.com/office/drawing/2014/main" id="{147B337D-BC02-BEA7-AE61-87952B3EAA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4051" y="4908793"/>
            <a:ext cx="3051424" cy="791412"/>
          </a:xfrm>
          <a:prstGeom prst="rect">
            <a:avLst/>
          </a:prstGeom>
        </p:spPr>
      </p:pic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09599F6E-A534-8B4F-28CE-649A1CCC3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618675C8-E917-403D-8ABA-0A71D7A3738B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43396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36429FB-5D82-657D-6FF9-D4B14EC96E6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Mapping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636429FB-5D82-657D-6FF9-D4B14EC96E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F3C418D-5ED4-E691-679A-26C1BAB4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75C8-E917-403D-8ABA-0A71D7A3738B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cxnSp>
        <p:nvCxnSpPr>
          <p:cNvPr id="5" name="直線矢印コネクタ 4">
            <a:extLst>
              <a:ext uri="{FF2B5EF4-FFF2-40B4-BE49-F238E27FC236}">
                <a16:creationId xmlns:a16="http://schemas.microsoft.com/office/drawing/2014/main" id="{38D61812-A715-5883-7B89-7D136908E210}"/>
              </a:ext>
            </a:extLst>
          </p:cNvPr>
          <p:cNvCxnSpPr/>
          <p:nvPr/>
        </p:nvCxnSpPr>
        <p:spPr>
          <a:xfrm flipV="1">
            <a:off x="7641000" y="1667997"/>
            <a:ext cx="10101" cy="299199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線矢印コネクタ 5">
            <a:extLst>
              <a:ext uri="{FF2B5EF4-FFF2-40B4-BE49-F238E27FC236}">
                <a16:creationId xmlns:a16="http://schemas.microsoft.com/office/drawing/2014/main" id="{FA69E625-3C0B-8A5F-4C13-3C4A5A26FF48}"/>
              </a:ext>
            </a:extLst>
          </p:cNvPr>
          <p:cNvCxnSpPr>
            <a:cxnSpLocks/>
          </p:cNvCxnSpPr>
          <p:nvPr/>
        </p:nvCxnSpPr>
        <p:spPr>
          <a:xfrm>
            <a:off x="7640999" y="4662897"/>
            <a:ext cx="3573176" cy="412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円弧 6">
            <a:extLst>
              <a:ext uri="{FF2B5EF4-FFF2-40B4-BE49-F238E27FC236}">
                <a16:creationId xmlns:a16="http://schemas.microsoft.com/office/drawing/2014/main" id="{8601C1CC-3CD6-8F96-035D-F1CB938447AC}"/>
              </a:ext>
            </a:extLst>
          </p:cNvPr>
          <p:cNvSpPr/>
          <p:nvPr/>
        </p:nvSpPr>
        <p:spPr>
          <a:xfrm>
            <a:off x="5005355" y="3170853"/>
            <a:ext cx="5312983" cy="2976183"/>
          </a:xfrm>
          <a:prstGeom prst="arc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円/楕円 26">
            <a:extLst>
              <a:ext uri="{FF2B5EF4-FFF2-40B4-BE49-F238E27FC236}">
                <a16:creationId xmlns:a16="http://schemas.microsoft.com/office/drawing/2014/main" id="{EE3133C2-8DE0-1FAD-C0C6-91A3D17CE8CF}"/>
              </a:ext>
            </a:extLst>
          </p:cNvPr>
          <p:cNvSpPr/>
          <p:nvPr/>
        </p:nvSpPr>
        <p:spPr>
          <a:xfrm>
            <a:off x="8692302" y="3220230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円弧 8">
            <a:extLst>
              <a:ext uri="{FF2B5EF4-FFF2-40B4-BE49-F238E27FC236}">
                <a16:creationId xmlns:a16="http://schemas.microsoft.com/office/drawing/2014/main" id="{2EE93C3E-3DC7-776B-40FF-2523B6BC865B}"/>
              </a:ext>
            </a:extLst>
          </p:cNvPr>
          <p:cNvSpPr/>
          <p:nvPr/>
        </p:nvSpPr>
        <p:spPr>
          <a:xfrm>
            <a:off x="5005355" y="3170852"/>
            <a:ext cx="5312984" cy="2976183"/>
          </a:xfrm>
          <a:prstGeom prst="arc">
            <a:avLst>
              <a:gd name="adj1" fmla="val 18483293"/>
              <a:gd name="adj2" fmla="val 0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14BBD1DE-6F7D-5945-ED29-1E4E2C4279DB}"/>
              </a:ext>
            </a:extLst>
          </p:cNvPr>
          <p:cNvSpPr txBox="1"/>
          <p:nvPr/>
        </p:nvSpPr>
        <p:spPr>
          <a:xfrm>
            <a:off x="7380837" y="4266911"/>
            <a:ext cx="2195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/>
              <a:t>Hadron phase</a:t>
            </a:r>
            <a:endParaRPr kumimoji="1" lang="ja-JP" altLang="en-US" sz="2000" b="1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352CA5B-A5FD-0ACF-C957-523464B58735}"/>
              </a:ext>
            </a:extLst>
          </p:cNvPr>
          <p:cNvSpPr txBox="1"/>
          <p:nvPr/>
        </p:nvSpPr>
        <p:spPr>
          <a:xfrm>
            <a:off x="9482127" y="1922911"/>
            <a:ext cx="1873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/>
              <a:t>QGP phase</a:t>
            </a:r>
            <a:endParaRPr kumimoji="1" lang="ja-JP" altLang="en-U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0A58E14-B966-9554-CF27-B0059C6C9252}"/>
                  </a:ext>
                </a:extLst>
              </p:cNvPr>
              <p:cNvSpPr txBox="1"/>
              <p:nvPr/>
            </p:nvSpPr>
            <p:spPr>
              <a:xfrm>
                <a:off x="8872302" y="2641367"/>
                <a:ext cx="20770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b="1" dirty="0"/>
                  <a:t>Critical</a:t>
                </a:r>
                <a:r>
                  <a:rPr lang="ja-JP" altLang="en-US" sz="2000" b="1" dirty="0"/>
                  <a:t> </a:t>
                </a:r>
                <a:r>
                  <a:rPr lang="en-US" altLang="ja-JP" sz="2000" b="1" dirty="0"/>
                  <a:t>point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=(0, 0)</m:t>
                      </m:r>
                    </m:oMath>
                  </m:oMathPara>
                </a14:m>
                <a:endParaRPr kumimoji="1" lang="ja-JP" altLang="en-US" sz="2000" b="1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A0A58E14-B966-9554-CF27-B0059C6C9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2302" y="2641367"/>
                <a:ext cx="2077000" cy="707886"/>
              </a:xfrm>
              <a:prstGeom prst="rect">
                <a:avLst/>
              </a:prstGeom>
              <a:blipFill>
                <a:blip r:embed="rId3"/>
                <a:stretch>
                  <a:fillRect t="-4310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5844297-9655-3F87-936D-39C9DBD830EA}"/>
              </a:ext>
            </a:extLst>
          </p:cNvPr>
          <p:cNvSpPr txBox="1"/>
          <p:nvPr/>
        </p:nvSpPr>
        <p:spPr>
          <a:xfrm>
            <a:off x="7899502" y="4726696"/>
            <a:ext cx="34909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/>
              <a:t>Baryon</a:t>
            </a:r>
            <a:r>
              <a:rPr lang="ja-JP" altLang="en-US" sz="2000" b="1" dirty="0"/>
              <a:t> </a:t>
            </a:r>
            <a:r>
              <a:rPr lang="en-US" altLang="ja-JP" sz="2000" b="1" dirty="0"/>
              <a:t>chemical</a:t>
            </a:r>
            <a:r>
              <a:rPr lang="ja-JP" altLang="en-US" sz="2000" b="1" dirty="0"/>
              <a:t> </a:t>
            </a:r>
            <a:r>
              <a:rPr lang="en-US" altLang="ja-JP" sz="2000" b="1" dirty="0"/>
              <a:t>potential</a:t>
            </a:r>
            <a:r>
              <a:rPr lang="ja-JP" altLang="en-US" sz="2000" b="1" dirty="0"/>
              <a:t> </a:t>
            </a:r>
            <a:r>
              <a:rPr kumimoji="1" lang="en-US" altLang="ja-JP" sz="2000" b="1" dirty="0" err="1"/>
              <a:t>μ</a:t>
            </a:r>
            <a:r>
              <a:rPr kumimoji="1" lang="en-US" altLang="ja-JP" sz="2000" b="1" baseline="-25000" dirty="0" err="1"/>
              <a:t>B</a:t>
            </a:r>
            <a:endParaRPr kumimoji="1" lang="ja-JP" altLang="en-US" sz="2000" b="1" baseline="-250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E1BB832-7FF9-7BFE-AB8A-0379016C372A}"/>
              </a:ext>
            </a:extLst>
          </p:cNvPr>
          <p:cNvSpPr txBox="1"/>
          <p:nvPr/>
        </p:nvSpPr>
        <p:spPr>
          <a:xfrm rot="16200000">
            <a:off x="5971728" y="2925063"/>
            <a:ext cx="2818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/>
              <a:t>Temperature T</a:t>
            </a:r>
            <a:endParaRPr kumimoji="1" lang="ja-JP" altLang="en-US" sz="2000" b="1" dirty="0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60B03D41-4586-C9E0-E6A5-C8A5F4E216A3}"/>
              </a:ext>
            </a:extLst>
          </p:cNvPr>
          <p:cNvCxnSpPr>
            <a:cxnSpLocks/>
          </p:cNvCxnSpPr>
          <p:nvPr/>
        </p:nvCxnSpPr>
        <p:spPr>
          <a:xfrm flipV="1">
            <a:off x="8645285" y="2552304"/>
            <a:ext cx="339434" cy="113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AAE405D5-35E7-4FB2-8B11-5DF686F479D5}"/>
              </a:ext>
            </a:extLst>
          </p:cNvPr>
          <p:cNvCxnSpPr>
            <a:cxnSpLocks/>
          </p:cNvCxnSpPr>
          <p:nvPr/>
        </p:nvCxnSpPr>
        <p:spPr>
          <a:xfrm rot="16200000" flipV="1">
            <a:off x="8444128" y="2665152"/>
            <a:ext cx="339434" cy="113430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14244D93-511E-6F3B-D349-9CD9F3E48BBF}"/>
                  </a:ext>
                </a:extLst>
              </p:cNvPr>
              <p:cNvSpPr txBox="1"/>
              <p:nvPr/>
            </p:nvSpPr>
            <p:spPr>
              <a:xfrm>
                <a:off x="7957080" y="2607391"/>
                <a:ext cx="3822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1" i="1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kumimoji="1" lang="ja-JP" altLang="en-US" sz="2000" b="1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14244D93-511E-6F3B-D349-9CD9F3E48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7080" y="2607391"/>
                <a:ext cx="382226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54262745-D33E-73F1-65B8-7D5C3B3B8194}"/>
                  </a:ext>
                </a:extLst>
              </p:cNvPr>
              <p:cNvSpPr txBox="1"/>
              <p:nvPr/>
            </p:nvSpPr>
            <p:spPr>
              <a:xfrm>
                <a:off x="8623889" y="2233958"/>
                <a:ext cx="38222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kumimoji="1" lang="ja-JP" altLang="en-US" sz="2000" b="1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54262745-D33E-73F1-65B8-7D5C3B3B8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3889" y="2233958"/>
                <a:ext cx="382226" cy="400110"/>
              </a:xfrm>
              <a:prstGeom prst="rect">
                <a:avLst/>
              </a:prstGeom>
              <a:blipFill>
                <a:blip r:embed="rId5"/>
                <a:stretch>
                  <a:fillRect l="-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127FA90B-75CF-DE31-F377-796112F76F5A}"/>
              </a:ext>
            </a:extLst>
          </p:cNvPr>
          <p:cNvSpPr/>
          <p:nvPr/>
        </p:nvSpPr>
        <p:spPr>
          <a:xfrm>
            <a:off x="1849190" y="5055512"/>
            <a:ext cx="2641530" cy="482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753D76D5-8EEE-806B-B48C-A4972C687290}"/>
                  </a:ext>
                </a:extLst>
              </p:cNvPr>
              <p:cNvSpPr txBox="1"/>
              <p:nvPr/>
            </p:nvSpPr>
            <p:spPr>
              <a:xfrm>
                <a:off x="1151054" y="1436728"/>
                <a:ext cx="43566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ja-JP" sz="280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lit/>
                      </m:rPr>
                      <a:rPr lang="en-US" altLang="ja-JP" sz="28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ja-JP" altLang="en-US" sz="2800" dirty="0"/>
                  <a:t> </a:t>
                </a:r>
                <a:r>
                  <a:rPr lang="en-US" altLang="ja-JP" sz="2800" dirty="0"/>
                  <a:t>Susceptibility</a:t>
                </a:r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753D76D5-8EEE-806B-B48C-A4972C687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054" y="1436728"/>
                <a:ext cx="4356606" cy="523220"/>
              </a:xfrm>
              <a:prstGeom prst="rect">
                <a:avLst/>
              </a:prstGeom>
              <a:blipFill>
                <a:blip r:embed="rId6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図 28">
            <a:extLst>
              <a:ext uri="{FF2B5EF4-FFF2-40B4-BE49-F238E27FC236}">
                <a16:creationId xmlns:a16="http://schemas.microsoft.com/office/drawing/2014/main" id="{6C295B21-1E65-7E77-E8F9-A0D45A9249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250" y="1925608"/>
            <a:ext cx="4642213" cy="27546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03F306F8-2EEB-F403-CD8D-DF549F31824C}"/>
                  </a:ext>
                </a:extLst>
              </p:cNvPr>
              <p:cNvSpPr txBox="1"/>
              <p:nvPr/>
            </p:nvSpPr>
            <p:spPr>
              <a:xfrm>
                <a:off x="1151054" y="4680228"/>
                <a:ext cx="450523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ja-JP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altLang="ja-JP" sz="1800" i="1">
                          <a:latin typeface="Cambria Math" panose="02040503050406030204" pitchFamily="18" charset="0"/>
                        </a:rPr>
                        <m:t>=160 </m:t>
                      </m:r>
                      <m:r>
                        <m:rPr>
                          <m:sty m:val="p"/>
                        </m:rPr>
                        <a:rPr lang="en-US" altLang="ja-JP" sz="1800">
                          <a:latin typeface="Cambria Math" panose="02040503050406030204" pitchFamily="18" charset="0"/>
                        </a:rPr>
                        <m:t>MeV</m:t>
                      </m:r>
                    </m:oMath>
                  </m:oMathPara>
                </a14:m>
                <a:endParaRPr lang="ja-JP" altLang="en-US" sz="18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03F306F8-2EEB-F403-CD8D-DF549F318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054" y="4680228"/>
                <a:ext cx="4505233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C49A5979-CBB9-A2FC-C6CA-9077A8FFE167}"/>
                  </a:ext>
                </a:extLst>
              </p:cNvPr>
              <p:cNvSpPr txBox="1"/>
              <p:nvPr/>
            </p:nvSpPr>
            <p:spPr>
              <a:xfrm>
                <a:off x="318872" y="5141990"/>
                <a:ext cx="5777128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</a:rPr>
                            <m:t>𝑐𝑟</m:t>
                          </m:r>
                        </m:sup>
                      </m:sSup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  <m:r>
                        <m:rPr>
                          <m:lit/>
                        </m:rP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b>
                          <m:r>
                            <a:rPr lang="en-US" altLang="ja-JP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sub>
                      </m:sSub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r>
                        <a:rPr lang="en-US" altLang="ja-JP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ja-JP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 sz="2000" dirty="0"/>
                      <m:t>magnetic</m:t>
                    </m:r>
                    <m:r>
                      <m:rPr>
                        <m:nor/>
                      </m:rPr>
                      <a:rPr lang="en-US" sz="2000" dirty="0"/>
                      <m:t> </m:t>
                    </m:r>
                    <m:r>
                      <m:rPr>
                        <m:nor/>
                      </m:rPr>
                      <a:rPr lang="en-US" sz="2000" dirty="0"/>
                      <m:t>susceptibility</m:t>
                    </m:r>
                    <m:r>
                      <m:rPr>
                        <m:nor/>
                      </m:rPr>
                      <a:rPr lang="en-US" sz="2000" b="0" i="0" dirty="0" smtClean="0"/>
                      <m:t> </m:t>
                    </m:r>
                  </m:oMath>
                </a14:m>
                <a:r>
                  <a:rPr lang="en-US" sz="2000" dirty="0"/>
                  <a:t>of the Ising model</a:t>
                </a:r>
                <a:endParaRPr lang="en-US" altLang="ja-JP" sz="2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 </m:t>
                    </m:r>
                  </m:oMath>
                </a14:m>
                <a:r>
                  <a:rPr lang="en-US" sz="2000" dirty="0"/>
                  <a:t>reduced temperature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altLang="ja-JP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sz="2000" dirty="0"/>
                  <a:t>magnetic field</a:t>
                </a: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C49A5979-CBB9-A2FC-C6CA-9077A8FFE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72" y="5141990"/>
                <a:ext cx="5777128" cy="1323439"/>
              </a:xfrm>
              <a:prstGeom prst="rect">
                <a:avLst/>
              </a:prstGeom>
              <a:blipFill>
                <a:blip r:embed="rId9"/>
                <a:stretch>
                  <a:fillRect b="-7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0965695E-2009-E479-853F-B567B8915F8F}"/>
              </a:ext>
            </a:extLst>
          </p:cNvPr>
          <p:cNvCxnSpPr>
            <a:cxnSpLocks/>
          </p:cNvCxnSpPr>
          <p:nvPr/>
        </p:nvCxnSpPr>
        <p:spPr>
          <a:xfrm flipH="1">
            <a:off x="8455372" y="2340497"/>
            <a:ext cx="512934" cy="168477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D734CB43-8092-FA48-A28E-3F28831AA4D9}"/>
                  </a:ext>
                </a:extLst>
              </p:cNvPr>
              <p:cNvSpPr txBox="1"/>
              <p:nvPr/>
            </p:nvSpPr>
            <p:spPr>
              <a:xfrm>
                <a:off x="7142870" y="5139304"/>
                <a:ext cx="3490949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b="1" dirty="0">
                    <a:solidFill>
                      <a:schemeClr val="tx2"/>
                    </a:solidFill>
                  </a:rPr>
                  <a:t>Trajectory</a:t>
                </a: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We assume constant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  <m:r>
                      <a:rPr lang="en-US" altLang="ja-JP" sz="2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ja-JP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−4</m:t>
                        </m:r>
                      </m:sup>
                    </m:sSup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r>
                  <a:rPr lang="en-US" sz="2000" dirty="0">
                    <a:solidFill>
                      <a:schemeClr val="tx1"/>
                    </a:solidFill>
                  </a:rPr>
                  <a:t>during the evolution</a:t>
                </a:r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D734CB43-8092-FA48-A28E-3F28831AA4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870" y="5139304"/>
                <a:ext cx="3490949" cy="1015663"/>
              </a:xfrm>
              <a:prstGeom prst="rect">
                <a:avLst/>
              </a:prstGeom>
              <a:blipFill>
                <a:blip r:embed="rId10"/>
                <a:stretch>
                  <a:fillRect l="-1923"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8581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CFEAA-7AFD-67EC-5287-C223D1D2B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020266F1-3BA1-EC85-2854-05F993ACA63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dirty="0"/>
                  <a:t>Potential parameters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020266F1-3BA1-EC85-2854-05F993ACA6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F89F2F6E-1760-F491-C1A3-CB72CCA4445E}"/>
                  </a:ext>
                </a:extLst>
              </p:cNvPr>
              <p:cNvSpPr/>
              <p:nvPr/>
            </p:nvSpPr>
            <p:spPr>
              <a:xfrm>
                <a:off x="435979" y="1860493"/>
                <a:ext cx="2874584" cy="26583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Δ</m:t>
                          </m:r>
                        </m:den>
                      </m:f>
                      <m:r>
                        <a:rPr lang="en-US" altLang="ja-JP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𝑡𝑜𝑡</m:t>
                          </m:r>
                        </m:sup>
                      </m:sSup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altLang="ja-JP" sz="2400" i="1" dirty="0">
                  <a:latin typeface="Cambria Math" panose="02040503050406030204" pitchFamily="18" charset="0"/>
                </a:endParaRPr>
              </a:p>
              <a:p>
                <a:endParaRPr lang="en-US" altLang="ja-JP" sz="2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ja-JP" sz="2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altLang="ja-JP" sz="2400">
                              <a:latin typeface="Cambria Math" panose="02040503050406030204" pitchFamily="18" charset="0"/>
                            </a:rPr>
                            <m:t>reg</m:t>
                          </m:r>
                        </m:sup>
                      </m:sSup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en-US" altLang="ja-JP" sz="2400" dirty="0"/>
              </a:p>
              <a:p>
                <a:r>
                  <a:rPr lang="en-US" altLang="ja-JP" sz="2400" dirty="0"/>
                  <a:t> </a:t>
                </a:r>
              </a:p>
              <a:p>
                <a:r>
                  <a:rPr lang="en-US" altLang="ja-JP" sz="2400" dirty="0"/>
                  <a:t>   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ja-JP" sz="2400" dirty="0"/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F89F2F6E-1760-F491-C1A3-CB72CCA444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79" y="1860493"/>
                <a:ext cx="2874584" cy="265835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図 9">
            <a:extLst>
              <a:ext uri="{FF2B5EF4-FFF2-40B4-BE49-F238E27FC236}">
                <a16:creationId xmlns:a16="http://schemas.microsoft.com/office/drawing/2014/main" id="{9E5679D5-33B8-1F9D-03BE-673E21F953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489385"/>
            <a:ext cx="5786940" cy="34005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9232D9E5-CD51-C91F-E0B2-810BC9B4B1A5}"/>
                  </a:ext>
                </a:extLst>
              </p:cNvPr>
              <p:cNvSpPr txBox="1"/>
              <p:nvPr/>
            </p:nvSpPr>
            <p:spPr>
              <a:xfrm>
                <a:off x="680720" y="5722624"/>
                <a:ext cx="322072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ja-JP" sz="24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)−</m:t>
                      </m:r>
                      <m:sSup>
                        <m:sSupPr>
                          <m:ctrlPr>
                            <a:rPr lang="en-US" altLang="ja-JP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altLang="ja-JP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9232D9E5-CD51-C91F-E0B2-810BC9B4B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20" y="5722624"/>
                <a:ext cx="3220720" cy="461665"/>
              </a:xfrm>
              <a:prstGeom prst="rect">
                <a:avLst/>
              </a:prstGeom>
              <a:blipFill>
                <a:blip r:embed="rId6"/>
                <a:stretch>
                  <a:fillRect l="-189" b="-18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CBECF01-AB69-3901-AAD1-044CBDDE71AF}"/>
                  </a:ext>
                </a:extLst>
              </p:cNvPr>
              <p:cNvSpPr txBox="1"/>
              <p:nvPr/>
            </p:nvSpPr>
            <p:spPr>
              <a:xfrm>
                <a:off x="6719939" y="5159972"/>
                <a:ext cx="4101157" cy="9221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prstClr val="black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u="none" strike="noStrike" kern="1200" cap="all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sz="24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1" lang="en-US" altLang="ja-JP" sz="24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𝜎</m:t>
                          </m:r>
                          <m:r>
                            <a:rPr kumimoji="1" lang="en-US" altLang="ja-JP" sz="24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 </m:t>
                          </m:r>
                          <m:r>
                            <a:rPr kumimoji="1" lang="en-US" altLang="ja-JP" sz="24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e>
                      </m:d>
                      <m:r>
                        <a:rPr kumimoji="1" lang="en-US" altLang="ja-JP" sz="2400" b="0" i="1" u="none" strike="noStrike" kern="1200" cap="all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en-US" altLang="ja-JP" sz="24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𝐴</m:t>
                          </m:r>
                        </m:num>
                        <m:den>
                          <m:r>
                            <a:rPr kumimoji="1" lang="en-US" altLang="ja-JP" sz="24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sz="24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24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𝜎</m:t>
                          </m:r>
                        </m:e>
                        <m:sup>
                          <m:r>
                            <a:rPr kumimoji="1" lang="en-US" altLang="ja-JP" sz="24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400" b="0" i="1" u="none" strike="noStrike" kern="1200" cap="all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1" lang="en-US" altLang="ja-JP" sz="2400" b="0" i="1" u="none" strike="noStrike" kern="1200" cap="all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𝐵</m:t>
                      </m:r>
                      <m:r>
                        <a:rPr kumimoji="1" lang="en-US" altLang="ja-JP" sz="2400" b="0" i="1" u="none" strike="noStrike" kern="1200" cap="all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𝜎</m:t>
                      </m:r>
                      <m:r>
                        <a:rPr kumimoji="1" lang="en-US" altLang="ja-JP" sz="2400" b="0" i="1" u="none" strike="noStrike" kern="1200" cap="all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𝑛</m:t>
                      </m:r>
                      <m:r>
                        <a:rPr kumimoji="1" lang="en-US" altLang="ja-JP" sz="2400" b="0" i="1" u="none" strike="noStrike" kern="1200" cap="all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24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1" lang="en-US" altLang="ja-JP" sz="24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𝐶</m:t>
                          </m:r>
                        </m:num>
                        <m:den>
                          <m:r>
                            <a:rPr kumimoji="1" lang="en-US" altLang="ja-JP" sz="24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sz="24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1" lang="en-US" altLang="ja-JP" sz="24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𝑛</m:t>
                          </m:r>
                        </m:e>
                        <m:sup>
                          <m:r>
                            <a:rPr kumimoji="1" lang="en-US" altLang="ja-JP" sz="24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20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6CBECF01-AB69-3901-AAD1-044CBDDE71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939" y="5159972"/>
                <a:ext cx="4101157" cy="9221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F593AF1-432B-BA8A-63B5-E212D8FBE3D6}"/>
              </a:ext>
            </a:extLst>
          </p:cNvPr>
          <p:cNvSpPr txBox="1"/>
          <p:nvPr/>
        </p:nvSpPr>
        <p:spPr>
          <a:xfrm>
            <a:off x="3403600" y="2294814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Constraints by</a:t>
            </a:r>
          </a:p>
          <a:p>
            <a:r>
              <a:rPr lang="en-US" altLang="ja-JP" sz="2400" dirty="0"/>
              <a:t>susceptibility</a:t>
            </a:r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8D11ACED-FD73-F4E0-4255-1496649A05B2}"/>
              </a:ext>
            </a:extLst>
          </p:cNvPr>
          <p:cNvSpPr/>
          <p:nvPr/>
        </p:nvSpPr>
        <p:spPr>
          <a:xfrm>
            <a:off x="3095606" y="1896296"/>
            <a:ext cx="214957" cy="1751144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57B57E4-D5EF-FEDF-2467-C139B608A3B4}"/>
              </a:ext>
            </a:extLst>
          </p:cNvPr>
          <p:cNvSpPr txBox="1"/>
          <p:nvPr/>
        </p:nvSpPr>
        <p:spPr>
          <a:xfrm>
            <a:off x="2875280" y="3954487"/>
            <a:ext cx="2874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Assume the coupling to be constant</a:t>
            </a:r>
          </a:p>
          <a:p>
            <a:r>
              <a:rPr lang="en-US" altLang="ja-JP" sz="2400" dirty="0"/>
              <a:t>for simplicity</a:t>
            </a:r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09DA0809-52AE-6B9D-2CC7-7A8EC947B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618675C8-E917-403D-8ABA-0A71D7A3738B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6353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E291A-3305-9194-5F19-5A3EB7019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E84D4B30-B7FD-92EF-53AB-C33B0FAF9BB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Temperature dependence of </a:t>
                </a:r>
                <a:r>
                  <a:rPr lang="en-US" altLang="ja-JP" dirty="0"/>
                  <a:t>potential </a:t>
                </a:r>
                <a14:m>
                  <m:oMath xmlns:m="http://schemas.openxmlformats.org/officeDocument/2006/math">
                    <m:r>
                      <a:rPr lang="en-US" altLang="ja-JP" i="1" cap="all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altLang="ja-JP" i="1" cap="all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 cap="all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altLang="ja-JP" i="1" cap="all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ja-JP" i="1" cap="all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ja-JP" dirty="0"/>
                  <a:t> 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E84D4B30-B7FD-92EF-53AB-C33B0FAF9B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722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BD53CE5-B94F-68BD-B776-D128695623DB}"/>
                  </a:ext>
                </a:extLst>
              </p:cNvPr>
              <p:cNvSpPr txBox="1"/>
              <p:nvPr/>
            </p:nvSpPr>
            <p:spPr>
              <a:xfrm>
                <a:off x="5478788" y="1720219"/>
                <a:ext cx="4870848" cy="9221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prstClr val="black"/>
                  </a:buClr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u="none" strike="noStrike" kern="1200" cap="all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kumimoji="1" lang="en-US" altLang="ja-JP" sz="24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kumimoji="1" lang="en-US" altLang="ja-JP" sz="24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kumimoji="1" lang="en-US" altLang="ja-JP" sz="24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kumimoji="1" lang="en-US" altLang="ja-JP" sz="2400" b="0" i="1" u="none" strike="noStrike" kern="1200" cap="all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kumimoji="1" lang="en-US" altLang="ja-JP" sz="24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kumimoji="1" lang="en-US" altLang="ja-JP" sz="24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sz="24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kumimoji="1" lang="en-US" altLang="ja-JP" sz="24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kumimoji="1" lang="en-US" altLang="ja-JP" sz="2400" b="0" i="1" u="none" strike="noStrike" kern="1200" cap="all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1" lang="en-US" altLang="ja-JP" sz="2400" b="0" i="1" u="none" strike="noStrike" kern="1200" cap="all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kumimoji="1" lang="en-US" altLang="ja-JP" sz="2400" b="0" i="1" u="none" strike="noStrike" kern="1200" cap="all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kumimoji="1" lang="en-US" altLang="ja-JP" sz="2400" b="0" i="1" u="none" strike="noStrike" kern="1200" cap="all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1" lang="en-US" altLang="ja-JP" sz="2400" b="0" i="1" u="none" strike="noStrike" kern="1200" cap="all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kumimoji="1" lang="en-US" altLang="ja-JP" sz="24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kumimoji="1" lang="en-US" altLang="ja-JP" sz="24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𝐶</m:t>
                          </m:r>
                        </m:num>
                        <m:den>
                          <m:r>
                            <a:rPr kumimoji="1" lang="en-US" altLang="ja-JP" sz="24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kumimoji="1" lang="en-US" altLang="ja-JP" sz="24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24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kumimoji="1" lang="en-US" altLang="ja-JP" sz="2400" b="0" i="1" u="none" strike="noStrike" kern="1200" cap="all" spc="0" normalizeH="0" baseline="0" noProof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BD53CE5-B94F-68BD-B776-D128695623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8788" y="1720219"/>
                <a:ext cx="4870848" cy="9221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図 9">
            <a:extLst>
              <a:ext uri="{FF2B5EF4-FFF2-40B4-BE49-F238E27FC236}">
                <a16:creationId xmlns:a16="http://schemas.microsoft.com/office/drawing/2014/main" id="{CCD4F75A-5105-3274-BB79-D9BC4CD9CA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609" y="1206256"/>
            <a:ext cx="4142286" cy="2434127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682283DE-3887-E9D7-6507-1B0296AE30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7940" y="3222241"/>
            <a:ext cx="8080334" cy="30691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27183DF7-73E8-0C1B-0A35-6E39407165C3}"/>
                  </a:ext>
                </a:extLst>
              </p:cNvPr>
              <p:cNvSpPr txBox="1"/>
              <p:nvPr/>
            </p:nvSpPr>
            <p:spPr>
              <a:xfrm>
                <a:off x="6855225" y="6224989"/>
                <a:ext cx="2298935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sz="18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altLang="ja-JP" sz="1800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sz="1800" b="0" dirty="0"/>
                  <a:t> at Tc</a:t>
                </a:r>
              </a:p>
              <a:p>
                <a:r>
                  <a:rPr lang="en-US" dirty="0"/>
                  <a:t>Leads to flat direction</a:t>
                </a:r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27183DF7-73E8-0C1B-0A35-6E3940716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225" y="6224989"/>
                <a:ext cx="2298935" cy="646331"/>
              </a:xfrm>
              <a:prstGeom prst="rect">
                <a:avLst/>
              </a:prstGeom>
              <a:blipFill>
                <a:blip r:embed="rId7"/>
                <a:stretch>
                  <a:fillRect l="-2387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5E86D1D1-8BD7-D8B6-DB2A-DA6D7CEAD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618675C8-E917-403D-8ABA-0A71D7A3738B}" type="slidenum">
              <a:rPr kumimoji="1" lang="ja-JP" altLang="en-US" smtClean="0"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6962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9201D044-80DF-F89F-57BA-0B9E93D913E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ja-JP" dirty="0">
                    <a:latin typeface="Calibri" panose="020F0502020204030204" pitchFamily="34" charset="0"/>
                    <a:cs typeface="Calibri" panose="020F0502020204030204" pitchFamily="34" charset="0"/>
                  </a:rPr>
                  <a:t>Transport coefficient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̃"/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altLang="ja-JP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9201D044-80DF-F89F-57BA-0B9E93D913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101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9815F74-2FC7-DB38-572E-9D6FA4C70E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2138272"/>
                <a:ext cx="6238566" cy="354574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ja-JP" sz="3200" b="0" dirty="0"/>
                  <a:t> </a:t>
                </a:r>
                <a:r>
                  <a:rPr lang="en-US" altLang="ja-JP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ja-JP" sz="32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num>
                      <m:den>
                        <m:r>
                          <a:rPr lang="en-US" altLang="ja-JP" sz="3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ja-JP" sz="3200" b="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altLang="ja-JP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altLang="ja-JP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altLang="ja-JP" sz="3200" dirty="0"/>
              </a:p>
              <a:p>
                <a:pPr marL="0" indent="0">
                  <a:buNone/>
                </a:pPr>
                <a:r>
                  <a:rPr lang="en-US" altLang="ja-JP" sz="3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ja-JP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sz="32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acc>
                    <m:r>
                      <a:rPr lang="en-US" altLang="ja-JP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ja-JP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ja-JP" sz="3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altLang="ja-JP" sz="3200" b="0" dirty="0"/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39815F74-2FC7-DB38-572E-9D6FA4C70E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2138272"/>
                <a:ext cx="6238566" cy="3545742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6993FA6-04FD-4CDC-AA8E-6C07F8942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75C8-E917-403D-8ABA-0A71D7A3738B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EB80E90-D374-C8D3-C227-B1B44861B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9894" y="1593373"/>
            <a:ext cx="5684119" cy="33700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E591F89C-B631-C2FC-7710-E9A3B20ACFEF}"/>
                  </a:ext>
                </a:extLst>
              </p:cNvPr>
              <p:cNvSpPr/>
              <p:nvPr/>
            </p:nvSpPr>
            <p:spPr>
              <a:xfrm>
                <a:off x="230594" y="5892647"/>
                <a:ext cx="6447613" cy="10374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000" u="sng" dirty="0">
                    <a:latin typeface="Calibri" panose="020F0502020204030204" pitchFamily="34" charset="0"/>
                    <a:cs typeface="Calibri" panose="020F0502020204030204" pitchFamily="34" charset="0"/>
                  </a:rPr>
                  <a:t>Fluctuation-dissipation relation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altLang="ja-JP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000" i="1" dirty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ja-JP" sz="20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i="1" dirty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altLang="ja-JP" sz="2000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Sup>
                                <m:sSubSupPr>
                                  <m:ctrlPr>
                                    <a:rPr lang="en-US" altLang="ja-JP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2000" i="1" dirty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ja-JP" sz="2000" i="1" dirty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altLang="ja-JP" sz="2000" i="1" dirty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</m:d>
                        </m:e>
                      </m:d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𝑇</m:t>
                      </m:r>
                      <m:acc>
                        <m:accPr>
                          <m:chr m:val="̃"/>
                          <m:ctrlPr>
                            <a:rPr lang="en-US" altLang="ja-JP" sz="200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acc>
                      <m:f>
                        <m:fPr>
                          <m:ctrlP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  <m:t>𝜏</m:t>
                          </m:r>
                        </m:den>
                      </m:f>
                      <m:f>
                        <m:fPr>
                          <m:ctrlPr>
                            <a:rPr lang="en-US" altLang="ja-JP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altLang="ja-JP" sz="2000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altLang="ja-JP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r>
                        <a:rPr lang="en-US" altLang="ja-JP" sz="2000" i="1" dirty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p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sSub>
                        <m:sSubPr>
                          <m:ctrlP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ja-JP" sz="2000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ja-JP" sz="2000" i="1" dirty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altLang="ja-JP" sz="2000" dirty="0"/>
              </a:p>
            </p:txBody>
          </p:sp>
        </mc:Choice>
        <mc:Fallback>
          <p:sp>
            <p:nvSpPr>
              <p:cNvPr id="5" name="正方形/長方形 4">
                <a:extLst>
                  <a:ext uri="{FF2B5EF4-FFF2-40B4-BE49-F238E27FC236}">
                    <a16:creationId xmlns:a16="http://schemas.microsoft.com/office/drawing/2014/main" id="{E591F89C-B631-C2FC-7710-E9A3B20ACF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594" y="5892647"/>
                <a:ext cx="6447613" cy="1037463"/>
              </a:xfrm>
              <a:prstGeom prst="rect">
                <a:avLst/>
              </a:prstGeom>
              <a:blipFill>
                <a:blip r:embed="rId6"/>
                <a:stretch>
                  <a:fillRect l="-1040" t="-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C6BCC6B-3A03-B25A-82F4-E784D5D3FB72}"/>
                  </a:ext>
                </a:extLst>
              </p:cNvPr>
              <p:cNvSpPr txBox="1"/>
              <p:nvPr/>
            </p:nvSpPr>
            <p:spPr>
              <a:xfrm>
                <a:off x="2137052" y="3657065"/>
                <a:ext cx="3306917" cy="1602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/>
                  <a:t>Assume</a:t>
                </a:r>
              </a:p>
              <a:p>
                <a:r>
                  <a:rPr lang="en-US" altLang="ja-JP" sz="2400" dirty="0"/>
                  <a:t>No correlation between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ja-JP" sz="2400" b="0" i="1" dirty="0" smtClean="0">
                            <a:latin typeface="Cambria Math" panose="02040503050406030204" pitchFamily="18" charset="0"/>
                          </a:rPr>
                          <m:t>𝜈</m:t>
                        </m:r>
                      </m:sub>
                    </m:sSub>
                    <m:d>
                      <m:d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altLang="ja-JP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d>
                      <m:dPr>
                        <m:ctrlPr>
                          <a:rPr lang="en-US" altLang="ja-JP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ja-JP" sz="240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lang="en-US" altLang="ja-JP" sz="2400" dirty="0"/>
              </a:p>
              <a:p>
                <a:endParaRPr lang="en-US" altLang="ja-JP" sz="2400" dirty="0"/>
              </a:p>
            </p:txBody>
          </p:sp>
        </mc:Choice>
        <mc:Fallback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AC6BCC6B-3A03-B25A-82F4-E784D5D3F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7052" y="3657065"/>
                <a:ext cx="3306917" cy="1602811"/>
              </a:xfrm>
              <a:prstGeom prst="rect">
                <a:avLst/>
              </a:prstGeom>
              <a:blipFill>
                <a:blip r:embed="rId7"/>
                <a:stretch>
                  <a:fillRect l="-2952" t="-3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9845D129-C54E-FEA5-54E2-3473F8DBDE16}"/>
                  </a:ext>
                </a:extLst>
              </p:cNvPr>
              <p:cNvSpPr/>
              <p:nvPr/>
            </p:nvSpPr>
            <p:spPr>
              <a:xfrm>
                <a:off x="-426808" y="4950556"/>
                <a:ext cx="4825063" cy="7945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ja-JP" altLang="en-US" sz="2400" i="1" cap="all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ja-JP" altLang="en-US" sz="2400" i="1" cap="all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n-US" altLang="ja-JP" sz="240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𝐵𝑛</m:t>
                      </m:r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ja-JP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altLang="ja-JP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altLang="ja-JP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</m:oMath>
                  </m:oMathPara>
                </a14:m>
                <a:endParaRPr lang="ja-JP" altLang="en-US" sz="2400" dirty="0"/>
              </a:p>
            </p:txBody>
          </p:sp>
        </mc:Choice>
        <mc:Fallback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id="{9845D129-C54E-FEA5-54E2-3473F8DBDE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26808" y="4950556"/>
                <a:ext cx="4825063" cy="79457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C3C16DA-D4B7-2BDD-5CB2-A6AA0791B367}"/>
              </a:ext>
            </a:extLst>
          </p:cNvPr>
          <p:cNvSpPr txBox="1"/>
          <p:nvPr/>
        </p:nvSpPr>
        <p:spPr>
          <a:xfrm>
            <a:off x="2858026" y="3067539"/>
            <a:ext cx="1864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For simplicity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E568495-431B-69E7-6345-12729715E527}"/>
                  </a:ext>
                </a:extLst>
              </p:cNvPr>
              <p:cNvSpPr txBox="1"/>
              <p:nvPr/>
            </p:nvSpPr>
            <p:spPr>
              <a:xfrm>
                <a:off x="6567805" y="4961157"/>
                <a:ext cx="550620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latin typeface="Times-Roman"/>
                  </a:rPr>
                  <a:t>Both </a:t>
                </a:r>
                <a14:m>
                  <m:oMath xmlns:m="http://schemas.openxmlformats.org/officeDocument/2006/math"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𝜞</m:t>
                    </m:r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ja-JP" sz="2400" b="1" i="1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en-US" sz="2400" b="1" dirty="0">
                    <a:latin typeface="Times-Roman"/>
                  </a:rPr>
                  <a:t> i</a:t>
                </a:r>
                <a:r>
                  <a:rPr lang="en-US" sz="2400" b="1" i="0" u="none" strike="noStrike" baseline="0" dirty="0">
                    <a:latin typeface="Times-Roman"/>
                  </a:rPr>
                  <a:t>ncrease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en-US" altLang="ja-JP" sz="2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  <m:r>
                      <a:rPr lang="en-US" altLang="ja-JP" sz="2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Times-Roman"/>
                  </a:rPr>
                  <a:t> in this setup </a:t>
                </a:r>
                <a:endParaRPr lang="en-US" sz="2400" b="1" dirty="0"/>
              </a:p>
            </p:txBody>
          </p:sp>
        </mc:Choice>
        <mc:Fallback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EE568495-431B-69E7-6345-12729715E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805" y="4961157"/>
                <a:ext cx="5506208" cy="461665"/>
              </a:xfrm>
              <a:prstGeom prst="rect">
                <a:avLst/>
              </a:prstGeom>
              <a:blipFill>
                <a:blip r:embed="rId9"/>
                <a:stretch>
                  <a:fillRect l="-1659" t="-1184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6C0A821-3F5F-D039-D35A-23BFBDE075F9}"/>
                  </a:ext>
                </a:extLst>
              </p:cNvPr>
              <p:cNvSpPr txBox="1"/>
              <p:nvPr/>
            </p:nvSpPr>
            <p:spPr>
              <a:xfrm>
                <a:off x="0" y="1649010"/>
                <a:ext cx="67658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Determine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 to reproduce the diffusion coefficient</a:t>
                </a:r>
                <a:endParaRPr lang="en-US" altLang="ja-JP" sz="2400" dirty="0"/>
              </a:p>
            </p:txBody>
          </p:sp>
        </mc:Choice>
        <mc:Fallback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66C0A821-3F5F-D039-D35A-23BFBDE075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49010"/>
                <a:ext cx="6765898" cy="461665"/>
              </a:xfrm>
              <a:prstGeom prst="rect">
                <a:avLst/>
              </a:prstGeom>
              <a:blipFill>
                <a:blip r:embed="rId10"/>
                <a:stretch>
                  <a:fillRect l="-1351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1ED85F2E-509C-8307-FD5A-0A8C3B05B78B}"/>
                  </a:ext>
                </a:extLst>
              </p:cNvPr>
              <p:cNvSpPr txBox="1"/>
              <p:nvPr/>
            </p:nvSpPr>
            <p:spPr>
              <a:xfrm>
                <a:off x="6985935" y="5339034"/>
                <a:ext cx="411774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/>
                  <a:t>Our model</a:t>
                </a:r>
                <a:r>
                  <a:rPr lang="en-US" sz="2400" dirty="0"/>
                  <a:t> is linearized system</a:t>
                </a:r>
              </a:p>
              <a:p>
                <a:r>
                  <a:rPr lang="ja-JP" altLang="en-US" sz="2400" dirty="0"/>
                  <a:t>→</a:t>
                </a:r>
                <a:r>
                  <a:rPr lang="en-US" sz="2400" dirty="0"/>
                  <a:t> Divergence arising from</a:t>
                </a:r>
              </a:p>
              <a:p>
                <a:r>
                  <a:rPr lang="en-US" sz="2400" dirty="0"/>
                  <a:t>non-linear coupling</a:t>
                </a:r>
              </a:p>
              <a:p>
                <a:r>
                  <a:rPr lang="en-US" sz="2400" dirty="0"/>
                  <a:t>is </a:t>
                </a:r>
                <a:r>
                  <a:rPr lang="en-US" sz="2400" i="1" dirty="0"/>
                  <a:t>effectively</a:t>
                </a:r>
                <a:r>
                  <a:rPr lang="en-US" sz="2400" dirty="0"/>
                  <a:t> contained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sz="2400" dirty="0"/>
              </a:p>
            </p:txBody>
          </p:sp>
        </mc:Choice>
        <mc:Fallback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1ED85F2E-509C-8307-FD5A-0A8C3B05B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935" y="5339034"/>
                <a:ext cx="4117745" cy="1569660"/>
              </a:xfrm>
              <a:prstGeom prst="rect">
                <a:avLst/>
              </a:prstGeom>
              <a:blipFill>
                <a:blip r:embed="rId11"/>
                <a:stretch>
                  <a:fillRect l="-2370" t="-3113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581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39416" y="1417637"/>
            <a:ext cx="11352584" cy="5440363"/>
          </a:xfrm>
        </p:spPr>
        <p:txBody>
          <a:bodyPr>
            <a:normAutofit/>
          </a:bodyPr>
          <a:lstStyle/>
          <a:p>
            <a:r>
              <a:rPr lang="en-US" altLang="ja-JP" sz="3000" dirty="0">
                <a:cs typeface="Calibri" panose="020F0502020204030204" pitchFamily="34" charset="0"/>
              </a:rPr>
              <a:t>Introduction</a:t>
            </a:r>
          </a:p>
          <a:p>
            <a:pPr lvl="1"/>
            <a:r>
              <a:rPr lang="en-US" altLang="ja-JP" sz="2600" dirty="0">
                <a:cs typeface="Calibri" panose="020F0502020204030204" pitchFamily="34" charset="0"/>
              </a:rPr>
              <a:t>Phase diagram of QCD</a:t>
            </a:r>
          </a:p>
          <a:p>
            <a:pPr lvl="1"/>
            <a:r>
              <a:rPr lang="en-US" altLang="ja-JP" sz="2600" dirty="0">
                <a:cs typeface="Calibri" panose="020F0502020204030204" pitchFamily="34" charset="0"/>
              </a:rPr>
              <a:t>Critical fluctuations</a:t>
            </a:r>
          </a:p>
          <a:p>
            <a:r>
              <a:rPr kumimoji="1" lang="en-US" altLang="ja-JP" sz="32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rPr>
              <a:t>Model</a:t>
            </a:r>
          </a:p>
          <a:p>
            <a:pPr lvl="1"/>
            <a:r>
              <a:rPr kumimoji="1" lang="en-US" altLang="ja-JP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rPr>
              <a:t>Coupled Langevin equations</a:t>
            </a:r>
          </a:p>
          <a:p>
            <a:r>
              <a:rPr lang="en-US" altLang="ja-JP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rPr>
              <a:t>Results</a:t>
            </a:r>
          </a:p>
          <a:p>
            <a:pPr lvl="1"/>
            <a:r>
              <a:rPr kumimoji="1" lang="en-US" altLang="ja-JP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rPr>
              <a:t>Space-time evolution</a:t>
            </a:r>
          </a:p>
          <a:p>
            <a:pPr lvl="1"/>
            <a:r>
              <a:rPr lang="en-US" altLang="ja-JP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rPr>
              <a:t>Two-point correlation functions</a:t>
            </a:r>
            <a:endParaRPr kumimoji="1" lang="en-US" altLang="ja-JP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Calibri" panose="020F0502020204030204" pitchFamily="34" charset="0"/>
            </a:endParaRPr>
          </a:p>
          <a:p>
            <a:r>
              <a:rPr kumimoji="1" lang="en-US" altLang="ja-JP" sz="32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rPr>
              <a:t>Summary and outlook</a:t>
            </a:r>
          </a:p>
        </p:txBody>
      </p:sp>
      <p:sp>
        <p:nvSpPr>
          <p:cNvPr id="6" name="タイトル 4">
            <a:extLst>
              <a:ext uri="{FF2B5EF4-FFF2-40B4-BE49-F238E27FC236}">
                <a16:creationId xmlns:a16="http://schemas.microsoft.com/office/drawing/2014/main" id="{F6A6359C-C27B-8341-2F6C-BE10119E4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altLang="ja-JP" sz="4400" dirty="0">
                <a:cs typeface="Times New Roman" panose="02020603050405020304" pitchFamily="18" charset="0"/>
              </a:rPr>
              <a:t>Outline</a:t>
            </a:r>
            <a:endParaRPr lang="ja-JP" altLang="en-US" dirty="0"/>
          </a:p>
        </p:txBody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EA273582-912E-8E2A-936B-09217B557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618675C8-E917-403D-8ABA-0A71D7A3738B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677975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9B5A9B-9161-068D-CDCD-1137B8E14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setups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6026419A-CFF5-F22D-F98F-9BBBA08A65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1613" y="1987547"/>
                <a:ext cx="5490944" cy="3672474"/>
              </a:xfrm>
            </p:spPr>
            <p:txBody>
              <a:bodyPr>
                <a:normAutofit/>
              </a:bodyPr>
              <a:lstStyle/>
              <a:p>
                <a:pPr marL="0" indent="0">
                  <a:buClr>
                    <a:prstClr val="black"/>
                  </a:buClr>
                  <a:buNone/>
                  <a:defRPr/>
                </a:pPr>
                <a:r>
                  <a:rPr lang="en-US" sz="2800" dirty="0"/>
                  <a:t>Bjorken expansion</a:t>
                </a:r>
                <a:endParaRPr lang="en-US" altLang="ja-JP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Clr>
                    <a:prstClr val="black"/>
                  </a:buClr>
                  <a:buNone/>
                  <a:defRPr/>
                </a:pPr>
                <a:r>
                  <a:rPr lang="en-US" altLang="ja-JP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Temperature: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</m:d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  <m:sub>
                                    <m:r>
                                      <a:rPr lang="en-US" altLang="ja-JP" sz="28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en-US" altLang="ja-JP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ja-JP" sz="2800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den>
                            </m:f>
                          </m:e>
                        </m:d>
                      </m:e>
                      <m:sup>
                        <m:sSubSup>
                          <m:sSubSupPr>
                            <m:ctrlPr>
                              <a:rPr lang="en-US" altLang="ja-JP" sz="28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  <m:sup>
                            <m:r>
                              <a:rPr lang="en-US" altLang="ja-JP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sup>
                    </m:sSup>
                  </m:oMath>
                </a14:m>
                <a:endParaRPr lang="en-US" altLang="ja-JP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Clr>
                    <a:prstClr val="black"/>
                  </a:buClr>
                  <a:buNone/>
                  <a:defRPr/>
                </a:pPr>
                <a:r>
                  <a:rPr lang="en-US" altLang="ja-JP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Initial temperature: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=220 </m:t>
                    </m:r>
                    <m:r>
                      <m:rPr>
                        <m:sty m:val="p"/>
                      </m:rPr>
                      <a:rPr lang="en-US" altLang="ja-JP" sz="280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endParaRPr lang="en-US" altLang="ja-JP" sz="2800" dirty="0">
                  <a:solidFill>
                    <a:prstClr val="black"/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 marL="0" indent="0">
                  <a:buClr>
                    <a:prstClr val="black"/>
                  </a:buClr>
                  <a:buNone/>
                  <a:defRPr/>
                </a:pPr>
                <a:r>
                  <a:rPr lang="en-US" altLang="ja-JP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Initial time:</a:t>
                </a:r>
                <a:r>
                  <a:rPr lang="en-US" altLang="ja-JP" sz="2800" dirty="0">
                    <a:solidFill>
                      <a:prstClr val="black"/>
                    </a:solidFill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ja-JP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ja-JP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1.0</m:t>
                    </m:r>
                    <m:r>
                      <a:rPr lang="en-US" altLang="ja-JP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8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fm</m:t>
                    </m:r>
                  </m:oMath>
                </a14:m>
                <a:endParaRPr lang="en-US" altLang="ja-JP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Clr>
                    <a:prstClr val="black"/>
                  </a:buClr>
                  <a:buNone/>
                  <a:defRPr/>
                </a:pPr>
                <a:r>
                  <a:rPr lang="en-US" altLang="ja-JP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Sound velocity: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ja-JP" sz="2800" i="1">
                        <a:latin typeface="Cambria Math" panose="02040503050406030204" pitchFamily="18" charset="0"/>
                      </a:rPr>
                      <m:t>=0.15</m:t>
                    </m:r>
                  </m:oMath>
                </a14:m>
                <a:endParaRPr lang="en-US" altLang="ja-JP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indent="0">
                  <a:buClr>
                    <a:prstClr val="black"/>
                  </a:buClr>
                  <a:buNone/>
                  <a:defRPr/>
                </a:pPr>
                <a:r>
                  <a:rPr lang="en-US" altLang="ja-JP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Critical temperature: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sub>
                    </m:sSub>
                    <m:r>
                      <a:rPr lang="en-US" altLang="ja-JP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=160</m:t>
                    </m:r>
                  </m:oMath>
                </a14:m>
                <a:r>
                  <a:rPr lang="en-US" altLang="ja-JP" sz="2800" i="1" dirty="0">
                    <a:solidFill>
                      <a:prstClr val="black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:r>
                  <a:rPr lang="en-US" altLang="ja-JP" sz="2800" dirty="0">
                    <a:solidFill>
                      <a:prstClr val="black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MeV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6026419A-CFF5-F22D-F98F-9BBBA08A65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1613" y="1987547"/>
                <a:ext cx="5490944" cy="3672474"/>
              </a:xfrm>
              <a:blipFill>
                <a:blip r:embed="rId2"/>
                <a:stretch>
                  <a:fillRect l="-2220" t="-1495" r="-222" b="-3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D2C2B64-0243-E826-8E02-0EF3CD839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75C8-E917-403D-8ABA-0A71D7A3738B}" type="slidenum">
              <a:rPr lang="ja-JP" altLang="en-US" smtClean="0"/>
              <a:pPr/>
              <a:t>20</a:t>
            </a:fld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12858E5-A93E-B1E2-93B8-40C7BE8CFE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548"/>
          <a:stretch>
            <a:fillRect/>
          </a:stretch>
        </p:blipFill>
        <p:spPr>
          <a:xfrm>
            <a:off x="5692557" y="1917411"/>
            <a:ext cx="6401785" cy="381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883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E62C8-2FF8-A919-66B4-48AFADA13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7BF69E-ACBD-CCB0-CE6F-8EAC095D1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417637"/>
            <a:ext cx="11352584" cy="5440363"/>
          </a:xfrm>
        </p:spPr>
        <p:txBody>
          <a:bodyPr>
            <a:normAutofit/>
          </a:bodyPr>
          <a:lstStyle/>
          <a:p>
            <a:r>
              <a:rPr lang="en-US" altLang="ja-JP" sz="3000" dirty="0">
                <a:cs typeface="Calibri" panose="020F0502020204030204" pitchFamily="34" charset="0"/>
              </a:rPr>
              <a:t>Introduction</a:t>
            </a:r>
          </a:p>
          <a:p>
            <a:pPr lvl="1"/>
            <a:r>
              <a:rPr lang="en-US" altLang="ja-JP" sz="2600" dirty="0">
                <a:cs typeface="Calibri" panose="020F0502020204030204" pitchFamily="34" charset="0"/>
              </a:rPr>
              <a:t>Phase diagram of QCD</a:t>
            </a:r>
          </a:p>
          <a:p>
            <a:pPr lvl="1"/>
            <a:r>
              <a:rPr lang="en-US" altLang="ja-JP" sz="2600" dirty="0">
                <a:cs typeface="Calibri" panose="020F0502020204030204" pitchFamily="34" charset="0"/>
              </a:rPr>
              <a:t>Critical fluctuations</a:t>
            </a:r>
          </a:p>
          <a:p>
            <a:r>
              <a:rPr kumimoji="1" lang="en-US" altLang="ja-JP" sz="32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rPr>
              <a:t>Model</a:t>
            </a:r>
          </a:p>
          <a:p>
            <a:pPr lvl="1"/>
            <a:r>
              <a:rPr kumimoji="1" lang="en-US" altLang="ja-JP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rPr>
              <a:t>Coupled Langevin equations</a:t>
            </a:r>
          </a:p>
          <a:p>
            <a:r>
              <a:rPr lang="en-US" altLang="ja-JP" b="1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rPr>
              <a:t>Results</a:t>
            </a:r>
          </a:p>
          <a:p>
            <a:pPr lvl="1"/>
            <a:r>
              <a:rPr kumimoji="1" lang="en-US" altLang="ja-JP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rPr>
              <a:t>Space-time evolution</a:t>
            </a:r>
          </a:p>
          <a:p>
            <a:pPr lvl="1"/>
            <a:r>
              <a:rPr lang="en-US" altLang="ja-JP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rPr>
              <a:t>Two-point correlation functions</a:t>
            </a:r>
            <a:endParaRPr kumimoji="1" lang="en-US" altLang="ja-JP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Calibri" panose="020F0502020204030204" pitchFamily="34" charset="0"/>
            </a:endParaRPr>
          </a:p>
          <a:p>
            <a:r>
              <a:rPr kumimoji="1" lang="en-US" altLang="ja-JP" sz="32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rPr>
              <a:t>Summary and outlook</a:t>
            </a:r>
          </a:p>
        </p:txBody>
      </p:sp>
      <p:sp>
        <p:nvSpPr>
          <p:cNvPr id="6" name="タイトル 4">
            <a:extLst>
              <a:ext uri="{FF2B5EF4-FFF2-40B4-BE49-F238E27FC236}">
                <a16:creationId xmlns:a16="http://schemas.microsoft.com/office/drawing/2014/main" id="{A35F3C9B-8AFA-B050-1E51-C55D8F28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altLang="ja-JP" sz="4400" dirty="0">
                <a:cs typeface="Times New Roman" panose="02020603050405020304" pitchFamily="18" charset="0"/>
              </a:rPr>
              <a:t>Outline</a:t>
            </a:r>
            <a:endParaRPr lang="ja-JP" altLang="en-US" dirty="0"/>
          </a:p>
        </p:txBody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071C9093-F147-D615-4E24-EDD64A9B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618675C8-E917-403D-8ABA-0A71D7A3738B}" type="slidenum">
              <a:rPr kumimoji="1" lang="ja-JP" altLang="en-US" smtClean="0"/>
              <a:t>21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6466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2065F0B4-0DE6-733F-FDC2-35760E5ADA2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ja-JP" dirty="0"/>
                  <a:t>Green’s function </a:t>
                </a:r>
                <a:r>
                  <a:rPr kumimoji="1" lang="en-US" altLang="ja-JP" dirty="0"/>
                  <a:t>of </a:t>
                </a:r>
                <a14:m>
                  <m:oMath xmlns:m="http://schemas.openxmlformats.org/officeDocument/2006/math">
                    <m:r>
                      <a:rPr lang="en-US" altLang="ja-JP" b="0" i="1" cap="none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altLang="ja-JP" cap="none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𝜎</m:t>
                    </m:r>
                  </m:oMath>
                </a14:m>
                <a:r>
                  <a:rPr kumimoji="1" lang="en-US" altLang="ja-JP" dirty="0"/>
                  <a:t> above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2065F0B4-0DE6-733F-FDC2-35760E5ADA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8ED09A7-A863-5A03-279D-E4C626AAB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75C8-E917-403D-8ABA-0A71D7A3738B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14" name="図 13" descr="グラフ, 折れ線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3392A2F-C0B4-20E8-A3CD-98CD84ED64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2" y="3827076"/>
            <a:ext cx="3456000" cy="2592000"/>
          </a:xfrm>
          <a:prstGeom prst="rect">
            <a:avLst/>
          </a:prstGeom>
        </p:spPr>
      </p:pic>
      <p:pic>
        <p:nvPicPr>
          <p:cNvPr id="16" name="図 15" descr="グラフ, 折れ線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411CBD1E-B1ED-3A80-2EC3-8F7FE21A31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2" y="1235076"/>
            <a:ext cx="3456000" cy="259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角丸四角形 11">
                <a:extLst>
                  <a:ext uri="{FF2B5EF4-FFF2-40B4-BE49-F238E27FC236}">
                    <a16:creationId xmlns:a16="http://schemas.microsoft.com/office/drawing/2014/main" id="{2F71292B-3DBC-1624-20FE-BD6826075FFA}"/>
                  </a:ext>
                </a:extLst>
              </p:cNvPr>
              <p:cNvSpPr/>
              <p:nvPr/>
            </p:nvSpPr>
            <p:spPr>
              <a:xfrm>
                <a:off x="4360559" y="5063469"/>
                <a:ext cx="7559040" cy="98893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altLang="ja-JP" sz="2400" dirty="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T</a:t>
                </a: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wo peaks move to the</a:t>
                </a:r>
                <a14:m>
                  <m:oMath xmlns:m="http://schemas.openxmlformats.org/officeDocument/2006/math">
                    <m:r>
                      <a:rPr kumimoji="0" lang="en-US" altLang="ja-JP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rPr>
                      <m:t> </m:t>
                    </m:r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rPr>
                      <m:t>±</m:t>
                    </m:r>
                    <m:sSub>
                      <m:sSubPr>
                        <m:ctrlP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Calibri" panose="020F0502020204030204" pitchFamily="34" charset="0"/>
                          </a:rPr>
                          <m:t>𝜂</m:t>
                        </m:r>
                      </m:e>
                      <m:sub>
                        <m:r>
                          <a:rPr kumimoji="0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 directions in a finite speed </a:t>
                </a:r>
                <a14:m>
                  <m:oMath xmlns:m="http://schemas.openxmlformats.org/officeDocument/2006/math"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rPr>
                      <m:t>𝑣</m:t>
                    </m:r>
                  </m:oMath>
                </a14:m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 </a:t>
                </a: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with</a:t>
                </a: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 </a:t>
                </a: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finite </a:t>
                </a: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relaxation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kumimoji="0" lang="en-US" altLang="ja-JP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kumimoji="0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50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角丸四角形 11">
                <a:extLst>
                  <a:ext uri="{FF2B5EF4-FFF2-40B4-BE49-F238E27FC236}">
                    <a16:creationId xmlns:a16="http://schemas.microsoft.com/office/drawing/2014/main" id="{2F71292B-3DBC-1624-20FE-BD6826075F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559" y="5063469"/>
                <a:ext cx="7559040" cy="988939"/>
              </a:xfrm>
              <a:prstGeom prst="roundRect">
                <a:avLst/>
              </a:prstGeom>
              <a:blipFill>
                <a:blip r:embed="rId6"/>
                <a:stretch>
                  <a:fillRect l="-321" b="-3571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80A36DBD-E0F2-EDEE-07E9-0264096D2547}"/>
                  </a:ext>
                </a:extLst>
              </p:cNvPr>
              <p:cNvSpPr txBox="1"/>
              <p:nvPr/>
            </p:nvSpPr>
            <p:spPr>
              <a:xfrm>
                <a:off x="5070609" y="3429000"/>
                <a:ext cx="540448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prstClr val="black"/>
                  </a:buClr>
                  <a:defRPr/>
                </a:pP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𝜎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ja-JP" sz="2400" b="0" i="1" cap="none" dirty="0">
                    <a:solidFill>
                      <a:prstClr val="black"/>
                    </a:solidFill>
                    <a:latin typeface="Cambria Math" panose="02040503050406030204" pitchFamily="18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 </a:t>
                </a:r>
                <a:r>
                  <a:rPr lang="en-US" altLang="ja-JP" sz="2400" b="0" cap="none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𝜏</m:t>
                    </m:r>
                    <m:r>
                      <a:rPr lang="en-US" altLang="ja-JP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ja-JP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>
                    <a:prstClr val="black"/>
                  </a:buClr>
                  <a:defRPr/>
                </a:pPr>
                <a:r>
                  <a:rPr lang="ja-JP" altLang="en-US" sz="2400" b="0" cap="none" dirty="0">
                    <a:solidFill>
                      <a:prstClr val="black"/>
                    </a:solidFill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→</a:t>
                </a:r>
                <a:r>
                  <a:rPr lang="en-US" altLang="ja-JP" sz="2400" dirty="0">
                    <a:solidFill>
                      <a:prstClr val="black"/>
                    </a:solidFill>
                    <a:cs typeface="Calibri" panose="020F0502020204030204" pitchFamily="34" charset="0"/>
                  </a:rPr>
                  <a:t>negative σ is induced by the positive n</a:t>
                </a:r>
                <a:endParaRPr lang="en-US" altLang="ja-JP" sz="2400" cap="none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Calibri" panose="020F0502020204030204" pitchFamily="34" charset="0"/>
                </a:endParaRPr>
              </a:p>
              <a:p>
                <a:pPr>
                  <a:buClr>
                    <a:prstClr val="black"/>
                  </a:buCl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cap="none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ja-JP" sz="2400" b="0" i="1" cap="none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altLang="ja-JP" sz="2400" b="0" i="1" cap="none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𝑅</m:t>
                        </m:r>
                      </m:sub>
                    </m:sSub>
                    <m:r>
                      <a:rPr lang="en-US" altLang="ja-JP" sz="2400" b="0" i="1" cap="none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 </m:t>
                    </m:r>
                  </m:oMath>
                </a14:m>
                <a:r>
                  <a:rPr lang="en-US" altLang="ja-JP" sz="2400" cap="none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fm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 </m:t>
                    </m:r>
                    <m:acc>
                      <m:accPr>
                        <m:chr m:val="̃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altLang="ja-JP" sz="2400" cap="none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 instantly diffuses to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𝜂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altLang="ja-JP" sz="2400" cap="none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Calibri" panose="020F0502020204030204" pitchFamily="34" charset="0"/>
                </a:endParaRPr>
              </a:p>
              <a:p>
                <a:pPr>
                  <a:buClr>
                    <a:prstClr val="black"/>
                  </a:buCl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cap="none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ja-JP" sz="2400" b="0" i="1" cap="none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altLang="ja-JP" sz="2400" b="0" i="1" cap="none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𝑅</m:t>
                        </m:r>
                      </m:sub>
                    </m:sSub>
                    <m:r>
                      <a:rPr lang="en-US" altLang="ja-JP" sz="2400" b="0" i="1" cap="none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&gt;0 </m:t>
                    </m:r>
                  </m:oMath>
                </a14:m>
                <a:r>
                  <a:rPr lang="en-US" altLang="ja-JP" sz="2400" cap="none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fm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 </m:t>
                    </m:r>
                    <m:acc>
                      <m:accPr>
                        <m:chr m:val="̃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altLang="ja-JP" sz="2400" cap="none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 diffuses </a:t>
                </a:r>
                <a:r>
                  <a:rPr lang="en-US" altLang="ja-JP" sz="2400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at</a:t>
                </a:r>
                <a:r>
                  <a:rPr lang="en-US" altLang="ja-JP" sz="2400" cap="none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 a finite speed</a:t>
                </a:r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80A36DBD-E0F2-EDEE-07E9-0264096D2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609" y="3429000"/>
                <a:ext cx="5404480" cy="1569660"/>
              </a:xfrm>
              <a:prstGeom prst="rect">
                <a:avLst/>
              </a:prstGeom>
              <a:blipFill>
                <a:blip r:embed="rId7"/>
                <a:stretch>
                  <a:fillRect l="-1806" t="-3113" b="-7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6F27114F-5DC0-4843-74A4-926D5D9E8248}"/>
                  </a:ext>
                </a:extLst>
              </p:cNvPr>
              <p:cNvSpPr txBox="1"/>
              <p:nvPr/>
            </p:nvSpPr>
            <p:spPr>
              <a:xfrm>
                <a:off x="4167784" y="1407601"/>
                <a:ext cx="4932413" cy="170296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prstClr val="black"/>
                  </a:buClr>
                  <a:defRPr/>
                </a:pPr>
                <a:r>
                  <a:rPr lang="en-US" altLang="ja-JP" sz="2000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Initial conditions</a:t>
                </a:r>
                <a:r>
                  <a:rPr lang="en-US" altLang="ja-JP" sz="2000" cap="none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: </a:t>
                </a:r>
              </a:p>
              <a:p>
                <a:pPr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d>
                        <m:dPr>
                          <m:ctrlPr>
                            <a:rPr lang="en-US" altLang="ja-JP" sz="2000" b="0" i="1" cap="none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Calibri" panose="020F0502020204030204" pitchFamily="34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ja-JP" sz="20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ja-JP" sz="2000" b="0" i="1" cap="none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Calibri" panose="020F050202020403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0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Calibri" panose="020F050202020403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000" b="0" i="0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Calibri" panose="020F0502020204030204" pitchFamily="34" charset="0"/>
                                </a:rPr>
                                <m:t>in</m:t>
                              </m:r>
                            </m:sub>
                          </m:sSub>
                        </m:e>
                      </m:d>
                      <m:r>
                        <a:rPr lang="en-US" altLang="ja-JP" sz="2000" b="0" i="1" cap="none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b="0" i="1" cap="none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ja-JP" sz="2000" b="0" i="1" cap="none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Calibri" panose="020F050202020403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ja-JP" sz="2000" b="0" i="1" cap="none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Calibri" panose="020F0502020204030204" pitchFamily="34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altLang="ja-JP" sz="2000" b="0" i="1" cap="none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Calibri" panose="020F0502020204030204" pitchFamily="34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ja-JP" sz="20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altLang="ja-JP" sz="2000" b="0" i="1" cap="none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000" b="0" i="1" cap="none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altLang="ja-JP" sz="2000" b="0" i="1" cap="none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sz="20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ja-JP" sz="20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20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altLang="ja-JP" sz="20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prstClr val="black"/>
                  </a:buClr>
                  <a:defRPr/>
                </a:pPr>
                <a14:m>
                  <m:oMath xmlns:m="http://schemas.openxmlformats.org/officeDocument/2006/math">
                    <m:r>
                      <a:rPr lang="en-US" altLang="ja-JP" sz="2000" b="0" i="1" cap="none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rPr>
                      <m:t>𝜎</m:t>
                    </m:r>
                    <m:d>
                      <m:dPr>
                        <m:ctrlPr>
                          <a:rPr lang="en-US" altLang="ja-JP" sz="2000" b="0" i="1" cap="none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cap="none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cap="none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Calibri" panose="020F0502020204030204" pitchFamily="34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ja-JP" sz="2000" b="0" i="1" cap="none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Calibri" panose="020F0502020204030204" pitchFamily="34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ja-JP" sz="2000" b="0" i="1" cap="none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Calibri" panose="020F05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b="0" i="1" cap="none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cap="none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Calibri" panose="020F0502020204030204" pitchFamily="34" charset="0"/>
                              </a:rPr>
                              <m:t>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2000" b="0" i="0" cap="none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Calibri" panose="020F0502020204030204" pitchFamily="34" charset="0"/>
                              </a:rPr>
                              <m:t>in</m:t>
                            </m:r>
                          </m:sub>
                        </m:sSub>
                      </m:e>
                    </m:d>
                    <m:r>
                      <a:rPr lang="en-US" altLang="ja-JP" sz="2000" b="0" i="1" cap="none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en-US" altLang="ja-JP" sz="2000" i="1" dirty="0">
                    <a:solidFill>
                      <a:prstClr val="black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𝜈</m:t>
                    </m:r>
                    <m:d>
                      <m:d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in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endParaRPr lang="en-US" altLang="ja-JP" sz="2000" i="1" dirty="0">
                  <a:solidFill>
                    <a:prstClr val="black"/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Clr>
                    <a:prstClr val="black"/>
                  </a:buCl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in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=1.0 </m:t>
                    </m:r>
                    <m:r>
                      <m:rPr>
                        <m:sty m:val="p"/>
                      </m:rPr>
                      <a:rPr lang="en-US" altLang="ja-JP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fm</m:t>
                    </m:r>
                  </m:oMath>
                </a14:m>
                <a:r>
                  <a:rPr lang="en-US" altLang="ja-JP" sz="2000" dirty="0">
                    <a:solidFill>
                      <a:prstClr val="black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ja-JP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=0.02</m:t>
                    </m:r>
                  </m:oMath>
                </a14:m>
                <a:endParaRPr lang="en-US" altLang="ja-JP" sz="20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6F27114F-5DC0-4843-74A4-926D5D9E82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784" y="1407601"/>
                <a:ext cx="4932413" cy="1702967"/>
              </a:xfrm>
              <a:prstGeom prst="rect">
                <a:avLst/>
              </a:prstGeom>
              <a:blipFill>
                <a:blip r:embed="rId8"/>
                <a:stretch>
                  <a:fillRect l="-1233" t="-1779" b="-46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4985FF2-8C34-8B46-D02D-F5E1099B423F}"/>
                  </a:ext>
                </a:extLst>
              </p:cNvPr>
              <p:cNvSpPr txBox="1"/>
              <p:nvPr/>
            </p:nvSpPr>
            <p:spPr>
              <a:xfrm>
                <a:off x="9319889" y="2094905"/>
                <a:ext cx="3686629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prstClr val="black"/>
                  </a:buClr>
                  <a:defRPr/>
                </a:pPr>
                <a:r>
                  <a:rPr lang="en-US" altLang="ja-JP" sz="2000" b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Without noise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𝜉</m:t>
                    </m:r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r>
                  <a:rPr kumimoji="1" lang="en-US" altLang="ja-JP" sz="2000" b="0" i="1" dirty="0">
                    <a:latin typeface="Cambria Math" panose="02040503050406030204" pitchFamily="18" charset="0"/>
                  </a:rPr>
                  <a:t>,</a:t>
                </a:r>
              </a:p>
              <a:p>
                <a:pPr>
                  <a:buClr>
                    <a:prstClr val="black"/>
                  </a:buClr>
                  <a:defRPr/>
                </a:pPr>
                <a:r>
                  <a:rPr lang="en-US" altLang="ja-JP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Baryon vector</a:t>
                </a:r>
                <a:r>
                  <a:rPr kumimoji="1" lang="en-US" altLang="ja-JP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density</a:t>
                </a:r>
              </a:p>
              <a:p>
                <a:pPr>
                  <a:buClr>
                    <a:prstClr val="black"/>
                  </a:buClr>
                  <a:defRPr/>
                </a:pPr>
                <a:r>
                  <a:rPr kumimoji="1" lang="en-US" altLang="ja-JP" sz="2000" b="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ja-JP" sz="2000" b="0" i="1" cap="none" dirty="0">
                  <a:solidFill>
                    <a:prstClr val="black"/>
                  </a:solidFill>
                  <a:latin typeface="Cambria Math" panose="02040503050406030204" pitchFamily="18" charset="0"/>
                  <a:ea typeface="ＭＳ Ｐゴシック" panose="020B0600070205080204" pitchFamily="50" charset="-128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4985FF2-8C34-8B46-D02D-F5E1099B4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9889" y="2094905"/>
                <a:ext cx="3686629" cy="1015663"/>
              </a:xfrm>
              <a:prstGeom prst="rect">
                <a:avLst/>
              </a:prstGeom>
              <a:blipFill>
                <a:blip r:embed="rId9"/>
                <a:stretch>
                  <a:fillRect l="-1818" t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6C03808B-B786-2E25-22B7-140EE15FC12E}"/>
                  </a:ext>
                </a:extLst>
              </p:cNvPr>
              <p:cNvSpPr txBox="1"/>
              <p:nvPr/>
            </p:nvSpPr>
            <p:spPr>
              <a:xfrm>
                <a:off x="991868" y="1368820"/>
                <a:ext cx="108712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ja-JP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1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in</m:t>
                          </m:r>
                        </m:sub>
                      </m:sSub>
                      <m:r>
                        <a:rPr lang="en-US" altLang="ja-JP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:1</m:t>
                      </m:r>
                      <m:r>
                        <a:rPr lang="en-US" altLang="ja-JP" sz="1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altLang="ja-JP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0</m:t>
                      </m:r>
                      <m:r>
                        <a:rPr lang="en-US" altLang="ja-JP" sz="1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sz="1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fm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6C03808B-B786-2E25-22B7-140EE15FC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868" y="1368820"/>
                <a:ext cx="1087120" cy="369332"/>
              </a:xfrm>
              <a:prstGeom prst="rect">
                <a:avLst/>
              </a:prstGeom>
              <a:blipFill>
                <a:blip r:embed="rId11"/>
                <a:stretch>
                  <a:fillRect r="-7303" b="-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BD0FFA71-C3B6-8169-EFB9-8A111F0C52F9}"/>
                  </a:ext>
                </a:extLst>
              </p:cNvPr>
              <p:cNvSpPr txBox="1"/>
              <p:nvPr/>
            </p:nvSpPr>
            <p:spPr>
              <a:xfrm rot="16200000">
                <a:off x="-840814" y="2332032"/>
                <a:ext cx="2608258" cy="3818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ja-JP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d>
                        <m:dPr>
                          <m:ctrlPr>
                            <a:rPr lang="en-US" altLang="ja-JP" sz="1800" b="0" i="1" cap="none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18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8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ja-JP" sz="18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ja-JP" sz="1800" b="0" i="1" cap="none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altLang="ja-JP" sz="1800" b="0" i="1" cap="none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BD0FFA71-C3B6-8169-EFB9-8A111F0C5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840814" y="2332032"/>
                <a:ext cx="2608258" cy="381829"/>
              </a:xfrm>
              <a:prstGeom prst="rect">
                <a:avLst/>
              </a:prstGeom>
              <a:blipFill>
                <a:blip r:embed="rId12"/>
                <a:stretch>
                  <a:fillRect r="-32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2702A24-3F2E-4BDD-4FFF-665C3E632B20}"/>
                  </a:ext>
                </a:extLst>
              </p:cNvPr>
              <p:cNvSpPr txBox="1"/>
              <p:nvPr/>
            </p:nvSpPr>
            <p:spPr>
              <a:xfrm rot="16200000">
                <a:off x="-840812" y="4947184"/>
                <a:ext cx="2608257" cy="3818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800" b="0" i="1" cap="none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𝜎</m:t>
                      </m:r>
                      <m:d>
                        <m:dPr>
                          <m:ctrlPr>
                            <a:rPr lang="en-US" altLang="ja-JP" sz="1800" b="0" i="1" cap="none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18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8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ja-JP" sz="18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ja-JP" sz="1800" b="0" i="1" cap="none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32702A24-3F2E-4BDD-4FFF-665C3E632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840812" y="4947184"/>
                <a:ext cx="2608257" cy="381830"/>
              </a:xfrm>
              <a:prstGeom prst="rect">
                <a:avLst/>
              </a:prstGeom>
              <a:blipFill>
                <a:blip r:embed="rId13"/>
                <a:stretch>
                  <a:fillRect r="-32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666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2E3086E-EEA0-EFAC-FF92-B6454EF416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2" y="3827076"/>
            <a:ext cx="3456000" cy="2592000"/>
          </a:xfrm>
          <a:prstGeom prst="rect">
            <a:avLst/>
          </a:prstGeom>
        </p:spPr>
      </p:pic>
      <p:pic>
        <p:nvPicPr>
          <p:cNvPr id="10" name="図 9" descr="グラフ, 折れ線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70C661B-D59A-1252-FB96-E28A8FFDF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92" y="1235076"/>
            <a:ext cx="3456000" cy="259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A3DAD083-7A69-C3EB-CEB6-07D38BC7329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Green’s function </a:t>
                </a:r>
                <a:r>
                  <a:rPr kumimoji="1" lang="en-US" altLang="ja-JP" dirty="0"/>
                  <a:t>of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altLang="ja-JP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𝜎</m:t>
                    </m:r>
                  </m:oMath>
                </a14:m>
                <a:r>
                  <a:rPr lang="en-US" altLang="ja-JP" dirty="0"/>
                  <a:t> near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A3DAD083-7A69-C3EB-CEB6-07D38BC732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BEC26C1-48F0-7681-E1C6-F2013E601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75C8-E917-403D-8ABA-0A71D7A3738B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15" name="スライド番号プレースホルダー 3">
            <a:extLst>
              <a:ext uri="{FF2B5EF4-FFF2-40B4-BE49-F238E27FC236}">
                <a16:creationId xmlns:a16="http://schemas.microsoft.com/office/drawing/2014/main" id="{46990082-966D-AC16-43B3-2D75A6D9C73D}"/>
              </a:ext>
            </a:extLst>
          </p:cNvPr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8675C8-E917-403D-8ABA-0A71D7A3738B}" type="slidenum">
              <a:rPr lang="ja-JP" altLang="en-US" smtClean="0"/>
              <a:pPr/>
              <a:t>23</a:t>
            </a:fld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7942532-461D-621C-F06B-96E2F7FBEB4A}"/>
                  </a:ext>
                </a:extLst>
              </p:cNvPr>
              <p:cNvSpPr txBox="1"/>
              <p:nvPr/>
            </p:nvSpPr>
            <p:spPr>
              <a:xfrm>
                <a:off x="991868" y="1368820"/>
                <a:ext cx="108712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ja-JP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1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in</m:t>
                          </m:r>
                        </m:sub>
                      </m:sSub>
                      <m:r>
                        <a:rPr lang="en-US" altLang="ja-JP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:7</m:t>
                      </m:r>
                      <m:r>
                        <a:rPr lang="en-US" altLang="ja-JP" sz="1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altLang="ja-JP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7</m:t>
                      </m:r>
                      <m:r>
                        <a:rPr lang="en-US" altLang="ja-JP" sz="1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sz="1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fm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37942532-461D-621C-F06B-96E2F7FBE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868" y="1368820"/>
                <a:ext cx="1087120" cy="369332"/>
              </a:xfrm>
              <a:prstGeom prst="rect">
                <a:avLst/>
              </a:prstGeom>
              <a:blipFill>
                <a:blip r:embed="rId6"/>
                <a:stretch>
                  <a:fillRect r="-7303" b="-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F048B0C0-0E7A-B261-DED3-FB155B37DFFD}"/>
                  </a:ext>
                </a:extLst>
              </p:cNvPr>
              <p:cNvSpPr txBox="1"/>
              <p:nvPr/>
            </p:nvSpPr>
            <p:spPr>
              <a:xfrm rot="16200000">
                <a:off x="-840814" y="2332032"/>
                <a:ext cx="2608258" cy="3818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ja-JP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d>
                        <m:dPr>
                          <m:ctrlPr>
                            <a:rPr lang="en-US" altLang="ja-JP" sz="1800" b="0" i="1" cap="none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18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8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ja-JP" sz="18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ja-JP" sz="1800" b="0" i="1" cap="none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altLang="ja-JP" sz="1800" b="0" i="1" cap="none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F048B0C0-0E7A-B261-DED3-FB155B37D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840814" y="2332032"/>
                <a:ext cx="2608258" cy="381829"/>
              </a:xfrm>
              <a:prstGeom prst="rect">
                <a:avLst/>
              </a:prstGeom>
              <a:blipFill>
                <a:blip r:embed="rId7"/>
                <a:stretch>
                  <a:fillRect r="-32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04BF5A6-35DA-FF4D-E3D9-0E4ED57BCEB2}"/>
                  </a:ext>
                </a:extLst>
              </p:cNvPr>
              <p:cNvSpPr txBox="1"/>
              <p:nvPr/>
            </p:nvSpPr>
            <p:spPr>
              <a:xfrm rot="16200000">
                <a:off x="-840812" y="4947184"/>
                <a:ext cx="2608257" cy="3818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800" b="0" i="1" cap="none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𝜎</m:t>
                      </m:r>
                      <m:d>
                        <m:dPr>
                          <m:ctrlPr>
                            <a:rPr lang="en-US" altLang="ja-JP" sz="1800" b="0" i="1" cap="none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18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8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ja-JP" sz="18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ja-JP" sz="1800" b="0" i="1" cap="none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404BF5A6-35DA-FF4D-E3D9-0E4ED57BCE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840812" y="4947184"/>
                <a:ext cx="2608257" cy="381830"/>
              </a:xfrm>
              <a:prstGeom prst="rect">
                <a:avLst/>
              </a:prstGeom>
              <a:blipFill>
                <a:blip r:embed="rId8"/>
                <a:stretch>
                  <a:fillRect r="-32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14992F95-6988-FC21-4A2C-91E6F6D2454C}"/>
                  </a:ext>
                </a:extLst>
              </p:cNvPr>
              <p:cNvSpPr txBox="1"/>
              <p:nvPr/>
            </p:nvSpPr>
            <p:spPr>
              <a:xfrm>
                <a:off x="5070609" y="3429000"/>
                <a:ext cx="540448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prstClr val="black"/>
                  </a:buClr>
                  <a:defRPr/>
                </a:pP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𝜎</m:t>
                    </m:r>
                    <m:r>
                      <a:rPr kumimoji="1" lang="en-US" altLang="ja-JP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ja-JP" sz="2400" b="0" i="1" cap="none" dirty="0">
                    <a:solidFill>
                      <a:prstClr val="black"/>
                    </a:solidFill>
                    <a:latin typeface="Cambria Math" panose="02040503050406030204" pitchFamily="18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 </a:t>
                </a:r>
                <a:r>
                  <a:rPr lang="en-US" altLang="ja-JP" sz="2400" b="0" cap="none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at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𝜏</m:t>
                    </m:r>
                    <m:r>
                      <a:rPr lang="en-US" altLang="ja-JP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  <m:sSub>
                      <m:sSubPr>
                        <m:ctrlP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altLang="ja-JP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ja-JP" sz="2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buClr>
                    <a:prstClr val="black"/>
                  </a:buClr>
                  <a:defRPr/>
                </a:pPr>
                <a:r>
                  <a:rPr lang="ja-JP" altLang="en-US" sz="2400" b="0" cap="none" dirty="0">
                    <a:solidFill>
                      <a:prstClr val="black"/>
                    </a:solidFill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→</a:t>
                </a:r>
                <a:r>
                  <a:rPr lang="en-US" altLang="ja-JP" sz="2400" dirty="0">
                    <a:solidFill>
                      <a:prstClr val="black"/>
                    </a:solidFill>
                    <a:cs typeface="Calibri" panose="020F0502020204030204" pitchFamily="34" charset="0"/>
                  </a:rPr>
                  <a:t>negative σ is induced by the positive n</a:t>
                </a:r>
                <a:endParaRPr lang="en-US" altLang="ja-JP" sz="2400" cap="none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Calibri" panose="020F0502020204030204" pitchFamily="34" charset="0"/>
                </a:endParaRPr>
              </a:p>
              <a:p>
                <a:pPr>
                  <a:buClr>
                    <a:prstClr val="black"/>
                  </a:buCl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cap="none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ja-JP" sz="2400" b="0" i="1" cap="none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altLang="ja-JP" sz="2400" b="0" i="1" cap="none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𝑅</m:t>
                        </m:r>
                      </m:sub>
                    </m:sSub>
                    <m:r>
                      <a:rPr lang="en-US" altLang="ja-JP" sz="2400" b="0" i="1" cap="none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 </m:t>
                    </m:r>
                  </m:oMath>
                </a14:m>
                <a:r>
                  <a:rPr lang="en-US" altLang="ja-JP" sz="2400" cap="none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fm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 </m:t>
                    </m:r>
                    <m:acc>
                      <m:accPr>
                        <m:chr m:val="̃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altLang="ja-JP" sz="2400" cap="none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 instantly diffuses to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𝜂</m:t>
                        </m:r>
                      </m:e>
                      <m:sub>
                        <m:r>
                          <a:rPr lang="en-US" altLang="ja-JP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altLang="ja-JP" sz="2400" cap="none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Calibri" panose="020F0502020204030204" pitchFamily="34" charset="0"/>
                </a:endParaRPr>
              </a:p>
              <a:p>
                <a:pPr>
                  <a:buClr>
                    <a:prstClr val="black"/>
                  </a:buCl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cap="none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ja-JP" sz="2400" b="0" i="1" cap="none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altLang="ja-JP" sz="2400" b="0" i="1" cap="none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𝑅</m:t>
                        </m:r>
                      </m:sub>
                    </m:sSub>
                    <m:r>
                      <a:rPr lang="en-US" altLang="ja-JP" sz="2400" b="0" i="1" cap="none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&gt;0 </m:t>
                    </m:r>
                  </m:oMath>
                </a14:m>
                <a:r>
                  <a:rPr lang="en-US" altLang="ja-JP" sz="2400" cap="none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fm</a:t>
                </a:r>
                <a14:m>
                  <m:oMath xmlns:m="http://schemas.openxmlformats.org/officeDocument/2006/math">
                    <m:r>
                      <a:rPr lang="en-US" altLang="ja-JP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: </m:t>
                    </m:r>
                    <m:acc>
                      <m:accPr>
                        <m:chr m:val="̃"/>
                        <m:ctrlPr>
                          <a:rPr kumimoji="1" lang="en-US" altLang="ja-JP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altLang="ja-JP" sz="2400" cap="none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 diffuses </a:t>
                </a:r>
                <a:r>
                  <a:rPr lang="en-US" altLang="ja-JP" sz="2400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at</a:t>
                </a:r>
                <a:r>
                  <a:rPr lang="en-US" altLang="ja-JP" sz="2400" cap="none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 a finite speed</a:t>
                </a:r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14992F95-6988-FC21-4A2C-91E6F6D245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609" y="3429000"/>
                <a:ext cx="5404480" cy="1569660"/>
              </a:xfrm>
              <a:prstGeom prst="rect">
                <a:avLst/>
              </a:prstGeom>
              <a:blipFill>
                <a:blip r:embed="rId8"/>
                <a:stretch>
                  <a:fillRect l="-1806" t="-3113" b="-7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角丸四角形 11">
                <a:extLst>
                  <a:ext uri="{FF2B5EF4-FFF2-40B4-BE49-F238E27FC236}">
                    <a16:creationId xmlns:a16="http://schemas.microsoft.com/office/drawing/2014/main" id="{21E1AE82-AE8B-F6D3-19FF-28AE0F9C8AF0}"/>
                  </a:ext>
                </a:extLst>
              </p:cNvPr>
              <p:cNvSpPr/>
              <p:nvPr/>
            </p:nvSpPr>
            <p:spPr>
              <a:xfrm>
                <a:off x="4360559" y="5063469"/>
                <a:ext cx="7680960" cy="98893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457200">
                  <a:buClr>
                    <a:prstClr val="black"/>
                  </a:buClr>
                  <a:defRPr/>
                </a:pPr>
                <a:r>
                  <a:rPr kumimoji="0" lang="en-US" altLang="ja-JP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Each peak splits into two peaks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kumimoji="0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0" lang="en-US" altLang="ja-JP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propagates to </a:t>
                </a:r>
                <a14:m>
                  <m:oMath xmlns:m="http://schemas.openxmlformats.org/officeDocument/2006/math">
                    <m:r>
                      <a:rPr kumimoji="0"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±</m:t>
                    </m:r>
                    <m:sSub>
                      <m:sSubPr>
                        <m:ctrlPr>
                          <a:rPr kumimoji="0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𝜂</m:t>
                        </m:r>
                      </m:e>
                      <m:sub>
                        <m:r>
                          <a:rPr kumimoji="0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</m:oMath>
                </a14:m>
                <a:endParaRPr kumimoji="0" lang="en-US" altLang="ja-JP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 defTabSz="457200">
                  <a:buClr>
                    <a:prstClr val="black"/>
                  </a:buClr>
                  <a:defRPr/>
                </a:pPr>
                <a:r>
                  <a:rPr kumimoji="0" lang="en-US" altLang="ja-JP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caused by the divergence of the kinetic coefficient λ</a:t>
                </a:r>
              </a:p>
            </p:txBody>
          </p:sp>
        </mc:Choice>
        <mc:Fallback xmlns="">
          <p:sp>
            <p:nvSpPr>
              <p:cNvPr id="19" name="角丸四角形 11">
                <a:extLst>
                  <a:ext uri="{FF2B5EF4-FFF2-40B4-BE49-F238E27FC236}">
                    <a16:creationId xmlns:a16="http://schemas.microsoft.com/office/drawing/2014/main" id="{21E1AE82-AE8B-F6D3-19FF-28AE0F9C8A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559" y="5063469"/>
                <a:ext cx="7680960" cy="988939"/>
              </a:xfrm>
              <a:prstGeom prst="roundRect">
                <a:avLst/>
              </a:prstGeom>
              <a:blipFill>
                <a:blip r:embed="rId11"/>
                <a:stretch>
                  <a:fillRect l="-316" b="-3571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BBE081D-7C10-AEFC-1906-29FDD18DF598}"/>
                  </a:ext>
                </a:extLst>
              </p:cNvPr>
              <p:cNvSpPr txBox="1"/>
              <p:nvPr/>
            </p:nvSpPr>
            <p:spPr>
              <a:xfrm>
                <a:off x="4167784" y="1407601"/>
                <a:ext cx="4932413" cy="170296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prstClr val="black"/>
                  </a:buClr>
                  <a:defRPr/>
                </a:pPr>
                <a:r>
                  <a:rPr lang="en-US" altLang="ja-JP" sz="2000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Initial conditions</a:t>
                </a:r>
                <a:r>
                  <a:rPr lang="en-US" altLang="ja-JP" sz="2000" cap="none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: </a:t>
                </a:r>
              </a:p>
              <a:p>
                <a:pPr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d>
                        <m:dPr>
                          <m:ctrlPr>
                            <a:rPr lang="en-US" altLang="ja-JP" sz="2000" b="0" i="1" cap="none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Calibri" panose="020F0502020204030204" pitchFamily="34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ja-JP" sz="20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ja-JP" sz="2000" b="0" i="1" cap="none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Calibri" panose="020F050202020403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0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Calibri" panose="020F050202020403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2000" b="0" i="0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Calibri" panose="020F0502020204030204" pitchFamily="34" charset="0"/>
                                </a:rPr>
                                <m:t>in</m:t>
                              </m:r>
                            </m:sub>
                          </m:sSub>
                        </m:e>
                      </m:d>
                      <m:r>
                        <a:rPr lang="en-US" altLang="ja-JP" sz="2000" b="0" i="1" cap="none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2000" b="0" i="1" cap="none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ja-JP" sz="2000" b="0" i="1" cap="none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Calibri" panose="020F0502020204030204" pitchFamily="34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ja-JP" sz="2000" b="0" i="1" cap="none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Calibri" panose="020F0502020204030204" pitchFamily="34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altLang="ja-JP" sz="2000" b="0" i="1" cap="none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Calibri" panose="020F0502020204030204" pitchFamily="34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ja-JP" sz="20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n-US" altLang="ja-JP" sz="2000" b="0" i="1" cap="none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ja-JP" sz="2000" b="0" i="1" cap="none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en-US" altLang="ja-JP" sz="2000" b="0" i="1" cap="none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ja-JP" sz="20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Calibri" panose="020F050202020403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ja-JP" sz="20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ja-JP" sz="20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en-US" altLang="ja-JP" sz="20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altLang="ja-JP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altLang="ja-JP" sz="20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>
                  <a:buClr>
                    <a:prstClr val="black"/>
                  </a:buClr>
                  <a:defRPr/>
                </a:pPr>
                <a14:m>
                  <m:oMath xmlns:m="http://schemas.openxmlformats.org/officeDocument/2006/math">
                    <m:r>
                      <a:rPr lang="en-US" altLang="ja-JP" sz="2000" b="0" i="1" cap="none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rPr>
                      <m:t>𝜎</m:t>
                    </m:r>
                    <m:d>
                      <m:dPr>
                        <m:ctrlPr>
                          <a:rPr lang="en-US" altLang="ja-JP" sz="2000" b="0" i="1" cap="none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b="0" i="1" cap="none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cap="none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Calibri" panose="020F0502020204030204" pitchFamily="34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ja-JP" sz="2000" b="0" i="1" cap="none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Calibri" panose="020F0502020204030204" pitchFamily="34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ja-JP" sz="2000" b="0" i="1" cap="none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ＭＳ Ｐゴシック" panose="020B0600070205080204" pitchFamily="50" charset="-128"/>
                            <a:cs typeface="Calibri" panose="020F05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b="0" i="1" cap="none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2000" b="0" i="1" cap="none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Calibri" panose="020F0502020204030204" pitchFamily="34" charset="0"/>
                              </a:rPr>
                              <m:t>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2000" b="0" i="0" cap="none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ＭＳ Ｐゴシック" panose="020B0600070205080204" pitchFamily="50" charset="-128"/>
                                <a:cs typeface="Calibri" panose="020F0502020204030204" pitchFamily="34" charset="0"/>
                              </a:rPr>
                              <m:t>in</m:t>
                            </m:r>
                          </m:sub>
                        </m:sSub>
                      </m:e>
                    </m:d>
                    <m:r>
                      <a:rPr lang="en-US" altLang="ja-JP" sz="2000" b="0" i="1" cap="none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en-US" altLang="ja-JP" sz="2000" i="1" dirty="0">
                    <a:solidFill>
                      <a:prstClr val="black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𝜈</m:t>
                    </m:r>
                    <m:d>
                      <m:dPr>
                        <m:ctrlP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𝜂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𝜏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20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in</m:t>
                            </m:r>
                          </m:sub>
                        </m:sSub>
                      </m:e>
                    </m:d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endParaRPr lang="en-US" altLang="ja-JP" sz="2000" i="1" dirty="0">
                  <a:solidFill>
                    <a:prstClr val="black"/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Clr>
                    <a:prstClr val="black"/>
                  </a:buCl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in</m:t>
                        </m:r>
                      </m:sub>
                    </m:sSub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7</m:t>
                    </m:r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7</m:t>
                    </m:r>
                    <m:r>
                      <a:rPr lang="en-US" altLang="ja-JP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altLang="ja-JP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fm</m:t>
                    </m:r>
                  </m:oMath>
                </a14:m>
                <a:r>
                  <a:rPr lang="en-US" altLang="ja-JP" sz="2000" dirty="0">
                    <a:solidFill>
                      <a:prstClr val="black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ja-JP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=0.02</m:t>
                    </m:r>
                  </m:oMath>
                </a14:m>
                <a:endParaRPr lang="en-US" altLang="ja-JP" sz="20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BBE081D-7C10-AEFC-1906-29FDD18DF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7784" y="1407601"/>
                <a:ext cx="4932413" cy="1702967"/>
              </a:xfrm>
              <a:prstGeom prst="rect">
                <a:avLst/>
              </a:prstGeom>
              <a:blipFill>
                <a:blip r:embed="rId12"/>
                <a:stretch>
                  <a:fillRect l="-1233" t="-1779" b="-462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AD00D85-ED5E-5BF3-2440-0D70A9F105C3}"/>
                  </a:ext>
                </a:extLst>
              </p:cNvPr>
              <p:cNvSpPr txBox="1"/>
              <p:nvPr/>
            </p:nvSpPr>
            <p:spPr>
              <a:xfrm>
                <a:off x="9319889" y="2094905"/>
                <a:ext cx="3686629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prstClr val="black"/>
                  </a:buClr>
                  <a:defRPr/>
                </a:pPr>
                <a:r>
                  <a:rPr lang="en-US" altLang="ja-JP" sz="2000" b="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Without noise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𝜉</m:t>
                    </m:r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=0</m:t>
                    </m:r>
                  </m:oMath>
                </a14:m>
                <a:r>
                  <a:rPr kumimoji="1" lang="en-US" altLang="ja-JP" sz="2000" b="0" i="1" dirty="0">
                    <a:latin typeface="Cambria Math" panose="02040503050406030204" pitchFamily="18" charset="0"/>
                  </a:rPr>
                  <a:t>,</a:t>
                </a:r>
              </a:p>
              <a:p>
                <a:pPr>
                  <a:buClr>
                    <a:prstClr val="black"/>
                  </a:buClr>
                  <a:defRPr/>
                </a:pPr>
                <a:r>
                  <a:rPr lang="en-US" altLang="ja-JP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Baryon vector</a:t>
                </a:r>
                <a:r>
                  <a:rPr kumimoji="1" lang="en-US" altLang="ja-JP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density</a:t>
                </a:r>
              </a:p>
              <a:p>
                <a:pPr>
                  <a:buClr>
                    <a:prstClr val="black"/>
                  </a:buClr>
                  <a:defRPr/>
                </a:pPr>
                <a:r>
                  <a:rPr kumimoji="1" lang="en-US" altLang="ja-JP" sz="2000" b="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kumimoji="1" lang="en-US" altLang="ja-JP" sz="20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altLang="ja-JP" sz="2000" b="0" i="1" cap="none" dirty="0">
                  <a:solidFill>
                    <a:prstClr val="black"/>
                  </a:solidFill>
                  <a:latin typeface="Cambria Math" panose="02040503050406030204" pitchFamily="18" charset="0"/>
                  <a:ea typeface="ＭＳ Ｐゴシック" panose="020B0600070205080204" pitchFamily="50" charset="-128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2AD00D85-ED5E-5BF3-2440-0D70A9F105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9889" y="2094905"/>
                <a:ext cx="3686629" cy="1015663"/>
              </a:xfrm>
              <a:prstGeom prst="rect">
                <a:avLst/>
              </a:prstGeom>
              <a:blipFill>
                <a:blip r:embed="rId13"/>
                <a:stretch>
                  <a:fillRect l="-1818" t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8096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244FC-C3DD-8A80-30BD-FFAB7B1D1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9DB448D-B280-D41B-A5A0-4FE7AC2CEC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17" y="3827076"/>
            <a:ext cx="3456000" cy="2592000"/>
          </a:xfrm>
          <a:prstGeom prst="rect">
            <a:avLst/>
          </a:prstGeom>
        </p:spPr>
      </p:pic>
      <p:pic>
        <p:nvPicPr>
          <p:cNvPr id="10" name="図 9" descr="グラフ, 折れ線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E2A3CAA-8E8F-8698-2FCD-BFD10EF18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17" y="1235076"/>
            <a:ext cx="3456000" cy="259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143BAD95-87F7-FA67-86DC-24C641BD113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altLang="ja-JP" dirty="0"/>
                  <a:t>Green’s function </a:t>
                </a:r>
                <a:r>
                  <a:rPr kumimoji="1" lang="en-US" altLang="ja-JP" dirty="0"/>
                  <a:t>of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altLang="ja-JP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𝜎</m:t>
                    </m:r>
                  </m:oMath>
                </a14:m>
                <a:r>
                  <a:rPr lang="en-US" altLang="ja-JP" dirty="0"/>
                  <a:t> near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c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143BAD95-87F7-FA67-86DC-24C641BD11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DCB0453-1A68-F638-0935-D11AADAB0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75C8-E917-403D-8ABA-0A71D7A3738B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15" name="スライド番号プレースホルダー 3">
            <a:extLst>
              <a:ext uri="{FF2B5EF4-FFF2-40B4-BE49-F238E27FC236}">
                <a16:creationId xmlns:a16="http://schemas.microsoft.com/office/drawing/2014/main" id="{020B5302-FD25-7DE5-EC90-89541D194616}"/>
              </a:ext>
            </a:extLst>
          </p:cNvPr>
          <p:cNvSpPr txBox="1">
            <a:spLocks/>
          </p:cNvSpPr>
          <p:nvPr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18675C8-E917-403D-8ABA-0A71D7A3738B}" type="slidenum">
              <a:rPr lang="ja-JP" altLang="en-US" smtClean="0"/>
              <a:pPr/>
              <a:t>24</a:t>
            </a:fld>
            <a:endParaRPr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EAFC006-56D7-5E3B-71E4-EB0870126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3561" y="1538013"/>
            <a:ext cx="3056663" cy="296705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0ABCB18-1997-7A5A-36B8-7822346B45C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0961" y="1553486"/>
            <a:ext cx="3217288" cy="296705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0FAF4A8F-F940-DA6F-4BBD-537FF7D975D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5034"/>
          <a:stretch/>
        </p:blipFill>
        <p:spPr>
          <a:xfrm>
            <a:off x="11107667" y="1544562"/>
            <a:ext cx="592594" cy="2592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6F882C8-CDF3-7967-0595-BE2E603F9071}"/>
                  </a:ext>
                </a:extLst>
              </p:cNvPr>
              <p:cNvSpPr txBox="1"/>
              <p:nvPr/>
            </p:nvSpPr>
            <p:spPr>
              <a:xfrm>
                <a:off x="4265419" y="4136562"/>
                <a:ext cx="108712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ja-JP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1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in</m:t>
                          </m:r>
                        </m:sub>
                      </m:sSub>
                      <m:r>
                        <a:rPr lang="en-US" altLang="ja-JP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:</m:t>
                      </m:r>
                      <m:r>
                        <a:rPr lang="en-US" altLang="ja-JP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en-US" altLang="ja-JP" sz="1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1.0 </m:t>
                      </m:r>
                      <m:r>
                        <m:rPr>
                          <m:sty m:val="p"/>
                        </m:rPr>
                        <a:rPr lang="en-US" altLang="ja-JP" sz="1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fm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C6F882C8-CDF3-7967-0595-BE2E603F90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419" y="4136562"/>
                <a:ext cx="1087120" cy="369332"/>
              </a:xfrm>
              <a:prstGeom prst="rect">
                <a:avLst/>
              </a:prstGeom>
              <a:blipFill>
                <a:blip r:embed="rId9"/>
                <a:stretch>
                  <a:fillRect r="-12360" b="-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DE0DD03-B8E2-0325-1258-BFEBD7A9E67E}"/>
                  </a:ext>
                </a:extLst>
              </p:cNvPr>
              <p:cNvSpPr txBox="1"/>
              <p:nvPr/>
            </p:nvSpPr>
            <p:spPr>
              <a:xfrm>
                <a:off x="7607883" y="4149105"/>
                <a:ext cx="108712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ja-JP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1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in</m:t>
                          </m:r>
                        </m:sub>
                      </m:sSub>
                      <m:r>
                        <a:rPr lang="en-US" altLang="ja-JP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:7</m:t>
                      </m:r>
                      <m:r>
                        <a:rPr lang="en-US" altLang="ja-JP" sz="1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altLang="ja-JP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7</m:t>
                      </m:r>
                      <m:r>
                        <a:rPr lang="en-US" altLang="ja-JP" sz="1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sz="1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fm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EDE0DD03-B8E2-0325-1258-BFEBD7A9E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7883" y="4149105"/>
                <a:ext cx="1087120" cy="369332"/>
              </a:xfrm>
              <a:prstGeom prst="rect">
                <a:avLst/>
              </a:prstGeom>
              <a:blipFill>
                <a:blip r:embed="rId10"/>
                <a:stretch>
                  <a:fillRect r="-7303" b="-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AE3D1B2D-944C-CC34-7FA8-F48423ED5873}"/>
              </a:ext>
            </a:extLst>
          </p:cNvPr>
          <p:cNvCxnSpPr>
            <a:cxnSpLocks/>
          </p:cNvCxnSpPr>
          <p:nvPr/>
        </p:nvCxnSpPr>
        <p:spPr>
          <a:xfrm flipV="1">
            <a:off x="4463561" y="3952240"/>
            <a:ext cx="179559" cy="1968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61AE0A5F-1592-2684-2239-B880E52132B3}"/>
              </a:ext>
            </a:extLst>
          </p:cNvPr>
          <p:cNvCxnSpPr>
            <a:cxnSpLocks/>
          </p:cNvCxnSpPr>
          <p:nvPr/>
        </p:nvCxnSpPr>
        <p:spPr>
          <a:xfrm flipV="1">
            <a:off x="8115087" y="3952240"/>
            <a:ext cx="179559" cy="19686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F37B2503-9B09-6857-7DE0-B5592DF3717C}"/>
                  </a:ext>
                </a:extLst>
              </p:cNvPr>
              <p:cNvSpPr txBox="1"/>
              <p:nvPr/>
            </p:nvSpPr>
            <p:spPr>
              <a:xfrm>
                <a:off x="980293" y="1368820"/>
                <a:ext cx="108712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ja-JP" sz="1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18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in</m:t>
                          </m:r>
                        </m:sub>
                      </m:sSub>
                      <m:r>
                        <a:rPr lang="en-US" altLang="ja-JP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:7</m:t>
                      </m:r>
                      <m:r>
                        <a:rPr lang="en-US" altLang="ja-JP" sz="1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altLang="ja-JP" sz="1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7</m:t>
                      </m:r>
                      <m:r>
                        <a:rPr lang="en-US" altLang="ja-JP" sz="1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sz="18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fm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F37B2503-9B09-6857-7DE0-B5592DF37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293" y="1368820"/>
                <a:ext cx="1087120" cy="369332"/>
              </a:xfrm>
              <a:prstGeom prst="rect">
                <a:avLst/>
              </a:prstGeom>
              <a:blipFill>
                <a:blip r:embed="rId11"/>
                <a:stretch>
                  <a:fillRect r="-7303" b="-1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DDAA1E9-3855-4A6A-740C-DD19FD322C62}"/>
                  </a:ext>
                </a:extLst>
              </p:cNvPr>
              <p:cNvSpPr txBox="1"/>
              <p:nvPr/>
            </p:nvSpPr>
            <p:spPr>
              <a:xfrm rot="16200000">
                <a:off x="-852389" y="2332032"/>
                <a:ext cx="2608258" cy="38182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kumimoji="1" lang="en-US" altLang="ja-JP" sz="1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kumimoji="1" lang="en-US" altLang="ja-JP" sz="1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d>
                        <m:dPr>
                          <m:ctrlPr>
                            <a:rPr lang="en-US" altLang="ja-JP" sz="1800" b="0" i="1" cap="none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18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8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ja-JP" sz="18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ja-JP" sz="1800" b="0" i="1" cap="none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altLang="ja-JP" sz="1800" b="0" i="1" cap="none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CDDAA1E9-3855-4A6A-740C-DD19FD322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852389" y="2332032"/>
                <a:ext cx="2608258" cy="381829"/>
              </a:xfrm>
              <a:prstGeom prst="rect">
                <a:avLst/>
              </a:prstGeom>
              <a:blipFill>
                <a:blip r:embed="rId12"/>
                <a:stretch>
                  <a:fillRect r="-32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E517F9C-28AD-6F24-03C5-E360E023D7E2}"/>
                  </a:ext>
                </a:extLst>
              </p:cNvPr>
              <p:cNvSpPr txBox="1"/>
              <p:nvPr/>
            </p:nvSpPr>
            <p:spPr>
              <a:xfrm rot="16200000">
                <a:off x="-852387" y="4947184"/>
                <a:ext cx="2608257" cy="3818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1800" b="0" i="1" cap="none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𝜎</m:t>
                      </m:r>
                      <m:d>
                        <m:dPr>
                          <m:ctrlPr>
                            <a:rPr lang="en-US" altLang="ja-JP" sz="1800" b="0" i="1" cap="none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18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18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ja-JP" sz="18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ja-JP" sz="1800" b="0" i="1" cap="none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 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r>
                            <a:rPr lang="en-US" altLang="ja-JP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𝜏</m:t>
                          </m:r>
                        </m:e>
                      </m:d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E517F9C-28AD-6F24-03C5-E360E023D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852387" y="4947184"/>
                <a:ext cx="2608257" cy="381830"/>
              </a:xfrm>
              <a:prstGeom prst="rect">
                <a:avLst/>
              </a:prstGeom>
              <a:blipFill>
                <a:blip r:embed="rId13"/>
                <a:stretch>
                  <a:fillRect r="-322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FE8F8E8-76C2-2F8E-20B0-B6216C033622}"/>
                  </a:ext>
                </a:extLst>
              </p:cNvPr>
              <p:cNvSpPr txBox="1"/>
              <p:nvPr/>
            </p:nvSpPr>
            <p:spPr>
              <a:xfrm>
                <a:off x="7900961" y="3300130"/>
                <a:ext cx="471963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ja-JP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𝜏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1600" b="0" i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c</m:t>
                          </m:r>
                        </m:sub>
                      </m:sSub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FFE8F8E8-76C2-2F8E-20B0-B6216C033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0961" y="3300130"/>
                <a:ext cx="471963" cy="33855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角丸四角形 11">
                <a:extLst>
                  <a:ext uri="{FF2B5EF4-FFF2-40B4-BE49-F238E27FC236}">
                    <a16:creationId xmlns:a16="http://schemas.microsoft.com/office/drawing/2014/main" id="{C92D6C75-5EAE-D703-9454-1403538A7ACF}"/>
                  </a:ext>
                </a:extLst>
              </p:cNvPr>
              <p:cNvSpPr/>
              <p:nvPr/>
            </p:nvSpPr>
            <p:spPr>
              <a:xfrm>
                <a:off x="4360559" y="5063469"/>
                <a:ext cx="7680960" cy="988939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defTabSz="457200">
                  <a:buClr>
                    <a:prstClr val="black"/>
                  </a:buClr>
                  <a:defRPr/>
                </a:pPr>
                <a:r>
                  <a:rPr kumimoji="0" lang="en-US" altLang="ja-JP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Each peak splits into two peaks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kumimoji="0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kumimoji="0" lang="en-US" altLang="ja-JP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propagates to </a:t>
                </a:r>
                <a14:m>
                  <m:oMath xmlns:m="http://schemas.openxmlformats.org/officeDocument/2006/math">
                    <m:r>
                      <a:rPr kumimoji="0" lang="en-US" altLang="ja-JP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±</m:t>
                    </m:r>
                    <m:sSub>
                      <m:sSubPr>
                        <m:ctrlPr>
                          <a:rPr kumimoji="0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𝜂</m:t>
                        </m:r>
                      </m:e>
                      <m:sub>
                        <m:r>
                          <a:rPr kumimoji="0" lang="en-US" altLang="ja-JP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sub>
                    </m:sSub>
                  </m:oMath>
                </a14:m>
                <a:endParaRPr kumimoji="0" lang="en-US" altLang="ja-JP" sz="24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 defTabSz="457200">
                  <a:buClr>
                    <a:prstClr val="black"/>
                  </a:buClr>
                  <a:defRPr/>
                </a:pPr>
                <a:r>
                  <a:rPr kumimoji="0" lang="en-US" altLang="ja-JP" sz="24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caused by the divergence of the kinetic coefficient λ</a:t>
                </a:r>
              </a:p>
            </p:txBody>
          </p:sp>
        </mc:Choice>
        <mc:Fallback xmlns="">
          <p:sp>
            <p:nvSpPr>
              <p:cNvPr id="12" name="角丸四角形 11">
                <a:extLst>
                  <a:ext uri="{FF2B5EF4-FFF2-40B4-BE49-F238E27FC236}">
                    <a16:creationId xmlns:a16="http://schemas.microsoft.com/office/drawing/2014/main" id="{C92D6C75-5EAE-D703-9454-1403538A7A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0559" y="5063469"/>
                <a:ext cx="7680960" cy="988939"/>
              </a:xfrm>
              <a:prstGeom prst="roundRect">
                <a:avLst/>
              </a:prstGeom>
              <a:blipFill>
                <a:blip r:embed="rId15"/>
                <a:stretch>
                  <a:fillRect l="-316" b="-3571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0786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89EBF2-1595-82F9-D749-FAEAFD34B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453EFF67-9E44-5CB7-DB76-2CE63F53620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ja-JP" dirty="0"/>
                  <a:t>Evolution of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US" altLang="ja-JP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</m:oMath>
                </a14:m>
                <a:r>
                  <a:rPr lang="en-US" altLang="ja-JP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𝜎</m:t>
                    </m:r>
                  </m:oMath>
                </a14:m>
                <a:r>
                  <a:rPr kumimoji="1" lang="en-US" altLang="ja-JP" dirty="0"/>
                  <a:t>, and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𝜈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453EFF67-9E44-5CB7-DB76-2CE63F5362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6BD5DC-7823-9A34-FD15-7E4CD75E4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75C8-E917-403D-8ABA-0A71D7A3738B}" type="slidenum">
              <a:rPr kumimoji="1" lang="ja-JP" altLang="en-US" smtClean="0"/>
              <a:t>25</a:t>
            </a:fld>
            <a:endParaRPr kumimoji="1" lang="ja-JP" altLang="en-US"/>
          </a:p>
        </p:txBody>
      </p:sp>
      <p:pic>
        <p:nvPicPr>
          <p:cNvPr id="14" name="図 13" descr="グラフ, 折れ線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797A95B-494B-4F97-41D8-35DA1D714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597" y="1219323"/>
            <a:ext cx="3408000" cy="2556000"/>
          </a:xfrm>
          <a:prstGeom prst="rect">
            <a:avLst/>
          </a:prstGeom>
        </p:spPr>
      </p:pic>
      <p:pic>
        <p:nvPicPr>
          <p:cNvPr id="16" name="図 15" descr="グラフ, 折れ線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AE59CB3-26E8-A80C-8A7D-DCA16BC0B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22" y="1219323"/>
            <a:ext cx="3408000" cy="2556000"/>
          </a:xfrm>
          <a:prstGeom prst="rect">
            <a:avLst/>
          </a:prstGeom>
        </p:spPr>
      </p:pic>
      <p:pic>
        <p:nvPicPr>
          <p:cNvPr id="18" name="図 17" descr="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F7A96CC-6AD1-D6AE-0FDC-D26632229D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171" y="1219323"/>
            <a:ext cx="3408000" cy="2556000"/>
          </a:xfrm>
          <a:prstGeom prst="rect">
            <a:avLst/>
          </a:prstGeom>
        </p:spPr>
      </p:pic>
      <p:pic>
        <p:nvPicPr>
          <p:cNvPr id="3" name="図 2" descr="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751AE43-C849-8D66-94DF-B31A0E6C15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597" y="3933510"/>
            <a:ext cx="3408000" cy="2556000"/>
          </a:xfrm>
          <a:prstGeom prst="rect">
            <a:avLst/>
          </a:prstGeom>
        </p:spPr>
      </p:pic>
      <p:pic>
        <p:nvPicPr>
          <p:cNvPr id="5" name="図 4" descr="グラフ, 折れ線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2187E69-57A8-546B-154E-BAD2DB0323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22" y="3933510"/>
            <a:ext cx="3408000" cy="2556000"/>
          </a:xfrm>
          <a:prstGeom prst="rect">
            <a:avLst/>
          </a:prstGeom>
        </p:spPr>
      </p:pic>
      <p:pic>
        <p:nvPicPr>
          <p:cNvPr id="6" name="図 5" descr="グラフ, 折れ線グラフ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68D5C65-023F-BB09-1194-01A5B4DAC4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171" y="3933510"/>
            <a:ext cx="3408000" cy="2556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209CE21-32AF-5E6B-C075-3FA94210A729}"/>
                  </a:ext>
                </a:extLst>
              </p:cNvPr>
              <p:cNvSpPr txBox="1"/>
              <p:nvPr/>
            </p:nvSpPr>
            <p:spPr>
              <a:xfrm>
                <a:off x="846829" y="1417638"/>
                <a:ext cx="1364290" cy="4674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2400" b="1" dirty="0">
                    <a:solidFill>
                      <a:schemeClr val="tx2"/>
                    </a:solidFill>
                  </a:rPr>
                  <a:t>above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ja-JP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𝑻</m:t>
                        </m:r>
                      </m:e>
                      <m:sub>
                        <m:r>
                          <a:rPr lang="en-US" altLang="ja-JP" sz="24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𝐜</m:t>
                        </m:r>
                      </m:sub>
                    </m:sSub>
                  </m:oMath>
                </a14:m>
                <a:endParaRPr lang="en-US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209CE21-32AF-5E6B-C075-3FA94210A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29" y="1417638"/>
                <a:ext cx="1364290" cy="467401"/>
              </a:xfrm>
              <a:prstGeom prst="rect">
                <a:avLst/>
              </a:prstGeom>
              <a:blipFill>
                <a:blip r:embed="rId9"/>
                <a:stretch>
                  <a:fillRect l="-714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1F178D1-41A6-4F65-84E0-EDC79BDBFC32}"/>
                  </a:ext>
                </a:extLst>
              </p:cNvPr>
              <p:cNvSpPr txBox="1"/>
              <p:nvPr/>
            </p:nvSpPr>
            <p:spPr>
              <a:xfrm>
                <a:off x="846829" y="4112303"/>
                <a:ext cx="1364290" cy="4674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1" lang="en-US" altLang="ja-JP" sz="2400" b="1" dirty="0">
                    <a:solidFill>
                      <a:schemeClr val="tx2"/>
                    </a:solidFill>
                  </a:rPr>
                  <a:t>near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ja-JP" sz="24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𝑻</m:t>
                        </m:r>
                      </m:e>
                      <m:sub>
                        <m:r>
                          <a:rPr lang="en-US" altLang="ja-JP" sz="2400" b="1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𝐜</m:t>
                        </m:r>
                      </m:sub>
                    </m:sSub>
                  </m:oMath>
                </a14:m>
                <a:endParaRPr lang="en-US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1F178D1-41A6-4F65-84E0-EDC79BDBF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829" y="4112303"/>
                <a:ext cx="1364290" cy="467401"/>
              </a:xfrm>
              <a:prstGeom prst="rect">
                <a:avLst/>
              </a:prstGeom>
              <a:blipFill>
                <a:blip r:embed="rId10"/>
                <a:stretch>
                  <a:fillRect l="-7143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5F4D21EE-72E2-7229-46C4-65A031684966}"/>
              </a:ext>
            </a:extLst>
          </p:cNvPr>
          <p:cNvSpPr/>
          <p:nvPr/>
        </p:nvSpPr>
        <p:spPr>
          <a:xfrm>
            <a:off x="230116" y="1194957"/>
            <a:ext cx="11352284" cy="264552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911456D-EAEB-8E2B-5126-339D5B1556D8}"/>
              </a:ext>
            </a:extLst>
          </p:cNvPr>
          <p:cNvSpPr/>
          <p:nvPr/>
        </p:nvSpPr>
        <p:spPr>
          <a:xfrm>
            <a:off x="230116" y="3893391"/>
            <a:ext cx="11352284" cy="264552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24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18FB28-48F2-2FD5-92A7-82505054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Two-point correlation functions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7D8EADF-FD9D-BB19-538F-7E8141F7EB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9588" y="4706728"/>
                <a:ext cx="10972800" cy="2036599"/>
              </a:xfrm>
            </p:spPr>
            <p:txBody>
              <a:bodyPr>
                <a:normAutofit lnSpcReduction="10000"/>
              </a:bodyPr>
              <a:lstStyle/>
              <a:p>
                <a:r>
                  <a:rPr kumimoji="1" lang="en-US" altLang="ja-JP" dirty="0"/>
                  <a:t>Maximum</a:t>
                </a:r>
                <a:r>
                  <a:rPr lang="ja-JP" altLang="en-US" dirty="0"/>
                  <a:t> </a:t>
                </a:r>
                <a:r>
                  <a:rPr lang="en-US" altLang="ja-JP" dirty="0"/>
                  <a:t>at</a:t>
                </a:r>
                <a:r>
                  <a:rPr lang="ja-JP" alt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ja-JP" b="0" dirty="0"/>
              </a:p>
              <a:p>
                <a:r>
                  <a:rPr lang="en-US" altLang="ja-JP" dirty="0"/>
                  <a:t>Negative dip</a:t>
                </a:r>
              </a:p>
              <a:p>
                <a:pPr lvl="1"/>
                <a:r>
                  <a:rPr lang="en-US" altLang="ja-JP" dirty="0"/>
                  <a:t>Integration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is conserved</a:t>
                </a:r>
              </a:p>
              <a:p>
                <a:pPr lvl="1"/>
                <a:r>
                  <a:rPr kumimoji="1" lang="en-US" altLang="ja-JP" dirty="0"/>
                  <a:t>More significant below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sub>
                    </m:sSub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kumimoji="1" lang="en-US" altLang="ja-JP" dirty="0"/>
                  <a:t>with larger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𝑅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7D8EADF-FD9D-BB19-538F-7E8141F7EB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9588" y="4706728"/>
                <a:ext cx="10972800" cy="2036599"/>
              </a:xfrm>
              <a:blipFill>
                <a:blip r:embed="rId2"/>
                <a:stretch>
                  <a:fillRect l="-1278" t="-5988" b="-7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28CE4BC-BB2F-9820-A5ED-3B0D96A7E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75C8-E917-403D-8ABA-0A71D7A3738B}" type="slidenum">
              <a:rPr kumimoji="1" lang="ja-JP" altLang="en-US" smtClean="0"/>
              <a:t>26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B3EAC54-C44D-183A-D092-01AB20A8DC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4" y="1355879"/>
            <a:ext cx="8718956" cy="32520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A9EC4F7-1752-0EF1-56C6-B2E41EC97A23}"/>
                  </a:ext>
                </a:extLst>
              </p:cNvPr>
              <p:cNvSpPr txBox="1"/>
              <p:nvPr/>
            </p:nvSpPr>
            <p:spPr>
              <a:xfrm>
                <a:off x="8779916" y="1391757"/>
                <a:ext cx="3348000" cy="34470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prstClr val="black"/>
                  </a:buClr>
                  <a:defRPr/>
                </a:pPr>
                <a:r>
                  <a:rPr lang="en-US" altLang="ja-JP" sz="2000" b="1" u="sng" dirty="0">
                    <a:solidFill>
                      <a:prstClr val="black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Settings</a:t>
                </a:r>
              </a:p>
              <a:p>
                <a:pPr>
                  <a:buClr>
                    <a:prstClr val="black"/>
                  </a:buClr>
                  <a:defRPr/>
                </a:pPr>
                <a:r>
                  <a:rPr lang="en-US" altLang="ja-JP" sz="2000" dirty="0">
                    <a:solidFill>
                      <a:prstClr val="black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With noise terms</a:t>
                </a:r>
                <a:r>
                  <a:rPr lang="en-US" altLang="ja-JP" sz="2000" i="1" dirty="0">
                    <a:solidFill>
                      <a:prstClr val="black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𝜉</m:t>
                    </m:r>
                  </m:oMath>
                </a14:m>
                <a:endParaRPr lang="en-US" altLang="ja-JP" sz="2000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Calibri" panose="020F0502020204030204" pitchFamily="34" charset="0"/>
                </a:endParaRPr>
              </a:p>
              <a:p>
                <a:pPr>
                  <a:buClr>
                    <a:prstClr val="black"/>
                  </a:buClr>
                  <a:defRPr/>
                </a:pPr>
                <a:r>
                  <a:rPr lang="en-US" altLang="ja-JP" sz="2000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Initial conditions</a:t>
                </a:r>
                <a:r>
                  <a:rPr lang="en-US" altLang="ja-JP" sz="2000" cap="none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:</a:t>
                </a:r>
              </a:p>
              <a:p>
                <a:pPr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ja-JP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00</m:t>
                          </m:r>
                        </m:sub>
                      </m:sSub>
                      <m:r>
                        <a:rPr lang="en-US" altLang="ja-JP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0.6</m:t>
                      </m:r>
                      <m:r>
                        <a:rPr lang="en-US" altLang="ja-JP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fm</m:t>
                      </m:r>
                    </m:oMath>
                  </m:oMathPara>
                </a14:m>
                <a:endParaRPr lang="en-US" altLang="ja-JP" sz="2000" cap="none" dirty="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Calibri" panose="020F0502020204030204" pitchFamily="34" charset="0"/>
                </a:endParaRPr>
              </a:p>
              <a:p>
                <a:pPr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cap="none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m:t>𝜎</m:t>
                      </m:r>
                      <m:d>
                        <m:dPr>
                          <m:ctrlPr>
                            <a:rPr lang="en-US" altLang="ja-JP" sz="2000" b="0" i="1" cap="none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Calibri" panose="020F0502020204030204" pitchFamily="34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ja-JP" sz="20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ja-JP" sz="2000" b="0" i="1" cap="none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Calibri" panose="020F050202020403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0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Calibri" panose="020F050202020403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ja-JP" sz="20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Calibri" panose="020F0502020204030204" pitchFamily="34" charset="0"/>
                                </a:rPr>
                                <m:t>00</m:t>
                              </m:r>
                            </m:sub>
                          </m:sSub>
                        </m:e>
                      </m:d>
                      <m:r>
                        <a:rPr lang="en-US" altLang="ja-JP" sz="2000" b="0" i="1" cap="none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ja-JP" sz="2000" b="0" i="1" cap="none" dirty="0">
                  <a:solidFill>
                    <a:prstClr val="black"/>
                  </a:solidFill>
                  <a:latin typeface="Cambria Math" panose="02040503050406030204" pitchFamily="18" charset="0"/>
                  <a:ea typeface="ＭＳ Ｐゴシック" panose="020B0600070205080204" pitchFamily="50" charset="-128"/>
                  <a:cs typeface="Calibri" panose="020F0502020204030204" pitchFamily="34" charset="0"/>
                </a:endParaRPr>
              </a:p>
              <a:p>
                <a:pPr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d>
                        <m:dPr>
                          <m:ctrlPr>
                            <a:rPr lang="en-US" altLang="ja-JP" sz="2000" b="0" i="1" cap="none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Calibri" panose="020F0502020204030204" pitchFamily="34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ja-JP" sz="20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ja-JP" sz="2000" b="0" i="1" cap="none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Calibri" panose="020F050202020403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0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Calibri" panose="020F050202020403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ja-JP" sz="20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Calibri" panose="020F0502020204030204" pitchFamily="34" charset="0"/>
                                </a:rPr>
                                <m:t>00</m:t>
                              </m:r>
                            </m:sub>
                          </m:sSub>
                        </m:e>
                      </m:d>
                      <m:r>
                        <a:rPr lang="en-US" altLang="ja-JP" sz="2000" b="0" i="1" cap="none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ja-JP" sz="2000" b="0" i="1" cap="none" dirty="0">
                  <a:solidFill>
                    <a:prstClr val="black"/>
                  </a:solidFill>
                  <a:latin typeface="Cambria Math" panose="02040503050406030204" pitchFamily="18" charset="0"/>
                  <a:ea typeface="ＭＳ Ｐゴシック" panose="020B0600070205080204" pitchFamily="50" charset="-128"/>
                  <a:cs typeface="Calibri" panose="020F0502020204030204" pitchFamily="34" charset="0"/>
                </a:endParaRPr>
              </a:p>
              <a:p>
                <a:pPr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𝜈</m:t>
                      </m:r>
                      <m:d>
                        <m:dPr>
                          <m:ctrlP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ja-JP" sz="20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00</m:t>
                              </m:r>
                            </m:sub>
                          </m:sSub>
                        </m:e>
                      </m:d>
                      <m:r>
                        <a:rPr lang="en-US" altLang="ja-JP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ja-JP" sz="2000" i="1" dirty="0">
                  <a:solidFill>
                    <a:prstClr val="black"/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Clr>
                    <a:prstClr val="black"/>
                  </a:buClr>
                  <a:defRPr/>
                </a:pPr>
                <a:r>
                  <a:rPr lang="en-US" altLang="ja-JP" sz="2000" dirty="0">
                    <a:solidFill>
                      <a:prstClr val="black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We expect stable distribution</a:t>
                </a:r>
              </a:p>
              <a:p>
                <a:pPr>
                  <a:buClr>
                    <a:prstClr val="black"/>
                  </a:buClr>
                  <a:defRPr/>
                </a:pPr>
                <a:r>
                  <a:rPr lang="en-US" altLang="ja-JP" sz="2000" dirty="0">
                    <a:solidFill>
                      <a:prstClr val="black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altLang="ja-JP" sz="20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=1.0 </m:t>
                    </m:r>
                  </m:oMath>
                </a14:m>
                <a:r>
                  <a:rPr lang="en-US" altLang="ja-JP" sz="2000" dirty="0">
                    <a:solidFill>
                      <a:prstClr val="black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fm</a:t>
                </a:r>
              </a:p>
              <a:p>
                <a:pPr>
                  <a:buClr>
                    <a:prstClr val="black"/>
                  </a:buClr>
                  <a:defRPr/>
                </a:pPr>
                <a:r>
                  <a:rPr lang="en-US" altLang="ja-JP" sz="2000" dirty="0">
                    <a:solidFill>
                      <a:prstClr val="black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=220</m:t>
                    </m:r>
                  </m:oMath>
                </a14:m>
                <a:r>
                  <a:rPr lang="en-US" altLang="ja-JP" sz="2000" dirty="0">
                    <a:solidFill>
                      <a:prstClr val="black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 MeV</a:t>
                </a:r>
              </a:p>
              <a:p>
                <a:pPr>
                  <a:buClr>
                    <a:prstClr val="black"/>
                  </a:buClr>
                  <a:defRPr/>
                </a:pPr>
                <a:r>
                  <a:rPr lang="en-US" altLang="ja-JP" dirty="0">
                    <a:latin typeface="CMR10"/>
                  </a:rPr>
                  <a:t>P</a:t>
                </a:r>
                <a:r>
                  <a:rPr lang="en-US" altLang="ja-JP" sz="1800" b="0" i="0" u="none" strike="noStrike" baseline="0" dirty="0">
                    <a:latin typeface="CMR10"/>
                  </a:rPr>
                  <a:t>eriodic boundary condition</a:t>
                </a:r>
                <a:endParaRPr lang="en-US" altLang="ja-JP" sz="2000" dirty="0">
                  <a:solidFill>
                    <a:prstClr val="black"/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A9EC4F7-1752-0EF1-56C6-B2E41EC97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16" y="1391757"/>
                <a:ext cx="3348000" cy="3447098"/>
              </a:xfrm>
              <a:prstGeom prst="rect">
                <a:avLst/>
              </a:prstGeom>
              <a:blipFill>
                <a:blip r:embed="rId4"/>
                <a:stretch>
                  <a:fillRect l="-1633" t="-704" r="-1815" b="-1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楕円 11">
            <a:extLst>
              <a:ext uri="{FF2B5EF4-FFF2-40B4-BE49-F238E27FC236}">
                <a16:creationId xmlns:a16="http://schemas.microsoft.com/office/drawing/2014/main" id="{8B9A6943-50DD-E4E4-9D6E-9FCC9BB8A086}"/>
              </a:ext>
            </a:extLst>
          </p:cNvPr>
          <p:cNvSpPr/>
          <p:nvPr/>
        </p:nvSpPr>
        <p:spPr>
          <a:xfrm>
            <a:off x="3747364" y="3130694"/>
            <a:ext cx="751840" cy="386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E2C7280C-5968-D2A1-DCAB-379ABB6C76B7}"/>
              </a:ext>
            </a:extLst>
          </p:cNvPr>
          <p:cNvSpPr/>
          <p:nvPr/>
        </p:nvSpPr>
        <p:spPr>
          <a:xfrm>
            <a:off x="6242482" y="3420906"/>
            <a:ext cx="751840" cy="386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B9436C42-092F-B5C4-328E-DEA012CF7563}"/>
              </a:ext>
            </a:extLst>
          </p:cNvPr>
          <p:cNvSpPr/>
          <p:nvPr/>
        </p:nvSpPr>
        <p:spPr>
          <a:xfrm>
            <a:off x="6994322" y="2937654"/>
            <a:ext cx="751840" cy="386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701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B9BF7-25D7-E5FD-2FC8-1E532B7FF3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4C0896-E880-997E-6819-368C7467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Two-point correlation functions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73C413C8-AC57-0A7E-7CBD-76AF3D46E8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9588" y="4706728"/>
                <a:ext cx="10972800" cy="2036599"/>
              </a:xfrm>
            </p:spPr>
            <p:txBody>
              <a:bodyPr>
                <a:normAutofit lnSpcReduction="10000"/>
              </a:bodyPr>
              <a:lstStyle/>
              <a:p>
                <a:r>
                  <a:rPr kumimoji="1" lang="en-US" altLang="ja-JP" dirty="0"/>
                  <a:t>Maximum</a:t>
                </a:r>
                <a:r>
                  <a:rPr lang="ja-JP" altLang="en-US" dirty="0"/>
                  <a:t> </a:t>
                </a:r>
                <a:r>
                  <a:rPr lang="en-US" altLang="ja-JP" dirty="0"/>
                  <a:t>at</a:t>
                </a:r>
                <a:r>
                  <a:rPr lang="ja-JP" alt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ja-JP" b="0" dirty="0"/>
              </a:p>
              <a:p>
                <a:r>
                  <a:rPr lang="en-US" altLang="ja-JP" dirty="0"/>
                  <a:t>Negative dip</a:t>
                </a:r>
              </a:p>
              <a:p>
                <a:pPr lvl="1"/>
                <a:r>
                  <a:rPr lang="en-US" altLang="ja-JP" dirty="0"/>
                  <a:t>Integration of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is conserved</a:t>
                </a:r>
              </a:p>
              <a:p>
                <a:pPr lvl="1"/>
                <a:r>
                  <a:rPr kumimoji="1" lang="en-US" altLang="ja-JP" dirty="0"/>
                  <a:t>More significant below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sub>
                    </m:sSub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kumimoji="1" lang="en-US" altLang="ja-JP" dirty="0"/>
                  <a:t>with larger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𝑅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07D8EADF-FD9D-BB19-538F-7E8141F7EB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9588" y="4706728"/>
                <a:ext cx="10972800" cy="2036599"/>
              </a:xfrm>
              <a:blipFill>
                <a:blip r:embed="rId2"/>
                <a:stretch>
                  <a:fillRect l="-1278" t="-5988" b="-718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85F09A7-98D3-EAB9-E8A2-FA845A739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75C8-E917-403D-8ABA-0A71D7A3738B}" type="slidenum">
              <a:rPr kumimoji="1" lang="ja-JP" altLang="en-US" smtClean="0"/>
              <a:t>27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26D0D48B-3B04-6D12-4E48-24B7FE419D67}"/>
                  </a:ext>
                </a:extLst>
              </p:cNvPr>
              <p:cNvSpPr txBox="1"/>
              <p:nvPr/>
            </p:nvSpPr>
            <p:spPr>
              <a:xfrm>
                <a:off x="8779916" y="1391757"/>
                <a:ext cx="3348000" cy="344709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buClr>
                    <a:prstClr val="black"/>
                  </a:buClr>
                  <a:defRPr/>
                </a:pPr>
                <a:r>
                  <a:rPr lang="en-US" altLang="ja-JP" sz="2000" b="1" u="sng" dirty="0">
                    <a:solidFill>
                      <a:prstClr val="black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Settings</a:t>
                </a:r>
              </a:p>
              <a:p>
                <a:pPr>
                  <a:buClr>
                    <a:prstClr val="black"/>
                  </a:buClr>
                  <a:defRPr/>
                </a:pPr>
                <a:r>
                  <a:rPr lang="en-US" altLang="ja-JP" sz="2000" dirty="0">
                    <a:solidFill>
                      <a:prstClr val="black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With noise terms</a:t>
                </a:r>
                <a:r>
                  <a:rPr lang="en-US" altLang="ja-JP" sz="2000" i="1" dirty="0">
                    <a:solidFill>
                      <a:prstClr val="black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𝜉</m:t>
                    </m:r>
                  </m:oMath>
                </a14:m>
                <a:endParaRPr lang="en-US" altLang="ja-JP" sz="2000" dirty="0">
                  <a:solidFill>
                    <a:prstClr val="black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Calibri" panose="020F0502020204030204" pitchFamily="34" charset="0"/>
                </a:endParaRPr>
              </a:p>
              <a:p>
                <a:pPr>
                  <a:buClr>
                    <a:prstClr val="black"/>
                  </a:buClr>
                  <a:defRPr/>
                </a:pPr>
                <a:r>
                  <a:rPr lang="en-US" altLang="ja-JP" sz="2000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Initial conditions</a:t>
                </a:r>
                <a:r>
                  <a:rPr lang="en-US" altLang="ja-JP" sz="2000" cap="none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:</a:t>
                </a:r>
              </a:p>
              <a:p>
                <a:pPr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altLang="ja-JP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𝜏</m:t>
                          </m:r>
                        </m:e>
                        <m:sub>
                          <m:r>
                            <a:rPr lang="en-US" altLang="ja-JP" sz="20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00</m:t>
                          </m:r>
                        </m:sub>
                      </m:sSub>
                      <m:r>
                        <a:rPr lang="en-US" altLang="ja-JP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en-US" altLang="ja-JP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0.6</m:t>
                      </m:r>
                      <m:r>
                        <a:rPr lang="en-US" altLang="ja-JP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ja-JP" sz="20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fm</m:t>
                      </m:r>
                    </m:oMath>
                  </m:oMathPara>
                </a14:m>
                <a:endParaRPr lang="en-US" altLang="ja-JP" sz="2000" cap="none" dirty="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  <a:cs typeface="Calibri" panose="020F0502020204030204" pitchFamily="34" charset="0"/>
                </a:endParaRPr>
              </a:p>
              <a:p>
                <a:pPr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cap="none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m:t>𝜎</m:t>
                      </m:r>
                      <m:d>
                        <m:dPr>
                          <m:ctrlPr>
                            <a:rPr lang="en-US" altLang="ja-JP" sz="2000" b="0" i="1" cap="none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Calibri" panose="020F0502020204030204" pitchFamily="34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ja-JP" sz="20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ja-JP" sz="2000" b="0" i="1" cap="none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Calibri" panose="020F050202020403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0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Calibri" panose="020F050202020403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ja-JP" sz="20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Calibri" panose="020F0502020204030204" pitchFamily="34" charset="0"/>
                                </a:rPr>
                                <m:t>00</m:t>
                              </m:r>
                            </m:sub>
                          </m:sSub>
                        </m:e>
                      </m:d>
                      <m:r>
                        <a:rPr lang="en-US" altLang="ja-JP" sz="2000" b="0" i="1" cap="none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ja-JP" sz="2000" b="0" i="1" cap="none" dirty="0">
                  <a:solidFill>
                    <a:prstClr val="black"/>
                  </a:solidFill>
                  <a:latin typeface="Cambria Math" panose="02040503050406030204" pitchFamily="18" charset="0"/>
                  <a:ea typeface="ＭＳ Ｐゴシック" panose="020B0600070205080204" pitchFamily="50" charset="-128"/>
                  <a:cs typeface="Calibri" panose="020F0502020204030204" pitchFamily="34" charset="0"/>
                </a:endParaRPr>
              </a:p>
              <a:p>
                <a:pPr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en-US" altLang="ja-JP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ja-JP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d>
                        <m:dPr>
                          <m:ctrlPr>
                            <a:rPr lang="en-US" altLang="ja-JP" sz="2000" b="0" i="1" cap="none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Calibri" panose="020F0502020204030204" pitchFamily="34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ja-JP" sz="20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ja-JP" sz="2000" b="0" i="1" cap="none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ＭＳ Ｐゴシック" panose="020B0600070205080204" pitchFamily="50" charset="-128"/>
                              <a:cs typeface="Calibri" panose="020F050202020403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0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Calibri" panose="020F050202020403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ja-JP" sz="2000" b="0" i="1" cap="none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ea typeface="ＭＳ Ｐゴシック" panose="020B0600070205080204" pitchFamily="50" charset="-128"/>
                                  <a:cs typeface="Calibri" panose="020F0502020204030204" pitchFamily="34" charset="0"/>
                                </a:rPr>
                                <m:t>00</m:t>
                              </m:r>
                            </m:sub>
                          </m:sSub>
                        </m:e>
                      </m:d>
                      <m:r>
                        <a:rPr lang="en-US" altLang="ja-JP" sz="2000" b="0" i="1" cap="none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ＭＳ Ｐゴシック" panose="020B0600070205080204" pitchFamily="50" charset="-128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ja-JP" sz="2000" b="0" i="1" cap="none" dirty="0">
                  <a:solidFill>
                    <a:prstClr val="black"/>
                  </a:solidFill>
                  <a:latin typeface="Cambria Math" panose="02040503050406030204" pitchFamily="18" charset="0"/>
                  <a:ea typeface="ＭＳ Ｐゴシック" panose="020B0600070205080204" pitchFamily="50" charset="-128"/>
                  <a:cs typeface="Calibri" panose="020F0502020204030204" pitchFamily="34" charset="0"/>
                </a:endParaRPr>
              </a:p>
              <a:p>
                <a:pPr>
                  <a:buClr>
                    <a:prstClr val="black"/>
                  </a:buCl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𝜈</m:t>
                      </m:r>
                      <m:d>
                        <m:dPr>
                          <m:ctrlP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ja-JP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en-US" altLang="ja-JP" sz="2000" b="0" i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00</m:t>
                              </m:r>
                            </m:sub>
                          </m:sSub>
                        </m:e>
                      </m:d>
                      <m:r>
                        <a:rPr lang="en-US" altLang="ja-JP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en-US" altLang="ja-JP" sz="2000" i="1" dirty="0">
                  <a:solidFill>
                    <a:prstClr val="black"/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pPr>
                  <a:buClr>
                    <a:prstClr val="black"/>
                  </a:buClr>
                  <a:defRPr/>
                </a:pPr>
                <a:r>
                  <a:rPr lang="en-US" altLang="ja-JP" sz="2000" dirty="0">
                    <a:solidFill>
                      <a:prstClr val="black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We expect stable distribution</a:t>
                </a:r>
              </a:p>
              <a:p>
                <a:pPr>
                  <a:buClr>
                    <a:prstClr val="black"/>
                  </a:buClr>
                  <a:defRPr/>
                </a:pPr>
                <a:r>
                  <a:rPr lang="en-US" altLang="ja-JP" sz="2000" dirty="0">
                    <a:solidFill>
                      <a:prstClr val="black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ja-JP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altLang="ja-JP" sz="2000" b="0" i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=1.0 </m:t>
                    </m:r>
                  </m:oMath>
                </a14:m>
                <a:r>
                  <a:rPr lang="en-US" altLang="ja-JP" sz="2000" dirty="0">
                    <a:solidFill>
                      <a:prstClr val="black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fm</a:t>
                </a:r>
              </a:p>
              <a:p>
                <a:pPr>
                  <a:buClr>
                    <a:prstClr val="black"/>
                  </a:buClr>
                  <a:defRPr/>
                </a:pPr>
                <a:r>
                  <a:rPr lang="en-US" altLang="ja-JP" sz="2000" dirty="0">
                    <a:solidFill>
                      <a:prstClr val="black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with </a:t>
                </a:r>
                <a14:m>
                  <m:oMath xmlns:m="http://schemas.openxmlformats.org/officeDocument/2006/math">
                    <m:r>
                      <a:rPr lang="en-US" altLang="ja-JP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  <m:r>
                      <a:rPr lang="en-US" altLang="ja-JP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altLang="ja-JP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ja-JP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altLang="ja-JP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=220</m:t>
                    </m:r>
                  </m:oMath>
                </a14:m>
                <a:r>
                  <a:rPr lang="en-US" altLang="ja-JP" sz="2000" dirty="0">
                    <a:solidFill>
                      <a:prstClr val="black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 MeV</a:t>
                </a:r>
              </a:p>
              <a:p>
                <a:pPr>
                  <a:buClr>
                    <a:prstClr val="black"/>
                  </a:buClr>
                  <a:defRPr/>
                </a:pPr>
                <a:r>
                  <a:rPr lang="en-US" altLang="ja-JP" dirty="0">
                    <a:latin typeface="CMR10"/>
                  </a:rPr>
                  <a:t>P</a:t>
                </a:r>
                <a:r>
                  <a:rPr lang="en-US" altLang="ja-JP" sz="1800" b="0" i="0" u="none" strike="noStrike" baseline="0" dirty="0">
                    <a:latin typeface="CMR10"/>
                  </a:rPr>
                  <a:t>eriodic boundary condition</a:t>
                </a:r>
                <a:endParaRPr lang="en-US" altLang="ja-JP" sz="2000" dirty="0">
                  <a:solidFill>
                    <a:prstClr val="black"/>
                  </a:solidFill>
                  <a:latin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BA9EC4F7-1752-0EF1-56C6-B2E41EC97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9916" y="1391757"/>
                <a:ext cx="3348000" cy="3447098"/>
              </a:xfrm>
              <a:prstGeom prst="rect">
                <a:avLst/>
              </a:prstGeom>
              <a:blipFill>
                <a:blip r:embed="rId4"/>
                <a:stretch>
                  <a:fillRect l="-1633" t="-704" r="-1815" b="-158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図 5">
            <a:extLst>
              <a:ext uri="{FF2B5EF4-FFF2-40B4-BE49-F238E27FC236}">
                <a16:creationId xmlns:a16="http://schemas.microsoft.com/office/drawing/2014/main" id="{9337D2BF-18C7-4116-60D5-950F0948D5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549" y="1505186"/>
            <a:ext cx="8401031" cy="286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5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037814-DFA2-F63B-FFB0-BBFD6424A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Temperature dependence of correlation function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8E61597-2200-16DF-4265-3933F97A0B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92221" y="1285343"/>
                <a:ext cx="4533548" cy="140145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ja-JP" sz="2400" dirty="0"/>
                  <a:t>Equilibrium value</a:t>
                </a:r>
              </a:p>
              <a:p>
                <a:pPr marL="0" indent="0">
                  <a:buNone/>
                </a:pP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(0)</m:t>
                            </m:r>
                            <m:acc>
                              <m:accPr>
                                <m:chr m:val="̃"/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  <m:r>
                              <a:rPr lang="en-US" altLang="ja-JP" sz="2400" i="1" dirty="0">
                                <a:latin typeface="Cambria Math" panose="02040503050406030204" pitchFamily="18" charset="0"/>
                              </a:rPr>
                              <m:t>(0)</m:t>
                            </m:r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 panose="02040503050406030204" pitchFamily="18" charset="0"/>
                          </a:rPr>
                          <m:t>eq</m:t>
                        </m:r>
                      </m:sub>
                    </m:sSub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 panose="02040503050406030204" pitchFamily="18" charset="0"/>
                          </a:rPr>
                          <m:t>eq</m:t>
                        </m:r>
                      </m:sub>
                    </m:sSub>
                  </m:oMath>
                </a14:m>
                <a:endParaRPr lang="en-US" altLang="ja-JP" sz="2400" dirty="0"/>
              </a:p>
              <a:p>
                <a:pPr marL="0" indent="0">
                  <a:buNone/>
                </a:pPr>
                <a:r>
                  <a:rPr lang="en-US" altLang="ja-JP" sz="2400" dirty="0"/>
                  <a:t> 		      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 sz="2400" b="0" i="0" smtClean="0">
                            <a:latin typeface="Cambria Math" panose="02040503050406030204" pitchFamily="18" charset="0"/>
                          </a:rPr>
                          <m:t>tot</m:t>
                        </m:r>
                      </m:sup>
                    </m:sSup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endParaRPr lang="en-US" altLang="ja-JP" sz="2400" dirty="0"/>
              </a:p>
              <a:p>
                <a:pPr marL="0" indent="0" algn="r">
                  <a:buNone/>
                </a:pP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F8E61597-2200-16DF-4265-3933F97A0B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92221" y="1285343"/>
                <a:ext cx="4533548" cy="1401459"/>
              </a:xfrm>
              <a:blipFill>
                <a:blip r:embed="rId3"/>
                <a:stretch>
                  <a:fillRect l="-2151" t="-3478" b="-47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421B8C8-3C2D-A725-3878-A9C54C35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75C8-E917-403D-8ABA-0A71D7A3738B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6996501-6DB9-671E-D7B5-5D4BF9DD53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680" y="1265992"/>
            <a:ext cx="4432971" cy="54554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B5A630C-F882-DA27-CEAA-B513075F449C}"/>
                  </a:ext>
                </a:extLst>
              </p:cNvPr>
              <p:cNvSpPr txBox="1"/>
              <p:nvPr/>
            </p:nvSpPr>
            <p:spPr>
              <a:xfrm>
                <a:off x="3573516" y="3800122"/>
                <a:ext cx="887822" cy="30646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  <m:sup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kumimoji="1" lang="en-US" altLang="ja-JP" sz="1400" b="0" i="0" smtClean="0">
                              <a:latin typeface="Cambria Math" panose="02040503050406030204" pitchFamily="18" charset="0"/>
                            </a:rPr>
                            <m:t>tot</m:t>
                          </m:r>
                        </m:sup>
                      </m:sSup>
                      <m:sSub>
                        <m:sSubPr>
                          <m:ctrlP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kumimoji="1" lang="en-US" altLang="ja-JP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r>
                        <a:rPr kumimoji="1" lang="en-US" altLang="ja-JP" sz="1400" b="0" i="1" smtClean="0">
                          <a:latin typeface="Cambria Math" panose="02040503050406030204" pitchFamily="18" charset="0"/>
                        </a:rPr>
                        <m:t>(0)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5B5A630C-F882-DA27-CEAA-B513075F44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3516" y="3800122"/>
                <a:ext cx="887822" cy="306467"/>
              </a:xfrm>
              <a:prstGeom prst="rect">
                <a:avLst/>
              </a:prstGeom>
              <a:blipFill>
                <a:blip r:embed="rId5"/>
                <a:stretch>
                  <a:fillRect r="-23288" b="-78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3843D47-B6BF-C4CC-8205-E42578BC9287}"/>
                  </a:ext>
                </a:extLst>
              </p:cNvPr>
              <p:cNvSpPr txBox="1"/>
              <p:nvPr/>
            </p:nvSpPr>
            <p:spPr>
              <a:xfrm>
                <a:off x="5626452" y="2587904"/>
                <a:ext cx="4533548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ja-JP" sz="2400" b="0" i="0" smtClean="0">
                            <a:latin typeface="Cambria Math" panose="02040503050406030204" pitchFamily="18" charset="0"/>
                          </a:rPr>
                          <m:t>tot</m:t>
                        </m:r>
                      </m:sup>
                    </m:sSup>
                  </m:oMath>
                </a14:m>
                <a:r>
                  <a:rPr kumimoji="1" lang="en-US" altLang="ja-JP" sz="2400" b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cs typeface="+mn-cs"/>
                  </a:rPr>
                  <a:t>: Susceptibility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𝛿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𝑤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r>
                      <m:rPr>
                        <m:sty m:val="p"/>
                      </m:rPr>
                      <a:rPr kumimoji="1" lang="en-US" altLang="ja-JP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Δ</m:t>
                    </m:r>
                    <m:sSub>
                      <m:sSubPr>
                        <m:ctrlP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𝜂</m:t>
                        </m:r>
                      </m:e>
                      <m:sub>
                        <m:r>
                          <a:rPr kumimoji="1" lang="en-US" altLang="ja-JP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𝑠</m:t>
                        </m:r>
                      </m:sub>
                    </m:sSub>
                    <m:r>
                      <a:rPr kumimoji="1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1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: Smeared delta function</a:t>
                </a:r>
                <a:endParaRPr lang="ja-JP" altLang="en-US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3843D47-B6BF-C4CC-8205-E42578BC92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452" y="2587904"/>
                <a:ext cx="4533548" cy="830997"/>
              </a:xfrm>
              <a:prstGeom prst="rect">
                <a:avLst/>
              </a:prstGeom>
              <a:blipFill>
                <a:blip r:embed="rId6"/>
                <a:stretch>
                  <a:fillRect l="-403" t="-5882" b="-1617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コンテンツ プレースホルダー 2">
                <a:extLst>
                  <a:ext uri="{FF2B5EF4-FFF2-40B4-BE49-F238E27FC236}">
                    <a16:creationId xmlns:a16="http://schemas.microsoft.com/office/drawing/2014/main" id="{4E17D8DC-E6B6-A65C-90EA-FCC143DFD7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055476" y="3799301"/>
                <a:ext cx="7136524" cy="9433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altLang="ja-JP" sz="2400" dirty="0"/>
                  <a:t>Peaks shift to a lower temperature</a:t>
                </a:r>
              </a:p>
              <a:p>
                <a:pPr marL="0" indent="0">
                  <a:buFont typeface="Arial" pitchFamily="34" charset="0"/>
                  <a:buNone/>
                </a:pP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(0)</m:t>
                        </m:r>
                        <m:acc>
                          <m:accPr>
                            <m:chr m:val="̃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en-US" altLang="ja-JP" sz="2400" i="1" dirty="0">
                            <a:latin typeface="Cambria Math" panose="02040503050406030204" pitchFamily="18" charset="0"/>
                          </a:rPr>
                          <m:t>(0)</m:t>
                        </m:r>
                      </m:e>
                    </m:d>
                    <m:r>
                      <a:rPr lang="en-US" altLang="ja-JP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sz="2400" dirty="0"/>
                  <a:t>is larger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sz="2400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</m:oMath>
                </a14:m>
                <a:r>
                  <a:rPr lang="en-US" altLang="ja-JP" sz="2400" dirty="0"/>
                  <a:t> at low temperature</a:t>
                </a:r>
              </a:p>
            </p:txBody>
          </p:sp>
        </mc:Choice>
        <mc:Fallback xmlns="">
          <p:sp>
            <p:nvSpPr>
              <p:cNvPr id="11" name="コンテンツ プレースホルダー 2">
                <a:extLst>
                  <a:ext uri="{FF2B5EF4-FFF2-40B4-BE49-F238E27FC236}">
                    <a16:creationId xmlns:a16="http://schemas.microsoft.com/office/drawing/2014/main" id="{4E17D8DC-E6B6-A65C-90EA-FCC143DFD7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476" y="3799301"/>
                <a:ext cx="7136524" cy="943388"/>
              </a:xfrm>
              <a:prstGeom prst="rect">
                <a:avLst/>
              </a:prstGeom>
              <a:blipFill>
                <a:blip r:embed="rId7"/>
                <a:stretch>
                  <a:fillRect l="-1281" t="-5161" b="-96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矢印: 右 13">
            <a:extLst>
              <a:ext uri="{FF2B5EF4-FFF2-40B4-BE49-F238E27FC236}">
                <a16:creationId xmlns:a16="http://schemas.microsoft.com/office/drawing/2014/main" id="{6A5EC3FC-D599-835F-7A5B-98D6FA9BE351}"/>
              </a:ext>
            </a:extLst>
          </p:cNvPr>
          <p:cNvSpPr/>
          <p:nvPr/>
        </p:nvSpPr>
        <p:spPr>
          <a:xfrm flipH="1">
            <a:off x="2496010" y="3223885"/>
            <a:ext cx="449650" cy="293914"/>
          </a:xfrm>
          <a:prstGeom prst="rightArrow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943F60A2-AD04-5DA3-3209-FD62AB46076A}"/>
              </a:ext>
            </a:extLst>
          </p:cNvPr>
          <p:cNvSpPr/>
          <p:nvPr/>
        </p:nvSpPr>
        <p:spPr>
          <a:xfrm flipH="1">
            <a:off x="2720835" y="5719975"/>
            <a:ext cx="259655" cy="293914"/>
          </a:xfrm>
          <a:prstGeom prst="rightArrow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26C3DE25-9733-AC86-2BC0-0E1A3F6B0A1B}"/>
              </a:ext>
            </a:extLst>
          </p:cNvPr>
          <p:cNvSpPr/>
          <p:nvPr/>
        </p:nvSpPr>
        <p:spPr>
          <a:xfrm rot="5400000" flipH="1">
            <a:off x="2293881" y="3033296"/>
            <a:ext cx="259655" cy="293914"/>
          </a:xfrm>
          <a:prstGeom prst="rightArrow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9161977A-A6DD-4ABB-5717-780C50CC7E78}"/>
              </a:ext>
            </a:extLst>
          </p:cNvPr>
          <p:cNvSpPr/>
          <p:nvPr/>
        </p:nvSpPr>
        <p:spPr>
          <a:xfrm rot="5400000" flipH="1">
            <a:off x="1994400" y="5480683"/>
            <a:ext cx="259655" cy="293914"/>
          </a:xfrm>
          <a:prstGeom prst="rightArrow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11">
            <a:extLst>
              <a:ext uri="{FF2B5EF4-FFF2-40B4-BE49-F238E27FC236}">
                <a16:creationId xmlns:a16="http://schemas.microsoft.com/office/drawing/2014/main" id="{D0D1EEFF-8F49-5845-D78A-B3C162A31AA4}"/>
              </a:ext>
            </a:extLst>
          </p:cNvPr>
          <p:cNvSpPr/>
          <p:nvPr/>
        </p:nvSpPr>
        <p:spPr>
          <a:xfrm>
            <a:off x="5280301" y="5024191"/>
            <a:ext cx="5838039" cy="138060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Enhancement remains at lower temperature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→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 Favored for detecting the signal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of critical fluctuations in experiments</a:t>
            </a:r>
          </a:p>
        </p:txBody>
      </p:sp>
    </p:spTree>
    <p:extLst>
      <p:ext uri="{BB962C8B-B14F-4D97-AF65-F5344CB8AC3E}">
        <p14:creationId xmlns:p14="http://schemas.microsoft.com/office/powerpoint/2010/main" val="37574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6" grpId="0" animBg="1"/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EDFF7D-7E5E-B386-B88B-5E35F08C6D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BE48A4-6408-9033-DF17-50389AF93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417637"/>
            <a:ext cx="11352584" cy="5440363"/>
          </a:xfrm>
        </p:spPr>
        <p:txBody>
          <a:bodyPr>
            <a:normAutofit/>
          </a:bodyPr>
          <a:lstStyle/>
          <a:p>
            <a:r>
              <a:rPr lang="en-US" altLang="ja-JP" sz="3000" dirty="0">
                <a:cs typeface="Calibri" panose="020F0502020204030204" pitchFamily="34" charset="0"/>
              </a:rPr>
              <a:t>Introduction</a:t>
            </a:r>
          </a:p>
          <a:p>
            <a:pPr lvl="1"/>
            <a:r>
              <a:rPr lang="en-US" altLang="ja-JP" sz="2600" dirty="0">
                <a:cs typeface="Calibri" panose="020F0502020204030204" pitchFamily="34" charset="0"/>
              </a:rPr>
              <a:t>Phase diagram of QCD</a:t>
            </a:r>
          </a:p>
          <a:p>
            <a:pPr lvl="1"/>
            <a:r>
              <a:rPr lang="en-US" altLang="ja-JP" sz="2600" dirty="0">
                <a:cs typeface="Calibri" panose="020F0502020204030204" pitchFamily="34" charset="0"/>
              </a:rPr>
              <a:t>Critical fluctuations</a:t>
            </a:r>
          </a:p>
          <a:p>
            <a:r>
              <a:rPr kumimoji="1" lang="en-US" altLang="ja-JP" sz="32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rPr>
              <a:t>Model</a:t>
            </a:r>
          </a:p>
          <a:p>
            <a:pPr lvl="1"/>
            <a:r>
              <a:rPr kumimoji="1" lang="en-US" altLang="ja-JP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rPr>
              <a:t>Coupled Langevin equations</a:t>
            </a:r>
          </a:p>
          <a:p>
            <a:r>
              <a:rPr lang="en-US" altLang="ja-JP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rPr>
              <a:t>Results</a:t>
            </a:r>
          </a:p>
          <a:p>
            <a:pPr lvl="1"/>
            <a:r>
              <a:rPr kumimoji="1" lang="en-US" altLang="ja-JP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rPr>
              <a:t>Space-time evolution</a:t>
            </a:r>
          </a:p>
          <a:p>
            <a:pPr lvl="1"/>
            <a:r>
              <a:rPr lang="en-US" altLang="ja-JP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rPr>
              <a:t>Two-point correlation functions</a:t>
            </a:r>
            <a:endParaRPr kumimoji="1" lang="en-US" altLang="ja-JP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Calibri" panose="020F0502020204030204" pitchFamily="34" charset="0"/>
            </a:endParaRPr>
          </a:p>
          <a:p>
            <a:r>
              <a:rPr kumimoji="1" lang="en-US" altLang="ja-JP" sz="3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rPr>
              <a:t>Summary and outlook</a:t>
            </a:r>
          </a:p>
        </p:txBody>
      </p:sp>
      <p:sp>
        <p:nvSpPr>
          <p:cNvPr id="6" name="タイトル 4">
            <a:extLst>
              <a:ext uri="{FF2B5EF4-FFF2-40B4-BE49-F238E27FC236}">
                <a16:creationId xmlns:a16="http://schemas.microsoft.com/office/drawing/2014/main" id="{B6FA0093-6B03-8D08-E331-936261669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altLang="ja-JP" sz="4400" dirty="0">
                <a:cs typeface="Times New Roman" panose="02020603050405020304" pitchFamily="18" charset="0"/>
              </a:rPr>
              <a:t>Outline</a:t>
            </a:r>
            <a:endParaRPr lang="ja-JP" altLang="en-US" dirty="0"/>
          </a:p>
        </p:txBody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EC6DE221-2B84-10D8-EF70-A8FF158D7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618675C8-E917-403D-8ABA-0A71D7A3738B}" type="slidenum">
              <a:rPr kumimoji="1" lang="ja-JP" altLang="en-US" smtClean="0"/>
              <a:t>29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4783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30B5A4-D199-DC12-34F7-2210E63F6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QCD phase diagram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62993F9-5A34-9804-A13D-8DEBD35E6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85" y="1202568"/>
            <a:ext cx="5823969" cy="3960000"/>
          </a:xfrm>
          <a:prstGeom prst="rect">
            <a:avLst/>
          </a:prstGeom>
        </p:spPr>
      </p:pic>
      <p:sp>
        <p:nvSpPr>
          <p:cNvPr id="10" name="コンテンツ プレースホルダー 2">
            <a:extLst>
              <a:ext uri="{FF2B5EF4-FFF2-40B4-BE49-F238E27FC236}">
                <a16:creationId xmlns:a16="http://schemas.microsoft.com/office/drawing/2014/main" id="{A5A218FF-67BE-EA33-CA14-99C84976F2D0}"/>
              </a:ext>
            </a:extLst>
          </p:cNvPr>
          <p:cNvSpPr txBox="1">
            <a:spLocks/>
          </p:cNvSpPr>
          <p:nvPr/>
        </p:nvSpPr>
        <p:spPr>
          <a:xfrm>
            <a:off x="392505" y="5125923"/>
            <a:ext cx="5184576" cy="6461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800" dirty="0"/>
              <a:t>Fig. Schematic phase diagram of QCD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6ABB04EC-8CB3-8B62-78BB-868427D970E0}"/>
              </a:ext>
            </a:extLst>
          </p:cNvPr>
          <p:cNvSpPr txBox="1">
            <a:spLocks/>
          </p:cNvSpPr>
          <p:nvPr/>
        </p:nvSpPr>
        <p:spPr>
          <a:xfrm>
            <a:off x="6125649" y="1689028"/>
            <a:ext cx="5879975" cy="31683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2800" b="1" u="sng" dirty="0"/>
              <a:t>QGP</a:t>
            </a:r>
          </a:p>
          <a:p>
            <a:pPr marL="0" indent="0">
              <a:buNone/>
            </a:pPr>
            <a:r>
              <a:rPr lang="en-US" altLang="ja-JP" sz="2800" dirty="0"/>
              <a:t>high temperature and/or high density</a:t>
            </a:r>
          </a:p>
          <a:p>
            <a:pPr marL="0" indent="0">
              <a:buNone/>
            </a:pPr>
            <a:r>
              <a:rPr lang="en-US" altLang="ja-JP" sz="2800" dirty="0"/>
              <a:t>e.g.    </a:t>
            </a:r>
            <a:r>
              <a:rPr lang="en-US" altLang="ja-JP" sz="2800" b="1" dirty="0"/>
              <a:t>High-energy heavy-ion collisions</a:t>
            </a:r>
          </a:p>
          <a:p>
            <a:pPr marL="0" indent="0">
              <a:buNone/>
            </a:pPr>
            <a:r>
              <a:rPr lang="ja-JP" altLang="en-US" sz="2800" dirty="0"/>
              <a:t>　⇒ </a:t>
            </a:r>
            <a:r>
              <a:rPr lang="en-US" altLang="ja-JP" sz="2800" b="1" dirty="0"/>
              <a:t>Properties of QGP</a:t>
            </a:r>
            <a:endParaRPr lang="en-US" altLang="ja-JP" sz="1800" b="1" dirty="0"/>
          </a:p>
        </p:txBody>
      </p:sp>
      <p:sp>
        <p:nvSpPr>
          <p:cNvPr id="12" name="円/楕円 152">
            <a:extLst>
              <a:ext uri="{FF2B5EF4-FFF2-40B4-BE49-F238E27FC236}">
                <a16:creationId xmlns:a16="http://schemas.microsoft.com/office/drawing/2014/main" id="{FECB5E87-7D7A-04C6-DAA1-8DE7ED1CF7B4}"/>
              </a:ext>
            </a:extLst>
          </p:cNvPr>
          <p:cNvSpPr/>
          <p:nvPr/>
        </p:nvSpPr>
        <p:spPr>
          <a:xfrm rot="10800000">
            <a:off x="1152572" y="1227822"/>
            <a:ext cx="672819" cy="269967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High</a:t>
            </a:r>
            <a:r>
              <a:rPr lang="en-US" altLang="ja-JP" dirty="0">
                <a:solidFill>
                  <a:schemeClr val="tx1"/>
                </a:solidFill>
              </a:rPr>
              <a:t>-</a:t>
            </a:r>
            <a:r>
              <a:rPr kumimoji="1" lang="en-US" altLang="ja-JP" dirty="0">
                <a:solidFill>
                  <a:schemeClr val="tx1"/>
                </a:solidFill>
              </a:rPr>
              <a:t>energy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heavy-ion</a:t>
            </a:r>
            <a:r>
              <a:rPr kumimoji="1" lang="ja-JP" altLang="en-US" dirty="0">
                <a:solidFill>
                  <a:schemeClr val="tx1"/>
                </a:solidFill>
              </a:rPr>
              <a:t> </a:t>
            </a:r>
            <a:r>
              <a:rPr kumimoji="1" lang="en-US" altLang="ja-JP" dirty="0">
                <a:solidFill>
                  <a:schemeClr val="tx1"/>
                </a:solidFill>
              </a:rPr>
              <a:t>collisions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四角形: 角を丸くする 12">
                <a:extLst>
                  <a:ext uri="{FF2B5EF4-FFF2-40B4-BE49-F238E27FC236}">
                    <a16:creationId xmlns:a16="http://schemas.microsoft.com/office/drawing/2014/main" id="{F3E98169-B603-3579-579F-162B0B45B07F}"/>
                  </a:ext>
                </a:extLst>
              </p:cNvPr>
              <p:cNvSpPr/>
              <p:nvPr/>
            </p:nvSpPr>
            <p:spPr>
              <a:xfrm>
                <a:off x="6216474" y="4231525"/>
                <a:ext cx="5627891" cy="1788795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spcBef>
                    <a:spcPct val="20000"/>
                  </a:spcBef>
                </a:pPr>
                <a:r>
                  <a:rPr lang="en-US" altLang="ja-JP" sz="2400" b="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ja-JP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~0</m:t>
                    </m:r>
                  </m:oMath>
                </a14:m>
                <a:r>
                  <a:rPr lang="en-US" altLang="ja-JP" sz="2800" dirty="0">
                    <a:solidFill>
                      <a:prstClr val="black"/>
                    </a:solidFill>
                  </a:rPr>
                  <a:t>:    Crossover</a:t>
                </a:r>
              </a:p>
              <a:p>
                <a:pPr lvl="0">
                  <a:spcBef>
                    <a:spcPct val="20000"/>
                  </a:spcBef>
                </a:pPr>
                <a:r>
                  <a:rPr lang="en-US" altLang="ja-JP" sz="2800" b="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ja-JP" sz="2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altLang="ja-JP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ja-JP" sz="2800" dirty="0">
                    <a:solidFill>
                      <a:prstClr val="black"/>
                    </a:solidFill>
                  </a:rPr>
                  <a:t>: 1</a:t>
                </a:r>
                <a:r>
                  <a:rPr lang="en-US" altLang="ja-JP" sz="2800" baseline="30000" dirty="0">
                    <a:solidFill>
                      <a:prstClr val="black"/>
                    </a:solidFill>
                  </a:rPr>
                  <a:t>st</a:t>
                </a:r>
                <a:r>
                  <a:rPr lang="en-US" altLang="ja-JP" sz="2800" dirty="0">
                    <a:solidFill>
                      <a:prstClr val="black"/>
                    </a:solidFill>
                  </a:rPr>
                  <a:t> order phase transition?</a:t>
                </a:r>
              </a:p>
              <a:p>
                <a:pPr lvl="0" algn="ctr">
                  <a:spcBef>
                    <a:spcPct val="20000"/>
                  </a:spcBef>
                </a:pPr>
                <a:r>
                  <a:rPr lang="en-US" altLang="ja-JP" sz="2800" b="1" u="sng" dirty="0">
                    <a:solidFill>
                      <a:prstClr val="black"/>
                    </a:solidFill>
                  </a:rPr>
                  <a:t>Search for QCD critical point</a:t>
                </a:r>
              </a:p>
            </p:txBody>
          </p:sp>
        </mc:Choice>
        <mc:Fallback xmlns="">
          <p:sp>
            <p:nvSpPr>
              <p:cNvPr id="13" name="四角形: 角を丸くする 12">
                <a:extLst>
                  <a:ext uri="{FF2B5EF4-FFF2-40B4-BE49-F238E27FC236}">
                    <a16:creationId xmlns:a16="http://schemas.microsoft.com/office/drawing/2014/main" id="{F3E98169-B603-3579-579F-162B0B45B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6474" y="4231525"/>
                <a:ext cx="5627891" cy="1788795"/>
              </a:xfrm>
              <a:prstGeom prst="roundRect">
                <a:avLst/>
              </a:prstGeom>
              <a:blipFill>
                <a:blip r:embed="rId4"/>
                <a:stretch>
                  <a:fillRect b="-201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矢印: 下 13">
            <a:extLst>
              <a:ext uri="{FF2B5EF4-FFF2-40B4-BE49-F238E27FC236}">
                <a16:creationId xmlns:a16="http://schemas.microsoft.com/office/drawing/2014/main" id="{896D7BD9-F836-40CE-BB41-3F80DDFF2DA6}"/>
              </a:ext>
            </a:extLst>
          </p:cNvPr>
          <p:cNvSpPr/>
          <p:nvPr/>
        </p:nvSpPr>
        <p:spPr>
          <a:xfrm>
            <a:off x="1002664" y="1992279"/>
            <a:ext cx="252000" cy="1280926"/>
          </a:xfrm>
          <a:prstGeom prst="downArrow">
            <a:avLst/>
          </a:prstGeom>
          <a:solidFill>
            <a:srgbClr val="FF0000">
              <a:alpha val="54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FD550C86-5A57-4546-58A6-C873DD072A80}"/>
              </a:ext>
            </a:extLst>
          </p:cNvPr>
          <p:cNvSpPr/>
          <p:nvPr/>
        </p:nvSpPr>
        <p:spPr>
          <a:xfrm>
            <a:off x="2137878" y="1898553"/>
            <a:ext cx="216000" cy="216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0AB7A425-B96A-78FB-36A5-C6F5847A47D6}"/>
              </a:ext>
            </a:extLst>
          </p:cNvPr>
          <p:cNvSpPr/>
          <p:nvPr/>
        </p:nvSpPr>
        <p:spPr>
          <a:xfrm>
            <a:off x="1154697" y="3948159"/>
            <a:ext cx="216000" cy="216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C78D0133-327B-7724-BBF3-E3D0CE6EF5C7}"/>
              </a:ext>
            </a:extLst>
          </p:cNvPr>
          <p:cNvSpPr/>
          <p:nvPr/>
        </p:nvSpPr>
        <p:spPr>
          <a:xfrm>
            <a:off x="2948069" y="3584192"/>
            <a:ext cx="216000" cy="216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18697393-0E69-2626-CDEF-EF3D7074B82F}"/>
              </a:ext>
            </a:extLst>
          </p:cNvPr>
          <p:cNvSpPr/>
          <p:nvPr/>
        </p:nvSpPr>
        <p:spPr>
          <a:xfrm>
            <a:off x="4810935" y="3162356"/>
            <a:ext cx="216000" cy="216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スライド番号プレースホルダー 3">
            <a:extLst>
              <a:ext uri="{FF2B5EF4-FFF2-40B4-BE49-F238E27FC236}">
                <a16:creationId xmlns:a16="http://schemas.microsoft.com/office/drawing/2014/main" id="{0A9542A3-B4D6-93D2-0920-9DD903255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618675C8-E917-403D-8ABA-0A71D7A3738B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51756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9BFC2F-EA88-9FBC-BDFF-3A20990F1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FC5E002-36B2-1F32-84FF-796B40E34D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4565" y="1319514"/>
                <a:ext cx="11551532" cy="5036837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buFont typeface="Wingdings" panose="05000000000000000000" pitchFamily="2" charset="2"/>
                  <a:buChar char="u"/>
                </a:pPr>
                <a:r>
                  <a:rPr kumimoji="1" lang="en-US" altLang="ja-JP" dirty="0"/>
                  <a:t>We constructed a second-order model for critical fluctuations in an expanding system</a:t>
                </a:r>
              </a:p>
              <a:p>
                <a:pPr lvl="1"/>
                <a:r>
                  <a:rPr lang="en-US" altLang="ja-JP" dirty="0"/>
                  <a:t>Baryon density fluctuation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ja-JP" b="0" dirty="0"/>
                  <a:t> + </a:t>
                </a:r>
                <a:r>
                  <a:rPr lang="en-US" altLang="ja-JP" dirty="0"/>
                  <a:t>Chiral condensate fluctuation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altLang="ja-JP" dirty="0"/>
              </a:p>
              <a:p>
                <a:pPr lvl="1"/>
                <a:r>
                  <a:rPr lang="en-US" altLang="ja-JP" dirty="0"/>
                  <a:t>Diffusion current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𝜈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/>
                  <a:t>with baryon relaxation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sub>
                    </m:sSub>
                  </m:oMath>
                </a14:m>
                <a:endParaRPr lang="en-US" altLang="ja-JP" dirty="0"/>
              </a:p>
              <a:p>
                <a:r>
                  <a:rPr lang="en-US" altLang="ja-JP" dirty="0"/>
                  <a:t>Space-time evolution</a:t>
                </a:r>
                <a:endParaRPr kumimoji="1" lang="en-US" altLang="ja-JP" dirty="0"/>
              </a:p>
              <a:p>
                <a:pPr lvl="1"/>
                <a:r>
                  <a:rPr kumimoji="0" lang="en-US" altLang="ja-JP" dirty="0"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Two p</a:t>
                </a:r>
                <a:r>
                  <a:rPr kumimoji="0" lang="en-US" altLang="ja-JP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eaks</a:t>
                </a:r>
                <a:r>
                  <a:rPr kumimoji="0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 move in a finite speed </a:t>
                </a:r>
                <a14:m>
                  <m:oMath xmlns:m="http://schemas.openxmlformats.org/officeDocument/2006/math">
                    <m:r>
                      <a:rPr kumimoji="0" lang="en-US" altLang="ja-JP" sz="2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rPr>
                      <m:t>𝑣</m:t>
                    </m:r>
                  </m:oMath>
                </a14:m>
                <a:r>
                  <a:rPr kumimoji="0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 </a:t>
                </a:r>
                <a:r>
                  <a:rPr kumimoji="0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with</a:t>
                </a:r>
                <a:r>
                  <a:rPr kumimoji="0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 </a:t>
                </a:r>
                <a:r>
                  <a:rPr kumimoji="0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finite </a:t>
                </a:r>
                <a:r>
                  <a:rPr kumimoji="0" lang="en-US" altLang="ja-JP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relaxation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800" b="0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en-US" altLang="ja-JP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kumimoji="0" lang="en-US" altLang="ja-JP" sz="28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altLang="ja-JP" dirty="0"/>
              </a:p>
              <a:p>
                <a:pPr lvl="1"/>
                <a:r>
                  <a:rPr kumimoji="0" lang="en-US" altLang="ja-JP" sz="2800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Each peak splits into two peaks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kumimoji="0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kumimoji="0" lang="en-US" altLang="ja-JP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altLang="ja-JP" dirty="0"/>
              </a:p>
              <a:p>
                <a:r>
                  <a:rPr lang="en-US" altLang="ja-JP" dirty="0"/>
                  <a:t>Correlation function</a:t>
                </a:r>
              </a:p>
              <a:p>
                <a:pPr lvl="1"/>
                <a:r>
                  <a:rPr kumimoji="1" lang="en-US" altLang="ja-JP" dirty="0"/>
                  <a:t>Negative dip is more significant below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𝑇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𝑐</m:t>
                        </m:r>
                      </m:sub>
                    </m:sSub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kumimoji="1" lang="en-US" altLang="ja-JP" dirty="0"/>
                  <a:t>with larger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altLang="ja-JP" dirty="0"/>
              </a:p>
              <a:p>
                <a:r>
                  <a:rPr lang="en-US" altLang="ja-JP" dirty="0"/>
                  <a:t>Temperature dependence of correlation function</a:t>
                </a:r>
              </a:p>
              <a:p>
                <a:pPr lvl="1"/>
                <a:r>
                  <a:rPr lang="en-US" altLang="ja-JP" dirty="0"/>
                  <a:t>Enhancement at low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ja-JP" b="0" dirty="0"/>
              </a:p>
              <a:p>
                <a:pPr marL="457200" lvl="1" indent="0">
                  <a:buNone/>
                </a:pPr>
                <a:r>
                  <a:rPr lang="en-US" altLang="ja-JP" dirty="0"/>
                  <a:t>→ Favored for detecting the signal of critical fluctuations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FC5E002-36B2-1F32-84FF-796B40E34D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4565" y="1319514"/>
                <a:ext cx="11551532" cy="5036837"/>
              </a:xfrm>
              <a:blipFill>
                <a:blip r:embed="rId2"/>
                <a:stretch>
                  <a:fillRect l="-1108" t="-3144" b="-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E723F88-5638-ECE6-2144-682A33E44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75C8-E917-403D-8ABA-0A71D7A3738B}" type="slidenum">
              <a:rPr kumimoji="1" lang="ja-JP" altLang="en-US" smtClean="0"/>
              <a:t>30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823288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47C497-B393-3EDB-4F3E-E83D0F886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2AF08BD-D8C7-3D0F-271C-9C41859EEB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5666" y="1600202"/>
                <a:ext cx="11644131" cy="5257798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buFont typeface="Wingdings" panose="05000000000000000000" pitchFamily="2" charset="2"/>
                  <a:buChar char="u"/>
                </a:pPr>
                <a:r>
                  <a:rPr lang="en-US" altLang="ja-JP" dirty="0">
                    <a:latin typeface="CMR10"/>
                  </a:rPr>
                  <a:t>Nonlinear effects coming from higher order terms in the free energy functional</a:t>
                </a:r>
              </a:p>
              <a:p>
                <a:pPr>
                  <a:buFont typeface="Wingdings" panose="05000000000000000000" pitchFamily="2" charset="2"/>
                  <a:buChar char="u"/>
                </a:pPr>
                <a:r>
                  <a:rPr lang="en-US" altLang="ja-JP" dirty="0">
                    <a:latin typeface="CMR10"/>
                  </a:rPr>
                  <a:t>Implementation in a state-of-the-art </a:t>
                </a:r>
                <a:r>
                  <a:rPr lang="en-US" altLang="ja-JP" u="sng" dirty="0">
                    <a:latin typeface="CMR10"/>
                  </a:rPr>
                  <a:t>dynamical model</a:t>
                </a:r>
              </a:p>
              <a:p>
                <a:pPr marL="0" indent="0">
                  <a:buNone/>
                </a:pPr>
                <a:endParaRPr lang="en-US" sz="3000" dirty="0"/>
              </a:p>
              <a:p>
                <a:pPr marL="0" indent="0">
                  <a:buNone/>
                </a:pPr>
                <a:r>
                  <a:rPr lang="en-US" sz="3000" u="sng" dirty="0"/>
                  <a:t>Related works on dynamical models</a:t>
                </a:r>
              </a:p>
              <a:p>
                <a:pPr marL="0" indent="0">
                  <a:buNone/>
                </a:pPr>
                <a:r>
                  <a:rPr lang="en-US" sz="3000" dirty="0"/>
                  <a:t>Fluctuating hydrodynamics</a:t>
                </a:r>
              </a:p>
              <a:p>
                <a:pPr marL="0" indent="0">
                  <a:buNone/>
                </a:pPr>
                <a:r>
                  <a:rPr lang="en-US" sz="3000" dirty="0"/>
                  <a:t>A. Sakai et al. PRC 102, 064903 (2020), PLB 829 (2022) 137053</a:t>
                </a:r>
              </a:p>
              <a:p>
                <a:pPr marL="0" indent="0">
                  <a:buNone/>
                </a:pPr>
                <a:r>
                  <a:rPr lang="en-US" sz="3000" dirty="0"/>
                  <a:t>K. Kuroki et al. PLB 842 (2023) 137958</a:t>
                </a:r>
              </a:p>
              <a:p>
                <a:pPr marL="0" indent="0">
                  <a:buNone/>
                </a:pPr>
                <a:r>
                  <a:rPr lang="en-US" sz="3000" dirty="0"/>
                  <a:t>Simulations of </a:t>
                </a:r>
                <a:r>
                  <a:rPr lang="en-US" sz="3000" dirty="0" err="1"/>
                  <a:t>Xe+Xe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collisons</a:t>
                </a:r>
                <a:r>
                  <a:rPr lang="en-US" sz="3000" dirty="0"/>
                  <a:t>, analysis in progress, </a:t>
                </a:r>
                <a:r>
                  <a:rPr lang="en-US" sz="2800" dirty="0"/>
                  <a:t>supercomputer </a:t>
                </a:r>
                <a:r>
                  <a:rPr lang="en-US" sz="3000" dirty="0"/>
                  <a:t>SQUID</a:t>
                </a:r>
              </a:p>
              <a:p>
                <a:pPr marL="0" indent="0">
                  <a:buNone/>
                </a:pPr>
                <a:endParaRPr lang="en-US" sz="3000" dirty="0"/>
              </a:p>
              <a:p>
                <a:pPr marL="0" indent="0">
                  <a:buNone/>
                </a:pPr>
                <a:r>
                  <a:rPr lang="en-US" sz="3000" dirty="0"/>
                  <a:t>(3+1)-dimensional hydrodynamic calculation with finite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en-US" sz="3000" dirty="0"/>
              </a:p>
              <a:p>
                <a:pPr marL="0" indent="0">
                  <a:buNone/>
                </a:pPr>
                <a:r>
                  <a:rPr lang="en-US" sz="3000" dirty="0"/>
                  <a:t>M. Oya et al. paper in progress           Stay tuned!</a:t>
                </a:r>
              </a:p>
              <a:p>
                <a:pPr marL="0" indent="0">
                  <a:buNone/>
                </a:pPr>
                <a:endParaRPr lang="en-US" sz="3000" dirty="0"/>
              </a:p>
              <a:p>
                <a:pPr marL="0" indent="0" algn="ctr">
                  <a:buNone/>
                </a:pPr>
                <a:r>
                  <a:rPr lang="en-US" sz="3000" b="1" dirty="0"/>
                  <a:t>Thank you for your attention!</a:t>
                </a:r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A2AF08BD-D8C7-3D0F-271C-9C41859EEB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666" y="1600202"/>
                <a:ext cx="11644131" cy="5257798"/>
              </a:xfrm>
              <a:blipFill>
                <a:blip r:embed="rId2"/>
                <a:stretch>
                  <a:fillRect l="-942" t="-2436" b="-1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7E93C8-C7D4-585D-CE01-4720F1AE3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75C8-E917-403D-8ABA-0A71D7A3738B}" type="slidenum">
              <a:rPr lang="ja-JP" altLang="en-US" smtClean="0"/>
              <a:pPr/>
              <a:t>31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2581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8CE3845B-D006-FBD8-0669-FA64C3BCD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85" y="1202568"/>
            <a:ext cx="5823969" cy="3960000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01EBA009-D311-C557-4BE1-79A9B061A87C}"/>
              </a:ext>
            </a:extLst>
          </p:cNvPr>
          <p:cNvSpPr/>
          <p:nvPr/>
        </p:nvSpPr>
        <p:spPr>
          <a:xfrm>
            <a:off x="2137878" y="1898553"/>
            <a:ext cx="216000" cy="216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EAE9146E-2F4D-8501-6865-36799BDA621D}"/>
              </a:ext>
            </a:extLst>
          </p:cNvPr>
          <p:cNvSpPr/>
          <p:nvPr/>
        </p:nvSpPr>
        <p:spPr>
          <a:xfrm>
            <a:off x="1154697" y="3948159"/>
            <a:ext cx="216000" cy="216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楕円 28">
            <a:extLst>
              <a:ext uri="{FF2B5EF4-FFF2-40B4-BE49-F238E27FC236}">
                <a16:creationId xmlns:a16="http://schemas.microsoft.com/office/drawing/2014/main" id="{D3D4A0EA-785B-C5F0-A209-598285FE6B2B}"/>
              </a:ext>
            </a:extLst>
          </p:cNvPr>
          <p:cNvSpPr/>
          <p:nvPr/>
        </p:nvSpPr>
        <p:spPr>
          <a:xfrm>
            <a:off x="2948069" y="3584192"/>
            <a:ext cx="216000" cy="216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70B6E6B0-CE0E-36F3-D8CB-E2D65A6B3CA4}"/>
              </a:ext>
            </a:extLst>
          </p:cNvPr>
          <p:cNvSpPr/>
          <p:nvPr/>
        </p:nvSpPr>
        <p:spPr>
          <a:xfrm>
            <a:off x="4810935" y="3162356"/>
            <a:ext cx="216000" cy="216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441D701-691F-5E0C-211D-E57E16FCE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Beam energy scan experiment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11FC03-6E72-B8F1-44BA-298E48BD4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75C8-E917-403D-8ABA-0A71D7A3738B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A308ED9-EB82-29D6-7CB7-EBC8912DEBB7}"/>
              </a:ext>
            </a:extLst>
          </p:cNvPr>
          <p:cNvSpPr/>
          <p:nvPr/>
        </p:nvSpPr>
        <p:spPr>
          <a:xfrm>
            <a:off x="6409609" y="3545426"/>
            <a:ext cx="5389886" cy="2681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C2D09B7-39D0-BD36-A767-8FDEBE57EBEE}"/>
              </a:ext>
            </a:extLst>
          </p:cNvPr>
          <p:cNvSpPr/>
          <p:nvPr/>
        </p:nvSpPr>
        <p:spPr>
          <a:xfrm>
            <a:off x="6394746" y="1221022"/>
            <a:ext cx="5389886" cy="22086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矢印: 下 9">
            <a:extLst>
              <a:ext uri="{FF2B5EF4-FFF2-40B4-BE49-F238E27FC236}">
                <a16:creationId xmlns:a16="http://schemas.microsoft.com/office/drawing/2014/main" id="{93359ACD-5285-2321-9EFC-B1D0BB78009E}"/>
              </a:ext>
            </a:extLst>
          </p:cNvPr>
          <p:cNvSpPr/>
          <p:nvPr/>
        </p:nvSpPr>
        <p:spPr>
          <a:xfrm>
            <a:off x="1002664" y="1992279"/>
            <a:ext cx="252000" cy="1280926"/>
          </a:xfrm>
          <a:prstGeom prst="downArrow">
            <a:avLst/>
          </a:prstGeom>
          <a:solidFill>
            <a:srgbClr val="FF0000">
              <a:alpha val="54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1" name="円/楕円 152">
            <a:extLst>
              <a:ext uri="{FF2B5EF4-FFF2-40B4-BE49-F238E27FC236}">
                <a16:creationId xmlns:a16="http://schemas.microsoft.com/office/drawing/2014/main" id="{85AF4269-221E-3098-2C57-63268DCB291E}"/>
              </a:ext>
            </a:extLst>
          </p:cNvPr>
          <p:cNvSpPr/>
          <p:nvPr/>
        </p:nvSpPr>
        <p:spPr>
          <a:xfrm rot="10800000">
            <a:off x="1152572" y="1227822"/>
            <a:ext cx="672819" cy="269967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High</a:t>
            </a:r>
            <a:r>
              <a:rPr lang="en-US" altLang="ja-JP" dirty="0">
                <a:solidFill>
                  <a:schemeClr val="tx1"/>
                </a:solidFill>
              </a:rPr>
              <a:t>-</a:t>
            </a:r>
            <a:r>
              <a:rPr kumimoji="1" lang="en-US" altLang="ja-JP" dirty="0">
                <a:solidFill>
                  <a:schemeClr val="tx1"/>
                </a:solidFill>
              </a:rPr>
              <a:t>energy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heavy-ion</a:t>
            </a:r>
            <a:r>
              <a:rPr kumimoji="1" lang="ja-JP" altLang="en-US" dirty="0">
                <a:solidFill>
                  <a:schemeClr val="tx1"/>
                </a:solidFill>
              </a:rPr>
              <a:t> </a:t>
            </a:r>
            <a:r>
              <a:rPr kumimoji="1" lang="en-US" altLang="ja-JP" dirty="0">
                <a:solidFill>
                  <a:schemeClr val="tx1"/>
                </a:solidFill>
              </a:rPr>
              <a:t>collisions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52">
            <a:extLst>
              <a:ext uri="{FF2B5EF4-FFF2-40B4-BE49-F238E27FC236}">
                <a16:creationId xmlns:a16="http://schemas.microsoft.com/office/drawing/2014/main" id="{25C6ED18-D097-C086-5DA4-8C30244D5050}"/>
              </a:ext>
            </a:extLst>
          </p:cNvPr>
          <p:cNvSpPr/>
          <p:nvPr/>
        </p:nvSpPr>
        <p:spPr>
          <a:xfrm rot="12364694">
            <a:off x="2856798" y="1568470"/>
            <a:ext cx="672819" cy="269967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ja-JP" dirty="0">
                <a:solidFill>
                  <a:srgbClr val="00B050"/>
                </a:solidFill>
              </a:rPr>
              <a:t>Beam Energy Scan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13" name="矢印: 下 12">
            <a:extLst>
              <a:ext uri="{FF2B5EF4-FFF2-40B4-BE49-F238E27FC236}">
                <a16:creationId xmlns:a16="http://schemas.microsoft.com/office/drawing/2014/main" id="{F84E0CFC-81DC-CC43-B49A-F648AE2F434E}"/>
              </a:ext>
            </a:extLst>
          </p:cNvPr>
          <p:cNvSpPr/>
          <p:nvPr/>
        </p:nvSpPr>
        <p:spPr>
          <a:xfrm rot="666335">
            <a:off x="1969106" y="2138098"/>
            <a:ext cx="252000" cy="1280926"/>
          </a:xfrm>
          <a:prstGeom prst="downArrow">
            <a:avLst/>
          </a:prstGeom>
          <a:solidFill>
            <a:schemeClr val="tx2">
              <a:lumMod val="60000"/>
              <a:lumOff val="40000"/>
              <a:alpha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矢印: 下 13">
            <a:extLst>
              <a:ext uri="{FF2B5EF4-FFF2-40B4-BE49-F238E27FC236}">
                <a16:creationId xmlns:a16="http://schemas.microsoft.com/office/drawing/2014/main" id="{82340114-83DE-441D-6E04-C93F2FDF4838}"/>
              </a:ext>
            </a:extLst>
          </p:cNvPr>
          <p:cNvSpPr/>
          <p:nvPr/>
        </p:nvSpPr>
        <p:spPr>
          <a:xfrm rot="1363706">
            <a:off x="2668235" y="2359328"/>
            <a:ext cx="252000" cy="1280926"/>
          </a:xfrm>
          <a:prstGeom prst="downArrow">
            <a:avLst/>
          </a:prstGeom>
          <a:solidFill>
            <a:srgbClr val="92D050">
              <a:alpha val="8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矢印: 下 14">
            <a:extLst>
              <a:ext uri="{FF2B5EF4-FFF2-40B4-BE49-F238E27FC236}">
                <a16:creationId xmlns:a16="http://schemas.microsoft.com/office/drawing/2014/main" id="{B8360B19-2705-86D0-C5BE-BA9DC2971906}"/>
              </a:ext>
            </a:extLst>
          </p:cNvPr>
          <p:cNvSpPr/>
          <p:nvPr/>
        </p:nvSpPr>
        <p:spPr>
          <a:xfrm rot="1727376">
            <a:off x="3245344" y="2632742"/>
            <a:ext cx="252000" cy="1280926"/>
          </a:xfrm>
          <a:prstGeom prst="downArrow">
            <a:avLst/>
          </a:prstGeom>
          <a:solidFill>
            <a:schemeClr val="accent3">
              <a:lumMod val="75000"/>
              <a:alpha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5962935F-3C9A-6105-5B1A-038227F81A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233" y="3617930"/>
            <a:ext cx="3224114" cy="2320958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D2B1724-4944-82FC-25DC-A4DE5837C181}"/>
              </a:ext>
            </a:extLst>
          </p:cNvPr>
          <p:cNvSpPr txBox="1"/>
          <p:nvPr/>
        </p:nvSpPr>
        <p:spPr>
          <a:xfrm>
            <a:off x="6462034" y="5890992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Bearden </a:t>
            </a:r>
            <a:r>
              <a:rPr kumimoji="1" lang="en-US" altLang="ja-JP" sz="1400" i="1" dirty="0"/>
              <a:t>et al. </a:t>
            </a:r>
            <a:r>
              <a:rPr kumimoji="1" lang="en-US" altLang="ja-JP" sz="1400" dirty="0"/>
              <a:t>BRAHMS Collaboration (2004)</a:t>
            </a:r>
            <a:endParaRPr kumimoji="1" lang="ja-JP" altLang="en-US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コンテンツ プレースホルダー 2">
                <a:extLst>
                  <a:ext uri="{FF2B5EF4-FFF2-40B4-BE49-F238E27FC236}">
                    <a16:creationId xmlns:a16="http://schemas.microsoft.com/office/drawing/2014/main" id="{2234E082-7D7D-100E-8944-DAC0A4462E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95560" y="3929510"/>
                <a:ext cx="1947369" cy="4098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altLang="ja-JP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sz="2000" dirty="0">
                    <a:solidFill>
                      <a:srgbClr val="00B050"/>
                    </a:solidFill>
                  </a:rPr>
                  <a:t> 5 GeV</a:t>
                </a:r>
              </a:p>
            </p:txBody>
          </p:sp>
        </mc:Choice>
        <mc:Fallback xmlns="">
          <p:sp>
            <p:nvSpPr>
              <p:cNvPr id="18" name="コンテンツ プレースホルダー 2">
                <a:extLst>
                  <a:ext uri="{FF2B5EF4-FFF2-40B4-BE49-F238E27FC236}">
                    <a16:creationId xmlns:a16="http://schemas.microsoft.com/office/drawing/2014/main" id="{2234E082-7D7D-100E-8944-DAC0A4462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5560" y="3929510"/>
                <a:ext cx="1947369" cy="409854"/>
              </a:xfrm>
              <a:prstGeom prst="rect">
                <a:avLst/>
              </a:prstGeom>
              <a:blipFill>
                <a:blip r:embed="rId5"/>
                <a:stretch>
                  <a:fillRect t="-7463" b="-253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コンテンツ プレースホルダー 2">
                <a:extLst>
                  <a:ext uri="{FF2B5EF4-FFF2-40B4-BE49-F238E27FC236}">
                    <a16:creationId xmlns:a16="http://schemas.microsoft.com/office/drawing/2014/main" id="{AD55546C-3292-173E-6BE8-2F857321B0F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12123" y="4552713"/>
                <a:ext cx="2232248" cy="4098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altLang="ja-JP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sz="2000" dirty="0">
                    <a:solidFill>
                      <a:srgbClr val="0070C0"/>
                    </a:solidFill>
                  </a:rPr>
                  <a:t> 17 GeV</a:t>
                </a:r>
              </a:p>
            </p:txBody>
          </p:sp>
        </mc:Choice>
        <mc:Fallback xmlns="">
          <p:sp>
            <p:nvSpPr>
              <p:cNvPr id="19" name="コンテンツ プレースホルダー 2">
                <a:extLst>
                  <a:ext uri="{FF2B5EF4-FFF2-40B4-BE49-F238E27FC236}">
                    <a16:creationId xmlns:a16="http://schemas.microsoft.com/office/drawing/2014/main" id="{AD55546C-3292-173E-6BE8-2F857321B0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2123" y="4552713"/>
                <a:ext cx="2232248" cy="409854"/>
              </a:xfrm>
              <a:prstGeom prst="rect">
                <a:avLst/>
              </a:prstGeom>
              <a:blipFill>
                <a:blip r:embed="rId6"/>
                <a:stretch>
                  <a:fillRect t="-7463" b="-253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コンテンツ プレースホルダー 2">
                <a:extLst>
                  <a:ext uri="{FF2B5EF4-FFF2-40B4-BE49-F238E27FC236}">
                    <a16:creationId xmlns:a16="http://schemas.microsoft.com/office/drawing/2014/main" id="{11465B8B-47F1-9CA8-3B54-E66A3A08673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480506" y="5223840"/>
                <a:ext cx="2232248" cy="4098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 200 GeV</a:t>
                </a:r>
              </a:p>
            </p:txBody>
          </p:sp>
        </mc:Choice>
        <mc:Fallback xmlns="">
          <p:sp>
            <p:nvSpPr>
              <p:cNvPr id="20" name="コンテンツ プレースホルダー 2">
                <a:extLst>
                  <a:ext uri="{FF2B5EF4-FFF2-40B4-BE49-F238E27FC236}">
                    <a16:creationId xmlns:a16="http://schemas.microsoft.com/office/drawing/2014/main" id="{11465B8B-47F1-9CA8-3B54-E66A3A086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0506" y="5223840"/>
                <a:ext cx="2232248" cy="409854"/>
              </a:xfrm>
              <a:prstGeom prst="rect">
                <a:avLst/>
              </a:prstGeom>
              <a:blipFill>
                <a:blip r:embed="rId7"/>
                <a:stretch>
                  <a:fillRect t="-7463" b="-2537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円/楕円 4">
            <a:extLst>
              <a:ext uri="{FF2B5EF4-FFF2-40B4-BE49-F238E27FC236}">
                <a16:creationId xmlns:a16="http://schemas.microsoft.com/office/drawing/2014/main" id="{3B56B398-EC50-71F7-ABC1-232634210835}"/>
              </a:ext>
            </a:extLst>
          </p:cNvPr>
          <p:cNvSpPr/>
          <p:nvPr/>
        </p:nvSpPr>
        <p:spPr>
          <a:xfrm>
            <a:off x="6842683" y="1438259"/>
            <a:ext cx="138049" cy="118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2" name="円/楕円 4">
            <a:extLst>
              <a:ext uri="{FF2B5EF4-FFF2-40B4-BE49-F238E27FC236}">
                <a16:creationId xmlns:a16="http://schemas.microsoft.com/office/drawing/2014/main" id="{D743F1FA-3C74-FE73-0322-0B94A07C457F}"/>
              </a:ext>
            </a:extLst>
          </p:cNvPr>
          <p:cNvSpPr/>
          <p:nvPr/>
        </p:nvSpPr>
        <p:spPr>
          <a:xfrm>
            <a:off x="8036809" y="1438259"/>
            <a:ext cx="138049" cy="118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3" name="円/楕円 4">
            <a:extLst>
              <a:ext uri="{FF2B5EF4-FFF2-40B4-BE49-F238E27FC236}">
                <a16:creationId xmlns:a16="http://schemas.microsoft.com/office/drawing/2014/main" id="{656D23C4-C562-BEFF-F009-DB391FDAF5CD}"/>
              </a:ext>
            </a:extLst>
          </p:cNvPr>
          <p:cNvSpPr/>
          <p:nvPr/>
        </p:nvSpPr>
        <p:spPr>
          <a:xfrm>
            <a:off x="9625487" y="1438259"/>
            <a:ext cx="576000" cy="118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4" name="円/楕円 4">
            <a:extLst>
              <a:ext uri="{FF2B5EF4-FFF2-40B4-BE49-F238E27FC236}">
                <a16:creationId xmlns:a16="http://schemas.microsoft.com/office/drawing/2014/main" id="{2D20C26D-9B0A-45AE-0490-068D277108F4}"/>
              </a:ext>
            </a:extLst>
          </p:cNvPr>
          <p:cNvSpPr/>
          <p:nvPr/>
        </p:nvSpPr>
        <p:spPr>
          <a:xfrm>
            <a:off x="11018163" y="1438259"/>
            <a:ext cx="576000" cy="1188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角丸四角形 1060">
                <a:extLst>
                  <a:ext uri="{FF2B5EF4-FFF2-40B4-BE49-F238E27FC236}">
                    <a16:creationId xmlns:a16="http://schemas.microsoft.com/office/drawing/2014/main" id="{92C44765-E881-9D94-602F-88E33D1634CD}"/>
                  </a:ext>
                </a:extLst>
              </p:cNvPr>
              <p:cNvSpPr/>
              <p:nvPr/>
            </p:nvSpPr>
            <p:spPr>
              <a:xfrm>
                <a:off x="6904057" y="1438259"/>
                <a:ext cx="1107297" cy="1188000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b="1" dirty="0">
                    <a:solidFill>
                      <a:schemeClr val="tx1"/>
                    </a:solidFill>
                    <a:latin typeface="+mn-ea"/>
                  </a:rPr>
                  <a:t>QGP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ja-JP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~0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角丸四角形 1060">
                <a:extLst>
                  <a:ext uri="{FF2B5EF4-FFF2-40B4-BE49-F238E27FC236}">
                    <a16:creationId xmlns:a16="http://schemas.microsoft.com/office/drawing/2014/main" id="{92C44765-E881-9D94-602F-88E33D1634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057" y="1438259"/>
                <a:ext cx="1107297" cy="11880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角丸四角形 1060">
            <a:extLst>
              <a:ext uri="{FF2B5EF4-FFF2-40B4-BE49-F238E27FC236}">
                <a16:creationId xmlns:a16="http://schemas.microsoft.com/office/drawing/2014/main" id="{5F0F3099-00F8-447E-BE31-7BF3C15F2D68}"/>
              </a:ext>
            </a:extLst>
          </p:cNvPr>
          <p:cNvSpPr/>
          <p:nvPr/>
        </p:nvSpPr>
        <p:spPr>
          <a:xfrm>
            <a:off x="10285567" y="1460760"/>
            <a:ext cx="720000" cy="1143001"/>
          </a:xfrm>
          <a:prstGeom prst="roundRect">
            <a:avLst>
              <a:gd name="adj" fmla="val 50000"/>
            </a:avLst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コンテンツ プレースホルダー 2">
                <a:extLst>
                  <a:ext uri="{FF2B5EF4-FFF2-40B4-BE49-F238E27FC236}">
                    <a16:creationId xmlns:a16="http://schemas.microsoft.com/office/drawing/2014/main" id="{9FEA7771-A423-78FF-C97D-E14BF6BDF4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94746" y="2733190"/>
                <a:ext cx="2232248" cy="40985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altLang="ja-JP" sz="2000" dirty="0">
                    <a:solidFill>
                      <a:srgbClr val="FF0000"/>
                    </a:solidFill>
                  </a:rPr>
                  <a:t>200 GeV</a:t>
                </a:r>
              </a:p>
            </p:txBody>
          </p:sp>
        </mc:Choice>
        <mc:Fallback xmlns="">
          <p:sp>
            <p:nvSpPr>
              <p:cNvPr id="27" name="コンテンツ プレースホルダー 2">
                <a:extLst>
                  <a:ext uri="{FF2B5EF4-FFF2-40B4-BE49-F238E27FC236}">
                    <a16:creationId xmlns:a16="http://schemas.microsoft.com/office/drawing/2014/main" id="{9FEA7771-A423-78FF-C97D-E14BF6BDF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746" y="2733190"/>
                <a:ext cx="2232248" cy="409854"/>
              </a:xfrm>
              <a:prstGeom prst="rect">
                <a:avLst/>
              </a:prstGeom>
              <a:blipFill>
                <a:blip r:embed="rId9"/>
                <a:stretch>
                  <a:fillRect t="-5882" b="-2352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コンテンツ プレースホルダー 2">
                <a:extLst>
                  <a:ext uri="{FF2B5EF4-FFF2-40B4-BE49-F238E27FC236}">
                    <a16:creationId xmlns:a16="http://schemas.microsoft.com/office/drawing/2014/main" id="{4B6E851C-6E33-3A6B-2DB2-C119D22C17E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592858" y="2745846"/>
                <a:ext cx="1947369" cy="70543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ja-JP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altLang="ja-JP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altLang="ja-JP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altLang="ja-JP" sz="2000" dirty="0">
                    <a:solidFill>
                      <a:srgbClr val="00B050"/>
                    </a:solidFill>
                  </a:rPr>
                  <a:t>5 GeV</a:t>
                </a:r>
              </a:p>
              <a:p>
                <a:pPr marL="0" indent="0" algn="ctr">
                  <a:buNone/>
                </a:pPr>
                <a:r>
                  <a:rPr lang="en-US" altLang="ja-JP" sz="2000" dirty="0"/>
                  <a:t>Baryon stopping</a:t>
                </a:r>
              </a:p>
            </p:txBody>
          </p:sp>
        </mc:Choice>
        <mc:Fallback xmlns="">
          <p:sp>
            <p:nvSpPr>
              <p:cNvPr id="28" name="コンテンツ プレースホルダー 2">
                <a:extLst>
                  <a:ext uri="{FF2B5EF4-FFF2-40B4-BE49-F238E27FC236}">
                    <a16:creationId xmlns:a16="http://schemas.microsoft.com/office/drawing/2014/main" id="{4B6E851C-6E33-3A6B-2DB2-C119D22C17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2858" y="2745846"/>
                <a:ext cx="1947369" cy="705434"/>
              </a:xfrm>
              <a:prstGeom prst="rect">
                <a:avLst/>
              </a:prstGeom>
              <a:blipFill>
                <a:blip r:embed="rId10"/>
                <a:stretch>
                  <a:fillRect t="-7759" b="-112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角丸四角形 1060">
                <a:extLst>
                  <a:ext uri="{FF2B5EF4-FFF2-40B4-BE49-F238E27FC236}">
                    <a16:creationId xmlns:a16="http://schemas.microsoft.com/office/drawing/2014/main" id="{A390A14B-974C-029D-EA31-D5B59E18FB49}"/>
                  </a:ext>
                </a:extLst>
              </p:cNvPr>
              <p:cNvSpPr/>
              <p:nvPr/>
            </p:nvSpPr>
            <p:spPr>
              <a:xfrm>
                <a:off x="10000699" y="1422190"/>
                <a:ext cx="1324023" cy="118800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b="1" dirty="0">
                    <a:solidFill>
                      <a:schemeClr val="tx1"/>
                    </a:solidFill>
                    <a:latin typeface="+mn-ea"/>
                  </a:rPr>
                  <a:t>QGP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ja-JP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altLang="ja-JP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kumimoji="1" lang="ja-JP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角丸四角形 1060">
                <a:extLst>
                  <a:ext uri="{FF2B5EF4-FFF2-40B4-BE49-F238E27FC236}">
                    <a16:creationId xmlns:a16="http://schemas.microsoft.com/office/drawing/2014/main" id="{A390A14B-974C-029D-EA31-D5B59E18FB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0699" y="1422190"/>
                <a:ext cx="1324023" cy="118800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コンテンツ プレースホルダー 2">
            <a:extLst>
              <a:ext uri="{FF2B5EF4-FFF2-40B4-BE49-F238E27FC236}">
                <a16:creationId xmlns:a16="http://schemas.microsoft.com/office/drawing/2014/main" id="{36B23B9F-1D70-21BC-355A-74DCA8878ED7}"/>
              </a:ext>
            </a:extLst>
          </p:cNvPr>
          <p:cNvSpPr txBox="1">
            <a:spLocks/>
          </p:cNvSpPr>
          <p:nvPr/>
        </p:nvSpPr>
        <p:spPr>
          <a:xfrm>
            <a:off x="392505" y="5125923"/>
            <a:ext cx="5184576" cy="6461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ja-JP" sz="2800" dirty="0"/>
              <a:t>Fig. Schematic phase diagram of QCD</a:t>
            </a:r>
          </a:p>
        </p:txBody>
      </p:sp>
      <p:sp>
        <p:nvSpPr>
          <p:cNvPr id="38" name="角丸四角形 11">
            <a:extLst>
              <a:ext uri="{FF2B5EF4-FFF2-40B4-BE49-F238E27FC236}">
                <a16:creationId xmlns:a16="http://schemas.microsoft.com/office/drawing/2014/main" id="{9318D268-AA34-2257-9D8B-50A33F2F43F5}"/>
              </a:ext>
            </a:extLst>
          </p:cNvPr>
          <p:cNvSpPr/>
          <p:nvPr/>
        </p:nvSpPr>
        <p:spPr>
          <a:xfrm>
            <a:off x="1707777" y="6276569"/>
            <a:ext cx="8092577" cy="49487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prstClr val="black"/>
              </a:buClr>
              <a:defRPr/>
            </a:pPr>
            <a:r>
              <a:rPr lang="en-US" altLang="ja-JP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Dynamical framework for describing critical dynamics?</a:t>
            </a:r>
          </a:p>
        </p:txBody>
      </p:sp>
    </p:spTree>
    <p:extLst>
      <p:ext uri="{BB962C8B-B14F-4D97-AF65-F5344CB8AC3E}">
        <p14:creationId xmlns:p14="http://schemas.microsoft.com/office/powerpoint/2010/main" val="413498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0.08789 -0.001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8" y="-9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6 L -0.09791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6 L 0.05612 3.7037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9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7037E-6 L -0.04622 3.7037E-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1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F4C4D6-A91F-44E2-D5E6-18FFEAA27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1FA7AC0-4E15-D66A-C52E-99750E30933A}"/>
              </a:ext>
            </a:extLst>
          </p:cNvPr>
          <p:cNvSpPr/>
          <p:nvPr/>
        </p:nvSpPr>
        <p:spPr>
          <a:xfrm>
            <a:off x="4342570" y="1346805"/>
            <a:ext cx="2807789" cy="3423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CAFD154-5213-9C0F-BE66-105E383FDABC}"/>
              </a:ext>
            </a:extLst>
          </p:cNvPr>
          <p:cNvSpPr/>
          <p:nvPr/>
        </p:nvSpPr>
        <p:spPr>
          <a:xfrm>
            <a:off x="7480410" y="1346805"/>
            <a:ext cx="2807789" cy="3423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CAD9C1F-E1C9-2464-F052-DF5066F5D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Critical fluctuations</a:t>
            </a:r>
            <a:endParaRPr kumimoji="1" lang="ja-JP" altLang="en-US" dirty="0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762C168-9635-57F1-B0C8-223666C95C8E}"/>
              </a:ext>
            </a:extLst>
          </p:cNvPr>
          <p:cNvSpPr/>
          <p:nvPr/>
        </p:nvSpPr>
        <p:spPr>
          <a:xfrm>
            <a:off x="1204729" y="1346805"/>
            <a:ext cx="2807789" cy="3423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2F4A3D4-9790-1FB2-100C-339492250F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532" t="17639" r="19116" b="10746"/>
          <a:stretch/>
        </p:blipFill>
        <p:spPr>
          <a:xfrm>
            <a:off x="7670965" y="1581467"/>
            <a:ext cx="2375077" cy="2095795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720D3E5F-E05A-E92C-31C2-D544D28CA0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402" t="43121" r="24723" b="10711"/>
          <a:stretch/>
        </p:blipFill>
        <p:spPr>
          <a:xfrm>
            <a:off x="4624941" y="1731797"/>
            <a:ext cx="2040153" cy="1639855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0E33229E-9DC4-63BC-46ED-A08564211A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515" t="49127" r="26607" b="10517"/>
          <a:stretch/>
        </p:blipFill>
        <p:spPr>
          <a:xfrm>
            <a:off x="1323175" y="1731797"/>
            <a:ext cx="2380452" cy="1680256"/>
          </a:xfrm>
          <a:prstGeom prst="rect">
            <a:avLst/>
          </a:prstGeom>
        </p:spPr>
      </p:pic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516D4651-A791-BE55-0EE1-1AB3E96DB6B3}"/>
              </a:ext>
            </a:extLst>
          </p:cNvPr>
          <p:cNvCxnSpPr>
            <a:cxnSpLocks/>
          </p:cNvCxnSpPr>
          <p:nvPr/>
        </p:nvCxnSpPr>
        <p:spPr>
          <a:xfrm>
            <a:off x="1338123" y="3281947"/>
            <a:ext cx="239404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3D6A1879-1A3D-D7CA-0EC5-3CE44548C716}"/>
              </a:ext>
            </a:extLst>
          </p:cNvPr>
          <p:cNvCxnSpPr>
            <a:cxnSpLocks/>
          </p:cNvCxnSpPr>
          <p:nvPr/>
        </p:nvCxnSpPr>
        <p:spPr>
          <a:xfrm flipV="1">
            <a:off x="2536563" y="1581467"/>
            <a:ext cx="0" cy="18097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64D4E4D6-AB9C-D619-C319-722D1966A983}"/>
              </a:ext>
            </a:extLst>
          </p:cNvPr>
          <p:cNvCxnSpPr>
            <a:cxnSpLocks/>
          </p:cNvCxnSpPr>
          <p:nvPr/>
        </p:nvCxnSpPr>
        <p:spPr>
          <a:xfrm>
            <a:off x="7938132" y="3105679"/>
            <a:ext cx="201661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11822742-A75C-8883-A742-0B09FC57D0F7}"/>
              </a:ext>
            </a:extLst>
          </p:cNvPr>
          <p:cNvCxnSpPr>
            <a:cxnSpLocks/>
          </p:cNvCxnSpPr>
          <p:nvPr/>
        </p:nvCxnSpPr>
        <p:spPr>
          <a:xfrm flipV="1">
            <a:off x="5610161" y="1581468"/>
            <a:ext cx="0" cy="18097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id="{9543102F-A5C2-ED0B-92B2-5E0B4FD50832}"/>
              </a:ext>
            </a:extLst>
          </p:cNvPr>
          <p:cNvCxnSpPr>
            <a:cxnSpLocks/>
          </p:cNvCxnSpPr>
          <p:nvPr/>
        </p:nvCxnSpPr>
        <p:spPr>
          <a:xfrm>
            <a:off x="4602049" y="3281948"/>
            <a:ext cx="212266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B1A078CA-E84B-A881-AF82-87366846920C}"/>
              </a:ext>
            </a:extLst>
          </p:cNvPr>
          <p:cNvCxnSpPr>
            <a:cxnSpLocks/>
          </p:cNvCxnSpPr>
          <p:nvPr/>
        </p:nvCxnSpPr>
        <p:spPr>
          <a:xfrm flipV="1">
            <a:off x="8901240" y="1480544"/>
            <a:ext cx="0" cy="180977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86379337-A655-BF94-46BD-F950E6AED5D6}"/>
                  </a:ext>
                </a:extLst>
              </p:cNvPr>
              <p:cNvSpPr txBox="1"/>
              <p:nvPr/>
            </p:nvSpPr>
            <p:spPr>
              <a:xfrm>
                <a:off x="3286602" y="3245951"/>
                <a:ext cx="556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86379337-A655-BF94-46BD-F950E6AED5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6602" y="3245951"/>
                <a:ext cx="556853" cy="369332"/>
              </a:xfrm>
              <a:prstGeom prst="rect">
                <a:avLst/>
              </a:prstGeom>
              <a:blipFill>
                <a:blip r:embed="rId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99DBEEE3-9355-A821-AFC3-9F4762221F37}"/>
                  </a:ext>
                </a:extLst>
              </p:cNvPr>
              <p:cNvSpPr txBox="1"/>
              <p:nvPr/>
            </p:nvSpPr>
            <p:spPr>
              <a:xfrm>
                <a:off x="6075568" y="3242014"/>
                <a:ext cx="556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99DBEEE3-9355-A821-AFC3-9F4762221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568" y="3242014"/>
                <a:ext cx="556853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830FB29A-5A62-6E55-191B-6FCEB47D6DEE}"/>
                  </a:ext>
                </a:extLst>
              </p:cNvPr>
              <p:cNvSpPr txBox="1"/>
              <p:nvPr/>
            </p:nvSpPr>
            <p:spPr>
              <a:xfrm>
                <a:off x="9519669" y="3066205"/>
                <a:ext cx="5568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830FB29A-5A62-6E55-191B-6FCEB47D6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9669" y="3066205"/>
                <a:ext cx="556853" cy="369332"/>
              </a:xfrm>
              <a:prstGeom prst="rect">
                <a:avLst/>
              </a:prstGeom>
              <a:blipFill>
                <a:blip r:embed="rId8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1D8E8BFF-F08E-7AC2-D62C-19528791753B}"/>
                  </a:ext>
                </a:extLst>
              </p:cNvPr>
              <p:cNvSpPr txBox="1"/>
              <p:nvPr/>
            </p:nvSpPr>
            <p:spPr>
              <a:xfrm>
                <a:off x="1827229" y="1359696"/>
                <a:ext cx="86409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1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altLang="ja-JP" sz="18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sz="1800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1D8E8BFF-F08E-7AC2-D62C-195287917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229" y="1359696"/>
                <a:ext cx="864098" cy="369332"/>
              </a:xfrm>
              <a:prstGeom prst="rect">
                <a:avLst/>
              </a:prstGeom>
              <a:blipFill>
                <a:blip r:embed="rId9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75A75D1C-C4F4-EDA9-7A47-4ABC99D93284}"/>
                  </a:ext>
                </a:extLst>
              </p:cNvPr>
              <p:cNvSpPr txBox="1"/>
              <p:nvPr/>
            </p:nvSpPr>
            <p:spPr>
              <a:xfrm>
                <a:off x="4863176" y="1359696"/>
                <a:ext cx="86409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1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altLang="ja-JP" sz="18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75A75D1C-C4F4-EDA9-7A47-4ABC99D932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176" y="1359696"/>
                <a:ext cx="864098" cy="369332"/>
              </a:xfrm>
              <a:prstGeom prst="rect">
                <a:avLst/>
              </a:prstGeom>
              <a:blipFill>
                <a:blip r:embed="rId1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1CA29D88-D152-0DE6-E74A-43C1F7E06587}"/>
                  </a:ext>
                </a:extLst>
              </p:cNvPr>
              <p:cNvSpPr txBox="1"/>
              <p:nvPr/>
            </p:nvSpPr>
            <p:spPr>
              <a:xfrm>
                <a:off x="8147117" y="1359696"/>
                <a:ext cx="86409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ja-JP" sz="1800" b="0" i="0" smtClean="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US" altLang="ja-JP" sz="18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ja-JP" altLang="en-US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altLang="ja-JP" sz="1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1CA29D88-D152-0DE6-E74A-43C1F7E06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117" y="1359696"/>
                <a:ext cx="864098" cy="369332"/>
              </a:xfrm>
              <a:prstGeom prst="rect">
                <a:avLst/>
              </a:prstGeom>
              <a:blipFill>
                <a:blip r:embed="rId11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円弧 47">
            <a:extLst>
              <a:ext uri="{FF2B5EF4-FFF2-40B4-BE49-F238E27FC236}">
                <a16:creationId xmlns:a16="http://schemas.microsoft.com/office/drawing/2014/main" id="{EBF47491-557A-C310-1A28-23EF0A653475}"/>
              </a:ext>
            </a:extLst>
          </p:cNvPr>
          <p:cNvSpPr/>
          <p:nvPr/>
        </p:nvSpPr>
        <p:spPr>
          <a:xfrm rot="8100000">
            <a:off x="2121811" y="2295727"/>
            <a:ext cx="829505" cy="828000"/>
          </a:xfrm>
          <a:prstGeom prst="arc">
            <a:avLst/>
          </a:prstGeom>
          <a:ln w="31750">
            <a:solidFill>
              <a:schemeClr val="accent4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円弧 48">
            <a:extLst>
              <a:ext uri="{FF2B5EF4-FFF2-40B4-BE49-F238E27FC236}">
                <a16:creationId xmlns:a16="http://schemas.microsoft.com/office/drawing/2014/main" id="{D12F5D82-ED1F-30E7-D32E-1B1098DDF89F}"/>
              </a:ext>
            </a:extLst>
          </p:cNvPr>
          <p:cNvSpPr/>
          <p:nvPr/>
        </p:nvSpPr>
        <p:spPr>
          <a:xfrm rot="8100000">
            <a:off x="5002270" y="1955952"/>
            <a:ext cx="1237231" cy="1266163"/>
          </a:xfrm>
          <a:prstGeom prst="arc">
            <a:avLst/>
          </a:prstGeom>
          <a:ln w="317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0" name="円弧 49">
            <a:extLst>
              <a:ext uri="{FF2B5EF4-FFF2-40B4-BE49-F238E27FC236}">
                <a16:creationId xmlns:a16="http://schemas.microsoft.com/office/drawing/2014/main" id="{DD72F04D-3FD0-FA05-0446-B33C15D86FFD}"/>
              </a:ext>
            </a:extLst>
          </p:cNvPr>
          <p:cNvSpPr/>
          <p:nvPr/>
        </p:nvSpPr>
        <p:spPr>
          <a:xfrm rot="8100000">
            <a:off x="9180111" y="2866936"/>
            <a:ext cx="444658" cy="476651"/>
          </a:xfrm>
          <a:prstGeom prst="arc">
            <a:avLst/>
          </a:prstGeom>
          <a:ln w="31750">
            <a:solidFill>
              <a:schemeClr val="accent4">
                <a:lumMod val="75000"/>
              </a:schemeClr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B7E7DE9B-6CAC-CF51-C5FA-D2077CD06275}"/>
                  </a:ext>
                </a:extLst>
              </p:cNvPr>
              <p:cNvSpPr/>
              <p:nvPr/>
            </p:nvSpPr>
            <p:spPr>
              <a:xfrm>
                <a:off x="1807561" y="3640341"/>
                <a:ext cx="1648208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kumimoji="0" lang="en-US" altLang="ja-JP" sz="2400" dirty="0">
                    <a:solidFill>
                      <a:srgbClr val="000000"/>
                    </a:solidFill>
                    <a:latin typeface="+mn-ea"/>
                    <a:cs typeface="Calibri" panose="020F0502020204030204" pitchFamily="34" charset="0"/>
                    <a:sym typeface="Wingdings" panose="05000000000000000000" pitchFamily="2" charset="2"/>
                  </a:rPr>
                  <a:t>QGP</a:t>
                </a:r>
                <a:r>
                  <a:rPr kumimoji="0" lang="ja-JP" altLang="en-US" sz="2400" dirty="0">
                    <a:solidFill>
                      <a:srgbClr val="000000"/>
                    </a:solidFill>
                    <a:latin typeface="+mn-ea"/>
                    <a:cs typeface="Calibri" panose="020F0502020204030204" pitchFamily="34" charset="0"/>
                    <a:sym typeface="Wingdings" panose="05000000000000000000" pitchFamily="2" charset="2"/>
                  </a:rPr>
                  <a:t> </a:t>
                </a:r>
                <a:r>
                  <a:rPr kumimoji="0" lang="en-US" altLang="ja-JP" sz="2400" dirty="0">
                    <a:solidFill>
                      <a:srgbClr val="000000"/>
                    </a:solidFill>
                    <a:latin typeface="+mn-ea"/>
                    <a:cs typeface="Calibri" panose="020F0502020204030204" pitchFamily="34" charset="0"/>
                    <a:sym typeface="Wingdings" panose="05000000000000000000" pitchFamily="2" charset="2"/>
                  </a:rPr>
                  <a:t>phase</a:t>
                </a:r>
                <a:endParaRPr kumimoji="0" lang="en-US" altLang="ja-JP" sz="2400" b="0" i="1" dirty="0">
                  <a:solidFill>
                    <a:srgbClr val="000000"/>
                  </a:solidFill>
                  <a:latin typeface="Cambria Math" panose="02040503050406030204" pitchFamily="18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ja-JP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m:t>𝑇</m:t>
                      </m:r>
                      <m:r>
                        <a:rPr kumimoji="0" lang="en-US" altLang="ja-JP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m:t>&gt;</m:t>
                      </m:r>
                      <m:sSub>
                        <m:sSubPr>
                          <m:ctrlPr>
                            <a:rPr kumimoji="0"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kumimoji="0"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Wingdings" panose="05000000000000000000" pitchFamily="2" charset="2"/>
                            </a:rPr>
                            <m:t>𝑇</m:t>
                          </m:r>
                        </m:e>
                        <m:sub>
                          <m:r>
                            <a:rPr kumimoji="0"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Wingdings" panose="05000000000000000000" pitchFamily="2" charset="2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kumimoji="0" lang="en-US" altLang="ja-JP" sz="2400" dirty="0">
                  <a:solidFill>
                    <a:srgbClr val="000000"/>
                  </a:solidFill>
                  <a:latin typeface="+mn-ea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51" name="正方形/長方形 50">
                <a:extLst>
                  <a:ext uri="{FF2B5EF4-FFF2-40B4-BE49-F238E27FC236}">
                    <a16:creationId xmlns:a16="http://schemas.microsoft.com/office/drawing/2014/main" id="{B7E7DE9B-6CAC-CF51-C5FA-D2077CD062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7561" y="3640341"/>
                <a:ext cx="1648208" cy="830997"/>
              </a:xfrm>
              <a:prstGeom prst="rect">
                <a:avLst/>
              </a:prstGeom>
              <a:blipFill>
                <a:blip r:embed="rId12"/>
                <a:stretch>
                  <a:fillRect l="-5556" t="-8088" r="-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6E4861DF-4C77-EBBA-B920-CC7EB8520CE8}"/>
                  </a:ext>
                </a:extLst>
              </p:cNvPr>
              <p:cNvSpPr/>
              <p:nvPr/>
            </p:nvSpPr>
            <p:spPr>
              <a:xfrm>
                <a:off x="4475168" y="3570172"/>
                <a:ext cx="2504212" cy="1200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kumimoji="0" lang="en-US" altLang="ja-JP" sz="2400" dirty="0">
                    <a:solidFill>
                      <a:srgbClr val="000000"/>
                    </a:solidFill>
                    <a:latin typeface="+mn-ea"/>
                    <a:cs typeface="Calibri" panose="020F0502020204030204" pitchFamily="34" charset="0"/>
                    <a:sym typeface="Wingdings" panose="05000000000000000000" pitchFamily="2" charset="2"/>
                  </a:rPr>
                  <a:t>Critical point</a:t>
                </a:r>
              </a:p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ja-JP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m:t>𝑇</m:t>
                      </m:r>
                      <m:r>
                        <a:rPr kumimoji="0" lang="en-US" altLang="ja-JP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m:t>=</m:t>
                      </m:r>
                      <m:sSub>
                        <m:sSubPr>
                          <m:ctrlPr>
                            <a:rPr kumimoji="0"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kumimoji="0"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Wingdings" panose="05000000000000000000" pitchFamily="2" charset="2"/>
                            </a:rPr>
                            <m:t>𝑇</m:t>
                          </m:r>
                        </m:e>
                        <m:sub>
                          <m:r>
                            <a:rPr kumimoji="0"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Wingdings" panose="05000000000000000000" pitchFamily="2" charset="2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kumimoji="0" lang="en-US" altLang="ja-JP" sz="2400" dirty="0">
                  <a:solidFill>
                    <a:srgbClr val="000000"/>
                  </a:solidFill>
                  <a:latin typeface="+mn-ea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algn="ctr">
                  <a:defRPr/>
                </a:pPr>
                <a:r>
                  <a:rPr kumimoji="0" lang="en-US" altLang="ja-JP" sz="2400" dirty="0">
                    <a:solidFill>
                      <a:srgbClr val="FF0000"/>
                    </a:solidFill>
                    <a:latin typeface="+mn-ea"/>
                    <a:cs typeface="Calibri" panose="020F0502020204030204" pitchFamily="34" charset="0"/>
                    <a:sym typeface="Wingdings" panose="05000000000000000000" pitchFamily="2" charset="2"/>
                  </a:rPr>
                  <a:t>Large fluctuations</a:t>
                </a:r>
              </a:p>
            </p:txBody>
          </p:sp>
        </mc:Choice>
        <mc:Fallback xmlns=""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6E4861DF-4C77-EBBA-B920-CC7EB8520C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168" y="3570172"/>
                <a:ext cx="2504212" cy="1200329"/>
              </a:xfrm>
              <a:prstGeom prst="rect">
                <a:avLst/>
              </a:prstGeom>
              <a:blipFill>
                <a:blip r:embed="rId13"/>
                <a:stretch>
                  <a:fillRect l="-3163" t="-4061" r="-3406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DA24E6A9-1C67-C61C-4F2E-0F87F265D6CB}"/>
                  </a:ext>
                </a:extLst>
              </p:cNvPr>
              <p:cNvSpPr/>
              <p:nvPr/>
            </p:nvSpPr>
            <p:spPr>
              <a:xfrm>
                <a:off x="7917379" y="3612219"/>
                <a:ext cx="1944763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kumimoji="0" lang="en-US" altLang="ja-JP" sz="2400" dirty="0">
                    <a:solidFill>
                      <a:srgbClr val="000000"/>
                    </a:solidFill>
                    <a:latin typeface="+mn-ea"/>
                    <a:cs typeface="Calibri" panose="020F0502020204030204" pitchFamily="34" charset="0"/>
                    <a:sym typeface="Wingdings" panose="05000000000000000000" pitchFamily="2" charset="2"/>
                  </a:rPr>
                  <a:t>Hadron phase</a:t>
                </a:r>
                <a:endParaRPr kumimoji="0" lang="en-US" altLang="ja-JP" sz="2400" b="0" i="1" dirty="0">
                  <a:solidFill>
                    <a:srgbClr val="000000"/>
                  </a:solidFill>
                  <a:latin typeface="Cambria Math" panose="02040503050406030204" pitchFamily="18" charset="0"/>
                  <a:cs typeface="Calibri" panose="020F0502020204030204" pitchFamily="34" charset="0"/>
                  <a:sym typeface="Wingdings" panose="05000000000000000000" pitchFamily="2" charset="2"/>
                </a:endParaRPr>
              </a:p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ja-JP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m:t>𝑇</m:t>
                      </m:r>
                      <m:r>
                        <a:rPr kumimoji="0" lang="en-US" altLang="ja-JP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m:t>&lt;</m:t>
                      </m:r>
                      <m:sSub>
                        <m:sSubPr>
                          <m:ctrlPr>
                            <a:rPr kumimoji="0"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kumimoji="0"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Wingdings" panose="05000000000000000000" pitchFamily="2" charset="2"/>
                            </a:rPr>
                            <m:t>𝑇</m:t>
                          </m:r>
                        </m:e>
                        <m:sub>
                          <m:r>
                            <a:rPr kumimoji="0" lang="en-US" altLang="ja-JP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  <a:sym typeface="Wingdings" panose="05000000000000000000" pitchFamily="2" charset="2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kumimoji="0" lang="en-US" altLang="ja-JP" sz="2400" dirty="0">
                  <a:solidFill>
                    <a:srgbClr val="000000"/>
                  </a:solidFill>
                  <a:latin typeface="+mn-ea"/>
                  <a:cs typeface="Calibri" panose="020F0502020204030204" pitchFamily="34" charset="0"/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id="{DA24E6A9-1C67-C61C-4F2E-0F87F265D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7379" y="3612219"/>
                <a:ext cx="1944763" cy="830997"/>
              </a:xfrm>
              <a:prstGeom prst="rect">
                <a:avLst/>
              </a:prstGeom>
              <a:blipFill>
                <a:blip r:embed="rId14"/>
                <a:stretch>
                  <a:fillRect l="-4702" t="-8088" r="-4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コンテンツ プレースホルダー 3">
                <a:extLst>
                  <a:ext uri="{FF2B5EF4-FFF2-40B4-BE49-F238E27FC236}">
                    <a16:creationId xmlns:a16="http://schemas.microsoft.com/office/drawing/2014/main" id="{C852B7B2-0422-5CE9-0265-439A944265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06680" y="5075355"/>
                <a:ext cx="9736677" cy="172602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altLang="ja-JP" sz="2400" dirty="0"/>
                  <a:t>Normal modes of the QCD critical point:</a:t>
                </a:r>
              </a:p>
              <a:p>
                <a:r>
                  <a:rPr lang="en-US" altLang="ja-JP" sz="2400" dirty="0"/>
                  <a:t>Energy momentum density fluctuations</a:t>
                </a:r>
              </a:p>
              <a:p>
                <a:r>
                  <a:rPr lang="en-US" altLang="ja-JP" sz="2400" b="1" dirty="0"/>
                  <a:t>Baryon number density fluctuations</a:t>
                </a:r>
                <a:r>
                  <a:rPr lang="en-US" altLang="ja-JP" sz="2400" dirty="0"/>
                  <a:t>: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sSub>
                          <m:sSub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  <m:sSub>
                              <m:sSub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ja-JP" sz="2400" dirty="0"/>
              </a:p>
              <a:p>
                <a:r>
                  <a:rPr lang="en-US" altLang="ja-JP" sz="2400" b="1" dirty="0"/>
                  <a:t>Chiral condensate fluctuations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begChr m:val="⟨"/>
                        <m:endChr m:val="⟩"/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  <m:r>
                          <a:rPr lang="en-US" altLang="ja-JP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ja-JP" sz="2400" i="1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acc>
                            <m:r>
                              <a:rPr lang="en-US" altLang="ja-JP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d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altLang="ja-JP" sz="2400" i="1" u="sng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54" name="コンテンツ プレースホルダー 3">
                <a:extLst>
                  <a:ext uri="{FF2B5EF4-FFF2-40B4-BE49-F238E27FC236}">
                    <a16:creationId xmlns:a16="http://schemas.microsoft.com/office/drawing/2014/main" id="{C852B7B2-0422-5CE9-0265-439A944265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06680" y="5075355"/>
                <a:ext cx="9736677" cy="1726020"/>
              </a:xfrm>
              <a:blipFill>
                <a:blip r:embed="rId15"/>
                <a:stretch>
                  <a:fillRect l="-1002" t="-4947" b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B3968BF9-560D-93AB-E6DE-F7A015AD3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618675C8-E917-403D-8ABA-0A71D7A3738B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389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05ECED-129E-4E62-6857-44B66A0DE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 models of the critical dynamics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8740F19-BD94-514E-BF6E-3614E06FB1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55694"/>
                <a:ext cx="10972800" cy="4727667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QCD critical point</a:t>
                </a:r>
              </a:p>
              <a:p>
                <a:pPr marL="0" indent="0">
                  <a:buNone/>
                </a:pPr>
                <a:r>
                  <a:rPr lang="en-US" dirty="0"/>
                  <a:t>Expected to be model H:</a:t>
                </a:r>
              </a:p>
              <a:p>
                <a:pPr marL="0" indent="0">
                  <a:buNone/>
                </a:pPr>
                <a:r>
                  <a:rPr lang="en-US" dirty="0"/>
                  <a:t>Conserved charge + Momentum density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u="sng" dirty="0"/>
                  <a:t>Simplified models</a:t>
                </a:r>
              </a:p>
              <a:p>
                <a:pPr marL="0" indent="0">
                  <a:buNone/>
                </a:pPr>
                <a:r>
                  <a:rPr lang="en-US" dirty="0"/>
                  <a:t>Model A: Order parameter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i="1" cap="all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>
                          <a:rPr lang="ja-JP" altLang="en-US" i="1" cap="all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altLang="ja-JP" i="1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</a:rPr>
                      <m:t>Γ</m:t>
                    </m:r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𝛿𝜎</m:t>
                        </m:r>
                      </m:den>
                    </m:f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Model B:</a:t>
                </a:r>
                <a:r>
                  <a:rPr lang="ja-JP" altLang="en-US" dirty="0"/>
                  <a:t> </a:t>
                </a:r>
                <a:r>
                  <a:rPr lang="en-US" altLang="ja-JP" dirty="0"/>
                  <a:t>C</a:t>
                </a:r>
                <a:r>
                  <a:rPr lang="en-US" dirty="0"/>
                  <a:t>onserved charge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/>
                  <a:t>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i="1" cap="all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ja-JP" altLang="en-US" i="1" cap="all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𝛻</m:t>
                        </m:r>
                      </m:e>
                      <m:sup>
                        <m:r>
                          <a:rPr lang="en-US" altLang="ja-JP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altLang="ja-JP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8740F19-BD94-514E-BF6E-3614E06FB1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55694"/>
                <a:ext cx="10972800" cy="4727667"/>
              </a:xfrm>
              <a:blipFill>
                <a:blip r:embed="rId2"/>
                <a:stretch>
                  <a:fillRect l="-1389" t="-1675" b="-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486A265-90AD-4AC8-95E2-31C72865B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75C8-E917-403D-8ABA-0A71D7A3738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45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06CEC1-9A4D-CCCD-A996-1787A0ACC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Scale separation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E01C9C5-A041-4FB1-0D01-04461DEA7F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223686"/>
                <a:ext cx="10972800" cy="3693232"/>
              </a:xfrm>
            </p:spPr>
            <p:txBody>
              <a:bodyPr>
                <a:normAutofit/>
              </a:bodyPr>
              <a:lstStyle/>
              <a:p>
                <a:pPr marL="0" lvl="0" indent="0" defTabSz="457200">
                  <a:spcBef>
                    <a:spcPts val="0"/>
                  </a:spcBef>
                  <a:buClr>
                    <a:prstClr val="black"/>
                  </a:buClr>
                  <a:buNone/>
                  <a:defRPr/>
                </a:pPr>
                <a:r>
                  <a:rPr lang="en-US" altLang="ja-JP" u="sng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Near equilibrium</a:t>
                </a:r>
                <a:r>
                  <a:rPr lang="en-US" altLang="ja-JP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(Infinite size)</a:t>
                </a:r>
                <a:endParaRPr kumimoji="0" lang="en-US" altLang="ja-JP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defTabSz="457200">
                  <a:spcBef>
                    <a:spcPts val="0"/>
                  </a:spcBef>
                  <a:buClr>
                    <a:prstClr val="black"/>
                  </a:buClr>
                  <a:buNone/>
                  <a:defRPr/>
                </a:pPr>
                <a:r>
                  <a:rPr kumimoji="0" lang="en-US" altLang="ja-JP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Chiral condensate </a:t>
                </a:r>
                <a14:m>
                  <m:oMath xmlns:m="http://schemas.openxmlformats.org/officeDocument/2006/math">
                    <m:r>
                      <a:rPr kumimoji="0"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𝜎</m:t>
                    </m:r>
                  </m:oMath>
                </a14:m>
                <a:endParaRPr lang="en-US" altLang="ja-JP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defTabSz="457200">
                  <a:spcBef>
                    <a:spcPts val="0"/>
                  </a:spcBef>
                  <a:buClr>
                    <a:prstClr val="black"/>
                  </a:buClr>
                  <a:buNone/>
                  <a:defRPr/>
                </a:pPr>
                <a:r>
                  <a:rPr lang="en-US" altLang="ja-JP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Dissipative current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𝜈</m:t>
                    </m:r>
                  </m:oMath>
                </a14:m>
                <a:endParaRPr lang="en-US" altLang="ja-JP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defTabSz="457200">
                  <a:spcBef>
                    <a:spcPts val="0"/>
                  </a:spcBef>
                  <a:buClr>
                    <a:prstClr val="black"/>
                  </a:buClr>
                  <a:buNone/>
                  <a:defRPr/>
                </a:pPr>
                <a:endParaRPr lang="en-US" altLang="ja-JP" u="sng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defTabSz="457200">
                  <a:spcBef>
                    <a:spcPts val="0"/>
                  </a:spcBef>
                  <a:buClr>
                    <a:prstClr val="black"/>
                  </a:buClr>
                  <a:buNone/>
                  <a:defRPr/>
                </a:pPr>
                <a:r>
                  <a:rPr lang="en-US" altLang="ja-JP" u="sng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Heavy</a:t>
                </a:r>
                <a:r>
                  <a:rPr kumimoji="0" lang="en-US" altLang="ja-JP" u="sng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-ion </a:t>
                </a:r>
                <a:r>
                  <a:rPr lang="en-US" altLang="ja-JP" u="sng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collisions</a:t>
                </a:r>
                <a:r>
                  <a:rPr lang="en-US" altLang="ja-JP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(Finite size)</a:t>
                </a:r>
                <a:endParaRPr kumimoji="0" lang="en-US" altLang="ja-JP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 defTabSz="457200">
                  <a:spcBef>
                    <a:spcPts val="0"/>
                  </a:spcBef>
                  <a:buClr>
                    <a:prstClr val="black"/>
                  </a:buClr>
                  <a:buNone/>
                  <a:defRPr/>
                </a:pPr>
                <a:r>
                  <a:rPr lang="en-US" altLang="ja-JP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Relaxation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altLang="ja-JP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𝑅</m:t>
                        </m:r>
                      </m:sub>
                    </m:sSub>
                    <m:r>
                      <a:rPr lang="en-US" altLang="ja-JP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~1/</m:t>
                    </m:r>
                    <m:r>
                      <a:rPr lang="en-US" altLang="ja-JP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𝑇</m:t>
                    </m:r>
                    <m:r>
                      <a:rPr lang="en-US" altLang="ja-JP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≈</m:t>
                    </m:r>
                  </m:oMath>
                </a14:m>
                <a:r>
                  <a:rPr lang="en-US" altLang="ja-JP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 fm</a:t>
                </a:r>
              </a:p>
              <a:p>
                <a:pPr marL="0" lvl="0" indent="0" defTabSz="457200">
                  <a:spcBef>
                    <a:spcPts val="0"/>
                  </a:spcBef>
                  <a:buClr>
                    <a:prstClr val="black"/>
                  </a:buClr>
                  <a:buNone/>
                  <a:defRPr/>
                </a:pPr>
                <a:r>
                  <a:rPr lang="en-US" altLang="ja-JP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lifetime and size of the system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~</m:t>
                    </m:r>
                  </m:oMath>
                </a14:m>
                <a:r>
                  <a:rPr lang="en-US" altLang="ja-JP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1-10 </a:t>
                </a:r>
                <a:r>
                  <a:rPr lang="en-US" altLang="ja-JP" dirty="0" err="1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fm</a:t>
                </a:r>
                <a:endParaRPr lang="en-US" altLang="ja-JP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DE01C9C5-A041-4FB1-0D01-04461DEA7F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223686"/>
                <a:ext cx="10972800" cy="3693232"/>
              </a:xfrm>
              <a:blipFill>
                <a:blip r:embed="rId2"/>
                <a:stretch>
                  <a:fillRect l="-1389" t="-2145" b="-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E0DD35-38C3-E469-6115-B59D55EBA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8675C8-E917-403D-8ABA-0A71D7A3738B}" type="slidenum">
              <a:rPr kumimoji="1" lang="ja-JP" altLang="en-US" smtClean="0"/>
              <a:t>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角丸四角形 11">
                <a:extLst>
                  <a:ext uri="{FF2B5EF4-FFF2-40B4-BE49-F238E27FC236}">
                    <a16:creationId xmlns:a16="http://schemas.microsoft.com/office/drawing/2014/main" id="{58D7A6DD-4853-144B-CB7A-D284E17ED065}"/>
                  </a:ext>
                </a:extLst>
              </p:cNvPr>
              <p:cNvSpPr/>
              <p:nvPr/>
            </p:nvSpPr>
            <p:spPr>
              <a:xfrm>
                <a:off x="609600" y="5032702"/>
                <a:ext cx="10546976" cy="1550660"/>
              </a:xfrm>
              <a:prstGeom prst="roundRect">
                <a:avLst/>
              </a:prstGeom>
              <a:solidFill>
                <a:schemeClr val="bg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Clr>
                    <a:prstClr val="black"/>
                  </a:buClr>
                  <a:defRPr/>
                </a:pPr>
                <a:r>
                  <a:rPr lang="en-US" altLang="ja-JP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We construct a dynamical model of critical fluctuations:</a:t>
                </a:r>
              </a:p>
              <a:p>
                <a:pPr lvl="0">
                  <a:buClr>
                    <a:prstClr val="black"/>
                  </a:buClr>
                  <a:defRPr/>
                </a:pPr>
                <a:r>
                  <a:rPr lang="en-US" altLang="ja-JP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ja-JP" altLang="en-US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→ </a:t>
                </a:r>
                <a:r>
                  <a:rPr lang="en-US" altLang="ja-JP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Coupling of Baryon number density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</m:oMath>
                </a14:m>
                <a:r>
                  <a:rPr lang="en-US" altLang="ja-JP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+ Chiral condensate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𝜎</m:t>
                    </m:r>
                  </m:oMath>
                </a14:m>
                <a:endParaRPr lang="en-US" altLang="ja-JP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lvl="0">
                  <a:buClr>
                    <a:prstClr val="black"/>
                  </a:buClr>
                  <a:defRPr/>
                </a:pPr>
                <a:r>
                  <a:rPr lang="en-US" altLang="ja-JP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ja-JP" altLang="en-US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→ </a:t>
                </a:r>
                <a:r>
                  <a:rPr lang="en-US" altLang="ja-JP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Non-zero relaxation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𝜏</m:t>
                        </m:r>
                      </m:e>
                      <m:sub>
                        <m:r>
                          <a:rPr lang="en-US" altLang="ja-JP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altLang="ja-JP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of baryon diffusion current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𝜈</m:t>
                    </m:r>
                  </m:oMath>
                </a14:m>
                <a:endParaRPr lang="en-US" altLang="ja-JP" sz="2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5" name="角丸四角形 11">
                <a:extLst>
                  <a:ext uri="{FF2B5EF4-FFF2-40B4-BE49-F238E27FC236}">
                    <a16:creationId xmlns:a16="http://schemas.microsoft.com/office/drawing/2014/main" id="{58D7A6DD-4853-144B-CB7A-D284E17ED0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032702"/>
                <a:ext cx="10546976" cy="1550660"/>
              </a:xfrm>
              <a:prstGeom prst="roundRect">
                <a:avLst/>
              </a:prstGeom>
              <a:blipFill>
                <a:blip r:embed="rId3"/>
                <a:stretch>
                  <a:fillRect l="-462" b="-5098"/>
                </a:stretch>
              </a:blipFill>
              <a:ln w="63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D6588B4-3A17-5628-1871-0E5AEBE056ED}"/>
              </a:ext>
            </a:extLst>
          </p:cNvPr>
          <p:cNvSpPr txBox="1"/>
          <p:nvPr/>
        </p:nvSpPr>
        <p:spPr>
          <a:xfrm>
            <a:off x="5087097" y="1961819"/>
            <a:ext cx="43661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Fast mode</a:t>
            </a:r>
            <a:r>
              <a:rPr lang="ja-JP" altLang="en-US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altLang="ja-JP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Ignored</a:t>
            </a:r>
            <a:endParaRPr lang="en-US" sz="3200" dirty="0"/>
          </a:p>
        </p:txBody>
      </p:sp>
      <p:sp>
        <p:nvSpPr>
          <p:cNvPr id="8" name="右中かっこ 7">
            <a:extLst>
              <a:ext uri="{FF2B5EF4-FFF2-40B4-BE49-F238E27FC236}">
                <a16:creationId xmlns:a16="http://schemas.microsoft.com/office/drawing/2014/main" id="{4FAC29F3-BA73-59A6-F05E-5D28996460ED}"/>
              </a:ext>
            </a:extLst>
          </p:cNvPr>
          <p:cNvSpPr/>
          <p:nvPr/>
        </p:nvSpPr>
        <p:spPr>
          <a:xfrm>
            <a:off x="4706470" y="1867690"/>
            <a:ext cx="216000" cy="781382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右中かっこ 8">
            <a:extLst>
              <a:ext uri="{FF2B5EF4-FFF2-40B4-BE49-F238E27FC236}">
                <a16:creationId xmlns:a16="http://schemas.microsoft.com/office/drawing/2014/main" id="{B20C4D92-744D-1BBC-3C06-149051C45C80}"/>
              </a:ext>
            </a:extLst>
          </p:cNvPr>
          <p:cNvSpPr/>
          <p:nvPr/>
        </p:nvSpPr>
        <p:spPr>
          <a:xfrm>
            <a:off x="7984540" y="3779224"/>
            <a:ext cx="216000" cy="781382"/>
          </a:xfrm>
          <a:prstGeom prst="righ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D1CDF86-E710-0FD3-56AF-3DBE6670E145}"/>
              </a:ext>
            </a:extLst>
          </p:cNvPr>
          <p:cNvSpPr txBox="1"/>
          <p:nvPr/>
        </p:nvSpPr>
        <p:spPr>
          <a:xfrm>
            <a:off x="8260603" y="3609512"/>
            <a:ext cx="393139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7200">
              <a:buClr>
                <a:prstClr val="black"/>
              </a:buClr>
              <a:defRPr/>
            </a:pPr>
            <a:r>
              <a:rPr lang="en-US" altLang="ja-JP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kumimoji="0" lang="en-US" altLang="ja-JP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-scale separation</a:t>
            </a:r>
          </a:p>
          <a:p>
            <a:pPr lvl="0" defTabSz="457200">
              <a:buClr>
                <a:prstClr val="black"/>
              </a:buClr>
              <a:defRPr/>
            </a:pPr>
            <a:r>
              <a:rPr kumimoji="0" lang="en-US" altLang="ja-JP" sz="32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non-trivial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ED5E231-FDE1-D65C-5188-82E7D3033A96}"/>
                  </a:ext>
                </a:extLst>
              </p:cNvPr>
              <p:cNvSpPr txBox="1"/>
              <p:nvPr/>
            </p:nvSpPr>
            <p:spPr>
              <a:xfrm>
                <a:off x="9296213" y="2408316"/>
                <a:ext cx="2590987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ja-JP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Model B: Only </a:t>
                </a:r>
                <a14:m>
                  <m:oMath xmlns:m="http://schemas.openxmlformats.org/officeDocument/2006/math">
                    <m:r>
                      <a:rPr lang="en-US" altLang="ja-JP" sz="2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1ED5E231-FDE1-D65C-5188-82E7D3033A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213" y="2408316"/>
                <a:ext cx="2590987" cy="523220"/>
              </a:xfrm>
              <a:prstGeom prst="rect">
                <a:avLst/>
              </a:prstGeom>
              <a:blipFill>
                <a:blip r:embed="rId4"/>
                <a:stretch>
                  <a:fillRect l="-4941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9939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>
            <a:extLst>
              <a:ext uri="{FF2B5EF4-FFF2-40B4-BE49-F238E27FC236}">
                <a16:creationId xmlns:a16="http://schemas.microsoft.com/office/drawing/2014/main" id="{74819981-794B-BA85-5BB5-9C10B28F8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66" y="1258634"/>
            <a:ext cx="4082843" cy="277599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4B89B70-6462-B1CA-6F99-873B8F250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Purpose of study</a:t>
            </a:r>
            <a:endParaRPr kumimoji="1" lang="ja-JP" altLang="en-US" dirty="0"/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ABC8ECEC-1435-D1F1-8EDD-82EFF8A915C3}"/>
              </a:ext>
            </a:extLst>
          </p:cNvPr>
          <p:cNvSpPr txBox="1">
            <a:spLocks/>
          </p:cNvSpPr>
          <p:nvPr/>
        </p:nvSpPr>
        <p:spPr>
          <a:xfrm>
            <a:off x="609600" y="4061435"/>
            <a:ext cx="4456562" cy="49234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1"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1"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1"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kumimoji="1"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rPr>
              <a:t>Fig. Schematic phase diagram of QCD</a:t>
            </a:r>
            <a:endParaRPr kumimoji="1" lang="it-IT" altLang="ja-JP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Calibri" panose="020F0502020204030204" pitchFamily="34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it-IT" altLang="ja-JP" sz="600" b="0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Calibri" panose="020F0502020204030204" pitchFamily="34" charset="0"/>
            </a:endParaRPr>
          </a:p>
        </p:txBody>
      </p:sp>
      <p:sp>
        <p:nvSpPr>
          <p:cNvPr id="6" name="角丸四角形 3">
            <a:extLst>
              <a:ext uri="{FF2B5EF4-FFF2-40B4-BE49-F238E27FC236}">
                <a16:creationId xmlns:a16="http://schemas.microsoft.com/office/drawing/2014/main" id="{9DC679B0-7A34-1FD0-3B05-5F8B928FC150}"/>
              </a:ext>
            </a:extLst>
          </p:cNvPr>
          <p:cNvSpPr/>
          <p:nvPr/>
        </p:nvSpPr>
        <p:spPr>
          <a:xfrm>
            <a:off x="5050774" y="1383329"/>
            <a:ext cx="4968552" cy="48176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 for the QCD critical point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角丸四角形 11">
                <a:extLst>
                  <a:ext uri="{FF2B5EF4-FFF2-40B4-BE49-F238E27FC236}">
                    <a16:creationId xmlns:a16="http://schemas.microsoft.com/office/drawing/2014/main" id="{86B34042-770B-9300-A1B8-971F0FE300B2}"/>
                  </a:ext>
                </a:extLst>
              </p:cNvPr>
              <p:cNvSpPr/>
              <p:nvPr/>
            </p:nvSpPr>
            <p:spPr>
              <a:xfrm>
                <a:off x="1207436" y="4755069"/>
                <a:ext cx="9980517" cy="1702871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buClr>
                    <a:prstClr val="black"/>
                  </a:buClr>
                  <a:defRPr/>
                </a:pPr>
                <a:r>
                  <a:rPr lang="en-US" altLang="ja-JP" sz="24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We construct a dynamical model of critical fluctuations:</a:t>
                </a:r>
                <a14:m>
                  <m:oMath xmlns:m="http://schemas.openxmlformats.org/officeDocument/2006/math">
                    <m:r>
                      <a:rPr lang="en-US" altLang="ja-JP" sz="240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US" altLang="ja-JP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𝒏</m:t>
                    </m:r>
                    <m:r>
                      <m:rPr>
                        <m:nor/>
                      </m:rPr>
                      <a:rPr kumimoji="0" lang="en-US" altLang="ja-JP" sz="2400" b="1" dirty="0">
                        <a:solidFill>
                          <a:prstClr val="black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altLang="ja-JP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𝝈</m:t>
                    </m:r>
                    <m:r>
                      <m:rPr>
                        <m:nor/>
                      </m:rPr>
                      <a:rPr kumimoji="0" lang="en-US" altLang="ja-JP" sz="2400" b="1" dirty="0">
                        <a:solidFill>
                          <a:prstClr val="black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−</m:t>
                    </m:r>
                    <m:r>
                      <a:rPr lang="en-US" altLang="ja-JP" sz="24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𝝂</m:t>
                    </m:r>
                  </m:oMath>
                </a14:m>
                <a:r>
                  <a:rPr lang="en-US" altLang="ja-JP" sz="24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system</a:t>
                </a:r>
              </a:p>
              <a:p>
                <a:pPr lvl="0">
                  <a:buClr>
                    <a:prstClr val="black"/>
                  </a:buClr>
                  <a:defRPr/>
                </a:pPr>
                <a:r>
                  <a:rPr kumimoji="0" lang="en-US" altLang="ja-JP" sz="2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Analyze the </a:t>
                </a:r>
                <a:r>
                  <a:rPr kumimoji="0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Green’s functions</a:t>
                </a:r>
                <a:r>
                  <a:rPr kumimoji="0" lang="en-US" altLang="ja-JP" sz="2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 and </a:t>
                </a:r>
                <a:r>
                  <a:rPr kumimoji="0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correlations</a:t>
                </a:r>
              </a:p>
              <a:p>
                <a:pPr lvl="0">
                  <a:buClr>
                    <a:prstClr val="black"/>
                  </a:buClr>
                  <a:defRPr/>
                </a:pPr>
                <a:r>
                  <a:rPr kumimoji="0" lang="en-US" altLang="ja-JP" sz="28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Understand the </a:t>
                </a:r>
                <a:r>
                  <a:rPr kumimoji="0" lang="en-US" altLang="ja-JP" sz="28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effect of</a:t>
                </a:r>
                <a:r>
                  <a:rPr lang="ja-JP" altLang="en-US" sz="2800" b="1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ja-JP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𝝈</m:t>
                    </m:r>
                    <m:r>
                      <a:rPr kumimoji="0" lang="en-US" altLang="ja-JP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kumimoji="0" lang="en-US" altLang="ja-JP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𝝂</m:t>
                    </m:r>
                  </m:oMath>
                </a14:m>
                <a:endParaRPr kumimoji="0" lang="en-US" altLang="ja-JP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50" charset="-128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角丸四角形 11">
                <a:extLst>
                  <a:ext uri="{FF2B5EF4-FFF2-40B4-BE49-F238E27FC236}">
                    <a16:creationId xmlns:a16="http://schemas.microsoft.com/office/drawing/2014/main" id="{86B34042-770B-9300-A1B8-971F0FE300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436" y="4755069"/>
                <a:ext cx="9980517" cy="1702871"/>
              </a:xfrm>
              <a:prstGeom prst="roundRect">
                <a:avLst/>
              </a:prstGeom>
              <a:blipFill>
                <a:blip r:embed="rId4"/>
                <a:stretch>
                  <a:fillRect l="-243"/>
                </a:stretch>
              </a:blipFill>
              <a:ln w="381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角丸四角形 3">
                <a:extLst>
                  <a:ext uri="{FF2B5EF4-FFF2-40B4-BE49-F238E27FC236}">
                    <a16:creationId xmlns:a16="http://schemas.microsoft.com/office/drawing/2014/main" id="{9196AD74-7B2C-47FA-B450-38EDFA5CA762}"/>
                  </a:ext>
                </a:extLst>
              </p:cNvPr>
              <p:cNvSpPr/>
              <p:nvPr/>
            </p:nvSpPr>
            <p:spPr>
              <a:xfrm>
                <a:off x="5050774" y="2138082"/>
                <a:ext cx="6822979" cy="1810248"/>
              </a:xfrm>
              <a:prstGeom prst="roundRect">
                <a:avLst>
                  <a:gd name="adj" fmla="val 9057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Tx/>
                  <a:buFontTx/>
                  <a:buNone/>
                  <a:tabLst/>
                  <a:defRPr/>
                </a:pPr>
                <a:r>
                  <a:rPr kumimoji="0" lang="en-US" altLang="ja-JP" sz="2400" b="1" i="0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Dynamical modeling of critical fluctuations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Tx/>
                  <a:buFontTx/>
                  <a:buNone/>
                  <a:tabLst/>
                  <a:defRPr/>
                </a:pPr>
                <a:r>
                  <a:rPr lang="en-US" altLang="ja-JP" sz="2400" u="sng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Heavy</a:t>
                </a:r>
                <a:r>
                  <a:rPr kumimoji="0" lang="en-US" altLang="ja-JP" sz="2400" b="0" i="0" u="sng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-ion </a:t>
                </a:r>
                <a:r>
                  <a:rPr lang="en-US" altLang="ja-JP" sz="2400" u="sng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collisions</a:t>
                </a:r>
                <a:r>
                  <a:rPr lang="en-US" altLang="ja-JP" sz="2400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 (Finite size)</a:t>
                </a:r>
                <a:endParaRPr kumimoji="0" lang="en-US" altLang="ja-JP" sz="2400" b="0" i="0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ＭＳ Ｐゴシック" panose="020B0600070205080204" pitchFamily="50" charset="-128"/>
                  <a:cs typeface="Calibri" panose="020F0502020204030204" pitchFamily="34" charset="0"/>
                </a:endParaRP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prstClr val="black"/>
                  </a:buClr>
                  <a:buSzTx/>
                  <a:buFontTx/>
                  <a:buNone/>
                  <a:tabLst/>
                  <a:defRPr/>
                </a:pPr>
                <a:r>
                  <a:rPr lang="en-US" altLang="ja-JP" sz="2400" dirty="0">
                    <a:solidFill>
                      <a:prstClr val="black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Time</a:t>
                </a:r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-scale separation is non-trivial</a:t>
                </a:r>
              </a:p>
              <a:p>
                <a:pPr lvl="0">
                  <a:buClr>
                    <a:prstClr val="black"/>
                  </a:buClr>
                  <a:defRPr/>
                </a:pPr>
                <a:r>
                  <a:rPr lang="ja-JP" altLang="en-US" sz="24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r>
                  <a:rPr lang="en-US" altLang="ja-JP" sz="24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rPr>
                      <m:t>𝜎</m:t>
                    </m:r>
                    <m:r>
                      <a:rPr kumimoji="0" lang="en-US" altLang="ja-JP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ＭＳ Ｐゴシック" panose="020B0600070205080204" pitchFamily="50" charset="-128"/>
                        <a:cs typeface="Calibri" panose="020F0502020204030204" pitchFamily="34" charset="0"/>
                      </a:rPr>
                      <m:t>,</m:t>
                    </m:r>
                    <m:r>
                      <a:rPr lang="en-US" altLang="ja-JP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𝜈</m:t>
                    </m:r>
                    <m:r>
                      <a:rPr lang="en-US" altLang="ja-JP" sz="2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,</m:t>
                    </m:r>
                  </m:oMath>
                </a14:m>
                <a:r>
                  <a:rPr kumimoji="0" lang="en-US" altLang="ja-JP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  <a:cs typeface="Calibri" panose="020F0502020204030204" pitchFamily="34" charset="0"/>
                  </a:rPr>
                  <a:t> could affect the critical dynamics</a:t>
                </a:r>
              </a:p>
            </p:txBody>
          </p:sp>
        </mc:Choice>
        <mc:Fallback xmlns="">
          <p:sp>
            <p:nvSpPr>
              <p:cNvPr id="9" name="角丸四角形 3">
                <a:extLst>
                  <a:ext uri="{FF2B5EF4-FFF2-40B4-BE49-F238E27FC236}">
                    <a16:creationId xmlns:a16="http://schemas.microsoft.com/office/drawing/2014/main" id="{9196AD74-7B2C-47FA-B450-38EDFA5CA7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774" y="2138082"/>
                <a:ext cx="6822979" cy="1810248"/>
              </a:xfrm>
              <a:prstGeom prst="roundRect">
                <a:avLst>
                  <a:gd name="adj" fmla="val 9057"/>
                </a:avLst>
              </a:prstGeom>
              <a:blipFill>
                <a:blip r:embed="rId5"/>
                <a:stretch>
                  <a:fillRect l="-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DB7AC267-1E88-3BF3-C6C4-738464941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618675C8-E917-403D-8ABA-0A71D7A3738B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06582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358D2-3E34-4B08-D279-FE5843D9D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BE7653F-4B23-E037-A924-27ED441A9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1417637"/>
            <a:ext cx="11352584" cy="5440363"/>
          </a:xfrm>
        </p:spPr>
        <p:txBody>
          <a:bodyPr>
            <a:normAutofit/>
          </a:bodyPr>
          <a:lstStyle/>
          <a:p>
            <a:r>
              <a:rPr lang="en-US" altLang="ja-JP" sz="3000" dirty="0">
                <a:cs typeface="Calibri" panose="020F0502020204030204" pitchFamily="34" charset="0"/>
              </a:rPr>
              <a:t>Introduction</a:t>
            </a:r>
          </a:p>
          <a:p>
            <a:pPr lvl="1"/>
            <a:r>
              <a:rPr lang="en-US" altLang="ja-JP" sz="2600" dirty="0">
                <a:cs typeface="Calibri" panose="020F0502020204030204" pitchFamily="34" charset="0"/>
              </a:rPr>
              <a:t>Phase diagram of QCD</a:t>
            </a:r>
          </a:p>
          <a:p>
            <a:pPr lvl="1"/>
            <a:r>
              <a:rPr lang="en-US" altLang="ja-JP" sz="2600" dirty="0">
                <a:cs typeface="Calibri" panose="020F0502020204030204" pitchFamily="34" charset="0"/>
              </a:rPr>
              <a:t>Critical fluctuations</a:t>
            </a:r>
          </a:p>
          <a:p>
            <a:r>
              <a:rPr kumimoji="1" lang="en-US" altLang="ja-JP" sz="3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rPr>
              <a:t>Model</a:t>
            </a:r>
          </a:p>
          <a:p>
            <a:pPr lvl="1"/>
            <a:r>
              <a:rPr kumimoji="1" lang="en-US" altLang="ja-JP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rPr>
              <a:t>Coupled Langevin equations</a:t>
            </a:r>
          </a:p>
          <a:p>
            <a:r>
              <a:rPr lang="en-US" altLang="ja-JP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rPr>
              <a:t>Results</a:t>
            </a:r>
          </a:p>
          <a:p>
            <a:pPr lvl="1"/>
            <a:r>
              <a:rPr kumimoji="1" lang="en-US" altLang="ja-JP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rPr>
              <a:t>Space-time evolution</a:t>
            </a:r>
          </a:p>
          <a:p>
            <a:pPr lvl="1"/>
            <a:r>
              <a:rPr lang="en-US" altLang="ja-JP" dirty="0">
                <a:solidFill>
                  <a:prstClr val="black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rPr>
              <a:t>Two-point correlation functions</a:t>
            </a:r>
            <a:endParaRPr kumimoji="1" lang="en-US" altLang="ja-JP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Calibri" panose="020F0502020204030204" pitchFamily="34" charset="0"/>
            </a:endParaRPr>
          </a:p>
          <a:p>
            <a:r>
              <a:rPr kumimoji="1" lang="en-US" altLang="ja-JP" sz="32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Calibri" panose="020F0502020204030204" pitchFamily="34" charset="0"/>
              </a:rPr>
              <a:t>Summary and outlook</a:t>
            </a:r>
          </a:p>
        </p:txBody>
      </p:sp>
      <p:sp>
        <p:nvSpPr>
          <p:cNvPr id="6" name="タイトル 4">
            <a:extLst>
              <a:ext uri="{FF2B5EF4-FFF2-40B4-BE49-F238E27FC236}">
                <a16:creationId xmlns:a16="http://schemas.microsoft.com/office/drawing/2014/main" id="{EB2905C5-4DB7-1DA6-7A1D-789EA10F7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altLang="ja-JP" sz="4400" dirty="0">
                <a:cs typeface="Times New Roman" panose="02020603050405020304" pitchFamily="18" charset="0"/>
              </a:rPr>
              <a:t>Outline</a:t>
            </a:r>
            <a:endParaRPr lang="ja-JP" altLang="en-US" dirty="0"/>
          </a:p>
        </p:txBody>
      </p:sp>
      <p:sp>
        <p:nvSpPr>
          <p:cNvPr id="2" name="スライド番号プレースホルダー 3">
            <a:extLst>
              <a:ext uri="{FF2B5EF4-FFF2-40B4-BE49-F238E27FC236}">
                <a16:creationId xmlns:a16="http://schemas.microsoft.com/office/drawing/2014/main" id="{15FCE0F5-39DC-D8AF-9313-AD062D29B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618675C8-E917-403D-8ABA-0A71D7A3738B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15394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6718</TotalTime>
  <Words>2064</Words>
  <Application>Microsoft Office PowerPoint</Application>
  <PresentationFormat>ワイド画面</PresentationFormat>
  <Paragraphs>429</Paragraphs>
  <Slides>31</Slides>
  <Notes>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31</vt:i4>
      </vt:variant>
    </vt:vector>
  </HeadingPairs>
  <TitlesOfParts>
    <vt:vector size="41" baseType="lpstr">
      <vt:lpstr>CMR10</vt:lpstr>
      <vt:lpstr>ＭＳ Ｐゴシック</vt:lpstr>
      <vt:lpstr>Times-Roman</vt:lpstr>
      <vt:lpstr>游ゴシック</vt:lpstr>
      <vt:lpstr>Arial</vt:lpstr>
      <vt:lpstr>Calibri</vt:lpstr>
      <vt:lpstr>Cambria Math</vt:lpstr>
      <vt:lpstr>Times New Roman</vt:lpstr>
      <vt:lpstr>Wingdings</vt:lpstr>
      <vt:lpstr>Office ​​テーマ</vt:lpstr>
      <vt:lpstr>Critical dynamics in an expanding system with baryon diffusion and chiral condensate</vt:lpstr>
      <vt:lpstr>Outline</vt:lpstr>
      <vt:lpstr>QCD phase diagram</vt:lpstr>
      <vt:lpstr>Beam energy scan experiment</vt:lpstr>
      <vt:lpstr>Critical fluctuations</vt:lpstr>
      <vt:lpstr>Effective models of the critical dynamics</vt:lpstr>
      <vt:lpstr>Scale separation</vt:lpstr>
      <vt:lpstr>Purpose of study</vt:lpstr>
      <vt:lpstr>Outline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Temperature dependent parameters</vt:lpstr>
      <vt:lpstr>Susceptibility and diffusion constant</vt:lpstr>
      <vt:lpstr>Mapping between (r,H) and (T, μ_B)</vt:lpstr>
      <vt:lpstr>Potential parameters A,B,C</vt:lpstr>
      <vt:lpstr>Temperature dependence of potential V(σ, n) </vt:lpstr>
      <vt:lpstr>Transport coefficient Γ, λ ̃, λ</vt:lpstr>
      <vt:lpstr>Numerical setups</vt:lpstr>
      <vt:lpstr>Outline</vt:lpstr>
      <vt:lpstr>Green’s function of n and σ above T_c</vt:lpstr>
      <vt:lpstr>Green’s function of n and σ near T_c</vt:lpstr>
      <vt:lpstr>Green’s function of n and σ near T_c</vt:lpstr>
      <vt:lpstr>Evolution of n, σ, and ν</vt:lpstr>
      <vt:lpstr>Two-point correlation functions</vt:lpstr>
      <vt:lpstr>Two-point correlation functions</vt:lpstr>
      <vt:lpstr>Temperature dependence of correlation function</vt:lpstr>
      <vt:lpstr>Outline</vt:lpstr>
      <vt:lpstr>Summary</vt:lpstr>
      <vt:lpstr>Outlook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Azumi Sakai</dc:creator>
  <cp:lastModifiedBy>坂井 あづみ Azumi Sakai</cp:lastModifiedBy>
  <cp:revision>46</cp:revision>
  <dcterms:created xsi:type="dcterms:W3CDTF">2025-02-27T04:28:04Z</dcterms:created>
  <dcterms:modified xsi:type="dcterms:W3CDTF">2026-06-02T04:26:48Z</dcterms:modified>
</cp:coreProperties>
</file>