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56" r:id="rId2"/>
    <p:sldId id="508" r:id="rId3"/>
    <p:sldId id="535" r:id="rId4"/>
    <p:sldId id="511" r:id="rId5"/>
    <p:sldId id="574" r:id="rId6"/>
    <p:sldId id="573" r:id="rId7"/>
    <p:sldId id="563" r:id="rId8"/>
    <p:sldId id="538" r:id="rId9"/>
    <p:sldId id="540" r:id="rId10"/>
    <p:sldId id="541" r:id="rId11"/>
    <p:sldId id="550" r:id="rId12"/>
    <p:sldId id="518" r:id="rId13"/>
    <p:sldId id="521" r:id="rId14"/>
    <p:sldId id="530" r:id="rId15"/>
    <p:sldId id="522" r:id="rId16"/>
    <p:sldId id="52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782"/>
    <p:restoredTop sz="73988"/>
  </p:normalViewPr>
  <p:slideViewPr>
    <p:cSldViewPr snapToGrid="0">
      <p:cViewPr>
        <p:scale>
          <a:sx n="105" d="100"/>
          <a:sy n="105" d="100"/>
        </p:scale>
        <p:origin x="144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8B58-065A-9E4B-98F9-2AE112304F0C}" type="datetimeFigureOut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3BBDC-38E2-6F49-96B0-2C6BB0F3A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75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15min talk 5min discussion</a:t>
            </a:r>
          </a:p>
          <a:p>
            <a:endParaRPr kumimoji="1" lang="en-US" altLang="ja-JP" dirty="0"/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I will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nonlinear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Hessian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wave-number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Kota Noto,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Kuniya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Saito, Haruki Ikeda,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Hisao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Hayakawa.</a:t>
            </a:r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599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initial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sinusoidal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square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lowest-eigenvector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initial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44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perform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nonlinear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009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first-order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diverges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reality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divergence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suppressed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evolves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-order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suppress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divergence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" altLang="ja-JP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" altLang="ja-JP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" altLang="ja-JP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" altLang="ja-JP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" altLang="ja-JP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i="1" dirty="0" err="1"/>
              <a:t>We</a:t>
            </a:r>
            <a:r>
              <a:rPr lang="de" altLang="ja-JP" i="1" dirty="0"/>
              <a:t> </a:t>
            </a:r>
            <a:r>
              <a:rPr lang="de" altLang="ja-JP" i="1" dirty="0" err="1"/>
              <a:t>expand</a:t>
            </a:r>
            <a:r>
              <a:rPr lang="de" altLang="ja-JP" i="1" dirty="0"/>
              <a:t> </a:t>
            </a:r>
            <a:r>
              <a:rPr lang="de" altLang="ja-JP" i="1" dirty="0" err="1"/>
              <a:t>the</a:t>
            </a:r>
            <a:r>
              <a:rPr lang="de" altLang="ja-JP" i="1" dirty="0"/>
              <a:t> potential </a:t>
            </a:r>
            <a:r>
              <a:rPr lang="de" altLang="ja-JP" i="1" dirty="0" err="1"/>
              <a:t>to</a:t>
            </a:r>
            <a:r>
              <a:rPr lang="de" altLang="ja-JP" i="1" dirty="0"/>
              <a:t> </a:t>
            </a:r>
            <a:r>
              <a:rPr lang="de" altLang="ja-JP" i="1" dirty="0" err="1"/>
              <a:t>higher</a:t>
            </a:r>
            <a:r>
              <a:rPr lang="de" altLang="ja-JP" i="1" dirty="0"/>
              <a:t>-order </a:t>
            </a:r>
            <a:r>
              <a:rPr lang="de" altLang="ja-JP" i="1" dirty="0" err="1"/>
              <a:t>terms</a:t>
            </a:r>
            <a:r>
              <a:rPr lang="de" altLang="ja-JP" i="1" dirty="0"/>
              <a:t> </a:t>
            </a:r>
            <a:r>
              <a:rPr lang="de" altLang="ja-JP" i="1" dirty="0" err="1"/>
              <a:t>to</a:t>
            </a:r>
            <a:r>
              <a:rPr lang="de" altLang="ja-JP" i="1" dirty="0"/>
              <a:t> </a:t>
            </a:r>
            <a:r>
              <a:rPr lang="de" altLang="ja-JP" i="1" dirty="0" err="1"/>
              <a:t>capture</a:t>
            </a:r>
            <a:r>
              <a:rPr lang="de" altLang="ja-JP" i="1" dirty="0"/>
              <a:t> </a:t>
            </a:r>
            <a:r>
              <a:rPr lang="de" altLang="ja-JP" i="1" dirty="0" err="1"/>
              <a:t>nonlinear</a:t>
            </a:r>
            <a:r>
              <a:rPr lang="de" altLang="ja-JP" i="1" dirty="0"/>
              <a:t> </a:t>
            </a:r>
            <a:r>
              <a:rPr lang="de" altLang="ja-JP" i="1" dirty="0" err="1"/>
              <a:t>effects</a:t>
            </a:r>
            <a:r>
              <a:rPr lang="de" altLang="ja-JP" i="1" dirty="0"/>
              <a:t>.</a:t>
            </a:r>
            <a:endParaRPr lang="de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b="1" dirty="0" err="1"/>
              <a:t>expand</a:t>
            </a:r>
            <a:r>
              <a:rPr lang="de" altLang="ja-JP" b="1" dirty="0"/>
              <a:t> </a:t>
            </a:r>
            <a:r>
              <a:rPr lang="de" altLang="ja-JP" b="1" dirty="0" err="1"/>
              <a:t>the</a:t>
            </a:r>
            <a:r>
              <a:rPr lang="de" altLang="ja-JP" b="1" dirty="0"/>
              <a:t> potential </a:t>
            </a:r>
            <a:r>
              <a:rPr lang="de" altLang="ja-JP" b="1" dirty="0" err="1"/>
              <a:t>to</a:t>
            </a:r>
            <a:r>
              <a:rPr lang="de" altLang="ja-JP" b="1" dirty="0"/>
              <a:t> </a:t>
            </a:r>
            <a:r>
              <a:rPr lang="de" altLang="ja-JP" b="1" dirty="0" err="1"/>
              <a:t>higher</a:t>
            </a:r>
            <a:r>
              <a:rPr lang="de" altLang="ja-JP" b="1" dirty="0"/>
              <a:t>-order </a:t>
            </a:r>
            <a:r>
              <a:rPr lang="de" altLang="ja-JP" b="1" dirty="0" err="1"/>
              <a:t>terms</a:t>
            </a:r>
            <a:endParaRPr lang="de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916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inverse Fourier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amplitude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" altLang="ja-JP" dirty="0">
                <a:effectLst/>
              </a:rPr>
              <a:t>Here, \</a:t>
            </a:r>
            <a:r>
              <a:rPr lang="de" altLang="ja-JP" dirty="0" err="1">
                <a:effectLst/>
              </a:rPr>
              <a:t>lambda</a:t>
            </a:r>
            <a:r>
              <a:rPr lang="de" altLang="ja-JP" dirty="0">
                <a:effectLst/>
              </a:rPr>
              <a:t>' = -\</a:t>
            </a:r>
            <a:r>
              <a:rPr lang="de" altLang="ja-JP" dirty="0" err="1">
                <a:effectLst/>
              </a:rPr>
              <a:t>lambda</a:t>
            </a:r>
            <a:r>
              <a:rPr lang="de" altLang="ja-JP" dirty="0">
                <a:effectLst/>
              </a:rPr>
              <a:t>, and </a:t>
            </a:r>
            <a:r>
              <a:rPr lang="de" altLang="ja-JP" dirty="0" err="1">
                <a:effectLst/>
              </a:rPr>
              <a:t>therefore</a:t>
            </a:r>
            <a:r>
              <a:rPr lang="de" altLang="ja-JP" dirty="0">
                <a:effectLst/>
              </a:rPr>
              <a:t> \</a:t>
            </a:r>
            <a:r>
              <a:rPr lang="de" altLang="ja-JP" dirty="0" err="1">
                <a:effectLst/>
              </a:rPr>
              <a:t>lambda</a:t>
            </a:r>
            <a:r>
              <a:rPr lang="de" altLang="ja-JP" dirty="0">
                <a:effectLst/>
              </a:rPr>
              <a:t>' </a:t>
            </a:r>
            <a:r>
              <a:rPr lang="de" altLang="ja-JP" dirty="0" err="1">
                <a:effectLst/>
              </a:rPr>
              <a:t>is</a:t>
            </a:r>
            <a:r>
              <a:rPr lang="de" altLang="ja-JP" dirty="0">
                <a:effectLst/>
              </a:rPr>
              <a:t> positive.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\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coefficient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-order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amplitude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lambda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nonlinear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suppresses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\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lambda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and \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saddle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" altLang="ja-JP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" altLang="ja-JP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i="1" dirty="0" err="1"/>
              <a:t>take</a:t>
            </a:r>
            <a:r>
              <a:rPr lang="de" altLang="ja-JP" i="1" dirty="0"/>
              <a:t> a </a:t>
            </a:r>
            <a:r>
              <a:rPr lang="de" altLang="ja-JP" i="1" dirty="0" err="1"/>
              <a:t>contraction</a:t>
            </a:r>
            <a:r>
              <a:rPr lang="de" altLang="ja-JP" i="1" dirty="0"/>
              <a:t> </a:t>
            </a:r>
            <a:r>
              <a:rPr lang="de" altLang="ja-JP" i="1" dirty="0" err="1"/>
              <a:t>of</a:t>
            </a:r>
            <a:r>
              <a:rPr lang="de" altLang="ja-JP" i="1" dirty="0"/>
              <a:t>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tensor</a:t>
            </a:r>
            <a:endParaRPr lang="de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283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-time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 \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amplitude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substituting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-time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amplitude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relaxation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946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" altLang="ja-JP" i="1" dirty="0"/>
              <a:t>“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dotted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solid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reproduced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 relaxed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not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exactly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sample.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scatter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dotted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fitting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solid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individual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not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quantitative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agreement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quantitatively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different, but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de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de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dotted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solid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reproduced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 relaxed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not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sample.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scatter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dotted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fitting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solid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individual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not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quantitative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agreement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slope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" altLang="ja-JP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" altLang="ja-JP" i="1" dirty="0"/>
              <a:t>This </a:t>
            </a:r>
            <a:r>
              <a:rPr lang="de" altLang="ja-JP" i="1" dirty="0" err="1"/>
              <a:t>is</a:t>
            </a:r>
            <a:r>
              <a:rPr lang="de" altLang="ja-JP" i="1" dirty="0"/>
              <a:t>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plot</a:t>
            </a:r>
            <a:r>
              <a:rPr lang="de" altLang="ja-JP" i="1" dirty="0"/>
              <a:t> </a:t>
            </a:r>
            <a:r>
              <a:rPr lang="de" altLang="ja-JP" i="1" dirty="0" err="1"/>
              <a:t>when</a:t>
            </a:r>
            <a:r>
              <a:rPr lang="de" altLang="ja-JP" i="1" dirty="0"/>
              <a:t> </a:t>
            </a:r>
            <a:r>
              <a:rPr lang="el-GR" altLang="ja-JP" i="1" dirty="0"/>
              <a:t>η </a:t>
            </a:r>
            <a:r>
              <a:rPr lang="de" altLang="ja-JP" i="1" dirty="0" err="1"/>
              <a:t>is</a:t>
            </a:r>
            <a:r>
              <a:rPr lang="de" altLang="ja-JP" i="1" dirty="0"/>
              <a:t> </a:t>
            </a:r>
            <a:r>
              <a:rPr lang="de" altLang="ja-JP" i="1" dirty="0" err="1"/>
              <a:t>varied</a:t>
            </a:r>
            <a:r>
              <a:rPr lang="de" altLang="ja-JP" i="1" dirty="0"/>
              <a:t>. The potential </a:t>
            </a:r>
            <a:r>
              <a:rPr lang="de" altLang="ja-JP" i="1" dirty="0" err="1"/>
              <a:t>change</a:t>
            </a:r>
            <a:r>
              <a:rPr lang="de" altLang="ja-JP" i="1" dirty="0"/>
              <a:t> </a:t>
            </a:r>
            <a:r>
              <a:rPr lang="de" altLang="ja-JP" i="1" dirty="0" err="1"/>
              <a:t>does</a:t>
            </a:r>
            <a:r>
              <a:rPr lang="de" altLang="ja-JP" i="1" dirty="0"/>
              <a:t> not </a:t>
            </a:r>
            <a:r>
              <a:rPr lang="de" altLang="ja-JP" i="1" dirty="0" err="1"/>
              <a:t>perfectly</a:t>
            </a:r>
            <a:r>
              <a:rPr lang="de" altLang="ja-JP" i="1" dirty="0"/>
              <a:t> match, but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response</a:t>
            </a:r>
            <a:r>
              <a:rPr lang="de" altLang="ja-JP" i="1" dirty="0"/>
              <a:t> </a:t>
            </a:r>
            <a:r>
              <a:rPr lang="de" altLang="ja-JP" i="1" dirty="0" err="1"/>
              <a:t>agrees</a:t>
            </a:r>
            <a:r>
              <a:rPr lang="de" altLang="ja-JP" i="1" dirty="0"/>
              <a:t> </a:t>
            </a:r>
            <a:r>
              <a:rPr lang="de" altLang="ja-JP" i="1" dirty="0" err="1"/>
              <a:t>quantitatively</a:t>
            </a:r>
            <a:r>
              <a:rPr lang="de" altLang="ja-JP" i="1" dirty="0"/>
              <a:t> </a:t>
            </a:r>
            <a:r>
              <a:rPr lang="de" altLang="ja-JP" i="1" dirty="0" err="1"/>
              <a:t>when</a:t>
            </a:r>
            <a:r>
              <a:rPr lang="de" altLang="ja-JP" i="1" dirty="0"/>
              <a:t> </a:t>
            </a:r>
            <a:r>
              <a:rPr lang="de" altLang="ja-JP" i="1" dirty="0" err="1"/>
              <a:t>the</a:t>
            </a:r>
            <a:r>
              <a:rPr lang="de" altLang="ja-JP" i="1" dirty="0"/>
              <a:t> </a:t>
            </a:r>
            <a:r>
              <a:rPr lang="de" altLang="ja-JP" i="1" dirty="0" err="1"/>
              <a:t>parameter</a:t>
            </a:r>
            <a:r>
              <a:rPr lang="de" altLang="ja-JP" i="1" dirty="0"/>
              <a:t> </a:t>
            </a:r>
            <a:r>
              <a:rPr lang="de" altLang="ja-JP" i="1" dirty="0" err="1"/>
              <a:t>is</a:t>
            </a:r>
            <a:r>
              <a:rPr lang="de" altLang="ja-JP" i="1" dirty="0"/>
              <a:t> </a:t>
            </a:r>
            <a:r>
              <a:rPr lang="de" altLang="ja-JP" i="1" dirty="0" err="1"/>
              <a:t>varied</a:t>
            </a:r>
            <a:r>
              <a:rPr lang="de" altLang="ja-JP" i="1" dirty="0"/>
              <a:t>.”</a:t>
            </a:r>
            <a:endParaRPr lang="de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20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negative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external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Regardless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negative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dominant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relaxation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04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outline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First, I will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Hessian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will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wavenumber-dependent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Hessian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will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nonlinear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114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amorphous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granular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athermal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thermal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fluctuations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absent.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packings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amorphous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disordered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configurations</a:t>
            </a:r>
            <a:endParaRPr kumimoji="1" lang="de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Hessian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Hessian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modulus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eigenvectors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curvature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potential-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landscape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eigenvector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displacement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positive,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original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negative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83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stress–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stress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gradually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larger,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instability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avalanche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-like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zoom in on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potential-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appears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jump in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</a:t>
            </a:r>
            <a:r>
              <a:rPr kumimoji="1" lang="de" altLang="ja-JP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de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an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repeatedly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configurations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deformation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configurations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possess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negative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instability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initial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nonlinear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suppress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divergence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37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70C2A-803F-08AB-4CA0-17C4D6D36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1D8F4CD-C108-5DA0-A914-FC0817A9A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7A1C2C-3462-B750-71CD-7472C75CB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I will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wave-number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Hessian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Hessian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wave-number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Hessian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form. 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Schonzholz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2013.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periodic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particles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different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exactly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particles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different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overdamped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By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Fourier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D_{IJ}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effectLst/>
              <a:latin typeface="Hiragino Sans" panose="020B0400000000000000" pitchFamily="34" charset="-128"/>
              <a:ea typeface="Hiragino Sans" panose="020B0400000000000000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今までの解析は、</a:t>
            </a:r>
            <a:r>
              <a:rPr lang="de" altLang="ja-JP" dirty="0" err="1">
                <a:effectLst/>
                <a:latin typeface="Helvetica Neue" panose="02000503000000020004" pitchFamily="2" charset="0"/>
                <a:ea typeface="Hiragino Sans" panose="020B0400000000000000" pitchFamily="34" charset="-128"/>
              </a:rPr>
              <a:t>k</a:t>
            </a:r>
            <a:r>
              <a:rPr lang="de" altLang="ja-JP" dirty="0">
                <a:effectLst/>
                <a:latin typeface="Helvetica Neue" panose="02000503000000020004" pitchFamily="2" charset="0"/>
                <a:ea typeface="Hiragino Sans" panose="020B0400000000000000" pitchFamily="34" charset="-128"/>
              </a:rPr>
              <a:t> = 0</a:t>
            </a:r>
            <a:r>
              <a:rPr lang="ja-JP" altLang="en-US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の正の固有値のみを用いて行われてきた。</a:t>
            </a:r>
          </a:p>
          <a:p>
            <a:endParaRPr kumimoji="1" lang="en-US" altLang="ja-JP" dirty="0"/>
          </a:p>
          <a:p>
            <a:r>
              <a:rPr lang="ja-JP" altLang="en-US" b="1">
                <a:effectLst/>
                <a:latin typeface="Helvetica Neue" panose="02000503000000020004" pitchFamily="2" charset="0"/>
              </a:rPr>
              <a:t>システムに負の固有モードが存在する場合、</a:t>
            </a:r>
            <a:endParaRPr lang="ja-JP" altLang="en-US">
              <a:effectLst/>
              <a:latin typeface="Helvetica Neue" panose="02000503000000020004" pitchFamily="2" charset="0"/>
            </a:endParaRPr>
          </a:p>
          <a:p>
            <a:r>
              <a:rPr lang="ja-JP" altLang="en-US" b="1">
                <a:effectLst/>
                <a:latin typeface="Helvetica Neue" panose="02000503000000020004" pitchFamily="2" charset="0"/>
              </a:rPr>
              <a:t>変形を加えた際の応答を</a:t>
            </a:r>
            <a:endParaRPr lang="ja-JP" altLang="en-US">
              <a:effectLst/>
              <a:latin typeface="Helvetica Neue" panose="02000503000000020004" pitchFamily="2" charset="0"/>
            </a:endParaRPr>
          </a:p>
          <a:p>
            <a:r>
              <a:rPr lang="ja-JP" altLang="en-US" b="1">
                <a:effectLst/>
                <a:latin typeface="Hiragino Sans" panose="020B0400000000000000" pitchFamily="34" charset="-128"/>
                <a:ea typeface="Hiragino Sans" panose="020B0400000000000000" pitchFamily="34" charset="-128"/>
              </a:rPr>
              <a:t>理論解析およびシュミレーションを用いて確かめる。</a:t>
            </a:r>
            <a:endParaRPr lang="ja-JP" altLang="en-US">
              <a:effectLst/>
              <a:latin typeface="Hiragino Sans" panose="020B0400000000000000" pitchFamily="34" charset="-128"/>
              <a:ea typeface="Hiragino Sans" panose="020B0400000000000000" pitchFamily="34" charset="-128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E367B-318E-FB9B-BB6F-35C12E0BC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F0611-D87E-574A-8BF2-8E9A6B1BC38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99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D_{IJ}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wave-vector-dependent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eigenvectors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,.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dispersion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-relation-like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sample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packing</a:t>
            </a:r>
            <a:endParaRPr kumimoji="1" lang="de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negative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eigenvector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Goldstone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0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gradually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evolves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15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lambda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negative, R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diverges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simplicity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=\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wavelength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2L.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infinite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deformation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wavelength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deformation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two-cell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boundary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periodic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different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initial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eigenvector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1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setup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-dimensional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bidisperse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frictionless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harmonic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pressure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771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7299A-D760-986A-D9B6-3ADDC6ADA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27A636-1F83-BFD9-A3C7-30CCB90094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FD8F24-EC26-DE07-70F8-0103A7E31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eigenvector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packing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dispersion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Here,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Y-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positive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X-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negative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eigenvalue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eigenvector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original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deformation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perturbation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deformation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amplified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clearly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unstable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de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</a:t>
            </a:r>
            <a:r>
              <a:rPr kumimoji="1" lang="de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433652-1373-7ECD-955A-E94F3F66B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3BBDC-38E2-6F49-96B0-2C6BB0F3A70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99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888A-C03F-754A-B813-206A011E79B6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43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3F3-3E0A-1642-B084-D736EF7A4400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08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7A17-4DD9-8E4C-888E-3A4F60F1482D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42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95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CDD7-6092-3C47-9819-D0A0DFCC729C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9369" y="6356351"/>
            <a:ext cx="2057400" cy="365125"/>
          </a:xfrm>
        </p:spPr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17FF0AF-24FE-CC72-C89B-FE6CB15AFD59}"/>
              </a:ext>
            </a:extLst>
          </p:cNvPr>
          <p:cNvSpPr/>
          <p:nvPr userDrawn="1"/>
        </p:nvSpPr>
        <p:spPr>
          <a:xfrm>
            <a:off x="0" y="0"/>
            <a:ext cx="9144000" cy="6999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14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16F9-352C-E54B-94ED-FCB36FF93A08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2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9B11-60D5-1549-85D3-FCC2FE6226D1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72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261F-36D9-3144-8F47-078EBAE4878C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55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22D-2B8E-9C47-9D4F-A3FD27982ACA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38BB-6883-B442-96D7-CC536B3C579D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5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9EDB-3241-B74B-AFC8-E991A2EBF5FA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1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A723-FE5F-1245-BBC1-D5BCE15F368B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8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8922"/>
            <a:ext cx="9144000" cy="69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3A779-0112-1E49-9A56-7D675C296322}" type="datetime1">
              <a:rPr kumimoji="1" lang="ja-JP" altLang="en-US" smtClean="0"/>
              <a:t>2026/3/14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884A6B-7B36-9941-B394-BAE3B9B2B3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9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10" Type="http://schemas.openxmlformats.org/officeDocument/2006/relationships/image" Target="../media/image45.png"/><Relationship Id="rId4" Type="http://schemas.openxmlformats.org/officeDocument/2006/relationships/image" Target="../media/image12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55.emf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10.png"/><Relationship Id="rId11" Type="http://schemas.openxmlformats.org/officeDocument/2006/relationships/image" Target="../media/image1.emf"/><Relationship Id="rId5" Type="http://schemas.openxmlformats.org/officeDocument/2006/relationships/image" Target="../media/image4.emf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14.png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8.png"/><Relationship Id="rId4" Type="http://schemas.openxmlformats.org/officeDocument/2006/relationships/image" Target="../media/image25.emf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6.png"/><Relationship Id="rId4" Type="http://schemas.openxmlformats.org/officeDocument/2006/relationships/image" Target="../media/image12.png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9000"/>
            <a:lum/>
          </a:blip>
          <a:srcRect/>
          <a:stretch>
            <a:fillRect l="-30000" t="-40000" r="-3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24E48EE8-24E0-D6C6-F282-51BA72AB7FEC}"/>
              </a:ext>
            </a:extLst>
          </p:cNvPr>
          <p:cNvSpPr/>
          <p:nvPr/>
        </p:nvSpPr>
        <p:spPr>
          <a:xfrm>
            <a:off x="587829" y="503499"/>
            <a:ext cx="8294914" cy="6094071"/>
          </a:xfrm>
          <a:prstGeom prst="roundRect">
            <a:avLst>
              <a:gd name="adj" fmla="val 617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0171172-0474-6CF8-4EE8-863C809A7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077" y="1602327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de" altLang="ja-JP" dirty="0" err="1"/>
              <a:t>Weakly</a:t>
            </a:r>
            <a:r>
              <a:rPr lang="de" altLang="ja-JP" dirty="0"/>
              <a:t> </a:t>
            </a:r>
            <a:r>
              <a:rPr lang="de" altLang="ja-JP" dirty="0" err="1"/>
              <a:t>Nonlinear</a:t>
            </a:r>
            <a:r>
              <a:rPr lang="de" altLang="ja-JP" dirty="0"/>
              <a:t> Analysis </a:t>
            </a:r>
            <a:r>
              <a:rPr lang="de" altLang="ja-JP" dirty="0" err="1"/>
              <a:t>Using</a:t>
            </a:r>
            <a:r>
              <a:rPr lang="de" altLang="ja-JP" dirty="0"/>
              <a:t> a </a:t>
            </a:r>
            <a:r>
              <a:rPr lang="de" altLang="ja-JP" dirty="0" err="1"/>
              <a:t>Hessian</a:t>
            </a:r>
            <a:r>
              <a:rPr lang="de" altLang="ja-JP" dirty="0"/>
              <a:t> Matrix </a:t>
            </a:r>
            <a:r>
              <a:rPr lang="de" altLang="ja-JP" dirty="0" err="1"/>
              <a:t>with</a:t>
            </a:r>
            <a:r>
              <a:rPr lang="de" altLang="ja-JP" dirty="0"/>
              <a:t> </a:t>
            </a:r>
            <a:r>
              <a:rPr lang="de" altLang="ja-JP" dirty="0" err="1"/>
              <a:t>Wavenumber</a:t>
            </a:r>
            <a:r>
              <a:rPr lang="de" altLang="ja-JP" dirty="0"/>
              <a:t> </a:t>
            </a:r>
            <a:r>
              <a:rPr lang="de" altLang="ja-JP" dirty="0" err="1"/>
              <a:t>Dependence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201F26-020E-8F3F-D649-60E412392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308983"/>
            <a:ext cx="8458200" cy="188557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Kota Noto, </a:t>
            </a:r>
            <a:r>
              <a:rPr kumimoji="1" lang="en-US" altLang="ja-JP" dirty="0" err="1"/>
              <a:t>Kuniyasu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Saitoh</a:t>
            </a:r>
            <a:r>
              <a:rPr kumimoji="1" lang="en-US" altLang="ja-JP" dirty="0"/>
              <a:t>(A),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err="1"/>
              <a:t>Harukuni</a:t>
            </a:r>
            <a:r>
              <a:rPr kumimoji="1" lang="en-US" altLang="ja-JP" dirty="0"/>
              <a:t> Ikeda, Hisao Hayakawa</a:t>
            </a:r>
          </a:p>
          <a:p>
            <a:endParaRPr lang="en-US" altLang="ja-JP" dirty="0"/>
          </a:p>
          <a:p>
            <a:r>
              <a:rPr kumimoji="1" lang="en-US" altLang="ja-JP" dirty="0"/>
              <a:t>YITP, Kyoto Sangyo Univ.(A)</a:t>
            </a:r>
          </a:p>
          <a:p>
            <a:endParaRPr lang="de" altLang="ja-JP" dirty="0"/>
          </a:p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F76ACE-3768-A4FC-7411-B32B2F485402}"/>
              </a:ext>
            </a:extLst>
          </p:cNvPr>
          <p:cNvSpPr txBox="1"/>
          <p:nvPr/>
        </p:nvSpPr>
        <p:spPr>
          <a:xfrm>
            <a:off x="6966877" y="1025477"/>
            <a:ext cx="196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March 18th, 2026 </a:t>
            </a:r>
            <a:endParaRPr kumimoji="1" lang="ja-JP" altLang="en-US"/>
          </a:p>
        </p:txBody>
      </p:sp>
      <p:pic>
        <p:nvPicPr>
          <p:cNvPr id="9" name="図 8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9624E1C-CB16-4340-AFC1-D2BD2F68C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494" y="18754"/>
            <a:ext cx="1358393" cy="62259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AF81BA-1B0B-808C-2484-7FAE96E54D8F}"/>
              </a:ext>
            </a:extLst>
          </p:cNvPr>
          <p:cNvSpPr txBox="1"/>
          <p:nvPr/>
        </p:nvSpPr>
        <p:spPr>
          <a:xfrm>
            <a:off x="1791165" y="591075"/>
            <a:ext cx="517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/>
              <a:t>Mini-workshop on “</a:t>
            </a:r>
            <a:r>
              <a:rPr kumimoji="1" lang="de" altLang="ja-JP" dirty="0" err="1"/>
              <a:t>Rheology</a:t>
            </a:r>
            <a:r>
              <a:rPr kumimoji="1" lang="de" altLang="ja-JP" dirty="0"/>
              <a:t> </a:t>
            </a:r>
            <a:r>
              <a:rPr kumimoji="1" lang="de" altLang="ja-JP" dirty="0" err="1"/>
              <a:t>of</a:t>
            </a:r>
            <a:r>
              <a:rPr kumimoji="1" lang="de" altLang="ja-JP" dirty="0"/>
              <a:t> </a:t>
            </a:r>
            <a:r>
              <a:rPr kumimoji="1" lang="de" altLang="ja-JP" dirty="0" err="1"/>
              <a:t>dense</a:t>
            </a:r>
            <a:r>
              <a:rPr kumimoji="1" lang="de" altLang="ja-JP" dirty="0"/>
              <a:t> </a:t>
            </a:r>
            <a:r>
              <a:rPr kumimoji="1" lang="de" altLang="ja-JP" dirty="0" err="1"/>
              <a:t>materials</a:t>
            </a:r>
            <a:r>
              <a:rPr kumimoji="1" lang="de" altLang="ja-JP" dirty="0"/>
              <a:t>“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C6B07E-6F94-7E7E-A67B-BF8FE03848F5}"/>
              </a:ext>
            </a:extLst>
          </p:cNvPr>
          <p:cNvSpPr txBox="1"/>
          <p:nvPr/>
        </p:nvSpPr>
        <p:spPr>
          <a:xfrm>
            <a:off x="7261821" y="6201369"/>
            <a:ext cx="1460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/>
              <a:t>@ YITP K206 </a:t>
            </a:r>
          </a:p>
          <a:p>
            <a:endParaRPr kumimoji="1" lang="de" altLang="ja-JP" dirty="0"/>
          </a:p>
          <a:p>
            <a:endParaRPr kumimoji="1" lang="ja-JP" altLang="en-US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8D59D536-3CAE-73A5-ECE8-92ABBC99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5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99768-9628-9A36-5033-58B386372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D9E595-6C1C-8BE1-6175-F342A72E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Response of various perturbations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FC396C-0BA6-7404-1A56-ABF85238B83F}"/>
              </a:ext>
            </a:extLst>
          </p:cNvPr>
          <p:cNvSpPr txBox="1"/>
          <p:nvPr/>
        </p:nvSpPr>
        <p:spPr>
          <a:xfrm>
            <a:off x="748614" y="1281614"/>
            <a:ext cx="17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Sinusoidal wave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70ACA2-E8A9-BC17-0AF0-9062F727BE55}"/>
              </a:ext>
            </a:extLst>
          </p:cNvPr>
          <p:cNvSpPr txBox="1"/>
          <p:nvPr/>
        </p:nvSpPr>
        <p:spPr>
          <a:xfrm>
            <a:off x="3995859" y="128161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Square wave</a:t>
            </a:r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5A9689-8C30-54A0-FA09-56485E1C2201}"/>
              </a:ext>
            </a:extLst>
          </p:cNvPr>
          <p:cNvSpPr txBox="1"/>
          <p:nvPr/>
        </p:nvSpPr>
        <p:spPr>
          <a:xfrm>
            <a:off x="551988" y="5746641"/>
            <a:ext cx="804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The responses are independent of the initial perturbations. 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CB0503C-90D6-81BD-BD10-57D454850320}"/>
              </a:ext>
            </a:extLst>
          </p:cNvPr>
          <p:cNvSpPr txBox="1"/>
          <p:nvPr/>
        </p:nvSpPr>
        <p:spPr>
          <a:xfrm>
            <a:off x="6606177" y="1281614"/>
            <a:ext cx="210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Lowest eigenvector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B9B01EC-63F5-F7BA-20B4-59518AF2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F208E0B-5292-7EEE-B3BB-8C2E099C4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893" y="2081814"/>
            <a:ext cx="2891026" cy="331410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981F5FA-1845-8C32-67FF-BE504B5B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08" y="2066446"/>
            <a:ext cx="2917838" cy="334483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BC6DE61-F281-3985-0075-3FF13C354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13" y="2091261"/>
            <a:ext cx="2891026" cy="33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3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C2F14-C19C-3E89-612F-39F794353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9118DC-28EF-8359-D456-B350055B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/>
              <a:t>Outline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8B3F01-76E9-AF24-FFEC-2288589A8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ja-JP" dirty="0"/>
              <a:t>Introduction of Hessian Matrix</a:t>
            </a:r>
            <a:endParaRPr kumimoji="1" lang="en-US" altLang="ja-JP" dirty="0"/>
          </a:p>
          <a:p>
            <a:pPr marL="514350" indent="-514350">
              <a:buAutoNum type="arabicPeriod"/>
            </a:pPr>
            <a:r>
              <a:rPr lang="en-US" altLang="ja-JP" dirty="0"/>
              <a:t>Derivation of Unstable Modes with Wavenumber</a:t>
            </a:r>
          </a:p>
          <a:p>
            <a:pPr marL="514350" indent="-514350">
              <a:buAutoNum type="arabicPeriod"/>
            </a:pPr>
            <a:r>
              <a:rPr lang="en-US" altLang="ja-JP" dirty="0"/>
              <a:t>Weakly Nonlinear Analysis for Unstable Modes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858AD8-9490-B988-91B6-CE94F1B4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2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A807A-9A1F-2A0B-5DCB-44EDBFE5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Weakly nonlinear analysis</a:t>
            </a:r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2FFE342-7007-ABAF-A1E1-A9465653A7F1}"/>
              </a:ext>
            </a:extLst>
          </p:cNvPr>
          <p:cNvGrpSpPr/>
          <p:nvPr/>
        </p:nvGrpSpPr>
        <p:grpSpPr>
          <a:xfrm>
            <a:off x="6389858" y="1697191"/>
            <a:ext cx="1820275" cy="1134453"/>
            <a:chOff x="6496927" y="4460016"/>
            <a:chExt cx="1820275" cy="11344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7A600B-8D0D-2D5A-42C4-21313FBC6A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1" t="9038" r="4386" b="16233"/>
            <a:stretch/>
          </p:blipFill>
          <p:spPr bwMode="auto">
            <a:xfrm>
              <a:off x="6496927" y="4460016"/>
              <a:ext cx="1820275" cy="1134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130F0D6C-CC32-1686-2D79-05CA98872B9E}"/>
                </a:ext>
              </a:extLst>
            </p:cNvPr>
            <p:cNvSpPr/>
            <p:nvPr/>
          </p:nvSpPr>
          <p:spPr>
            <a:xfrm>
              <a:off x="7705647" y="509188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右矢印 6">
              <a:extLst>
                <a:ext uri="{FF2B5EF4-FFF2-40B4-BE49-F238E27FC236}">
                  <a16:creationId xmlns:a16="http://schemas.microsoft.com/office/drawing/2014/main" id="{C3DDA857-BDB9-13DB-81BB-471295A7A416}"/>
                </a:ext>
              </a:extLst>
            </p:cNvPr>
            <p:cNvSpPr/>
            <p:nvPr/>
          </p:nvSpPr>
          <p:spPr>
            <a:xfrm rot="1801293">
              <a:off x="7702466" y="4756646"/>
              <a:ext cx="450517" cy="2224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28E7A12-7861-BBF6-CC55-2ECC5980B5C0}"/>
              </a:ext>
            </a:extLst>
          </p:cNvPr>
          <p:cNvSpPr txBox="1"/>
          <p:nvPr/>
        </p:nvSpPr>
        <p:spPr>
          <a:xfrm>
            <a:off x="1483412" y="1711371"/>
            <a:ext cx="24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Overdamped equation</a:t>
            </a:r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50E571E-AE56-CC13-BD1A-825F6B8BD97C}"/>
              </a:ext>
            </a:extLst>
          </p:cNvPr>
          <p:cNvSpPr txBox="1"/>
          <p:nvPr/>
        </p:nvSpPr>
        <p:spPr>
          <a:xfrm>
            <a:off x="1483412" y="3102934"/>
            <a:ext cx="280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Weakly nonlinear analysis 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0A55D8F-39E3-44A5-79F7-98422F8A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077A3FB-F29F-8CF9-EF50-F2FEA03E8349}"/>
              </a:ext>
            </a:extLst>
          </p:cNvPr>
          <p:cNvSpPr txBox="1"/>
          <p:nvPr/>
        </p:nvSpPr>
        <p:spPr>
          <a:xfrm>
            <a:off x="138801" y="9015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altLang="ja-JP" dirty="0" err="1"/>
              <a:t>Since</a:t>
            </a:r>
            <a:r>
              <a:rPr lang="de" altLang="ja-JP" dirty="0"/>
              <a:t> </a:t>
            </a:r>
            <a:r>
              <a:rPr lang="de" altLang="ja-JP" dirty="0" err="1"/>
              <a:t>the</a:t>
            </a:r>
            <a:r>
              <a:rPr lang="de" altLang="ja-JP" dirty="0"/>
              <a:t> first-order </a:t>
            </a:r>
            <a:r>
              <a:rPr lang="de" altLang="ja-JP" dirty="0" err="1"/>
              <a:t>term</a:t>
            </a:r>
            <a:r>
              <a:rPr lang="de" altLang="ja-JP" dirty="0"/>
              <a:t> </a:t>
            </a:r>
            <a:r>
              <a:rPr lang="de" altLang="ja-JP" dirty="0" err="1"/>
              <a:t>leads</a:t>
            </a:r>
            <a:r>
              <a:rPr lang="de" altLang="ja-JP" dirty="0"/>
              <a:t> </a:t>
            </a:r>
            <a:r>
              <a:rPr lang="de" altLang="ja-JP" dirty="0" err="1"/>
              <a:t>to</a:t>
            </a:r>
            <a:r>
              <a:rPr lang="de" altLang="ja-JP" dirty="0"/>
              <a:t> a </a:t>
            </a:r>
            <a:r>
              <a:rPr lang="de" altLang="ja-JP" dirty="0" err="1"/>
              <a:t>divergence</a:t>
            </a:r>
            <a:r>
              <a:rPr lang="de" altLang="ja-JP" dirty="0"/>
              <a:t>,</a:t>
            </a:r>
          </a:p>
          <a:p>
            <a:r>
              <a:rPr lang="de" altLang="ja-JP" dirty="0" err="1"/>
              <a:t>we</a:t>
            </a:r>
            <a:r>
              <a:rPr lang="de" altLang="ja-JP" dirty="0"/>
              <a:t> </a:t>
            </a:r>
            <a:r>
              <a:rPr lang="de" altLang="ja-JP" dirty="0" err="1"/>
              <a:t>include</a:t>
            </a:r>
            <a:r>
              <a:rPr lang="de" altLang="ja-JP" dirty="0"/>
              <a:t> </a:t>
            </a:r>
            <a:r>
              <a:rPr lang="de" altLang="ja-JP" dirty="0" err="1"/>
              <a:t>higher</a:t>
            </a:r>
            <a:r>
              <a:rPr lang="de" altLang="ja-JP" dirty="0"/>
              <a:t>-order </a:t>
            </a:r>
            <a:r>
              <a:rPr lang="de" altLang="ja-JP" dirty="0" err="1"/>
              <a:t>terms</a:t>
            </a:r>
            <a:r>
              <a:rPr lang="de" altLang="ja-JP" dirty="0"/>
              <a:t> in </a:t>
            </a:r>
            <a:r>
              <a:rPr lang="de" altLang="ja-JP" dirty="0" err="1"/>
              <a:t>the</a:t>
            </a:r>
            <a:r>
              <a:rPr lang="de" altLang="ja-JP" dirty="0"/>
              <a:t> </a:t>
            </a:r>
            <a:r>
              <a:rPr lang="de" altLang="ja-JP" dirty="0" err="1"/>
              <a:t>expansion</a:t>
            </a:r>
            <a:r>
              <a:rPr lang="de" altLang="ja-JP" dirty="0"/>
              <a:t> </a:t>
            </a:r>
            <a:r>
              <a:rPr lang="de" altLang="ja-JP" dirty="0" err="1"/>
              <a:t>to</a:t>
            </a:r>
            <a:r>
              <a:rPr lang="de" altLang="ja-JP" dirty="0"/>
              <a:t> </a:t>
            </a:r>
            <a:r>
              <a:rPr lang="de" altLang="ja-JP" dirty="0" err="1"/>
              <a:t>suppress</a:t>
            </a:r>
            <a:r>
              <a:rPr lang="de" altLang="ja-JP" dirty="0"/>
              <a:t> </a:t>
            </a:r>
            <a:r>
              <a:rPr lang="de" altLang="ja-JP" dirty="0" err="1"/>
              <a:t>the</a:t>
            </a:r>
            <a:r>
              <a:rPr lang="de" altLang="ja-JP" dirty="0"/>
              <a:t> </a:t>
            </a:r>
            <a:r>
              <a:rPr lang="de" altLang="ja-JP" dirty="0" err="1"/>
              <a:t>divergence</a:t>
            </a:r>
            <a:r>
              <a:rPr lang="de" altLang="ja-JP" dirty="0"/>
              <a:t>.</a:t>
            </a:r>
          </a:p>
          <a:p>
            <a:endParaRPr kumimoji="1" lang="ja-JP" altLang="en-US"/>
          </a:p>
        </p:txBody>
      </p:sp>
      <p:pic>
        <p:nvPicPr>
          <p:cNvPr id="22" name="図 21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F6BAF62F-0A4C-B8A9-8D26-503DD305F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6" y="2260821"/>
            <a:ext cx="2479158" cy="70408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9981706-26AA-178C-7E99-91F5744FF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743" y="3938657"/>
            <a:ext cx="4964417" cy="194330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CCF63F7-8E64-F1D8-85BE-7C26D243D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788" y="4075057"/>
            <a:ext cx="2407137" cy="15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A42B26-37C6-F5E8-AB35-2952E146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 err="1"/>
              <a:t>Nonlinear</a:t>
            </a:r>
            <a:r>
              <a:rPr lang="de" altLang="ja-JP" dirty="0"/>
              <a:t> </a:t>
            </a:r>
            <a:r>
              <a:rPr lang="de" altLang="ja-JP" dirty="0" err="1"/>
              <a:t>equation</a:t>
            </a:r>
            <a:r>
              <a:rPr lang="de" altLang="ja-JP" dirty="0"/>
              <a:t> </a:t>
            </a:r>
            <a:endParaRPr kumimoji="1" lang="ja-JP" altLang="en-US"/>
          </a:p>
        </p:txBody>
      </p:sp>
      <p:pic>
        <p:nvPicPr>
          <p:cNvPr id="25" name="図 24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5592B1FE-B106-59FB-2A93-D158F476C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177" y="1157541"/>
            <a:ext cx="1391712" cy="139171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3D76AEA-9F40-93A5-D30D-6D38F027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CA04534-2A5E-F45B-2E7A-CE96569B1FFE}"/>
              </a:ext>
            </a:extLst>
          </p:cNvPr>
          <p:cNvGrpSpPr/>
          <p:nvPr/>
        </p:nvGrpSpPr>
        <p:grpSpPr>
          <a:xfrm>
            <a:off x="7238748" y="4743914"/>
            <a:ext cx="1820275" cy="1134453"/>
            <a:chOff x="6496927" y="4460016"/>
            <a:chExt cx="1820275" cy="1134453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247DB143-3F47-6D57-5BBE-82C36E6865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1" t="9038" r="4386" b="16233"/>
            <a:stretch/>
          </p:blipFill>
          <p:spPr bwMode="auto">
            <a:xfrm>
              <a:off x="6496927" y="4460016"/>
              <a:ext cx="1820275" cy="1134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494129A4-3F60-B926-0B1C-2434E1D1C2D3}"/>
                </a:ext>
              </a:extLst>
            </p:cNvPr>
            <p:cNvSpPr/>
            <p:nvPr/>
          </p:nvSpPr>
          <p:spPr>
            <a:xfrm>
              <a:off x="7705647" y="509188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>
              <a:extLst>
                <a:ext uri="{FF2B5EF4-FFF2-40B4-BE49-F238E27FC236}">
                  <a16:creationId xmlns:a16="http://schemas.microsoft.com/office/drawing/2014/main" id="{35798E3E-0206-2D54-2581-81E3D7A00C97}"/>
                </a:ext>
              </a:extLst>
            </p:cNvPr>
            <p:cNvSpPr/>
            <p:nvPr/>
          </p:nvSpPr>
          <p:spPr>
            <a:xfrm rot="1801293">
              <a:off x="7702466" y="4756646"/>
              <a:ext cx="450517" cy="2224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63FE8D-3FAF-7BB1-8730-622427847CF0}"/>
              </a:ext>
            </a:extLst>
          </p:cNvPr>
          <p:cNvSpPr txBox="1"/>
          <p:nvPr/>
        </p:nvSpPr>
        <p:spPr>
          <a:xfrm>
            <a:off x="5395284" y="6301945"/>
            <a:ext cx="306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 err="1"/>
              <a:t>evaluated</a:t>
            </a:r>
            <a:r>
              <a:rPr kumimoji="1" lang="de" altLang="ja-JP" dirty="0"/>
              <a:t> at </a:t>
            </a:r>
            <a:r>
              <a:rPr kumimoji="1" lang="de" altLang="ja-JP" dirty="0" err="1"/>
              <a:t>the</a:t>
            </a:r>
            <a:r>
              <a:rPr kumimoji="1" lang="de" altLang="ja-JP" dirty="0"/>
              <a:t> </a:t>
            </a:r>
            <a:r>
              <a:rPr kumimoji="1" lang="de" altLang="ja-JP" dirty="0" err="1"/>
              <a:t>saddle</a:t>
            </a:r>
            <a:r>
              <a:rPr kumimoji="1" lang="de" altLang="ja-JP" dirty="0"/>
              <a:t> </a:t>
            </a:r>
            <a:r>
              <a:rPr kumimoji="1" lang="de" altLang="ja-JP" dirty="0" err="1"/>
              <a:t>point</a:t>
            </a:r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40B274-2D5E-7508-BDC5-CF429B163CAC}"/>
              </a:ext>
            </a:extLst>
          </p:cNvPr>
          <p:cNvSpPr txBox="1"/>
          <p:nvPr/>
        </p:nvSpPr>
        <p:spPr>
          <a:xfrm>
            <a:off x="520117" y="2282980"/>
            <a:ext cx="249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We get bellow equation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9A6F16-AC50-4960-1728-997227674169}"/>
              </a:ext>
            </a:extLst>
          </p:cNvPr>
          <p:cNvSpPr txBox="1"/>
          <p:nvPr/>
        </p:nvSpPr>
        <p:spPr>
          <a:xfrm>
            <a:off x="1292556" y="839838"/>
            <a:ext cx="282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　</a:t>
            </a:r>
            <a:r>
              <a:rPr kumimoji="1" lang="en-US" altLang="ja-JP" dirty="0"/>
              <a:t>Inverse Fourie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561775-4E24-5E24-A2E5-C5F558EA4E93}"/>
                  </a:ext>
                </a:extLst>
              </p:cNvPr>
              <p:cNvSpPr txBox="1"/>
              <p:nvPr/>
            </p:nvSpPr>
            <p:spPr>
              <a:xfrm>
                <a:off x="4984895" y="1414754"/>
                <a:ext cx="15284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b="0" dirty="0"/>
                  <a:t> : Cell Num</a:t>
                </a:r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F561775-4E24-5E24-A2E5-C5F558EA4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95" y="1414754"/>
                <a:ext cx="1528495" cy="646331"/>
              </a:xfrm>
              <a:prstGeom prst="rect">
                <a:avLst/>
              </a:prstGeom>
              <a:blipFill>
                <a:blip r:embed="rId5"/>
                <a:stretch>
                  <a:fillRect t="-3846" r="-2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28">
            <a:extLst>
              <a:ext uri="{FF2B5EF4-FFF2-40B4-BE49-F238E27FC236}">
                <a16:creationId xmlns:a16="http://schemas.microsoft.com/office/drawing/2014/main" id="{10733A49-0232-3053-2952-821C62A44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29" y="5302625"/>
            <a:ext cx="4426100" cy="141885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E6560D1-D7E5-E124-D775-C44B9B20B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5021" y="4280740"/>
            <a:ext cx="4680259" cy="94181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9E28AB2-B857-3C50-1B79-8BC52771F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464" y="4539522"/>
            <a:ext cx="973050" cy="370686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5CC57AF-D174-8C8F-D85B-A8AEA3ABF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8500" y="1239084"/>
            <a:ext cx="3189501" cy="744916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8E3C6F5-BD2A-D8E9-4E54-100CF157ED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2556" y="2758831"/>
            <a:ext cx="6075076" cy="14188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9753A5-568B-D395-487A-1717477DA340}"/>
              </a:ext>
            </a:extLst>
          </p:cNvPr>
          <p:cNvSpPr txBox="1"/>
          <p:nvPr/>
        </p:nvSpPr>
        <p:spPr>
          <a:xfrm>
            <a:off x="7620000" y="40355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37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1F2DBB-E010-3D6B-CF93-1163C289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/>
              <a:t>Time Evolution</a:t>
            </a:r>
            <a:endParaRPr kumimoji="1" lang="ja-JP" altLang="en-US"/>
          </a:p>
        </p:txBody>
      </p:sp>
      <p:pic>
        <p:nvPicPr>
          <p:cNvPr id="6" name="図 5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4DA26B6-F395-9271-8F25-605C45DA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956" y="1108099"/>
            <a:ext cx="2847626" cy="864458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C327A27-400D-5281-F9B3-0A80DEDA72C3}"/>
              </a:ext>
            </a:extLst>
          </p:cNvPr>
          <p:cNvSpPr txBox="1"/>
          <p:nvPr/>
        </p:nvSpPr>
        <p:spPr>
          <a:xfrm>
            <a:off x="4392952" y="822136"/>
            <a:ext cx="175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Then, we obtain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266DAD6-DF6B-708B-2333-AA909EB18D4B}"/>
                  </a:ext>
                </a:extLst>
              </p:cNvPr>
              <p:cNvSpPr txBox="1"/>
              <p:nvPr/>
            </p:nvSpPr>
            <p:spPr>
              <a:xfrm>
                <a:off x="1538822" y="2114397"/>
                <a:ext cx="845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266DAD6-DF6B-708B-2333-AA909EB18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822" y="2114397"/>
                <a:ext cx="84593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80D629-C1D1-B326-95B7-C037A46222FD}"/>
              </a:ext>
            </a:extLst>
          </p:cNvPr>
          <p:cNvSpPr txBox="1"/>
          <p:nvPr/>
        </p:nvSpPr>
        <p:spPr>
          <a:xfrm>
            <a:off x="256422" y="876462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Amplitude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53A882-312E-739B-A56A-61A63B00FE5E}"/>
              </a:ext>
            </a:extLst>
          </p:cNvPr>
          <p:cNvSpPr txBox="1"/>
          <p:nvPr/>
        </p:nvSpPr>
        <p:spPr>
          <a:xfrm>
            <a:off x="256422" y="3393831"/>
            <a:ext cx="155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・</a:t>
            </a:r>
            <a:r>
              <a:rPr kumimoji="1" lang="en-US" altLang="ja-JP" dirty="0"/>
              <a:t>Potential 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2FE4B9A-2B7E-CFF3-C2F6-F91635FB09B2}"/>
                  </a:ext>
                </a:extLst>
              </p:cNvPr>
              <p:cNvSpPr txBox="1"/>
              <p:nvPr/>
            </p:nvSpPr>
            <p:spPr>
              <a:xfrm>
                <a:off x="1440694" y="4616968"/>
                <a:ext cx="845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2FE4B9A-2B7E-CFF3-C2F6-F91635FB0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94" y="4616968"/>
                <a:ext cx="8459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EF7B402-3459-9EF3-C710-B9CD7DF2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3" name="図 12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E8B36E36-10D8-8723-FD1F-078816D0F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776" y="2373951"/>
            <a:ext cx="1391712" cy="1391712"/>
          </a:xfrm>
          <a:prstGeom prst="rect">
            <a:avLst/>
          </a:prstGeom>
        </p:spPr>
      </p:pic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73F9E6D4-97AA-6A1A-18BB-A4910605A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743" y="1352275"/>
            <a:ext cx="4289786" cy="6720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BE0079F-BE0E-9EB3-1A7D-7B6FA6F1C2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7523" y="759817"/>
            <a:ext cx="1755063" cy="469665"/>
          </a:xfrm>
          <a:prstGeom prst="rect">
            <a:avLst/>
          </a:prstGeom>
        </p:spPr>
      </p:pic>
      <p:pic>
        <p:nvPicPr>
          <p:cNvPr id="12" name="図 11" descr="挿絵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56562FA-F780-D312-903B-A45ACB61649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33" t="-681" r="1660" b="-6"/>
          <a:stretch>
            <a:fillRect/>
          </a:stretch>
        </p:blipFill>
        <p:spPr>
          <a:xfrm>
            <a:off x="2384759" y="2544777"/>
            <a:ext cx="3708400" cy="724112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28BD755-F636-B5F3-E194-3ACC0651B4FF}"/>
              </a:ext>
            </a:extLst>
          </p:cNvPr>
          <p:cNvGrpSpPr/>
          <p:nvPr/>
        </p:nvGrpSpPr>
        <p:grpSpPr>
          <a:xfrm>
            <a:off x="9995017" y="3317640"/>
            <a:ext cx="3936370" cy="1179799"/>
            <a:chOff x="2035225" y="2302513"/>
            <a:chExt cx="3936370" cy="1179799"/>
          </a:xfrm>
        </p:grpSpPr>
        <p:pic>
          <p:nvPicPr>
            <p:cNvPr id="20" name="図 19" descr="挿絵, テーブル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E88BAA23-CF39-96D3-7718-EBD25AF8F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9994" b="-687"/>
            <a:stretch>
              <a:fillRect/>
            </a:stretch>
          </p:blipFill>
          <p:spPr>
            <a:xfrm>
              <a:off x="3322572" y="2481968"/>
              <a:ext cx="2649023" cy="724113"/>
            </a:xfrm>
            <a:prstGeom prst="rect">
              <a:avLst/>
            </a:prstGeom>
          </p:spPr>
        </p:pic>
        <p:pic>
          <p:nvPicPr>
            <p:cNvPr id="22" name="図 21" descr="時計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A10B6FC-48C2-DBEC-B174-074912055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4887" r="52686"/>
            <a:stretch>
              <a:fillRect/>
            </a:stretch>
          </p:blipFill>
          <p:spPr>
            <a:xfrm>
              <a:off x="2035225" y="2302513"/>
              <a:ext cx="1287347" cy="1179799"/>
            </a:xfrm>
            <a:prstGeom prst="rect">
              <a:avLst/>
            </a:prstGeom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C3D05FA-0B6F-2761-A27F-8366E054AEDF}"/>
              </a:ext>
            </a:extLst>
          </p:cNvPr>
          <p:cNvGrpSpPr/>
          <p:nvPr/>
        </p:nvGrpSpPr>
        <p:grpSpPr>
          <a:xfrm>
            <a:off x="2690979" y="4759670"/>
            <a:ext cx="3053555" cy="1492110"/>
            <a:chOff x="4217757" y="5046803"/>
            <a:chExt cx="3053555" cy="1492110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66EE2BD8-7E04-50B0-7E3A-599E87625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r="87384" b="65739"/>
            <a:stretch>
              <a:fillRect/>
            </a:stretch>
          </p:blipFill>
          <p:spPr>
            <a:xfrm>
              <a:off x="4217757" y="5201658"/>
              <a:ext cx="685778" cy="1031211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E46AD82E-2ED6-85B9-42C0-9A17B7E28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21528" t="50427" r="50774"/>
            <a:stretch>
              <a:fillRect/>
            </a:stretch>
          </p:blipFill>
          <p:spPr>
            <a:xfrm>
              <a:off x="5765737" y="5046803"/>
              <a:ext cx="1505575" cy="1492110"/>
            </a:xfrm>
            <a:prstGeom prst="rect">
              <a:avLst/>
            </a:prstGeom>
          </p:spPr>
        </p:pic>
        <p:pic>
          <p:nvPicPr>
            <p:cNvPr id="32" name="図 31" descr="テキスト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E7DAB3A-9DE6-7FED-B707-EB082F149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28467" t="27844" r="51063" b="23172"/>
            <a:stretch>
              <a:fillRect/>
            </a:stretch>
          </p:blipFill>
          <p:spPr>
            <a:xfrm>
              <a:off x="5032487" y="5450126"/>
              <a:ext cx="642938" cy="788259"/>
            </a:xfrm>
            <a:prstGeom prst="rect">
              <a:avLst/>
            </a:prstGeom>
          </p:spPr>
        </p:pic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FA7477DF-FF84-D52A-44E7-1FFE670D0B8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-345" t="830" r="1043" b="55962"/>
          <a:stretch>
            <a:fillRect/>
          </a:stretch>
        </p:blipFill>
        <p:spPr>
          <a:xfrm>
            <a:off x="1938481" y="3701232"/>
            <a:ext cx="2598571" cy="6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8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9CEBB0-B75F-9DF6-664E-34CA3BDD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 err="1"/>
              <a:t>Comparison</a:t>
            </a:r>
            <a:r>
              <a:rPr lang="de" altLang="ja-JP" dirty="0"/>
              <a:t> </a:t>
            </a:r>
            <a:r>
              <a:rPr lang="de" altLang="ja-JP" dirty="0" err="1"/>
              <a:t>with</a:t>
            </a:r>
            <a:r>
              <a:rPr lang="de" altLang="ja-JP" dirty="0"/>
              <a:t> </a:t>
            </a:r>
            <a:r>
              <a:rPr lang="de" altLang="ja-JP" dirty="0" err="1"/>
              <a:t>simulations</a:t>
            </a:r>
            <a:endParaRPr kumimoji="1" lang="ja-JP" altLang="en-US"/>
          </a:p>
        </p:txBody>
      </p:sp>
      <p:pic>
        <p:nvPicPr>
          <p:cNvPr id="9" name="図 8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F6B686E-EA0B-C841-1FA2-F6C0A0D1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824" y="1083933"/>
            <a:ext cx="2847626" cy="86445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3C7236-127B-3B5E-40F2-50A9181E64DD}"/>
              </a:ext>
            </a:extLst>
          </p:cNvPr>
          <p:cNvSpPr txBox="1"/>
          <p:nvPr/>
        </p:nvSpPr>
        <p:spPr>
          <a:xfrm>
            <a:off x="1457974" y="6102506"/>
            <a:ext cx="6190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	•	Quantitatively different, qualitatively consistent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8F6D03F-7AFE-C8CE-DA43-3EFCBB9DC8EC}"/>
              </a:ext>
            </a:extLst>
          </p:cNvPr>
          <p:cNvSpPr txBox="1"/>
          <p:nvPr/>
        </p:nvSpPr>
        <p:spPr>
          <a:xfrm>
            <a:off x="1985743" y="2048647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/>
              <a:t>η </a:t>
            </a:r>
            <a:r>
              <a:rPr kumimoji="1" lang="de" altLang="ja-JP" dirty="0" err="1"/>
              <a:t>Dependence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5E2A1BA-5668-E156-178D-B11C7D07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86B52CE-965F-31A2-E6FF-3A1C9A7F7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0" y="2417979"/>
            <a:ext cx="4552203" cy="336991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FB7F6B9-8E27-362B-24C1-86F0F6F40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537" y="764443"/>
            <a:ext cx="1755063" cy="469665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C559879-3A6D-6D26-6693-971E769E834D}"/>
              </a:ext>
            </a:extLst>
          </p:cNvPr>
          <p:cNvGrpSpPr/>
          <p:nvPr/>
        </p:nvGrpSpPr>
        <p:grpSpPr>
          <a:xfrm>
            <a:off x="4643418" y="2620833"/>
            <a:ext cx="4434802" cy="3063076"/>
            <a:chOff x="4643418" y="2620833"/>
            <a:chExt cx="4434802" cy="3063076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06C9F739-29D4-52D4-F92C-B4B2E6738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3418" y="2620833"/>
              <a:ext cx="4434802" cy="30630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3DBCCCDC-1FBB-A595-28C8-1232519BC3EB}"/>
                    </a:ext>
                  </a:extLst>
                </p:cNvPr>
                <p:cNvSpPr txBox="1"/>
                <p:nvPr/>
              </p:nvSpPr>
              <p:spPr>
                <a:xfrm>
                  <a:off x="6748141" y="2734124"/>
                  <a:ext cx="11746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=5×</m:t>
                        </m:r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/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3DBCCCDC-1FBB-A595-28C8-1232519BC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141" y="2734124"/>
                  <a:ext cx="117468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1D890994-8399-7D2A-CBB5-426884C6E3C0}"/>
                    </a:ext>
                  </a:extLst>
                </p:cNvPr>
                <p:cNvSpPr txBox="1"/>
                <p:nvPr/>
              </p:nvSpPr>
              <p:spPr>
                <a:xfrm>
                  <a:off x="6160801" y="3360460"/>
                  <a:ext cx="11746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=5×</m:t>
                        </m:r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/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1D890994-8399-7D2A-CBB5-426884C6E3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0801" y="3360460"/>
                  <a:ext cx="1174681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98AA250E-38F2-FA2C-F41B-8895582B3C7A}"/>
                    </a:ext>
                  </a:extLst>
                </p:cNvPr>
                <p:cNvSpPr txBox="1"/>
                <p:nvPr/>
              </p:nvSpPr>
              <p:spPr>
                <a:xfrm>
                  <a:off x="5380750" y="3891209"/>
                  <a:ext cx="11746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=5×</m:t>
                        </m:r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98AA250E-38F2-FA2C-F41B-8895582B3C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0750" y="3891209"/>
                  <a:ext cx="1174681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B87783ED-79A8-0938-2B91-B4B5899E418D}"/>
              </a:ext>
            </a:extLst>
          </p:cNvPr>
          <p:cNvGrpSpPr/>
          <p:nvPr/>
        </p:nvGrpSpPr>
        <p:grpSpPr>
          <a:xfrm>
            <a:off x="560719" y="1193124"/>
            <a:ext cx="3589365" cy="670857"/>
            <a:chOff x="898490" y="985324"/>
            <a:chExt cx="3589365" cy="670857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94C8CD1-B1F4-FF5C-64B9-B6280E558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-345" t="831" r="1043" b="57527"/>
            <a:stretch>
              <a:fillRect/>
            </a:stretch>
          </p:blipFill>
          <p:spPr>
            <a:xfrm>
              <a:off x="898490" y="1052778"/>
              <a:ext cx="2598571" cy="603403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21B6E39F-E097-5D48-4432-2FA9C0DB8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10731" t="51352" r="49679" b="3729"/>
            <a:stretch>
              <a:fillRect/>
            </a:stretch>
          </p:blipFill>
          <p:spPr>
            <a:xfrm>
              <a:off x="3451835" y="985324"/>
              <a:ext cx="1036020" cy="65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369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A70E4E-C4A8-AA25-E30C-C1710C58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CBABF8-0137-25A0-16A7-AAA7535E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22" y="1198035"/>
            <a:ext cx="8055688" cy="310701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e" altLang="ja-JP" sz="2400" dirty="0" err="1"/>
              <a:t>We</a:t>
            </a:r>
            <a:r>
              <a:rPr lang="de" altLang="ja-JP" sz="2400" dirty="0"/>
              <a:t> </a:t>
            </a:r>
            <a:r>
              <a:rPr lang="de" altLang="ja-JP" sz="2400" dirty="0" err="1"/>
              <a:t>investigated</a:t>
            </a:r>
            <a:r>
              <a:rPr lang="de" altLang="ja-JP" sz="2400" dirty="0"/>
              <a:t> </a:t>
            </a:r>
            <a:r>
              <a:rPr lang="de" altLang="ja-JP" sz="2400" dirty="0" err="1"/>
              <a:t>the</a:t>
            </a:r>
            <a:r>
              <a:rPr lang="de" altLang="ja-JP" sz="2400" dirty="0"/>
              <a:t> </a:t>
            </a:r>
            <a:r>
              <a:rPr lang="de" altLang="ja-JP" sz="2400" dirty="0" err="1"/>
              <a:t>response</a:t>
            </a:r>
            <a:r>
              <a:rPr lang="de" altLang="ja-JP" sz="2400" dirty="0"/>
              <a:t> </a:t>
            </a:r>
            <a:r>
              <a:rPr lang="de" altLang="ja-JP" sz="2400" dirty="0" err="1"/>
              <a:t>of</a:t>
            </a:r>
            <a:r>
              <a:rPr lang="de" altLang="ja-JP" sz="2400" dirty="0"/>
              <a:t> a </a:t>
            </a:r>
            <a:r>
              <a:rPr lang="de" altLang="ja-JP" sz="2400" dirty="0" err="1"/>
              <a:t>system</a:t>
            </a:r>
            <a:r>
              <a:rPr lang="de" altLang="ja-JP" sz="2400" dirty="0"/>
              <a:t> </a:t>
            </a:r>
            <a:r>
              <a:rPr lang="de" altLang="ja-JP" sz="2400" dirty="0" err="1"/>
              <a:t>with</a:t>
            </a:r>
            <a:r>
              <a:rPr lang="de" altLang="ja-JP" sz="2400" dirty="0"/>
              <a:t> negative </a:t>
            </a:r>
            <a:r>
              <a:rPr lang="de" altLang="ja-JP" sz="2400" dirty="0" err="1"/>
              <a:t>eigenmodes</a:t>
            </a:r>
            <a:r>
              <a:rPr lang="de" altLang="ja-JP" sz="2400" dirty="0"/>
              <a:t> </a:t>
            </a:r>
            <a:r>
              <a:rPr lang="de" altLang="ja-JP" sz="2400" dirty="0" err="1"/>
              <a:t>by</a:t>
            </a:r>
            <a:r>
              <a:rPr lang="de" altLang="ja-JP" sz="2400" dirty="0"/>
              <a:t> </a:t>
            </a:r>
            <a:r>
              <a:rPr lang="de" altLang="ja-JP" sz="2400" dirty="0" err="1"/>
              <a:t>applying</a:t>
            </a:r>
            <a:r>
              <a:rPr lang="de" altLang="ja-JP" sz="2400" dirty="0"/>
              <a:t> external </a:t>
            </a:r>
            <a:r>
              <a:rPr lang="de" altLang="ja-JP" sz="2400" dirty="0" err="1"/>
              <a:t>perturbations</a:t>
            </a:r>
            <a:r>
              <a:rPr lang="de" altLang="ja-JP" sz="2400" dirty="0"/>
              <a:t>.</a:t>
            </a:r>
          </a:p>
          <a:p>
            <a:pPr marL="514350" indent="-514350">
              <a:buAutoNum type="arabicPeriod"/>
            </a:pPr>
            <a:r>
              <a:rPr lang="de" altLang="ja-JP" sz="2400" dirty="0" err="1"/>
              <a:t>Regardless</a:t>
            </a:r>
            <a:r>
              <a:rPr lang="de" altLang="ja-JP" sz="2400" dirty="0"/>
              <a:t> </a:t>
            </a:r>
            <a:r>
              <a:rPr lang="de" altLang="ja-JP" sz="2400" dirty="0" err="1"/>
              <a:t>of</a:t>
            </a:r>
            <a:r>
              <a:rPr lang="de" altLang="ja-JP" sz="2400" dirty="0"/>
              <a:t> </a:t>
            </a:r>
            <a:r>
              <a:rPr lang="de" altLang="ja-JP" sz="2400" dirty="0" err="1"/>
              <a:t>the</a:t>
            </a:r>
            <a:r>
              <a:rPr lang="de" altLang="ja-JP" sz="2400" dirty="0"/>
              <a:t> type </a:t>
            </a:r>
            <a:r>
              <a:rPr lang="de" altLang="ja-JP" sz="2400" dirty="0" err="1"/>
              <a:t>of</a:t>
            </a:r>
            <a:r>
              <a:rPr lang="de" altLang="ja-JP" sz="2400" dirty="0"/>
              <a:t> </a:t>
            </a:r>
            <a:r>
              <a:rPr lang="de" altLang="ja-JP" sz="2400" dirty="0" err="1"/>
              <a:t>perturbation</a:t>
            </a:r>
            <a:r>
              <a:rPr lang="de" altLang="ja-JP" sz="2400" dirty="0"/>
              <a:t>, </a:t>
            </a:r>
            <a:r>
              <a:rPr lang="de" altLang="ja-JP" sz="2400" dirty="0" err="1"/>
              <a:t>the</a:t>
            </a:r>
            <a:r>
              <a:rPr lang="de" altLang="ja-JP" sz="2400" dirty="0"/>
              <a:t> negative </a:t>
            </a:r>
            <a:r>
              <a:rPr lang="de" altLang="ja-JP" sz="2400" dirty="0" err="1"/>
              <a:t>eigenmode</a:t>
            </a:r>
            <a:r>
              <a:rPr lang="de" altLang="ja-JP" sz="2400" dirty="0"/>
              <a:t> </a:t>
            </a:r>
            <a:r>
              <a:rPr lang="de" altLang="ja-JP" sz="2400" dirty="0" err="1"/>
              <a:t>dominates</a:t>
            </a:r>
            <a:r>
              <a:rPr lang="de" altLang="ja-JP" sz="2400" dirty="0"/>
              <a:t>, </a:t>
            </a:r>
            <a:r>
              <a:rPr lang="de" altLang="ja-JP" sz="2400" dirty="0" err="1"/>
              <a:t>leading</a:t>
            </a:r>
            <a:r>
              <a:rPr lang="de" altLang="ja-JP" sz="2400" dirty="0"/>
              <a:t> </a:t>
            </a:r>
            <a:r>
              <a:rPr lang="de" altLang="ja-JP" sz="2400" dirty="0" err="1"/>
              <a:t>to</a:t>
            </a:r>
            <a:r>
              <a:rPr lang="de" altLang="ja-JP" sz="2400" dirty="0"/>
              <a:t> </a:t>
            </a:r>
            <a:r>
              <a:rPr lang="de" altLang="ja-JP" sz="2400" dirty="0" err="1"/>
              <a:t>the</a:t>
            </a:r>
            <a:r>
              <a:rPr lang="de" altLang="ja-JP" sz="2400" dirty="0"/>
              <a:t> same </a:t>
            </a:r>
            <a:r>
              <a:rPr lang="de" altLang="ja-JP" sz="2400" dirty="0" err="1"/>
              <a:t>response</a:t>
            </a:r>
            <a:r>
              <a:rPr lang="de" altLang="ja-JP" sz="2400" dirty="0"/>
              <a:t>.</a:t>
            </a:r>
          </a:p>
          <a:p>
            <a:pPr marL="514350" indent="-514350">
              <a:buAutoNum type="arabicPeriod"/>
            </a:pPr>
            <a:r>
              <a:rPr lang="de" altLang="ja-JP" sz="2400" dirty="0" err="1"/>
              <a:t>Weakly</a:t>
            </a:r>
            <a:r>
              <a:rPr lang="de" altLang="ja-JP" sz="2400" dirty="0"/>
              <a:t> </a:t>
            </a:r>
            <a:r>
              <a:rPr lang="de" altLang="ja-JP" sz="2400" dirty="0" err="1"/>
              <a:t>nonlinear</a:t>
            </a:r>
            <a:r>
              <a:rPr lang="de" altLang="ja-JP" sz="2400" dirty="0"/>
              <a:t> </a:t>
            </a:r>
            <a:r>
              <a:rPr lang="de" altLang="ja-JP" sz="2400" dirty="0" err="1"/>
              <a:t>analysis</a:t>
            </a:r>
            <a:r>
              <a:rPr lang="de" altLang="ja-JP" sz="2400" dirty="0"/>
              <a:t> </a:t>
            </a:r>
            <a:r>
              <a:rPr lang="de" altLang="ja-JP" sz="2400" dirty="0" err="1"/>
              <a:t>supports</a:t>
            </a:r>
            <a:r>
              <a:rPr lang="de" altLang="ja-JP" sz="2400" dirty="0"/>
              <a:t> </a:t>
            </a:r>
            <a:r>
              <a:rPr lang="de" altLang="ja-JP" sz="2400" dirty="0" err="1"/>
              <a:t>the</a:t>
            </a:r>
            <a:r>
              <a:rPr lang="de" altLang="ja-JP" sz="2400" dirty="0"/>
              <a:t> </a:t>
            </a:r>
            <a:r>
              <a:rPr lang="de" altLang="ja-JP" sz="2400" dirty="0" err="1"/>
              <a:t>relationship</a:t>
            </a:r>
            <a:r>
              <a:rPr lang="de" altLang="ja-JP" sz="2400" dirty="0"/>
              <a:t> </a:t>
            </a:r>
            <a:r>
              <a:rPr lang="de" altLang="ja-JP" sz="2400" dirty="0" err="1"/>
              <a:t>between</a:t>
            </a:r>
            <a:r>
              <a:rPr lang="de" altLang="ja-JP" sz="2400" dirty="0"/>
              <a:t> </a:t>
            </a:r>
            <a:r>
              <a:rPr lang="de" altLang="ja-JP" sz="2400" dirty="0" err="1"/>
              <a:t>the</a:t>
            </a:r>
            <a:r>
              <a:rPr lang="de" altLang="ja-JP" sz="2400" dirty="0"/>
              <a:t> </a:t>
            </a:r>
            <a:r>
              <a:rPr lang="de" altLang="ja-JP" sz="2400" dirty="0" err="1"/>
              <a:t>energy</a:t>
            </a:r>
            <a:r>
              <a:rPr lang="de" altLang="ja-JP" sz="2400" dirty="0"/>
              <a:t> </a:t>
            </a:r>
            <a:r>
              <a:rPr lang="de" altLang="ja-JP" sz="2400" dirty="0" err="1"/>
              <a:t>decrease</a:t>
            </a:r>
            <a:r>
              <a:rPr lang="de" altLang="ja-JP" sz="2400" dirty="0"/>
              <a:t> and </a:t>
            </a:r>
            <a:r>
              <a:rPr lang="de" altLang="ja-JP" sz="2400" dirty="0" err="1"/>
              <a:t>the</a:t>
            </a:r>
            <a:r>
              <a:rPr lang="de" altLang="ja-JP" sz="2400" dirty="0"/>
              <a:t> </a:t>
            </a:r>
            <a:r>
              <a:rPr lang="de" altLang="ja-JP" sz="2400" dirty="0" err="1"/>
              <a:t>corresponding</a:t>
            </a:r>
            <a:r>
              <a:rPr lang="de" altLang="ja-JP" sz="2400" dirty="0"/>
              <a:t> </a:t>
            </a:r>
            <a:r>
              <a:rPr lang="de" altLang="ja-JP" sz="2400" dirty="0" err="1"/>
              <a:t>eigenvalue</a:t>
            </a:r>
            <a:r>
              <a:rPr lang="de" altLang="ja-JP" sz="2400" dirty="0"/>
              <a:t>.</a:t>
            </a:r>
            <a:endParaRPr kumimoji="1" lang="ja-JP" altLang="en-US" sz="240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24A8AF-4D3B-E16E-34E4-8E3BC12E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3011E47-5353-9DBD-B984-D54BE2CB6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92" y="3750986"/>
            <a:ext cx="2710374" cy="3107013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14D5ADD-AD0A-8D95-8852-CA317BD4BBAE}"/>
              </a:ext>
            </a:extLst>
          </p:cNvPr>
          <p:cNvGrpSpPr/>
          <p:nvPr/>
        </p:nvGrpSpPr>
        <p:grpSpPr>
          <a:xfrm>
            <a:off x="4572000" y="4116111"/>
            <a:ext cx="3455034" cy="2605365"/>
            <a:chOff x="4643418" y="2620833"/>
            <a:chExt cx="4434802" cy="3063076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45F27F3-3F2A-82D7-C5E7-383B85D62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3418" y="2620833"/>
              <a:ext cx="4434802" cy="30630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BEFD04EA-A075-6D19-94EB-4528095C7F1D}"/>
                    </a:ext>
                  </a:extLst>
                </p:cNvPr>
                <p:cNvSpPr txBox="1"/>
                <p:nvPr/>
              </p:nvSpPr>
              <p:spPr>
                <a:xfrm>
                  <a:off x="6748141" y="2734124"/>
                  <a:ext cx="11746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=5×</m:t>
                        </m:r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BEFD04EA-A075-6D19-94EB-4528095C7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8141" y="2734124"/>
                  <a:ext cx="1174681" cy="307777"/>
                </a:xfrm>
                <a:prstGeom prst="rect">
                  <a:avLst/>
                </a:prstGeom>
                <a:blipFill>
                  <a:blip r:embed="rId5"/>
                  <a:stretch>
                    <a:fillRect r="-16438" b="-454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FD128A2-5882-FBB2-B3C5-2535C3E06B64}"/>
                    </a:ext>
                  </a:extLst>
                </p:cNvPr>
                <p:cNvSpPr txBox="1"/>
                <p:nvPr/>
              </p:nvSpPr>
              <p:spPr>
                <a:xfrm>
                  <a:off x="6160801" y="3360460"/>
                  <a:ext cx="11746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=5×</m:t>
                        </m:r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FD128A2-5882-FBB2-B3C5-2535C3E06B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0801" y="3360460"/>
                  <a:ext cx="1174681" cy="307777"/>
                </a:xfrm>
                <a:prstGeom prst="rect">
                  <a:avLst/>
                </a:prstGeom>
                <a:blipFill>
                  <a:blip r:embed="rId6"/>
                  <a:stretch>
                    <a:fillRect r="-16438" b="-454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39A2DF37-760A-8E12-AF3A-7C20967547B4}"/>
                    </a:ext>
                  </a:extLst>
                </p:cNvPr>
                <p:cNvSpPr txBox="1"/>
                <p:nvPr/>
              </p:nvSpPr>
              <p:spPr>
                <a:xfrm>
                  <a:off x="5380750" y="3891209"/>
                  <a:ext cx="11746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=5×</m:t>
                        </m:r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/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39A2DF37-760A-8E12-AF3A-7C2096754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0750" y="3891209"/>
                  <a:ext cx="1174681" cy="307777"/>
                </a:xfrm>
                <a:prstGeom prst="rect">
                  <a:avLst/>
                </a:prstGeom>
                <a:blipFill>
                  <a:blip r:embed="rId7"/>
                  <a:stretch>
                    <a:fillRect r="-16438" b="-90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303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FFC8AA-7269-4804-9C87-D09D64AD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/>
              <a:t>Outline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4E5842-A125-02D9-A373-5F0B3BB5D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kumimoji="1" lang="en-US" altLang="ja-JP" dirty="0"/>
              <a:t>Introduction of Hessian Matrix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e" altLang="ja-JP" dirty="0" err="1"/>
              <a:t>Unstable</a:t>
            </a:r>
            <a:r>
              <a:rPr lang="de" altLang="ja-JP" dirty="0"/>
              <a:t> Modes </a:t>
            </a:r>
            <a:r>
              <a:rPr lang="de" altLang="ja-JP" dirty="0" err="1"/>
              <a:t>from</a:t>
            </a:r>
            <a:r>
              <a:rPr lang="de" altLang="ja-JP" dirty="0"/>
              <a:t> </a:t>
            </a:r>
            <a:r>
              <a:rPr lang="de" altLang="ja-JP" dirty="0" err="1"/>
              <a:t>the</a:t>
            </a:r>
            <a:r>
              <a:rPr lang="de" altLang="ja-JP" dirty="0"/>
              <a:t> </a:t>
            </a:r>
            <a:r>
              <a:rPr lang="de" altLang="ja-JP" dirty="0" err="1"/>
              <a:t>Wavenumber-Dependent</a:t>
            </a:r>
            <a:r>
              <a:rPr lang="de" altLang="ja-JP" dirty="0"/>
              <a:t> </a:t>
            </a:r>
            <a:r>
              <a:rPr lang="de" altLang="ja-JP" dirty="0" err="1"/>
              <a:t>Hessian</a:t>
            </a:r>
            <a:r>
              <a:rPr lang="de" altLang="ja-JP" dirty="0"/>
              <a:t> Matrix</a:t>
            </a:r>
          </a:p>
          <a:p>
            <a:pPr marL="514350" indent="-514350">
              <a:buAutoNum type="arabicPeriod"/>
            </a:pPr>
            <a:r>
              <a:rPr lang="en-US" altLang="ja-JP" dirty="0"/>
              <a:t>Weakly Nonlinear Analysis of Unstable Modes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055332-8EDE-AA58-6AC4-CC6EDA43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2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83946-77A8-F8A0-FAB3-2A6CB455D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CCB68-A550-DD74-F2BC-2016937B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Hessian Matrix </a:t>
            </a:r>
            <a:endParaRPr kumimoji="1" lang="ja-JP" altLang="en-US"/>
          </a:p>
        </p:txBody>
      </p:sp>
      <p:pic>
        <p:nvPicPr>
          <p:cNvPr id="4" name="図 3" descr="グリーン, 座る, 探す, 開く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FCC927B-59DC-EB13-DD3A-92790495BE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0030"/>
          <a:stretch/>
        </p:blipFill>
        <p:spPr>
          <a:xfrm>
            <a:off x="4552481" y="3429000"/>
            <a:ext cx="4569023" cy="2801566"/>
          </a:xfrm>
          <a:prstGeom prst="rect">
            <a:avLst/>
          </a:prstGeom>
        </p:spPr>
      </p:pic>
      <p:pic>
        <p:nvPicPr>
          <p:cNvPr id="5" name="図 4" descr="\documentclass{article}&#10;\usepackage{amsmath}&#10;\pagestyle{empty}&#10;\begin{document}&#10;&#10;$H_{ij}^{\alpha \beta} = \frac{\partial^2 U}{\partial r_{i}^{\alpha}r_{j}^{\beta}}$&#10;&#10;\end{document}" title="IguanaTex Bitmap Display">
            <a:extLst>
              <a:ext uri="{FF2B5EF4-FFF2-40B4-BE49-F238E27FC236}">
                <a16:creationId xmlns:a16="http://schemas.microsoft.com/office/drawing/2014/main" id="{3CAA7DF1-9B93-3147-7E46-6DB2E87FCE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82060" y="948154"/>
            <a:ext cx="2063036" cy="699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D69E623-58FA-8192-593E-DAF9A6BB6631}"/>
                  </a:ext>
                </a:extLst>
              </p:cNvPr>
              <p:cNvSpPr txBox="1"/>
              <p:nvPr/>
            </p:nvSpPr>
            <p:spPr>
              <a:xfrm>
                <a:off x="2837578" y="1679522"/>
                <a:ext cx="1704313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ja-JP" sz="2000" b="1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</m:oMath>
                  </m:oMathPara>
                </a14:m>
                <a:endParaRPr kumimoji="1" lang="ja-JP" altLang="en-US" sz="2000" b="1"/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D69E623-58FA-8192-593E-DAF9A6BB6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78" y="1679522"/>
                <a:ext cx="1704313" cy="700769"/>
              </a:xfrm>
              <a:prstGeom prst="rect">
                <a:avLst/>
              </a:prstGeom>
              <a:blipFill>
                <a:blip r:embed="rId6"/>
                <a:stretch>
                  <a:fillRect t="-67857" r="-14074" b="-60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5BEAC3-5AD6-E3C4-130F-A1DDA723F879}"/>
              </a:ext>
            </a:extLst>
          </p:cNvPr>
          <p:cNvSpPr txBox="1"/>
          <p:nvPr/>
        </p:nvSpPr>
        <p:spPr>
          <a:xfrm>
            <a:off x="2904122" y="2323446"/>
            <a:ext cx="347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Eigenvalue analysis of 2N degree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F3FA639-F352-D822-5201-519D93094B02}"/>
                  </a:ext>
                </a:extLst>
              </p:cNvPr>
              <p:cNvSpPr txBox="1"/>
              <p:nvPr/>
            </p:nvSpPr>
            <p:spPr>
              <a:xfrm>
                <a:off x="640337" y="3144578"/>
                <a:ext cx="388760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1" lang="en-US" altLang="ja-JP" dirty="0"/>
                  <a:t>: corresponding to curvature of PEL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F3FA639-F352-D822-5201-519D9309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37" y="3144578"/>
                <a:ext cx="3887603" cy="390748"/>
              </a:xfrm>
              <a:prstGeom prst="rect">
                <a:avLst/>
              </a:prstGeom>
              <a:blipFill>
                <a:blip r:embed="rId7"/>
                <a:stretch>
                  <a:fillRect t="-6250" r="-326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448C9F9-FC58-FE09-5DDB-2023F5CD2767}"/>
                  </a:ext>
                </a:extLst>
              </p:cNvPr>
              <p:cNvSpPr txBox="1"/>
              <p:nvPr/>
            </p:nvSpPr>
            <p:spPr>
              <a:xfrm>
                <a:off x="4497409" y="1679523"/>
                <a:ext cx="4679166" cy="862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iragino Kaku Gothic ProN" panose="020B0300000000000000" pitchFamily="34" charset="-128"/>
                      </a:rPr>
                      <m:t>𝑈</m:t>
                    </m:r>
                  </m:oMath>
                </a14:m>
                <a:r>
                  <a:rPr lang="de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 :Potential </a:t>
                </a:r>
                <a:r>
                  <a:rPr lang="de" altLang="ja-JP" sz="1600" dirty="0" err="1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energy</a:t>
                </a:r>
                <a:endParaRPr lang="de" altLang="ja-JP" sz="1600" dirty="0">
                  <a:solidFill>
                    <a:srgbClr val="000000"/>
                  </a:solidFill>
                  <a:effectLst/>
                  <a:latin typeface="Hiragino Kaku Gothic ProN" panose="020B0300000000000000" pitchFamily="34" charset="-128"/>
                  <a:ea typeface="Hiragino Kaku Gothic ProN" panose="020B0300000000000000" pitchFamily="34" charset="-128"/>
                </a:endParaRPr>
              </a:p>
              <a:p>
                <a:r>
                  <a:rPr lang="de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iragino Kaku Gothic ProN" panose="020B0300000000000000" pitchFamily="34" charset="-128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iragino Kaku Gothic ProN" panose="020B0300000000000000" pitchFamily="34" charset="-128"/>
                          </a:rPr>
                          <m:t>𝑟</m:t>
                        </m:r>
                      </m:e>
                      <m:sub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iragino Kaku Gothic ProN" panose="020B0300000000000000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altLang="ja-JP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iragino Kaku Gothic ProN" panose="020B0300000000000000" pitchFamily="34" charset="-128"/>
                          </a:rPr>
                          <m:t>𝛼</m:t>
                        </m:r>
                      </m:sup>
                    </m:sSubSup>
                    <m:r>
                      <a:rPr lang="en-US" altLang="ja-JP" sz="16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iragino Kaku Gothic ProN" panose="020B0300000000000000" pitchFamily="34" charset="-128"/>
                      </a:rPr>
                      <m:t>:</m:t>
                    </m:r>
                  </m:oMath>
                </a14:m>
                <a:r>
                  <a:rPr lang="en-US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 particle configuration of </a:t>
                </a:r>
                <a:r>
                  <a:rPr lang="en-US" altLang="ja-JP" sz="1600" dirty="0" err="1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i</a:t>
                </a:r>
                <a:r>
                  <a:rPr lang="en-US" altLang="ja-JP" sz="1600" dirty="0" err="1">
                    <a:solidFill>
                      <a:srgbClr val="000000"/>
                    </a:solidFill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-</a:t>
                </a:r>
                <a:r>
                  <a:rPr lang="en-US" altLang="ja-JP" sz="1600" dirty="0" err="1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th</a:t>
                </a:r>
                <a:r>
                  <a:rPr lang="en-US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 particle</a:t>
                </a:r>
                <a:r>
                  <a:rPr lang="ja-JP" altLang="en-US" sz="160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 </a:t>
                </a:r>
                <a:r>
                  <a:rPr lang="en-US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Hiragino Kaku Gothic ProN" panose="020B0300000000000000" pitchFamily="34" charset="-128"/>
                      </a:rPr>
                      <m:t>𝛼</m:t>
                    </m:r>
                  </m:oMath>
                </a14:m>
                <a:r>
                  <a:rPr lang="en-US" altLang="ja-JP" sz="1600" dirty="0">
                    <a:solidFill>
                      <a:srgbClr val="000000"/>
                    </a:solidFill>
                    <a:effectLst/>
                    <a:latin typeface="Hiragino Kaku Gothic ProN" panose="020B0300000000000000" pitchFamily="34" charset="-128"/>
                    <a:ea typeface="Hiragino Kaku Gothic ProN" panose="020B0300000000000000" pitchFamily="34" charset="-128"/>
                  </a:rPr>
                  <a:t>-cordinate)</a:t>
                </a:r>
                <a:endParaRPr lang="de" altLang="ja-JP" sz="1600" dirty="0">
                  <a:solidFill>
                    <a:srgbClr val="000000"/>
                  </a:solidFill>
                  <a:effectLst/>
                  <a:latin typeface="Hiragino Kaku Gothic ProN" panose="020B0300000000000000" pitchFamily="34" charset="-128"/>
                  <a:ea typeface="Hiragino Kaku Gothic ProN" panose="020B0300000000000000" pitchFamily="34" charset="-128"/>
                </a:endParaRPr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448C9F9-FC58-FE09-5DDB-2023F5CD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409" y="1679523"/>
                <a:ext cx="4679166" cy="862608"/>
              </a:xfrm>
              <a:prstGeom prst="rect">
                <a:avLst/>
              </a:prstGeom>
              <a:blipFill>
                <a:blip r:embed="rId8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F5D15FF-D940-BB40-9F1B-396353D096ED}"/>
                  </a:ext>
                </a:extLst>
              </p:cNvPr>
              <p:cNvSpPr txBox="1"/>
              <p:nvPr/>
            </p:nvSpPr>
            <p:spPr>
              <a:xfrm>
                <a:off x="5513561" y="3051880"/>
                <a:ext cx="2380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800" b="1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ja-JP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ja-JP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 : eigenvector field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F5D15FF-D940-BB40-9F1B-396353D09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561" y="3051880"/>
                <a:ext cx="2380139" cy="369332"/>
              </a:xfrm>
              <a:prstGeom prst="rect">
                <a:avLst/>
              </a:prstGeom>
              <a:blipFill>
                <a:blip r:embed="rId9"/>
                <a:stretch>
                  <a:fillRect l="-4233" t="-113333" b="-16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674A92B-1D22-7808-B5A4-7B6E43A37ABB}"/>
              </a:ext>
            </a:extLst>
          </p:cNvPr>
          <p:cNvGrpSpPr/>
          <p:nvPr/>
        </p:nvGrpSpPr>
        <p:grpSpPr>
          <a:xfrm>
            <a:off x="1074522" y="1454800"/>
            <a:ext cx="3042027" cy="4576868"/>
            <a:chOff x="1074522" y="1454800"/>
            <a:chExt cx="3042027" cy="4576868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C1E7118B-6E84-DFE1-8749-0BCBD280842C}"/>
                </a:ext>
              </a:extLst>
            </p:cNvPr>
            <p:cNvGrpSpPr/>
            <p:nvPr/>
          </p:nvGrpSpPr>
          <p:grpSpPr>
            <a:xfrm>
              <a:off x="1074522" y="4065964"/>
              <a:ext cx="2606094" cy="1579635"/>
              <a:chOff x="4936317" y="5408336"/>
              <a:chExt cx="1731399" cy="1074403"/>
            </a:xfrm>
          </p:grpSpPr>
          <p:pic>
            <p:nvPicPr>
              <p:cNvPr id="16" name="図 15" descr="図形, 四角形&#10;&#10;自動的に生成された説明">
                <a:extLst>
                  <a:ext uri="{FF2B5EF4-FFF2-40B4-BE49-F238E27FC236}">
                    <a16:creationId xmlns:a16="http://schemas.microsoft.com/office/drawing/2014/main" id="{2A414508-3048-4FE1-5E0B-18DE49D78D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4068" t="7600" r="4664" b="17808"/>
              <a:stretch/>
            </p:blipFill>
            <p:spPr>
              <a:xfrm>
                <a:off x="4936317" y="5408336"/>
                <a:ext cx="1731399" cy="1074403"/>
              </a:xfrm>
              <a:prstGeom prst="rect">
                <a:avLst/>
              </a:prstGeom>
            </p:spPr>
          </p:pic>
          <p:sp>
            <p:nvSpPr>
              <p:cNvPr id="17" name="円/楕円 16">
                <a:extLst>
                  <a:ext uri="{FF2B5EF4-FFF2-40B4-BE49-F238E27FC236}">
                    <a16:creationId xmlns:a16="http://schemas.microsoft.com/office/drawing/2014/main" id="{70D34934-9B1B-2DCE-FFFD-F1BE8BD90BDF}"/>
                  </a:ext>
                </a:extLst>
              </p:cNvPr>
              <p:cNvSpPr/>
              <p:nvPr/>
            </p:nvSpPr>
            <p:spPr>
              <a:xfrm>
                <a:off x="5717178" y="6272532"/>
                <a:ext cx="222077" cy="21020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34BBBD87-66F2-78D7-C24A-6A26B1847577}"/>
                </a:ext>
              </a:extLst>
            </p:cNvPr>
            <p:cNvSpPr/>
            <p:nvPr/>
          </p:nvSpPr>
          <p:spPr>
            <a:xfrm rot="5400000">
              <a:off x="329460" y="3093000"/>
              <a:ext cx="4190799" cy="914400"/>
            </a:xfrm>
            <a:prstGeom prst="arc">
              <a:avLst>
                <a:gd name="adj1" fmla="val 19594052"/>
                <a:gd name="adj2" fmla="val 1961628"/>
              </a:avLst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0BBB91DA-28A8-8C83-B513-1E56E90420BC}"/>
                </a:ext>
              </a:extLst>
            </p:cNvPr>
            <p:cNvSpPr/>
            <p:nvPr/>
          </p:nvSpPr>
          <p:spPr>
            <a:xfrm>
              <a:off x="1309975" y="4641418"/>
              <a:ext cx="2806574" cy="1390250"/>
            </a:xfrm>
            <a:custGeom>
              <a:avLst/>
              <a:gdLst>
                <a:gd name="connsiteX0" fmla="*/ 0 w 2806574"/>
                <a:gd name="connsiteY0" fmla="*/ 416459 h 1390250"/>
                <a:gd name="connsiteX1" fmla="*/ 516048 w 2806574"/>
                <a:gd name="connsiteY1" fmla="*/ 1367073 h 1390250"/>
                <a:gd name="connsiteX2" fmla="*/ 968721 w 2806574"/>
                <a:gd name="connsiteY2" fmla="*/ 1086416 h 1390250"/>
                <a:gd name="connsiteX3" fmla="*/ 1303699 w 2806574"/>
                <a:gd name="connsiteY3" fmla="*/ 959667 h 1390250"/>
                <a:gd name="connsiteX4" fmla="*/ 1647731 w 2806574"/>
                <a:gd name="connsiteY4" fmla="*/ 1004935 h 1390250"/>
                <a:gd name="connsiteX5" fmla="*/ 2100404 w 2806574"/>
                <a:gd name="connsiteY5" fmla="*/ 1113576 h 1390250"/>
                <a:gd name="connsiteX6" fmla="*/ 2806574 w 2806574"/>
                <a:gd name="connsiteY6" fmla="*/ 0 h 139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6574" h="1390250">
                  <a:moveTo>
                    <a:pt x="0" y="416459"/>
                  </a:moveTo>
                  <a:cubicBezTo>
                    <a:pt x="177297" y="835936"/>
                    <a:pt x="354595" y="1255414"/>
                    <a:pt x="516048" y="1367073"/>
                  </a:cubicBezTo>
                  <a:cubicBezTo>
                    <a:pt x="677501" y="1478732"/>
                    <a:pt x="837446" y="1154317"/>
                    <a:pt x="968721" y="1086416"/>
                  </a:cubicBezTo>
                  <a:cubicBezTo>
                    <a:pt x="1099996" y="1018515"/>
                    <a:pt x="1190531" y="973247"/>
                    <a:pt x="1303699" y="959667"/>
                  </a:cubicBezTo>
                  <a:cubicBezTo>
                    <a:pt x="1416867" y="946087"/>
                    <a:pt x="1514947" y="979284"/>
                    <a:pt x="1647731" y="1004935"/>
                  </a:cubicBezTo>
                  <a:cubicBezTo>
                    <a:pt x="1780515" y="1030587"/>
                    <a:pt x="1907264" y="1281065"/>
                    <a:pt x="2100404" y="1113576"/>
                  </a:cubicBezTo>
                  <a:cubicBezTo>
                    <a:pt x="2293545" y="946087"/>
                    <a:pt x="2550059" y="473043"/>
                    <a:pt x="2806574" y="0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89C38D6-CDB1-A3B5-C4C4-B02F5C7C7FD0}"/>
              </a:ext>
            </a:extLst>
          </p:cNvPr>
          <p:cNvSpPr txBox="1"/>
          <p:nvPr/>
        </p:nvSpPr>
        <p:spPr>
          <a:xfrm>
            <a:off x="1185576" y="3593275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PEL in a 2N-dimention</a:t>
            </a:r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3F6964B-F7C1-A55B-C0F6-D1C3A13843A4}"/>
              </a:ext>
            </a:extLst>
          </p:cNvPr>
          <p:cNvGrpSpPr/>
          <p:nvPr/>
        </p:nvGrpSpPr>
        <p:grpSpPr>
          <a:xfrm>
            <a:off x="7021405" y="809127"/>
            <a:ext cx="2100099" cy="862608"/>
            <a:chOff x="7040475" y="876728"/>
            <a:chExt cx="1434591" cy="862608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506571C-D7FB-4C70-8200-CB64854AD5B8}"/>
                </a:ext>
              </a:extLst>
            </p:cNvPr>
            <p:cNvSpPr txBox="1"/>
            <p:nvPr/>
          </p:nvSpPr>
          <p:spPr>
            <a:xfrm>
              <a:off x="7102893" y="1005521"/>
              <a:ext cx="13721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We can get other property</a:t>
              </a:r>
            </a:p>
            <a:p>
              <a:r>
                <a:rPr kumimoji="1" lang="en-US" altLang="ja-JP" sz="1100" dirty="0"/>
                <a:t>(DOS, Shear modules ,,, )</a:t>
              </a:r>
              <a:endParaRPr kumimoji="1" lang="ja-JP" altLang="en-US" sz="1100"/>
            </a:p>
          </p:txBody>
        </p:sp>
        <p:sp>
          <p:nvSpPr>
            <p:cNvPr id="26" name="円/楕円 25">
              <a:extLst>
                <a:ext uri="{FF2B5EF4-FFF2-40B4-BE49-F238E27FC236}">
                  <a16:creationId xmlns:a16="http://schemas.microsoft.com/office/drawing/2014/main" id="{71B61D26-DDF3-2348-E5B9-9E1E294F72FB}"/>
                </a:ext>
              </a:extLst>
            </p:cNvPr>
            <p:cNvSpPr/>
            <p:nvPr/>
          </p:nvSpPr>
          <p:spPr>
            <a:xfrm>
              <a:off x="7040475" y="876728"/>
              <a:ext cx="1434591" cy="86260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コンテンツ プレースホルダー 4">
            <a:extLst>
              <a:ext uri="{FF2B5EF4-FFF2-40B4-BE49-F238E27FC236}">
                <a16:creationId xmlns:a16="http://schemas.microsoft.com/office/drawing/2014/main" id="{C94C6A1A-B7FB-690C-116D-9ED62EEAC7E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383" t="34820" r="34688" b="35961"/>
          <a:stretch/>
        </p:blipFill>
        <p:spPr>
          <a:xfrm>
            <a:off x="349156" y="779457"/>
            <a:ext cx="2100099" cy="2197100"/>
          </a:xfrm>
          <a:prstGeom prst="rect">
            <a:avLst/>
          </a:prstGeom>
        </p:spPr>
      </p:pic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21A3C1FD-148D-9105-E996-E30299EB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63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67EED-E490-586E-FB79-3D44BC85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altLang="ja-JP" dirty="0" err="1"/>
              <a:t>Unstable</a:t>
            </a:r>
            <a:r>
              <a:rPr lang="de" altLang="ja-JP" dirty="0"/>
              <a:t> </a:t>
            </a:r>
            <a:r>
              <a:rPr lang="de" altLang="ja-JP" dirty="0" err="1"/>
              <a:t>Particle</a:t>
            </a:r>
            <a:r>
              <a:rPr lang="de" altLang="ja-JP" dirty="0"/>
              <a:t> </a:t>
            </a:r>
            <a:r>
              <a:rPr lang="de" altLang="ja-JP" dirty="0" err="1"/>
              <a:t>Configuration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2AE334-7C9E-4C96-E020-FC2D1F47979B}"/>
              </a:ext>
            </a:extLst>
          </p:cNvPr>
          <p:cNvSpPr txBox="1"/>
          <p:nvPr/>
        </p:nvSpPr>
        <p:spPr>
          <a:xfrm>
            <a:off x="2306917" y="4484795"/>
            <a:ext cx="6862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Repeatedly performing eigenvalue analysis for different particle configurations is necessary.</a:t>
            </a:r>
          </a:p>
        </p:txBody>
      </p:sp>
      <p:pic>
        <p:nvPicPr>
          <p:cNvPr id="6" name="コンテンツ プレースホルダー 4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064ABFE-FF01-6E61-FDCE-6EBE8357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821" y="1305334"/>
            <a:ext cx="3664930" cy="2598272"/>
          </a:xfrm>
          <a:prstGeom prst="rect">
            <a:avLst/>
          </a:prstGeom>
        </p:spPr>
      </p:pic>
      <p:pic>
        <p:nvPicPr>
          <p:cNvPr id="7" name="図 6" descr="グラフ, 散布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C6805D-ABC5-B96A-DEEC-E2AB0BF2E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744" y="1487014"/>
            <a:ext cx="2397760" cy="25464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806FA30-E537-1C5A-9918-5C9AB1F7287C}"/>
                  </a:ext>
                </a:extLst>
              </p:cNvPr>
              <p:cNvSpPr txBox="1"/>
              <p:nvPr/>
            </p:nvSpPr>
            <p:spPr>
              <a:xfrm>
                <a:off x="4407112" y="798017"/>
                <a:ext cx="161428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rad>
                        <m:radPr>
                          <m:deg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ra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806FA30-E537-1C5A-9918-5C9AB1F72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112" y="798017"/>
                <a:ext cx="1614288" cy="390748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BBD567D-96C4-B691-7917-88A9D56FD84C}"/>
              </a:ext>
            </a:extLst>
          </p:cNvPr>
          <p:cNvGrpSpPr/>
          <p:nvPr/>
        </p:nvGrpSpPr>
        <p:grpSpPr>
          <a:xfrm>
            <a:off x="311663" y="4924133"/>
            <a:ext cx="1820275" cy="1134453"/>
            <a:chOff x="6496927" y="4460016"/>
            <a:chExt cx="1820275" cy="1134453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EDBD08D5-D07F-6021-637C-15F1C7B35D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1" t="9038" r="4386" b="16233"/>
            <a:stretch/>
          </p:blipFill>
          <p:spPr bwMode="auto">
            <a:xfrm>
              <a:off x="6496927" y="4460016"/>
              <a:ext cx="1820275" cy="1134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917D156F-6F31-CF0C-301E-A2AF4D76C906}"/>
                </a:ext>
              </a:extLst>
            </p:cNvPr>
            <p:cNvSpPr/>
            <p:nvPr/>
          </p:nvSpPr>
          <p:spPr>
            <a:xfrm>
              <a:off x="7705647" y="509188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右矢印 12">
              <a:extLst>
                <a:ext uri="{FF2B5EF4-FFF2-40B4-BE49-F238E27FC236}">
                  <a16:creationId xmlns:a16="http://schemas.microsoft.com/office/drawing/2014/main" id="{BAB18BD2-EF24-DAD5-C9A6-97B40F7134A8}"/>
                </a:ext>
              </a:extLst>
            </p:cNvPr>
            <p:cNvSpPr/>
            <p:nvPr/>
          </p:nvSpPr>
          <p:spPr>
            <a:xfrm rot="1801293">
              <a:off x="7702466" y="4756646"/>
              <a:ext cx="450517" cy="2224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379E51-41BC-99B1-5D1B-CE532FDFAB40}"/>
              </a:ext>
            </a:extLst>
          </p:cNvPr>
          <p:cNvSpPr txBox="1"/>
          <p:nvPr/>
        </p:nvSpPr>
        <p:spPr>
          <a:xfrm>
            <a:off x="261306" y="3940477"/>
            <a:ext cx="2962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/>
              <a:t>C. E. Maloney and A. Lemaître PRE (2006) </a:t>
            </a:r>
          </a:p>
          <a:p>
            <a:endParaRPr lang="ja-JP" altLang="en-US" sz="12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7216045-4E2C-A6A5-D872-2FB792A068A9}"/>
              </a:ext>
            </a:extLst>
          </p:cNvPr>
          <p:cNvSpPr txBox="1"/>
          <p:nvPr/>
        </p:nvSpPr>
        <p:spPr>
          <a:xfrm>
            <a:off x="3536015" y="3971092"/>
            <a:ext cx="376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/>
              <a:t>F. Ebrahem</a:t>
            </a:r>
            <a:r>
              <a:rPr lang="en-US" altLang="ja-JP" sz="1200" dirty="0"/>
              <a:t> </a:t>
            </a:r>
            <a:r>
              <a:rPr lang="en-US" altLang="ja-JP" sz="1200" i="1" dirty="0"/>
              <a:t>et al</a:t>
            </a:r>
            <a:r>
              <a:rPr lang="en-US" altLang="ja-JP" sz="1200" dirty="0"/>
              <a:t>.</a:t>
            </a:r>
            <a:r>
              <a:rPr lang="ja-JP" altLang="en-US" sz="1200"/>
              <a:t>, Phys. Rev. E 102, 033006 (2020).</a:t>
            </a:r>
          </a:p>
          <a:p>
            <a:endParaRPr lang="ja-JP" altLang="en-US" sz="12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F51135-E9DB-71A1-DEFA-0B8B4C360577}"/>
              </a:ext>
            </a:extLst>
          </p:cNvPr>
          <p:cNvSpPr txBox="1"/>
          <p:nvPr/>
        </p:nvSpPr>
        <p:spPr>
          <a:xfrm>
            <a:off x="3105139" y="5173376"/>
            <a:ext cx="123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ighlight>
                  <a:srgbClr val="FFFF00"/>
                </a:highlight>
              </a:rPr>
              <a:t>Motivation</a:t>
            </a:r>
            <a:endParaRPr kumimoji="1" lang="ja-JP" altLang="en-US">
              <a:highlight>
                <a:srgbClr val="FFFF00"/>
              </a:highlight>
            </a:endParaRPr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B9BCFA79-B33D-A152-8AD1-E48F467C1691}"/>
              </a:ext>
            </a:extLst>
          </p:cNvPr>
          <p:cNvSpPr/>
          <p:nvPr/>
        </p:nvSpPr>
        <p:spPr>
          <a:xfrm>
            <a:off x="2796795" y="5253548"/>
            <a:ext cx="308344" cy="2089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7820F4-D430-4311-32EB-8CE4D31A9C38}"/>
              </a:ext>
            </a:extLst>
          </p:cNvPr>
          <p:cNvSpPr txBox="1"/>
          <p:nvPr/>
        </p:nvSpPr>
        <p:spPr>
          <a:xfrm>
            <a:off x="2131938" y="5533882"/>
            <a:ext cx="710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・</a:t>
            </a:r>
            <a:r>
              <a:rPr kumimoji="1" lang="de" altLang="ja-JP" dirty="0"/>
              <a:t>Focus on </a:t>
            </a:r>
            <a:r>
              <a:rPr kumimoji="1" lang="de" altLang="ja-JP" dirty="0" err="1"/>
              <a:t>configurations</a:t>
            </a:r>
            <a:r>
              <a:rPr kumimoji="1" lang="de" altLang="ja-JP" dirty="0"/>
              <a:t> </a:t>
            </a:r>
            <a:r>
              <a:rPr kumimoji="1" lang="de" altLang="ja-JP" dirty="0" err="1"/>
              <a:t>that</a:t>
            </a:r>
            <a:r>
              <a:rPr kumimoji="1" lang="de" altLang="ja-JP" dirty="0"/>
              <a:t> </a:t>
            </a:r>
            <a:r>
              <a:rPr kumimoji="1" lang="de" altLang="ja-JP" dirty="0" err="1"/>
              <a:t>already</a:t>
            </a:r>
            <a:r>
              <a:rPr kumimoji="1" lang="de" altLang="ja-JP" dirty="0"/>
              <a:t> </a:t>
            </a:r>
            <a:r>
              <a:rPr kumimoji="1" lang="de" altLang="ja-JP" dirty="0" err="1"/>
              <a:t>possess</a:t>
            </a:r>
            <a:r>
              <a:rPr kumimoji="1" lang="de" altLang="ja-JP" dirty="0"/>
              <a:t> </a:t>
            </a:r>
            <a:r>
              <a:rPr kumimoji="1" lang="de" altLang="ja-JP" dirty="0">
                <a:highlight>
                  <a:srgbClr val="00FF00"/>
                </a:highlight>
              </a:rPr>
              <a:t>negative </a:t>
            </a:r>
            <a:r>
              <a:rPr kumimoji="1" lang="de" altLang="ja-JP" dirty="0" err="1">
                <a:highlight>
                  <a:srgbClr val="00FF00"/>
                </a:highlight>
              </a:rPr>
              <a:t>eigenvalues</a:t>
            </a:r>
            <a:r>
              <a:rPr kumimoji="1" lang="de" altLang="ja-JP" dirty="0"/>
              <a:t>.</a:t>
            </a:r>
          </a:p>
          <a:p>
            <a:r>
              <a:rPr kumimoji="1" lang="ja-JP" altLang="en-US"/>
              <a:t>・</a:t>
            </a:r>
            <a:r>
              <a:rPr kumimoji="1" lang="de" altLang="ja-JP" dirty="0"/>
              <a:t>Analyze </a:t>
            </a:r>
            <a:r>
              <a:rPr kumimoji="1" lang="de" altLang="ja-JP" dirty="0" err="1"/>
              <a:t>configurations</a:t>
            </a:r>
            <a:r>
              <a:rPr kumimoji="1" lang="de" altLang="ja-JP" dirty="0"/>
              <a:t> </a:t>
            </a:r>
            <a:r>
              <a:rPr kumimoji="1" lang="de" altLang="ja-JP" dirty="0" err="1"/>
              <a:t>that</a:t>
            </a:r>
            <a:r>
              <a:rPr kumimoji="1" lang="de" altLang="ja-JP" dirty="0"/>
              <a:t> </a:t>
            </a:r>
            <a:r>
              <a:rPr kumimoji="1" lang="de" altLang="ja-JP" dirty="0" err="1"/>
              <a:t>become</a:t>
            </a:r>
            <a:r>
              <a:rPr kumimoji="1" lang="de" altLang="ja-JP" dirty="0"/>
              <a:t> </a:t>
            </a:r>
            <a:r>
              <a:rPr kumimoji="1" lang="de" altLang="ja-JP" dirty="0" err="1"/>
              <a:t>unstable</a:t>
            </a:r>
            <a:r>
              <a:rPr kumimoji="1" lang="de" altLang="ja-JP" dirty="0"/>
              <a:t> </a:t>
            </a:r>
            <a:r>
              <a:rPr kumimoji="1" lang="de" altLang="ja-JP" dirty="0" err="1"/>
              <a:t>with</a:t>
            </a:r>
            <a:r>
              <a:rPr kumimoji="1" lang="de" altLang="ja-JP" dirty="0"/>
              <a:t> a </a:t>
            </a:r>
            <a:r>
              <a:rPr kumimoji="1" lang="de" altLang="ja-JP" dirty="0" err="1">
                <a:highlight>
                  <a:srgbClr val="00FF00"/>
                </a:highlight>
              </a:rPr>
              <a:t>single</a:t>
            </a:r>
            <a:r>
              <a:rPr kumimoji="1" lang="de" altLang="ja-JP" dirty="0">
                <a:highlight>
                  <a:srgbClr val="00FF00"/>
                </a:highlight>
              </a:rPr>
              <a:t> </a:t>
            </a:r>
            <a:r>
              <a:rPr kumimoji="1" lang="de" altLang="ja-JP" dirty="0" err="1">
                <a:highlight>
                  <a:srgbClr val="00FF00"/>
                </a:highlight>
              </a:rPr>
              <a:t>perturbation</a:t>
            </a:r>
            <a:r>
              <a:rPr kumimoji="1" lang="de" altLang="ja-JP" dirty="0">
                <a:highlight>
                  <a:srgbClr val="00FF00"/>
                </a:highlight>
              </a:rPr>
              <a:t> </a:t>
            </a:r>
            <a:r>
              <a:rPr kumimoji="1" lang="de" altLang="ja-JP" dirty="0" err="1"/>
              <a:t>from</a:t>
            </a:r>
            <a:r>
              <a:rPr kumimoji="1" lang="de" altLang="ja-JP" dirty="0"/>
              <a:t> </a:t>
            </a:r>
            <a:r>
              <a:rPr kumimoji="1" lang="de" altLang="ja-JP" dirty="0" err="1"/>
              <a:t>the</a:t>
            </a:r>
            <a:r>
              <a:rPr kumimoji="1" lang="de" altLang="ja-JP" dirty="0"/>
              <a:t> initial </a:t>
            </a:r>
            <a:r>
              <a:rPr kumimoji="1" lang="de" altLang="ja-JP" dirty="0" err="1"/>
              <a:t>condition</a:t>
            </a:r>
            <a:r>
              <a:rPr kumimoji="1" lang="de" altLang="ja-JP" dirty="0"/>
              <a:t>.</a:t>
            </a:r>
          </a:p>
          <a:p>
            <a:r>
              <a:rPr kumimoji="1" lang="ja-JP" altLang="en-US"/>
              <a:t>・</a:t>
            </a:r>
            <a:r>
              <a:rPr kumimoji="1" lang="en-US" altLang="ja-JP" dirty="0"/>
              <a:t>Include nonlinear terms to suppress the divergence.</a:t>
            </a:r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C78FC99-4FFA-7F1F-5AFB-F378D9E181EB}"/>
              </a:ext>
            </a:extLst>
          </p:cNvPr>
          <p:cNvCxnSpPr/>
          <p:nvPr/>
        </p:nvCxnSpPr>
        <p:spPr>
          <a:xfrm flipH="1">
            <a:off x="2902432" y="2307071"/>
            <a:ext cx="228600" cy="206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CFC134D-7FA3-2587-FE7E-E4943BD3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4" descr="グラフ, 散布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83EA2C2-5942-6A56-D7BF-3A8E83DE6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231" y="1632197"/>
            <a:ext cx="2846491" cy="216796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49F633A-041C-898F-F74C-BEDF417F7B17}"/>
              </a:ext>
            </a:extLst>
          </p:cNvPr>
          <p:cNvSpPr txBox="1"/>
          <p:nvPr/>
        </p:nvSpPr>
        <p:spPr>
          <a:xfrm>
            <a:off x="7272334" y="4084744"/>
            <a:ext cx="1871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sz="1200" dirty="0"/>
              <a:t>D. </a:t>
            </a:r>
            <a:r>
              <a:rPr kumimoji="1" lang="de" altLang="ja-JP" sz="1200" dirty="0" err="1"/>
              <a:t>Ishima</a:t>
            </a:r>
            <a:r>
              <a:rPr kumimoji="1" lang="de" altLang="ja-JP" sz="1200" dirty="0"/>
              <a:t> </a:t>
            </a:r>
            <a:r>
              <a:rPr kumimoji="1" lang="de" altLang="ja-JP" sz="1200" i="1" dirty="0"/>
              <a:t>et al</a:t>
            </a:r>
            <a:r>
              <a:rPr kumimoji="1" lang="de" altLang="ja-JP" sz="1200" dirty="0"/>
              <a:t>., PRE 2023</a:t>
            </a:r>
          </a:p>
          <a:p>
            <a:endParaRPr kumimoji="1" lang="de" altLang="ja-JP" dirty="0"/>
          </a:p>
          <a:p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0931EF-D5F8-D256-B7D1-6B7796681F12}"/>
              </a:ext>
            </a:extLst>
          </p:cNvPr>
          <p:cNvSpPr txBox="1"/>
          <p:nvPr/>
        </p:nvSpPr>
        <p:spPr>
          <a:xfrm>
            <a:off x="4631939" y="1246458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 err="1"/>
              <a:t>Heltzian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6E47F50-B0F4-CA26-933E-02ADE816F552}"/>
              </a:ext>
            </a:extLst>
          </p:cNvPr>
          <p:cNvSpPr txBox="1"/>
          <p:nvPr/>
        </p:nvSpPr>
        <p:spPr>
          <a:xfrm>
            <a:off x="7272334" y="1273849"/>
            <a:ext cx="4957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</a:t>
            </a:r>
            <a:r>
              <a:rPr lang="ja-JP" altLang="en-US"/>
              <a:t>armonic</a:t>
            </a:r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42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5952-BBBF-09A5-59FD-2EC28D437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A4E95-46F1-0B53-6719-8417F3D3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20" y="-238286"/>
            <a:ext cx="10090653" cy="1325563"/>
          </a:xfrm>
        </p:spPr>
        <p:txBody>
          <a:bodyPr/>
          <a:lstStyle/>
          <a:p>
            <a:r>
              <a:rPr kumimoji="1" lang="en-US" altLang="ja-JP" dirty="0"/>
              <a:t>Hessian matrix including wave vector</a:t>
            </a:r>
            <a:endParaRPr kumimoji="1" lang="ja-JP" altLang="en-US"/>
          </a:p>
        </p:txBody>
      </p:sp>
      <p:sp>
        <p:nvSpPr>
          <p:cNvPr id="17" name="コンテンツ プレースホルダー 16">
            <a:extLst>
              <a:ext uri="{FF2B5EF4-FFF2-40B4-BE49-F238E27FC236}">
                <a16:creationId xmlns:a16="http://schemas.microsoft.com/office/drawing/2014/main" id="{8B3B7C42-8D50-EA15-CC1C-07CD31227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30" y="2965544"/>
            <a:ext cx="4486832" cy="324281"/>
          </a:xfrm>
        </p:spPr>
        <p:txBody>
          <a:bodyPr/>
          <a:lstStyle/>
          <a:p>
            <a:pPr marL="0" indent="0">
              <a:buNone/>
            </a:pPr>
            <a:r>
              <a:rPr lang="de" altLang="ja-JP" sz="1600" dirty="0">
                <a:effectLst/>
                <a:latin typeface="LMRoman12-Regular-Identity-H"/>
              </a:rPr>
              <a:t>S. </a:t>
            </a:r>
            <a:r>
              <a:rPr lang="de" altLang="ja-JP" sz="1600" dirty="0" err="1">
                <a:effectLst/>
                <a:latin typeface="LMRoman12-Regular-Identity-H"/>
              </a:rPr>
              <a:t>Schoenholz</a:t>
            </a:r>
            <a:r>
              <a:rPr lang="de" altLang="ja-JP" sz="1600" dirty="0">
                <a:effectLst/>
                <a:latin typeface="LMRoman12-Regular-Identity-H"/>
              </a:rPr>
              <a:t> </a:t>
            </a:r>
            <a:r>
              <a:rPr lang="de" altLang="ja-JP" sz="1600" i="1" dirty="0">
                <a:effectLst/>
                <a:latin typeface="LMRoman12-Regular-Identity-H"/>
              </a:rPr>
              <a:t>et al</a:t>
            </a:r>
            <a:r>
              <a:rPr lang="de" altLang="ja-JP" sz="1600" dirty="0">
                <a:effectLst/>
                <a:latin typeface="LMRoman12-Regular-Identity-H"/>
              </a:rPr>
              <a:t>. </a:t>
            </a:r>
            <a:r>
              <a:rPr lang="de" altLang="ja-JP" sz="1600" dirty="0">
                <a:effectLst/>
                <a:latin typeface="AdvOTec4e56ad.I"/>
              </a:rPr>
              <a:t> Soft Matter</a:t>
            </a:r>
            <a:r>
              <a:rPr lang="de" altLang="ja-JP" sz="1600" dirty="0">
                <a:effectLst/>
                <a:latin typeface="AdvOT281613a3"/>
              </a:rPr>
              <a:t>, </a:t>
            </a:r>
            <a:r>
              <a:rPr lang="de" altLang="ja-JP" sz="1600" dirty="0">
                <a:effectLst/>
                <a:latin typeface="AdvOTfb668818.B"/>
              </a:rPr>
              <a:t>9</a:t>
            </a:r>
            <a:r>
              <a:rPr lang="de" altLang="ja-JP" sz="1600" dirty="0">
                <a:effectLst/>
                <a:latin typeface="AdvOT281613a3"/>
              </a:rPr>
              <a:t>, 11000 (2013).</a:t>
            </a:r>
            <a:endParaRPr lang="de" altLang="ja-JP" sz="16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2808DE3-4B66-5222-BE40-036527A93444}"/>
              </a:ext>
            </a:extLst>
          </p:cNvPr>
          <p:cNvSpPr txBox="1"/>
          <p:nvPr/>
        </p:nvSpPr>
        <p:spPr>
          <a:xfrm>
            <a:off x="123320" y="855890"/>
            <a:ext cx="172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Hessian matrix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590E4F-231D-2DE8-1211-5F44AD4D9241}"/>
              </a:ext>
            </a:extLst>
          </p:cNvPr>
          <p:cNvSpPr txBox="1"/>
          <p:nvPr/>
        </p:nvSpPr>
        <p:spPr>
          <a:xfrm>
            <a:off x="0" y="1601381"/>
            <a:ext cx="397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Hessian matrix including wavenumber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3D974E-0D6E-D662-DD9C-C5161DA5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983DB1F-0E58-9D6B-5A9B-E5F03930E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54" y="2060892"/>
            <a:ext cx="3410636" cy="852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1A8E62F-9F08-85D4-2342-D262BBE2E488}"/>
                  </a:ext>
                </a:extLst>
              </p:cNvPr>
              <p:cNvSpPr txBox="1"/>
              <p:nvPr/>
            </p:nvSpPr>
            <p:spPr>
              <a:xfrm>
                <a:off x="6774007" y="3242509"/>
                <a:ext cx="2667910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:Particle index</a:t>
                </a:r>
                <a:endParaRPr kumimoji="1" lang="en-US" altLang="ja-JP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:Cell index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p>
                    </m:sSup>
                  </m:oMath>
                </a14:m>
                <a:r>
                  <a:rPr lang="en-US" altLang="ja-JP" b="1" dirty="0"/>
                  <a:t> </a:t>
                </a:r>
                <a:r>
                  <a:rPr lang="en-US" altLang="ja-JP" dirty="0"/>
                  <a:t>: Center of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ja-JP" dirty="0"/>
                  <a:t>-</a:t>
                </a:r>
                <a:r>
                  <a:rPr lang="en-US" altLang="ja-JP" dirty="0" err="1"/>
                  <a:t>th</a:t>
                </a:r>
                <a:r>
                  <a:rPr lang="en-US" altLang="ja-JP" dirty="0"/>
                  <a:t> cell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𝝁𝝂</m:t>
                        </m:r>
                      </m:sub>
                    </m:sSub>
                    <m:r>
                      <a:rPr kumimoji="1" lang="en-US" altLang="ja-JP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  <m:r>
                      <a:rPr kumimoji="1" lang="en-US" altLang="ja-JP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1A8E62F-9F08-85D4-2342-D262BBE2E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007" y="3242509"/>
                <a:ext cx="2667910" cy="1222835"/>
              </a:xfrm>
              <a:prstGeom prst="rect">
                <a:avLst/>
              </a:prstGeom>
              <a:blipFill>
                <a:blip r:embed="rId4"/>
                <a:stretch>
                  <a:fillRect t="-3093" b="-30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97BF5D9-74E9-5CD2-72F6-161C32A20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934" y="5325110"/>
            <a:ext cx="3090336" cy="77830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5DA00A-0A85-25EC-CC70-2B0301CE6681}"/>
              </a:ext>
            </a:extLst>
          </p:cNvPr>
          <p:cNvSpPr txBox="1"/>
          <p:nvPr/>
        </p:nvSpPr>
        <p:spPr>
          <a:xfrm>
            <a:off x="2762297" y="4213591"/>
            <a:ext cx="38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" altLang="ja-JP" dirty="0" err="1"/>
              <a:t>We</a:t>
            </a:r>
            <a:r>
              <a:rPr lang="de" altLang="ja-JP" dirty="0"/>
              <a:t> </a:t>
            </a:r>
            <a:r>
              <a:rPr lang="de" altLang="ja-JP" dirty="0" err="1"/>
              <a:t>consider</a:t>
            </a:r>
            <a:r>
              <a:rPr lang="de" altLang="ja-JP" dirty="0"/>
              <a:t> </a:t>
            </a:r>
            <a:r>
              <a:rPr lang="de" altLang="ja-JP" dirty="0" err="1"/>
              <a:t>overdamped</a:t>
            </a:r>
            <a:r>
              <a:rPr lang="de" altLang="ja-JP" dirty="0"/>
              <a:t> </a:t>
            </a:r>
            <a:r>
              <a:rPr lang="de" altLang="ja-JP" dirty="0" err="1"/>
              <a:t>dynamics</a:t>
            </a:r>
            <a:r>
              <a:rPr lang="de" altLang="ja-JP" dirty="0"/>
              <a:t>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DD6D78-8BFA-C567-5180-896E81727671}"/>
              </a:ext>
            </a:extLst>
          </p:cNvPr>
          <p:cNvSpPr txBox="1"/>
          <p:nvPr/>
        </p:nvSpPr>
        <p:spPr>
          <a:xfrm>
            <a:off x="6456507" y="4877426"/>
            <a:ext cx="217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" altLang="ja-JP" dirty="0"/>
              <a:t>Fourier </a:t>
            </a:r>
            <a:r>
              <a:rPr lang="de" altLang="ja-JP" dirty="0" err="1"/>
              <a:t>transform</a:t>
            </a:r>
            <a:endParaRPr lang="de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FDBCFA0-0B04-949A-7517-3B88AA662D9D}"/>
                  </a:ext>
                </a:extLst>
              </p:cNvPr>
              <p:cNvSpPr txBox="1"/>
              <p:nvPr/>
            </p:nvSpPr>
            <p:spPr>
              <a:xfrm>
                <a:off x="5510703" y="1063551"/>
                <a:ext cx="22153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kumimoji="1" lang="en-US" altLang="ja-JP" sz="2800" b="1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sub>
                      </m:sSub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</m:d>
                    </m:oMath>
                  </m:oMathPara>
                </a14:m>
                <a:endParaRPr kumimoji="1" lang="ja-JP" altLang="en-US" sz="2800" b="1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FDBCFA0-0B04-949A-7517-3B88AA662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703" y="1063551"/>
                <a:ext cx="2215350" cy="523220"/>
              </a:xfrm>
              <a:prstGeom prst="rect">
                <a:avLst/>
              </a:prstGeom>
              <a:blipFill>
                <a:blip r:embed="rId6"/>
                <a:stretch>
                  <a:fillRect t="-135714" r="-17045" b="-20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9B61FD8-ADA4-E385-D635-63B412A7F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826" y="764519"/>
            <a:ext cx="2317942" cy="782127"/>
          </a:xfrm>
          <a:prstGeom prst="rect">
            <a:avLst/>
          </a:prstGeom>
        </p:spPr>
      </p:pic>
      <p:pic>
        <p:nvPicPr>
          <p:cNvPr id="12" name="コンテンツ プレースホルダー 12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7082BC5-896C-55A7-D5D5-C3DA00DA5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67145"/>
            <a:ext cx="2552718" cy="25527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80B731-83F3-DFA8-0A5A-DB15388F858D}"/>
                  </a:ext>
                </a:extLst>
              </p:cNvPr>
              <p:cNvSpPr txBox="1"/>
              <p:nvPr/>
            </p:nvSpPr>
            <p:spPr>
              <a:xfrm>
                <a:off x="5386857" y="1970713"/>
                <a:ext cx="3387081" cy="87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480B731-83F3-DFA8-0A5A-DB15388F8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857" y="1970713"/>
                <a:ext cx="3387081" cy="874085"/>
              </a:xfrm>
              <a:prstGeom prst="rect">
                <a:avLst/>
              </a:prstGeom>
              <a:blipFill>
                <a:blip r:embed="rId9"/>
                <a:stretch>
                  <a:fillRect t="-120000" b="-16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D34BDCA1-5ED6-DA6E-3A39-E6FC6CE1A8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99" y="4673764"/>
            <a:ext cx="2797630" cy="794527"/>
          </a:xfrm>
          <a:prstGeom prst="rect">
            <a:avLst/>
          </a:prstGeom>
        </p:spPr>
      </p:pic>
      <p:pic>
        <p:nvPicPr>
          <p:cNvPr id="27" name="図 26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0449CD1B-04AC-192F-9401-89332294A7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7789" y="5928554"/>
            <a:ext cx="3248421" cy="792922"/>
          </a:xfrm>
          <a:prstGeom prst="rect">
            <a:avLst/>
          </a:prstGeom>
        </p:spPr>
      </p:pic>
      <p:sp>
        <p:nvSpPr>
          <p:cNvPr id="28" name="下矢印 27">
            <a:extLst>
              <a:ext uri="{FF2B5EF4-FFF2-40B4-BE49-F238E27FC236}">
                <a16:creationId xmlns:a16="http://schemas.microsoft.com/office/drawing/2014/main" id="{B7FE6631-77B9-F32D-B925-0502D902AF3B}"/>
              </a:ext>
            </a:extLst>
          </p:cNvPr>
          <p:cNvSpPr/>
          <p:nvPr/>
        </p:nvSpPr>
        <p:spPr>
          <a:xfrm>
            <a:off x="3987125" y="5574538"/>
            <a:ext cx="908474" cy="1709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03C7E5-73B4-A6EF-A78F-D869BA0BEF1D}"/>
              </a:ext>
            </a:extLst>
          </p:cNvPr>
          <p:cNvSpPr txBox="1"/>
          <p:nvPr/>
        </p:nvSpPr>
        <p:spPr>
          <a:xfrm>
            <a:off x="12916" y="3504328"/>
            <a:ext cx="6312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" altLang="ja-JP" b="1" dirty="0" err="1"/>
              <a:t>To</a:t>
            </a:r>
            <a:r>
              <a:rPr lang="de" altLang="ja-JP" b="1" dirty="0"/>
              <a:t> </a:t>
            </a:r>
            <a:r>
              <a:rPr lang="de" altLang="ja-JP" b="1" dirty="0" err="1"/>
              <a:t>introduce</a:t>
            </a:r>
            <a:r>
              <a:rPr lang="de" altLang="ja-JP" b="1" dirty="0"/>
              <a:t> </a:t>
            </a:r>
            <a:r>
              <a:rPr lang="de" altLang="ja-JP" b="1" dirty="0" err="1"/>
              <a:t>the</a:t>
            </a:r>
            <a:r>
              <a:rPr lang="de" altLang="ja-JP" b="1" dirty="0"/>
              <a:t> </a:t>
            </a:r>
            <a:r>
              <a:rPr lang="de" altLang="ja-JP" b="1" dirty="0" err="1"/>
              <a:t>wave</a:t>
            </a:r>
            <a:r>
              <a:rPr lang="de" altLang="ja-JP" b="1" dirty="0"/>
              <a:t> </a:t>
            </a:r>
            <a:r>
              <a:rPr lang="de" altLang="ja-JP" b="1" dirty="0" err="1"/>
              <a:t>vector</a:t>
            </a:r>
            <a:r>
              <a:rPr lang="de" altLang="ja-JP" b="1" dirty="0"/>
              <a:t>, </a:t>
            </a:r>
            <a:r>
              <a:rPr lang="de" altLang="ja-JP" b="1" dirty="0" err="1"/>
              <a:t>we</a:t>
            </a:r>
            <a:r>
              <a:rPr lang="de" altLang="ja-JP" b="1" dirty="0"/>
              <a:t> </a:t>
            </a:r>
            <a:r>
              <a:rPr lang="de" altLang="ja-JP" b="1" dirty="0" err="1"/>
              <a:t>consider</a:t>
            </a:r>
            <a:r>
              <a:rPr lang="de" altLang="ja-JP" b="1" dirty="0"/>
              <a:t> a </a:t>
            </a:r>
            <a:r>
              <a:rPr lang="de" altLang="ja-JP" b="1" dirty="0" err="1"/>
              <a:t>tiled</a:t>
            </a:r>
            <a:r>
              <a:rPr lang="de" altLang="ja-JP" b="1" dirty="0"/>
              <a:t> </a:t>
            </a:r>
            <a:r>
              <a:rPr lang="de" altLang="ja-JP" b="1" dirty="0" err="1"/>
              <a:t>structure</a:t>
            </a:r>
            <a:r>
              <a:rPr lang="de" altLang="ja-JP" b="1" dirty="0"/>
              <a:t>.</a:t>
            </a:r>
            <a:endParaRPr lang="de" altLang="ja-JP" dirty="0"/>
          </a:p>
          <a:p>
            <a:endParaRPr kumimoji="1" lang="ja-JP" altLang="en-US"/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65DC40DB-7714-BCB2-A168-155B3632407D}"/>
              </a:ext>
            </a:extLst>
          </p:cNvPr>
          <p:cNvSpPr/>
          <p:nvPr/>
        </p:nvSpPr>
        <p:spPr>
          <a:xfrm rot="16200000">
            <a:off x="821112" y="5012844"/>
            <a:ext cx="362814" cy="38867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669B8CAF-8AAF-5927-A2CD-CF4FA79FCAD6}"/>
              </a:ext>
            </a:extLst>
          </p:cNvPr>
          <p:cNvSpPr/>
          <p:nvPr/>
        </p:nvSpPr>
        <p:spPr>
          <a:xfrm rot="16200000">
            <a:off x="1397691" y="5012567"/>
            <a:ext cx="362814" cy="388673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>
            <a:extLst>
              <a:ext uri="{FF2B5EF4-FFF2-40B4-BE49-F238E27FC236}">
                <a16:creationId xmlns:a16="http://schemas.microsoft.com/office/drawing/2014/main" id="{37082E28-BC8F-2EC7-2202-0D813634963E}"/>
              </a:ext>
            </a:extLst>
          </p:cNvPr>
          <p:cNvSpPr/>
          <p:nvPr/>
        </p:nvSpPr>
        <p:spPr>
          <a:xfrm rot="5400000">
            <a:off x="1392898" y="5058098"/>
            <a:ext cx="362814" cy="388673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9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D37A09-695A-004E-D273-ADC30AC5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Dispersion relation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939159-9F7D-7528-603E-67F418AC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CABD8A8-6187-4D72-7DC2-DF3AE8F20E4A}"/>
                  </a:ext>
                </a:extLst>
              </p:cNvPr>
              <p:cNvSpPr txBox="1"/>
              <p:nvPr/>
            </p:nvSpPr>
            <p:spPr>
              <a:xfrm>
                <a:off x="4992661" y="934899"/>
                <a:ext cx="3387081" cy="87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CABD8A8-6187-4D72-7DC2-DF3AE8F20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661" y="934899"/>
                <a:ext cx="3387081" cy="874085"/>
              </a:xfrm>
              <a:prstGeom prst="rect">
                <a:avLst/>
              </a:prstGeom>
              <a:blipFill>
                <a:blip r:embed="rId3"/>
                <a:stretch>
                  <a:fillRect t="-120000" b="-16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8A5767-5476-F0B3-3B11-F2DF6363008F}"/>
              </a:ext>
            </a:extLst>
          </p:cNvPr>
          <p:cNvSpPr txBox="1"/>
          <p:nvPr/>
        </p:nvSpPr>
        <p:spPr>
          <a:xfrm>
            <a:off x="513349" y="2084367"/>
            <a:ext cx="20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Dispersion relation</a:t>
            </a:r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D5A07AD-BF64-EB84-8CB1-B453554766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288" b="7582"/>
          <a:stretch>
            <a:fillRect/>
          </a:stretch>
        </p:blipFill>
        <p:spPr>
          <a:xfrm>
            <a:off x="0" y="2530367"/>
            <a:ext cx="3089058" cy="3825984"/>
          </a:xfrm>
          <a:prstGeom prst="rect">
            <a:avLst/>
          </a:prstGeom>
        </p:spPr>
      </p:pic>
      <p:pic>
        <p:nvPicPr>
          <p:cNvPr id="12" name="図 11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73F057A-EE5F-3B0F-32AD-59F63ABF9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05" y="934899"/>
            <a:ext cx="3410636" cy="85265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E018501-2461-285C-B098-BE35E0379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902" y="2586943"/>
            <a:ext cx="5982098" cy="306260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375E8D-9F0A-D195-F988-D610145CA9FB}"/>
              </a:ext>
            </a:extLst>
          </p:cNvPr>
          <p:cNvSpPr txBox="1"/>
          <p:nvPr/>
        </p:nvSpPr>
        <p:spPr>
          <a:xfrm>
            <a:off x="4852314" y="2043924"/>
            <a:ext cx="183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Eigenvecotr</a:t>
            </a:r>
            <a:r>
              <a:rPr kumimoji="1" lang="en-US" altLang="ja-JP" dirty="0"/>
              <a:t> field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1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74FDAD-24D1-3C69-0CB8-2EAD56F5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Use Edge Mode</a:t>
            </a:r>
            <a:endParaRPr kumimoji="1" lang="ja-JP" altLang="en-US"/>
          </a:p>
        </p:txBody>
      </p:sp>
      <p:pic>
        <p:nvPicPr>
          <p:cNvPr id="13" name="コンテンツ プレースホルダー 12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5016F53-EDED-D830-C0FB-99CE5F19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400" y="3212647"/>
            <a:ext cx="3556000" cy="355600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F8E1EB-10FC-E061-224E-3C8F8F2D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0" name="コンテンツ プレースホルダー 14">
            <a:extLst>
              <a:ext uri="{FF2B5EF4-FFF2-40B4-BE49-F238E27FC236}">
                <a16:creationId xmlns:a16="http://schemas.microsoft.com/office/drawing/2014/main" id="{018E4DF2-E795-E8D2-808C-21B5935BAF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44" t="17919" r="28084" b="18452"/>
          <a:stretch/>
        </p:blipFill>
        <p:spPr>
          <a:xfrm>
            <a:off x="5686264" y="3660504"/>
            <a:ext cx="2630593" cy="1371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C67B431-AE3E-4E8F-2905-FD7F68D146A4}"/>
                  </a:ext>
                </a:extLst>
              </p:cNvPr>
              <p:cNvSpPr txBox="1"/>
              <p:nvPr/>
            </p:nvSpPr>
            <p:spPr>
              <a:xfrm>
                <a:off x="471093" y="1845826"/>
                <a:ext cx="3682098" cy="45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dirty="0">
                    <a:ea typeface="Cambria Math" panose="02040503050406030204" pitchFamily="18" charset="0"/>
                  </a:rPr>
                  <a:t>Case: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kumimoji="1" lang="en-US" altLang="ja-JP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kumimoji="1" lang="en-US" altLang="ja-JP" dirty="0"/>
                  <a:t>      -&gt; Wavelength =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C67B431-AE3E-4E8F-2905-FD7F68D14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3" y="1845826"/>
                <a:ext cx="3682098" cy="459741"/>
              </a:xfrm>
              <a:prstGeom prst="rect">
                <a:avLst/>
              </a:prstGeom>
              <a:blipFill>
                <a:blip r:embed="rId5"/>
                <a:stretch>
                  <a:fillRect l="-1031" b="-10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54589D4-CB4A-3BA1-F1BB-9120F7B94066}"/>
              </a:ext>
            </a:extLst>
          </p:cNvPr>
          <p:cNvGrpSpPr/>
          <p:nvPr/>
        </p:nvGrpSpPr>
        <p:grpSpPr>
          <a:xfrm rot="10800000">
            <a:off x="940314" y="3500156"/>
            <a:ext cx="393216" cy="2868068"/>
            <a:chOff x="966496" y="3504270"/>
            <a:chExt cx="393216" cy="2868068"/>
          </a:xfrm>
        </p:grpSpPr>
        <p:sp>
          <p:nvSpPr>
            <p:cNvPr id="14" name="右矢印 13">
              <a:extLst>
                <a:ext uri="{FF2B5EF4-FFF2-40B4-BE49-F238E27FC236}">
                  <a16:creationId xmlns:a16="http://schemas.microsoft.com/office/drawing/2014/main" id="{9CB8186C-04C9-601B-F8CF-B3CE004AC133}"/>
                </a:ext>
              </a:extLst>
            </p:cNvPr>
            <p:cNvSpPr/>
            <p:nvPr/>
          </p:nvSpPr>
          <p:spPr>
            <a:xfrm rot="16200000">
              <a:off x="979426" y="3491340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右矢印 15">
              <a:extLst>
                <a:ext uri="{FF2B5EF4-FFF2-40B4-BE49-F238E27FC236}">
                  <a16:creationId xmlns:a16="http://schemas.microsoft.com/office/drawing/2014/main" id="{5F3CA66A-1993-CFD4-C310-449F8B51EC8A}"/>
                </a:ext>
              </a:extLst>
            </p:cNvPr>
            <p:cNvSpPr/>
            <p:nvPr/>
          </p:nvSpPr>
          <p:spPr>
            <a:xfrm rot="16200000">
              <a:off x="983969" y="4291785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右矢印 16">
              <a:extLst>
                <a:ext uri="{FF2B5EF4-FFF2-40B4-BE49-F238E27FC236}">
                  <a16:creationId xmlns:a16="http://schemas.microsoft.com/office/drawing/2014/main" id="{79AFC0DB-0473-4167-248E-0273183850D9}"/>
                </a:ext>
              </a:extLst>
            </p:cNvPr>
            <p:cNvSpPr/>
            <p:nvPr/>
          </p:nvSpPr>
          <p:spPr>
            <a:xfrm rot="16200000">
              <a:off x="979426" y="5137351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右矢印 17">
              <a:extLst>
                <a:ext uri="{FF2B5EF4-FFF2-40B4-BE49-F238E27FC236}">
                  <a16:creationId xmlns:a16="http://schemas.microsoft.com/office/drawing/2014/main" id="{A09C12A4-55F3-451B-C337-5918AB73FBD7}"/>
                </a:ext>
              </a:extLst>
            </p:cNvPr>
            <p:cNvSpPr/>
            <p:nvPr/>
          </p:nvSpPr>
          <p:spPr>
            <a:xfrm rot="16200000">
              <a:off x="979427" y="5996594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0A4460C-A74A-25F9-0D6B-5F8B048BE6A3}"/>
              </a:ext>
            </a:extLst>
          </p:cNvPr>
          <p:cNvGrpSpPr/>
          <p:nvPr/>
        </p:nvGrpSpPr>
        <p:grpSpPr>
          <a:xfrm rot="10800000">
            <a:off x="2637303" y="3512418"/>
            <a:ext cx="393216" cy="2868068"/>
            <a:chOff x="966496" y="3504270"/>
            <a:chExt cx="393216" cy="2868068"/>
          </a:xfrm>
        </p:grpSpPr>
        <p:sp>
          <p:nvSpPr>
            <p:cNvPr id="21" name="右矢印 20">
              <a:extLst>
                <a:ext uri="{FF2B5EF4-FFF2-40B4-BE49-F238E27FC236}">
                  <a16:creationId xmlns:a16="http://schemas.microsoft.com/office/drawing/2014/main" id="{CF7FD97F-8ECC-F40C-F1A2-4DF819AAA81A}"/>
                </a:ext>
              </a:extLst>
            </p:cNvPr>
            <p:cNvSpPr/>
            <p:nvPr/>
          </p:nvSpPr>
          <p:spPr>
            <a:xfrm rot="16200000">
              <a:off x="979426" y="3491340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右矢印 21">
              <a:extLst>
                <a:ext uri="{FF2B5EF4-FFF2-40B4-BE49-F238E27FC236}">
                  <a16:creationId xmlns:a16="http://schemas.microsoft.com/office/drawing/2014/main" id="{EC09EA5E-4C00-F2E1-795F-7FE6323D0431}"/>
                </a:ext>
              </a:extLst>
            </p:cNvPr>
            <p:cNvSpPr/>
            <p:nvPr/>
          </p:nvSpPr>
          <p:spPr>
            <a:xfrm rot="16200000">
              <a:off x="983969" y="4291785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右矢印 22">
              <a:extLst>
                <a:ext uri="{FF2B5EF4-FFF2-40B4-BE49-F238E27FC236}">
                  <a16:creationId xmlns:a16="http://schemas.microsoft.com/office/drawing/2014/main" id="{32B50F38-4A88-427D-5438-C8377297D02A}"/>
                </a:ext>
              </a:extLst>
            </p:cNvPr>
            <p:cNvSpPr/>
            <p:nvPr/>
          </p:nvSpPr>
          <p:spPr>
            <a:xfrm rot="16200000">
              <a:off x="979426" y="5137351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右矢印 23">
              <a:extLst>
                <a:ext uri="{FF2B5EF4-FFF2-40B4-BE49-F238E27FC236}">
                  <a16:creationId xmlns:a16="http://schemas.microsoft.com/office/drawing/2014/main" id="{581C71C4-EEEF-BD5A-4F6C-6B492DDA9044}"/>
                </a:ext>
              </a:extLst>
            </p:cNvPr>
            <p:cNvSpPr/>
            <p:nvPr/>
          </p:nvSpPr>
          <p:spPr>
            <a:xfrm rot="16200000">
              <a:off x="979427" y="5996594"/>
              <a:ext cx="362814" cy="388673"/>
            </a:xfrm>
            <a:prstGeom prst="rightArrow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259FA41-ACD4-D2ED-AC8E-61CA9F807C59}"/>
              </a:ext>
            </a:extLst>
          </p:cNvPr>
          <p:cNvGrpSpPr/>
          <p:nvPr/>
        </p:nvGrpSpPr>
        <p:grpSpPr>
          <a:xfrm>
            <a:off x="3441018" y="3512418"/>
            <a:ext cx="393216" cy="2868068"/>
            <a:chOff x="966496" y="3504270"/>
            <a:chExt cx="393216" cy="2868068"/>
          </a:xfrm>
        </p:grpSpPr>
        <p:sp>
          <p:nvSpPr>
            <p:cNvPr id="26" name="右矢印 25">
              <a:extLst>
                <a:ext uri="{FF2B5EF4-FFF2-40B4-BE49-F238E27FC236}">
                  <a16:creationId xmlns:a16="http://schemas.microsoft.com/office/drawing/2014/main" id="{506E6186-DF9A-0CCC-8ABC-705CF5BDA761}"/>
                </a:ext>
              </a:extLst>
            </p:cNvPr>
            <p:cNvSpPr/>
            <p:nvPr/>
          </p:nvSpPr>
          <p:spPr>
            <a:xfrm rot="16200000">
              <a:off x="979426" y="3491340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右矢印 26">
              <a:extLst>
                <a:ext uri="{FF2B5EF4-FFF2-40B4-BE49-F238E27FC236}">
                  <a16:creationId xmlns:a16="http://schemas.microsoft.com/office/drawing/2014/main" id="{042E4E56-B8B1-D081-1F20-87BBAB068B7C}"/>
                </a:ext>
              </a:extLst>
            </p:cNvPr>
            <p:cNvSpPr/>
            <p:nvPr/>
          </p:nvSpPr>
          <p:spPr>
            <a:xfrm rot="16200000">
              <a:off x="983969" y="4291785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右矢印 27">
              <a:extLst>
                <a:ext uri="{FF2B5EF4-FFF2-40B4-BE49-F238E27FC236}">
                  <a16:creationId xmlns:a16="http://schemas.microsoft.com/office/drawing/2014/main" id="{1742060C-DCEB-88C7-B8F3-52E997A3449C}"/>
                </a:ext>
              </a:extLst>
            </p:cNvPr>
            <p:cNvSpPr/>
            <p:nvPr/>
          </p:nvSpPr>
          <p:spPr>
            <a:xfrm rot="16200000">
              <a:off x="979426" y="5137351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右矢印 28">
              <a:extLst>
                <a:ext uri="{FF2B5EF4-FFF2-40B4-BE49-F238E27FC236}">
                  <a16:creationId xmlns:a16="http://schemas.microsoft.com/office/drawing/2014/main" id="{8AF21DFB-C046-6F77-73C1-126AEC23D1B4}"/>
                </a:ext>
              </a:extLst>
            </p:cNvPr>
            <p:cNvSpPr/>
            <p:nvPr/>
          </p:nvSpPr>
          <p:spPr>
            <a:xfrm rot="16200000">
              <a:off x="979427" y="5996594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28EEE3D-4E3F-4041-5353-FE8B092406B6}"/>
              </a:ext>
            </a:extLst>
          </p:cNvPr>
          <p:cNvGrpSpPr/>
          <p:nvPr/>
        </p:nvGrpSpPr>
        <p:grpSpPr>
          <a:xfrm>
            <a:off x="1775396" y="3513705"/>
            <a:ext cx="393216" cy="2868068"/>
            <a:chOff x="966496" y="3504270"/>
            <a:chExt cx="393216" cy="2868068"/>
          </a:xfrm>
        </p:grpSpPr>
        <p:sp>
          <p:nvSpPr>
            <p:cNvPr id="31" name="右矢印 30">
              <a:extLst>
                <a:ext uri="{FF2B5EF4-FFF2-40B4-BE49-F238E27FC236}">
                  <a16:creationId xmlns:a16="http://schemas.microsoft.com/office/drawing/2014/main" id="{AF790A6A-545E-C29A-D13E-DDF6E310BFC2}"/>
                </a:ext>
              </a:extLst>
            </p:cNvPr>
            <p:cNvSpPr/>
            <p:nvPr/>
          </p:nvSpPr>
          <p:spPr>
            <a:xfrm rot="16200000">
              <a:off x="979426" y="3491340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右矢印 31">
              <a:extLst>
                <a:ext uri="{FF2B5EF4-FFF2-40B4-BE49-F238E27FC236}">
                  <a16:creationId xmlns:a16="http://schemas.microsoft.com/office/drawing/2014/main" id="{F7D203F9-67BC-0179-60C4-12CC7203CC4B}"/>
                </a:ext>
              </a:extLst>
            </p:cNvPr>
            <p:cNvSpPr/>
            <p:nvPr/>
          </p:nvSpPr>
          <p:spPr>
            <a:xfrm rot="16200000">
              <a:off x="983969" y="4291785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右矢印 32">
              <a:extLst>
                <a:ext uri="{FF2B5EF4-FFF2-40B4-BE49-F238E27FC236}">
                  <a16:creationId xmlns:a16="http://schemas.microsoft.com/office/drawing/2014/main" id="{0AE71C43-1BE2-2B83-57DC-345B9612170E}"/>
                </a:ext>
              </a:extLst>
            </p:cNvPr>
            <p:cNvSpPr/>
            <p:nvPr/>
          </p:nvSpPr>
          <p:spPr>
            <a:xfrm rot="16200000">
              <a:off x="979426" y="5137351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右矢印 33">
              <a:extLst>
                <a:ext uri="{FF2B5EF4-FFF2-40B4-BE49-F238E27FC236}">
                  <a16:creationId xmlns:a16="http://schemas.microsoft.com/office/drawing/2014/main" id="{1B9A4579-58CA-5FCE-BB8C-7D6FA360B758}"/>
                </a:ext>
              </a:extLst>
            </p:cNvPr>
            <p:cNvSpPr/>
            <p:nvPr/>
          </p:nvSpPr>
          <p:spPr>
            <a:xfrm rot="16200000">
              <a:off x="979427" y="5996594"/>
              <a:ext cx="362814" cy="388673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CBA3188-3509-7873-8482-7F6BC44FBCBC}"/>
              </a:ext>
            </a:extLst>
          </p:cNvPr>
          <p:cNvSpPr txBox="1"/>
          <p:nvPr/>
        </p:nvSpPr>
        <p:spPr>
          <a:xfrm>
            <a:off x="1051316" y="2457847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Deformation of X mode </a:t>
            </a:r>
            <a:endParaRPr kumimoji="1" lang="ja-JP" altLang="en-US"/>
          </a:p>
        </p:txBody>
      </p:sp>
      <p:sp>
        <p:nvSpPr>
          <p:cNvPr id="41" name="右矢印 40">
            <a:extLst>
              <a:ext uri="{FF2B5EF4-FFF2-40B4-BE49-F238E27FC236}">
                <a16:creationId xmlns:a16="http://schemas.microsoft.com/office/drawing/2014/main" id="{2C4D86EF-C3B3-9210-8D15-2964C061AF6B}"/>
              </a:ext>
            </a:extLst>
          </p:cNvPr>
          <p:cNvSpPr/>
          <p:nvPr/>
        </p:nvSpPr>
        <p:spPr>
          <a:xfrm>
            <a:off x="4722036" y="4214506"/>
            <a:ext cx="633855" cy="5595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BE5F834-8A7D-074E-1BFB-EFB57FF00033}"/>
              </a:ext>
            </a:extLst>
          </p:cNvPr>
          <p:cNvSpPr txBox="1"/>
          <p:nvPr/>
        </p:nvSpPr>
        <p:spPr>
          <a:xfrm>
            <a:off x="1582245" y="2827489"/>
            <a:ext cx="162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/>
              <a:t>infinite </a:t>
            </a:r>
            <a:r>
              <a:rPr kumimoji="1" lang="de" altLang="ja-JP" dirty="0" err="1"/>
              <a:t>system</a:t>
            </a:r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5A1E964-45C0-E810-BC1F-E04B47C07584}"/>
              </a:ext>
            </a:extLst>
          </p:cNvPr>
          <p:cNvSpPr txBox="1"/>
          <p:nvPr/>
        </p:nvSpPr>
        <p:spPr>
          <a:xfrm>
            <a:off x="5962267" y="3182753"/>
            <a:ext cx="143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2cell system</a:t>
            </a:r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A47D997-B93A-28AD-6106-D25EB9D276A6}"/>
              </a:ext>
            </a:extLst>
          </p:cNvPr>
          <p:cNvSpPr txBox="1"/>
          <p:nvPr/>
        </p:nvSpPr>
        <p:spPr>
          <a:xfrm>
            <a:off x="5466348" y="5155169"/>
            <a:ext cx="324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" altLang="ja-JP" dirty="0"/>
              <a:t>The </a:t>
            </a:r>
            <a:r>
              <a:rPr kumimoji="1" lang="de" altLang="ja-JP" dirty="0" err="1"/>
              <a:t>outer</a:t>
            </a:r>
            <a:r>
              <a:rPr kumimoji="1" lang="de" altLang="ja-JP" dirty="0"/>
              <a:t> </a:t>
            </a:r>
            <a:r>
              <a:rPr kumimoji="1" lang="de" altLang="ja-JP" dirty="0" err="1"/>
              <a:t>boundary</a:t>
            </a:r>
            <a:r>
              <a:rPr kumimoji="1" lang="de" altLang="ja-JP" dirty="0"/>
              <a:t> </a:t>
            </a:r>
            <a:r>
              <a:rPr kumimoji="1" lang="de" altLang="ja-JP" dirty="0" err="1"/>
              <a:t>is</a:t>
            </a:r>
            <a:r>
              <a:rPr kumimoji="1" lang="de" altLang="ja-JP" dirty="0"/>
              <a:t> </a:t>
            </a:r>
            <a:r>
              <a:rPr kumimoji="1" lang="de" altLang="ja-JP" dirty="0" err="1"/>
              <a:t>periodic</a:t>
            </a:r>
            <a:r>
              <a:rPr kumimoji="1" lang="de" altLang="ja-JP" dirty="0"/>
              <a:t>.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70C4313-1CBC-4AEF-3487-6EDAA22886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8288" b="7582"/>
          <a:stretch>
            <a:fillRect/>
          </a:stretch>
        </p:blipFill>
        <p:spPr>
          <a:xfrm>
            <a:off x="6435468" y="822854"/>
            <a:ext cx="2396962" cy="2365911"/>
          </a:xfrm>
          <a:prstGeom prst="rect">
            <a:avLst/>
          </a:prstGeom>
        </p:spPr>
      </p:pic>
      <p:pic>
        <p:nvPicPr>
          <p:cNvPr id="15" name="図 14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4E592440-1695-A748-E76F-7C94AFC124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056" y="980377"/>
            <a:ext cx="3119353" cy="781158"/>
          </a:xfrm>
          <a:prstGeom prst="rect">
            <a:avLst/>
          </a:prstGeom>
        </p:spPr>
      </p:pic>
      <p:pic>
        <p:nvPicPr>
          <p:cNvPr id="36" name="図 35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2125373-CE4E-AFE0-9444-3917F606F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0871" y="1077451"/>
            <a:ext cx="1950330" cy="570828"/>
          </a:xfrm>
          <a:prstGeom prst="rect">
            <a:avLst/>
          </a:prstGeom>
        </p:spPr>
      </p:pic>
      <p:pic>
        <p:nvPicPr>
          <p:cNvPr id="37" name="図 36" descr="テキスト, 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41C58522-D68D-7733-C810-7BEE8C449B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5137" y="6084017"/>
            <a:ext cx="3947293" cy="62855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B5FDBB7-5ADC-1AE8-AD4D-3724F197D88A}"/>
              </a:ext>
            </a:extLst>
          </p:cNvPr>
          <p:cNvSpPr txBox="1"/>
          <p:nvPr/>
        </p:nvSpPr>
        <p:spPr>
          <a:xfrm>
            <a:off x="4599900" y="5726508"/>
            <a:ext cx="209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lowest eigenvector 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28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FF847-8772-91D1-A9E2-98D599923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F1A05C-0F4C-1BBC-3ED7-60E2FAB0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Setup of simulation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F3EB6FF-CFA6-78BD-FEB2-A9F377F92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86" y="1479787"/>
                <a:ext cx="9143999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200" dirty="0"/>
                  <a:t>2D</a:t>
                </a: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1" lang="en-US" altLang="ja-JP" sz="2200" dirty="0"/>
                  <a:t>1:1.4 ,</a:t>
                </a:r>
                <a:r>
                  <a:rPr lang="en-US" altLang="ja-JP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2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2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sz="22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ja-JP" sz="2200" dirty="0"/>
                  <a:t>1:1, frictionless</a:t>
                </a:r>
                <a:endParaRPr kumimoji="1" lang="en-US" altLang="ja-JP" sz="2200" dirty="0"/>
              </a:p>
              <a:p>
                <a:pPr marL="457200" indent="-457200"/>
                <a:r>
                  <a:rPr kumimoji="1" lang="en-US" altLang="ja-JP" sz="2200" dirty="0"/>
                  <a:t>Harmonic Potential : </a:t>
                </a:r>
              </a:p>
              <a:p>
                <a:pPr marL="457200" indent="-457200"/>
                <a:r>
                  <a:rPr kumimoji="1" lang="en-US" altLang="ja-JP" sz="2200" dirty="0"/>
                  <a:t>P  = </a:t>
                </a:r>
                <a14:m>
                  <m:oMath xmlns:m="http://schemas.openxmlformats.org/officeDocument/2006/math">
                    <m:r>
                      <a:rPr kumimoji="1" lang="en-US" altLang="ja-JP" sz="22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ja-JP" sz="22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2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200" dirty="0"/>
                  <a:t>Pressure controlled initialization using pressure studs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200" dirty="0"/>
                  <a:t>Number of Particles in a cell: N = 8</a:t>
                </a:r>
                <a:r>
                  <a:rPr lang="en-US" altLang="ja-JP" sz="2200" dirty="0"/>
                  <a:t> ~ 512</a:t>
                </a:r>
              </a:p>
              <a:p>
                <a:pPr marL="0" indent="0">
                  <a:buNone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F3EB6FF-CFA6-78BD-FEB2-A9F377F92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86" y="1479787"/>
                <a:ext cx="9143999" cy="4351338"/>
              </a:xfrm>
              <a:blipFill>
                <a:blip r:embed="rId3"/>
                <a:stretch>
                  <a:fillRect l="-693" t="-14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0763AF5-EF68-F4D3-2F5E-20CC54607810}"/>
                  </a:ext>
                </a:extLst>
              </p:cNvPr>
              <p:cNvSpPr txBox="1"/>
              <p:nvPr/>
            </p:nvSpPr>
            <p:spPr>
              <a:xfrm>
                <a:off x="7101084" y="1105068"/>
                <a:ext cx="2082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800" dirty="0"/>
                  <a:t>: </a:t>
                </a:r>
                <a:r>
                  <a:rPr kumimoji="1" lang="en-US" altLang="ja-JP" dirty="0"/>
                  <a:t>step function</a:t>
                </a:r>
              </a:p>
              <a:p>
                <a:endParaRPr kumimoji="1" lang="en-US" altLang="ja-JP" sz="1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0763AF5-EF68-F4D3-2F5E-20CC54607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084" y="1105068"/>
                <a:ext cx="2082301" cy="646331"/>
              </a:xfrm>
              <a:prstGeom prst="rect">
                <a:avLst/>
              </a:prstGeom>
              <a:blipFill>
                <a:blip r:embed="rId4"/>
                <a:stretch>
                  <a:fillRect t="-3846" r="-18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4F2B781-646A-5BC8-CFFF-073E2485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929" y="1428234"/>
            <a:ext cx="2019300" cy="723900"/>
          </a:xfrm>
          <a:prstGeom prst="rect">
            <a:avLst/>
          </a:prstGeom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502F2B5-CB54-5BBC-082A-8866C8E1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502B119-127B-043D-BAF0-DD39B14B9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6624" y="2240052"/>
            <a:ext cx="29083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6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F8524-D29E-7EA2-FEA0-5DD9F2B09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27A95D-E6F4-3004-0350-91348759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Lowest eigenvector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60904-D212-1E42-F65F-33446098569E}"/>
              </a:ext>
            </a:extLst>
          </p:cNvPr>
          <p:cNvSpPr txBox="1"/>
          <p:nvPr/>
        </p:nvSpPr>
        <p:spPr>
          <a:xfrm>
            <a:off x="321731" y="2002294"/>
            <a:ext cx="13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Stable case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2C3220-A37C-25EF-6EA2-0BCC2C5EF76C}"/>
              </a:ext>
            </a:extLst>
          </p:cNvPr>
          <p:cNvSpPr txBox="1"/>
          <p:nvPr/>
        </p:nvSpPr>
        <p:spPr>
          <a:xfrm>
            <a:off x="4067100" y="2065680"/>
            <a:ext cx="1612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Unstable case</a:t>
            </a:r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71509EA-68EA-46D0-2ABA-7110CC7494C4}"/>
              </a:ext>
            </a:extLst>
          </p:cNvPr>
          <p:cNvGrpSpPr/>
          <p:nvPr/>
        </p:nvGrpSpPr>
        <p:grpSpPr>
          <a:xfrm>
            <a:off x="2015008" y="1481596"/>
            <a:ext cx="1347805" cy="833821"/>
            <a:chOff x="4936317" y="5408336"/>
            <a:chExt cx="1731399" cy="1074403"/>
          </a:xfrm>
        </p:grpSpPr>
        <p:pic>
          <p:nvPicPr>
            <p:cNvPr id="16" name="図 15" descr="図形, 四角形&#10;&#10;自動的に生成された説明">
              <a:extLst>
                <a:ext uri="{FF2B5EF4-FFF2-40B4-BE49-F238E27FC236}">
                  <a16:creationId xmlns:a16="http://schemas.microsoft.com/office/drawing/2014/main" id="{54DE9138-BF2B-2416-BD7C-549C84182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068" t="7600" r="4664" b="17808"/>
            <a:stretch/>
          </p:blipFill>
          <p:spPr>
            <a:xfrm>
              <a:off x="4936317" y="5408336"/>
              <a:ext cx="1731399" cy="1074403"/>
            </a:xfrm>
            <a:prstGeom prst="rect">
              <a:avLst/>
            </a:prstGeom>
          </p:spPr>
        </p:pic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61E3C0BC-DB1A-49A6-934C-CF628D915DC9}"/>
                </a:ext>
              </a:extLst>
            </p:cNvPr>
            <p:cNvSpPr/>
            <p:nvPr/>
          </p:nvSpPr>
          <p:spPr>
            <a:xfrm>
              <a:off x="5717178" y="627253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EE0735B-9802-4E45-AA5B-C9DD35EF5738}"/>
              </a:ext>
            </a:extLst>
          </p:cNvPr>
          <p:cNvGrpSpPr/>
          <p:nvPr/>
        </p:nvGrpSpPr>
        <p:grpSpPr>
          <a:xfrm>
            <a:off x="5799649" y="1762756"/>
            <a:ext cx="1347805" cy="725946"/>
            <a:chOff x="6496927" y="4460016"/>
            <a:chExt cx="1820275" cy="1134453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86B32812-3ACB-22BA-CF2F-3D32D4901C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81" t="9038" r="4386" b="16233"/>
            <a:stretch/>
          </p:blipFill>
          <p:spPr bwMode="auto">
            <a:xfrm>
              <a:off x="6496927" y="4460016"/>
              <a:ext cx="1820275" cy="1134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C810FA74-B298-C51A-4A98-F459EDF25EEC}"/>
                </a:ext>
              </a:extLst>
            </p:cNvPr>
            <p:cNvSpPr/>
            <p:nvPr/>
          </p:nvSpPr>
          <p:spPr>
            <a:xfrm>
              <a:off x="7705647" y="5091882"/>
              <a:ext cx="222077" cy="21020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右矢印 20">
              <a:extLst>
                <a:ext uri="{FF2B5EF4-FFF2-40B4-BE49-F238E27FC236}">
                  <a16:creationId xmlns:a16="http://schemas.microsoft.com/office/drawing/2014/main" id="{664822C3-BE01-C80E-1C41-669AEC0860C5}"/>
                </a:ext>
              </a:extLst>
            </p:cNvPr>
            <p:cNvSpPr/>
            <p:nvPr/>
          </p:nvSpPr>
          <p:spPr>
            <a:xfrm rot="1801293">
              <a:off x="7702466" y="4756646"/>
              <a:ext cx="450517" cy="22240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7DAE8A-7FCE-E2E2-A124-98B6D76384F2}"/>
              </a:ext>
            </a:extLst>
          </p:cNvPr>
          <p:cNvSpPr txBox="1"/>
          <p:nvPr/>
        </p:nvSpPr>
        <p:spPr>
          <a:xfrm>
            <a:off x="245711" y="6248376"/>
            <a:ext cx="469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Returns to the original state after deformation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F19C004-DD7A-2DBC-B6EA-747AD59DA8C9}"/>
              </a:ext>
            </a:extLst>
          </p:cNvPr>
          <p:cNvSpPr txBox="1"/>
          <p:nvPr/>
        </p:nvSpPr>
        <p:spPr>
          <a:xfrm>
            <a:off x="5107651" y="6196287"/>
            <a:ext cx="348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Amplifies the deformation further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A657973-3947-939C-CB7C-F2DA369129FE}"/>
                  </a:ext>
                </a:extLst>
              </p:cNvPr>
              <p:cNvSpPr txBox="1"/>
              <p:nvPr/>
            </p:nvSpPr>
            <p:spPr>
              <a:xfrm>
                <a:off x="5025230" y="923573"/>
                <a:ext cx="10470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0" i="1" dirty="0"/>
                  <a:t>B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A657973-3947-939C-CB7C-F2DA36912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230" y="923573"/>
                <a:ext cx="1047018" cy="369332"/>
              </a:xfrm>
              <a:prstGeom prst="rect">
                <a:avLst/>
              </a:prstGeom>
              <a:blipFill>
                <a:blip r:embed="rId5"/>
                <a:stretch>
                  <a:fillRect l="-4762" t="-6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2EA8C94-F7AE-2EC6-3AB5-28A30B12A382}"/>
              </a:ext>
            </a:extLst>
          </p:cNvPr>
          <p:cNvSpPr txBox="1"/>
          <p:nvPr/>
        </p:nvSpPr>
        <p:spPr>
          <a:xfrm>
            <a:off x="2635707" y="6528071"/>
            <a:ext cx="383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→</a:t>
            </a:r>
            <a:r>
              <a:rPr kumimoji="1" lang="en-US" altLang="ja-JP" dirty="0"/>
              <a:t>Unstable modes can be captured</a:t>
            </a:r>
            <a:r>
              <a:rPr kumimoji="1" lang="ja-JP" altLang="en-US"/>
              <a:t>！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FB32415-7BFC-928A-2B42-DFF3EC03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A6B-7B36-9941-B394-BAE3B9B2B35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F039C8EE-A678-B5F9-7D9C-E1893127FB24}"/>
              </a:ext>
            </a:extLst>
          </p:cNvPr>
          <p:cNvSpPr/>
          <p:nvPr/>
        </p:nvSpPr>
        <p:spPr>
          <a:xfrm>
            <a:off x="4967211" y="1255357"/>
            <a:ext cx="581528" cy="214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>
            <a:extLst>
              <a:ext uri="{FF2B5EF4-FFF2-40B4-BE49-F238E27FC236}">
                <a16:creationId xmlns:a16="http://schemas.microsoft.com/office/drawing/2014/main" id="{B0213FB1-44EC-DA8F-6309-20102FC5EC11}"/>
              </a:ext>
            </a:extLst>
          </p:cNvPr>
          <p:cNvSpPr/>
          <p:nvPr/>
        </p:nvSpPr>
        <p:spPr>
          <a:xfrm>
            <a:off x="3987815" y="2387132"/>
            <a:ext cx="581528" cy="214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>
            <a:extLst>
              <a:ext uri="{FF2B5EF4-FFF2-40B4-BE49-F238E27FC236}">
                <a16:creationId xmlns:a16="http://schemas.microsoft.com/office/drawing/2014/main" id="{56AE240B-D6CF-1100-70FD-8D8E611972D4}"/>
              </a:ext>
            </a:extLst>
          </p:cNvPr>
          <p:cNvSpPr/>
          <p:nvPr/>
        </p:nvSpPr>
        <p:spPr>
          <a:xfrm>
            <a:off x="7561524" y="2327053"/>
            <a:ext cx="581528" cy="214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577C4DB9-E8E6-1B55-35AE-47D2836057D5}"/>
              </a:ext>
            </a:extLst>
          </p:cNvPr>
          <p:cNvSpPr/>
          <p:nvPr/>
        </p:nvSpPr>
        <p:spPr>
          <a:xfrm>
            <a:off x="7345870" y="4161353"/>
            <a:ext cx="758580" cy="2149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331F496-E36B-45E2-C1C3-01AADD3560D7}"/>
              </a:ext>
            </a:extLst>
          </p:cNvPr>
          <p:cNvGrpSpPr>
            <a:grpSpLocks noChangeAspect="1"/>
          </p:cNvGrpSpPr>
          <p:nvPr/>
        </p:nvGrpSpPr>
        <p:grpSpPr>
          <a:xfrm>
            <a:off x="245711" y="2410930"/>
            <a:ext cx="3403194" cy="3782647"/>
            <a:chOff x="1329232" y="24002726"/>
            <a:chExt cx="6082993" cy="6761241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4FA1FCB-51D3-C175-D0D3-1D9333A22946}"/>
                </a:ext>
              </a:extLst>
            </p:cNvPr>
            <p:cNvSpPr txBox="1"/>
            <p:nvPr/>
          </p:nvSpPr>
          <p:spPr>
            <a:xfrm>
              <a:off x="1768225" y="24002726"/>
              <a:ext cx="1407565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deformation</a:t>
              </a:r>
              <a:endParaRPr kumimoji="1" lang="ja-JP" altLang="en-US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7195DCD-072B-33C0-83D6-385B132DBB46}"/>
                </a:ext>
              </a:extLst>
            </p:cNvPr>
            <p:cNvSpPr txBox="1"/>
            <p:nvPr/>
          </p:nvSpPr>
          <p:spPr>
            <a:xfrm>
              <a:off x="4872923" y="24002726"/>
              <a:ext cx="110966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response</a:t>
              </a:r>
              <a:endParaRPr kumimoji="1" lang="ja-JP" altLang="en-US"/>
            </a:p>
          </p:txBody>
        </p:sp>
        <p:pic>
          <p:nvPicPr>
            <p:cNvPr id="45" name="コンテンツ プレースホルダー 46">
              <a:extLst>
                <a:ext uri="{FF2B5EF4-FFF2-40B4-BE49-F238E27FC236}">
                  <a16:creationId xmlns:a16="http://schemas.microsoft.com/office/drawing/2014/main" id="{D08350F0-2E52-6065-6478-0E072B896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9232" y="24594691"/>
              <a:ext cx="6082993" cy="6169276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628ED78-28FA-1BCE-6435-326B115FC2DC}"/>
              </a:ext>
            </a:extLst>
          </p:cNvPr>
          <p:cNvGrpSpPr>
            <a:grpSpLocks noChangeAspect="1"/>
          </p:cNvGrpSpPr>
          <p:nvPr/>
        </p:nvGrpSpPr>
        <p:grpSpPr>
          <a:xfrm>
            <a:off x="4284948" y="2740454"/>
            <a:ext cx="3470532" cy="3535865"/>
            <a:chOff x="7494886" y="25097226"/>
            <a:chExt cx="6275997" cy="6394143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56573FFA-43E9-294E-7780-514D075782A9}"/>
                </a:ext>
              </a:extLst>
            </p:cNvPr>
            <p:cNvSpPr txBox="1"/>
            <p:nvPr/>
          </p:nvSpPr>
          <p:spPr>
            <a:xfrm rot="16200000">
              <a:off x="7018884" y="27210395"/>
              <a:ext cx="1407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deformation</a:t>
              </a:r>
              <a:endParaRPr kumimoji="1" lang="ja-JP" altLang="en-US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A6DF89D7-647E-F8BC-CCA6-1B66A8EA101A}"/>
                </a:ext>
              </a:extLst>
            </p:cNvPr>
            <p:cNvSpPr txBox="1"/>
            <p:nvPr/>
          </p:nvSpPr>
          <p:spPr>
            <a:xfrm rot="16200000">
              <a:off x="7091891" y="30444465"/>
              <a:ext cx="1175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Response</a:t>
              </a:r>
              <a:endParaRPr kumimoji="1" lang="ja-JP" altLang="en-US"/>
            </a:p>
          </p:txBody>
        </p:sp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5C6BD21B-A1CA-B989-C0E3-BD739CBDF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93014" y="25097226"/>
              <a:ext cx="5577869" cy="6394143"/>
            </a:xfrm>
            <a:prstGeom prst="rect">
              <a:avLst/>
            </a:prstGeom>
          </p:spPr>
        </p:pic>
      </p:grpSp>
      <p:pic>
        <p:nvPicPr>
          <p:cNvPr id="50" name="図 49" descr="テキスト, 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02A4EAB-37C3-BE07-A4E4-95FCF3AF5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10" y="728492"/>
            <a:ext cx="3947293" cy="62855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5AE0C293-B5E5-F2BA-263F-32B1797AAE6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8288" b="7582"/>
          <a:stretch>
            <a:fillRect/>
          </a:stretch>
        </p:blipFill>
        <p:spPr>
          <a:xfrm>
            <a:off x="7422947" y="116115"/>
            <a:ext cx="1694043" cy="25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21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"/>
  <p:tag name="ORIGINALWIDTH" val="56"/>
  <p:tag name="OUTPUTTYPE" val="PDF"/>
  <p:tag name="IGUANATEXVERSION" val="160"/>
  <p:tag name="LATEXADDIN" val="\documentclass{article}&#10;\usepackage{amsmath}&#10;\pagestyle{empty}&#10;\begin{document}&#10;&#10;$H_{ij}^{\alpha \beta} = \frac{\partial^2 U}{\partial r_{i}^{\alpha}r_{j}^{\beta}}$&#10;&#10;\end{document}"/>
  <p:tag name="IGUANATEXSIZE" val="20"/>
  <p:tag name="IGUANATEXCURSOR" val="164"/>
  <p:tag name="TRANSPARENCY" val="True"/>
  <p:tag name="LATEXENGINEID" val="0"/>
  <p:tag name="TEMPFOLDER" val="/Users/me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30135</TotalTime>
  <Words>2395</Words>
  <Application>Microsoft Macintosh PowerPoint</Application>
  <PresentationFormat>画面に合わせる (4:3)</PresentationFormat>
  <Paragraphs>260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9" baseType="lpstr">
      <vt:lpstr>AdvOT281613a3</vt:lpstr>
      <vt:lpstr>AdvOTec4e56ad.I</vt:lpstr>
      <vt:lpstr>AdvOTfb668818.B</vt:lpstr>
      <vt:lpstr>Hiragino Kaku Gothic ProN</vt:lpstr>
      <vt:lpstr>Hiragino Sans</vt:lpstr>
      <vt:lpstr>LMRoman12-Regular-Identity-H</vt:lpstr>
      <vt:lpstr>游ゴシック</vt:lpstr>
      <vt:lpstr>Aptos</vt:lpstr>
      <vt:lpstr>Aptos Display</vt:lpstr>
      <vt:lpstr>Arial</vt:lpstr>
      <vt:lpstr>Cambria Math</vt:lpstr>
      <vt:lpstr>Helvetica Neue</vt:lpstr>
      <vt:lpstr>Office テーマ</vt:lpstr>
      <vt:lpstr>Weakly Nonlinear Analysis Using a Hessian Matrix with Wavenumber Dependence</vt:lpstr>
      <vt:lpstr>Outline</vt:lpstr>
      <vt:lpstr>Hessian Matrix </vt:lpstr>
      <vt:lpstr>Unstable Particle Configuration</vt:lpstr>
      <vt:lpstr>Hessian matrix including wave vector</vt:lpstr>
      <vt:lpstr>Dispersion relation</vt:lpstr>
      <vt:lpstr>Use Edge Mode</vt:lpstr>
      <vt:lpstr>Setup of simulation</vt:lpstr>
      <vt:lpstr>Lowest eigenvector</vt:lpstr>
      <vt:lpstr>Response of various perturbations</vt:lpstr>
      <vt:lpstr>Outline</vt:lpstr>
      <vt:lpstr>Weakly nonlinear analysis</vt:lpstr>
      <vt:lpstr>Nonlinear equation </vt:lpstr>
      <vt:lpstr>Time Evolution</vt:lpstr>
      <vt:lpstr>Comparison with simulations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kuc20190061</dc:creator>
  <cp:lastModifiedBy>kuc20190061</cp:lastModifiedBy>
  <cp:revision>38</cp:revision>
  <dcterms:created xsi:type="dcterms:W3CDTF">2025-04-21T04:36:23Z</dcterms:created>
  <dcterms:modified xsi:type="dcterms:W3CDTF">2026-03-18T08:45:04Z</dcterms:modified>
</cp:coreProperties>
</file>