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45" r:id="rId2"/>
    <p:sldId id="562" r:id="rId3"/>
    <p:sldId id="565" r:id="rId4"/>
    <p:sldId id="567" r:id="rId5"/>
    <p:sldId id="566" r:id="rId6"/>
    <p:sldId id="568" r:id="rId7"/>
    <p:sldId id="570" r:id="rId8"/>
    <p:sldId id="569" r:id="rId9"/>
    <p:sldId id="571" r:id="rId10"/>
    <p:sldId id="572" r:id="rId11"/>
    <p:sldId id="573" r:id="rId12"/>
    <p:sldId id="574" r:id="rId13"/>
    <p:sldId id="575" r:id="rId14"/>
    <p:sldId id="576" r:id="rId15"/>
    <p:sldId id="578" r:id="rId16"/>
    <p:sldId id="577" r:id="rId17"/>
    <p:sldId id="582" r:id="rId18"/>
    <p:sldId id="580" r:id="rId19"/>
    <p:sldId id="583" r:id="rId20"/>
    <p:sldId id="579" r:id="rId21"/>
    <p:sldId id="584" r:id="rId22"/>
    <p:sldId id="585" r:id="rId23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70C0"/>
    <a:srgbClr val="FFFFFF"/>
    <a:srgbClr val="D9D9D9"/>
    <a:srgbClr val="000000"/>
    <a:srgbClr val="F2F2F2"/>
    <a:srgbClr val="00A458"/>
    <a:srgbClr val="004EA2"/>
    <a:srgbClr val="04A458"/>
    <a:srgbClr val="0E3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8A8C8D-832B-4D5D-BF79-4D1BF84C25F8}" v="858" dt="2025-12-04T00:12:39.8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2" autoAdjust="0"/>
    <p:restoredTop sz="52072" autoAdjust="0"/>
  </p:normalViewPr>
  <p:slideViewPr>
    <p:cSldViewPr snapToGrid="0">
      <p:cViewPr varScale="1">
        <p:scale>
          <a:sx n="50" d="100"/>
          <a:sy n="50" d="100"/>
        </p:scale>
        <p:origin x="1604" y="2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2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AE8D8-5271-40A7-9DF6-1719E3DB000F}" type="datetimeFigureOut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911CB-3094-4E63-B1B3-DA3EB8E41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704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351FD-319A-4CCA-9E65-90119015E72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8650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6FEFC-AB07-4C48-8FA2-1CF6BEF08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64E5BD5-1084-3CD3-7659-0140A69068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>
                <a:extLst>
                  <a:ext uri="{FF2B5EF4-FFF2-40B4-BE49-F238E27FC236}">
                    <a16:creationId xmlns:a16="http://schemas.microsoft.com/office/drawing/2014/main" id="{E0CA36E6-3B25-F385-0CA0-2C344980848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ノート プレースホルダー 2">
                <a:extLst>
                  <a:ext uri="{FF2B5EF4-FFF2-40B4-BE49-F238E27FC236}">
                    <a16:creationId xmlns:a16="http://schemas.microsoft.com/office/drawing/2014/main" id="{E0CA36E6-3B25-F385-0CA0-2C344980848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ja-JP" dirty="0"/>
                  <a:t>Now, let me explain how we construct the solution.</a:t>
                </a:r>
              </a:p>
              <a:p>
                <a:r>
                  <a:rPr lang="en-US" altLang="ja-JP" dirty="0"/>
                  <a:t>First, we assume that the initial condition is an equilibrium distribution at temperature </a:t>
                </a:r>
                <a:r>
                  <a:rPr kumimoji="1" lang="ja-JP" alt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𝑇</a:t>
                </a:r>
                <a:r>
                  <a:rPr kumimoji="1" lang="ar-AE" altLang="ja-JP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_</a:t>
                </a:r>
                <a:r>
                  <a:rPr kumimoji="1" lang="en-US" altLang="ja-JP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ini</a:t>
                </a:r>
                <a:r>
                  <a:rPr lang="ar-AE" altLang="ja-JP" dirty="0"/>
                  <a:t>, </a:t>
                </a:r>
                <a:r>
                  <a:rPr lang="en-US" altLang="ja-JP" dirty="0"/>
                  <a:t>or equivalently inverse temperature </a:t>
                </a:r>
                <a:r>
                  <a:rPr kumimoji="1" lang="ja-JP" alt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𝛽</a:t>
                </a:r>
                <a:r>
                  <a:rPr kumimoji="1" lang="ar-AE" altLang="ja-JP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_</a:t>
                </a:r>
                <a:r>
                  <a:rPr kumimoji="1" lang="en-US" altLang="ja-JP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ini</a:t>
                </a:r>
                <a:r>
                  <a:rPr lang="ar-AE" altLang="ja-JP" dirty="0"/>
                  <a:t>.</a:t>
                </a:r>
                <a:br>
                  <a:rPr lang="ar-AE" altLang="ja-JP" dirty="0"/>
                </a:br>
                <a:r>
                  <a:rPr lang="en-US" altLang="ja-JP" dirty="0"/>
                  <a:t>This is given by the Boltzmann distribution, as shown here.</a:t>
                </a:r>
              </a:p>
              <a:p>
                <a:r>
                  <a:rPr lang="en-US" altLang="ja-JP" dirty="0"/>
                  <a:t>Next, we note that the effective potential </a:t>
                </a:r>
                <a:r>
                  <a:rPr kumimoji="1" lang="ja-JP" alt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𝑉</a:t>
                </a:r>
                <a:r>
                  <a:rPr kumimoji="1" lang="ar-AE" altLang="ja-JP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_</a:t>
                </a:r>
                <a:r>
                  <a:rPr kumimoji="1" lang="ja-JP" alt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𝑆</a:t>
                </a:r>
                <a:r>
                  <a:rPr kumimoji="1" lang="ar-AE" altLang="ja-JP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(</a:t>
                </a:r>
                <a:r>
                  <a:rPr kumimoji="1" lang="ja-JP" alt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𝑟)</a:t>
                </a:r>
                <a:r>
                  <a:rPr lang="en-US" altLang="ja-JP" dirty="0"/>
                  <a:t>is isotropic.</a:t>
                </a:r>
                <a:br>
                  <a:rPr lang="en-US" altLang="ja-JP" dirty="0"/>
                </a:br>
                <a:r>
                  <a:rPr lang="en-US" altLang="ja-JP" dirty="0"/>
                  <a:t>Therefore, the system remains isotropic during the time evolution.</a:t>
                </a:r>
              </a:p>
              <a:p>
                <a:r>
                  <a:rPr lang="en-US" altLang="ja-JP" dirty="0"/>
                  <a:t>Because of this symmetry, the problem reduces to an eigenvalue problem of the form shown here, where each eigenfunction corresponds to a relaxation mode.</a:t>
                </a:r>
              </a:p>
              <a:p>
                <a:r>
                  <a:rPr lang="en-US" altLang="ja-JP" dirty="0"/>
                  <a:t>Using these eigenfunctions, we construct the solution in terms of a spectral representation. The probability distribution is written as a sum over eigenmodes, each decaying exponentially with time. In practice, the dominant contribution comes from the lowest few modes,</a:t>
                </a:r>
                <a:br>
                  <a:rPr lang="en-US" altLang="ja-JP" dirty="0"/>
                </a:br>
                <a:r>
                  <a:rPr lang="en-US" altLang="ja-JP" dirty="0"/>
                  <a:t>as shown in this approximate expression.</a:t>
                </a:r>
              </a:p>
              <a:p>
                <a:r>
                  <a:rPr lang="en-US" altLang="ja-JP" dirty="0"/>
                  <a:t>Finally, in the long-time limit, all higher modes decay,</a:t>
                </a:r>
                <a:br>
                  <a:rPr lang="en-US" altLang="ja-JP" dirty="0"/>
                </a:br>
                <a:r>
                  <a:rPr lang="en-US" altLang="ja-JP" dirty="0"/>
                  <a:t>and the system converges to the equilibrium distribution.</a:t>
                </a:r>
              </a:p>
              <a:p>
                <a:endParaRPr kumimoji="1" lang="ja-JP" altLang="en-US" dirty="0"/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5E16956-E526-22D1-F868-A43B461CE6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911CB-3094-4E63-B1B3-DA3EB8E41B1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5479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AEBEA-E426-F6B5-4623-05C2ED4A0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C5865E3-597A-E5C1-6DFC-1AB2326281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>
                <a:extLst>
                  <a:ext uri="{FF2B5EF4-FFF2-40B4-BE49-F238E27FC236}">
                    <a16:creationId xmlns:a16="http://schemas.microsoft.com/office/drawing/2014/main" id="{86FB2EA2-220C-7CB2-5ABB-5E302A3C673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ja-JP" dirty="0"/>
              </a:p>
            </p:txBody>
          </p:sp>
        </mc:Choice>
        <mc:Fallback xmlns="">
          <p:sp>
            <p:nvSpPr>
              <p:cNvPr id="3" name="ノート プレースホルダー 2">
                <a:extLst>
                  <a:ext uri="{FF2B5EF4-FFF2-40B4-BE49-F238E27FC236}">
                    <a16:creationId xmlns:a16="http://schemas.microsoft.com/office/drawing/2014/main" id="{86FB2EA2-220C-7CB2-5ABB-5E302A3C673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ja-JP" dirty="0"/>
                  <a:t>Next, we consider the general solution of the eigenvalue problem.</a:t>
                </a:r>
              </a:p>
              <a:p>
                <a:r>
                  <a:rPr lang="en-US" altLang="ja-JP" dirty="0"/>
                  <a:t>For each eigenvalue, the eigenfunction </a:t>
                </a:r>
                <a:r>
                  <a:rPr kumimoji="1" lang="ja-JP" alt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𝜙</a:t>
                </a:r>
                <a:r>
                  <a:rPr kumimoji="1" lang="ar-AE" altLang="ja-JP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_</a:t>
                </a:r>
                <a:r>
                  <a:rPr kumimoji="1" lang="ja-JP" alt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𝑛</a:t>
                </a:r>
                <a:r>
                  <a:rPr kumimoji="1" lang="ar-AE" altLang="ja-JP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(</a:t>
                </a:r>
                <a:r>
                  <a:rPr kumimoji="1" lang="ja-JP" alt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𝑟)</a:t>
                </a:r>
                <a:r>
                  <a:rPr lang="en-US" altLang="ja-JP" dirty="0"/>
                  <a:t>has two independent solutions in each region.</a:t>
                </a:r>
                <a:br>
                  <a:rPr lang="en-US" altLang="ja-JP" dirty="0"/>
                </a:br>
                <a:r>
                  <a:rPr lang="en-US" altLang="ja-JP" dirty="0"/>
                  <a:t>Since our potential is piecewise-defined, we construct the solution separately in the inner, middle, and outer regions.</a:t>
                </a:r>
              </a:p>
              <a:p>
                <a:r>
                  <a:rPr lang="en-US" altLang="ja-JP" dirty="0"/>
                  <a:t>In each region, the solution takes the form shown here, involving special functions.</a:t>
                </a:r>
                <a:br>
                  <a:rPr lang="en-US" altLang="ja-JP" dirty="0"/>
                </a:br>
                <a:r>
                  <a:rPr lang="en-US" altLang="ja-JP" dirty="0"/>
                  <a:t>The coefficients, such as </a:t>
                </a:r>
                <a:r>
                  <a:rPr kumimoji="1" lang="ja-JP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𝐴</a:t>
                </a:r>
                <a:r>
                  <a:rPr lang="en-US" altLang="ja-JP" dirty="0"/>
                  <a:t>and </a:t>
                </a:r>
                <a:r>
                  <a:rPr kumimoji="1" lang="ja-JP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𝐵</a:t>
                </a:r>
                <a:r>
                  <a:rPr lang="en-US" altLang="ja-JP" dirty="0"/>
                  <a:t>, are not arbitrary and must be determined carefully.</a:t>
                </a:r>
              </a:p>
              <a:p>
                <a:r>
                  <a:rPr lang="en-US" altLang="ja-JP" dirty="0"/>
                  <a:t>To fix these coefficients, we impose boundary and matching conditions.</a:t>
                </a:r>
                <a:br>
                  <a:rPr lang="en-US" altLang="ja-JP" dirty="0"/>
                </a:br>
                <a:r>
                  <a:rPr lang="en-US" altLang="ja-JP" dirty="0"/>
                  <a:t>In particular, the solution must be continuous across the boundaries between regions.</a:t>
                </a:r>
              </a:p>
              <a:p>
                <a:r>
                  <a:rPr lang="en-US" altLang="ja-JP" dirty="0"/>
                  <a:t>In addition, we require that the solution remains finite at </a:t>
                </a:r>
                <a:r>
                  <a:rPr kumimoji="1" lang="ja-JP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𝑟</a:t>
                </a:r>
                <a:r>
                  <a:rPr kumimoji="1" lang="en-US" altLang="ja-JP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=0</a:t>
                </a:r>
                <a:r>
                  <a:rPr lang="en-US" altLang="ja-JP" dirty="0"/>
                  <a:t>and does not diverge as </a:t>
                </a:r>
                <a:r>
                  <a:rPr kumimoji="1" lang="ja-JP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𝑟</a:t>
                </a:r>
                <a:r>
                  <a:rPr kumimoji="1" lang="en-US" altLang="ja-JP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→∞</a:t>
                </a:r>
                <a:r>
                  <a:rPr lang="en-US" altLang="ja-JP" dirty="0"/>
                  <a:t>.</a:t>
                </a:r>
                <a:br>
                  <a:rPr lang="en-US" altLang="ja-JP" dirty="0"/>
                </a:br>
                <a:r>
                  <a:rPr lang="en-US" altLang="ja-JP" dirty="0"/>
                  <a:t>These conditions uniquely determine the physically acceptable eigenfunctions.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EEAC3D-E171-9767-6B1E-903CAD3636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911CB-3094-4E63-B1B3-DA3EB8E41B1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3572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C76D4-4530-EAFB-01A6-4083A37A2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C78F9A5-EB6A-3F3C-43CC-B3159F89D3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>
                <a:extLst>
                  <a:ext uri="{FF2B5EF4-FFF2-40B4-BE49-F238E27FC236}">
                    <a16:creationId xmlns:a16="http://schemas.microsoft.com/office/drawing/2014/main" id="{102EF8C6-2C21-8439-748D-FAB8FEC6B99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ja-JP" dirty="0"/>
              </a:p>
            </p:txBody>
          </p:sp>
        </mc:Choice>
        <mc:Fallback xmlns="">
          <p:sp>
            <p:nvSpPr>
              <p:cNvPr id="3" name="ノート プレースホルダー 2">
                <a:extLst>
                  <a:ext uri="{FF2B5EF4-FFF2-40B4-BE49-F238E27FC236}">
                    <a16:creationId xmlns:a16="http://schemas.microsoft.com/office/drawing/2014/main" id="{102EF8C6-2C21-8439-748D-FAB8FEC6B99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ja-JP" dirty="0"/>
                  <a:t>Now, we move on to determining the eigenvalue spectrum.</a:t>
                </a:r>
              </a:p>
              <a:p>
                <a:r>
                  <a:rPr lang="en-US" altLang="ja-JP" dirty="0"/>
                  <a:t>At the boundaries between different regions, we impose matching conditions.</a:t>
                </a:r>
                <a:br>
                  <a:rPr lang="en-US" altLang="ja-JP" dirty="0"/>
                </a:br>
                <a:r>
                  <a:rPr lang="en-US" altLang="ja-JP" dirty="0"/>
                  <a:t>Specifically, both the eigenfunction </a:t>
                </a:r>
                <a:r>
                  <a:rPr kumimoji="1" lang="ja-JP" alt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𝜙</a:t>
                </a:r>
                <a:r>
                  <a:rPr kumimoji="1" lang="ar-AE" altLang="ja-JP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_</a:t>
                </a:r>
                <a:r>
                  <a:rPr kumimoji="1" lang="ja-JP" alt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𝑛</a:t>
                </a:r>
                <a:r>
                  <a:rPr kumimoji="1" lang="ar-AE" altLang="ja-JP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(</a:t>
                </a:r>
                <a:r>
                  <a:rPr kumimoji="1" lang="ja-JP" alt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𝑟)</a:t>
                </a:r>
                <a:r>
                  <a:rPr lang="en-US" altLang="ja-JP" dirty="0"/>
                  <a:t>and its derivative must be continuous at the boundary of each region.</a:t>
                </a:r>
              </a:p>
              <a:p>
                <a:r>
                  <a:rPr lang="en-US" altLang="ja-JP" dirty="0"/>
                  <a:t>These conditions lead to a set of linear equations for the coefficients of the solution.</a:t>
                </a:r>
                <a:br>
                  <a:rPr lang="en-US" altLang="ja-JP" dirty="0"/>
                </a:br>
                <a:r>
                  <a:rPr lang="en-US" altLang="ja-JP" dirty="0"/>
                  <a:t>This system can be written in matrix form, as shown here.</a:t>
                </a:r>
              </a:p>
              <a:p>
                <a:r>
                  <a:rPr lang="en-US" altLang="ja-JP" dirty="0"/>
                  <a:t>A nontrivial solution exists only when the determinant of this matrix is zero.</a:t>
                </a:r>
                <a:br>
                  <a:rPr lang="en-US" altLang="ja-JP" dirty="0"/>
                </a:br>
                <a:r>
                  <a:rPr lang="en-US" altLang="ja-JP" dirty="0"/>
                  <a:t>Therefore, the eigenvalues are obtained by solving this condition.</a:t>
                </a:r>
              </a:p>
              <a:p>
                <a:r>
                  <a:rPr lang="en-US" altLang="ja-JP" dirty="0"/>
                  <a:t>In this way, we can systematically determine the discrete spectrum governing the relaxation dynamics.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5E41B5D-32BB-65B2-4704-14CD5D54B8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911CB-3094-4E63-B1B3-DA3EB8E41B12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9895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8192A-6EA9-3098-E88A-F1D220064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5650542-016D-3504-3456-CAB3BF3FBC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33B8EE1-0514-A74A-56BA-EE644B797E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2E6A07-06E4-1175-887E-EC2BC3D2AD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911CB-3094-4E63-B1B3-DA3EB8E41B12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07712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96AF8-0D39-2CD9-B35E-A664F086B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6D9529E-8BCF-ED41-A6A9-E80DB48D7D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E00DA1E-09C8-91C0-185B-E24020E95C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766E54E-D57D-F3D1-DC70-144BD91DCD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911CB-3094-4E63-B1B3-DA3EB8E41B12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8976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E946D-25E8-7A4E-A88F-5EB6B8725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938044B-36D0-DC4E-F7A4-9BB11C062B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>
                <a:extLst>
                  <a:ext uri="{FF2B5EF4-FFF2-40B4-BE49-F238E27FC236}">
                    <a16:creationId xmlns:a16="http://schemas.microsoft.com/office/drawing/2014/main" id="{8142F488-13CA-631C-3AD5-603CC00A48D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ja-JP" dirty="0"/>
              </a:p>
            </p:txBody>
          </p:sp>
        </mc:Choice>
        <mc:Fallback xmlns="">
          <p:sp>
            <p:nvSpPr>
              <p:cNvPr id="3" name="ノート プレースホルダー 2">
                <a:extLst>
                  <a:ext uri="{FF2B5EF4-FFF2-40B4-BE49-F238E27FC236}">
                    <a16:creationId xmlns:a16="http://schemas.microsoft.com/office/drawing/2014/main" id="{8142F488-13CA-631C-3AD5-603CC00A48D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ja-JP" dirty="0"/>
                  <a:t>To quantify the relaxation process, we use the </a:t>
                </a:r>
                <a:r>
                  <a:rPr lang="en-US" altLang="ja-JP" dirty="0" err="1"/>
                  <a:t>Kullback</a:t>
                </a:r>
                <a:r>
                  <a:rPr lang="en-US" altLang="ja-JP" dirty="0"/>
                  <a:t>–Leibler divergence.</a:t>
                </a:r>
              </a:p>
              <a:p>
                <a:r>
                  <a:rPr lang="en-US" altLang="ja-JP" dirty="0"/>
                  <a:t>This quantity measures the difference between two probability distributions.</a:t>
                </a:r>
                <a:br>
                  <a:rPr lang="en-US" altLang="ja-JP" dirty="0"/>
                </a:br>
                <a:r>
                  <a:rPr lang="en-US" altLang="ja-JP" dirty="0"/>
                  <a:t>In our case, we compare the time-dependent distribution </a:t>
                </a:r>
                <a:r>
                  <a:rPr kumimoji="1" lang="ja-JP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𝑃</a:t>
                </a:r>
                <a:r>
                  <a:rPr kumimoji="1" lang="ar-AE" altLang="ja-JP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(</a:t>
                </a:r>
                <a:r>
                  <a:rPr kumimoji="1" lang="ja-JP" alt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𝑟ⓜ,𝑡)</a:t>
                </a:r>
                <a:r>
                  <a:rPr lang="en-US" altLang="ja-JP" dirty="0"/>
                  <a:t>with the equilibrium final state distribution.</a:t>
                </a:r>
              </a:p>
              <a:p>
                <a:r>
                  <a:rPr lang="en-US" altLang="ja-JP" dirty="0"/>
                  <a:t>As the system relaxes, this divergence monotonically decreases toward zero.</a:t>
                </a:r>
                <a:br>
                  <a:rPr lang="en-US" altLang="ja-JP" dirty="0"/>
                </a:br>
                <a:r>
                  <a:rPr lang="en-US" altLang="ja-JP" dirty="0"/>
                  <a:t>Therefore, it provides a natural measure of how far the system is from equilibrium.</a:t>
                </a:r>
              </a:p>
              <a:p>
                <a:r>
                  <a:rPr lang="en-US" altLang="ja-JP" dirty="0"/>
                  <a:t>By comparing this quantity for different initial conditions, we can clearly identify the crossing behavior associated with the Mpemba effect.</a:t>
                </a:r>
              </a:p>
              <a:p>
                <a:r>
                  <a:rPr lang="en-US" altLang="ja-JP" dirty="0"/>
                  <a:t>In this way, the Mpemba effect can be discussed in a quantitative and systematic manner.</a:t>
                </a:r>
              </a:p>
              <a:p>
                <a:endParaRPr lang="en-US" altLang="ja-JP" dirty="0"/>
              </a:p>
              <a:p>
                <a:r>
                  <a:rPr lang="en-US" altLang="ja-JP" dirty="0"/>
                  <a:t>Now, we address the question of when the Mpemba effect occurs.</a:t>
                </a:r>
              </a:p>
              <a:p>
                <a:r>
                  <a:rPr lang="en-US" altLang="ja-JP" dirty="0"/>
                  <a:t>We analyze the time evolution of the </a:t>
                </a:r>
                <a:r>
                  <a:rPr lang="en-US" altLang="ja-JP" dirty="0" err="1"/>
                  <a:t>Kullback</a:t>
                </a:r>
                <a:r>
                  <a:rPr lang="en-US" altLang="ja-JP" dirty="0"/>
                  <a:t>–Leibler divergence using a spectral representation.</a:t>
                </a:r>
                <a:br>
                  <a:rPr lang="en-US" altLang="ja-JP" dirty="0"/>
                </a:br>
                <a:r>
                  <a:rPr lang="en-US" altLang="ja-JP" dirty="0"/>
                  <a:t>In particular, we focus on the contribution of the dominant eigenmodes.</a:t>
                </a:r>
              </a:p>
              <a:p>
                <a:r>
                  <a:rPr lang="en-US" altLang="ja-JP" dirty="0"/>
                  <a:t>To simplify the discussion, we consider a two-mode approximation.</a:t>
                </a:r>
                <a:br>
                  <a:rPr lang="en-US" altLang="ja-JP" dirty="0"/>
                </a:br>
                <a:r>
                  <a:rPr lang="en-US" altLang="ja-JP" dirty="0"/>
                  <a:t>In this approximation, the relaxation is governed by the two lowest nontrivial eigenvalues.</a:t>
                </a:r>
              </a:p>
              <a:p>
                <a:r>
                  <a:rPr lang="en-US" altLang="ja-JP" dirty="0"/>
                  <a:t>Then, the </a:t>
                </a:r>
                <a:r>
                  <a:rPr lang="en-US" altLang="ja-JP" dirty="0" err="1"/>
                  <a:t>Kullback</a:t>
                </a:r>
                <a:r>
                  <a:rPr lang="en-US" altLang="ja-JP" dirty="0"/>
                  <a:t>–Leibler divergence can be approximated as a sum of two exponential modes,</a:t>
                </a:r>
                <a:br>
                  <a:rPr lang="en-US" altLang="ja-JP" dirty="0"/>
                </a:br>
                <a:r>
                  <a:rPr lang="en-US" altLang="ja-JP" dirty="0"/>
                  <a:t>each associated with these eigenvalues and their corresponding coefficients.</a:t>
                </a:r>
              </a:p>
              <a:p>
                <a:r>
                  <a:rPr lang="en-US" altLang="ja-JP" dirty="0"/>
                  <a:t>In other words, the time evolution is effectively described by a competition between these two modes.</a:t>
                </a:r>
                <a:br>
                  <a:rPr lang="en-US" altLang="ja-JP" dirty="0"/>
                </a:br>
                <a:r>
                  <a:rPr lang="en-US" altLang="ja-JP" dirty="0"/>
                  <a:t>The Mpemba effect arises when the balance between these contributions is reversed for different initial conditions.</a:t>
                </a:r>
              </a:p>
              <a:p>
                <a:r>
                  <a:rPr lang="en-US" altLang="ja-JP" dirty="0"/>
                  <a:t>From this analysis, we derive a necessary condition for the Mpemba effect.</a:t>
                </a:r>
                <a:br>
                  <a:rPr lang="en-US" altLang="ja-JP" dirty="0"/>
                </a:br>
                <a:r>
                  <a:rPr lang="en-US" altLang="ja-JP" dirty="0"/>
                  <a:t>This condition relates the coefficients of the two modes and their decay rates.</a:t>
                </a:r>
              </a:p>
              <a:p>
                <a:r>
                  <a:rPr lang="en-US" altLang="ja-JP" dirty="0"/>
                  <a:t>We also provide a specific example where this condition is satisfied,</a:t>
                </a:r>
                <a:br>
                  <a:rPr lang="en-US" altLang="ja-JP" dirty="0"/>
                </a:br>
                <a:r>
                  <a:rPr lang="en-US" altLang="ja-JP" dirty="0"/>
                  <a:t>and confirm that the Mpemba effect indeed occurs.</a:t>
                </a:r>
              </a:p>
              <a:p>
                <a:endParaRPr lang="en-US" altLang="ja-JP" dirty="0"/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31C8CB-CE5A-7645-1EC1-460C749738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911CB-3094-4E63-B1B3-DA3EB8E41B12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4942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431A3-35D1-97E0-9185-B7A29D167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2C0CEEB-26EB-747E-3B92-12979FFA44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D68D1C7-6BDE-7DDE-2621-EBAAB96E71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E4F09DE-042B-A7DD-DD85-181ACB8CDC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911CB-3094-4E63-B1B3-DA3EB8E41B12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67734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ja-JP" dirty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ja-JP" dirty="0"/>
                  <a:t>Here, we vary the initial inverse temperature </a:t>
                </a:r>
                <a:r>
                  <a:rPr kumimoji="1" lang="ja-JP" alt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𝛽</a:t>
                </a:r>
                <a:r>
                  <a:rPr kumimoji="1" lang="ar-AE" altLang="ja-JP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_</a:t>
                </a:r>
                <a:r>
                  <a:rPr kumimoji="1" lang="en-US" altLang="ja-JP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ini</a:t>
                </a:r>
                <a:r>
                  <a:rPr kumimoji="1" lang="ar-AE" altLang="ja-JP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^♯</a:t>
                </a:r>
                <a:r>
                  <a:rPr lang="en-US" altLang="ja-JP" dirty="0"/>
                  <a:t> and examine whether the necessary condition for the Mpemba effect is satisfied.</a:t>
                </a:r>
              </a:p>
              <a:p>
                <a:r>
                  <a:rPr lang="en-US" altLang="ja-JP" dirty="0"/>
                  <a:t>From this plot, we find that the Mpemba effect does not occur when the initial temperatures are too close to each other.</a:t>
                </a:r>
              </a:p>
              <a:p>
                <a:r>
                  <a:rPr lang="en-US" altLang="ja-JP" dirty="0"/>
                  <a:t>This can be understood as follows.</a:t>
                </a:r>
                <a:br>
                  <a:rPr lang="en-US" altLang="ja-JP" dirty="0"/>
                </a:br>
                <a:r>
                  <a:rPr lang="en-US" altLang="ja-JP" dirty="0"/>
                  <a:t>If the initial temperatures are too similar, the initial relaxation rates are also very close. As a result, there is not enough difference in the early-time dynamics</a:t>
                </a:r>
                <a:br>
                  <a:rPr lang="en-US" altLang="ja-JP" dirty="0"/>
                </a:br>
                <a:r>
                  <a:rPr lang="en-US" altLang="ja-JP" dirty="0"/>
                  <a:t>to produce the crossing behavior required for the Mpemba effect.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911CB-3094-4E63-B1B3-DA3EB8E41B12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85675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911CB-3094-4E63-B1B3-DA3EB8E41B12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4876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ja-JP" dirty="0"/>
                  <a:t>Finally, let me discuss the physical implications.</a:t>
                </a:r>
              </a:p>
              <a:p>
                <a:r>
                  <a:rPr lang="en-US" altLang="ja-JP" dirty="0"/>
                  <a:t>The occurrence of the Mpemba effect depends on parameters such as </a:t>
                </a:r>
                <a:r>
                  <a:rPr kumimoji="1" lang="ja-JP" alt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𝑘</a:t>
                </a:r>
                <a:r>
                  <a:rPr kumimoji="1" lang="ar-AE" altLang="ja-JP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_</a:t>
                </a:r>
                <a:r>
                  <a:rPr kumimoji="1" lang="en-US" altLang="ja-JP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in</a:t>
                </a:r>
                <a:r>
                  <a:rPr lang="en-US" altLang="ja-JP" dirty="0"/>
                  <a:t>and </a:t>
                </a:r>
                <a:r>
                  <a:rPr kumimoji="1" lang="ja-JP" alt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𝑘</a:t>
                </a:r>
                <a:r>
                  <a:rPr kumimoji="1" lang="ar-AE" altLang="ja-JP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_</a:t>
                </a:r>
                <a:r>
                  <a:rPr kumimoji="1" lang="en-US" altLang="ja-JP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out</a:t>
                </a:r>
                <a:r>
                  <a:rPr lang="ar-AE" altLang="ja-JP" dirty="0"/>
                  <a:t>.</a:t>
                </a:r>
                <a:br>
                  <a:rPr lang="ar-AE" altLang="ja-JP" dirty="0"/>
                </a:br>
                <a:r>
                  <a:rPr lang="en-US" altLang="ja-JP" dirty="0"/>
                  <a:t>In particular, when </a:t>
                </a:r>
                <a:r>
                  <a:rPr kumimoji="1" lang="ja-JP" alt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𝑘</a:t>
                </a:r>
                <a:r>
                  <a:rPr kumimoji="1" lang="ar-AE" altLang="ja-JP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_</a:t>
                </a:r>
                <a:r>
                  <a:rPr kumimoji="1" lang="en-US" altLang="ja-JP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out</a:t>
                </a:r>
                <a:r>
                  <a:rPr lang="en-US" altLang="ja-JP" dirty="0"/>
                  <a:t>is small, the effect tends to appear more easily.</a:t>
                </a:r>
              </a:p>
              <a:p>
                <a:r>
                  <a:rPr lang="en-US" altLang="ja-JP" dirty="0"/>
                  <a:t>This suggests that the outer region of the potential plays an important role.</a:t>
                </a:r>
                <a:br>
                  <a:rPr lang="en-US" altLang="ja-JP" dirty="0"/>
                </a:br>
                <a:r>
                  <a:rPr lang="en-US" altLang="ja-JP" dirty="0"/>
                  <a:t>At the same time, the curvature of the potential seems to be a key controlling factor.</a:t>
                </a:r>
              </a:p>
              <a:p>
                <a:r>
                  <a:rPr lang="en-US" altLang="ja-JP" dirty="0"/>
                  <a:t>Understanding this dependence is important for clarifying the mechanism of the Mpemba effect.</a:t>
                </a:r>
                <a:br>
                  <a:rPr lang="en-US" altLang="ja-JP" dirty="0"/>
                </a:br>
                <a:r>
                  <a:rPr lang="en-US" altLang="ja-JP" dirty="0"/>
                  <a:t>We are currently investigating this point in more detail.</a:t>
                </a:r>
              </a:p>
              <a:p>
                <a:endParaRPr kumimoji="1" lang="ja-JP" altLang="en-US" dirty="0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911CB-3094-4E63-B1B3-DA3EB8E41B12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3248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911CB-3094-4E63-B1B3-DA3EB8E41B1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66019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1975C-4AD5-EA01-1C78-63A65DF75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33D0E50-80F8-7219-D50A-4AB6ADB245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C6242E6-8293-A0CB-7B2E-51B45BF74F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C168AC-6902-ACBD-8316-31620F48E0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911CB-3094-4E63-B1B3-DA3EB8E41B12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1139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911CB-3094-4E63-B1B3-DA3EB8E41B1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0248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2241F-EBC2-9AE9-1751-61A24E908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B4A5E19-CA2F-2202-A7C9-BCEF65AB01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A5F8A6F-0C6C-BD0B-FB9D-2E45C06015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27CA455-5432-1C28-CF30-C7CC253C8E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911CB-3094-4E63-B1B3-DA3EB8E41B1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9455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7ED10-5A73-4E44-EED0-919AE8D0A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B0155BE-1826-F454-39A8-1B65225C76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CB902C5-97EC-22CF-CE1E-CAEA978B14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29F8E7-7994-8283-3BBF-1A7924BAAE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911CB-3094-4E63-B1B3-DA3EB8E41B1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112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A7193-387B-D32B-6EA8-F87E4F620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B808F26-2DD8-7327-602D-136D28C20D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C15EF79-8365-B331-6BBC-9D09076078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7CEE7C4-8BDE-E046-D6DC-B3A377A785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911CB-3094-4E63-B1B3-DA3EB8E41B1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2686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7BEFD-0F9A-550B-1ECF-15F9C4CB2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955DC2D-D476-C516-06E1-4CE1F551FA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FAA3E7A-57A3-BC52-9C0D-E125B858FA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0DA6F53-15B9-C2E9-A2A4-01FC1915F4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911CB-3094-4E63-B1B3-DA3EB8E41B1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1367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F025-21AE-3AC0-BAFE-9F3154279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BDFB039-B6DF-F7EF-03B5-CE3EBDB9DB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>
                <a:extLst>
                  <a:ext uri="{FF2B5EF4-FFF2-40B4-BE49-F238E27FC236}">
                    <a16:creationId xmlns:a16="http://schemas.microsoft.com/office/drawing/2014/main" id="{F721D83F-347C-7BAA-6863-E89CFD46709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ja-JP" dirty="0"/>
              </a:p>
            </p:txBody>
          </p:sp>
        </mc:Choice>
        <mc:Fallback xmlns="">
          <p:sp>
            <p:nvSpPr>
              <p:cNvPr id="3" name="ノート プレースホルダー 2">
                <a:extLst>
                  <a:ext uri="{FF2B5EF4-FFF2-40B4-BE49-F238E27FC236}">
                    <a16:creationId xmlns:a16="http://schemas.microsoft.com/office/drawing/2014/main" id="{F721D83F-347C-7BAA-6863-E89CFD46709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ja-JP" dirty="0"/>
                  <a:t>Now, let me explain how we construct a solvable potential. Our goal is to design a bistable potential </a:t>
                </a:r>
                <a:r>
                  <a:rPr kumimoji="1" lang="ja-JP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𝑉</a:t>
                </a:r>
                <a:r>
                  <a:rPr kumimoji="1" lang="ar-AE" altLang="ja-JP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(</a:t>
                </a:r>
                <a:r>
                  <a:rPr kumimoji="1" lang="ja-JP" alt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𝑟)</a:t>
                </a:r>
                <a:r>
                  <a:rPr lang="ar-AE" altLang="ja-JP" dirty="0"/>
                  <a:t>.</a:t>
                </a:r>
                <a:r>
                  <a:rPr lang="en-US" altLang="ja-JP" dirty="0"/>
                  <a:t> For this purpose, we impose the following requirements.</a:t>
                </a:r>
              </a:p>
              <a:p>
                <a:r>
                  <a:rPr lang="en-US" altLang="ja-JP" dirty="0"/>
                  <a:t>First, the potential should have two minima, located at </a:t>
                </a:r>
                <a:r>
                  <a:rPr kumimoji="1" lang="ja-JP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𝑟</a:t>
                </a:r>
                <a:r>
                  <a:rPr kumimoji="1" lang="en-US" altLang="ja-JP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=0</a:t>
                </a:r>
                <a:r>
                  <a:rPr lang="en-US" altLang="ja-JP" dirty="0"/>
                  <a:t>and </a:t>
                </a:r>
                <a:r>
                  <a:rPr kumimoji="1" lang="ja-JP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𝑟</a:t>
                </a:r>
                <a:r>
                  <a:rPr kumimoji="1" lang="en-US" altLang="ja-JP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=</a:t>
                </a:r>
                <a:r>
                  <a:rPr kumimoji="1" lang="ja-JP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𝛼</a:t>
                </a:r>
                <a:r>
                  <a:rPr lang="en-US" altLang="ja-JP" dirty="0"/>
                  <a:t>.</a:t>
                </a:r>
                <a:br>
                  <a:rPr lang="en-US" altLang="ja-JP" dirty="0"/>
                </a:br>
                <a:r>
                  <a:rPr lang="en-US" altLang="ja-JP" dirty="0"/>
                  <a:t>Second, there should be one maximum at </a:t>
                </a:r>
                <a:r>
                  <a:rPr kumimoji="1" lang="ja-JP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𝑟</a:t>
                </a:r>
                <a:r>
                  <a:rPr kumimoji="1" lang="en-US" altLang="ja-JP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=</a:t>
                </a:r>
                <a:r>
                  <a:rPr kumimoji="1" lang="ja-JP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𝜉</a:t>
                </a:r>
                <a:r>
                  <a:rPr lang="en-US" altLang="ja-JP" dirty="0"/>
                  <a:t>, which separates the two minima.</a:t>
                </a:r>
                <a:br>
                  <a:rPr lang="en-US" altLang="ja-JP" dirty="0"/>
                </a:br>
                <a:r>
                  <a:rPr lang="en-US" altLang="ja-JP" dirty="0"/>
                  <a:t>Third, each region of the potential should have the same functional form.</a:t>
                </a:r>
              </a:p>
              <a:p>
                <a:r>
                  <a:rPr lang="en-US" altLang="ja-JP" dirty="0"/>
                  <a:t>Based on these requirements, we propose a piecewise potential.</a:t>
                </a:r>
                <a:br>
                  <a:rPr lang="en-US" altLang="ja-JP" dirty="0"/>
                </a:br>
                <a:r>
                  <a:rPr lang="en-US" altLang="ja-JP" dirty="0"/>
                  <a:t>It consists of three regions: inner, middle, and outer regions.</a:t>
                </a:r>
              </a:p>
              <a:p>
                <a:r>
                  <a:rPr lang="en-US" altLang="ja-JP" dirty="0"/>
                  <a:t>In each region, the potential is given by a combination of a quadratic term and a logarithmic term.</a:t>
                </a:r>
                <a:br>
                  <a:rPr lang="en-US" altLang="ja-JP" dirty="0"/>
                </a:br>
                <a:r>
                  <a:rPr lang="en-US" altLang="ja-JP" dirty="0"/>
                  <a:t>As shown here, the explicit form of the potential is defined separately in each region, with parameters </a:t>
                </a:r>
                <a:r>
                  <a:rPr kumimoji="1" lang="ja-JP" alt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𝑘</a:t>
                </a:r>
                <a:r>
                  <a:rPr kumimoji="1" lang="ar-AE" altLang="ja-JP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_</a:t>
                </a:r>
                <a:r>
                  <a:rPr kumimoji="1" lang="en-US" altLang="ja-JP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in</a:t>
                </a:r>
                <a:r>
                  <a:rPr kumimoji="1" lang="ar-AE" altLang="ja-JP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,</a:t>
                </a:r>
                <a:r>
                  <a:rPr kumimoji="1" lang="ja-JP" alt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𝑘</a:t>
                </a:r>
                <a:r>
                  <a:rPr kumimoji="1" lang="ar-AE" altLang="ja-JP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_</a:t>
                </a:r>
                <a:r>
                  <a:rPr kumimoji="1" lang="en-US" altLang="ja-JP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mid</a:t>
                </a:r>
                <a:r>
                  <a:rPr kumimoji="1" lang="ar-AE" altLang="ja-JP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,</a:t>
                </a:r>
                <a:r>
                  <a:rPr kumimoji="1" lang="ja-JP" alt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𝑘</a:t>
                </a:r>
                <a:r>
                  <a:rPr kumimoji="1" lang="ar-AE" altLang="ja-JP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_</a:t>
                </a:r>
                <a:r>
                  <a:rPr kumimoji="1" lang="en-US" altLang="ja-JP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out</a:t>
                </a:r>
                <a:r>
                  <a:rPr lang="ar-AE" altLang="ja-JP" dirty="0"/>
                  <a:t>, </a:t>
                </a:r>
                <a:r>
                  <a:rPr lang="en-US" altLang="ja-JP" dirty="0"/>
                  <a:t>and corresponding constants.</a:t>
                </a:r>
              </a:p>
              <a:p>
                <a:r>
                  <a:rPr lang="en-US" altLang="ja-JP" dirty="0"/>
                  <a:t>By constructing the potential in this way, the Fokker–Planck equation becomes analytically solvable.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083AE1A-4528-606A-557A-D5603965A1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911CB-3094-4E63-B1B3-DA3EB8E41B1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4412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13314-590D-D97C-2931-629A383B1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F3EED08-D04C-0F65-FD31-3D1462572F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>
                <a:extLst>
                  <a:ext uri="{FF2B5EF4-FFF2-40B4-BE49-F238E27FC236}">
                    <a16:creationId xmlns:a16="http://schemas.microsoft.com/office/drawing/2014/main" id="{9A857A91-3197-F4E7-9A26-6AA313D2B16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ja-JP" dirty="0"/>
              </a:p>
            </p:txBody>
          </p:sp>
        </mc:Choice>
        <mc:Fallback xmlns="">
          <p:sp>
            <p:nvSpPr>
              <p:cNvPr id="3" name="ノート プレースホルダー 2">
                <a:extLst>
                  <a:ext uri="{FF2B5EF4-FFF2-40B4-BE49-F238E27FC236}">
                    <a16:creationId xmlns:a16="http://schemas.microsoft.com/office/drawing/2014/main" id="{9A857A91-3197-F4E7-9A26-6AA313D2B16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ja-JP" dirty="0"/>
                  <a:t>Next, I explain how we map the problem to a Schrödinger equation.</a:t>
                </a:r>
              </a:p>
              <a:p>
                <a:r>
                  <a:rPr lang="en-US" altLang="ja-JP" dirty="0"/>
                  <a:t>We start from the Langevin equation, which describes the stochastic dynamics of the particle under the potential and thermal noise.</a:t>
                </a:r>
              </a:p>
              <a:p>
                <a:r>
                  <a:rPr lang="en-US" altLang="ja-JP" dirty="0"/>
                  <a:t>From this, we derive the corresponding Fokker–Planck equation, which governs the time evolution of the probability distribution </a:t>
                </a:r>
                <a:r>
                  <a:rPr kumimoji="1" lang="ja-JP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𝑃</a:t>
                </a:r>
                <a:r>
                  <a:rPr kumimoji="1" lang="ar-AE" altLang="ja-JP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(</a:t>
                </a:r>
                <a:r>
                  <a:rPr kumimoji="1" lang="ja-JP" alt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𝑟ⓜ,𝑡)</a:t>
                </a:r>
                <a:r>
                  <a:rPr lang="ar-AE" altLang="ja-JP" dirty="0"/>
                  <a:t>.</a:t>
                </a:r>
              </a:p>
              <a:p>
                <a:r>
                  <a:rPr lang="en-US" altLang="ja-JP" dirty="0"/>
                  <a:t>Then, by applying a suitable transformation to the probability distribution,</a:t>
                </a:r>
                <a:br>
                  <a:rPr lang="en-US" altLang="ja-JP" dirty="0"/>
                </a:br>
                <a:r>
                  <a:rPr lang="en-US" altLang="ja-JP" dirty="0"/>
                  <a:t>we can rewrite the Fokker–Planck equation in the form of a Schrödinger equation.</a:t>
                </a:r>
              </a:p>
              <a:p>
                <a:r>
                  <a:rPr lang="en-US" altLang="ja-JP" dirty="0"/>
                  <a:t>In this representation, the dynamics is described by an effective Hamiltonian,</a:t>
                </a:r>
                <a:br>
                  <a:rPr lang="en-US" altLang="ja-JP" dirty="0"/>
                </a:br>
                <a:r>
                  <a:rPr lang="en-US" altLang="ja-JP" dirty="0"/>
                  <a:t>which consists of a kinetic term and an effective potential </a:t>
                </a:r>
                <a:r>
                  <a:rPr kumimoji="1" lang="ja-JP" alt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𝑉</a:t>
                </a:r>
                <a:r>
                  <a:rPr kumimoji="1" lang="ar-AE" altLang="ja-JP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_</a:t>
                </a:r>
                <a:r>
                  <a:rPr kumimoji="1" lang="ja-JP" alt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𝑆</a:t>
                </a:r>
                <a:r>
                  <a:rPr kumimoji="1" lang="ar-AE" altLang="ja-JP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(</a:t>
                </a:r>
                <a:r>
                  <a:rPr kumimoji="1" lang="ja-JP" alt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𝑟)</a:t>
                </a:r>
                <a:r>
                  <a:rPr lang="ar-AE" altLang="ja-JP" dirty="0"/>
                  <a:t>, </a:t>
                </a:r>
                <a:r>
                  <a:rPr lang="en-US" altLang="ja-JP" dirty="0"/>
                  <a:t>as shown here.</a:t>
                </a:r>
              </a:p>
              <a:p>
                <a:r>
                  <a:rPr lang="en-US" altLang="ja-JP" dirty="0"/>
                  <a:t>Importantly, this mapping allows us to reformulate the problem as an eigenvalue problem.</a:t>
                </a:r>
                <a:br>
                  <a:rPr lang="en-US" altLang="ja-JP" dirty="0"/>
                </a:br>
                <a:r>
                  <a:rPr lang="en-US" altLang="ja-JP" dirty="0"/>
                  <a:t>Therefore, the relaxation dynamics can be analyzed in terms of eigenvalues and eigenfunctions.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DABBD9-9DB1-6AE9-310B-924CC03D8B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911CB-3094-4E63-B1B3-DA3EB8E41B1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3373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CCC349A8-7579-4707-9311-811BA3A4145A}"/>
              </a:ext>
            </a:extLst>
          </p:cNvPr>
          <p:cNvSpPr/>
          <p:nvPr userDrawn="1"/>
        </p:nvSpPr>
        <p:spPr>
          <a:xfrm>
            <a:off x="-4537" y="0"/>
            <a:ext cx="12201788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タイトル 1">
            <a:extLst>
              <a:ext uri="{FF2B5EF4-FFF2-40B4-BE49-F238E27FC236}">
                <a16:creationId xmlns:a16="http://schemas.microsoft.com/office/drawing/2014/main" id="{8C8BD2BB-C294-45D4-83D8-9F4526607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3304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4" name="字幕 2">
            <a:extLst>
              <a:ext uri="{FF2B5EF4-FFF2-40B4-BE49-F238E27FC236}">
                <a16:creationId xmlns:a16="http://schemas.microsoft.com/office/drawing/2014/main" id="{26407D8C-E60C-4BA1-92F7-8B1E40516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22979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35" name="日付プレースホルダー 3">
            <a:extLst>
              <a:ext uri="{FF2B5EF4-FFF2-40B4-BE49-F238E27FC236}">
                <a16:creationId xmlns:a16="http://schemas.microsoft.com/office/drawing/2014/main" id="{ED3AD70E-45DF-49E5-832D-72EFA17F6E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C1111011-C53A-4D10-8515-0EB2607AC31F}" type="datetime1">
              <a:rPr lang="ja-JP" altLang="en-US" smtClean="0"/>
              <a:t>2026/3/18</a:t>
            </a:fld>
            <a:endParaRPr lang="ja-JP" altLang="en-US"/>
          </a:p>
        </p:txBody>
      </p:sp>
      <p:sp>
        <p:nvSpPr>
          <p:cNvPr id="36" name="フッター プレースホルダー 4">
            <a:extLst>
              <a:ext uri="{FF2B5EF4-FFF2-40B4-BE49-F238E27FC236}">
                <a16:creationId xmlns:a16="http://schemas.microsoft.com/office/drawing/2014/main" id="{DF00F30A-E66B-4B77-90C9-884CF249D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altLang="ja-JP"/>
              <a:t>2023/8/8 Statphys28 @Univ. Tokyo</a:t>
            </a:r>
            <a:endParaRPr lang="ja-JP" altLang="en-US"/>
          </a:p>
        </p:txBody>
      </p:sp>
      <p:sp>
        <p:nvSpPr>
          <p:cNvPr id="37" name="スライド番号プレースホルダー 5">
            <a:extLst>
              <a:ext uri="{FF2B5EF4-FFF2-40B4-BE49-F238E27FC236}">
                <a16:creationId xmlns:a16="http://schemas.microsoft.com/office/drawing/2014/main" id="{8FBC6B8C-99E0-4212-8F83-71FB8891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E2529053-60AA-4A74-A58A-4E3EFCD5A61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41412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CC082B-C095-47D7-B62D-A156E227F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BD2894-5A4D-4FB7-BAEB-4DB99BE1A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811785F-2A31-4F8C-9D01-522BF4BD0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983B6B2-09F5-4651-BA8C-46F06FBD7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050C-4380-4AFC-BBF5-C5474D7892AE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1FCB07B-A393-4AB3-BA23-FB3A2AFF7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2023/8/8 Statphys28 @Univ. Tokyo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41A5D96-8900-43AD-8DD5-E405E01C0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9053-60AA-4A74-A58A-4E3EFCD5A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2350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42F02A-A9A8-494B-9757-40AC82185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BBDDA5E-4BA8-46DE-9662-08A92E6092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185EA68-5A0D-41EE-8C11-98CA6BB63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11FEE8D-A80B-42A5-BCF0-8D6DAB0BE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F8AD-5D3F-4A7D-A714-D3F32B96287C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884D659-EF86-4CC8-992F-6066C3138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2023/8/8 Statphys28 @Univ. Tokyo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577855C-0609-4C11-82DA-EE539A87E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9053-60AA-4A74-A58A-4E3EFCD5A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5966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52C7A0-FBD7-41D7-BD75-C50F62264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57869F8-464F-45D0-9A08-10C80466D4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B1EFC7-6C5D-44A5-873A-ADA15A51E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B4D6-A7D1-499A-8103-F7D2EC36796A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0385879-25F7-4C8E-A9B9-04C8F5475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2023/8/8 Statphys28 @Univ. Tokyo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7584F3A-C94E-4C01-A0FD-06F56F435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9053-60AA-4A74-A58A-4E3EFCD5A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651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8AEF31B-564E-45EE-A74B-BF40D39B13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94D6211-F236-4095-96A6-CEF2EA1456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0EAFA3-5186-4AEC-93EF-137BA450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487-C6E4-4F8E-939C-9153B3DAB337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6F18F3-B6B1-450B-8BB8-DAAFC7124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2023/8/8 Statphys28 @Univ. Tokyo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E6291D-EC63-4A10-ACF3-DF85A3B9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9053-60AA-4A74-A58A-4E3EFCD5A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1535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2" y="286916"/>
            <a:ext cx="9989368" cy="703684"/>
          </a:xfrm>
        </p:spPr>
        <p:txBody>
          <a:bodyPr>
            <a:normAutofit/>
          </a:bodyPr>
          <a:lstStyle>
            <a:lvl1pPr>
              <a:defRPr sz="3600" b="1" u="sng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432" y="990600"/>
            <a:ext cx="9989368" cy="4876800"/>
          </a:xfr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83432" y="6453386"/>
            <a:ext cx="5256584" cy="404614"/>
          </a:xfrm>
        </p:spPr>
        <p:txBody>
          <a:bodyPr/>
          <a:lstStyle/>
          <a:p>
            <a:fld id="{010E3C22-BBF5-4B05-A08D-9F778350F5B2}" type="datetime1">
              <a:rPr lang="ja-JP" altLang="en-US" smtClean="0"/>
              <a:t>2026/3/18</a:t>
            </a:fld>
            <a:endParaRPr lang="es-E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altLang="ja-JP"/>
              <a:t>2023/8/8 Statphys28 @Univ. Tokyo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453386"/>
            <a:ext cx="1596292" cy="404614"/>
          </a:xfrm>
        </p:spPr>
        <p:txBody>
          <a:bodyPr/>
          <a:lstStyle/>
          <a:p>
            <a:fld id="{EC160844-31B3-4F8A-88B1-B169FC4E3F21}" type="slidenum">
              <a:rPr lang="es-ES" altLang="ja-JP" smtClean="0"/>
              <a:pPr/>
              <a:t>‹#›</a:t>
            </a:fld>
            <a:endParaRPr lang="es-ES" altLang="ja-JP"/>
          </a:p>
        </p:txBody>
      </p:sp>
    </p:spTree>
    <p:extLst>
      <p:ext uri="{BB962C8B-B14F-4D97-AF65-F5344CB8AC3E}">
        <p14:creationId xmlns:p14="http://schemas.microsoft.com/office/powerpoint/2010/main" val="778952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2A94EFF-C873-420C-B8D8-40FAB4706C82}"/>
              </a:ext>
            </a:extLst>
          </p:cNvPr>
          <p:cNvSpPr/>
          <p:nvPr userDrawn="1"/>
        </p:nvSpPr>
        <p:spPr>
          <a:xfrm>
            <a:off x="0" y="0"/>
            <a:ext cx="443445" cy="6858000"/>
          </a:xfrm>
          <a:prstGeom prst="rect">
            <a:avLst/>
          </a:prstGeom>
          <a:solidFill>
            <a:srgbClr val="003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46A88BC-B964-4CC0-B95E-938BD4B68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10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F8E0273-C8D5-45CC-A667-DD3189384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0000"/>
            <a:ext cx="10515600" cy="490696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5BF912-2E2A-46FD-8565-3247EBC08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D2CB-E8B9-4FF2-8CB6-E310DC136D13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A34FFC-FE60-4DA0-A575-83065D837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2023/8/8 Statphys28 @Univ. Tokyo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68E470-5FA4-48C3-B89C-5C6F0C1FB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3477" y="6492872"/>
            <a:ext cx="511425" cy="365125"/>
          </a:xfrm>
        </p:spPr>
        <p:txBody>
          <a:bodyPr/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fld id="{E2529053-60AA-4A74-A58A-4E3EFCD5A61E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ABBBAAD1-44B0-462E-902E-33D4724EC058}"/>
              </a:ext>
            </a:extLst>
          </p:cNvPr>
          <p:cNvGrpSpPr/>
          <p:nvPr userDrawn="1"/>
        </p:nvGrpSpPr>
        <p:grpSpPr>
          <a:xfrm>
            <a:off x="12011024" y="2"/>
            <a:ext cx="187173" cy="6857996"/>
            <a:chOff x="10328275" y="-796687"/>
            <a:chExt cx="730250" cy="1071088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8F46084F-4818-4A10-83E8-074B37D42764}"/>
                </a:ext>
              </a:extLst>
            </p:cNvPr>
            <p:cNvSpPr/>
            <p:nvPr userDrawn="1"/>
          </p:nvSpPr>
          <p:spPr>
            <a:xfrm>
              <a:off x="10328275" y="-796687"/>
              <a:ext cx="365125" cy="1071088"/>
            </a:xfrm>
            <a:prstGeom prst="rect">
              <a:avLst/>
            </a:prstGeom>
            <a:solidFill>
              <a:srgbClr val="04A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C8E94207-B811-4322-8FFF-779DC3C9A39F}"/>
                </a:ext>
              </a:extLst>
            </p:cNvPr>
            <p:cNvSpPr/>
            <p:nvPr userDrawn="1"/>
          </p:nvSpPr>
          <p:spPr>
            <a:xfrm>
              <a:off x="10693400" y="-796687"/>
              <a:ext cx="365125" cy="1071088"/>
            </a:xfrm>
            <a:prstGeom prst="rect">
              <a:avLst/>
            </a:prstGeom>
            <a:solidFill>
              <a:srgbClr val="004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02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08C3CF-A9CE-42CF-8E33-ED92AE492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5D54908-B20B-4D74-A4DA-EE843D7CE6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9411357-D5A7-40EE-8A4D-488205532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3316-407B-4144-865B-4D548267E81A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35C6C8-1F86-47B8-8023-4FC332705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2023/8/8 Statphys28 @Univ. Tokyo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BAE5BCD-D9AF-4C8B-B95D-CBE265429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9053-60AA-4A74-A58A-4E3EFCD5A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2549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6A88BC-B964-4CC0-B95E-938BD4B68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F8E0273-C8D5-45CC-A667-DD3189384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5BF912-2E2A-46FD-8565-3247EBC08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C687-0AC9-498C-B173-420B5ED05D90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A34FFC-FE60-4DA0-A575-83065D837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2023/8/8 Statphys28 @Univ. Tokyo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68E470-5FA4-48C3-B89C-5C6F0C1FB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9053-60AA-4A74-A58A-4E3EFCD5A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4210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DC4173-2702-4EFC-AD09-4401D02F2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53545F7-0F52-4806-94D6-EBC51905D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486B8F-85DA-42C3-82DB-52DF00331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B9E3-50CC-453D-8ADA-01AAC8CB4AF8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A02B55-E9B6-48A4-B1FC-78934A451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2023/8/8 Statphys28 @Univ. Tokyo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EDF7E87-9687-4AF6-B42A-C6C0EF70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9053-60AA-4A74-A58A-4E3EFCD5A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9471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2EA49-8080-44A9-B0B6-0D8A26292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68899D2-E641-4839-91B5-1B140F914D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7B773AF-6E6B-4A23-968A-4C9509703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921EF19-6264-4AA6-B4EB-DD6C7C174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1E82-A0A2-4CEF-8792-6C2C339F6274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00E647F-C9A3-440B-833C-FF2CC10CF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2023/8/8 Statphys28 @Univ. Tokyo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0F4478B-1926-49AF-AD31-9925B796A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9053-60AA-4A74-A58A-4E3EFCD5A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260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6BEEB9-A457-4DF9-B10F-6E20D10B2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17CDFC6-67BA-4BC5-9ADC-9930FF895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C9B3083-ED0A-49C4-8327-F78588262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949B6C8-F09A-4330-9632-242C101867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DA5CA61-66CA-4C13-826B-266938D85A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DC5C5A1-09F6-4CCB-9A6C-EF2215B08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CE73-86EB-4848-8D9F-376B91293559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C606B0C-F7B0-429F-89A0-87947C01D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2023/8/8 Statphys28 @Univ. Tokyo</a:t>
            </a:r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185EE8B-E202-4DA7-AEF7-F01050313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9053-60AA-4A74-A58A-4E3EFCD5A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537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F2BD41-8696-4E63-B6FE-687E18848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F34D97B-76DB-4D62-A436-490B2A32E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7579-646E-49E3-9C67-A3C586B401D7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123F7E5-C044-4174-AE52-1BEBD9B39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2023/8/8 Statphys28 @Univ. Tokyo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E9A7B3B-C8B1-4C9A-A13D-FD454C685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9053-60AA-4A74-A58A-4E3EFCD5A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9067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934CB96-9C0E-4399-946E-4740B1E3E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547A-890E-4FE4-8712-F02C171F5EDE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ADA9EDC-A9D3-4815-BB47-D7EAD797D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2023/8/8 Statphys28 @Univ. Tokyo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FF6A6E7-7DB0-4849-A9D1-8A6840A2D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9053-60AA-4A74-A58A-4E3EFCD5A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05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3C9A1BC-A707-45C6-A1BD-054094F5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6C0B01B-211B-4B5F-BFDD-5ECEAB41E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3497B70-AF25-483A-AC8B-88FB653C70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11A2D-DB7B-4DCF-8D3E-29694A940953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D3230F5-23A2-46B9-92AD-B3862E3730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2023/8/8 Statphys28 @Univ. Tokyo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8B2D41-F632-468E-8EBD-D14A75171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29053-60AA-4A74-A58A-4E3EFCD5A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462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49" r:id="rId3"/>
    <p:sldLayoutId id="214748366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51.png"/><Relationship Id="rId5" Type="http://schemas.openxmlformats.org/officeDocument/2006/relationships/image" Target="../media/image39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3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29.png"/><Relationship Id="rId9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67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62.png"/><Relationship Id="rId9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57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0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32.png"/><Relationship Id="rId4" Type="http://schemas.openxmlformats.org/officeDocument/2006/relationships/image" Target="../media/image15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F15EE9A-5C54-D83F-0327-A9F09624E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140" y="-3592"/>
            <a:ext cx="8633719" cy="6861592"/>
          </a:xfrm>
          <a:prstGeom prst="rect">
            <a:avLst/>
          </a:prstGeom>
        </p:spPr>
      </p:pic>
      <p:sp>
        <p:nvSpPr>
          <p:cNvPr id="11" name="タイトル 5">
            <a:extLst>
              <a:ext uri="{FF2B5EF4-FFF2-40B4-BE49-F238E27FC236}">
                <a16:creationId xmlns:a16="http://schemas.microsoft.com/office/drawing/2014/main" id="{233DD34D-1B00-4BFA-94FF-D3CFF52B0516}"/>
              </a:ext>
            </a:extLst>
          </p:cNvPr>
          <p:cNvSpPr txBox="1">
            <a:spLocks/>
          </p:cNvSpPr>
          <p:nvPr/>
        </p:nvSpPr>
        <p:spPr>
          <a:xfrm>
            <a:off x="727841" y="2146183"/>
            <a:ext cx="10736317" cy="1354041"/>
          </a:xfrm>
          <a:prstGeom prst="rect">
            <a:avLst/>
          </a:prstGeom>
          <a:solidFill>
            <a:srgbClr val="F2F2F2">
              <a:alpha val="85000"/>
            </a:srgb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ja-JP" sz="4400" b="1" dirty="0"/>
              <a:t>Mpemba effect </a:t>
            </a:r>
          </a:p>
          <a:p>
            <a:pPr algn="ctr"/>
            <a:r>
              <a:rPr lang="en-US" altLang="ja-JP" sz="4400" b="1" dirty="0"/>
              <a:t>in a two-dimensional bistable potential</a:t>
            </a:r>
            <a:endParaRPr lang="ja-JP" altLang="en-US" sz="18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字幕 6">
            <a:extLst>
              <a:ext uri="{FF2B5EF4-FFF2-40B4-BE49-F238E27FC236}">
                <a16:creationId xmlns:a16="http://schemas.microsoft.com/office/drawing/2014/main" id="{AB7D32A4-250C-44D4-95B3-9BDDE0C20CD8}"/>
              </a:ext>
            </a:extLst>
          </p:cNvPr>
          <p:cNvSpPr txBox="1">
            <a:spLocks/>
          </p:cNvSpPr>
          <p:nvPr/>
        </p:nvSpPr>
        <p:spPr>
          <a:xfrm>
            <a:off x="5565229" y="4809544"/>
            <a:ext cx="6195849" cy="1194263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b="1" dirty="0">
                <a:ln w="3175">
                  <a:noFill/>
                </a:ln>
                <a:solidFill>
                  <a:schemeClr val="tx1"/>
                </a:solidFill>
              </a:rPr>
              <a:t>Hisao Hayakawa (YITP, Kyoto Univ.)</a:t>
            </a:r>
          </a:p>
          <a:p>
            <a:r>
              <a:rPr lang="en-US" altLang="ja-JP" sz="2800" b="1" dirty="0">
                <a:ln w="3175">
                  <a:noFill/>
                </a:ln>
                <a:solidFill>
                  <a:schemeClr val="tx1"/>
                </a:solidFill>
              </a:rPr>
              <a:t>Satoshi Takada (TUAT)</a:t>
            </a:r>
            <a:endParaRPr lang="en-US" altLang="ja-JP" sz="3200" b="1" dirty="0">
              <a:ln w="3175"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7" name="図 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C35DFA5-C9C0-035F-9B40-665BF8EEE1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1735" cy="898914"/>
          </a:xfrm>
          <a:prstGeom prst="rect">
            <a:avLst/>
          </a:prstGeom>
        </p:spPr>
      </p:pic>
      <p:pic>
        <p:nvPicPr>
          <p:cNvPr id="2" name="Picture 2" descr="http://www.yukawa.kyoto-u.ac.jp/contents/about_us/logo/logo-c.png">
            <a:extLst>
              <a:ext uri="{FF2B5EF4-FFF2-40B4-BE49-F238E27FC236}">
                <a16:creationId xmlns:a16="http://schemas.microsoft.com/office/drawing/2014/main" id="{5B51CA85-A25F-0BE1-FEDC-D4FED4639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899" y="0"/>
            <a:ext cx="1940101" cy="89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8A183066-54E5-0CF3-742D-2DA1C661977E}"/>
              </a:ext>
            </a:extLst>
          </p:cNvPr>
          <p:cNvGrpSpPr/>
          <p:nvPr/>
        </p:nvGrpSpPr>
        <p:grpSpPr>
          <a:xfrm>
            <a:off x="4304291" y="3879850"/>
            <a:ext cx="660008" cy="484401"/>
            <a:chOff x="4304291" y="3879850"/>
            <a:chExt cx="660008" cy="484401"/>
          </a:xfrm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7A839017-F7D9-05C9-7A90-5BA9BCF57417}"/>
                </a:ext>
              </a:extLst>
            </p:cNvPr>
            <p:cNvSpPr/>
            <p:nvPr/>
          </p:nvSpPr>
          <p:spPr>
            <a:xfrm>
              <a:off x="4514850" y="3965575"/>
              <a:ext cx="158750" cy="15875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" name="直線矢印コネクタ 8">
              <a:extLst>
                <a:ext uri="{FF2B5EF4-FFF2-40B4-BE49-F238E27FC236}">
                  <a16:creationId xmlns:a16="http://schemas.microsoft.com/office/drawing/2014/main" id="{1A2BE750-68D7-616C-B31B-4D59FE3ED1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93659" y="3879850"/>
              <a:ext cx="270640" cy="95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>
              <a:extLst>
                <a:ext uri="{FF2B5EF4-FFF2-40B4-BE49-F238E27FC236}">
                  <a16:creationId xmlns:a16="http://schemas.microsoft.com/office/drawing/2014/main" id="{BCE37D64-5656-47DF-2E28-DED685C04F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4291" y="4117975"/>
              <a:ext cx="197859" cy="24627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8293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71459-D047-52C6-397B-9BE98C569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874BD2-C57D-6953-1C72-1AB9B8F8C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u="sng" dirty="0">
                <a:latin typeface="+mn-lt"/>
              </a:rPr>
              <a:t>Construction of a solution</a:t>
            </a:r>
            <a:endParaRPr kumimoji="1" lang="ja-JP" altLang="en-US" b="1" u="sng" dirty="0">
              <a:latin typeface="+mn-lt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926AFFDC-AA47-1555-9858-ABAA48A23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9053-60AA-4A74-A58A-4E3EFCD5A61E}" type="slidenum">
              <a:rPr lang="ja-JP" altLang="en-US" smtClean="0"/>
              <a:pPr/>
              <a:t>10</a:t>
            </a:fld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9D0007D-D282-7CDD-E723-9136C38E5422}"/>
                  </a:ext>
                </a:extLst>
              </p:cNvPr>
              <p:cNvSpPr txBox="1"/>
              <p:nvPr/>
            </p:nvSpPr>
            <p:spPr>
              <a:xfrm>
                <a:off x="838200" y="1144248"/>
                <a:ext cx="7366000" cy="5432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ja-JP" sz="2800" dirty="0"/>
                  <a:t>Initial condition: equilibrium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800" b="0" i="0" smtClean="0">
                            <a:latin typeface="Cambria Math" panose="02040503050406030204" pitchFamily="18" charset="0"/>
                          </a:rPr>
                          <m:t>ini</m:t>
                        </m:r>
                      </m:sub>
                    </m:sSub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800" b="0" i="0" smtClean="0">
                            <a:latin typeface="Cambria Math" panose="02040503050406030204" pitchFamily="18" charset="0"/>
                          </a:rPr>
                          <m:t>ini</m:t>
                        </m:r>
                      </m:sub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endParaRPr lang="en-US" altLang="ja-JP" i="1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9D0007D-D282-7CDD-E723-9136C38E5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44248"/>
                <a:ext cx="7366000" cy="543290"/>
              </a:xfrm>
              <a:prstGeom prst="rect">
                <a:avLst/>
              </a:prstGeom>
              <a:blipFill>
                <a:blip r:embed="rId3"/>
                <a:stretch>
                  <a:fillRect l="-1490" t="-10112" b="-292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0719CB25-4300-332E-569F-90CA8766658D}"/>
                  </a:ext>
                </a:extLst>
              </p:cNvPr>
              <p:cNvSpPr txBox="1"/>
              <p:nvPr/>
            </p:nvSpPr>
            <p:spPr>
              <a:xfrm>
                <a:off x="1498601" y="1560538"/>
                <a:ext cx="6553200" cy="7315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ini</m:t>
                          </m:r>
                        </m:sub>
                      </m:sSub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eq</m:t>
                          </m:r>
                        </m:sub>
                      </m:sSub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b="0" i="0" smtClean="0">
                                  <a:latin typeface="Cambria Math" panose="02040503050406030204" pitchFamily="18" charset="0"/>
                                </a:rPr>
                                <m:t>ini</m:t>
                              </m:r>
                            </m:sub>
                          </m:sSub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≔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ja-JP" b="0" i="0" smtClean="0">
                                      <a:latin typeface="Cambria Math" panose="02040503050406030204" pitchFamily="18" charset="0"/>
                                    </a:rPr>
                                    <m:t>ini</m:t>
                                  </m:r>
                                </m:sub>
                              </m:s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d>
                            <m:d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ja-JP" b="0" i="0" smtClean="0">
                                      <a:latin typeface="Cambria Math" panose="02040503050406030204" pitchFamily="18" charset="0"/>
                                    </a:rPr>
                                    <m:t>ini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𝑍</m:t>
                      </m:r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0719CB25-4300-332E-569F-90CA87666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601" y="1560538"/>
                <a:ext cx="6553200" cy="7315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F5B3A148-8611-11A2-54AE-13F9E5BC1BF0}"/>
                  </a:ext>
                </a:extLst>
              </p:cNvPr>
              <p:cNvSpPr txBox="1"/>
              <p:nvPr/>
            </p:nvSpPr>
            <p:spPr>
              <a:xfrm>
                <a:off x="838200" y="2211796"/>
                <a:ext cx="7366000" cy="5432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ja-JP" sz="2800" dirty="0"/>
                  <a:t>Effective potential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altLang="ja-JP" sz="2800" dirty="0"/>
                  <a:t>: isotropic</a:t>
                </a: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F5B3A148-8611-11A2-54AE-13F9E5BC1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211796"/>
                <a:ext cx="7366000" cy="543290"/>
              </a:xfrm>
              <a:prstGeom prst="rect">
                <a:avLst/>
              </a:prstGeom>
              <a:blipFill>
                <a:blip r:embed="rId5"/>
                <a:stretch>
                  <a:fillRect l="-1490" t="-12360" b="-269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892F9F3E-597F-223D-CA1E-E05D313A08D2}"/>
              </a:ext>
            </a:extLst>
          </p:cNvPr>
          <p:cNvGrpSpPr/>
          <p:nvPr/>
        </p:nvGrpSpPr>
        <p:grpSpPr>
          <a:xfrm>
            <a:off x="838200" y="2755086"/>
            <a:ext cx="7366000" cy="950592"/>
            <a:chOff x="838200" y="2755086"/>
            <a:chExt cx="7366000" cy="950592"/>
          </a:xfrm>
        </p:grpSpPr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AE5382B1-3DB6-8301-FD0B-CD597967B446}"/>
                </a:ext>
              </a:extLst>
            </p:cNvPr>
            <p:cNvSpPr txBox="1"/>
            <p:nvPr/>
          </p:nvSpPr>
          <p:spPr>
            <a:xfrm>
              <a:off x="838200" y="3167390"/>
              <a:ext cx="39878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800" dirty="0"/>
                <a:t>System is kept isotropic:</a:t>
              </a:r>
            </a:p>
          </p:txBody>
        </p:sp>
        <p:sp>
          <p:nvSpPr>
            <p:cNvPr id="25" name="矢印: 下 24">
              <a:extLst>
                <a:ext uri="{FF2B5EF4-FFF2-40B4-BE49-F238E27FC236}">
                  <a16:creationId xmlns:a16="http://schemas.microsoft.com/office/drawing/2014/main" id="{89087EDB-57B8-B5EF-BF57-E1020AB1118C}"/>
                </a:ext>
              </a:extLst>
            </p:cNvPr>
            <p:cNvSpPr/>
            <p:nvPr/>
          </p:nvSpPr>
          <p:spPr>
            <a:xfrm>
              <a:off x="3679371" y="2755086"/>
              <a:ext cx="841829" cy="343471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3AFA49D4-AA18-B793-4ABE-D75233DD855D}"/>
                    </a:ext>
                  </a:extLst>
                </p:cNvPr>
                <p:cNvSpPr txBox="1"/>
                <p:nvPr/>
              </p:nvSpPr>
              <p:spPr>
                <a:xfrm>
                  <a:off x="4826000" y="3164889"/>
                  <a:ext cx="3378200" cy="54078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800" i="1" dirty="0" smtClean="0">
                            <a:latin typeface="Cambria Math" panose="02040503050406030204" pitchFamily="18" charset="0"/>
                          </a:rPr>
                          <m:t>ℍ</m:t>
                        </m:r>
                        <m:sSub>
                          <m:sSubPr>
                            <m:ctrlPr>
                              <a:rPr lang="en-US" altLang="ja-JP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 dirty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ja-JP" sz="28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altLang="ja-JP" sz="2800" i="1" dirty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ja-JP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ja-JP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800" i="1" dirty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sz="28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 dirty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ja-JP" sz="28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ja-JP" sz="28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800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ja-JP" sz="2800" i="1" dirty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ja-JP" altLang="en-US" sz="2800" dirty="0"/>
                </a:p>
              </p:txBody>
            </p:sp>
          </mc:Choice>
          <mc:Fallback xmlns=""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3AFA49D4-AA18-B793-4ABE-D75233DD85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6000" y="3164889"/>
                  <a:ext cx="3378200" cy="54078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56412C7-DF45-524C-1ECE-0C61B0CA853E}"/>
              </a:ext>
            </a:extLst>
          </p:cNvPr>
          <p:cNvSpPr txBox="1"/>
          <p:nvPr/>
        </p:nvSpPr>
        <p:spPr>
          <a:xfrm>
            <a:off x="834571" y="3841304"/>
            <a:ext cx="4381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 u="sng" dirty="0"/>
              <a:t>Spectrum representation</a:t>
            </a:r>
            <a:endParaRPr lang="en-US" altLang="ja-JP" sz="4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29673CEB-825E-1764-52EC-F5EB55FE9BEB}"/>
                  </a:ext>
                </a:extLst>
              </p:cNvPr>
              <p:cNvSpPr txBox="1"/>
              <p:nvPr/>
            </p:nvSpPr>
            <p:spPr>
              <a:xfrm>
                <a:off x="1117146" y="4323820"/>
                <a:ext cx="5588454" cy="1389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ja-JP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ja-JP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0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ja-JP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000" b="0" i="0" dirty="0" smtClean="0">
                              <a:latin typeface="Cambria Math" panose="02040503050406030204" pitchFamily="18" charset="0"/>
                            </a:rPr>
                            <m:t>eq</m:t>
                          </m:r>
                        </m:sub>
                      </m:sSub>
                      <m:d>
                        <m:dPr>
                          <m:ctrlPr>
                            <a:rPr lang="en-US" altLang="ja-JP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ja-JP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000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altLang="ja-JP" sz="20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ja-JP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ja-JP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000" b="0" i="1" dirty="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2000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dirty="0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ja-JP" sz="2000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ja-JP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0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ja-JP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sz="2000" b="0" i="1" dirty="0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altLang="ja-JP" sz="20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  <m:oMath xmlns:m="http://schemas.openxmlformats.org/officeDocument/2006/math"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altLang="ja-JP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000" dirty="0">
                              <a:latin typeface="Cambria Math" panose="02040503050406030204" pitchFamily="18" charset="0"/>
                            </a:rPr>
                            <m:t>eq</m:t>
                          </m:r>
                        </m:sub>
                      </m:sSub>
                      <m:d>
                        <m:dPr>
                          <m:ctrlPr>
                            <a:rPr lang="en-US" altLang="ja-JP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ja-JP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000" i="1" dirty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altLang="ja-JP" sz="2000" i="1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ja-JP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000" i="1" dirty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ja-JP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ja-JP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2000" i="1" dirty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sz="20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ja-JP" sz="20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ja-JP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000" i="1" dirty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20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ja-JP" sz="20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ja-JP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2000" i="1" dirty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sz="2000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29673CEB-825E-1764-52EC-F5EB55FE9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146" y="4323820"/>
                <a:ext cx="5588454" cy="13899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79CC51C6-26F5-D5C4-F5FB-62C85FDCA84D}"/>
                  </a:ext>
                </a:extLst>
              </p:cNvPr>
              <p:cNvSpPr txBox="1"/>
              <p:nvPr/>
            </p:nvSpPr>
            <p:spPr>
              <a:xfrm>
                <a:off x="6832600" y="4661444"/>
                <a:ext cx="5232400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d>
                            <m:dPr>
                              <m:ctrlP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ja-JP" b="0" i="0" dirty="0" smtClean="0">
                                      <a:latin typeface="Cambria Math" panose="02040503050406030204" pitchFamily="18" charset="0"/>
                                    </a:rPr>
                                    <m:t>ini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nary>
                        <m:nary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func>
                            <m:funcPr>
                              <m:ctrlP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b="0" i="0" dirty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altLang="ja-JP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ja-JP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ja-JP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num>
                                        <m:den>
                                          <m:r>
                                            <a:rPr lang="en-US" altLang="ja-JP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altLang="ja-JP" b="0" i="1" dirty="0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ja-JP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ja-JP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ini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altLang="ja-JP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b="0" i="1" dirty="0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</m:d>
                              <m:sSub>
                                <m:sSubPr>
                                  <m:ctrlP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79CC51C6-26F5-D5C4-F5FB-62C85FDCA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600" y="4661444"/>
                <a:ext cx="5232400" cy="7146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B37F455E-75BC-234C-9363-0F3D574604E2}"/>
              </a:ext>
            </a:extLst>
          </p:cNvPr>
          <p:cNvGrpSpPr/>
          <p:nvPr/>
        </p:nvGrpSpPr>
        <p:grpSpPr>
          <a:xfrm>
            <a:off x="834571" y="5636304"/>
            <a:ext cx="2791914" cy="539113"/>
            <a:chOff x="834571" y="5636304"/>
            <a:chExt cx="2791914" cy="539113"/>
          </a:xfrm>
        </p:grpSpPr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22AFB1C1-51F8-89B6-6E31-DB44122FE110}"/>
                </a:ext>
              </a:extLst>
            </p:cNvPr>
            <p:cNvCxnSpPr>
              <a:cxnSpLocks/>
            </p:cNvCxnSpPr>
            <p:nvPr/>
          </p:nvCxnSpPr>
          <p:spPr>
            <a:xfrm>
              <a:off x="1498601" y="5636304"/>
              <a:ext cx="101599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テキスト ボックス 40">
                  <a:extLst>
                    <a:ext uri="{FF2B5EF4-FFF2-40B4-BE49-F238E27FC236}">
                      <a16:creationId xmlns:a16="http://schemas.microsoft.com/office/drawing/2014/main" id="{A670EF93-116E-4E38-4D9D-1D1FB5B05193}"/>
                    </a:ext>
                  </a:extLst>
                </p:cNvPr>
                <p:cNvSpPr txBox="1"/>
                <p:nvPr/>
              </p:nvSpPr>
              <p:spPr>
                <a:xfrm>
                  <a:off x="834571" y="5713752"/>
                  <a:ext cx="2791914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2400" dirty="0"/>
                    <a:t>Final state at </a:t>
                  </a:r>
                  <a14:m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a14:m>
                  <a:endParaRPr lang="en-US" altLang="ja-JP" sz="2400" dirty="0"/>
                </a:p>
              </p:txBody>
            </p:sp>
          </mc:Choice>
          <mc:Fallback xmlns="">
            <p:sp>
              <p:nvSpPr>
                <p:cNvPr id="41" name="テキスト ボックス 40">
                  <a:extLst>
                    <a:ext uri="{FF2B5EF4-FFF2-40B4-BE49-F238E27FC236}">
                      <a16:creationId xmlns:a16="http://schemas.microsoft.com/office/drawing/2014/main" id="{A670EF93-116E-4E38-4D9D-1D1FB5B051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71" y="5713752"/>
                  <a:ext cx="2791914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3493" t="-9211" b="-3026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78473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2290A-AB6A-ECB7-0E28-497462112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C586697B-1AC0-A2A1-0582-00F361FB892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altLang="ja-JP" b="1" u="sng" dirty="0">
                    <a:latin typeface="+mn-lt"/>
                  </a:rPr>
                  <a:t>General solution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 u="sng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 u="sng" dirty="0"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lang="en-US" altLang="ja-JP" b="1" i="1" u="sng" dirty="0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endParaRPr kumimoji="1" lang="ja-JP" altLang="en-US" b="1" u="sng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C586697B-1AC0-A2A1-0582-00F361FB89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087" t="-22727" b="-3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44BF7EAD-8BF1-243C-5AB6-DB3DB8497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9053-60AA-4A74-A58A-4E3EFCD5A61E}" type="slidenum">
              <a:rPr lang="ja-JP" altLang="en-US" smtClean="0"/>
              <a:pPr/>
              <a:t>11</a:t>
            </a:fld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236E714-90DC-9539-A0FD-80E10204228F}"/>
                  </a:ext>
                </a:extLst>
              </p:cNvPr>
              <p:cNvSpPr txBox="1"/>
              <p:nvPr/>
            </p:nvSpPr>
            <p:spPr>
              <a:xfrm>
                <a:off x="834571" y="1144248"/>
                <a:ext cx="9855199" cy="5407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</a:rPr>
                      <m:t>ℍ</m:t>
                    </m:r>
                    <m:sSub>
                      <m:sSubPr>
                        <m:ctrlPr>
                          <a:rPr lang="en-US" altLang="ja-JP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 dirty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ja-JP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ja-JP" sz="28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ja-JP" sz="2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 dirty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altLang="ja-JP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 dirty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ja-JP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sz="2800" dirty="0"/>
                  <a:t> </a:t>
                </a:r>
                <a:r>
                  <a:rPr lang="en-US" altLang="ja-JP" sz="2800" dirty="0"/>
                  <a:t>has two independent solutions:</a:t>
                </a:r>
                <a:endParaRPr lang="en-US" altLang="ja-JP" i="1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236E714-90DC-9539-A0FD-80E102042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71" y="1144248"/>
                <a:ext cx="9855199" cy="540789"/>
              </a:xfrm>
              <a:prstGeom prst="rect">
                <a:avLst/>
              </a:prstGeom>
              <a:blipFill>
                <a:blip r:embed="rId4"/>
                <a:stretch>
                  <a:fillRect t="-9091" b="-318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F4044B41-2FF5-074D-D6E9-ABB519927172}"/>
              </a:ext>
            </a:extLst>
          </p:cNvPr>
          <p:cNvGrpSpPr/>
          <p:nvPr/>
        </p:nvGrpSpPr>
        <p:grpSpPr>
          <a:xfrm>
            <a:off x="1050923" y="1710438"/>
            <a:ext cx="9855199" cy="2338742"/>
            <a:chOff x="1050923" y="1710438"/>
            <a:chExt cx="9855199" cy="23387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7D19A370-0DBC-3DCB-229F-839715524BFE}"/>
                    </a:ext>
                  </a:extLst>
                </p:cNvPr>
                <p:cNvSpPr txBox="1"/>
                <p:nvPr/>
              </p:nvSpPr>
              <p:spPr>
                <a:xfrm>
                  <a:off x="1546624" y="3373520"/>
                  <a:ext cx="3778548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Pre>
                        <m:sPrePr>
                          <m:ctrlPr>
                            <a:rPr lang="en-US" altLang="ja-JP" sz="18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ja-JP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ja-JP" sz="1800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ja-JP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18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ja-JP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</m:e>
                      </m:sPre>
                      <m:d>
                        <m:dPr>
                          <m:ctrlPr>
                            <a:rPr lang="en-US" altLang="ja-JP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ja-JP" sz="1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ja-JP" sz="18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altLang="ja-JP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1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ja-JP" sz="18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altLang="ja-JP" sz="1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ja-JP" sz="18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altLang="ja-JP" sz="1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ja-JP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altLang="ja-JP" dirty="0"/>
                    <a:t>: </a:t>
                  </a:r>
                </a:p>
                <a:p>
                  <a:r>
                    <a:rPr lang="en-US" altLang="ja-JP" dirty="0"/>
                    <a:t>confluent hypergeometric functions</a:t>
                  </a:r>
                  <a:endParaRPr lang="ja-JP" altLang="en-US" dirty="0"/>
                </a:p>
              </p:txBody>
            </p:sp>
          </mc:Choice>
          <mc:Fallback xmlns=""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7D19A370-0DBC-3DCB-229F-839715524B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6624" y="3373520"/>
                  <a:ext cx="3778548" cy="646331"/>
                </a:xfrm>
                <a:prstGeom prst="rect">
                  <a:avLst/>
                </a:prstGeom>
                <a:blipFill>
                  <a:blip r:embed="rId5"/>
                  <a:stretch>
                    <a:fillRect l="-1452" t="-3774" r="-1290" b="-1509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04176616-8B6E-78A8-E5A1-527E22039B31}"/>
                    </a:ext>
                  </a:extLst>
                </p:cNvPr>
                <p:cNvSpPr txBox="1"/>
                <p:nvPr/>
              </p:nvSpPr>
              <p:spPr>
                <a:xfrm>
                  <a:off x="5661930" y="3329624"/>
                  <a:ext cx="5027840" cy="71955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14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  <m:t>:=</m:t>
                        </m:r>
                        <m:f>
                          <m:fPr>
                            <m:ctrlPr>
                              <a:rPr lang="en-US" altLang="ja-JP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ja-JP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ja-JP" sz="1400" b="0" i="0" smtClean="0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altLang="ja-JP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ja-JP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  <m: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14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f>
                          <m:fPr>
                            <m:ctrlPr>
                              <a:rPr lang="en-US" altLang="ja-JP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14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ja-JP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ja-JP" sz="1400" b="0" i="0" smtClean="0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altLang="ja-JP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14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f>
                          <m:fPr>
                            <m:ctrlPr>
                              <a:rPr lang="en-US" altLang="ja-JP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ja-JP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ja-JP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400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ja-JP" sz="140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ja-JP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ja-JP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14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d>
                              <m:dPr>
                                <m:ctrlPr>
                                  <a:rPr lang="en-US" altLang="ja-JP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ja-JP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ja-JP" sz="1400" b="0" i="1" smtClean="0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ja-JP" sz="1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altLang="ja-JP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ja-JP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ja-JP" sz="1400" b="0" i="0" smtClean="0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  <m:r>
                                  <a:rPr lang="en-US" altLang="ja-JP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ja-JP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ja-JP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14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 sz="1400" b="0" i="0" smtClean="0">
                                            <a:latin typeface="Cambria Math" panose="02040503050406030204" pitchFamily="18" charset="0"/>
                                          </a:rPr>
                                          <m:t>I</m:t>
                                        </m:r>
                                      </m:sub>
                                    </m:sSub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altLang="ja-JP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ja-JP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ja-JP" sz="1400" b="0" i="0" smtClean="0">
                                                <a:latin typeface="Cambria Math" panose="02040503050406030204" pitchFamily="18" charset="0"/>
                                              </a:rPr>
                                              <m:t>I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>
                                      <a:rPr lang="en-US" altLang="ja-JP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ja-JP" sz="1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r>
                              <a:rPr lang="en-US" altLang="ja-JP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b>
                              <m:sSubPr>
                                <m:ctrlPr>
                                  <a:rPr lang="en-US" altLang="ja-JP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400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ja-JP" sz="140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04176616-8B6E-78A8-E5A1-527E22039B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1930" y="3329624"/>
                  <a:ext cx="5027840" cy="71955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56CFE548-708E-AAAF-A6A6-E557CE288EF0}"/>
                </a:ext>
              </a:extLst>
            </p:cNvPr>
            <p:cNvSpPr/>
            <p:nvPr/>
          </p:nvSpPr>
          <p:spPr>
            <a:xfrm>
              <a:off x="1050923" y="1710438"/>
              <a:ext cx="9855199" cy="161918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999A1C30-13AE-3E68-CC9F-B5BA9DBF4133}"/>
                  </a:ext>
                </a:extLst>
              </p:cNvPr>
              <p:cNvSpPr txBox="1"/>
              <p:nvPr/>
            </p:nvSpPr>
            <p:spPr>
              <a:xfrm>
                <a:off x="834571" y="4719578"/>
                <a:ext cx="1116148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b="0" dirty="0"/>
                  <a:t>Constants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400" b="0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ja-JP" altLang="en-US" sz="2400" dirty="0"/>
                  <a:t> </a:t>
                </a:r>
                <a:r>
                  <a:rPr lang="en-US" altLang="ja-JP" sz="2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400" dirty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ja-JP" altLang="en-US" sz="2400" dirty="0"/>
                  <a:t> </a:t>
                </a:r>
                <a:r>
                  <a:rPr lang="en-US" altLang="ja-JP" sz="2400" dirty="0"/>
                  <a:t>should be determined </a:t>
                </a:r>
                <a:br>
                  <a:rPr lang="en-US" altLang="ja-JP" sz="2400" dirty="0"/>
                </a:br>
                <a:r>
                  <a:rPr lang="en-US" altLang="ja-JP" sz="2400" dirty="0"/>
                  <a:t>by boundary / matching conditions.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999A1C30-13AE-3E68-CC9F-B5BA9DBF4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71" y="4719578"/>
                <a:ext cx="11161486" cy="830997"/>
              </a:xfrm>
              <a:prstGeom prst="rect">
                <a:avLst/>
              </a:prstGeom>
              <a:blipFill>
                <a:blip r:embed="rId7"/>
                <a:stretch>
                  <a:fillRect l="-765" t="-5109" b="-160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98D04B6E-558D-4781-EE86-C6EB5836DD0B}"/>
              </a:ext>
            </a:extLst>
          </p:cNvPr>
          <p:cNvSpPr txBox="1"/>
          <p:nvPr/>
        </p:nvSpPr>
        <p:spPr>
          <a:xfrm>
            <a:off x="834571" y="4264387"/>
            <a:ext cx="13003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0" dirty="0"/>
              <a:t>Note:</a:t>
            </a:r>
            <a:endParaRPr lang="ja-JP" altLang="en-US" sz="2800" dirty="0"/>
          </a:p>
        </p:txBody>
      </p: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02E8EFA1-1633-71EC-ABA4-1F2391A3C53F}"/>
              </a:ext>
            </a:extLst>
          </p:cNvPr>
          <p:cNvGrpSpPr/>
          <p:nvPr/>
        </p:nvGrpSpPr>
        <p:grpSpPr>
          <a:xfrm>
            <a:off x="834571" y="1863909"/>
            <a:ext cx="10145763" cy="4354325"/>
            <a:chOff x="834571" y="557001"/>
            <a:chExt cx="10145763" cy="43543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テキスト ボックス 37">
                  <a:extLst>
                    <a:ext uri="{FF2B5EF4-FFF2-40B4-BE49-F238E27FC236}">
                      <a16:creationId xmlns:a16="http://schemas.microsoft.com/office/drawing/2014/main" id="{E3B44E47-E0E5-A637-7BE3-AF7C96DC9F47}"/>
                    </a:ext>
                  </a:extLst>
                </p:cNvPr>
                <p:cNvSpPr txBox="1"/>
                <p:nvPr/>
              </p:nvSpPr>
              <p:spPr>
                <a:xfrm>
                  <a:off x="834571" y="4449661"/>
                  <a:ext cx="748392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altLang="ja-JP" sz="2400" b="0" dirty="0"/>
                    <a:t>A solution should not diverge at </a:t>
                  </a:r>
                  <a14:m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ja-JP" altLang="en-US" sz="2400" dirty="0"/>
                    <a:t> </a:t>
                  </a:r>
                  <a:r>
                    <a:rPr lang="en-US" altLang="ja-JP" sz="2400" dirty="0"/>
                    <a:t>and </a:t>
                  </a:r>
                  <a14:m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a14:m>
                  <a:r>
                    <a:rPr lang="en-US" altLang="ja-JP" sz="2400" dirty="0"/>
                    <a:t>.</a:t>
                  </a:r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38" name="テキスト ボックス 37">
                  <a:extLst>
                    <a:ext uri="{FF2B5EF4-FFF2-40B4-BE49-F238E27FC236}">
                      <a16:creationId xmlns:a16="http://schemas.microsoft.com/office/drawing/2014/main" id="{E3B44E47-E0E5-A637-7BE3-AF7C96DC9F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71" y="4449661"/>
                  <a:ext cx="7483929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1140" t="-9211" b="-3026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テキスト ボックス 43">
                  <a:extLst>
                    <a:ext uri="{FF2B5EF4-FFF2-40B4-BE49-F238E27FC236}">
                      <a16:creationId xmlns:a16="http://schemas.microsoft.com/office/drawing/2014/main" id="{2DA88795-4610-20B5-9B6C-E1D9B3E57ECE}"/>
                    </a:ext>
                  </a:extLst>
                </p:cNvPr>
                <p:cNvSpPr txBox="1"/>
                <p:nvPr/>
              </p:nvSpPr>
              <p:spPr>
                <a:xfrm>
                  <a:off x="1211666" y="557001"/>
                  <a:ext cx="5868535" cy="135614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800" i="1" dirty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ja-JP" sz="18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8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altLang="ja-JP" sz="18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altLang="ja-JP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ja-JP" sz="1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ja-JP" b="0" i="0" dirty="0" smtClean="0">
                                        <a:latin typeface="Cambria Math" panose="02040503050406030204" pitchFamily="18" charset="0"/>
                                      </a:rPr>
                                      <m:t>in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 b="0" i="0" smtClean="0">
                                        <a:latin typeface="Cambria Math" panose="02040503050406030204" pitchFamily="18" charset="0"/>
                                      </a:rPr>
                                      <m:t>Φ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ja-JP" b="0" i="0" smtClean="0">
                                        <a:latin typeface="Cambria Math" panose="02040503050406030204" pitchFamily="18" charset="0"/>
                                      </a:rPr>
                                      <m:t>in</m:t>
                                    </m:r>
                                    <m:r>
                                      <a:rPr lang="en-US" altLang="ja-JP" b="0" i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ja-JP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  <m:d>
                                  <m:dPr>
                                    <m:ctrlP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d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</m:t>
                                </m:r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d>
                                  <m:dPr>
                                    <m:ctrlP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  <m:t>&lt;</m:t>
                                    </m:r>
                                    <m:sSub>
                                      <m:sSubPr>
                                        <m:ctrlPr>
                                          <a:rPr lang="en-US" altLang="ja-JP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 dirty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altLang="ja-JP" i="1" dirty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ja-JP" b="0" i="0" dirty="0" smtClean="0">
                                        <a:latin typeface="Cambria Math" panose="02040503050406030204" pitchFamily="18" charset="0"/>
                                      </a:rPr>
                                      <m:t>mid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>
                                        <a:latin typeface="Cambria Math" panose="02040503050406030204" pitchFamily="18" charset="0"/>
                                      </a:rPr>
                                      <m:t>Φ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ja-JP" b="0" i="0" smtClean="0">
                                        <a:latin typeface="Cambria Math" panose="02040503050406030204" pitchFamily="18" charset="0"/>
                                      </a:rPr>
                                      <m:t>mid</m:t>
                                    </m:r>
                                    <m:r>
                                      <a:rPr lang="en-US" altLang="ja-JP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ja-JP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d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ja-JP" dirty="0">
                                        <a:latin typeface="Cambria Math" panose="02040503050406030204" pitchFamily="18" charset="0"/>
                                      </a:rPr>
                                      <m:t>mid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>
                                        <a:latin typeface="Cambria Math" panose="02040503050406030204" pitchFamily="18" charset="0"/>
                                      </a:rPr>
                                      <m:t>Φ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ja-JP">
                                        <a:latin typeface="Cambria Math" panose="02040503050406030204" pitchFamily="18" charset="0"/>
                                      </a:rPr>
                                      <m:t>mid</m:t>
                                    </m:r>
                                    <m:r>
                                      <a:rPr lang="en-US" altLang="ja-JP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ja-JP">
                                        <a:latin typeface="Cambria Math" panose="02040503050406030204" pitchFamily="18" charset="0"/>
                                      </a:rPr>
                                      <m:t>U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d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d>
                                  <m:dPr>
                                    <m:ctrlP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ja-JP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 dirty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altLang="ja-JP" i="1" dirty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b>
                                    </m:sSub>
                                    <m: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  <m:t>&lt;</m:t>
                                    </m:r>
                                    <m:sSub>
                                      <m:sSubPr>
                                        <m:ctrlPr>
                                          <a:rPr lang="en-US" altLang="ja-JP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 dirty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altLang="ja-JP" i="1" dirty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dirty="0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ja-JP" b="0" i="0" dirty="0" smtClean="0">
                                        <a:latin typeface="Cambria Math" panose="02040503050406030204" pitchFamily="18" charset="0"/>
                                      </a:rPr>
                                      <m:t>out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>
                                        <a:latin typeface="Cambria Math" panose="02040503050406030204" pitchFamily="18" charset="0"/>
                                      </a:rPr>
                                      <m:t>Φ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ja-JP">
                                        <a:latin typeface="Cambria Math" panose="02040503050406030204" pitchFamily="18" charset="0"/>
                                      </a:rPr>
                                      <m:t>in</m:t>
                                    </m:r>
                                    <m:r>
                                      <a:rPr lang="en-US" altLang="ja-JP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ja-JP" b="0" i="0" smtClean="0">
                                        <a:latin typeface="Cambria Math" panose="02040503050406030204" pitchFamily="18" charset="0"/>
                                      </a:rPr>
                                      <m:t>U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d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</m:t>
                                </m:r>
                                <m:d>
                                  <m:dPr>
                                    <m:ctrlP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  <m:t>≥</m:t>
                                    </m:r>
                                    <m:sSub>
                                      <m:sSubPr>
                                        <m:ctrlPr>
                                          <a:rPr lang="en-US" altLang="ja-JP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 dirty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altLang="ja-JP" i="1" dirty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          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44" name="テキスト ボックス 43">
                  <a:extLst>
                    <a:ext uri="{FF2B5EF4-FFF2-40B4-BE49-F238E27FC236}">
                      <a16:creationId xmlns:a16="http://schemas.microsoft.com/office/drawing/2014/main" id="{2DA88795-4610-20B5-9B6C-E1D9B3E57E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1666" y="557001"/>
                  <a:ext cx="5868535" cy="135614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テキスト ボックス 45">
                  <a:extLst>
                    <a:ext uri="{FF2B5EF4-FFF2-40B4-BE49-F238E27FC236}">
                      <a16:creationId xmlns:a16="http://schemas.microsoft.com/office/drawing/2014/main" id="{D21C4736-397A-004E-8514-1DA136256707}"/>
                    </a:ext>
                  </a:extLst>
                </p:cNvPr>
                <p:cNvSpPr txBox="1"/>
                <p:nvPr/>
              </p:nvSpPr>
              <p:spPr>
                <a:xfrm>
                  <a:off x="7039705" y="721532"/>
                  <a:ext cx="3940629" cy="94795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ja-JP" sz="1600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16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altLang="ja-JP" sz="1600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altLang="ja-JP" sz="16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ja-JP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  <m:d>
                          <m:dPr>
                            <m:ctrlP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sSup>
                          <m:sSupPr>
                            <m:ctrlPr>
                              <a:rPr lang="en-US" altLang="ja-JP" sz="1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6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ja-JP" sz="16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 dirty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ja-JP" sz="1600" dirty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sup>
                        </m:sSup>
                        <m:sSup>
                          <m:sSupPr>
                            <m:ctrlPr>
                              <a:rPr lang="en-US" altLang="ja-JP" sz="1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600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ja-JP" sz="16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ja-JP" sz="16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ja-JP" sz="16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600" i="1" dirty="0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ja-JP" sz="1600" dirty="0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ja-JP" sz="16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1600" i="1" dirty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altLang="ja-JP" sz="1600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ja-JP" sz="16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sPre>
                          <m:sPre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bSup>
                          </m:e>
                        </m:sPre>
                        <m:d>
                          <m:d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ja-JP" sz="160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ja-JP" sz="160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ja-JP" sz="160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altLang="ja-JP" sz="16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ja-JP" sz="160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160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altLang="ja-JP" sz="16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altLang="ja-JP" sz="16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  <m:d>
                          <m:d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≔</m:t>
                        </m:r>
                        <m:sSup>
                          <m:sSupPr>
                            <m:ctrlPr>
                              <a:rPr lang="en-US" altLang="ja-JP" sz="1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6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ja-JP" sz="16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 dirty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ja-JP" sz="1600" dirty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sup>
                        </m:sSup>
                        <m:sSup>
                          <m:sSupPr>
                            <m:ctrlPr>
                              <a:rPr lang="en-US" altLang="ja-JP" sz="1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600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ja-JP" sz="16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ja-JP" sz="16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ja-JP" sz="16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600" i="1" dirty="0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ja-JP" sz="1600" dirty="0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ja-JP" sz="16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1600" i="1" dirty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altLang="ja-JP" sz="1600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ja-JP" sz="16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ja-JP" sz="160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ja-JP" sz="160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ja-JP" sz="160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ja-JP" altLang="en-US" sz="1600" dirty="0"/>
                </a:p>
              </p:txBody>
            </p:sp>
          </mc:Choice>
          <mc:Fallback xmlns="">
            <p:sp>
              <p:nvSpPr>
                <p:cNvPr id="46" name="テキスト ボックス 45">
                  <a:extLst>
                    <a:ext uri="{FF2B5EF4-FFF2-40B4-BE49-F238E27FC236}">
                      <a16:creationId xmlns:a16="http://schemas.microsoft.com/office/drawing/2014/main" id="{D21C4736-397A-004E-8514-1DA1362567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9705" y="721532"/>
                  <a:ext cx="3940629" cy="94795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12429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358BB-89FC-47FE-42A5-1C768A657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F14BFB-DAED-7DFE-C33B-55695EB86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u="sng" dirty="0">
                <a:latin typeface="+mn-lt"/>
              </a:rPr>
              <a:t>Eigenvalue spectrum</a:t>
            </a:r>
            <a:endParaRPr kumimoji="1" lang="ja-JP" altLang="en-US" b="1" u="sng" dirty="0">
              <a:latin typeface="+mn-lt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E5B9672C-70B2-8070-940B-1EF0AE55C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9053-60AA-4A74-A58A-4E3EFCD5A61E}" type="slidenum">
              <a:rPr lang="ja-JP" altLang="en-US" smtClean="0"/>
              <a:pPr/>
              <a:t>12</a:t>
            </a:fld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8F016F6D-3161-9C1E-D970-ACD7F3A722C5}"/>
                  </a:ext>
                </a:extLst>
              </p:cNvPr>
              <p:cNvSpPr txBox="1"/>
              <p:nvPr/>
            </p:nvSpPr>
            <p:spPr>
              <a:xfrm>
                <a:off x="834571" y="1144248"/>
                <a:ext cx="7138304" cy="5329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ja-JP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ja-JP" sz="2800" dirty="0"/>
                  <a:t> and </a:t>
                </a:r>
                <a14:m>
                  <m:oMath xmlns:m="http://schemas.openxmlformats.org/officeDocument/2006/math"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𝑱</m:t>
                    </m:r>
                    <m:d>
                      <m:dPr>
                        <m:ctrlPr>
                          <a:rPr lang="en-US" altLang="ja-JP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ja-JP" sz="2800" dirty="0"/>
                  <a:t> are continuous at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b>
                    </m:sSub>
                  </m:oMath>
                </a14:m>
                <a:r>
                  <a:rPr lang="en-US" altLang="ja-JP" sz="2800" dirty="0"/>
                  <a:t>. </a:t>
                </a: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8F016F6D-3161-9C1E-D970-ACD7F3A72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71" y="1144248"/>
                <a:ext cx="7138304" cy="532903"/>
              </a:xfrm>
              <a:prstGeom prst="rect">
                <a:avLst/>
              </a:prstGeom>
              <a:blipFill>
                <a:blip r:embed="rId3"/>
                <a:stretch>
                  <a:fillRect t="-13793" b="-287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B82528FA-5D4A-CFB4-4C1E-AD89119479AA}"/>
              </a:ext>
            </a:extLst>
          </p:cNvPr>
          <p:cNvGrpSpPr/>
          <p:nvPr/>
        </p:nvGrpSpPr>
        <p:grpSpPr>
          <a:xfrm>
            <a:off x="8194337" y="1038226"/>
            <a:ext cx="3159463" cy="1959667"/>
            <a:chOff x="8531713" y="524311"/>
            <a:chExt cx="3159463" cy="1959667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E16060BB-E2D3-132C-152F-34E0E159F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1713" y="524311"/>
              <a:ext cx="3159463" cy="195966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テキスト ボックス 3">
                  <a:extLst>
                    <a:ext uri="{FF2B5EF4-FFF2-40B4-BE49-F238E27FC236}">
                      <a16:creationId xmlns:a16="http://schemas.microsoft.com/office/drawing/2014/main" id="{65080170-716D-42A5-B2AA-3A1CDED405A7}"/>
                    </a:ext>
                  </a:extLst>
                </p:cNvPr>
                <p:cNvSpPr txBox="1"/>
                <p:nvPr/>
              </p:nvSpPr>
              <p:spPr>
                <a:xfrm>
                  <a:off x="9149131" y="866007"/>
                  <a:ext cx="580814" cy="3972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400" b="0" i="1" u="none" strike="noStrike" baseline="0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u="none" strike="noStrike" baseline="0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ja-JP" sz="2400" b="0" i="1" u="none" strike="noStrike" baseline="0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</m:oMath>
                    </m:oMathPara>
                  </a14:m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4" name="テキスト ボックス 3">
                  <a:extLst>
                    <a:ext uri="{FF2B5EF4-FFF2-40B4-BE49-F238E27FC236}">
                      <a16:creationId xmlns:a16="http://schemas.microsoft.com/office/drawing/2014/main" id="{65080170-716D-42A5-B2AA-3A1CDED405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9131" y="866007"/>
                  <a:ext cx="580814" cy="397297"/>
                </a:xfrm>
                <a:prstGeom prst="rect">
                  <a:avLst/>
                </a:prstGeom>
                <a:blipFill>
                  <a:blip r:embed="rId5"/>
                  <a:stretch>
                    <a:fillRect b="-1060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テキスト ボックス 4">
                  <a:extLst>
                    <a:ext uri="{FF2B5EF4-FFF2-40B4-BE49-F238E27FC236}">
                      <a16:creationId xmlns:a16="http://schemas.microsoft.com/office/drawing/2014/main" id="{31F5D3FF-00F0-5B24-18D3-B2FF64CB4E47}"/>
                    </a:ext>
                  </a:extLst>
                </p:cNvPr>
                <p:cNvSpPr txBox="1"/>
                <p:nvPr/>
              </p:nvSpPr>
              <p:spPr>
                <a:xfrm>
                  <a:off x="10214148" y="866007"/>
                  <a:ext cx="580814" cy="3972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400" b="0" i="1" u="none" strike="noStrike" baseline="0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u="none" strike="noStrike" baseline="0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ja-JP" sz="2400" b="0" i="1" u="none" strike="noStrike" baseline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oMath>
                    </m:oMathPara>
                  </a14:m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5" name="テキスト ボックス 4">
                  <a:extLst>
                    <a:ext uri="{FF2B5EF4-FFF2-40B4-BE49-F238E27FC236}">
                      <a16:creationId xmlns:a16="http://schemas.microsoft.com/office/drawing/2014/main" id="{31F5D3FF-00F0-5B24-18D3-B2FF64CB4E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14148" y="866007"/>
                  <a:ext cx="580814" cy="397297"/>
                </a:xfrm>
                <a:prstGeom prst="rect">
                  <a:avLst/>
                </a:prstGeom>
                <a:blipFill>
                  <a:blip r:embed="rId6"/>
                  <a:stretch>
                    <a:fillRect b="-2121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E60D58EE-1B1F-09C5-416E-708EE5044975}"/>
                  </a:ext>
                </a:extLst>
              </p:cNvPr>
              <p:cNvSpPr txBox="1"/>
              <p:nvPr/>
            </p:nvSpPr>
            <p:spPr>
              <a:xfrm>
                <a:off x="834571" y="2109730"/>
                <a:ext cx="6607629" cy="96379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2800" b="1" u="sng" dirty="0"/>
                  <a:t>Matching conditions</a:t>
                </a:r>
                <a:r>
                  <a:rPr lang="en-US" altLang="ja-JP" sz="2800" dirty="0"/>
                  <a:t>:</a:t>
                </a:r>
                <a:endParaRPr lang="en-US" altLang="ja-JP" sz="2800" b="0" dirty="0"/>
              </a:p>
              <a:p>
                <a:r>
                  <a:rPr lang="en-US" altLang="ja-JP" sz="2800" b="0" dirty="0"/>
                  <a:t>Continuities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ja-JP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8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8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800" i="1" dirty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ja-JP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ja-JP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800" dirty="0"/>
                  <a:t> at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±</m:t>
                        </m:r>
                      </m:sub>
                    </m:sSub>
                  </m:oMath>
                </a14:m>
                <a:endParaRPr lang="en-US" altLang="ja-JP" sz="28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E60D58EE-1B1F-09C5-416E-708EE5044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71" y="2109730"/>
                <a:ext cx="6607629" cy="963790"/>
              </a:xfrm>
              <a:prstGeom prst="rect">
                <a:avLst/>
              </a:prstGeom>
              <a:blipFill>
                <a:blip r:embed="rId7"/>
                <a:stretch>
                  <a:fillRect l="-1651" t="-4268" b="-12805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矢印: 下 10">
            <a:extLst>
              <a:ext uri="{FF2B5EF4-FFF2-40B4-BE49-F238E27FC236}">
                <a16:creationId xmlns:a16="http://schemas.microsoft.com/office/drawing/2014/main" id="{18FB98FA-A1B9-7485-A281-10AA898516AB}"/>
              </a:ext>
            </a:extLst>
          </p:cNvPr>
          <p:cNvSpPr/>
          <p:nvPr/>
        </p:nvSpPr>
        <p:spPr>
          <a:xfrm>
            <a:off x="3660288" y="1677151"/>
            <a:ext cx="841829" cy="34347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1A042537-78DD-F7D0-336B-9CEB316625A5}"/>
                  </a:ext>
                </a:extLst>
              </p:cNvPr>
              <p:cNvSpPr txBox="1"/>
              <p:nvPr/>
            </p:nvSpPr>
            <p:spPr>
              <a:xfrm>
                <a:off x="2419643" y="5478078"/>
                <a:ext cx="7352714" cy="954107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2800" b="1" dirty="0"/>
                  <a:t>The system has a nontrivial solution only if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ja-JP" sz="28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800" b="0" i="0" dirty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r>
                            <a:rPr lang="en-US" altLang="ja-JP" sz="2800" i="1" dirty="0">
                              <a:latin typeface="Cambria Math" panose="02040503050406030204" pitchFamily="18" charset="0"/>
                            </a:rPr>
                            <m:t>ℳ</m:t>
                          </m:r>
                          <m:r>
                            <a:rPr lang="en-US" altLang="ja-JP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800" i="1" dirty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ja-JP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altLang="ja-JP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 sz="28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1A042537-78DD-F7D0-336B-9CEB31662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643" y="5478078"/>
                <a:ext cx="7352714" cy="954107"/>
              </a:xfrm>
              <a:prstGeom prst="rect">
                <a:avLst/>
              </a:prstGeom>
              <a:blipFill>
                <a:blip r:embed="rId10"/>
                <a:stretch>
                  <a:fillRect l="-1485" t="-4938" r="-1320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B2AB1BD5-2F9B-AD31-C42C-6264DFC5E8F3}"/>
              </a:ext>
            </a:extLst>
          </p:cNvPr>
          <p:cNvGrpSpPr/>
          <p:nvPr/>
        </p:nvGrpSpPr>
        <p:grpSpPr>
          <a:xfrm>
            <a:off x="834571" y="3242808"/>
            <a:ext cx="10138229" cy="1921130"/>
            <a:chOff x="834571" y="3242808"/>
            <a:chExt cx="10138229" cy="1921130"/>
          </a:xfrm>
        </p:grpSpPr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93262323-D840-4E5E-9BBB-CCC6A55262FC}"/>
                </a:ext>
              </a:extLst>
            </p:cNvPr>
            <p:cNvGrpSpPr/>
            <p:nvPr/>
          </p:nvGrpSpPr>
          <p:grpSpPr>
            <a:xfrm>
              <a:off x="834571" y="3254276"/>
              <a:ext cx="7020905" cy="1909662"/>
              <a:chOff x="834571" y="3254276"/>
              <a:chExt cx="7020905" cy="1909662"/>
            </a:xfrm>
          </p:grpSpPr>
          <p:pic>
            <p:nvPicPr>
              <p:cNvPr id="18" name="図 17">
                <a:extLst>
                  <a:ext uri="{FF2B5EF4-FFF2-40B4-BE49-F238E27FC236}">
                    <a16:creationId xmlns:a16="http://schemas.microsoft.com/office/drawing/2014/main" id="{4A249C34-2204-4023-F050-7A6C63D4B8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34571" y="3254276"/>
                <a:ext cx="7020905" cy="1409897"/>
              </a:xfrm>
              <a:prstGeom prst="rect">
                <a:avLst/>
              </a:prstGeom>
            </p:spPr>
          </p:pic>
          <p:cxnSp>
            <p:nvCxnSpPr>
              <p:cNvPr id="20" name="直線コネクタ 19">
                <a:extLst>
                  <a:ext uri="{FF2B5EF4-FFF2-40B4-BE49-F238E27FC236}">
                    <a16:creationId xmlns:a16="http://schemas.microsoft.com/office/drawing/2014/main" id="{AB7E65CA-72C5-422B-9BEE-9A7743B35DAE}"/>
                  </a:ext>
                </a:extLst>
              </p:cNvPr>
              <p:cNvCxnSpPr/>
              <p:nvPr/>
            </p:nvCxnSpPr>
            <p:spPr>
              <a:xfrm>
                <a:off x="952500" y="4702273"/>
                <a:ext cx="52705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テキスト ボックス 21">
                    <a:extLst>
                      <a:ext uri="{FF2B5EF4-FFF2-40B4-BE49-F238E27FC236}">
                        <a16:creationId xmlns:a16="http://schemas.microsoft.com/office/drawing/2014/main" id="{C992AE4B-6069-6A38-F8E0-EDAEE26AA215}"/>
                      </a:ext>
                    </a:extLst>
                  </p:cNvPr>
                  <p:cNvSpPr txBox="1"/>
                  <p:nvPr/>
                </p:nvSpPr>
                <p:spPr>
                  <a:xfrm>
                    <a:off x="1673225" y="4702273"/>
                    <a:ext cx="3203575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24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ja-JP" sz="2400" b="0" i="1" dirty="0" smtClean="0">
                              <a:latin typeface="Cambria Math" panose="02040503050406030204" pitchFamily="18" charset="0"/>
                            </a:rPr>
                            <m:t>ℳ</m:t>
                          </m:r>
                          <m:r>
                            <a:rPr lang="en-US" altLang="ja-JP" sz="24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400" b="0" i="1" dirty="0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ja-JP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ja-JP" altLang="en-US" sz="2400" dirty="0"/>
                  </a:p>
                </p:txBody>
              </p:sp>
            </mc:Choice>
            <mc:Fallback xmlns="">
              <p:sp>
                <p:nvSpPr>
                  <p:cNvPr id="22" name="テキスト ボックス 21">
                    <a:extLst>
                      <a:ext uri="{FF2B5EF4-FFF2-40B4-BE49-F238E27FC236}">
                        <a16:creationId xmlns:a16="http://schemas.microsoft.com/office/drawing/2014/main" id="{C992AE4B-6069-6A38-F8E0-EDAEE26AA21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73225" y="4702273"/>
                    <a:ext cx="3203575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C7772FFF-60FC-67D0-4CEA-E1E52E31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 b="65679"/>
            <a:stretch>
              <a:fillRect/>
            </a:stretch>
          </p:blipFill>
          <p:spPr>
            <a:xfrm>
              <a:off x="8576201" y="3242808"/>
              <a:ext cx="2396599" cy="663610"/>
            </a:xfrm>
            <a:prstGeom prst="rect">
              <a:avLst/>
            </a:prstGeom>
          </p:spPr>
        </p:pic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E180DB04-46C9-0B9C-7285-453080198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 t="69647"/>
            <a:stretch>
              <a:fillRect/>
            </a:stretch>
          </p:blipFill>
          <p:spPr>
            <a:xfrm>
              <a:off x="8574057" y="3860108"/>
              <a:ext cx="2396599" cy="5868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911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B3BA7-45CC-329B-8ADA-C9397835F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FC2F53-A55C-C8AA-F1B9-1FF7D5E88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u="sng" dirty="0">
                <a:latin typeface="+mn-lt"/>
              </a:rPr>
              <a:t>Demonstration of the Mpemba effect</a:t>
            </a:r>
            <a:endParaRPr kumimoji="1" lang="ja-JP" altLang="en-US" b="1" u="sng" dirty="0">
              <a:latin typeface="+mn-lt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926D10FD-6A13-674D-BC31-F0693C4C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9053-60AA-4A74-A58A-4E3EFCD5A61E}" type="slidenum">
              <a:rPr lang="ja-JP" altLang="en-US" smtClean="0"/>
              <a:pPr/>
              <a:t>13</a:t>
            </a:fld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3D53D53-74B1-1568-EA45-5BA232FD3865}"/>
                  </a:ext>
                </a:extLst>
              </p:cNvPr>
              <p:cNvSpPr txBox="1"/>
              <p:nvPr/>
            </p:nvSpPr>
            <p:spPr>
              <a:xfrm>
                <a:off x="834571" y="1144248"/>
                <a:ext cx="3089729" cy="53290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2800" b="1" dirty="0"/>
                  <a:t>Case for </a:t>
                </a:r>
                <a14:m>
                  <m:oMath xmlns:m="http://schemas.openxmlformats.org/officeDocument/2006/math">
                    <m:r>
                      <a:rPr lang="en-US" altLang="ja-JP" sz="2800" b="1" i="1" smtClean="0">
                        <a:latin typeface="Cambria Math" panose="02040503050406030204" pitchFamily="18" charset="0"/>
                      </a:rPr>
                      <m:t>𝑽</m:t>
                    </m:r>
                    <m:d>
                      <m:dPr>
                        <m:ctrlPr>
                          <a:rPr lang="en-US" altLang="ja-JP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altLang="ja-JP" sz="28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ja-JP" sz="28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ja-JP" sz="2800" b="1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3D53D53-74B1-1568-EA45-5BA232FD3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71" y="1144248"/>
                <a:ext cx="3089729" cy="532903"/>
              </a:xfrm>
              <a:prstGeom prst="rect">
                <a:avLst/>
              </a:prstGeom>
              <a:blipFill>
                <a:blip r:embed="rId3"/>
                <a:stretch>
                  <a:fillRect l="-3509" t="-8602" b="-24731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EE2DEC17-800F-7041-285A-A2AED58B0D27}"/>
              </a:ext>
            </a:extLst>
          </p:cNvPr>
          <p:cNvGrpSpPr/>
          <p:nvPr/>
        </p:nvGrpSpPr>
        <p:grpSpPr>
          <a:xfrm>
            <a:off x="834571" y="1041402"/>
            <a:ext cx="10519229" cy="2591389"/>
            <a:chOff x="834571" y="1041402"/>
            <a:chExt cx="10519229" cy="2591389"/>
          </a:xfrm>
        </p:grpSpPr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71C7BA7D-4501-0CB4-B87D-B8A91E45C535}"/>
                </a:ext>
              </a:extLst>
            </p:cNvPr>
            <p:cNvGrpSpPr/>
            <p:nvPr/>
          </p:nvGrpSpPr>
          <p:grpSpPr>
            <a:xfrm>
              <a:off x="834571" y="1445706"/>
              <a:ext cx="10519229" cy="2187085"/>
              <a:chOff x="834571" y="1445706"/>
              <a:chExt cx="10519229" cy="2187085"/>
            </a:xfrm>
          </p:grpSpPr>
          <p:grpSp>
            <p:nvGrpSpPr>
              <p:cNvPr id="16" name="グループ化 15">
                <a:extLst>
                  <a:ext uri="{FF2B5EF4-FFF2-40B4-BE49-F238E27FC236}">
                    <a16:creationId xmlns:a16="http://schemas.microsoft.com/office/drawing/2014/main" id="{521FC71D-3D5B-18F9-5BBB-4719CDFC0953}"/>
                  </a:ext>
                </a:extLst>
              </p:cNvPr>
              <p:cNvGrpSpPr/>
              <p:nvPr/>
            </p:nvGrpSpPr>
            <p:grpSpPr>
              <a:xfrm>
                <a:off x="7827684" y="1445706"/>
                <a:ext cx="3526116" cy="2187085"/>
                <a:chOff x="7827684" y="1445706"/>
                <a:chExt cx="3526116" cy="2187085"/>
              </a:xfrm>
            </p:grpSpPr>
            <p:pic>
              <p:nvPicPr>
                <p:cNvPr id="12" name="図 11">
                  <a:extLst>
                    <a:ext uri="{FF2B5EF4-FFF2-40B4-BE49-F238E27FC236}">
                      <a16:creationId xmlns:a16="http://schemas.microsoft.com/office/drawing/2014/main" id="{58AD5FE7-6C72-8C2D-CCF6-24FAFF26F7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27684" y="1445706"/>
                  <a:ext cx="3526116" cy="2187085"/>
                </a:xfrm>
                <a:prstGeom prst="rect">
                  <a:avLst/>
                </a:prstGeom>
              </p:spPr>
            </p:pic>
            <p:sp>
              <p:nvSpPr>
                <p:cNvPr id="13" name="テキスト ボックス 12">
                  <a:extLst>
                    <a:ext uri="{FF2B5EF4-FFF2-40B4-BE49-F238E27FC236}">
                      <a16:creationId xmlns:a16="http://schemas.microsoft.com/office/drawing/2014/main" id="{D9FE2354-7795-EA47-FEAD-5C03E18F6778}"/>
                    </a:ext>
                  </a:extLst>
                </p:cNvPr>
                <p:cNvSpPr txBox="1"/>
                <p:nvPr/>
              </p:nvSpPr>
              <p:spPr>
                <a:xfrm>
                  <a:off x="9489142" y="1994651"/>
                  <a:ext cx="1318557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2800" dirty="0"/>
                    <a:t>deeper</a:t>
                  </a:r>
                </a:p>
              </p:txBody>
            </p:sp>
            <p:cxnSp>
              <p:nvCxnSpPr>
                <p:cNvPr id="15" name="直線矢印コネクタ 14">
                  <a:extLst>
                    <a:ext uri="{FF2B5EF4-FFF2-40B4-BE49-F238E27FC236}">
                      <a16:creationId xmlns:a16="http://schemas.microsoft.com/office/drawing/2014/main" id="{A7F76170-58FF-052B-9354-C8CA83974BD7}"/>
                    </a:ext>
                  </a:extLst>
                </p:cNvPr>
                <p:cNvCxnSpPr/>
                <p:nvPr/>
              </p:nvCxnSpPr>
              <p:spPr>
                <a:xfrm>
                  <a:off x="10083800" y="2492471"/>
                  <a:ext cx="0" cy="572252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テキスト ボックス 16">
                    <a:extLst>
                      <a:ext uri="{FF2B5EF4-FFF2-40B4-BE49-F238E27FC236}">
                        <a16:creationId xmlns:a16="http://schemas.microsoft.com/office/drawing/2014/main" id="{1DB6B29D-F3ED-4EBF-E994-6B10D1AEE462}"/>
                      </a:ext>
                    </a:extLst>
                  </p:cNvPr>
                  <p:cNvSpPr txBox="1"/>
                  <p:nvPr/>
                </p:nvSpPr>
                <p:spPr>
                  <a:xfrm>
                    <a:off x="834571" y="1723317"/>
                    <a:ext cx="5604329" cy="137505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ja-JP" sz="2800" b="1" dirty="0"/>
                      <a:t>Parameters: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=1, </m:t>
                          </m:r>
                          <m:sSub>
                            <m:sSubPr>
                              <m:ctrlP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800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b>
                          </m:s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=1.0, </m:t>
                          </m:r>
                          <m:sSub>
                            <m:sSubPr>
                              <m:ctrlP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800" b="0" i="0" smtClean="0">
                                  <a:latin typeface="Cambria Math" panose="02040503050406030204" pitchFamily="18" charset="0"/>
                                </a:rPr>
                                <m:t>mid</m:t>
                              </m:r>
                            </m:sub>
                          </m:s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=−0.5</m:t>
                          </m:r>
                          <m:r>
                            <a:rPr lang="en-US" altLang="ja-JP" sz="2800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</m:oMath>
                      </m:oMathPara>
                    </a14:m>
                    <a:endParaRPr lang="en-US" altLang="ja-JP" sz="2800" b="0" i="0" dirty="0"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800" b="0" i="0" smtClean="0"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sub>
                          </m:sSub>
                          <m:r>
                            <a:rPr lang="en-US" altLang="ja-JP" sz="2800" b="0" i="0" smtClean="0">
                              <a:latin typeface="Cambria Math" panose="02040503050406030204" pitchFamily="18" charset="0"/>
                            </a:rPr>
                            <m:t>=0.8, 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=1.0, 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=3.0</m:t>
                          </m:r>
                        </m:oMath>
                      </m:oMathPara>
                    </a14:m>
                    <a:endParaRPr lang="en-US" altLang="ja-JP" sz="2800" i="1" dirty="0"/>
                  </a:p>
                </p:txBody>
              </p:sp>
            </mc:Choice>
            <mc:Fallback xmlns="">
              <p:sp>
                <p:nvSpPr>
                  <p:cNvPr id="17" name="テキスト ボックス 16">
                    <a:extLst>
                      <a:ext uri="{FF2B5EF4-FFF2-40B4-BE49-F238E27FC236}">
                        <a16:creationId xmlns:a16="http://schemas.microsoft.com/office/drawing/2014/main" id="{1DB6B29D-F3ED-4EBF-E994-6B10D1AEE4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4571" y="1723317"/>
                    <a:ext cx="5604329" cy="137505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285" t="-4889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42ED3F63-61AC-78B6-A311-C79D825A7598}"/>
                </a:ext>
              </a:extLst>
            </p:cNvPr>
            <p:cNvSpPr txBox="1"/>
            <p:nvPr/>
          </p:nvSpPr>
          <p:spPr>
            <a:xfrm>
              <a:off x="8945461" y="1041402"/>
              <a:ext cx="163824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800" dirty="0"/>
                <a:t>Potential</a:t>
              </a:r>
              <a:endParaRPr lang="en-US" altLang="ja-JP" sz="2800" i="1" dirty="0"/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E97B85BA-8143-26EF-054E-ECF3C57CEB6F}"/>
              </a:ext>
            </a:extLst>
          </p:cNvPr>
          <p:cNvGrpSpPr/>
          <p:nvPr/>
        </p:nvGrpSpPr>
        <p:grpSpPr>
          <a:xfrm>
            <a:off x="834571" y="3207449"/>
            <a:ext cx="10739915" cy="3127558"/>
            <a:chOff x="834571" y="3207449"/>
            <a:chExt cx="10739915" cy="3127558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2728F2E8-08D8-7645-1B2C-14A7744A4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4684" y="3631610"/>
              <a:ext cx="3619802" cy="270339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6E6B3E53-E530-DCE3-B0FC-29CA85B2D870}"/>
                    </a:ext>
                  </a:extLst>
                </p:cNvPr>
                <p:cNvSpPr txBox="1"/>
                <p:nvPr/>
              </p:nvSpPr>
              <p:spPr>
                <a:xfrm>
                  <a:off x="834571" y="3207449"/>
                  <a:ext cx="5316765" cy="272888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2800" b="1" dirty="0"/>
                    <a:t>Eigenvalues</a:t>
                  </a:r>
                  <a:r>
                    <a:rPr lang="en-US" altLang="ja-JP" sz="2800" b="0" dirty="0"/>
                    <a:t>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800" b="0" i="0" smtClean="0">
                                <a:latin typeface="Cambria Math" panose="02040503050406030204" pitchFamily="18" charset="0"/>
                              </a:rPr>
                              <m:t>det</m:t>
                            </m:r>
                          </m:fName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ℳ</m:t>
                            </m:r>
                            <m:d>
                              <m:dPr>
                                <m:ctrlP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acc>
                              </m:e>
                            </m:d>
                          </m:e>
                        </m:func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  <m:oMath xmlns:m="http://schemas.openxmlformats.org/officeDocument/2006/math"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⟺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=0.202498, 1, 1.727856, 2, </m:t>
                        </m:r>
                      </m:oMath>
                      <m:oMath xmlns:m="http://schemas.openxmlformats.org/officeDocument/2006/math"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               3, 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3.037197, 4, 4.488630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, ⋯</m:t>
                        </m:r>
                      </m:oMath>
                    </m:oMathPara>
                  </a14:m>
                  <a:endParaRPr lang="en-US" altLang="ja-JP" sz="2800" b="0" i="1" dirty="0">
                    <a:latin typeface="Cambria Math" panose="02040503050406030204" pitchFamily="18" charset="0"/>
                  </a:endParaRP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r>
                    <a:rPr lang="en-US" altLang="ja-JP" sz="2800" dirty="0"/>
                    <a:t>Integer solutions</a:t>
                  </a: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r>
                    <a:rPr lang="en-US" altLang="ja-JP" sz="2800" dirty="0"/>
                    <a:t>Non-integer solutions</a:t>
                  </a:r>
                </a:p>
              </p:txBody>
            </p:sp>
          </mc:Choice>
          <mc:Fallback xmlns=""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6E6B3E53-E530-DCE3-B0FC-29CA85B2D8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71" y="3207449"/>
                  <a:ext cx="5316765" cy="2728889"/>
                </a:xfrm>
                <a:prstGeom prst="rect">
                  <a:avLst/>
                </a:prstGeom>
                <a:blipFill>
                  <a:blip r:embed="rId7"/>
                  <a:stretch>
                    <a:fillRect l="-2408" t="-2232" r="-917" b="-535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F384C787-6384-9A47-C613-7C9363FC8016}"/>
              </a:ext>
            </a:extLst>
          </p:cNvPr>
          <p:cNvGrpSpPr/>
          <p:nvPr/>
        </p:nvGrpSpPr>
        <p:grpSpPr>
          <a:xfrm>
            <a:off x="1371600" y="4889791"/>
            <a:ext cx="6249280" cy="830997"/>
            <a:chOff x="1371600" y="4889791"/>
            <a:chExt cx="6249280" cy="830997"/>
          </a:xfrm>
        </p:grpSpPr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30D5DDBC-5A1C-4C7F-CC86-00AB3BB39DD9}"/>
                </a:ext>
              </a:extLst>
            </p:cNvPr>
            <p:cNvCxnSpPr>
              <a:cxnSpLocks/>
            </p:cNvCxnSpPr>
            <p:nvPr/>
          </p:nvCxnSpPr>
          <p:spPr>
            <a:xfrm>
              <a:off x="1371600" y="5372100"/>
              <a:ext cx="269557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4426325C-AE7D-B876-8C99-3BA62E1BDE1C}"/>
                </a:ext>
              </a:extLst>
            </p:cNvPr>
            <p:cNvGrpSpPr/>
            <p:nvPr/>
          </p:nvGrpSpPr>
          <p:grpSpPr>
            <a:xfrm>
              <a:off x="4400980" y="4889791"/>
              <a:ext cx="3219900" cy="830997"/>
              <a:chOff x="4400980" y="4889791"/>
              <a:chExt cx="3219900" cy="830997"/>
            </a:xfrm>
          </p:grpSpPr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EF3334F6-3386-1D54-05E9-D0EFF6DC4E52}"/>
                  </a:ext>
                </a:extLst>
              </p:cNvPr>
              <p:cNvSpPr txBox="1"/>
              <p:nvPr/>
            </p:nvSpPr>
            <p:spPr>
              <a:xfrm>
                <a:off x="5256919" y="4889791"/>
                <a:ext cx="236396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400" dirty="0"/>
                  <a:t>overcomplete</a:t>
                </a:r>
              </a:p>
              <a:p>
                <a:r>
                  <a:rPr lang="en-US" altLang="ja-JP" sz="2400" dirty="0"/>
                  <a:t>(not acceptable)</a:t>
                </a:r>
              </a:p>
            </p:txBody>
          </p:sp>
          <p:sp>
            <p:nvSpPr>
              <p:cNvPr id="36" name="矢印: 下 35">
                <a:extLst>
                  <a:ext uri="{FF2B5EF4-FFF2-40B4-BE49-F238E27FC236}">
                    <a16:creationId xmlns:a16="http://schemas.microsoft.com/office/drawing/2014/main" id="{0A41A379-C2B0-06C1-813C-329F79304D36}"/>
                  </a:ext>
                </a:extLst>
              </p:cNvPr>
              <p:cNvSpPr/>
              <p:nvPr/>
            </p:nvSpPr>
            <p:spPr>
              <a:xfrm rot="16200000">
                <a:off x="4560075" y="5009059"/>
                <a:ext cx="203945" cy="52213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C3B9D9AB-E64D-02BD-7575-EB871C08598F}"/>
              </a:ext>
            </a:extLst>
          </p:cNvPr>
          <p:cNvGrpSpPr/>
          <p:nvPr/>
        </p:nvGrpSpPr>
        <p:grpSpPr>
          <a:xfrm>
            <a:off x="846027" y="5916203"/>
            <a:ext cx="8643115" cy="825356"/>
            <a:chOff x="846027" y="5916203"/>
            <a:chExt cx="8643115" cy="825356"/>
          </a:xfrm>
        </p:grpSpPr>
        <p:sp>
          <p:nvSpPr>
            <p:cNvPr id="39" name="矢印: 下 38">
              <a:extLst>
                <a:ext uri="{FF2B5EF4-FFF2-40B4-BE49-F238E27FC236}">
                  <a16:creationId xmlns:a16="http://schemas.microsoft.com/office/drawing/2014/main" id="{57A34C6B-562E-1473-44FE-17619EFE712A}"/>
                </a:ext>
              </a:extLst>
            </p:cNvPr>
            <p:cNvSpPr/>
            <p:nvPr/>
          </p:nvSpPr>
          <p:spPr>
            <a:xfrm>
              <a:off x="2651124" y="5916203"/>
              <a:ext cx="841829" cy="343471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テキスト ボックス 40">
                  <a:extLst>
                    <a:ext uri="{FF2B5EF4-FFF2-40B4-BE49-F238E27FC236}">
                      <a16:creationId xmlns:a16="http://schemas.microsoft.com/office/drawing/2014/main" id="{9A192990-3815-4698-D0C9-9B0DBA409CE9}"/>
                    </a:ext>
                  </a:extLst>
                </p:cNvPr>
                <p:cNvSpPr txBox="1"/>
                <p:nvPr/>
              </p:nvSpPr>
              <p:spPr>
                <a:xfrm>
                  <a:off x="846027" y="6264890"/>
                  <a:ext cx="8643115" cy="4766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2400" i="1" smtClean="0">
                            <a:latin typeface="Cambria Math" panose="02040503050406030204" pitchFamily="18" charset="0"/>
                          </a:rPr>
                          <m:t>=0.202498, </m:t>
                        </m:r>
                        <m:sSub>
                          <m:sSub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sz="2400" i="1" smtClean="0">
                            <a:latin typeface="Cambria Math" panose="02040503050406030204" pitchFamily="18" charset="0"/>
                          </a:rPr>
                          <m:t>1.727856,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=3.037197,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=4.488630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, ⋯</m:t>
                        </m:r>
                      </m:oMath>
                    </m:oMathPara>
                  </a14:m>
                  <a:endParaRPr lang="en-US" altLang="ja-JP" sz="2400" b="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1" name="テキスト ボックス 40">
                  <a:extLst>
                    <a:ext uri="{FF2B5EF4-FFF2-40B4-BE49-F238E27FC236}">
                      <a16:creationId xmlns:a16="http://schemas.microsoft.com/office/drawing/2014/main" id="{9A192990-3815-4698-D0C9-9B0DBA409C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027" y="6264890"/>
                  <a:ext cx="8643115" cy="47666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0559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22553-24BE-5DB0-7247-088D92041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66728C-C404-6D9B-85F6-B7D3DF139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u="sng" dirty="0">
                <a:latin typeface="+mn-lt"/>
              </a:rPr>
              <a:t>Demonstration of the Mpemba effect</a:t>
            </a:r>
            <a:endParaRPr kumimoji="1" lang="ja-JP" altLang="en-US" b="1" u="sng" dirty="0">
              <a:latin typeface="+mn-lt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2E0B37F2-8EBE-5470-372F-0B73E8320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9053-60AA-4A74-A58A-4E3EFCD5A61E}" type="slidenum">
              <a:rPr lang="ja-JP" altLang="en-US" smtClean="0"/>
              <a:pPr/>
              <a:t>14</a:t>
            </a:fld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C20D7ADD-2523-70E1-A8F9-056BEB627008}"/>
                  </a:ext>
                </a:extLst>
              </p:cNvPr>
              <p:cNvSpPr txBox="1"/>
              <p:nvPr/>
            </p:nvSpPr>
            <p:spPr>
              <a:xfrm>
                <a:off x="838200" y="1120212"/>
                <a:ext cx="8643115" cy="4766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202498</m:t>
                      </m:r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727856</m:t>
                      </m:r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037197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488630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, ⋯</m:t>
                      </m:r>
                    </m:oMath>
                  </m:oMathPara>
                </a14:m>
                <a:endParaRPr lang="en-US" altLang="ja-JP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C20D7ADD-2523-70E1-A8F9-056BEB627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20212"/>
                <a:ext cx="8643115" cy="4766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AD0CCD49-9653-52A7-A21A-E2659B22D537}"/>
              </a:ext>
            </a:extLst>
          </p:cNvPr>
          <p:cNvGrpSpPr/>
          <p:nvPr/>
        </p:nvGrpSpPr>
        <p:grpSpPr>
          <a:xfrm>
            <a:off x="838200" y="2121918"/>
            <a:ext cx="6591300" cy="1627946"/>
            <a:chOff x="838200" y="3677289"/>
            <a:chExt cx="6591300" cy="16279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23A18AD3-4E90-8A1B-D7B2-DADCC75F8AAE}"/>
                    </a:ext>
                  </a:extLst>
                </p:cNvPr>
                <p:cNvSpPr txBox="1"/>
                <p:nvPr/>
              </p:nvSpPr>
              <p:spPr>
                <a:xfrm>
                  <a:off x="838200" y="4138954"/>
                  <a:ext cx="6591300" cy="116628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altLang="ja-JP" sz="20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ja-JP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ja-JP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0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altLang="ja-JP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000" dirty="0">
                              <a:latin typeface="Cambria Math" panose="02040503050406030204" pitchFamily="18" charset="0"/>
                            </a:rPr>
                            <m:t>eq</m:t>
                          </m:r>
                        </m:sub>
                      </m:sSub>
                      <m:d>
                        <m:dPr>
                          <m:ctrlPr>
                            <a:rPr lang="en-US" altLang="ja-JP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ja-JP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000" i="1" dirty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altLang="ja-JP" sz="2000" i="1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ja-JP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000" i="1" dirty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ja-JP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ja-JP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2000" i="1" dirty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sz="20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ja-JP" sz="20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ja-JP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000" i="1" dirty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20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ja-JP" sz="20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ja-JP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2000" i="1" dirty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sz="2000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a14:m>
                  <a:endParaRPr lang="en-US" altLang="ja-JP" sz="2000" dirty="0"/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altLang="ja-JP" sz="20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ja-JP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000" dirty="0">
                                  <a:latin typeface="Cambria Math" panose="02040503050406030204" pitchFamily="18" charset="0"/>
                                </a:rPr>
                                <m:t>ini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altLang="ja-JP" sz="2000" dirty="0"/>
                    <a:t>: projection of the initial state </a:t>
                  </a:r>
                  <a:br>
                    <a:rPr lang="en-US" altLang="ja-JP" sz="2000" dirty="0"/>
                  </a:br>
                  <a:r>
                    <a:rPr lang="en-US" altLang="ja-JP" sz="2000" dirty="0"/>
                    <a:t>              onto the slowest relaxation mode</a:t>
                  </a:r>
                </a:p>
              </p:txBody>
            </p:sp>
          </mc:Choice>
          <mc:Fallback xmlns=""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23A18AD3-4E90-8A1B-D7B2-DADCC75F8A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4138954"/>
                  <a:ext cx="6591300" cy="1166281"/>
                </a:xfrm>
                <a:prstGeom prst="rect">
                  <a:avLst/>
                </a:prstGeom>
                <a:blipFill>
                  <a:blip r:embed="rId7"/>
                  <a:stretch>
                    <a:fillRect l="-833" b="-890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D0DDF70F-6DCF-2076-BF18-38BDDD297412}"/>
                    </a:ext>
                  </a:extLst>
                </p:cNvPr>
                <p:cNvSpPr txBox="1"/>
                <p:nvPr/>
              </p:nvSpPr>
              <p:spPr>
                <a:xfrm>
                  <a:off x="838200" y="3677289"/>
                  <a:ext cx="6143624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ja-JP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altLang="ja-JP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ja-JP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dirty="0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400" b="0" i="0" dirty="0" smtClean="0">
                                  <a:latin typeface="Cambria Math" panose="02040503050406030204" pitchFamily="18" charset="0"/>
                                </a:rPr>
                                <m:t>ini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ja-JP" altLang="en-US" sz="2400" dirty="0"/>
                    <a:t> </a:t>
                  </a:r>
                  <a:r>
                    <a:rPr lang="en-US" altLang="ja-JP" sz="2400" dirty="0"/>
                    <a:t>has a peak at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 dirty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400" dirty="0">
                              <a:latin typeface="Cambria Math" panose="02040503050406030204" pitchFamily="18" charset="0"/>
                            </a:rPr>
                            <m:t>ini</m:t>
                          </m:r>
                        </m:sub>
                      </m:sSub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</a:rPr>
                        <m:t>≈</m:t>
                      </m:r>
                      <m:sSubSup>
                        <m:sSubSupPr>
                          <m:ctrlPr>
                            <a:rPr lang="en-US" altLang="ja-JP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400" b="0" i="1" dirty="0" smtClean="0">
                              <a:latin typeface="Cambria Math" panose="02040503050406030204" pitchFamily="18" charset="0"/>
                            </a:rPr>
                            <m:t>ini</m:t>
                          </m:r>
                        </m:sub>
                        <m:sup>
                          <m:r>
                            <a:rPr lang="en-US" altLang="ja-JP" sz="24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</a:rPr>
                        <m:t>82</m:t>
                      </m:r>
                    </m:oMath>
                  </a14:m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D0DDF70F-6DCF-2076-BF18-38BDDD2974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3677289"/>
                  <a:ext cx="6143624" cy="461665"/>
                </a:xfrm>
                <a:prstGeom prst="rect">
                  <a:avLst/>
                </a:prstGeom>
                <a:blipFill>
                  <a:blip r:embed="rId8"/>
                  <a:stretch>
                    <a:fillRect t="-10526" b="-2894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0A5B4685-47A3-0132-7134-E2E8C762A9A7}"/>
              </a:ext>
            </a:extLst>
          </p:cNvPr>
          <p:cNvGrpSpPr/>
          <p:nvPr/>
        </p:nvGrpSpPr>
        <p:grpSpPr>
          <a:xfrm>
            <a:off x="7668506" y="2461817"/>
            <a:ext cx="4013589" cy="2576094"/>
            <a:chOff x="7648186" y="3749864"/>
            <a:chExt cx="4013589" cy="2576094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2CB215E9-571F-DF43-D840-31C21AF12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r="50548"/>
            <a:stretch>
              <a:fillRect/>
            </a:stretch>
          </p:blipFill>
          <p:spPr>
            <a:xfrm>
              <a:off x="7648186" y="3749864"/>
              <a:ext cx="4013589" cy="2576094"/>
            </a:xfrm>
            <a:prstGeom prst="rect">
              <a:avLst/>
            </a:prstGeom>
          </p:spPr>
        </p:pic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7388C031-42D9-D368-F21D-EBBBF7AE9C5F}"/>
                </a:ext>
              </a:extLst>
            </p:cNvPr>
            <p:cNvSpPr/>
            <p:nvPr/>
          </p:nvSpPr>
          <p:spPr>
            <a:xfrm>
              <a:off x="9055100" y="3857321"/>
              <a:ext cx="152400" cy="177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A83FED69-6C05-05C1-AED8-515F1F4192DB}"/>
                  </a:ext>
                </a:extLst>
              </p:cNvPr>
              <p:cNvSpPr txBox="1"/>
              <p:nvPr/>
            </p:nvSpPr>
            <p:spPr>
              <a:xfrm>
                <a:off x="838200" y="4181138"/>
                <a:ext cx="6985000" cy="8567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400" dirty="0"/>
                  <a:t>We consider two initial conditions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ini</m:t>
                        </m:r>
                      </m:sub>
                      <m:sup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ja-JP" altLang="en-US" sz="2400" dirty="0"/>
                  <a:t> </a:t>
                </a:r>
                <a:r>
                  <a:rPr lang="en-US" altLang="ja-JP" sz="2400" dirty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ini</m:t>
                        </m:r>
                      </m:sub>
                      <m:sup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sup>
                    </m:sSubSup>
                  </m:oMath>
                </a14:m>
                <a:r>
                  <a:rPr lang="en-US" altLang="ja-JP" sz="2400" dirty="0"/>
                  <a:t>,</a:t>
                </a:r>
              </a:p>
              <a:p>
                <a:r>
                  <a:rPr lang="en-US" altLang="ja-JP" sz="2400" dirty="0"/>
                  <a:t>and examine whether </a:t>
                </a:r>
                <a:r>
                  <a:rPr lang="en-US" altLang="ja-JP" sz="2400" b="1" dirty="0">
                    <a:solidFill>
                      <a:srgbClr val="FF0000"/>
                    </a:solidFill>
                  </a:rPr>
                  <a:t>the Mpemba effect</a:t>
                </a:r>
                <a:r>
                  <a:rPr lang="en-US" altLang="ja-JP" sz="2400" dirty="0"/>
                  <a:t> occurs.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A83FED69-6C05-05C1-AED8-515F1F419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181138"/>
                <a:ext cx="6985000" cy="856773"/>
              </a:xfrm>
              <a:prstGeom prst="rect">
                <a:avLst/>
              </a:prstGeom>
              <a:blipFill>
                <a:blip r:embed="rId10"/>
                <a:stretch>
                  <a:fillRect l="-1397" t="-2857" r="-349" b="-164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4561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9AFD1-5137-3A8D-910D-6413395B1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A8CE74C-BC8D-CDE0-AA37-833A17EC14E9}"/>
              </a:ext>
            </a:extLst>
          </p:cNvPr>
          <p:cNvGrpSpPr/>
          <p:nvPr/>
        </p:nvGrpSpPr>
        <p:grpSpPr>
          <a:xfrm>
            <a:off x="838197" y="4794139"/>
            <a:ext cx="10972801" cy="1554977"/>
            <a:chOff x="838197" y="4794139"/>
            <a:chExt cx="10972801" cy="15549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テキスト ボックス 14">
                  <a:extLst>
                    <a:ext uri="{FF2B5EF4-FFF2-40B4-BE49-F238E27FC236}">
                      <a16:creationId xmlns:a16="http://schemas.microsoft.com/office/drawing/2014/main" id="{024CA38B-0CF4-6E80-0BDD-AED9CF0CB824}"/>
                    </a:ext>
                  </a:extLst>
                </p:cNvPr>
                <p:cNvSpPr txBox="1"/>
                <p:nvPr/>
              </p:nvSpPr>
              <p:spPr>
                <a:xfrm>
                  <a:off x="838197" y="4794139"/>
                  <a:ext cx="8810626" cy="15549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ja-JP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800" b="0" i="1" dirty="0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ja-JP" sz="1800" b="0" i="0" dirty="0" smtClean="0">
                                <a:latin typeface="Cambria Math" panose="02040503050406030204" pitchFamily="18" charset="0"/>
                              </a:rPr>
                              <m:t>KL</m:t>
                            </m:r>
                          </m:sup>
                        </m:sSup>
                        <m:d>
                          <m:dPr>
                            <m:ctrlPr>
                              <a:rPr lang="en-US" altLang="ja-JP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800" b="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altLang="ja-JP" sz="1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1800" b="0" i="1" dirty="0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altLang="ja-JP" sz="1800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ja-JP" sz="1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800" b="0" i="1" dirty="0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ja-JP" sz="1800" b="0" i="0" dirty="0" smtClean="0">
                                        <a:latin typeface="Cambria Math" panose="02040503050406030204" pitchFamily="18" charset="0"/>
                                      </a:rPr>
                                      <m:t>ini</m:t>
                                    </m:r>
                                  </m:sub>
                                </m:sSub>
                                <m:r>
                                  <a:rPr lang="en-US" altLang="ja-JP" sz="1800" b="0" i="1" dirty="0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altLang="ja-JP" sz="1800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altLang="ja-JP" sz="1800" b="0" i="1" dirty="0" smtClean="0">
                                <a:latin typeface="Cambria Math" panose="02040503050406030204" pitchFamily="18" charset="0"/>
                              </a:rPr>
                              <m:t>||</m:t>
                            </m:r>
                            <m:sSub>
                              <m:sSubPr>
                                <m:ctrlPr>
                                  <a:rPr lang="en-US" altLang="ja-JP" sz="1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800" b="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ja-JP" sz="1800" b="0" i="0" dirty="0" smtClean="0">
                                    <a:latin typeface="Cambria Math" panose="02040503050406030204" pitchFamily="18" charset="0"/>
                                  </a:rPr>
                                  <m:t>eq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ja-JP" sz="1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1800" b="0" i="1" dirty="0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d>
                          </m:e>
                        </m:d>
                        <m:r>
                          <a:rPr lang="en-US" altLang="ja-JP" sz="1800" b="0" i="1" dirty="0" smtClean="0">
                            <a:latin typeface="Cambria Math" panose="02040503050406030204" pitchFamily="18" charset="0"/>
                          </a:rPr>
                          <m:t>≔</m:t>
                        </m:r>
                        <m:nary>
                          <m:nary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ja-JP" b="1" i="1" dirty="0"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altLang="ja-JP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b="1" i="1" dirty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nary>
                        <m:r>
                          <m:rPr>
                            <m:sty m:val="p"/>
                          </m:rPr>
                          <a:rPr lang="en-US" altLang="ja-JP" dirty="0">
                            <a:latin typeface="Cambria Math" panose="02040503050406030204" pitchFamily="18" charset="0"/>
                          </a:rPr>
                          <m:t>ln</m:t>
                        </m:r>
                        <m:f>
                          <m:f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altLang="ja-JP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b="1" i="1" dirty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ja-JP" b="0" i="0" dirty="0" smtClean="0">
                                    <a:latin typeface="Cambria Math" panose="02040503050406030204" pitchFamily="18" charset="0"/>
                                  </a:rPr>
                                  <m:t>eq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d>
                          </m:den>
                        </m:f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  <m:nary>
                          <m:naryPr>
                            <m:chr m:val="∑"/>
                            <m:ctrlP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f>
                              <m:fPr>
                                <m:ctrlP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ja-JP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ja-JP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b="0" i="1" dirty="0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ja-JP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ja-JP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d>
                                  <m:dPr>
                                    <m:ctrlPr>
                                      <a:rPr lang="en-US" altLang="ja-JP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ja-JP" b="0" i="1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ja-JP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den>
                            </m:f>
                            <m:nary>
                              <m:naryPr>
                                <m:ctrlP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𝑑𝑟</m:t>
                                </m:r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f>
                                  <m:fPr>
                                    <m:ctrlPr>
                                      <a:rPr lang="en-US" altLang="ja-JP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altLang="ja-JP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altLang="ja-JP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ja-JP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𝛿</m:t>
                                            </m:r>
                                            <m:r>
                                              <a:rPr lang="en-US" altLang="ja-JP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𝑃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altLang="ja-JP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altLang="ja-JP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ja-JP" b="0" i="1" dirty="0" smtClean="0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 b="0" i="0" dirty="0" smtClean="0">
                                            <a:latin typeface="Cambria Math" panose="02040503050406030204" pitchFamily="18" charset="0"/>
                                          </a:rPr>
                                          <m:t>eq</m:t>
                                        </m:r>
                                      </m:sub>
                                      <m:sup>
                                        <m:r>
                                          <a:rPr lang="en-US" altLang="ja-JP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altLang="ja-JP" b="0" i="1" dirty="0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ja-JP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nary>
                          </m:e>
                        </m:nary>
                      </m:oMath>
                      <m:oMath xmlns:m="http://schemas.openxmlformats.org/officeDocument/2006/math"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≈</m:t>
                        </m:r>
                        <m:f>
                          <m:f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altLang="ja-JP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ja-JP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15" name="テキスト ボックス 14">
                  <a:extLst>
                    <a:ext uri="{FF2B5EF4-FFF2-40B4-BE49-F238E27FC236}">
                      <a16:creationId xmlns:a16="http://schemas.microsoft.com/office/drawing/2014/main" id="{024CA38B-0CF4-6E80-0BDD-AED9CF0CB8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197" y="4794139"/>
                  <a:ext cx="8810626" cy="155497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テキスト ボックス 3">
                  <a:extLst>
                    <a:ext uri="{FF2B5EF4-FFF2-40B4-BE49-F238E27FC236}">
                      <a16:creationId xmlns:a16="http://schemas.microsoft.com/office/drawing/2014/main" id="{CA74350C-0045-0C57-E404-70640E41BFCB}"/>
                    </a:ext>
                  </a:extLst>
                </p:cNvPr>
                <p:cNvSpPr txBox="1"/>
                <p:nvPr/>
              </p:nvSpPr>
              <p:spPr>
                <a:xfrm>
                  <a:off x="8824911" y="5535303"/>
                  <a:ext cx="2986087" cy="6916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d>
                          <m:d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  <m:nary>
                          <m:nary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𝑑𝑟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sSub>
                              <m:sSub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4" name="テキスト ボックス 3">
                  <a:extLst>
                    <a:ext uri="{FF2B5EF4-FFF2-40B4-BE49-F238E27FC236}">
                      <a16:creationId xmlns:a16="http://schemas.microsoft.com/office/drawing/2014/main" id="{CA74350C-0045-0C57-E404-70640E41BF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4911" y="5535303"/>
                  <a:ext cx="2986087" cy="69166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ECC215C4-F5DD-8265-4ADD-CEC7CFFD7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u="sng" dirty="0" err="1">
                <a:latin typeface="+mn-lt"/>
              </a:rPr>
              <a:t>Kullback</a:t>
            </a:r>
            <a:r>
              <a:rPr lang="en-US" altLang="ja-JP" b="1" u="sng" dirty="0">
                <a:latin typeface="+mn-lt"/>
              </a:rPr>
              <a:t>-Leibler divergence</a:t>
            </a:r>
            <a:endParaRPr kumimoji="1" lang="ja-JP" altLang="en-US" b="1" u="sng" dirty="0">
              <a:latin typeface="+mn-lt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195C1899-B568-FD8C-566D-0BAE92CD0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9053-60AA-4A74-A58A-4E3EFCD5A61E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0CD5C46-8AC4-B279-EB14-E60FF3C31477}"/>
              </a:ext>
            </a:extLst>
          </p:cNvPr>
          <p:cNvSpPr txBox="1"/>
          <p:nvPr/>
        </p:nvSpPr>
        <p:spPr>
          <a:xfrm>
            <a:off x="838199" y="1168428"/>
            <a:ext cx="8643115" cy="476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0" dirty="0"/>
              <a:t>How to discuss the Mpemba effect?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92FF505E-2B0F-8974-F7B0-5B8EFDBCDAAD}"/>
              </a:ext>
            </a:extLst>
          </p:cNvPr>
          <p:cNvGrpSpPr/>
          <p:nvPr/>
        </p:nvGrpSpPr>
        <p:grpSpPr>
          <a:xfrm>
            <a:off x="838197" y="1737199"/>
            <a:ext cx="10972802" cy="1771383"/>
            <a:chOff x="838197" y="1775299"/>
            <a:chExt cx="10972802" cy="17713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435C40CA-C831-1268-BA4D-B2A2F727406E}"/>
                    </a:ext>
                  </a:extLst>
                </p:cNvPr>
                <p:cNvSpPr txBox="1"/>
                <p:nvPr/>
              </p:nvSpPr>
              <p:spPr>
                <a:xfrm>
                  <a:off x="838198" y="1775299"/>
                  <a:ext cx="10972801" cy="89255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2800" b="1" u="sng" dirty="0"/>
                    <a:t>Kullback-Leibler (KL) divergence</a:t>
                  </a:r>
                </a:p>
                <a:p>
                  <a:r>
                    <a:rPr lang="en-US" altLang="ja-JP" sz="2400" dirty="0"/>
                    <a:t>“Measure of the difference” between two probability distributions </a:t>
                  </a:r>
                  <a14:m>
                    <m:oMath xmlns:m="http://schemas.openxmlformats.org/officeDocument/2006/math"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ja-JP" altLang="en-US" sz="2400" dirty="0"/>
                    <a:t> </a:t>
                  </a:r>
                  <a:r>
                    <a:rPr lang="en-US" altLang="ja-JP" sz="2400" dirty="0"/>
                    <a:t>and </a:t>
                  </a:r>
                  <a14:m>
                    <m:oMath xmlns:m="http://schemas.openxmlformats.org/officeDocument/2006/math"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435C40CA-C831-1268-BA4D-B2A2F72740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198" y="1775299"/>
                  <a:ext cx="10972801" cy="892552"/>
                </a:xfrm>
                <a:prstGeom prst="rect">
                  <a:avLst/>
                </a:prstGeom>
                <a:blipFill>
                  <a:blip r:embed="rId5"/>
                  <a:stretch>
                    <a:fillRect l="-1111" t="-7534" r="-333" b="-1575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テキスト ボックス 4">
                  <a:extLst>
                    <a:ext uri="{FF2B5EF4-FFF2-40B4-BE49-F238E27FC236}">
                      <a16:creationId xmlns:a16="http://schemas.microsoft.com/office/drawing/2014/main" id="{AAEEBCBF-E029-31A8-D4FA-BA0429D0E19E}"/>
                    </a:ext>
                  </a:extLst>
                </p:cNvPr>
                <p:cNvSpPr txBox="1"/>
                <p:nvPr/>
              </p:nvSpPr>
              <p:spPr>
                <a:xfrm>
                  <a:off x="1831975" y="2667851"/>
                  <a:ext cx="4384675" cy="8788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ja-JP" sz="2400" b="0" i="0" dirty="0" smtClean="0">
                                <a:latin typeface="Cambria Math" panose="02040503050406030204" pitchFamily="18" charset="0"/>
                              </a:rPr>
                              <m:t>KL</m:t>
                            </m:r>
                          </m:sup>
                        </m:sSup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|"/>
                            <m:ctrlP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≔</m:t>
                        </m:r>
                        <m:nary>
                          <m:naryPr>
                            <m:ctrlP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  <m:e>
                            <m: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ja-JP" sz="2400" b="1" i="1" dirty="0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altLang="ja-JP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400" b="1" i="1" dirty="0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d>
                          </m:e>
                        </m:nary>
                        <m:r>
                          <m:rPr>
                            <m:sty m:val="p"/>
                          </m:rPr>
                          <a:rPr lang="en-US" altLang="ja-JP" sz="2400" b="0" i="0" dirty="0" smtClean="0">
                            <a:latin typeface="Cambria Math" panose="02040503050406030204" pitchFamily="18" charset="0"/>
                          </a:rPr>
                          <m:t>ln</m:t>
                        </m:r>
                        <m:f>
                          <m:fPr>
                            <m:ctrlP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ja-JP" sz="2400" b="1" i="1" dirty="0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ja-JP" sz="2400" b="1" i="1" dirty="0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ja-JP" altLang="en-US" sz="2400" i="1" dirty="0"/>
                </a:p>
              </p:txBody>
            </p:sp>
          </mc:Choice>
          <mc:Fallback xmlns="">
            <p:sp>
              <p:nvSpPr>
                <p:cNvPr id="5" name="テキスト ボックス 4">
                  <a:extLst>
                    <a:ext uri="{FF2B5EF4-FFF2-40B4-BE49-F238E27FC236}">
                      <a16:creationId xmlns:a16="http://schemas.microsoft.com/office/drawing/2014/main" id="{AAEEBCBF-E029-31A8-D4FA-BA0429D0E1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1975" y="2667851"/>
                  <a:ext cx="4384675" cy="8788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F7535F41-0BF2-32E1-4DA3-097A21246737}"/>
                </a:ext>
              </a:extLst>
            </p:cNvPr>
            <p:cNvSpPr/>
            <p:nvPr/>
          </p:nvSpPr>
          <p:spPr>
            <a:xfrm>
              <a:off x="838197" y="1801466"/>
              <a:ext cx="10972801" cy="17452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8AA30B68-2AEE-7196-F50C-6B7A6359F877}"/>
                  </a:ext>
                </a:extLst>
              </p:cNvPr>
              <p:cNvSpPr txBox="1"/>
              <p:nvPr/>
            </p:nvSpPr>
            <p:spPr>
              <a:xfrm>
                <a:off x="838198" y="3534749"/>
                <a:ext cx="6832602" cy="1233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400" dirty="0"/>
                  <a:t>In our system,</a:t>
                </a:r>
              </a:p>
              <a:p>
                <a:pPr marL="514350" indent="-514350">
                  <a:buFont typeface="+mj-ea"/>
                  <a:buAutoNum type="circleNumDbPlain"/>
                </a:pP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400" dirty="0"/>
                  <a:t> : distribution at time </a:t>
                </a:r>
                <a14:m>
                  <m:oMath xmlns:m="http://schemas.openxmlformats.org/officeDocument/2006/math"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altLang="ja-JP" sz="2400" b="0" dirty="0"/>
              </a:p>
              <a:p>
                <a:pPr marL="514350" indent="-514350">
                  <a:buFont typeface="+mj-ea"/>
                  <a:buAutoNum type="circleNumDbPlain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400" b="0" i="0" dirty="0" smtClean="0">
                            <a:latin typeface="Cambria Math" panose="02040503050406030204" pitchFamily="18" charset="0"/>
                          </a:rPr>
                          <m:t>eq</m:t>
                        </m:r>
                      </m:sub>
                    </m:sSub>
                    <m:d>
                      <m:d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altLang="ja-JP" sz="2400" dirty="0"/>
                  <a:t>: equilibrium distribution (final state)</a:t>
                </a:r>
                <a:endParaRPr lang="ja-JP" altLang="en-US" sz="20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8AA30B68-2AEE-7196-F50C-6B7A6359F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3534749"/>
                <a:ext cx="6832602" cy="1233223"/>
              </a:xfrm>
              <a:prstGeom prst="rect">
                <a:avLst/>
              </a:prstGeom>
              <a:blipFill>
                <a:blip r:embed="rId7"/>
                <a:stretch>
                  <a:fillRect l="-1963" t="-3465" b="-163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DED85614-136C-E936-0C8B-888A9C20BAAE}"/>
              </a:ext>
            </a:extLst>
          </p:cNvPr>
          <p:cNvGrpSpPr/>
          <p:nvPr/>
        </p:nvGrpSpPr>
        <p:grpSpPr>
          <a:xfrm>
            <a:off x="2762247" y="5571627"/>
            <a:ext cx="3695702" cy="993483"/>
            <a:chOff x="2762247" y="5571627"/>
            <a:chExt cx="3695702" cy="9934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テキスト ボックス 15">
                  <a:extLst>
                    <a:ext uri="{FF2B5EF4-FFF2-40B4-BE49-F238E27FC236}">
                      <a16:creationId xmlns:a16="http://schemas.microsoft.com/office/drawing/2014/main" id="{88F49675-D3D4-8384-E972-C3D6E7005EC1}"/>
                    </a:ext>
                  </a:extLst>
                </p:cNvPr>
                <p:cNvSpPr txBox="1"/>
                <p:nvPr/>
              </p:nvSpPr>
              <p:spPr>
                <a:xfrm>
                  <a:off x="2762247" y="5571627"/>
                  <a:ext cx="3333753" cy="61901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≈</m:t>
                        </m:r>
                        <m:f>
                          <m:f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16" name="テキスト ボックス 15">
                  <a:extLst>
                    <a:ext uri="{FF2B5EF4-FFF2-40B4-BE49-F238E27FC236}">
                      <a16:creationId xmlns:a16="http://schemas.microsoft.com/office/drawing/2014/main" id="{88F49675-D3D4-8384-E972-C3D6E7005E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2247" y="5571627"/>
                  <a:ext cx="3333753" cy="61901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F764151E-2B6A-E15F-6DEC-1FB619173CBF}"/>
                </a:ext>
              </a:extLst>
            </p:cNvPr>
            <p:cNvSpPr txBox="1"/>
            <p:nvPr/>
          </p:nvSpPr>
          <p:spPr>
            <a:xfrm>
              <a:off x="2762247" y="6103445"/>
              <a:ext cx="369570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400" dirty="0"/>
                <a:t>Two-mode approximation</a:t>
              </a:r>
              <a:endParaRPr lang="ja-JP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3006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B7CE5-D022-3D7B-410D-136B6D424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図 31">
            <a:extLst>
              <a:ext uri="{FF2B5EF4-FFF2-40B4-BE49-F238E27FC236}">
                <a16:creationId xmlns:a16="http://schemas.microsoft.com/office/drawing/2014/main" id="{16EE0ECC-2F53-7E23-2661-DC00AF114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558" y="4193029"/>
            <a:ext cx="4087918" cy="252656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1796B25-7266-CDCF-1E13-5CD717233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u="sng" dirty="0">
                <a:latin typeface="+mn-lt"/>
              </a:rPr>
              <a:t>When does the Mpemba effect occurs?</a:t>
            </a:r>
            <a:endParaRPr kumimoji="1" lang="ja-JP" altLang="en-US" b="1" u="sng" dirty="0">
              <a:latin typeface="+mn-lt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3FF3606C-1C49-EC8A-9091-C6F2D7D08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9053-60AA-4A74-A58A-4E3EFCD5A61E}" type="slidenum">
              <a:rPr lang="ja-JP" altLang="en-US" smtClean="0"/>
              <a:pPr/>
              <a:t>16</a:t>
            </a:fld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072251AE-44BA-F270-BB9A-DD4E0DD977DA}"/>
                  </a:ext>
                </a:extLst>
              </p:cNvPr>
              <p:cNvSpPr txBox="1"/>
              <p:nvPr/>
            </p:nvSpPr>
            <p:spPr>
              <a:xfrm>
                <a:off x="838200" y="1127126"/>
                <a:ext cx="9271000" cy="652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400" dirty="0"/>
                  <a:t>KL divergence</a:t>
                </a:r>
                <a:r>
                  <a:rPr lang="en-US" altLang="ja-JP" sz="24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ja-JP" sz="2400" b="0" i="0" dirty="0" smtClean="0">
                            <a:latin typeface="Cambria Math" panose="02040503050406030204" pitchFamily="18" charset="0"/>
                          </a:rPr>
                          <m:t>KL</m:t>
                        </m:r>
                      </m:sup>
                    </m:sSup>
                    <m:d>
                      <m:d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 dirty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ja-JP" sz="2400" dirty="0">
                                    <a:latin typeface="Cambria Math" panose="02040503050406030204" pitchFamily="18" charset="0"/>
                                  </a:rPr>
                                  <m:t>ini</m:t>
                                </m:r>
                              </m:sub>
                            </m:sSub>
                            <m: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||</m:t>
                        </m:r>
                        <m:sSub>
                          <m:sSubPr>
                            <m:ctrlP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2400" b="0" i="0" dirty="0" smtClean="0">
                                <a:latin typeface="Cambria Math" panose="02040503050406030204" pitchFamily="18" charset="0"/>
                              </a:rPr>
                              <m:t>eq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p>
                          <m:s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p>
                          <m:s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072251AE-44BA-F270-BB9A-DD4E0DD97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27126"/>
                <a:ext cx="9271000" cy="652743"/>
              </a:xfrm>
              <a:prstGeom prst="rect">
                <a:avLst/>
              </a:prstGeom>
              <a:blipFill>
                <a:blip r:embed="rId4"/>
                <a:stretch>
                  <a:fillRect l="-1053" b="-65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A1EA890B-896F-2105-BE2C-8E4F63BD3AF0}"/>
              </a:ext>
            </a:extLst>
          </p:cNvPr>
          <p:cNvGrpSpPr/>
          <p:nvPr/>
        </p:nvGrpSpPr>
        <p:grpSpPr>
          <a:xfrm>
            <a:off x="838200" y="3171074"/>
            <a:ext cx="7432676" cy="1121019"/>
            <a:chOff x="838200" y="3094874"/>
            <a:chExt cx="7432676" cy="11210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テキスト ボックス 16">
                  <a:extLst>
                    <a:ext uri="{FF2B5EF4-FFF2-40B4-BE49-F238E27FC236}">
                      <a16:creationId xmlns:a16="http://schemas.microsoft.com/office/drawing/2014/main" id="{3450E339-E44B-34A8-45D7-656565BDF089}"/>
                    </a:ext>
                  </a:extLst>
                </p:cNvPr>
                <p:cNvSpPr txBox="1"/>
                <p:nvPr/>
              </p:nvSpPr>
              <p:spPr>
                <a:xfrm>
                  <a:off x="838200" y="3094874"/>
                  <a:ext cx="7404100" cy="110196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2800" b="1" u="sng" dirty="0"/>
                    <a:t>Necessary condition of the Mpemba effect</a:t>
                  </a:r>
                  <a:r>
                    <a:rPr lang="en-US" altLang="ja-JP" sz="2800" dirty="0"/>
                    <a:t>:</a:t>
                  </a:r>
                </a:p>
                <a:p>
                  <a:r>
                    <a:rPr lang="en-US" altLang="ja-JP" sz="2400" b="0" dirty="0"/>
                    <a:t>     </a:t>
                  </a:r>
                  <a14:m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ℱ</m:t>
                      </m:r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sz="24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2400" i="1" dirty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400" i="1" dirty="0">
                                  <a:latin typeface="Cambria Math" panose="02040503050406030204" pitchFamily="18" charset="0"/>
                                </a:rPr>
                                <m:t>ini</m:t>
                              </m:r>
                            </m:sub>
                            <m:sup>
                              <m:r>
                                <a:rPr lang="en-US" altLang="ja-JP" sz="2400" i="1" dirty="0"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sup>
                          </m:sSubSup>
                          <m:r>
                            <a:rPr lang="en-US" altLang="ja-JP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ja-JP" sz="24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2400" i="1" dirty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400" i="1" dirty="0">
                                  <a:latin typeface="Cambria Math" panose="02040503050406030204" pitchFamily="18" charset="0"/>
                                </a:rPr>
                                <m:t>ini</m:t>
                              </m:r>
                            </m:sub>
                            <m:sup>
                              <m:r>
                                <a:rPr lang="en-US" altLang="ja-JP" sz="2400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</a:rPr>
                        <m:t>≔</m:t>
                      </m:r>
                      <m:f>
                        <m:fPr>
                          <m:ctrlPr>
                            <a:rPr lang="en-US" altLang="ja-JP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400" b="0" i="0" dirty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altLang="ja-JP" sz="24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400" b="0" i="0" dirty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altLang="ja-JP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</a:rPr>
                        <m:t>&lt;−</m:t>
                      </m:r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ja-JP" alt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17" name="テキスト ボックス 16">
                  <a:extLst>
                    <a:ext uri="{FF2B5EF4-FFF2-40B4-BE49-F238E27FC236}">
                      <a16:creationId xmlns:a16="http://schemas.microsoft.com/office/drawing/2014/main" id="{3450E339-E44B-34A8-45D7-656565BDF0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3094874"/>
                  <a:ext cx="7404100" cy="1101968"/>
                </a:xfrm>
                <a:prstGeom prst="rect">
                  <a:avLst/>
                </a:prstGeom>
                <a:blipFill>
                  <a:blip r:embed="rId5"/>
                  <a:stretch>
                    <a:fillRect l="-1730" t="-5525" r="-14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テキスト ボックス 25">
                  <a:extLst>
                    <a:ext uri="{FF2B5EF4-FFF2-40B4-BE49-F238E27FC236}">
                      <a16:creationId xmlns:a16="http://schemas.microsoft.com/office/drawing/2014/main" id="{59FF80CA-8F5F-7BA7-D491-7573D7FD208E}"/>
                    </a:ext>
                  </a:extLst>
                </p:cNvPr>
                <p:cNvSpPr txBox="1"/>
                <p:nvPr/>
              </p:nvSpPr>
              <p:spPr>
                <a:xfrm>
                  <a:off x="4673601" y="3528471"/>
                  <a:ext cx="3597275" cy="61375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sz="2000" b="0" i="0" dirty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altLang="ja-JP" sz="20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  <m:t>≔</m:t>
                        </m:r>
                        <m:sSup>
                          <m:sSupPr>
                            <m:ctrlPr>
                              <a:rPr lang="en-US" altLang="ja-JP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ja-JP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ja-JP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ja-JP" sz="20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ja-JP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altLang="ja-JP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ja-JP" sz="2000" i="1" dirty="0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 sz="2000" i="1" dirty="0">
                                            <a:latin typeface="Cambria Math" panose="02040503050406030204" pitchFamily="18" charset="0"/>
                                          </a:rPr>
                                          <m:t>ini</m:t>
                                        </m:r>
                                      </m:sub>
                                      <m:sup>
                                        <m:r>
                                          <a:rPr lang="en-US" altLang="ja-JP" sz="2000" i="1" dirty="0">
                                            <a:latin typeface="Cambria Math" panose="02040503050406030204" pitchFamily="18" charset="0"/>
                                          </a:rPr>
                                          <m:t>#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altLang="ja-JP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ja-JP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ja-JP" sz="2000" i="1" dirty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ja-JP" sz="2000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ja-JP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altLang="ja-JP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ja-JP" sz="2000" i="1" dirty="0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 sz="2000" i="1" dirty="0">
                                            <a:latin typeface="Cambria Math" panose="02040503050406030204" pitchFamily="18" charset="0"/>
                                          </a:rPr>
                                          <m:t>ini</m:t>
                                        </m:r>
                                      </m:sub>
                                      <m:sup>
                                        <m:r>
                                          <a:rPr lang="en-US" altLang="ja-JP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26" name="テキスト ボックス 25">
                  <a:extLst>
                    <a:ext uri="{FF2B5EF4-FFF2-40B4-BE49-F238E27FC236}">
                      <a16:creationId xmlns:a16="http://schemas.microsoft.com/office/drawing/2014/main" id="{59FF80CA-8F5F-7BA7-D491-7573D7FD20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3601" y="3528471"/>
                  <a:ext cx="3597275" cy="61375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300D4437-6D63-1656-562A-16E3D315CE99}"/>
                </a:ext>
              </a:extLst>
            </p:cNvPr>
            <p:cNvSpPr/>
            <p:nvPr/>
          </p:nvSpPr>
          <p:spPr>
            <a:xfrm>
              <a:off x="838201" y="3113925"/>
              <a:ext cx="7404099" cy="110196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0D719FD6-0E8F-C2CA-729E-A9A39EDDF6D4}"/>
                  </a:ext>
                </a:extLst>
              </p:cNvPr>
              <p:cNvSpPr txBox="1"/>
              <p:nvPr/>
            </p:nvSpPr>
            <p:spPr>
              <a:xfrm>
                <a:off x="838200" y="4403504"/>
                <a:ext cx="5410200" cy="9432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800" b="1" u="sng" dirty="0"/>
                  <a:t>Example of the Mpemba effect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ini</m:t>
                        </m:r>
                      </m:sub>
                      <m:sup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82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400" b="0" i="0" dirty="0" smtClean="0">
                            <a:latin typeface="Cambria Math" panose="02040503050406030204" pitchFamily="18" charset="0"/>
                          </a:rPr>
                          <m:t>ini</m:t>
                        </m:r>
                      </m:sub>
                      <m:sup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sup>
                    </m:sSubSup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ja-JP" altLang="en-US" sz="2400" dirty="0"/>
                  <a:t> </a:t>
                </a:r>
                <a:r>
                  <a:rPr lang="en-US" altLang="ja-JP" sz="2400" dirty="0"/>
                  <a:t>to </a:t>
                </a:r>
                <a14:m>
                  <m:oMath xmlns:m="http://schemas.openxmlformats.org/officeDocument/2006/math"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ja-JP" altLang="en-US" sz="2400" dirty="0"/>
              </a:p>
            </p:txBody>
          </p:sp>
        </mc:Choice>
        <mc:Fallback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0D719FD6-0E8F-C2CA-729E-A9A39EDDF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03504"/>
                <a:ext cx="5410200" cy="943272"/>
              </a:xfrm>
              <a:prstGeom prst="rect">
                <a:avLst/>
              </a:prstGeom>
              <a:blipFill>
                <a:blip r:embed="rId7"/>
                <a:stretch>
                  <a:fillRect l="-2368" t="-6452" r="-902" b="-109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31F16EB3-1357-C84E-8B57-CEE921D911AA}"/>
              </a:ext>
            </a:extLst>
          </p:cNvPr>
          <p:cNvGrpSpPr/>
          <p:nvPr/>
        </p:nvGrpSpPr>
        <p:grpSpPr>
          <a:xfrm>
            <a:off x="838200" y="1868769"/>
            <a:ext cx="9559925" cy="1262126"/>
            <a:chOff x="838200" y="1868769"/>
            <a:chExt cx="9559925" cy="12621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テキスト ボックス 20">
                  <a:extLst>
                    <a:ext uri="{FF2B5EF4-FFF2-40B4-BE49-F238E27FC236}">
                      <a16:creationId xmlns:a16="http://schemas.microsoft.com/office/drawing/2014/main" id="{712E8338-FF4D-E49B-1745-759E5A293B10}"/>
                    </a:ext>
                  </a:extLst>
                </p:cNvPr>
                <p:cNvSpPr txBox="1"/>
                <p:nvPr/>
              </p:nvSpPr>
              <p:spPr>
                <a:xfrm>
                  <a:off x="838200" y="1868769"/>
                  <a:ext cx="4965700" cy="122610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2400" b="1" u="sng" dirty="0"/>
                    <a:t>Two initial conditions</a:t>
                  </a:r>
                  <a:r>
                    <a:rPr lang="en-US" altLang="ja-JP" sz="2400" dirty="0"/>
                    <a:t>:</a:t>
                  </a:r>
                </a:p>
                <a:p>
                  <a:pPr marL="342900" indent="-342900">
                    <a:buFont typeface="+mj-ea"/>
                    <a:buAutoNum type="circleNumDbPlain"/>
                  </a:pPr>
                  <a:r>
                    <a:rPr lang="en-US" altLang="ja-JP" sz="2400" dirty="0"/>
                    <a:t>Equilibrium with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ja-JP" sz="24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i="1" dirty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400" i="1" dirty="0">
                              <a:latin typeface="Cambria Math" panose="02040503050406030204" pitchFamily="18" charset="0"/>
                            </a:rPr>
                            <m:t>ini</m:t>
                          </m:r>
                        </m:sub>
                        <m:sup>
                          <m:r>
                            <a:rPr lang="en-US" altLang="ja-JP" sz="2400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a14:m>
                  <a:r>
                    <a:rPr lang="ja-JP" altLang="en-US" sz="2400" dirty="0"/>
                    <a:t> </a:t>
                  </a:r>
                  <a:r>
                    <a:rPr lang="en-US" altLang="ja-JP" sz="2400" dirty="0"/>
                    <a:t>(peak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ja-JP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altLang="ja-JP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altLang="ja-JP" sz="2400" dirty="0"/>
                    <a:t>) </a:t>
                  </a:r>
                </a:p>
                <a:p>
                  <a:pPr marL="342900" indent="-342900">
                    <a:buFont typeface="+mj-ea"/>
                    <a:buAutoNum type="circleNumDbPlain"/>
                  </a:pPr>
                  <a:r>
                    <a:rPr lang="en-US" altLang="ja-JP" sz="2400" dirty="0"/>
                    <a:t>Equilibrium with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ja-JP" sz="24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i="1" dirty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400" i="1" dirty="0">
                              <a:latin typeface="Cambria Math" panose="02040503050406030204" pitchFamily="18" charset="0"/>
                            </a:rPr>
                            <m:t>ini</m:t>
                          </m:r>
                        </m:sub>
                        <m:sup>
                          <m:r>
                            <a:rPr lang="en-US" altLang="ja-JP" sz="2400" b="0" i="1" dirty="0" smtClean="0">
                              <a:latin typeface="Cambria Math" panose="02040503050406030204" pitchFamily="18" charset="0"/>
                            </a:rPr>
                            <m:t>#</m:t>
                          </m:r>
                        </m:sup>
                      </m:sSubSup>
                    </m:oMath>
                  </a14:m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21" name="テキスト ボックス 20">
                  <a:extLst>
                    <a:ext uri="{FF2B5EF4-FFF2-40B4-BE49-F238E27FC236}">
                      <a16:creationId xmlns:a16="http://schemas.microsoft.com/office/drawing/2014/main" id="{712E8338-FF4D-E49B-1745-759E5A293B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1868769"/>
                  <a:ext cx="4965700" cy="1226105"/>
                </a:xfrm>
                <a:prstGeom prst="rect">
                  <a:avLst/>
                </a:prstGeom>
                <a:blipFill>
                  <a:blip r:embed="rId8"/>
                  <a:stretch>
                    <a:fillRect l="-2826" t="-3483" r="-2457" b="-1890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テキスト ボックス 36">
                  <a:extLst>
                    <a:ext uri="{FF2B5EF4-FFF2-40B4-BE49-F238E27FC236}">
                      <a16:creationId xmlns:a16="http://schemas.microsoft.com/office/drawing/2014/main" id="{CB29A3F1-32D7-03DA-3960-72EDC3FD9725}"/>
                    </a:ext>
                  </a:extLst>
                </p:cNvPr>
                <p:cNvSpPr txBox="1"/>
                <p:nvPr/>
              </p:nvSpPr>
              <p:spPr>
                <a:xfrm>
                  <a:off x="7321550" y="2395770"/>
                  <a:ext cx="3076575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2800" dirty="0"/>
                    <a:t>Equilibrium with </a:t>
                  </a:r>
                  <a14:m>
                    <m:oMath xmlns:m="http://schemas.openxmlformats.org/officeDocument/2006/math">
                      <m:r>
                        <a:rPr lang="en-US" altLang="ja-JP" sz="2800" b="0" i="1" dirty="0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a14:m>
                  <a:endParaRPr lang="ja-JP" altLang="en-US" sz="2800" dirty="0"/>
                </a:p>
              </p:txBody>
            </p:sp>
          </mc:Choice>
          <mc:Fallback xmlns="">
            <p:sp>
              <p:nvSpPr>
                <p:cNvPr id="37" name="テキスト ボックス 36">
                  <a:extLst>
                    <a:ext uri="{FF2B5EF4-FFF2-40B4-BE49-F238E27FC236}">
                      <a16:creationId xmlns:a16="http://schemas.microsoft.com/office/drawing/2014/main" id="{CB29A3F1-32D7-03DA-3960-72EDC3FD97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1550" y="2395770"/>
                  <a:ext cx="3076575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3960" t="-11628" b="-3139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右中かっこ 37">
              <a:extLst>
                <a:ext uri="{FF2B5EF4-FFF2-40B4-BE49-F238E27FC236}">
                  <a16:creationId xmlns:a16="http://schemas.microsoft.com/office/drawing/2014/main" id="{DF1CB9EF-E150-0E7F-7F87-D061F6EA3B58}"/>
                </a:ext>
              </a:extLst>
            </p:cNvPr>
            <p:cNvSpPr/>
            <p:nvPr/>
          </p:nvSpPr>
          <p:spPr>
            <a:xfrm>
              <a:off x="5657850" y="2201372"/>
              <a:ext cx="292100" cy="929523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0" name="直線矢印コネクタ 39">
              <a:extLst>
                <a:ext uri="{FF2B5EF4-FFF2-40B4-BE49-F238E27FC236}">
                  <a16:creationId xmlns:a16="http://schemas.microsoft.com/office/drawing/2014/main" id="{8A6A4248-330F-931C-D9F7-2F341E753FB9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2657380"/>
              <a:ext cx="88265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3672C106-261C-3936-13A8-9D1D8ED49CCB}"/>
                </a:ext>
              </a:extLst>
            </p:cNvPr>
            <p:cNvSpPr txBox="1"/>
            <p:nvPr/>
          </p:nvSpPr>
          <p:spPr>
            <a:xfrm>
              <a:off x="5949950" y="2229376"/>
              <a:ext cx="13716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000" dirty="0"/>
                <a:t>Relaxation</a:t>
              </a:r>
              <a:endParaRPr lang="ja-JP" altLang="en-US" sz="2000" dirty="0"/>
            </a:p>
          </p:txBody>
        </p: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52B929F5-E8E0-F2C4-F89A-C43F24F5296E}"/>
              </a:ext>
            </a:extLst>
          </p:cNvPr>
          <p:cNvGrpSpPr/>
          <p:nvPr/>
        </p:nvGrpSpPr>
        <p:grpSpPr>
          <a:xfrm>
            <a:off x="838200" y="5456309"/>
            <a:ext cx="8183458" cy="1324835"/>
            <a:chOff x="838200" y="5456309"/>
            <a:chExt cx="8183458" cy="13248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テキスト ボックス 34">
                  <a:extLst>
                    <a:ext uri="{FF2B5EF4-FFF2-40B4-BE49-F238E27FC236}">
                      <a16:creationId xmlns:a16="http://schemas.microsoft.com/office/drawing/2014/main" id="{48F1F9D1-14A7-85F0-77FC-1552EED370BF}"/>
                    </a:ext>
                  </a:extLst>
                </p:cNvPr>
                <p:cNvSpPr txBox="1"/>
                <p:nvPr/>
              </p:nvSpPr>
              <p:spPr>
                <a:xfrm>
                  <a:off x="838200" y="5456309"/>
                  <a:ext cx="4622800" cy="83753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2400" b="0" dirty="0"/>
                    <a:t>Difference of the KL divergences </a:t>
                  </a:r>
                </a:p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400" b="0" i="0" dirty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altLang="ja-JP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ja-JP" sz="2400" b="0" i="0" dirty="0" smtClean="0">
                              <a:latin typeface="Cambria Math" panose="02040503050406030204" pitchFamily="18" charset="0"/>
                            </a:rPr>
                            <m:t>KL</m:t>
                          </m:r>
                        </m:sup>
                      </m:sSup>
                      <m:d>
                        <m:dPr>
                          <m:ctrlPr>
                            <a:rPr lang="en-US" altLang="ja-JP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sz="2400" i="1" dirty="0">
                              <a:latin typeface="Cambria Math" panose="02040503050406030204" pitchFamily="18" charset="0"/>
                            </a:rPr>
                            <m:t>①</m:t>
                          </m:r>
                        </m:e>
                      </m:d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US" altLang="ja-JP" sz="2400" dirty="0"/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ja-JP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ja-JP" sz="2400" dirty="0">
                              <a:latin typeface="Cambria Math" panose="02040503050406030204" pitchFamily="18" charset="0"/>
                            </a:rPr>
                            <m:t>KL</m:t>
                          </m:r>
                        </m:sup>
                      </m:sSup>
                      <m:d>
                        <m:dPr>
                          <m:ctrlPr>
                            <a:rPr lang="en-US" altLang="ja-JP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sz="2400" i="1" dirty="0" smtClean="0">
                              <a:latin typeface="Cambria Math" panose="02040503050406030204" pitchFamily="18" charset="0"/>
                            </a:rPr>
                            <m:t>②</m:t>
                          </m:r>
                        </m:e>
                      </m:d>
                    </m:oMath>
                  </a14:m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35" name="テキスト ボックス 34">
                  <a:extLst>
                    <a:ext uri="{FF2B5EF4-FFF2-40B4-BE49-F238E27FC236}">
                      <a16:creationId xmlns:a16="http://schemas.microsoft.com/office/drawing/2014/main" id="{48F1F9D1-14A7-85F0-77FC-1552EED370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5456309"/>
                  <a:ext cx="4622800" cy="837537"/>
                </a:xfrm>
                <a:prstGeom prst="rect">
                  <a:avLst/>
                </a:prstGeom>
                <a:blipFill>
                  <a:blip r:embed="rId10"/>
                  <a:stretch>
                    <a:fillRect l="-2111" t="-5109" r="-1451" b="-510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楕円 44">
              <a:extLst>
                <a:ext uri="{FF2B5EF4-FFF2-40B4-BE49-F238E27FC236}">
                  <a16:creationId xmlns:a16="http://schemas.microsoft.com/office/drawing/2014/main" id="{B54E2905-180C-A1D0-C7E5-20463778EA44}"/>
                </a:ext>
              </a:extLst>
            </p:cNvPr>
            <p:cNvSpPr/>
            <p:nvPr/>
          </p:nvSpPr>
          <p:spPr>
            <a:xfrm>
              <a:off x="8583508" y="6007100"/>
              <a:ext cx="438150" cy="3175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94D5C4AF-2F38-0543-DBC7-1169210F00AB}"/>
                </a:ext>
              </a:extLst>
            </p:cNvPr>
            <p:cNvSpPr txBox="1"/>
            <p:nvPr/>
          </p:nvSpPr>
          <p:spPr>
            <a:xfrm>
              <a:off x="842962" y="6257924"/>
              <a:ext cx="572293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2800" b="1" dirty="0"/>
                <a:t>⇒ </a:t>
              </a:r>
              <a:r>
                <a:rPr lang="en-US" altLang="ja-JP" sz="2800" b="1" dirty="0"/>
                <a:t>The Mpemba effect occurs!</a:t>
              </a:r>
              <a:endParaRPr lang="ja-JP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54591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3D94D4-12CE-03DC-421B-98E126EF7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b="1" u="sng" dirty="0">
                <a:latin typeface="+mn-lt"/>
              </a:rPr>
              <a:t>When does the Mpemba effect occur?</a:t>
            </a:r>
            <a:endParaRPr kumimoji="1" lang="ja-JP" altLang="en-US" b="1" u="sng" dirty="0">
              <a:latin typeface="+mn-lt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DFC588E-C491-3FBA-CD45-85C358448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9053-60AA-4A74-A58A-4E3EFCD5A61E}" type="slidenum">
              <a:rPr lang="ja-JP" altLang="en-US" smtClean="0"/>
              <a:pPr/>
              <a:t>17</a:t>
            </a:fld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E9DC75D-F680-EC6D-590A-41C7E0828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377" y="1863076"/>
            <a:ext cx="6058746" cy="46297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0F80C091-446D-0DEE-13BE-4C25F41151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70000"/>
                <a:ext cx="10515600" cy="1868985"/>
              </a:xfrm>
            </p:spPr>
            <p:txBody>
              <a:bodyPr/>
              <a:lstStyle/>
              <a:p>
                <a:r>
                  <a:rPr lang="en-US" altLang="ja-JP" dirty="0"/>
                  <a:t>Range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</a:rPr>
                          <m:t>ini</m:t>
                        </m:r>
                      </m:sub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sup>
                    </m:sSubSup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0F80C091-446D-0DEE-13BE-4C25F41151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70000"/>
                <a:ext cx="10515600" cy="1868985"/>
              </a:xfrm>
              <a:blipFill>
                <a:blip r:embed="rId4"/>
                <a:stretch>
                  <a:fillRect l="-1043" t="-45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99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6A6588-7BB7-7817-85B9-D48FBB4D8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b="1" u="sng" dirty="0">
                <a:latin typeface="+mn-lt"/>
              </a:rPr>
              <a:t>Phase</a:t>
            </a:r>
            <a:r>
              <a:rPr lang="ja-JP" altLang="en-US" b="1" u="sng" dirty="0">
                <a:latin typeface="+mn-lt"/>
              </a:rPr>
              <a:t> </a:t>
            </a:r>
            <a:r>
              <a:rPr lang="en-US" altLang="ja-JP" b="1" u="sng" dirty="0">
                <a:latin typeface="+mn-lt"/>
              </a:rPr>
              <a:t>diagram</a:t>
            </a:r>
            <a:r>
              <a:rPr lang="ja-JP" altLang="en-US" b="1" u="sng" dirty="0">
                <a:latin typeface="+mn-lt"/>
              </a:rPr>
              <a:t> </a:t>
            </a:r>
            <a:r>
              <a:rPr lang="en-US" altLang="ja-JP" b="1" u="sng" dirty="0">
                <a:latin typeface="+mn-lt"/>
              </a:rPr>
              <a:t>of</a:t>
            </a:r>
            <a:r>
              <a:rPr lang="ja-JP" altLang="en-US" b="1" u="sng" dirty="0">
                <a:latin typeface="+mn-lt"/>
              </a:rPr>
              <a:t> </a:t>
            </a:r>
            <a:r>
              <a:rPr lang="en-US" altLang="ja-JP" b="1" u="sng" dirty="0">
                <a:latin typeface="+mn-lt"/>
              </a:rPr>
              <a:t>the</a:t>
            </a:r>
            <a:r>
              <a:rPr lang="ja-JP" altLang="en-US" b="1" u="sng" dirty="0">
                <a:latin typeface="+mn-lt"/>
              </a:rPr>
              <a:t> </a:t>
            </a:r>
            <a:r>
              <a:rPr lang="en-US" altLang="ja-JP" b="1" u="sng" dirty="0">
                <a:latin typeface="+mn-lt"/>
              </a:rPr>
              <a:t>Mpemba effect</a:t>
            </a:r>
            <a:endParaRPr kumimoji="1" lang="ja-JP" altLang="en-US" b="1" u="sng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24CA48C-9EC7-906F-49C3-A99B8B7B43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ja-JP" dirty="0"/>
                  <a:t>Phase diagram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24CA48C-9EC7-906F-49C3-A99B8B7B43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1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0CB21A-CFFB-6CAB-0D9F-57E0EA92C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9053-60AA-4A74-A58A-4E3EFCD5A61E}" type="slidenum">
              <a:rPr lang="ja-JP" altLang="en-US" smtClean="0"/>
              <a:pPr/>
              <a:t>18</a:t>
            </a:fld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6664E73-FB81-B7DE-9C40-CA40B32C5B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074" y="1718641"/>
            <a:ext cx="5915851" cy="44583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8DC728E1-963B-F7C8-2880-486D8B554A3F}"/>
                  </a:ext>
                </a:extLst>
              </p:cNvPr>
              <p:cNvSpPr txBox="1"/>
              <p:nvPr/>
            </p:nvSpPr>
            <p:spPr>
              <a:xfrm>
                <a:off x="2852382" y="6152214"/>
                <a:ext cx="7083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/>
                  <a:t>Mpemba effect occurs only when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kumimoji="1" lang="en-US" altLang="ja-JP" sz="2800" dirty="0"/>
                  <a:t>?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8DC728E1-963B-F7C8-2880-486D8B554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382" y="6152214"/>
                <a:ext cx="7083188" cy="523220"/>
              </a:xfrm>
              <a:prstGeom prst="rect">
                <a:avLst/>
              </a:prstGeom>
              <a:blipFill>
                <a:blip r:embed="rId5"/>
                <a:stretch>
                  <a:fillRect l="-1807" t="-11628" r="-1291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7620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F7051E-9C61-2B65-298B-37500CDBF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b="1" u="sng" dirty="0">
                <a:latin typeface="+mn-lt"/>
              </a:rPr>
              <a:t>Discussion</a:t>
            </a:r>
            <a:endParaRPr kumimoji="1" lang="ja-JP" altLang="en-US" b="1" u="sng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14D52135-C1FD-0E62-63D9-FBFE0EDDAA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ja-JP" dirty="0"/>
                  <a:t>The Mpemba effect depends on system parameters </a:t>
                </a:r>
                <a:br>
                  <a:rPr lang="en-US" altLang="ja-JP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ar-AE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ar-AE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</m:sSub>
                  </m:oMath>
                </a14:m>
                <a:r>
                  <a:rPr lang="en-US" altLang="ja-JP" dirty="0"/>
                  <a:t> and</a:t>
                </a:r>
                <a:r>
                  <a:rPr lang="ar-AE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ar-AE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</m:sSub>
                  </m:oMath>
                </a14:m>
                <a:endParaRPr lang="ar-AE" altLang="ja-JP" dirty="0"/>
              </a:p>
              <a:p>
                <a:r>
                  <a:rPr lang="en-US" altLang="ja-JP" dirty="0"/>
                  <a:t>Smaller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ar-AE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</m:sSub>
                  </m:oMath>
                </a14:m>
                <a:r>
                  <a:rPr lang="ar-AE" altLang="ja-JP" dirty="0"/>
                  <a:t>→ </a:t>
                </a:r>
                <a:r>
                  <a:rPr lang="en-US" altLang="ja-JP" dirty="0"/>
                  <a:t>Mpemba effect is more likely to occur?</a:t>
                </a:r>
                <a:br>
                  <a:rPr lang="en-US" altLang="ja-JP" dirty="0"/>
                </a:br>
                <a:r>
                  <a:rPr lang="en-US" altLang="ja-JP" dirty="0"/>
                  <a:t>Outer region of the potential seems to play </a:t>
                </a:r>
                <a:br>
                  <a:rPr lang="en-US" altLang="ja-JP" dirty="0"/>
                </a:br>
                <a:r>
                  <a:rPr lang="en-US" altLang="ja-JP" dirty="0"/>
                  <a:t>an important role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14D52135-C1FD-0E62-63D9-FBFE0EDDAA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1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B693BA4-366D-46D8-DA2F-FA929F2EC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9053-60AA-4A74-A58A-4E3EFCD5A61E}" type="slidenum">
              <a:rPr lang="ja-JP" altLang="en-US" smtClean="0"/>
              <a:pPr/>
              <a:t>19</a:t>
            </a:fld>
            <a:endParaRPr lang="ja-JP" altLang="en-US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D43E1E10-98CA-0CE5-3954-72EBCDD80902}"/>
              </a:ext>
            </a:extLst>
          </p:cNvPr>
          <p:cNvGrpSpPr/>
          <p:nvPr/>
        </p:nvGrpSpPr>
        <p:grpSpPr>
          <a:xfrm>
            <a:off x="838200" y="3243085"/>
            <a:ext cx="10816988" cy="3614915"/>
            <a:chOff x="838200" y="3243085"/>
            <a:chExt cx="10816988" cy="3614915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B944FE7D-F9EF-563D-B179-671C15D24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73922" y="3243085"/>
              <a:ext cx="4781266" cy="361491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EBF54648-C591-40BC-E457-0B7640DB012C}"/>
                    </a:ext>
                  </a:extLst>
                </p:cNvPr>
                <p:cNvSpPr txBox="1"/>
                <p:nvPr/>
              </p:nvSpPr>
              <p:spPr>
                <a:xfrm>
                  <a:off x="838200" y="3723481"/>
                  <a:ext cx="6141492" cy="138499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2800" b="1" u="sng" dirty="0"/>
                    <a:t>Tentative result</a:t>
                  </a:r>
                  <a:r>
                    <a:rPr lang="en-US" altLang="ja-JP" sz="2800" dirty="0"/>
                    <a:t>:</a:t>
                  </a:r>
                  <a:br>
                    <a:rPr lang="en-US" altLang="ja-JP" sz="2800" dirty="0"/>
                  </a:b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800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ja-JP" sz="2800" dirty="0"/>
                    <a:t> </a:t>
                  </a:r>
                  <a:br>
                    <a:rPr lang="en-US" altLang="ja-JP" sz="2800" dirty="0"/>
                  </a:br>
                  <a:r>
                    <a:rPr lang="en-US" altLang="ja-JP" sz="2800" dirty="0"/>
                    <a:t>Mpemba effect never occurs?</a:t>
                  </a:r>
                </a:p>
              </p:txBody>
            </p:sp>
          </mc:Choice>
          <mc:Fallback xmlns=""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EBF54648-C591-40BC-E457-0B7640DB01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3723481"/>
                  <a:ext cx="6141492" cy="1384995"/>
                </a:xfrm>
                <a:prstGeom prst="rect">
                  <a:avLst/>
                </a:prstGeom>
                <a:blipFill>
                  <a:blip r:embed="rId5"/>
                  <a:stretch>
                    <a:fillRect l="-2085" t="-4846" b="-114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6652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9F908C-A54E-8A36-B69B-DFB6DD18A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u="sng" dirty="0">
                <a:latin typeface="+mn-lt"/>
              </a:rPr>
              <a:t>What is the Mpemba effect?</a:t>
            </a:r>
            <a:endParaRPr kumimoji="1" lang="ja-JP" altLang="en-US" b="1" u="sng" dirty="0">
              <a:latin typeface="+mn-lt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FE836402-F949-77BA-FAAE-5BF985490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9053-60AA-4A74-A58A-4E3EFCD5A61E}" type="slidenum">
              <a:rPr lang="ja-JP" altLang="en-US" smtClean="0"/>
              <a:pPr/>
              <a:t>2</a:t>
            </a:fld>
            <a:endParaRPr lang="ja-JP" altLang="en-US"/>
          </a:p>
        </p:txBody>
      </p:sp>
      <p:pic>
        <p:nvPicPr>
          <p:cNvPr id="1026" name="Picture 2" descr="New Study Could Explain The Elusive Reason Hot Water Freezes Faster Than  Cold : ScienceAlert">
            <a:extLst>
              <a:ext uri="{FF2B5EF4-FFF2-40B4-BE49-F238E27FC236}">
                <a16:creationId xmlns:a16="http://schemas.microsoft.com/office/drawing/2014/main" id="{2916D31E-6944-CA07-7A8A-75FB88DF3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886" y="1169030"/>
            <a:ext cx="3773714" cy="152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4E76ADF-12F7-D852-2DBD-C651BF2FF6B0}"/>
              </a:ext>
            </a:extLst>
          </p:cNvPr>
          <p:cNvSpPr txBox="1"/>
          <p:nvPr/>
        </p:nvSpPr>
        <p:spPr>
          <a:xfrm>
            <a:off x="838199" y="1241226"/>
            <a:ext cx="6985001" cy="1384995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b="1" u="sng" dirty="0"/>
              <a:t>M</a:t>
            </a:r>
            <a:r>
              <a:rPr lang="en-US" altLang="ja-JP" sz="2800" b="1" u="sng" dirty="0"/>
              <a:t>pemba effect</a:t>
            </a:r>
            <a:r>
              <a:rPr lang="en-US" altLang="ja-JP" sz="2800" dirty="0"/>
              <a:t>:</a:t>
            </a:r>
          </a:p>
          <a:p>
            <a:r>
              <a:rPr lang="en-US" altLang="ja-JP" sz="2800" b="1" dirty="0">
                <a:solidFill>
                  <a:srgbClr val="FF0000"/>
                </a:solidFill>
              </a:rPr>
              <a:t>H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otter water</a:t>
            </a:r>
            <a:r>
              <a:rPr kumimoji="1" lang="en-US" altLang="ja-JP" sz="2800" b="1" dirty="0"/>
              <a:t> </a:t>
            </a:r>
            <a:r>
              <a:rPr kumimoji="1" lang="en-US" altLang="ja-JP" sz="2800" dirty="0"/>
              <a:t>can freeze or cool faster than </a:t>
            </a:r>
            <a:r>
              <a:rPr kumimoji="1" lang="en-US" altLang="ja-JP" sz="2800" b="1" dirty="0">
                <a:solidFill>
                  <a:srgbClr val="0070C0"/>
                </a:solidFill>
              </a:rPr>
              <a:t>colder water</a:t>
            </a:r>
            <a:r>
              <a:rPr kumimoji="1" lang="en-US" altLang="ja-JP" sz="2800" dirty="0"/>
              <a:t> under the same conditions.</a:t>
            </a:r>
            <a:endParaRPr kumimoji="1" lang="ja-JP" altLang="en-US" sz="2800" dirty="0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7C7412E3-B243-793F-3FC0-76AA08A758E9}"/>
              </a:ext>
            </a:extLst>
          </p:cNvPr>
          <p:cNvGrpSpPr/>
          <p:nvPr/>
        </p:nvGrpSpPr>
        <p:grpSpPr>
          <a:xfrm>
            <a:off x="838199" y="2995686"/>
            <a:ext cx="8599823" cy="1751076"/>
            <a:chOff x="838199" y="2995686"/>
            <a:chExt cx="8599823" cy="1751076"/>
          </a:xfrm>
        </p:grpSpPr>
        <p:pic>
          <p:nvPicPr>
            <p:cNvPr id="12" name="object 4">
              <a:extLst>
                <a:ext uri="{FF2B5EF4-FFF2-40B4-BE49-F238E27FC236}">
                  <a16:creationId xmlns:a16="http://schemas.microsoft.com/office/drawing/2014/main" id="{08FEF78F-C8CB-29A5-DC9B-72D36C911D8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5378" y="2995686"/>
              <a:ext cx="1342644" cy="1751076"/>
            </a:xfrm>
            <a:prstGeom prst="rect">
              <a:avLst/>
            </a:prstGeom>
          </p:spPr>
        </p:pic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8C5A870E-9F02-1824-4518-3635747199ED}"/>
                </a:ext>
              </a:extLst>
            </p:cNvPr>
            <p:cNvSpPr txBox="1"/>
            <p:nvPr/>
          </p:nvSpPr>
          <p:spPr>
            <a:xfrm>
              <a:off x="838199" y="2995686"/>
              <a:ext cx="8037285" cy="83099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/>
                <a:t>In </a:t>
              </a:r>
              <a:r>
                <a:rPr kumimoji="1" lang="en-US" altLang="ja-JP" sz="2400" b="1" dirty="0"/>
                <a:t>1963</a:t>
              </a:r>
              <a:r>
                <a:rPr kumimoji="1" lang="en-US" altLang="ja-JP" sz="2400" dirty="0"/>
                <a:t>, Erasto B. Mpemba noticed (rediscovered) </a:t>
              </a:r>
              <a:br>
                <a:rPr kumimoji="1" lang="en-US" altLang="ja-JP" sz="2400" dirty="0"/>
              </a:br>
              <a:r>
                <a:rPr kumimoji="1" lang="en-US" altLang="ja-JP" sz="2400" dirty="0"/>
                <a:t>this phenomenon when he prepared ice cream.</a:t>
              </a:r>
              <a:endParaRPr kumimoji="1" lang="ja-JP" altLang="en-US" sz="2400" dirty="0"/>
            </a:p>
          </p:txBody>
        </p:sp>
      </p:grpSp>
      <p:pic>
        <p:nvPicPr>
          <p:cNvPr id="1028" name="Picture 4" descr="22,000 scientists still can't explain the boy who kept his cool">
            <a:extLst>
              <a:ext uri="{FF2B5EF4-FFF2-40B4-BE49-F238E27FC236}">
                <a16:creationId xmlns:a16="http://schemas.microsoft.com/office/drawing/2014/main" id="{8FAAB5E4-E633-6E4B-B10E-1B876BD6C2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9" r="12211" b="44360"/>
          <a:stretch>
            <a:fillRect/>
          </a:stretch>
        </p:blipFill>
        <p:spPr bwMode="auto">
          <a:xfrm>
            <a:off x="9651998" y="3024925"/>
            <a:ext cx="1342643" cy="163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0FBCABA-8D36-050A-65F6-76307D3D108C}"/>
              </a:ext>
            </a:extLst>
          </p:cNvPr>
          <p:cNvSpPr txBox="1"/>
          <p:nvPr/>
        </p:nvSpPr>
        <p:spPr>
          <a:xfrm>
            <a:off x="838199" y="4303975"/>
            <a:ext cx="10279743" cy="138499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800" b="1" u="sng" dirty="0"/>
              <a:t>Several proposed mechanisms</a:t>
            </a:r>
            <a:r>
              <a:rPr lang="en-US" altLang="ja-JP" sz="2800" dirty="0"/>
              <a:t>:</a:t>
            </a:r>
          </a:p>
          <a:p>
            <a:r>
              <a:rPr kumimoji="1" lang="en-US" altLang="ja-JP" sz="2800" dirty="0"/>
              <a:t>Evaporation, Enhanced convection, R</a:t>
            </a:r>
            <a:r>
              <a:rPr lang="en-US" altLang="ja-JP" sz="2800" dirty="0"/>
              <a:t>eduction of dissolved gases, </a:t>
            </a:r>
          </a:p>
          <a:p>
            <a:r>
              <a:rPr lang="en-US" altLang="ja-JP" sz="2800" dirty="0"/>
              <a:t>Differences in supercooling, Changes in heat transfer conditions</a:t>
            </a:r>
            <a:endParaRPr kumimoji="1" lang="ja-JP" altLang="en-US" sz="2800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90455579-B96A-9ABE-BD99-0F169F1213FD}"/>
              </a:ext>
            </a:extLst>
          </p:cNvPr>
          <p:cNvGrpSpPr/>
          <p:nvPr/>
        </p:nvGrpSpPr>
        <p:grpSpPr>
          <a:xfrm>
            <a:off x="838199" y="5875463"/>
            <a:ext cx="8962118" cy="523220"/>
            <a:chOff x="838199" y="5875463"/>
            <a:chExt cx="8962118" cy="523220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1C757E98-0DA6-52F8-B7A1-33D3F10892C9}"/>
                </a:ext>
              </a:extLst>
            </p:cNvPr>
            <p:cNvSpPr txBox="1"/>
            <p:nvPr/>
          </p:nvSpPr>
          <p:spPr>
            <a:xfrm>
              <a:off x="838199" y="5875463"/>
              <a:ext cx="407238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2800" dirty="0"/>
                <a:t>But not yet established…</a:t>
              </a:r>
              <a:endParaRPr kumimoji="1" lang="ja-JP" altLang="en-US" sz="2800" dirty="0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73E61AD9-CFCA-5377-4BD2-0933B2755DB7}"/>
                </a:ext>
              </a:extLst>
            </p:cNvPr>
            <p:cNvSpPr txBox="1"/>
            <p:nvPr/>
          </p:nvSpPr>
          <p:spPr>
            <a:xfrm>
              <a:off x="5272877" y="5875463"/>
              <a:ext cx="4527440" cy="52322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/>
                <a:t>Is the </a:t>
              </a:r>
              <a:r>
                <a:rPr lang="en-US" altLang="ja-JP" sz="2800" dirty="0"/>
                <a:t>Mpemba effect fake?</a:t>
              </a:r>
              <a:endParaRPr kumimoji="1" lang="ja-JP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56731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DBC0C-8B04-7935-DD4C-C7EF3C470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図 31">
            <a:extLst>
              <a:ext uri="{FF2B5EF4-FFF2-40B4-BE49-F238E27FC236}">
                <a16:creationId xmlns:a16="http://schemas.microsoft.com/office/drawing/2014/main" id="{15052E08-EA45-BA87-B718-FBFB130C9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258" y="1399029"/>
            <a:ext cx="4087918" cy="252656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D52EFEE-971E-5ABC-442A-07B04B686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u="sng" dirty="0">
                <a:latin typeface="+mn-lt"/>
              </a:rPr>
              <a:t>Summary</a:t>
            </a:r>
            <a:endParaRPr kumimoji="1" lang="ja-JP" altLang="en-US" b="1" u="sng" dirty="0">
              <a:latin typeface="+mn-lt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DF436E86-7806-B6D2-6BB6-4B19AFF8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9053-60AA-4A74-A58A-4E3EFCD5A61E}" type="slidenum">
              <a:rPr lang="ja-JP" altLang="en-US" smtClean="0"/>
              <a:pPr/>
              <a:t>20</a:t>
            </a:fld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17CEF52C-A669-7FF5-7674-72E9353A44FF}"/>
                  </a:ext>
                </a:extLst>
              </p:cNvPr>
              <p:cNvSpPr txBox="1"/>
              <p:nvPr/>
            </p:nvSpPr>
            <p:spPr>
              <a:xfrm>
                <a:off x="838200" y="1160068"/>
                <a:ext cx="8356600" cy="3862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/>
                  <a:t>We have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kumimoji="1" lang="en-US" altLang="ja-JP" sz="2800" dirty="0"/>
                  <a:t>constructed exactly solvable 2D model of </a:t>
                </a:r>
                <a:br>
                  <a:rPr kumimoji="1" lang="en-US" altLang="ja-JP" sz="2800" dirty="0"/>
                </a:br>
                <a:r>
                  <a:rPr kumimoji="1" lang="en-US" altLang="ja-JP" sz="2800" dirty="0"/>
                  <a:t>the Mpemba effect.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ja-JP" sz="2800" dirty="0"/>
                  <a:t>obtained eigenmodes analytically.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kumimoji="1" lang="en-US" altLang="ja-JP" sz="2800" dirty="0"/>
                  <a:t>derived the Mpemba condition:</a:t>
                </a:r>
                <a:br>
                  <a:rPr kumimoji="1" lang="en-US" altLang="ja-JP" sz="2800" dirty="0"/>
                </a:b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ℱ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ini</m:t>
                            </m:r>
                          </m:sub>
                          <m:sup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#</m:t>
                            </m:r>
                          </m:sup>
                        </m:sSubSup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ini</m:t>
                            </m:r>
                          </m:sub>
                          <m:sup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≔</m:t>
                    </m:r>
                    <m:f>
                      <m:fPr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sz="2400" dirty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sz="2400" dirty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&lt;−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ja-JP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ja-JP" sz="2800" dirty="0"/>
                  <a:t>demonstrated the crossing of the KL divergence.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ja-JP" sz="2800" dirty="0"/>
                  <a:t>drawn the phase diagram.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17CEF52C-A669-7FF5-7674-72E9353A4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60068"/>
                <a:ext cx="8356600" cy="3862852"/>
              </a:xfrm>
              <a:prstGeom prst="rect">
                <a:avLst/>
              </a:prstGeom>
              <a:blipFill>
                <a:blip r:embed="rId4"/>
                <a:stretch>
                  <a:fillRect l="-1533" t="-1577" b="-33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8848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C34A39-C9B2-1322-D166-DE90487E6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More terms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5E93121-B64C-5475-C3F2-309CC98B4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What happens when we consider more terms…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318B960-6ED3-AB70-16FD-5612C5441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9053-60AA-4A74-A58A-4E3EFCD5A61E}" type="slidenum">
              <a:rPr lang="ja-JP" altLang="en-US" smtClean="0"/>
              <a:pPr/>
              <a:t>21</a:t>
            </a:fld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AABA386-44FC-47D3-F0F9-F02876C74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887" y="1771419"/>
            <a:ext cx="9850225" cy="165758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ED20E04-1600-7AB8-9424-5844417A9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582105"/>
            <a:ext cx="9110940" cy="69662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2874FAC-4CDB-F03B-8470-A92015947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399" y="3429000"/>
            <a:ext cx="5047745" cy="321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6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11280B-D914-0E4D-F76C-8A3A80A99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3D684E95-7D6B-074D-F38C-83AAB7DFD0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5968" y="3318612"/>
            <a:ext cx="7440063" cy="809738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055316-8A7C-1DE3-54F4-B124D45F1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9053-60AA-4A74-A58A-4E3EFCD5A61E}" type="slidenum">
              <a:rPr lang="ja-JP" altLang="en-US" smtClean="0"/>
              <a:pPr/>
              <a:t>22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53581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A87F2-C445-2B82-1267-5E9BA6ACE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07BDD4-5B0C-EF66-DE13-98084997D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u="sng" dirty="0">
                <a:latin typeface="+mn-lt"/>
              </a:rPr>
              <a:t>Recent theoretical viewpoint</a:t>
            </a:r>
            <a:endParaRPr kumimoji="1" lang="ja-JP" altLang="en-US" b="1" u="sng" dirty="0">
              <a:latin typeface="+mn-lt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D98F9F48-7C4B-6E20-6FC6-F1762F75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9053-60AA-4A74-A58A-4E3EFCD5A61E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DD01C74-16C0-D233-F881-9E5F00109455}"/>
              </a:ext>
            </a:extLst>
          </p:cNvPr>
          <p:cNvSpPr txBox="1"/>
          <p:nvPr/>
        </p:nvSpPr>
        <p:spPr>
          <a:xfrm>
            <a:off x="838200" y="1246963"/>
            <a:ext cx="10642600" cy="181588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b="1" u="sng" dirty="0"/>
              <a:t>Generalized Mpemba effect</a:t>
            </a:r>
            <a:r>
              <a:rPr lang="en-US" altLang="ja-JP" sz="28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>
                <a:solidFill>
                  <a:srgbClr val="FF0000"/>
                </a:solidFill>
              </a:rPr>
              <a:t>Anomalous relaxation</a:t>
            </a:r>
            <a:r>
              <a:rPr lang="en-US" altLang="ja-JP" sz="2800" dirty="0"/>
              <a:t> in nonequilibrium systems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/>
              <a:t>Focus on relaxation dynamics, not on the freezing process itself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b="1" dirty="0">
                <a:solidFill>
                  <a:srgbClr val="FF0000"/>
                </a:solidFill>
              </a:rPr>
              <a:t>A hotter initial state</a:t>
            </a:r>
            <a:r>
              <a:rPr lang="en-US" altLang="ja-JP" sz="2800" dirty="0"/>
              <a:t> may relax faster toward equilibrium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C8F46AF7-B71A-463D-1794-D83DB8E18392}"/>
              </a:ext>
            </a:extLst>
          </p:cNvPr>
          <p:cNvGrpSpPr/>
          <p:nvPr/>
        </p:nvGrpSpPr>
        <p:grpSpPr>
          <a:xfrm>
            <a:off x="838200" y="3198167"/>
            <a:ext cx="5257800" cy="3420837"/>
            <a:chOff x="838200" y="3198167"/>
            <a:chExt cx="5257800" cy="3420837"/>
          </a:xfrm>
        </p:grpSpPr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14006356-E7E2-1B08-E1AA-045C44E41C43}"/>
                </a:ext>
              </a:extLst>
            </p:cNvPr>
            <p:cNvGrpSpPr/>
            <p:nvPr/>
          </p:nvGrpSpPr>
          <p:grpSpPr>
            <a:xfrm>
              <a:off x="838200" y="3564617"/>
              <a:ext cx="5257800" cy="3054387"/>
              <a:chOff x="838200" y="3281084"/>
              <a:chExt cx="5257800" cy="3054387"/>
            </a:xfrm>
          </p:grpSpPr>
          <p:pic>
            <p:nvPicPr>
              <p:cNvPr id="5" name="図 4">
                <a:extLst>
                  <a:ext uri="{FF2B5EF4-FFF2-40B4-BE49-F238E27FC236}">
                    <a16:creationId xmlns:a16="http://schemas.microsoft.com/office/drawing/2014/main" id="{BE522D99-87A9-51AD-D598-08667E8CFE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34034" y="5004633"/>
                <a:ext cx="3050738" cy="1330838"/>
              </a:xfrm>
              <a:prstGeom prst="rect">
                <a:avLst/>
              </a:prstGeom>
            </p:spPr>
          </p:pic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43577843-B56D-B528-3C0B-B9F4AD4FFFF8}"/>
                  </a:ext>
                </a:extLst>
              </p:cNvPr>
              <p:cNvSpPr txBox="1"/>
              <p:nvPr/>
            </p:nvSpPr>
            <p:spPr>
              <a:xfrm>
                <a:off x="838200" y="3281084"/>
                <a:ext cx="320040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800" b="1" dirty="0"/>
                  <a:t>Lu &amp; Raz (2017)</a:t>
                </a:r>
                <a:endParaRPr lang="ja-JP" altLang="en-US" sz="2800" b="1" dirty="0"/>
              </a:p>
            </p:txBody>
          </p:sp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BCA72FF7-24D3-D434-821A-AD2A751E7C9E}"/>
                  </a:ext>
                </a:extLst>
              </p:cNvPr>
              <p:cNvSpPr txBox="1"/>
              <p:nvPr/>
            </p:nvSpPr>
            <p:spPr>
              <a:xfrm>
                <a:off x="950685" y="3804304"/>
                <a:ext cx="5145315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400" dirty="0"/>
                  <a:t>Markovian dynamics</a:t>
                </a:r>
              </a:p>
              <a:p>
                <a:r>
                  <a:rPr lang="en-US" altLang="ja-JP" sz="2400" dirty="0"/>
                  <a:t>Relaxation: determined by projection onto slow eigenmodes</a:t>
                </a:r>
                <a:endParaRPr lang="ja-JP" altLang="en-US" sz="2400" dirty="0"/>
              </a:p>
            </p:txBody>
          </p:sp>
        </p:grp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F64450D7-098B-7F79-0ABD-EF0AF4F6BC9D}"/>
                </a:ext>
              </a:extLst>
            </p:cNvPr>
            <p:cNvSpPr txBox="1"/>
            <p:nvPr/>
          </p:nvSpPr>
          <p:spPr>
            <a:xfrm>
              <a:off x="838200" y="3198167"/>
              <a:ext cx="42270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/>
                <a:t>From equilibrium states</a:t>
              </a:r>
              <a:endParaRPr kumimoji="1" lang="ja-JP" altLang="en-US" sz="2400" b="1" dirty="0"/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BABD7CFC-A347-94BA-B3AD-7B1370A5C3D3}"/>
              </a:ext>
            </a:extLst>
          </p:cNvPr>
          <p:cNvGrpSpPr/>
          <p:nvPr/>
        </p:nvGrpSpPr>
        <p:grpSpPr>
          <a:xfrm>
            <a:off x="6092050" y="3198167"/>
            <a:ext cx="5983832" cy="3760800"/>
            <a:chOff x="6092050" y="3198167"/>
            <a:chExt cx="5983832" cy="3760800"/>
          </a:xfrm>
        </p:grpSpPr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E33C6EA6-EE02-2857-23EB-7B62A3549AF6}"/>
                </a:ext>
              </a:extLst>
            </p:cNvPr>
            <p:cNvGrpSpPr/>
            <p:nvPr/>
          </p:nvGrpSpPr>
          <p:grpSpPr>
            <a:xfrm>
              <a:off x="6092050" y="3565472"/>
              <a:ext cx="5983832" cy="3393495"/>
              <a:chOff x="6324282" y="3281939"/>
              <a:chExt cx="5983832" cy="3393495"/>
            </a:xfrm>
          </p:grpSpPr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6AD8B766-5CC1-470F-CB18-CB17A85E6D31}"/>
                  </a:ext>
                </a:extLst>
              </p:cNvPr>
              <p:cNvSpPr txBox="1"/>
              <p:nvPr/>
            </p:nvSpPr>
            <p:spPr>
              <a:xfrm>
                <a:off x="6324282" y="3281939"/>
                <a:ext cx="357115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800" b="1" i="0" u="none" strike="noStrike" baseline="0" dirty="0">
                    <a:latin typeface="Segoe UI 本文"/>
                  </a:rPr>
                  <a:t>Lasanta </a:t>
                </a:r>
                <a:r>
                  <a:rPr lang="en-US" altLang="ja-JP" sz="2800" b="1" i="1" u="none" strike="noStrike" baseline="0" dirty="0">
                    <a:latin typeface="Segoe UI 本文"/>
                  </a:rPr>
                  <a:t>et al.</a:t>
                </a:r>
                <a:r>
                  <a:rPr lang="en-US" altLang="ja-JP" sz="2800" b="1" i="0" u="none" strike="noStrike" baseline="0" dirty="0">
                    <a:latin typeface="Segoe UI 本文"/>
                  </a:rPr>
                  <a:t> </a:t>
                </a:r>
                <a:r>
                  <a:rPr lang="en-US" altLang="ja-JP" sz="2800" b="1" dirty="0">
                    <a:latin typeface="Segoe UI 本文"/>
                  </a:rPr>
                  <a:t>(2017)</a:t>
                </a:r>
                <a:endParaRPr lang="ja-JP" altLang="en-US" sz="2800" b="1" dirty="0">
                  <a:latin typeface="Segoe UI 本文"/>
                </a:endParaRPr>
              </a:p>
            </p:txBody>
          </p: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A807A9A1-F53E-AC64-6FB7-C7D4D0FC206C}"/>
                  </a:ext>
                </a:extLst>
              </p:cNvPr>
              <p:cNvSpPr txBox="1"/>
              <p:nvPr/>
            </p:nvSpPr>
            <p:spPr>
              <a:xfrm>
                <a:off x="6487886" y="3804304"/>
                <a:ext cx="582022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400" dirty="0"/>
                  <a:t>Granular gases</a:t>
                </a:r>
              </a:p>
              <a:p>
                <a:r>
                  <a:rPr lang="en-US" altLang="ja-JP" sz="2400" dirty="0"/>
                  <a:t>Relaxation depends on vel. dist. (kurtosis)</a:t>
                </a:r>
                <a:endParaRPr lang="ja-JP" altLang="en-US" sz="2400" dirty="0"/>
              </a:p>
            </p:txBody>
          </p:sp>
          <p:pic>
            <p:nvPicPr>
              <p:cNvPr id="23" name="図 22">
                <a:extLst>
                  <a:ext uri="{FF2B5EF4-FFF2-40B4-BE49-F238E27FC236}">
                    <a16:creationId xmlns:a16="http://schemas.microsoft.com/office/drawing/2014/main" id="{6AF4ADD1-9FA5-F93C-278A-A0F19289E4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07230" y="4688480"/>
                <a:ext cx="2694000" cy="1986954"/>
              </a:xfrm>
              <a:prstGeom prst="rect">
                <a:avLst/>
              </a:prstGeom>
            </p:spPr>
          </p:pic>
        </p:grp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9458A81B-BCBE-4F64-367A-3392CB0004FC}"/>
                </a:ext>
              </a:extLst>
            </p:cNvPr>
            <p:cNvSpPr txBox="1"/>
            <p:nvPr/>
          </p:nvSpPr>
          <p:spPr>
            <a:xfrm>
              <a:off x="6092050" y="3198167"/>
              <a:ext cx="47783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/>
                <a:t>From nonequilibrium states</a:t>
              </a:r>
              <a:endParaRPr kumimoji="1" lang="ja-JP" alt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3966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C45E0-F4D9-0C69-8363-2BFDEFE56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245A88-3C31-59EA-4C4A-C0DBBD142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b="1" u="sng" dirty="0">
                <a:latin typeface="+mn-lt"/>
              </a:rPr>
              <a:t>Our pr</a:t>
            </a:r>
            <a:r>
              <a:rPr lang="en-US" altLang="ja-JP" b="1" u="sng" dirty="0">
                <a:latin typeface="+mn-lt"/>
              </a:rPr>
              <a:t>evious works on the Mpemba effect</a:t>
            </a:r>
            <a:endParaRPr kumimoji="1" lang="ja-JP" altLang="en-US" b="1" u="sng" dirty="0">
              <a:latin typeface="+mn-lt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6335C913-E3A9-E886-B1AE-B131533CD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9053-60AA-4A74-A58A-4E3EFCD5A61E}" type="slidenum">
              <a:rPr lang="ja-JP" altLang="en-US" smtClean="0"/>
              <a:pPr/>
              <a:t>4</a:t>
            </a:fld>
            <a:endParaRPr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C939046-9B0D-6E14-19EE-7A2C5C3B2C60}"/>
              </a:ext>
            </a:extLst>
          </p:cNvPr>
          <p:cNvGrpSpPr/>
          <p:nvPr/>
        </p:nvGrpSpPr>
        <p:grpSpPr>
          <a:xfrm>
            <a:off x="838200" y="1651422"/>
            <a:ext cx="10900517" cy="2577320"/>
            <a:chOff x="838200" y="1148145"/>
            <a:chExt cx="10900517" cy="2577320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6BB41CA9-C408-191F-5474-F48B6924B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28296" y="1911935"/>
              <a:ext cx="2200978" cy="1667058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B5EAA590-CCD9-E83F-38DC-32B1A804BF5B}"/>
                </a:ext>
              </a:extLst>
            </p:cNvPr>
            <p:cNvSpPr txBox="1"/>
            <p:nvPr/>
          </p:nvSpPr>
          <p:spPr>
            <a:xfrm>
              <a:off x="838200" y="1148145"/>
              <a:ext cx="6752771" cy="19082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800" b="1" u="sng" dirty="0"/>
                <a:t>Inertial suspensions</a:t>
              </a:r>
              <a:r>
                <a:rPr lang="en-US" altLang="ja-JP" sz="2800" b="1" dirty="0"/>
                <a:t> </a:t>
              </a:r>
              <a:r>
                <a:rPr lang="en-US" altLang="ja-JP" sz="2400" dirty="0"/>
                <a:t>(Particles + solvent)</a:t>
              </a:r>
              <a:endParaRPr lang="en-US" altLang="ja-JP" sz="2800" dirty="0"/>
            </a:p>
            <a:p>
              <a:r>
                <a:rPr lang="ja-JP" altLang="en-US" dirty="0"/>
                <a:t>👉 </a:t>
              </a:r>
              <a:r>
                <a:rPr lang="en-US" altLang="ja-JP" dirty="0"/>
                <a:t>Takada, Hayakawa, &amp; Santos, Phys. Rev. E </a:t>
              </a:r>
              <a:r>
                <a:rPr lang="en-US" altLang="ja-JP" b="1" dirty="0"/>
                <a:t>103</a:t>
              </a:r>
              <a:r>
                <a:rPr lang="en-US" altLang="ja-JP" dirty="0"/>
                <a:t>, 032901 (2021)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2400" dirty="0"/>
                <a:t>Analyzed using </a:t>
              </a:r>
              <a:r>
                <a:rPr lang="en-US" altLang="ja-JP" sz="2400" b="1" dirty="0"/>
                <a:t>kinetic theory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2400" dirty="0"/>
                <a:t>Physical origin of the Mpemba effect is</a:t>
              </a:r>
              <a:br>
                <a:rPr lang="en-US" altLang="ja-JP" sz="2400" dirty="0"/>
              </a:br>
              <a:r>
                <a:rPr lang="en-US" altLang="ja-JP" sz="2400" dirty="0"/>
                <a:t>                              in the early stage.</a:t>
              </a:r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4F7855C0-8D01-E244-5EE6-92F2923C1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29274" y="1685103"/>
              <a:ext cx="2609443" cy="2040362"/>
            </a:xfrm>
            <a:prstGeom prst="rect">
              <a:avLst/>
            </a:prstGeom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61D37988-9A98-8BEB-9D92-40F5964921BF}"/>
                </a:ext>
              </a:extLst>
            </p:cNvPr>
            <p:cNvSpPr txBox="1"/>
            <p:nvPr/>
          </p:nvSpPr>
          <p:spPr>
            <a:xfrm>
              <a:off x="1246291" y="2594695"/>
              <a:ext cx="2394857" cy="461665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/>
                <a:t>Viscous heating</a:t>
              </a:r>
              <a:endParaRPr kumimoji="1" lang="ja-JP" altLang="en-US" sz="2400" dirty="0"/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A49AB9A5-0EF4-C308-53C2-D0023AC412A5}"/>
              </a:ext>
            </a:extLst>
          </p:cNvPr>
          <p:cNvGrpSpPr/>
          <p:nvPr/>
        </p:nvGrpSpPr>
        <p:grpSpPr>
          <a:xfrm>
            <a:off x="838200" y="4148329"/>
            <a:ext cx="10900517" cy="2497098"/>
            <a:chOff x="838200" y="4148329"/>
            <a:chExt cx="10900517" cy="2497098"/>
          </a:xfrm>
        </p:grpSpPr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6F390ABF-DD6C-F7E7-EE7E-26DEA9EBB9B9}"/>
                </a:ext>
              </a:extLst>
            </p:cNvPr>
            <p:cNvSpPr txBox="1"/>
            <p:nvPr/>
          </p:nvSpPr>
          <p:spPr>
            <a:xfrm>
              <a:off x="838200" y="4148329"/>
              <a:ext cx="7478486" cy="21852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800" b="1" u="sng" dirty="0"/>
                <a:t>Quantum Mpemba effect</a:t>
              </a:r>
              <a:endParaRPr lang="en-US" altLang="ja-JP" sz="2800" dirty="0"/>
            </a:p>
            <a:p>
              <a:r>
                <a:rPr lang="ja-JP" altLang="en-US" dirty="0"/>
                <a:t>👉 </a:t>
              </a:r>
              <a:r>
                <a:rPr lang="en-US" altLang="ja-JP" dirty="0"/>
                <a:t>Chatterjee, Takada, &amp; Hayakawa, </a:t>
              </a:r>
              <a:br>
                <a:rPr lang="en-US" altLang="ja-JP" dirty="0"/>
              </a:br>
              <a:r>
                <a:rPr lang="en-US" altLang="ja-JP" dirty="0"/>
                <a:t>      Phys. Rev. Lett. </a:t>
              </a:r>
              <a:r>
                <a:rPr lang="en-US" altLang="ja-JP" b="1" dirty="0"/>
                <a:t>131</a:t>
              </a:r>
              <a:r>
                <a:rPr lang="en-US" altLang="ja-JP" dirty="0"/>
                <a:t>, 080402 (2023)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2400" dirty="0"/>
                <a:t>Quantum dot coupled to reservoirs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2400" dirty="0"/>
                <a:t>Relaxation is governed by </a:t>
              </a:r>
              <a:br>
                <a:rPr lang="en-US" altLang="ja-JP" sz="2400" dirty="0"/>
              </a:br>
              <a:r>
                <a:rPr lang="en-US" altLang="ja-JP" sz="2400" b="1" dirty="0" err="1"/>
                <a:t>Liouvillian</a:t>
              </a:r>
              <a:r>
                <a:rPr lang="en-US" altLang="ja-JP" sz="2400" b="1" dirty="0"/>
                <a:t> eigenmodes</a:t>
              </a:r>
              <a:endParaRPr lang="en-US" altLang="ja-JP" sz="2400" dirty="0"/>
            </a:p>
          </p:txBody>
        </p:sp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E7F02FE9-0F89-B246-20BB-F9696B0AA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86249" y="4589432"/>
              <a:ext cx="2609443" cy="1903440"/>
            </a:xfrm>
            <a:prstGeom prst="rect">
              <a:avLst/>
            </a:prstGeom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D54ED890-EFB5-0513-FD0C-7F24BCFC9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29274" y="4436876"/>
              <a:ext cx="2609443" cy="2208551"/>
            </a:xfrm>
            <a:prstGeom prst="rect">
              <a:avLst/>
            </a:prstGeom>
          </p:spPr>
        </p:pic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D7D2C6C-E56F-9DDE-E9CF-907645033CF4}"/>
              </a:ext>
            </a:extLst>
          </p:cNvPr>
          <p:cNvSpPr txBox="1"/>
          <p:nvPr/>
        </p:nvSpPr>
        <p:spPr>
          <a:xfrm>
            <a:off x="838200" y="1150928"/>
            <a:ext cx="6221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/>
              <a:t>From nonequilibrium states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1472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59A1E-0800-54A4-786B-BAC14D402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EECAD9-5C0C-F14B-60C4-18763D0CF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u="sng" dirty="0">
                <a:latin typeface="+mn-lt"/>
              </a:rPr>
              <a:t>Experimental viewpoint</a:t>
            </a:r>
            <a:endParaRPr kumimoji="1" lang="ja-JP" altLang="en-US" b="1" u="sng" dirty="0">
              <a:latin typeface="+mn-lt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648E633C-E04A-736E-6A02-8385FD859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9053-60AA-4A74-A58A-4E3EFCD5A61E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6065EB8-DFBC-079B-6DD8-02F4566C6789}"/>
              </a:ext>
            </a:extLst>
          </p:cNvPr>
          <p:cNvSpPr txBox="1"/>
          <p:nvPr/>
        </p:nvSpPr>
        <p:spPr>
          <a:xfrm>
            <a:off x="838200" y="1148145"/>
            <a:ext cx="7057572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 dirty="0"/>
              <a:t>Kumar &amp; </a:t>
            </a:r>
            <a:r>
              <a:rPr lang="en-US" altLang="ja-JP" sz="2800" b="1" dirty="0" err="1"/>
              <a:t>Bechhoefer</a:t>
            </a:r>
            <a:r>
              <a:rPr lang="en-US" altLang="ja-JP" sz="2800" b="1" dirty="0"/>
              <a:t> (2020)</a:t>
            </a:r>
          </a:p>
          <a:p>
            <a:r>
              <a:rPr lang="en-US" altLang="ja-JP" sz="2400" dirty="0"/>
              <a:t>Colloidal experiment inspired </a:t>
            </a:r>
            <a:br>
              <a:rPr lang="en-US" altLang="ja-JP" sz="2400" dirty="0"/>
            </a:br>
            <a:r>
              <a:rPr lang="en-US" altLang="ja-JP" sz="2400" dirty="0"/>
              <a:t>by </a:t>
            </a:r>
            <a:r>
              <a:rPr lang="en-US" altLang="ja-JP" sz="2400" b="1" dirty="0"/>
              <a:t>Lu &amp; Raz (2017)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Optical trap experiment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Relaxation of probability distributions</a:t>
            </a:r>
            <a:endParaRPr lang="ja-JP" altLang="en-US" sz="2400" b="1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FD62DFE1-5D99-B376-752D-1C2C1190D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600" y="241251"/>
            <a:ext cx="4799117" cy="2094012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CEE5D6AA-2ECB-6CA3-B2D8-C76AB7F5929D}"/>
              </a:ext>
            </a:extLst>
          </p:cNvPr>
          <p:cNvGrpSpPr/>
          <p:nvPr/>
        </p:nvGrpSpPr>
        <p:grpSpPr>
          <a:xfrm>
            <a:off x="838200" y="2350093"/>
            <a:ext cx="10815850" cy="2531502"/>
            <a:chOff x="838200" y="2350093"/>
            <a:chExt cx="10815850" cy="2531502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52C70C61-3E11-DCF3-6CAF-AB3FBBD84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32019" y="2350093"/>
              <a:ext cx="3422031" cy="2531502"/>
            </a:xfrm>
            <a:prstGeom prst="rect">
              <a:avLst/>
            </a:prstGeom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4570251F-55A1-BDB0-C7C0-7FA89BF9FBD4}"/>
                </a:ext>
              </a:extLst>
            </p:cNvPr>
            <p:cNvSpPr txBox="1"/>
            <p:nvPr/>
          </p:nvSpPr>
          <p:spPr>
            <a:xfrm>
              <a:off x="838200" y="3615844"/>
              <a:ext cx="7478486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800" dirty="0"/>
                <a:t>Experimental observation of </a:t>
              </a:r>
            </a:p>
            <a:p>
              <a:r>
                <a:rPr lang="en-US" altLang="ja-JP" sz="2800" dirty="0"/>
                <a:t>the Mpemba effect as </a:t>
              </a:r>
              <a:r>
                <a:rPr lang="en-US" altLang="ja-JP" sz="2800" b="1" dirty="0"/>
                <a:t>anomalous relaxation</a:t>
              </a:r>
              <a:endParaRPr lang="ja-JP" altLang="en-US" sz="2400" b="1" dirty="0"/>
            </a:p>
          </p:txBody>
        </p:sp>
        <p:sp>
          <p:nvSpPr>
            <p:cNvPr id="13" name="矢印: 下 12">
              <a:extLst>
                <a:ext uri="{FF2B5EF4-FFF2-40B4-BE49-F238E27FC236}">
                  <a16:creationId xmlns:a16="http://schemas.microsoft.com/office/drawing/2014/main" id="{0FF2CEE9-1E86-08CD-D6A0-F7CD3EF2348E}"/>
                </a:ext>
              </a:extLst>
            </p:cNvPr>
            <p:cNvSpPr/>
            <p:nvPr/>
          </p:nvSpPr>
          <p:spPr>
            <a:xfrm>
              <a:off x="3525157" y="3257264"/>
              <a:ext cx="841829" cy="343471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826ADEFD-E118-136D-81DF-9B63BF066F7A}"/>
              </a:ext>
            </a:extLst>
          </p:cNvPr>
          <p:cNvGrpSpPr/>
          <p:nvPr/>
        </p:nvGrpSpPr>
        <p:grpSpPr>
          <a:xfrm>
            <a:off x="838199" y="4746535"/>
            <a:ext cx="10815851" cy="1746337"/>
            <a:chOff x="838199" y="4746535"/>
            <a:chExt cx="10815851" cy="1746337"/>
          </a:xfrm>
        </p:grpSpPr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774E86D6-D824-568B-3DC8-1BD077AF92D2}"/>
                </a:ext>
              </a:extLst>
            </p:cNvPr>
            <p:cNvSpPr txBox="1"/>
            <p:nvPr/>
          </p:nvSpPr>
          <p:spPr>
            <a:xfrm>
              <a:off x="1285239" y="5619703"/>
              <a:ext cx="60384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/>
                <a:t>Is it possible to construct a solvable model?</a:t>
              </a:r>
            </a:p>
            <a:p>
              <a:r>
                <a:rPr lang="ja-JP" altLang="en-US" sz="2400" dirty="0"/>
                <a:t>👉 </a:t>
              </a:r>
              <a:r>
                <a:rPr kumimoji="1" lang="en-US" altLang="ja-JP" sz="2400" dirty="0"/>
                <a:t>1D system: previous talk by Yue Liu</a:t>
              </a:r>
              <a:endParaRPr kumimoji="1" lang="ja-JP" altLang="en-US" sz="2400" dirty="0"/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890876A0-E997-8E96-BF05-DC8A29D511E6}"/>
                </a:ext>
              </a:extLst>
            </p:cNvPr>
            <p:cNvSpPr txBox="1"/>
            <p:nvPr/>
          </p:nvSpPr>
          <p:spPr>
            <a:xfrm>
              <a:off x="838199" y="4746535"/>
              <a:ext cx="79840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u="sng" dirty="0"/>
                <a:t>Potential landscape</a:t>
              </a:r>
              <a:r>
                <a:rPr kumimoji="1" lang="en-US" altLang="ja-JP" sz="2400" dirty="0"/>
                <a:t>: </a:t>
              </a:r>
              <a:r>
                <a:rPr lang="en-US" altLang="ja-JP" sz="2400" dirty="0"/>
                <a:t>often used as an intuitive concept, </a:t>
              </a:r>
            </a:p>
            <a:p>
              <a:r>
                <a:rPr lang="en-US" altLang="ja-JP" sz="2400" dirty="0"/>
                <a:t>but it is difficult to compute in practice.</a:t>
              </a:r>
              <a:endParaRPr kumimoji="1" lang="ja-JP" altLang="en-US" sz="2400" dirty="0"/>
            </a:p>
          </p:txBody>
        </p: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C98676F0-9F0D-B24B-54A8-5CB0C9D7E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03312" y="5162034"/>
              <a:ext cx="3050738" cy="1330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401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1B732-80D2-74BF-169B-417C2CDEB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08E83F-927A-246C-97C0-969EDB1A3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u="sng" dirty="0">
                <a:latin typeface="+mn-lt"/>
              </a:rPr>
              <a:t>Aim of this work</a:t>
            </a:r>
            <a:endParaRPr kumimoji="1" lang="ja-JP" altLang="en-US" b="1" u="sng" dirty="0">
              <a:latin typeface="+mn-lt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946A3FFE-1B2D-D33E-0528-C2624CC2B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9053-60AA-4A74-A58A-4E3EFCD5A61E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BFBDD95-E9F8-3ACD-A1F9-88F00B7BBAAD}"/>
              </a:ext>
            </a:extLst>
          </p:cNvPr>
          <p:cNvSpPr txBox="1"/>
          <p:nvPr/>
        </p:nvSpPr>
        <p:spPr>
          <a:xfrm>
            <a:off x="838200" y="1148145"/>
            <a:ext cx="7838440" cy="13849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800" b="1" u="sng" dirty="0"/>
              <a:t>Motivation</a:t>
            </a:r>
            <a:r>
              <a:rPr lang="en-US" altLang="ja-JP" sz="2800" dirty="0"/>
              <a:t>:</a:t>
            </a:r>
          </a:p>
          <a:p>
            <a:r>
              <a:rPr lang="en-US" altLang="ja-JP" sz="2800" dirty="0"/>
              <a:t>Can we construct an </a:t>
            </a:r>
            <a:r>
              <a:rPr lang="en-US" altLang="ja-JP" sz="2800" b="1" dirty="0">
                <a:solidFill>
                  <a:srgbClr val="FF0000"/>
                </a:solidFill>
              </a:rPr>
              <a:t>exactly solvable 2D model</a:t>
            </a:r>
            <a:r>
              <a:rPr lang="en-US" altLang="ja-JP" sz="2800" dirty="0">
                <a:solidFill>
                  <a:srgbClr val="FF0000"/>
                </a:solidFill>
              </a:rPr>
              <a:t> </a:t>
            </a:r>
            <a:r>
              <a:rPr lang="en-US" altLang="ja-JP" sz="2800" dirty="0"/>
              <a:t>exhibiting the Mpemba effect?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411E58E-C516-9731-5894-9FF92BCAC957}"/>
              </a:ext>
            </a:extLst>
          </p:cNvPr>
          <p:cNvSpPr txBox="1"/>
          <p:nvPr/>
        </p:nvSpPr>
        <p:spPr>
          <a:xfrm>
            <a:off x="838200" y="2828835"/>
            <a:ext cx="108838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We consider a </a:t>
            </a:r>
            <a:r>
              <a:rPr lang="en-US" altLang="ja-JP" sz="2400" b="1" dirty="0"/>
              <a:t>Brownian particle in a two-dimensional bistable potential.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We analyze the relaxation dynamics using </a:t>
            </a:r>
            <a:br>
              <a:rPr lang="en-US" altLang="ja-JP" sz="2400" dirty="0"/>
            </a:br>
            <a:r>
              <a:rPr lang="en-US" altLang="ja-JP" sz="2400" b="1" dirty="0"/>
              <a:t>spectral decomposition of the Fokker–Planck operator.</a:t>
            </a:r>
            <a:endParaRPr lang="ja-JP" altLang="en-US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E5E2344-512B-8F13-D613-D63EE53A1AE3}"/>
              </a:ext>
            </a:extLst>
          </p:cNvPr>
          <p:cNvSpPr txBox="1"/>
          <p:nvPr/>
        </p:nvSpPr>
        <p:spPr>
          <a:xfrm>
            <a:off x="838200" y="4565248"/>
            <a:ext cx="7912100" cy="138499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altLang="ja-JP" sz="2800" b="1" u="sng" dirty="0"/>
              <a:t>Our goal</a:t>
            </a:r>
            <a:r>
              <a:rPr lang="en-US" altLang="ja-JP" sz="2800" dirty="0"/>
              <a:t>:</a:t>
            </a:r>
          </a:p>
          <a:p>
            <a:r>
              <a:rPr lang="en-US" altLang="ja-JP" sz="2800" dirty="0"/>
              <a:t>We clarify the </a:t>
            </a:r>
            <a:r>
              <a:rPr lang="en-US" altLang="ja-JP" sz="2800" b="1" dirty="0"/>
              <a:t>condition for the Mpemba effect</a:t>
            </a:r>
            <a:r>
              <a:rPr lang="en-US" altLang="ja-JP" sz="2800" dirty="0"/>
              <a:t> </a:t>
            </a:r>
          </a:p>
          <a:p>
            <a:r>
              <a:rPr lang="en-US" altLang="ja-JP" sz="2800" dirty="0"/>
              <a:t>in a continuous system without confining walls.</a:t>
            </a:r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65BF0AF7-119C-3A5A-AB82-9D13AA718A9D}"/>
              </a:ext>
            </a:extLst>
          </p:cNvPr>
          <p:cNvSpPr/>
          <p:nvPr/>
        </p:nvSpPr>
        <p:spPr>
          <a:xfrm>
            <a:off x="4521200" y="4125470"/>
            <a:ext cx="841829" cy="34347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221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0AC64-2B33-1101-1406-4C150E97C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80D2D6-55DA-24E7-9A11-5F08F7E87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u="sng" dirty="0">
                <a:latin typeface="+mn-lt"/>
              </a:rPr>
              <a:t>Model: Langevin dynamics</a:t>
            </a:r>
            <a:endParaRPr kumimoji="1" lang="ja-JP" altLang="en-US" b="1" u="sng" dirty="0">
              <a:latin typeface="+mn-lt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8DEFE27D-E6B4-F41C-5D21-518982B4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9053-60AA-4A74-A58A-4E3EFCD5A61E}" type="slidenum">
              <a:rPr lang="ja-JP" altLang="en-US" smtClean="0"/>
              <a:pPr/>
              <a:t>7</a:t>
            </a:fld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2D575CF7-804F-FF69-777D-737D8BCA0539}"/>
                  </a:ext>
                </a:extLst>
              </p:cNvPr>
              <p:cNvSpPr txBox="1"/>
              <p:nvPr/>
            </p:nvSpPr>
            <p:spPr>
              <a:xfrm>
                <a:off x="838200" y="1118946"/>
                <a:ext cx="7681686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800" b="0" i="0" u="none" strike="noStrike" baseline="0" dirty="0">
                    <a:latin typeface="CMR10"/>
                  </a:rPr>
                  <a:t>One particle moves under a bistable potential </a:t>
                </a:r>
                <a14:m>
                  <m:oMath xmlns:m="http://schemas.openxmlformats.org/officeDocument/2006/math">
                    <m:r>
                      <a:rPr lang="en-US" altLang="ja-JP" sz="2800" b="0" i="1" u="none" strike="noStrike" baseline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ja-JP" sz="2800" b="0" i="1" u="none" strike="noStrike" baseline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0" i="1" u="none" strike="noStrike" baseline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ja-JP" sz="2800" b="0" i="1" u="none" strike="noStrike" baseline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800" b="0" i="0" u="none" strike="noStrike" baseline="0" dirty="0">
                    <a:latin typeface="CMR1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≔|</m:t>
                    </m:r>
                    <m:r>
                      <a:rPr lang="en-US" altLang="ja-JP" sz="28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ja-JP" sz="2800" dirty="0"/>
                  <a:t>.</a:t>
                </a: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2D575CF7-804F-FF69-777D-737D8BCA0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18946"/>
                <a:ext cx="7681686" cy="954107"/>
              </a:xfrm>
              <a:prstGeom prst="rect">
                <a:avLst/>
              </a:prstGeom>
              <a:blipFill>
                <a:blip r:embed="rId4"/>
                <a:stretch>
                  <a:fillRect l="-1667" t="-6410" b="-179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04612FE2-E700-5A42-5D66-0C814733442B}"/>
              </a:ext>
            </a:extLst>
          </p:cNvPr>
          <p:cNvGrpSpPr/>
          <p:nvPr/>
        </p:nvGrpSpPr>
        <p:grpSpPr>
          <a:xfrm>
            <a:off x="838200" y="2980262"/>
            <a:ext cx="8814399" cy="1383260"/>
            <a:chOff x="838200" y="2693232"/>
            <a:chExt cx="8814399" cy="13832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テキスト ボックス 32">
                  <a:extLst>
                    <a:ext uri="{FF2B5EF4-FFF2-40B4-BE49-F238E27FC236}">
                      <a16:creationId xmlns:a16="http://schemas.microsoft.com/office/drawing/2014/main" id="{DE73B1AA-EA1A-03B5-6D5C-6B95F3CEC80C}"/>
                    </a:ext>
                  </a:extLst>
                </p:cNvPr>
                <p:cNvSpPr txBox="1"/>
                <p:nvPr/>
              </p:nvSpPr>
              <p:spPr>
                <a:xfrm>
                  <a:off x="1709057" y="3267424"/>
                  <a:ext cx="2848428" cy="809068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US" altLang="ja-JP" sz="2400" b="0" i="1" u="none" strike="noStrike" baseline="0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b="1" i="1" u="none" strike="noStrike" baseline="0" dirty="0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acc>
                        <m:r>
                          <a:rPr lang="en-US" altLang="ja-JP" sz="2400" b="0" i="1" u="none" strike="noStrike" baseline="0" dirty="0" smtClean="0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altLang="ja-JP" sz="2400" b="0" i="1" u="none" strike="noStrike" baseline="0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400" b="0" i="1" u="none" strike="noStrike" baseline="0" dirty="0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ja-JP" sz="2400" b="0" i="1" u="none" strike="noStrike" baseline="0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en-US" altLang="ja-JP" sz="2400" b="0" i="1" u="none" strike="noStrike" baseline="0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400" b="0" i="1" u="none" strike="noStrike" baseline="0" dirty="0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num>
                          <m:den>
                            <m:r>
                              <a:rPr lang="en-US" altLang="ja-JP" sz="2400" b="0" i="1" u="none" strike="noStrike" baseline="0" dirty="0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ja-JP" sz="2400" b="1" i="1" u="none" strike="noStrike" baseline="0" dirty="0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den>
                        </m:f>
                        <m:r>
                          <a:rPr lang="en-US" altLang="ja-JP" sz="2400" b="0" i="1" u="none" strike="noStrike" baseline="0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2400" b="1" i="1" u="none" strike="noStrike" baseline="0" dirty="0" smtClean="0">
                            <a:latin typeface="Cambria Math" panose="02040503050406030204" pitchFamily="18" charset="0"/>
                          </a:rPr>
                          <m:t>𝝃</m:t>
                        </m:r>
                        <m:r>
                          <a:rPr lang="en-US" altLang="ja-JP" sz="2400" b="0" i="1" u="none" strike="noStrike" baseline="0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400" b="0" i="1" u="none" strike="noStrike" baseline="0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sz="2400" b="0" i="1" u="none" strike="noStrike" baseline="0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altLang="ja-JP" sz="2800" b="0" i="0" u="none" strike="noStrike" baseline="0" dirty="0"/>
                </a:p>
              </p:txBody>
            </p:sp>
          </mc:Choice>
          <mc:Fallback xmlns="">
            <p:sp>
              <p:nvSpPr>
                <p:cNvPr id="33" name="テキスト ボックス 32">
                  <a:extLst>
                    <a:ext uri="{FF2B5EF4-FFF2-40B4-BE49-F238E27FC236}">
                      <a16:creationId xmlns:a16="http://schemas.microsoft.com/office/drawing/2014/main" id="{DE73B1AA-EA1A-03B5-6D5C-6B95F3CEC8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9057" y="3267424"/>
                  <a:ext cx="2848428" cy="8090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AC115C13-DCEF-F435-9609-D859FCC0D5B7}"/>
                </a:ext>
              </a:extLst>
            </p:cNvPr>
            <p:cNvSpPr txBox="1"/>
            <p:nvPr/>
          </p:nvSpPr>
          <p:spPr>
            <a:xfrm>
              <a:off x="838200" y="2693232"/>
              <a:ext cx="611051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2800" b="0" i="0" u="none" strike="noStrike" baseline="0" dirty="0"/>
                <a:t>Equation of motion = Langevin eq.</a:t>
              </a:r>
              <a:endParaRPr lang="en-US" altLang="ja-JP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テキスト ボックス 37">
                  <a:extLst>
                    <a:ext uri="{FF2B5EF4-FFF2-40B4-BE49-F238E27FC236}">
                      <a16:creationId xmlns:a16="http://schemas.microsoft.com/office/drawing/2014/main" id="{C02E46CA-4316-93B0-A237-48EC5B023960}"/>
                    </a:ext>
                  </a:extLst>
                </p:cNvPr>
                <p:cNvSpPr txBox="1"/>
                <p:nvPr/>
              </p:nvSpPr>
              <p:spPr>
                <a:xfrm>
                  <a:off x="4794250" y="3506623"/>
                  <a:ext cx="4858349" cy="448071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000" b="0" i="1" u="none" strike="noStrike" baseline="0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1" i="1" u="none" strike="noStrike" baseline="0" dirty="0" smtClean="0">
                                <a:latin typeface="Cambria Math" panose="02040503050406030204" pitchFamily="18" charset="0"/>
                              </a:rPr>
                              <m:t>𝝃</m:t>
                            </m:r>
                            <m:d>
                              <m:dPr>
                                <m:ctrlPr>
                                  <a:rPr lang="en-US" altLang="ja-JP" sz="2000" b="0" i="1" u="none" strike="noStrike" baseline="0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b="0" i="1" u="none" strike="noStrike" baseline="0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  <m:r>
                          <a:rPr lang="en-US" altLang="ja-JP" sz="2000" b="0" i="1" u="none" strike="noStrike" baseline="0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sz="2000" b="1" i="1" u="none" strike="noStrike" baseline="0" dirty="0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ja-JP" sz="2000" b="0" i="1" u="none" strike="noStrike" baseline="0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000" b="0" i="1" u="none" strike="noStrike" baseline="0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000" b="0" i="1" u="none" strike="noStrike" baseline="0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u="none" strike="noStrike" baseline="0" dirty="0" smtClean="0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altLang="ja-JP" sz="2000" b="0" i="1" u="none" strike="noStrike" baseline="0" dirty="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ja-JP" sz="2000" b="0" i="1" u="none" strike="noStrike" baseline="0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b="0" i="1" u="none" strike="noStrike" baseline="0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altLang="ja-JP" sz="2000" b="0" i="1" u="none" strike="noStrike" baseline="0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u="none" strike="noStrike" baseline="0" dirty="0" smtClean="0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altLang="ja-JP" sz="2000" b="0" i="1" u="none" strike="noStrike" baseline="0" dirty="0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ja-JP" sz="2000" b="0" i="1" u="none" strike="noStrike" baseline="0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ja-JP" sz="2000" b="0" i="1" u="none" strike="noStrike" baseline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000" b="0" i="1" u="none" strike="noStrike" baseline="0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altLang="ja-JP" sz="2000" b="0" i="1" u="none" strike="noStrike" baseline="0" dirty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a:rPr lang="en-US" altLang="ja-JP" sz="2000" b="0" i="1" u="none" strike="noStrike" baseline="0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sz="2000" b="0" i="1" u="none" strike="noStrike" baseline="0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000" b="0" i="1" u="none" strike="noStrike" baseline="0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altLang="ja-JP" sz="2000" b="0" i="1" u="none" strike="noStrike" baseline="0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u="none" strike="noStrike" baseline="0" dirty="0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ja-JP" sz="2000" b="0" i="1" u="none" strike="noStrike" baseline="0" dirty="0" smtClean="0">
                                <a:latin typeface="Cambria Math" panose="02040503050406030204" pitchFamily="18" charset="0"/>
                              </a:rPr>
                              <m:t>𝛼𝛽</m:t>
                            </m:r>
                          </m:sub>
                        </m:sSub>
                        <m:r>
                          <a:rPr lang="en-US" altLang="ja-JP" sz="2000" b="0" i="1" u="none" strike="noStrike" baseline="0" dirty="0" smtClean="0"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altLang="ja-JP" sz="2000" b="0" i="1" u="none" strike="noStrike" baseline="0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u="none" strike="noStrike" baseline="0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ja-JP" sz="2000" b="0" i="1" u="none" strike="noStrike" baseline="0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ja-JP" sz="2000" b="0" i="1" u="none" strike="noStrike" baseline="0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000" b="0" i="1" u="none" strike="noStrike" baseline="0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ja-JP" sz="2000" b="0" i="1" u="none" strike="noStrike" baseline="0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altLang="ja-JP" sz="2400" b="0" i="0" u="none" strike="noStrike" baseline="0" dirty="0"/>
                </a:p>
              </p:txBody>
            </p:sp>
          </mc:Choice>
          <mc:Fallback xmlns="">
            <p:sp>
              <p:nvSpPr>
                <p:cNvPr id="38" name="テキスト ボックス 37">
                  <a:extLst>
                    <a:ext uri="{FF2B5EF4-FFF2-40B4-BE49-F238E27FC236}">
                      <a16:creationId xmlns:a16="http://schemas.microsoft.com/office/drawing/2014/main" id="{C02E46CA-4316-93B0-A237-48EC5B0239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4250" y="3506623"/>
                  <a:ext cx="4858349" cy="448071"/>
                </a:xfrm>
                <a:prstGeom prst="rect">
                  <a:avLst/>
                </a:prstGeom>
                <a:blipFill>
                  <a:blip r:embed="rId6"/>
                  <a:stretch>
                    <a:fillRect b="-8108"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394B11E0-70B8-781E-BBC1-AC4DEFC9310B}"/>
                  </a:ext>
                </a:extLst>
              </p:cNvPr>
              <p:cNvSpPr txBox="1"/>
              <p:nvPr/>
            </p:nvSpPr>
            <p:spPr>
              <a:xfrm>
                <a:off x="838200" y="2054948"/>
                <a:ext cx="6259287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80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ja-JP" sz="28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ja-JP" sz="28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sz="2800" dirty="0"/>
                  <a:t> </a:t>
                </a:r>
                <a:r>
                  <a:rPr lang="en-US" altLang="ja-JP" sz="2800" dirty="0"/>
                  <a:t>is radially symmetric, </a:t>
                </a:r>
                <a:br>
                  <a:rPr lang="en-US" altLang="ja-JP" sz="2800" dirty="0"/>
                </a:br>
                <a:r>
                  <a:rPr lang="en-US" altLang="ja-JP" sz="2800" dirty="0"/>
                  <a:t>and has two minima (bistable points). </a:t>
                </a:r>
                <a:endParaRPr lang="ja-JP" altLang="en-US" sz="28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394B11E0-70B8-781E-BBC1-AC4DEFC93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54948"/>
                <a:ext cx="6259287" cy="954107"/>
              </a:xfrm>
              <a:prstGeom prst="rect">
                <a:avLst/>
              </a:prstGeom>
              <a:blipFill>
                <a:blip r:embed="rId7"/>
                <a:stretch>
                  <a:fillRect t="-6369" r="-4678" b="-165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D23B0669-7F99-26E4-96F9-AD248F2317D0}"/>
              </a:ext>
            </a:extLst>
          </p:cNvPr>
          <p:cNvGrpSpPr/>
          <p:nvPr/>
        </p:nvGrpSpPr>
        <p:grpSpPr>
          <a:xfrm>
            <a:off x="838200" y="4410691"/>
            <a:ext cx="8623300" cy="2216504"/>
            <a:chOff x="838200" y="4410691"/>
            <a:chExt cx="8623300" cy="2216504"/>
          </a:xfrm>
        </p:grpSpPr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0DE06D33-A7CD-E06F-B52B-50E8F6995CB1}"/>
                </a:ext>
              </a:extLst>
            </p:cNvPr>
            <p:cNvSpPr txBox="1"/>
            <p:nvPr/>
          </p:nvSpPr>
          <p:spPr>
            <a:xfrm>
              <a:off x="838200" y="4410691"/>
              <a:ext cx="625928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2800" dirty="0"/>
                <a:t>Quench protocol</a:t>
              </a:r>
              <a:endParaRPr lang="ja-JP" altLang="en-US" sz="2800" dirty="0"/>
            </a:p>
          </p:txBody>
        </p:sp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5623C1D3-B67E-2C08-1B03-4DD92C00FF75}"/>
                </a:ext>
              </a:extLst>
            </p:cNvPr>
            <p:cNvGrpSpPr/>
            <p:nvPr/>
          </p:nvGrpSpPr>
          <p:grpSpPr>
            <a:xfrm>
              <a:off x="2269852" y="4585337"/>
              <a:ext cx="7191648" cy="2041858"/>
              <a:chOff x="2269852" y="4585337"/>
              <a:chExt cx="7191648" cy="2041858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66C1CD68-8DF5-F56B-EA01-30E31D8E32F0}"/>
                  </a:ext>
                </a:extLst>
              </p:cNvPr>
              <p:cNvSpPr/>
              <p:nvPr/>
            </p:nvSpPr>
            <p:spPr>
              <a:xfrm>
                <a:off x="4794250" y="5243584"/>
                <a:ext cx="3309258" cy="996198"/>
              </a:xfrm>
              <a:prstGeom prst="rect">
                <a:avLst/>
              </a:prstGeom>
              <a:solidFill>
                <a:srgbClr val="FFC000">
                  <a:alpha val="25098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FFC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テキスト ボックス 5">
                    <a:extLst>
                      <a:ext uri="{FF2B5EF4-FFF2-40B4-BE49-F238E27FC236}">
                        <a16:creationId xmlns:a16="http://schemas.microsoft.com/office/drawing/2014/main" id="{A13D96A8-7BCB-4EE2-0B08-780157C48F56}"/>
                      </a:ext>
                    </a:extLst>
                  </p:cNvPr>
                  <p:cNvSpPr txBox="1"/>
                  <p:nvPr/>
                </p:nvSpPr>
                <p:spPr>
                  <a:xfrm>
                    <a:off x="2269852" y="5334976"/>
                    <a:ext cx="2704193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sz="2000" dirty="0"/>
                      <a:t>Initial condition:</a:t>
                    </a:r>
                  </a:p>
                  <a:p>
                    <a:r>
                      <a:rPr lang="en-US" altLang="ja-JP" sz="2000" dirty="0"/>
                      <a:t>equilibrium</a:t>
                    </a:r>
                    <a:r>
                      <a:rPr kumimoji="1" lang="en-US" altLang="ja-JP" sz="2000" dirty="0"/>
                      <a:t> with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ja-JP" sz="2000" b="0" i="0" smtClean="0">
                                <a:latin typeface="Cambria Math" panose="02040503050406030204" pitchFamily="18" charset="0"/>
                              </a:rPr>
                              <m:t>ini</m:t>
                            </m:r>
                          </m:sub>
                        </m:sSub>
                      </m:oMath>
                    </a14:m>
                    <a:endParaRPr kumimoji="1" lang="ja-JP" altLang="en-US" sz="2000" dirty="0"/>
                  </a:p>
                </p:txBody>
              </p:sp>
            </mc:Choice>
            <mc:Fallback xmlns="">
              <p:sp>
                <p:nvSpPr>
                  <p:cNvPr id="6" name="テキスト ボックス 5">
                    <a:extLst>
                      <a:ext uri="{FF2B5EF4-FFF2-40B4-BE49-F238E27FC236}">
                        <a16:creationId xmlns:a16="http://schemas.microsoft.com/office/drawing/2014/main" id="{A13D96A8-7BCB-4EE2-0B08-780157C48F5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69852" y="5334976"/>
                    <a:ext cx="2704193" cy="707886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252" t="-3448" b="-15517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テキスト ボックス 6">
                    <a:extLst>
                      <a:ext uri="{FF2B5EF4-FFF2-40B4-BE49-F238E27FC236}">
                        <a16:creationId xmlns:a16="http://schemas.microsoft.com/office/drawing/2014/main" id="{46976F14-DB3F-0557-A8FC-576C4548438F}"/>
                      </a:ext>
                    </a:extLst>
                  </p:cNvPr>
                  <p:cNvSpPr txBox="1"/>
                  <p:nvPr/>
                </p:nvSpPr>
                <p:spPr>
                  <a:xfrm>
                    <a:off x="4332061" y="4585337"/>
                    <a:ext cx="92437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kumimoji="1" lang="ja-JP" altLang="en-US" sz="2000" dirty="0"/>
                  </a:p>
                </p:txBody>
              </p:sp>
            </mc:Choice>
            <mc:Fallback xmlns="">
              <p:sp>
                <p:nvSpPr>
                  <p:cNvPr id="7" name="テキスト ボックス 6">
                    <a:extLst>
                      <a:ext uri="{FF2B5EF4-FFF2-40B4-BE49-F238E27FC236}">
                        <a16:creationId xmlns:a16="http://schemas.microsoft.com/office/drawing/2014/main" id="{46976F14-DB3F-0557-A8FC-576C4548438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32061" y="4585337"/>
                    <a:ext cx="924378" cy="4001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" name="直線矢印コネクタ 9">
                <a:extLst>
                  <a:ext uri="{FF2B5EF4-FFF2-40B4-BE49-F238E27FC236}">
                    <a16:creationId xmlns:a16="http://schemas.microsoft.com/office/drawing/2014/main" id="{730F7791-F2EA-3759-F83D-136EFBC243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600" y="5040836"/>
                <a:ext cx="351536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13">
                <a:extLst>
                  <a:ext uri="{FF2B5EF4-FFF2-40B4-BE49-F238E27FC236}">
                    <a16:creationId xmlns:a16="http://schemas.microsoft.com/office/drawing/2014/main" id="{8D2C000B-3FD5-C2B2-B78C-141F02B438A2}"/>
                  </a:ext>
                </a:extLst>
              </p:cNvPr>
              <p:cNvCxnSpPr/>
              <p:nvPr/>
            </p:nvCxnSpPr>
            <p:spPr>
              <a:xfrm>
                <a:off x="4791075" y="4943475"/>
                <a:ext cx="0" cy="17650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テキスト ボックス 15">
                    <a:extLst>
                      <a:ext uri="{FF2B5EF4-FFF2-40B4-BE49-F238E27FC236}">
                        <a16:creationId xmlns:a16="http://schemas.microsoft.com/office/drawing/2014/main" id="{C5C4A388-4845-F350-AB3C-7203F1655AE5}"/>
                      </a:ext>
                    </a:extLst>
                  </p:cNvPr>
                  <p:cNvSpPr txBox="1"/>
                  <p:nvPr/>
                </p:nvSpPr>
                <p:spPr>
                  <a:xfrm>
                    <a:off x="4232502" y="6257863"/>
                    <a:ext cx="1117146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1800" b="0" i="0" smtClean="0">
                                  <a:latin typeface="Cambria Math" panose="02040503050406030204" pitchFamily="18" charset="0"/>
                                </a:rPr>
                                <m:t>ini</m:t>
                              </m:r>
                            </m:sub>
                          </m:sSub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oMath>
                      </m:oMathPara>
                    </a14:m>
                    <a:endParaRPr lang="ja-JP" altLang="en-US" dirty="0"/>
                  </a:p>
                </p:txBody>
              </p:sp>
            </mc:Choice>
            <mc:Fallback xmlns="">
              <p:sp>
                <p:nvSpPr>
                  <p:cNvPr id="16" name="テキスト ボックス 15">
                    <a:extLst>
                      <a:ext uri="{FF2B5EF4-FFF2-40B4-BE49-F238E27FC236}">
                        <a16:creationId xmlns:a16="http://schemas.microsoft.com/office/drawing/2014/main" id="{C5C4A388-4845-F350-AB3C-7203F1655A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32502" y="6257863"/>
                    <a:ext cx="111714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3333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E82646A0-520F-9E4B-0095-35F04735A9F3}"/>
                  </a:ext>
                </a:extLst>
              </p:cNvPr>
              <p:cNvSpPr txBox="1"/>
              <p:nvPr/>
            </p:nvSpPr>
            <p:spPr>
              <a:xfrm>
                <a:off x="5349648" y="5541628"/>
                <a:ext cx="22755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/>
                  <a:t>Relaxation process</a:t>
                </a:r>
                <a:endParaRPr kumimoji="1" lang="ja-JP" altLang="en-US" sz="2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正方形/長方形 17">
                    <a:extLst>
                      <a:ext uri="{FF2B5EF4-FFF2-40B4-BE49-F238E27FC236}">
                        <a16:creationId xmlns:a16="http://schemas.microsoft.com/office/drawing/2014/main" id="{11615FF3-593B-7ECF-F739-124B31BC32F6}"/>
                      </a:ext>
                    </a:extLst>
                  </p:cNvPr>
                  <p:cNvSpPr/>
                  <p:nvPr/>
                </p:nvSpPr>
                <p:spPr>
                  <a:xfrm>
                    <a:off x="8103508" y="5243584"/>
                    <a:ext cx="1357992" cy="996198"/>
                  </a:xfrm>
                  <a:prstGeom prst="rect">
                    <a:avLst/>
                  </a:pr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ja-JP" dirty="0">
                        <a:solidFill>
                          <a:schemeClr val="tx1"/>
                        </a:solidFill>
                      </a:rPr>
                      <a:t>equilibrium with </a:t>
                    </a:r>
                    <a14:m>
                      <m:oMath xmlns:m="http://schemas.openxmlformats.org/officeDocument/2006/math"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a14:m>
                    <a:endParaRPr kumimoji="1" lang="ja-JP" alt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正方形/長方形 17">
                    <a:extLst>
                      <a:ext uri="{FF2B5EF4-FFF2-40B4-BE49-F238E27FC236}">
                        <a16:creationId xmlns:a16="http://schemas.microsoft.com/office/drawing/2014/main" id="{11615FF3-593B-7ECF-F739-124B31BC32F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03508" y="5243584"/>
                    <a:ext cx="1357992" cy="996198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667" r="-6222"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テキスト ボックス 19">
                    <a:extLst>
                      <a:ext uri="{FF2B5EF4-FFF2-40B4-BE49-F238E27FC236}">
                        <a16:creationId xmlns:a16="http://schemas.microsoft.com/office/drawing/2014/main" id="{5A62C6CB-148E-2C49-68BB-12BE312B9114}"/>
                      </a:ext>
                    </a:extLst>
                  </p:cNvPr>
                  <p:cNvSpPr txBox="1"/>
                  <p:nvPr/>
                </p:nvSpPr>
                <p:spPr>
                  <a:xfrm>
                    <a:off x="6893651" y="4613032"/>
                    <a:ext cx="92437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kumimoji="1" lang="ja-JP" altLang="en-US" sz="2000" dirty="0"/>
                  </a:p>
                </p:txBody>
              </p:sp>
            </mc:Choice>
            <mc:Fallback xmlns="">
              <p:sp>
                <p:nvSpPr>
                  <p:cNvPr id="20" name="テキスト ボックス 19">
                    <a:extLst>
                      <a:ext uri="{FF2B5EF4-FFF2-40B4-BE49-F238E27FC236}">
                        <a16:creationId xmlns:a16="http://schemas.microsoft.com/office/drawing/2014/main" id="{5A62C6CB-148E-2C49-68BB-12BE312B911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93651" y="4613032"/>
                    <a:ext cx="924378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D821CF38-08FA-B18B-29D9-AF27C1B9BD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371" y="497421"/>
            <a:ext cx="3549469" cy="2820917"/>
          </a:xfrm>
          <a:prstGeom prst="rect">
            <a:avLst/>
          </a:prstGeom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F0BCBBCA-AD69-EE81-80AD-B7BA67149107}"/>
              </a:ext>
            </a:extLst>
          </p:cNvPr>
          <p:cNvGrpSpPr/>
          <p:nvPr/>
        </p:nvGrpSpPr>
        <p:grpSpPr>
          <a:xfrm>
            <a:off x="9322595" y="1949757"/>
            <a:ext cx="660008" cy="484401"/>
            <a:chOff x="4304291" y="3879850"/>
            <a:chExt cx="660008" cy="484401"/>
          </a:xfrm>
        </p:grpSpPr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2CD226A2-BA58-730A-DF5C-7F05FC86B9A8}"/>
                </a:ext>
              </a:extLst>
            </p:cNvPr>
            <p:cNvSpPr/>
            <p:nvPr/>
          </p:nvSpPr>
          <p:spPr>
            <a:xfrm>
              <a:off x="4514850" y="3965575"/>
              <a:ext cx="158750" cy="15875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3" name="直線矢印コネクタ 12">
              <a:extLst>
                <a:ext uri="{FF2B5EF4-FFF2-40B4-BE49-F238E27FC236}">
                  <a16:creationId xmlns:a16="http://schemas.microsoft.com/office/drawing/2014/main" id="{07851B01-8CED-A461-C3CB-7BE975608E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93659" y="3879850"/>
              <a:ext cx="270640" cy="95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>
              <a:extLst>
                <a:ext uri="{FF2B5EF4-FFF2-40B4-BE49-F238E27FC236}">
                  <a16:creationId xmlns:a16="http://schemas.microsoft.com/office/drawing/2014/main" id="{7AB85249-EE74-3AFB-A78D-6C39BCFBF5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4291" y="4117975"/>
              <a:ext cx="197859" cy="24627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275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DA6DA-EFC5-2901-8ED1-3EE6F6125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3BA820-9B00-7A3F-6C66-F7B1795E4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u="sng" dirty="0">
                <a:latin typeface="+mn-lt"/>
              </a:rPr>
              <a:t>Solvable potential</a:t>
            </a:r>
            <a:endParaRPr kumimoji="1" lang="ja-JP" altLang="en-US" b="1" u="sng" dirty="0">
              <a:latin typeface="+mn-lt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18C5C34D-3C01-1752-D343-EC48BBDDE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9053-60AA-4A74-A58A-4E3EFCD5A61E}" type="slidenum">
              <a:rPr lang="ja-JP" altLang="en-US" smtClean="0"/>
              <a:pPr/>
              <a:t>8</a:t>
            </a:fld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F2B1BC19-C464-A9F7-C107-BCD8572FE2F8}"/>
                  </a:ext>
                </a:extLst>
              </p:cNvPr>
              <p:cNvSpPr txBox="1"/>
              <p:nvPr/>
            </p:nvSpPr>
            <p:spPr>
              <a:xfrm>
                <a:off x="838200" y="1118946"/>
                <a:ext cx="768168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800" b="0" i="0" u="none" strike="noStrike" baseline="0" dirty="0">
                    <a:latin typeface="CMR10"/>
                  </a:rPr>
                  <a:t>How</a:t>
                </a:r>
                <a:r>
                  <a:rPr lang="en-US" altLang="ja-JP" sz="2800" b="0" i="0" u="none" strike="noStrike" dirty="0">
                    <a:latin typeface="CMR10"/>
                  </a:rPr>
                  <a:t> to construct a </a:t>
                </a:r>
                <a:r>
                  <a:rPr lang="en-US" altLang="ja-JP" sz="2800" b="0" i="0" u="none" strike="noStrike" baseline="0" dirty="0">
                    <a:latin typeface="CMR10"/>
                  </a:rPr>
                  <a:t>bistable potential </a:t>
                </a:r>
                <a14:m>
                  <m:oMath xmlns:m="http://schemas.openxmlformats.org/officeDocument/2006/math">
                    <m:r>
                      <a:rPr lang="en-US" altLang="ja-JP" sz="2800" b="0" i="1" u="none" strike="noStrike" baseline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ja-JP" sz="2800" b="0" i="1" u="none" strike="noStrike" baseline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0" i="1" u="none" strike="noStrike" baseline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ja-JP" sz="2800" b="0" i="1" u="none" strike="noStrike" baseline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800" b="0" i="0" u="none" strike="noStrike" baseline="0" dirty="0">
                    <a:latin typeface="CMR10"/>
                  </a:rPr>
                  <a:t>?</a:t>
                </a:r>
                <a:endParaRPr lang="en-US" altLang="ja-JP" sz="28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F2B1BC19-C464-A9F7-C107-BCD8572FE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18946"/>
                <a:ext cx="7681686" cy="523220"/>
              </a:xfrm>
              <a:prstGeom prst="rect">
                <a:avLst/>
              </a:prstGeom>
              <a:blipFill>
                <a:blip r:embed="rId3"/>
                <a:stretch>
                  <a:fillRect l="-1667" t="-11765" b="-341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C093FE13-CCEA-E6BB-AF94-DDD5A3C83B16}"/>
              </a:ext>
            </a:extLst>
          </p:cNvPr>
          <p:cNvGrpSpPr/>
          <p:nvPr/>
        </p:nvGrpSpPr>
        <p:grpSpPr>
          <a:xfrm>
            <a:off x="838200" y="3282630"/>
            <a:ext cx="10515600" cy="3097396"/>
            <a:chOff x="838200" y="3282630"/>
            <a:chExt cx="10515600" cy="3097396"/>
          </a:xfrm>
        </p:grpSpPr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8AAB3ECC-B251-C547-842E-FA1D8411D32B}"/>
                </a:ext>
              </a:extLst>
            </p:cNvPr>
            <p:cNvSpPr txBox="1"/>
            <p:nvPr/>
          </p:nvSpPr>
          <p:spPr>
            <a:xfrm>
              <a:off x="838200" y="3425592"/>
              <a:ext cx="714367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400" dirty="0"/>
                <a:t>We propose a piecewise potential </a:t>
              </a:r>
            </a:p>
            <a:p>
              <a:r>
                <a:rPr lang="en-US" altLang="ja-JP" sz="2400" dirty="0"/>
                <a:t>consisting of three (inner, middle, outer) regions</a:t>
              </a:r>
            </a:p>
            <a:p>
              <a:r>
                <a:rPr lang="en-US" altLang="ja-JP" sz="2400" dirty="0"/>
                <a:t>(Each region = quadratic + logarithmic)</a:t>
              </a:r>
              <a:endParaRPr lang="ja-JP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テキスト ボックス 40">
                  <a:extLst>
                    <a:ext uri="{FF2B5EF4-FFF2-40B4-BE49-F238E27FC236}">
                      <a16:creationId xmlns:a16="http://schemas.microsoft.com/office/drawing/2014/main" id="{F8238436-C809-5EA7-3AF4-43AA780A9C0D}"/>
                    </a:ext>
                  </a:extLst>
                </p:cNvPr>
                <p:cNvSpPr txBox="1"/>
                <p:nvPr/>
              </p:nvSpPr>
              <p:spPr>
                <a:xfrm>
                  <a:off x="1061370" y="4563888"/>
                  <a:ext cx="6155872" cy="181613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800" b="0" i="1" u="none" strike="noStrike" baseline="0" dirty="0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altLang="ja-JP" sz="1800" b="0" i="1" u="none" strike="noStrike" baseline="0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800" b="0" i="1" u="none" strike="noStrike" baseline="0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altLang="ja-JP" sz="1800" b="0" i="1" u="none" strike="noStrike" baseline="0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altLang="ja-JP" sz="1800" b="0" i="1" u="none" strike="noStrike" baseline="0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ja-JP" sz="1800" b="0" i="1" u="none" strike="noStrike" baseline="0" dirty="0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US" altLang="ja-JP" sz="1800" b="0" i="1" u="none" strike="noStrike" baseline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800" b="0" i="1" u="none" strike="noStrike" baseline="0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ja-JP" sz="1800" b="0" i="0" u="none" strike="noStrike" baseline="0" dirty="0" smtClean="0">
                                        <a:latin typeface="Cambria Math" panose="02040503050406030204" pitchFamily="18" charset="0"/>
                                      </a:rPr>
                                      <m:t>in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ja-JP" sz="1800" b="0" i="1" u="none" strike="noStrike" baseline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1800" b="0" i="1" u="none" strike="noStrike" baseline="0" dirty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d>
                                <m:r>
                                  <a:rPr lang="en-US" altLang="ja-JP" sz="1800" b="0" i="1" u="none" strike="noStrike" baseline="0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ja-JP" sz="1800" b="0" i="1" u="none" strike="noStrike" baseline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ja-JP" sz="1800" b="0" i="1" u="none" strike="noStrike" baseline="0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1800" b="0" i="1" u="none" strike="noStrike" baseline="0" dirty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 sz="1800" b="0" i="0" u="none" strike="noStrike" baseline="0" dirty="0" smtClean="0">
                                            <a:latin typeface="Cambria Math" panose="02040503050406030204" pitchFamily="18" charset="0"/>
                                          </a:rPr>
                                          <m:t>in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ja-JP" sz="1800" b="0" i="1" u="none" strike="noStrike" baseline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altLang="ja-JP" sz="1800" b="0" i="1" u="none" strike="noStrike" baseline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1800" b="0" i="1" u="none" strike="noStrike" baseline="0" dirty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altLang="ja-JP" sz="1800" b="0" i="1" u="none" strike="noStrike" baseline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ja-JP" sz="1800" b="0" i="1" u="none" strike="noStrike" baseline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ja-JP" sz="1800" b="0" i="1" u="none" strike="noStrike" baseline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800" b="0" i="1" u="none" strike="noStrike" baseline="0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ja-JP" sz="1800" b="0" i="0" u="none" strike="noStrike" baseline="0" dirty="0" smtClean="0">
                                        <a:latin typeface="Cambria Math" panose="02040503050406030204" pitchFamily="18" charset="0"/>
                                      </a:rPr>
                                      <m:t>in</m:t>
                                    </m:r>
                                  </m:sub>
                                </m:sSub>
                                <m:r>
                                  <a:rPr lang="en-US" altLang="ja-JP" sz="1800" b="0" i="1" u="none" strike="noStrike" baseline="0" dirty="0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</m:t>
                                </m:r>
                                <m:d>
                                  <m:dPr>
                                    <m:ctrlPr>
                                      <a:rPr lang="en-US" altLang="ja-JP" sz="1800" b="0" i="1" u="none" strike="noStrike" baseline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1800" b="0" i="1" u="none" strike="noStrike" baseline="0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altLang="ja-JP" sz="1800" b="0" i="1" u="none" strike="noStrike" baseline="0" dirty="0" smtClean="0">
                                        <a:latin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en-US" altLang="ja-JP" sz="1800" b="0" i="1" u="none" strike="noStrike" baseline="0" dirty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altLang="ja-JP" sz="1800" b="0" i="1" u="none" strike="noStrike" baseline="0" dirty="0" smtClean="0">
                                        <a:latin typeface="Cambria Math" panose="02040503050406030204" pitchFamily="18" charset="0"/>
                                      </a:rPr>
                                      <m:t>&lt;</m:t>
                                    </m:r>
                                    <m:sSub>
                                      <m:sSubPr>
                                        <m:ctrlPr>
                                          <a:rPr lang="en-US" altLang="ja-JP" sz="1800" b="0" i="1" u="none" strike="noStrike" baseline="0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1800" b="0" i="1" u="none" strike="noStrike" baseline="0" dirty="0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altLang="ja-JP" sz="1800" b="0" i="1" u="none" strike="noStrike" baseline="0" dirty="0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ja-JP" sz="1800" b="0" i="1" u="none" strike="noStrike" baseline="0" dirty="0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sz="1800" b="0" i="1" u="none" strike="noStrike" baseline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800" b="0" i="1" u="none" strike="noStrike" baseline="0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ja-JP" sz="1800" b="0" i="0" u="none" strike="noStrike" baseline="0" dirty="0" smtClean="0">
                                        <a:latin typeface="Cambria Math" panose="02040503050406030204" pitchFamily="18" charset="0"/>
                                      </a:rPr>
                                      <m:t>mid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ja-JP" sz="1800" b="0" i="1" u="none" strike="noStrike" baseline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1800" b="0" i="1" u="none" strike="noStrike" baseline="0" dirty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d>
                                <m:r>
                                  <a:rPr lang="en-US" altLang="ja-JP" sz="1800" b="0" i="1" u="none" strike="noStrike" baseline="0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ja-JP" sz="1800" b="0" i="1" u="none" strike="noStrike" baseline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ja-JP" sz="1800" b="0" i="1" u="none" strike="noStrike" baseline="0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1800" b="0" i="1" u="none" strike="noStrike" baseline="0" dirty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 sz="1800" b="0" i="0" u="none" strike="noStrike" baseline="0" dirty="0" smtClean="0">
                                            <a:latin typeface="Cambria Math" panose="02040503050406030204" pitchFamily="18" charset="0"/>
                                          </a:rPr>
                                          <m:t>mid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ja-JP" sz="1800" b="0" i="1" u="none" strike="noStrike" baseline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altLang="ja-JP" sz="1800" b="0" i="1" u="none" strike="noStrike" baseline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1800" b="0" i="1" u="none" strike="noStrike" baseline="0" dirty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altLang="ja-JP" sz="1800" b="0" i="1" u="none" strike="noStrike" baseline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ja-JP" sz="1800" b="0" i="1" u="none" strike="noStrike" baseline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ja-JP" sz="1800" b="0" i="1" u="none" strike="noStrike" baseline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800" b="0" i="1" u="none" strike="noStrike" baseline="0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ja-JP" sz="1800" b="0" i="0" u="none" strike="noStrike" baseline="0" dirty="0" smtClean="0">
                                        <a:latin typeface="Cambria Math" panose="02040503050406030204" pitchFamily="18" charset="0"/>
                                      </a:rPr>
                                      <m:t>mid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n-US" altLang="ja-JP" sz="1800" b="0" i="1" u="none" strike="noStrike" baseline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ja-JP" sz="1800" b="0" i="0" u="none" strike="noStrike" baseline="0" dirty="0" smtClean="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US" altLang="ja-JP" sz="1800" b="0" i="1" u="none" strike="noStrike" baseline="0" dirty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func>
                                <m:r>
                                  <a:rPr lang="en-US" altLang="ja-JP" sz="1800" b="0" i="1" u="none" strike="noStrike" baseline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ja-JP" sz="1800" b="0" i="1" u="none" strike="noStrike" baseline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800" b="0" i="1" u="none" strike="noStrike" baseline="0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ja-JP" sz="1800" b="0" i="0" u="none" strike="noStrike" baseline="0" dirty="0" smtClean="0">
                                        <a:latin typeface="Cambria Math" panose="02040503050406030204" pitchFamily="18" charset="0"/>
                                      </a:rPr>
                                      <m:t>mid</m:t>
                                    </m:r>
                                  </m:sub>
                                </m:sSub>
                                <m:r>
                                  <a:rPr lang="en-US" altLang="ja-JP" sz="1800" b="0" i="1" u="none" strike="noStrike" baseline="0" dirty="0" smtClean="0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d>
                                  <m:dPr>
                                    <m:ctrlP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ja-JP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 dirty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altLang="ja-JP" i="1" dirty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b>
                                    </m:sSub>
                                    <m: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  <m:t>&lt;</m:t>
                                    </m:r>
                                    <m:sSub>
                                      <m:sSubPr>
                                        <m:ctrlPr>
                                          <a:rPr lang="en-US" altLang="ja-JP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b="0" i="1" dirty="0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dirty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sz="1800" b="0" i="1" u="none" strike="noStrike" baseline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800" b="0" i="1" u="none" strike="noStrike" baseline="0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ja-JP" sz="1800" b="0" i="0" u="none" strike="noStrike" baseline="0" dirty="0" smtClean="0">
                                        <a:latin typeface="Cambria Math" panose="02040503050406030204" pitchFamily="18" charset="0"/>
                                      </a:rPr>
                                      <m:t>out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ja-JP" sz="1800" b="0" i="1" u="none" strike="noStrike" baseline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d>
                                <m:r>
                                  <a:rPr lang="en-US" altLang="ja-JP" i="1" dirty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ja-JP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 dirty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 b="0" i="0" dirty="0" smtClean="0">
                                            <a:latin typeface="Cambria Math" panose="02040503050406030204" pitchFamily="18" charset="0"/>
                                          </a:rPr>
                                          <m:t>out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ja-JP" i="1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ja-JP" b="0" i="0" dirty="0" smtClean="0">
                                        <a:latin typeface="Cambria Math" panose="02040503050406030204" pitchFamily="18" charset="0"/>
                                      </a:rPr>
                                      <m:t>out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ja-JP" dirty="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func>
                                <m:r>
                                  <a:rPr lang="en-US" altLang="ja-JP" i="1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ja-JP" b="0" i="0" dirty="0" smtClean="0">
                                        <a:latin typeface="Cambria Math" panose="02040503050406030204" pitchFamily="18" charset="0"/>
                                      </a:rPr>
                                      <m:t>out</m:t>
                                    </m:r>
                                  </m:sub>
                                </m:sSub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      </m:t>
                                </m:r>
                                <m:d>
                                  <m:dPr>
                                    <m:ctrlP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altLang="ja-JP" b="0" i="1" dirty="0" smtClean="0">
                                        <a:latin typeface="Cambria Math" panose="02040503050406030204" pitchFamily="18" charset="0"/>
                                      </a:rPr>
                                      <m:t>≥</m:t>
                                    </m:r>
                                    <m:sSub>
                                      <m:sSubPr>
                                        <m:ctrlPr>
                                          <a:rPr lang="en-US" altLang="ja-JP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b="0" i="1" dirty="0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dirty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         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41" name="テキスト ボックス 40">
                  <a:extLst>
                    <a:ext uri="{FF2B5EF4-FFF2-40B4-BE49-F238E27FC236}">
                      <a16:creationId xmlns:a16="http://schemas.microsoft.com/office/drawing/2014/main" id="{F8238436-C809-5EA7-3AF4-43AA780A9C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1370" y="4563888"/>
                  <a:ext cx="6155872" cy="181613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6" name="グループ化 45">
              <a:extLst>
                <a:ext uri="{FF2B5EF4-FFF2-40B4-BE49-F238E27FC236}">
                  <a16:creationId xmlns:a16="http://schemas.microsoft.com/office/drawing/2014/main" id="{716D0D06-21E4-59D7-CB1C-8DC6172850AC}"/>
                </a:ext>
              </a:extLst>
            </p:cNvPr>
            <p:cNvGrpSpPr/>
            <p:nvPr/>
          </p:nvGrpSpPr>
          <p:grpSpPr>
            <a:xfrm>
              <a:off x="7911613" y="3282630"/>
              <a:ext cx="3442187" cy="2873694"/>
              <a:chOff x="8048512" y="3801740"/>
              <a:chExt cx="3442187" cy="2873694"/>
            </a:xfrm>
          </p:grpSpPr>
          <p:pic>
            <p:nvPicPr>
              <p:cNvPr id="43" name="図 42">
                <a:extLst>
                  <a:ext uri="{FF2B5EF4-FFF2-40B4-BE49-F238E27FC236}">
                    <a16:creationId xmlns:a16="http://schemas.microsoft.com/office/drawing/2014/main" id="{23521FDC-4576-0BF3-AD1F-7987F6F450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48512" y="3801740"/>
                <a:ext cx="3442187" cy="2562517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テキスト ボックス 44">
                    <a:extLst>
                      <a:ext uri="{FF2B5EF4-FFF2-40B4-BE49-F238E27FC236}">
                        <a16:creationId xmlns:a16="http://schemas.microsoft.com/office/drawing/2014/main" id="{EF649615-EADF-E092-B26A-7C7A67C21DC1}"/>
                      </a:ext>
                    </a:extLst>
                  </p:cNvPr>
                  <p:cNvSpPr txBox="1"/>
                  <p:nvPr/>
                </p:nvSpPr>
                <p:spPr>
                  <a:xfrm>
                    <a:off x="8700958" y="6275324"/>
                    <a:ext cx="2566571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ja-JP" sz="2000" b="0" i="1" u="none" strike="noStrike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u="none" strike="noStrike" baseline="0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000" b="0" i="0" u="none" strike="noStrike" baseline="0" dirty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b>
                          </m:sSub>
                          <m:r>
                            <a:rPr lang="en-US" altLang="ja-JP" sz="2000" b="0" i="1" u="none" strike="noStrike" baseline="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000" dirty="0"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sub>
                          </m:sSub>
                          <m:r>
                            <a:rPr lang="en-US" altLang="ja-JP" sz="20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ja-JP" sz="2000" b="0" i="1" dirty="0" smtClean="0"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altLang="ja-JP" sz="20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ja-JP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ja-JP" altLang="en-US" sz="2000" dirty="0"/>
                  </a:p>
                </p:txBody>
              </p:sp>
            </mc:Choice>
            <mc:Fallback xmlns="">
              <p:sp>
                <p:nvSpPr>
                  <p:cNvPr id="45" name="テキスト ボックス 44">
                    <a:extLst>
                      <a:ext uri="{FF2B5EF4-FFF2-40B4-BE49-F238E27FC236}">
                        <a16:creationId xmlns:a16="http://schemas.microsoft.com/office/drawing/2014/main" id="{EF649615-EADF-E092-B26A-7C7A67C21DC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00958" y="6275324"/>
                    <a:ext cx="2566571" cy="400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6667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C18CCEF-671C-327A-C6B7-E0798320CA09}"/>
                  </a:ext>
                </a:extLst>
              </p:cNvPr>
              <p:cNvSpPr txBox="1"/>
              <p:nvPr/>
            </p:nvSpPr>
            <p:spPr>
              <a:xfrm>
                <a:off x="838200" y="1718271"/>
                <a:ext cx="4893860" cy="163121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2800" b="1" i="0" u="sng" strike="noStrike" baseline="0" dirty="0">
                    <a:latin typeface="CMR10"/>
                  </a:rPr>
                  <a:t>Requirements</a:t>
                </a:r>
                <a:r>
                  <a:rPr lang="en-US" altLang="ja-JP" sz="2800" b="0" i="0" u="none" strike="noStrike" baseline="0" dirty="0">
                    <a:latin typeface="CMR10"/>
                  </a:rPr>
                  <a:t>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ja-JP" sz="2400" dirty="0"/>
                  <a:t>Two minima at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ja-JP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altLang="ja-JP" sz="24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ja-JP" sz="2400" dirty="0"/>
                  <a:t>One maximum at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endParaRPr lang="en-US" altLang="ja-JP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ja-JP" sz="2400" dirty="0"/>
                  <a:t>Each region has the same form</a:t>
                </a:r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C18CCEF-671C-327A-C6B7-E0798320C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18271"/>
                <a:ext cx="4893860" cy="1631216"/>
              </a:xfrm>
              <a:prstGeom prst="rect">
                <a:avLst/>
              </a:prstGeom>
              <a:blipFill>
                <a:blip r:embed="rId7"/>
                <a:stretch>
                  <a:fillRect l="-2228" t="-2564" b="-6960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C3915630-E77E-69CC-2B92-F5AA05B1C2F2}"/>
              </a:ext>
            </a:extLst>
          </p:cNvPr>
          <p:cNvSpPr txBox="1"/>
          <p:nvPr/>
        </p:nvSpPr>
        <p:spPr>
          <a:xfrm>
            <a:off x="838200" y="6164190"/>
            <a:ext cx="87489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dirty="0"/>
              <a:t>Fokker-Planck equation becomes analytically solvable.</a:t>
            </a:r>
            <a:endParaRPr lang="ja-JP" altLang="en-US" sz="2400" dirty="0"/>
          </a:p>
        </p:txBody>
      </p: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DE8E5227-9AE4-CBCE-3C1E-959A62344743}"/>
              </a:ext>
            </a:extLst>
          </p:cNvPr>
          <p:cNvGrpSpPr/>
          <p:nvPr/>
        </p:nvGrpSpPr>
        <p:grpSpPr>
          <a:xfrm>
            <a:off x="7866080" y="632519"/>
            <a:ext cx="3442187" cy="2574005"/>
            <a:chOff x="7587239" y="271359"/>
            <a:chExt cx="3999869" cy="2991030"/>
          </a:xfrm>
        </p:grpSpPr>
        <p:pic>
          <p:nvPicPr>
            <p:cNvPr id="54" name="図 53">
              <a:extLst>
                <a:ext uri="{FF2B5EF4-FFF2-40B4-BE49-F238E27FC236}">
                  <a16:creationId xmlns:a16="http://schemas.microsoft.com/office/drawing/2014/main" id="{1EB68177-95EA-9BCF-E7F6-B0D8280B8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7239" y="271359"/>
              <a:ext cx="3999869" cy="299103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テキスト ボックス 55">
                  <a:extLst>
                    <a:ext uri="{FF2B5EF4-FFF2-40B4-BE49-F238E27FC236}">
                      <a16:creationId xmlns:a16="http://schemas.microsoft.com/office/drawing/2014/main" id="{1B8D28D0-BF12-2F92-C94B-6F56DD4682A8}"/>
                    </a:ext>
                  </a:extLst>
                </p:cNvPr>
                <p:cNvSpPr txBox="1"/>
                <p:nvPr/>
              </p:nvSpPr>
              <p:spPr>
                <a:xfrm>
                  <a:off x="8487859" y="1115559"/>
                  <a:ext cx="674914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400" b="0" i="1" u="none" strike="noStrike" baseline="0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u="none" strike="noStrike" baseline="0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ja-JP" sz="2400" b="0" i="1" u="none" strike="noStrike" baseline="0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</m:oMath>
                    </m:oMathPara>
                  </a14:m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56" name="テキスト ボックス 55">
                  <a:extLst>
                    <a:ext uri="{FF2B5EF4-FFF2-40B4-BE49-F238E27FC236}">
                      <a16:creationId xmlns:a16="http://schemas.microsoft.com/office/drawing/2014/main" id="{1B8D28D0-BF12-2F92-C94B-6F56DD4682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7859" y="1115559"/>
                  <a:ext cx="674914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230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テキスト ボックス 56">
                  <a:extLst>
                    <a:ext uri="{FF2B5EF4-FFF2-40B4-BE49-F238E27FC236}">
                      <a16:creationId xmlns:a16="http://schemas.microsoft.com/office/drawing/2014/main" id="{8B1147AD-0C22-A5C4-42E9-DD2C31F74622}"/>
                    </a:ext>
                  </a:extLst>
                </p:cNvPr>
                <p:cNvSpPr txBox="1"/>
                <p:nvPr/>
              </p:nvSpPr>
              <p:spPr>
                <a:xfrm>
                  <a:off x="9725424" y="1115559"/>
                  <a:ext cx="674914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400" b="0" i="1" u="none" strike="noStrike" baseline="0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u="none" strike="noStrike" baseline="0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ja-JP" sz="2400" b="0" i="1" u="none" strike="noStrike" baseline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oMath>
                    </m:oMathPara>
                  </a14:m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57" name="テキスト ボックス 56">
                  <a:extLst>
                    <a:ext uri="{FF2B5EF4-FFF2-40B4-BE49-F238E27FC236}">
                      <a16:creationId xmlns:a16="http://schemas.microsoft.com/office/drawing/2014/main" id="{8B1147AD-0C22-A5C4-42E9-DD2C31F746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5424" y="1115559"/>
                  <a:ext cx="674914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2153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1813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34FF5-FD59-982D-ECD6-4A15223F8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DFF0ED-75F2-CF7C-C64D-1F859409B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u="sng" dirty="0">
                <a:latin typeface="+mn-lt"/>
              </a:rPr>
              <a:t>Mapping to Schrödinger equation</a:t>
            </a:r>
            <a:endParaRPr kumimoji="1" lang="ja-JP" altLang="en-US" b="1" u="sng" dirty="0">
              <a:latin typeface="+mn-lt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E1BF73D1-D530-1169-7050-6AB73FCE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9053-60AA-4A74-A58A-4E3EFCD5A61E}" type="slidenum">
              <a:rPr lang="ja-JP" altLang="en-US" smtClean="0"/>
              <a:pPr/>
              <a:t>9</a:t>
            </a:fld>
            <a:endParaRPr lang="ja-JP" altLang="en-US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547318E3-4346-948C-4520-0324CEB67BD9}"/>
              </a:ext>
            </a:extLst>
          </p:cNvPr>
          <p:cNvGrpSpPr/>
          <p:nvPr/>
        </p:nvGrpSpPr>
        <p:grpSpPr>
          <a:xfrm>
            <a:off x="838200" y="1164694"/>
            <a:ext cx="3000828" cy="1429812"/>
            <a:chOff x="796472" y="1122888"/>
            <a:chExt cx="3000828" cy="142981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77BBD965-C289-2B7F-5535-82CCCEE8042D}"/>
                </a:ext>
              </a:extLst>
            </p:cNvPr>
            <p:cNvGrpSpPr/>
            <p:nvPr/>
          </p:nvGrpSpPr>
          <p:grpSpPr>
            <a:xfrm>
              <a:off x="838200" y="1122888"/>
              <a:ext cx="2959100" cy="1332288"/>
              <a:chOff x="838200" y="927932"/>
              <a:chExt cx="2959100" cy="133228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テキスト ボックス 3">
                    <a:extLst>
                      <a:ext uri="{FF2B5EF4-FFF2-40B4-BE49-F238E27FC236}">
                        <a16:creationId xmlns:a16="http://schemas.microsoft.com/office/drawing/2014/main" id="{85E9C2ED-E3C4-37FB-D1B6-D7053E94030F}"/>
                      </a:ext>
                    </a:extLst>
                  </p:cNvPr>
                  <p:cNvSpPr txBox="1"/>
                  <p:nvPr/>
                </p:nvSpPr>
                <p:spPr>
                  <a:xfrm>
                    <a:off x="948872" y="1451152"/>
                    <a:ext cx="2848428" cy="809068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̇"/>
                              <m:ctrlPr>
                                <a:rPr lang="en-US" altLang="ja-JP" sz="2400" b="0" i="1" u="none" strike="noStrike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b="1" i="1" u="none" strike="noStrike" baseline="0" dirty="0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  <m:r>
                            <a:rPr lang="en-US" altLang="ja-JP" sz="2400" b="0" i="1" u="none" strike="noStrike" baseline="0" dirty="0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altLang="ja-JP" sz="2400" b="0" i="1" u="none" strike="noStrike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b="0" i="1" u="none" strike="noStrike" baseline="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ja-JP" sz="2400" b="0" i="1" u="none" strike="noStrike" baseline="0" dirty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altLang="ja-JP" sz="2400" b="0" i="1" u="none" strike="noStrike" baseline="0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0" i="1" u="none" strike="noStrike" baseline="0" dirty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ja-JP" sz="2400" b="0" i="1" u="none" strike="noStrike" baseline="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ja-JP" sz="2400" b="1" i="1" u="none" strike="noStrike" baseline="0" dirty="0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den>
                          </m:f>
                          <m:r>
                            <a:rPr lang="en-US" altLang="ja-JP" sz="2400" b="0" i="1" u="none" strike="noStrike" baseline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400" b="1" i="1" u="none" strike="noStrike" baseline="0" dirty="0" smtClean="0">
                              <a:latin typeface="Cambria Math" panose="02040503050406030204" pitchFamily="18" charset="0"/>
                            </a:rPr>
                            <m:t>𝝃</m:t>
                          </m:r>
                          <m:r>
                            <a:rPr lang="en-US" altLang="ja-JP" sz="2400" b="0" i="1" u="none" strike="noStrike" baseline="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400" b="0" i="1" u="none" strike="noStrike" baseline="0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400" b="0" i="1" u="none" strike="noStrike" baseline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altLang="ja-JP" sz="2800" b="0" i="0" u="none" strike="noStrike" baseline="0" dirty="0"/>
                  </a:p>
                </p:txBody>
              </p:sp>
            </mc:Choice>
            <mc:Fallback xmlns="">
              <p:sp>
                <p:nvSpPr>
                  <p:cNvPr id="4" name="テキスト ボックス 3">
                    <a:extLst>
                      <a:ext uri="{FF2B5EF4-FFF2-40B4-BE49-F238E27FC236}">
                        <a16:creationId xmlns:a16="http://schemas.microsoft.com/office/drawing/2014/main" id="{85E9C2ED-E3C4-37FB-D1B6-D7053E94030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8872" y="1451152"/>
                    <a:ext cx="2848428" cy="80906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38100">
                    <a:noFill/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A757F5B-2064-BB4F-72C4-6E43779ED018}"/>
                  </a:ext>
                </a:extLst>
              </p:cNvPr>
              <p:cNvSpPr txBox="1"/>
              <p:nvPr/>
            </p:nvSpPr>
            <p:spPr>
              <a:xfrm>
                <a:off x="838200" y="927932"/>
                <a:ext cx="230777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800" b="1" i="0" u="sng" strike="noStrike" baseline="0" dirty="0"/>
                  <a:t>Langevin eq.</a:t>
                </a:r>
                <a:endParaRPr lang="en-US" altLang="ja-JP" sz="3200" b="1" u="sng" dirty="0"/>
              </a:p>
            </p:txBody>
          </p:sp>
        </p:grp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AF2EA2A6-6BE4-9DE3-F08A-5AA2B9B2A438}"/>
                </a:ext>
              </a:extLst>
            </p:cNvPr>
            <p:cNvSpPr/>
            <p:nvPr/>
          </p:nvSpPr>
          <p:spPr>
            <a:xfrm>
              <a:off x="796472" y="1129892"/>
              <a:ext cx="2997200" cy="142280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6DFFDB01-3554-1545-F67D-39659DD23E64}"/>
              </a:ext>
            </a:extLst>
          </p:cNvPr>
          <p:cNvGrpSpPr/>
          <p:nvPr/>
        </p:nvGrpSpPr>
        <p:grpSpPr>
          <a:xfrm>
            <a:off x="4938486" y="1164694"/>
            <a:ext cx="3768274" cy="1441326"/>
            <a:chOff x="4506686" y="1164694"/>
            <a:chExt cx="3768274" cy="1441326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FBB51AB7-23CF-BC22-A997-3E9239074FDB}"/>
                </a:ext>
              </a:extLst>
            </p:cNvPr>
            <p:cNvSpPr txBox="1"/>
            <p:nvPr/>
          </p:nvSpPr>
          <p:spPr>
            <a:xfrm>
              <a:off x="4535714" y="1164694"/>
              <a:ext cx="355418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800" b="1" i="0" u="sng" strike="noStrike" baseline="0" dirty="0"/>
                <a:t>Fokker-Planck eq.</a:t>
              </a:r>
              <a:endParaRPr lang="en-US" altLang="ja-JP" sz="3200" b="1" u="sng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ADB18F6B-6976-890C-E4E4-5220F7E015D2}"/>
                    </a:ext>
                  </a:extLst>
                </p:cNvPr>
                <p:cNvSpPr txBox="1"/>
                <p:nvPr/>
              </p:nvSpPr>
              <p:spPr>
                <a:xfrm>
                  <a:off x="4720774" y="1597089"/>
                  <a:ext cx="3554186" cy="1008931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ja-JP" sz="2000" b="0" i="1" u="none" strike="noStrike" baseline="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000" b="0" i="1" u="none" strike="noStrike" baseline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2000" b="0" i="1" u="none" strike="noStrike" baseline="0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ja-JP" sz="2000" b="0" i="1" u="none" strike="noStrike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b="0" i="1" u="none" strike="noStrike" baseline="0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ja-JP" sz="2000" b="0" i="1" u="none" strike="noStrike" baseline="0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000" b="0" i="1" u="none" strike="noStrike" baseline="0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ja-JP" sz="2000" b="0" i="1" u="none" strike="noStrike" baseline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2000" b="0" i="1" u="none" strike="noStrike" baseline="0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ja-JP" sz="2000" b="0" i="1" u="none" strike="noStrike" baseline="0" dirty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ja-JP" sz="2000" b="1" i="0" u="none" strike="noStrike" baseline="0" dirty="0" smtClean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altLang="ja-JP" sz="2000" b="0" i="1" u="none" strike="noStrike" baseline="0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ja-JP" sz="2000" b="1" i="1" u="none" strike="noStrike" baseline="0" dirty="0" smtClean="0">
                          <a:latin typeface="Cambria Math" panose="02040503050406030204" pitchFamily="18" charset="0"/>
                        </a:rPr>
                        <m:t>𝑱</m:t>
                      </m:r>
                      <m:d>
                        <m:dPr>
                          <m:ctrlPr>
                            <a:rPr lang="en-US" altLang="ja-JP" sz="2000" b="0" i="1" u="none" strike="noStrike" baseline="0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1" i="1" u="none" strike="noStrike" baseline="0" dirty="0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ja-JP" sz="2000" b="0" i="1" u="none" strike="noStrike" baseline="0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000" b="0" i="1" u="none" strike="noStrike" baseline="0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a14:m>
                  <a:r>
                    <a:rPr lang="en-US" altLang="ja-JP" sz="2000" b="0" i="1" u="none" strike="noStrike" baseline="0" dirty="0">
                      <a:latin typeface="Cambria Math" panose="02040503050406030204" pitchFamily="18" charset="0"/>
                    </a:rPr>
                    <a:t> </a:t>
                  </a:r>
                </a:p>
                <a:p>
                  <a14:m>
                    <m:oMath xmlns:m="http://schemas.openxmlformats.org/officeDocument/2006/math">
                      <m:r>
                        <a:rPr lang="en-US" altLang="ja-JP" sz="2000" b="1" i="1" u="none" strike="noStrike" baseline="0" smtClean="0">
                          <a:latin typeface="Cambria Math" panose="02040503050406030204" pitchFamily="18" charset="0"/>
                        </a:rPr>
                        <m:t>𝑱</m:t>
                      </m:r>
                      <m:d>
                        <m:dPr>
                          <m:ctrlPr>
                            <a:rPr lang="en-US" altLang="ja-JP" sz="2000" b="0" i="1" u="none" strike="noStrike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0" i="1" u="none" strike="noStrike" baseline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ja-JP" sz="2000" b="0" i="1" u="none" strike="noStrike" baseline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000" b="0" i="1" u="none" strike="noStrike" baseline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ja-JP" sz="2000" b="0" i="1" u="none" strike="noStrike" baseline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000" b="0" i="1" u="none" strike="noStrike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0" i="1" u="none" strike="noStrike" baseline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ja-JP" sz="2000" b="1" i="0" u="none" strike="noStrike" baseline="0" smtClean="0">
                              <a:latin typeface="Cambria Math" panose="02040503050406030204" pitchFamily="18" charset="0"/>
                            </a:rPr>
                            <m:t>𝛁</m:t>
                          </m:r>
                          <m:r>
                            <a:rPr lang="en-US" altLang="ja-JP" sz="2000" b="0" i="1" u="none" strike="noStrike" baseline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ja-JP" sz="2000" b="0" i="1" u="none" strike="noStrike" baseline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000" b="1" i="1" u="none" strike="noStrike" baseline="0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num>
                            <m:den>
                              <m:r>
                                <a:rPr lang="en-US" altLang="ja-JP" sz="2000" b="0" i="1" u="none" strike="noStrike" baseline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ja-JP" sz="2000" b="0" i="1" u="none" strike="noStrike" baseline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b="0" i="1" u="none" strike="noStrike" baseline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altLang="ja-JP" sz="2000" b="0" i="1" u="none" strike="noStrike" baseline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ja-JP" sz="2000" b="0" i="1" u="none" strike="noStrike" baseline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b="0" i="1" u="none" strike="noStrike" baseline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  <m:r>
                        <a:rPr lang="en-US" altLang="ja-JP" sz="2000" b="0" i="1" u="none" strike="noStrike" baseline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ja-JP" sz="2000" b="0" i="1" u="none" strike="noStrike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1" i="1" u="none" strike="noStrike" baseline="0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ja-JP" sz="2000" b="0" i="1" u="none" strike="noStrike" baseline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000" b="0" i="1" u="none" strike="noStrike" baseline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a14:m>
                  <a:r>
                    <a:rPr lang="en-US" altLang="ja-JP" sz="2000" b="0" i="0" u="none" strike="noStrike" baseline="0" dirty="0"/>
                    <a:t> </a:t>
                  </a:r>
                </a:p>
              </p:txBody>
            </p:sp>
          </mc:Choice>
          <mc:Fallback xmlns="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ADB18F6B-6976-890C-E4E4-5220F7E015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0774" y="1597089"/>
                  <a:ext cx="3554186" cy="10089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1F372F3B-B32A-0FE9-30ED-3D2E6619DE5F}"/>
                </a:ext>
              </a:extLst>
            </p:cNvPr>
            <p:cNvSpPr/>
            <p:nvPr/>
          </p:nvSpPr>
          <p:spPr>
            <a:xfrm>
              <a:off x="4506686" y="1164694"/>
              <a:ext cx="3742874" cy="1422808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7" name="矢印: 下 16">
            <a:extLst>
              <a:ext uri="{FF2B5EF4-FFF2-40B4-BE49-F238E27FC236}">
                <a16:creationId xmlns:a16="http://schemas.microsoft.com/office/drawing/2014/main" id="{5A0744BB-2B1D-FCE6-F80E-ACB778ABB571}"/>
              </a:ext>
            </a:extLst>
          </p:cNvPr>
          <p:cNvSpPr/>
          <p:nvPr/>
        </p:nvSpPr>
        <p:spPr>
          <a:xfrm rot="16200000">
            <a:off x="4161019" y="1537160"/>
            <a:ext cx="523220" cy="77045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矢印: 下 17">
            <a:extLst>
              <a:ext uri="{FF2B5EF4-FFF2-40B4-BE49-F238E27FC236}">
                <a16:creationId xmlns:a16="http://schemas.microsoft.com/office/drawing/2014/main" id="{742E70A3-0643-7692-7DA8-CF243CCA6A66}"/>
              </a:ext>
            </a:extLst>
          </p:cNvPr>
          <p:cNvSpPr/>
          <p:nvPr/>
        </p:nvSpPr>
        <p:spPr>
          <a:xfrm>
            <a:off x="4807854" y="2702483"/>
            <a:ext cx="911586" cy="41236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1F49B7A3-9A81-D56C-673F-C82D54D1CE39}"/>
              </a:ext>
            </a:extLst>
          </p:cNvPr>
          <p:cNvGrpSpPr/>
          <p:nvPr/>
        </p:nvGrpSpPr>
        <p:grpSpPr>
          <a:xfrm>
            <a:off x="838200" y="3164883"/>
            <a:ext cx="6007100" cy="1922603"/>
            <a:chOff x="838200" y="3043097"/>
            <a:chExt cx="6007100" cy="1922603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56FDBBBE-1AEA-793C-4940-0113215EBEBB}"/>
                </a:ext>
              </a:extLst>
            </p:cNvPr>
            <p:cNvSpPr txBox="1"/>
            <p:nvPr/>
          </p:nvSpPr>
          <p:spPr>
            <a:xfrm>
              <a:off x="838200" y="3043097"/>
              <a:ext cx="355418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800" b="1" u="sng" dirty="0"/>
                <a:t>Schrödinger</a:t>
              </a:r>
              <a:r>
                <a:rPr lang="en-US" altLang="ja-JP" sz="2800" b="1" i="0" u="sng" strike="noStrike" baseline="0" dirty="0"/>
                <a:t> eq.</a:t>
              </a:r>
              <a:endParaRPr lang="en-US" altLang="ja-JP" sz="3200" b="1" u="sng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テキスト ボックス 18">
                  <a:extLst>
                    <a:ext uri="{FF2B5EF4-FFF2-40B4-BE49-F238E27FC236}">
                      <a16:creationId xmlns:a16="http://schemas.microsoft.com/office/drawing/2014/main" id="{EECE98B4-EA4D-55C8-D4A8-42E2633AC3E7}"/>
                    </a:ext>
                  </a:extLst>
                </p:cNvPr>
                <p:cNvSpPr txBox="1"/>
                <p:nvPr/>
              </p:nvSpPr>
              <p:spPr>
                <a:xfrm>
                  <a:off x="1081776" y="3566317"/>
                  <a:ext cx="5763524" cy="1086451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b="0" i="1" u="none" strike="noStrike" baseline="0" dirty="0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altLang="ja-JP" sz="2400" b="0" i="1" u="none" strike="noStrike" baseline="0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b="0" i="1" u="none" strike="noStrike" baseline="0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ja-JP" sz="2400" b="0" i="1" u="none" strike="noStrike" baseline="0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400" b="0" i="1" u="none" strike="noStrike" baseline="0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ja-JP" sz="2400" b="0" i="1" u="none" strike="noStrike" baseline="0" dirty="0" smtClean="0">
                            <a:latin typeface="Cambria Math" panose="02040503050406030204" pitchFamily="18" charset="0"/>
                          </a:rPr>
                          <m:t>≔</m:t>
                        </m:r>
                        <m:sSup>
                          <m:sSupPr>
                            <m:ctrlPr>
                              <a:rPr lang="en-US" altLang="ja-JP" sz="2400" b="0" i="1" u="none" strike="noStrike" baseline="0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b="0" i="1" u="none" strike="noStrike" baseline="0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ja-JP" sz="2400" b="0" i="1" u="none" strike="noStrike" baseline="0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400" b="0" i="1" u="none" strike="noStrike" baseline="0" dirty="0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altLang="ja-JP" sz="2400" b="0" i="1" u="none" strike="noStrike" baseline="0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d>
                                  <m:dPr>
                                    <m:ctrlPr>
                                      <a:rPr lang="en-US" altLang="ja-JP" sz="2400" b="0" i="1" u="none" strike="noStrike" baseline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0" i="1" u="none" strike="noStrike" baseline="0" dirty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altLang="ja-JP" sz="2400" b="0" i="1" u="none" strike="noStrike" baseline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altLang="ja-JP" sz="2400" b="0" i="1" u="none" strike="noStrike" baseline="0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sz="2400" b="0" i="1" u="none" strike="noStrike" baseline="0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b="0" i="1" u="none" strike="noStrike" baseline="0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ja-JP" sz="2400" b="0" i="1" u="none" strike="noStrike" baseline="0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400" b="0" i="1" u="none" strike="noStrike" baseline="0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ja-JP" sz="2400" b="0" i="1" u="none" strike="noStrike" baseline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ℍ</m:t>
                        </m:r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:=−</m:t>
                        </m:r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  <m:sSup>
                          <m:sSupPr>
                            <m:ctrlP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ja-JP" sz="2400" dirty="0">
                                <a:latin typeface="Cambria Math" panose="02040503050406030204" pitchFamily="18" charset="0"/>
                              </a:rPr>
                              <m:t>∇</m:t>
                            </m:r>
                          </m:e>
                          <m:sup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oMath>
                    </m:oMathPara>
                  </a14:m>
                  <a:endParaRPr lang="ja-JP" altLang="en-US" sz="2400" dirty="0"/>
                </a:p>
                <a:p>
                  <a:endParaRPr lang="en-US" altLang="ja-JP" sz="2800" b="0" i="0" u="none" strike="noStrike" baseline="0" dirty="0"/>
                </a:p>
              </p:txBody>
            </p:sp>
          </mc:Choice>
          <mc:Fallback xmlns="">
            <p:sp>
              <p:nvSpPr>
                <p:cNvPr id="19" name="テキスト ボックス 18">
                  <a:extLst>
                    <a:ext uri="{FF2B5EF4-FFF2-40B4-BE49-F238E27FC236}">
                      <a16:creationId xmlns:a16="http://schemas.microsoft.com/office/drawing/2014/main" id="{EECE98B4-EA4D-55C8-D4A8-42E2633AC3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1776" y="3566317"/>
                  <a:ext cx="5763524" cy="108645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テキスト ボックス 20">
                  <a:extLst>
                    <a:ext uri="{FF2B5EF4-FFF2-40B4-BE49-F238E27FC236}">
                      <a16:creationId xmlns:a16="http://schemas.microsoft.com/office/drawing/2014/main" id="{8CFF6087-E6ED-4F6A-F1B1-2E017BE534EA}"/>
                    </a:ext>
                  </a:extLst>
                </p:cNvPr>
                <p:cNvSpPr txBox="1"/>
                <p:nvPr/>
              </p:nvSpPr>
              <p:spPr>
                <a:xfrm>
                  <a:off x="2082519" y="4136694"/>
                  <a:ext cx="3401786" cy="79457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ℍℙ</m:t>
                        </m:r>
                        <m:d>
                          <m:dPr>
                            <m:ctrlP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21" name="テキスト ボックス 20">
                  <a:extLst>
                    <a:ext uri="{FF2B5EF4-FFF2-40B4-BE49-F238E27FC236}">
                      <a16:creationId xmlns:a16="http://schemas.microsoft.com/office/drawing/2014/main" id="{8CFF6087-E6ED-4F6A-F1B1-2E017BE534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2519" y="4136694"/>
                  <a:ext cx="3401786" cy="79457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0C7B9391-4E22-44A8-D45A-86829625A141}"/>
                </a:ext>
              </a:extLst>
            </p:cNvPr>
            <p:cNvSpPr/>
            <p:nvPr/>
          </p:nvSpPr>
          <p:spPr>
            <a:xfrm>
              <a:off x="838200" y="3079862"/>
              <a:ext cx="6007100" cy="1885838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6662DDE6-9626-1094-EF65-0B6C81BC272A}"/>
              </a:ext>
            </a:extLst>
          </p:cNvPr>
          <p:cNvGrpSpPr/>
          <p:nvPr/>
        </p:nvGrpSpPr>
        <p:grpSpPr>
          <a:xfrm>
            <a:off x="7088876" y="2824422"/>
            <a:ext cx="4084889" cy="1891968"/>
            <a:chOff x="6479255" y="3288532"/>
            <a:chExt cx="4084889" cy="18919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D0FFAE60-A6A7-514A-88CA-2DD181806840}"/>
                    </a:ext>
                  </a:extLst>
                </p:cNvPr>
                <p:cNvSpPr txBox="1"/>
                <p:nvPr/>
              </p:nvSpPr>
              <p:spPr>
                <a:xfrm>
                  <a:off x="6479255" y="3288532"/>
                  <a:ext cx="4084889" cy="160755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2800" dirty="0"/>
                    <a:t>Effective potential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  <m:sSup>
                          <m:s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  <m:f>
                          <m:f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𝑑𝑟</m:t>
                            </m:r>
                          </m:den>
                        </m:f>
                        <m:d>
                          <m:d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sSup>
                              <m:sSup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</m:d>
                      </m:oMath>
                      <m:oMath xmlns:m="http://schemas.openxmlformats.org/officeDocument/2006/math"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b="0" i="0" dirty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ja-JP" b="0" i="0" dirty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ja-JP" b="0" i="0" dirty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ja-JP" b="0" i="0" dirty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  <m:sup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  <m:sSup>
                          <m:sSupPr>
                            <m:ctrlP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ja-JP" b="0" i="0" dirty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  <m:sup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sSup>
                              <m:sSupPr>
                                <m:ctrlP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altLang="ja-JP" i="1" dirty="0"/>
                </a:p>
              </p:txBody>
            </p:sp>
          </mc:Choice>
          <mc:Fallback xmlns=""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D0FFAE60-A6A7-514A-88CA-2DD1818068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9255" y="3288532"/>
                  <a:ext cx="4084889" cy="1607556"/>
                </a:xfrm>
                <a:prstGeom prst="rect">
                  <a:avLst/>
                </a:prstGeom>
                <a:blipFill>
                  <a:blip r:embed="rId7"/>
                  <a:stretch>
                    <a:fillRect l="-3134" t="-378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テキスト ボックス 25">
                  <a:extLst>
                    <a:ext uri="{FF2B5EF4-FFF2-40B4-BE49-F238E27FC236}">
                      <a16:creationId xmlns:a16="http://schemas.microsoft.com/office/drawing/2014/main" id="{37113B0F-32F1-4028-FB3D-A637F172C6CC}"/>
                    </a:ext>
                  </a:extLst>
                </p:cNvPr>
                <p:cNvSpPr txBox="1"/>
                <p:nvPr/>
              </p:nvSpPr>
              <p:spPr>
                <a:xfrm>
                  <a:off x="6597663" y="4811168"/>
                  <a:ext cx="219256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ja-JP" b="0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∈(</m:t>
                        </m:r>
                        <m:r>
                          <m:rPr>
                            <m:sty m:val="p"/>
                          </m:rPr>
                          <a:rPr lang="en-US" altLang="ja-JP" b="0" i="0" dirty="0" smtClean="0"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US" altLang="ja-JP" b="0" i="0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altLang="ja-JP" b="0" i="0" dirty="0" smtClean="0">
                            <a:latin typeface="Cambria Math" panose="02040503050406030204" pitchFamily="18" charset="0"/>
                          </a:rPr>
                          <m:t>middle</m:t>
                        </m:r>
                        <m:r>
                          <a:rPr lang="en-US" altLang="ja-JP" b="0" i="0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altLang="ja-JP" b="0" i="0" dirty="0" smtClean="0">
                            <a:latin typeface="Cambria Math" panose="02040503050406030204" pitchFamily="18" charset="0"/>
                          </a:rPr>
                          <m:t>out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26" name="テキスト ボックス 25">
                  <a:extLst>
                    <a:ext uri="{FF2B5EF4-FFF2-40B4-BE49-F238E27FC236}">
                      <a16:creationId xmlns:a16="http://schemas.microsoft.com/office/drawing/2014/main" id="{37113B0F-32F1-4028-FB3D-A637F172C6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7663" y="4811168"/>
                  <a:ext cx="2192561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639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498C6B05-0807-4442-B191-B32F9FBDC57C}"/>
              </a:ext>
            </a:extLst>
          </p:cNvPr>
          <p:cNvGrpSpPr/>
          <p:nvPr/>
        </p:nvGrpSpPr>
        <p:grpSpPr>
          <a:xfrm>
            <a:off x="879928" y="5176640"/>
            <a:ext cx="6870701" cy="1041534"/>
            <a:chOff x="879928" y="5176640"/>
            <a:chExt cx="6870701" cy="1041534"/>
          </a:xfrm>
        </p:grpSpPr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6920E193-A561-C0EF-6D5B-5047048852A7}"/>
                </a:ext>
              </a:extLst>
            </p:cNvPr>
            <p:cNvSpPr txBox="1"/>
            <p:nvPr/>
          </p:nvSpPr>
          <p:spPr>
            <a:xfrm>
              <a:off x="879928" y="5756509"/>
              <a:ext cx="687070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400" dirty="0"/>
                <a:t>Problem is mapped onto the eigenvalue problem:</a:t>
              </a:r>
            </a:p>
          </p:txBody>
        </p:sp>
        <p:sp>
          <p:nvSpPr>
            <p:cNvPr id="31" name="矢印: 下 30">
              <a:extLst>
                <a:ext uri="{FF2B5EF4-FFF2-40B4-BE49-F238E27FC236}">
                  <a16:creationId xmlns:a16="http://schemas.microsoft.com/office/drawing/2014/main" id="{BFAD07A5-B849-692C-B2FF-46985E2B2DE3}"/>
                </a:ext>
              </a:extLst>
            </p:cNvPr>
            <p:cNvSpPr/>
            <p:nvPr/>
          </p:nvSpPr>
          <p:spPr>
            <a:xfrm>
              <a:off x="3327619" y="5176640"/>
              <a:ext cx="911586" cy="412363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6" name="図 35">
            <a:extLst>
              <a:ext uri="{FF2B5EF4-FFF2-40B4-BE49-F238E27FC236}">
                <a16:creationId xmlns:a16="http://schemas.microsoft.com/office/drawing/2014/main" id="{22CBCA08-49A1-817C-AEE0-7C4DAF94D1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13" y="4753411"/>
            <a:ext cx="3159463" cy="195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81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＋メイリオ">
      <a:majorFont>
        <a:latin typeface="Segoe UI Semibold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4287</TotalTime>
  <Words>1409</Words>
  <Application>Microsoft Office PowerPoint</Application>
  <PresentationFormat>ワイド画面</PresentationFormat>
  <Paragraphs>234</Paragraphs>
  <Slides>22</Slides>
  <Notes>20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30" baseType="lpstr">
      <vt:lpstr>CMR10</vt:lpstr>
      <vt:lpstr>Segoe UI 本文</vt:lpstr>
      <vt:lpstr>游ゴシック</vt:lpstr>
      <vt:lpstr>Arial</vt:lpstr>
      <vt:lpstr>Cambria Math</vt:lpstr>
      <vt:lpstr>Segoe UI</vt:lpstr>
      <vt:lpstr>Segoe UI Semibold</vt:lpstr>
      <vt:lpstr>Office テーマ</vt:lpstr>
      <vt:lpstr>PowerPoint プレゼンテーション</vt:lpstr>
      <vt:lpstr>What is the Mpemba effect?</vt:lpstr>
      <vt:lpstr>Recent theoretical viewpoint</vt:lpstr>
      <vt:lpstr>Our previous works on the Mpemba effect</vt:lpstr>
      <vt:lpstr>Experimental viewpoint</vt:lpstr>
      <vt:lpstr>Aim of this work</vt:lpstr>
      <vt:lpstr>Model: Langevin dynamics</vt:lpstr>
      <vt:lpstr>Solvable potential</vt:lpstr>
      <vt:lpstr>Mapping to Schrödinger equation</vt:lpstr>
      <vt:lpstr>Construction of a solution</vt:lpstr>
      <vt:lpstr>General solution of ϕ_m</vt:lpstr>
      <vt:lpstr>Eigenvalue spectrum</vt:lpstr>
      <vt:lpstr>Demonstration of the Mpemba effect</vt:lpstr>
      <vt:lpstr>Demonstration of the Mpemba effect</vt:lpstr>
      <vt:lpstr>Kullback-Leibler divergence</vt:lpstr>
      <vt:lpstr>When does the Mpemba effect occurs?</vt:lpstr>
      <vt:lpstr>When does the Mpemba effect occur?</vt:lpstr>
      <vt:lpstr>Phase diagram of the Mpemba effect</vt:lpstr>
      <vt:lpstr>Discussion</vt:lpstr>
      <vt:lpstr>Summary</vt:lpstr>
      <vt:lpstr>More terms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竹原　有津奈</dc:creator>
  <cp:lastModifiedBy>TAKADA Satoshi</cp:lastModifiedBy>
  <cp:revision>49</cp:revision>
  <cp:lastPrinted>2024-04-12T07:56:50Z</cp:lastPrinted>
  <dcterms:created xsi:type="dcterms:W3CDTF">2024-04-12T06:48:51Z</dcterms:created>
  <dcterms:modified xsi:type="dcterms:W3CDTF">2026-03-18T01:37:58Z</dcterms:modified>
</cp:coreProperties>
</file>