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60" r:id="rId3"/>
    <p:sldId id="307" r:id="rId4"/>
    <p:sldId id="264" r:id="rId5"/>
    <p:sldId id="308" r:id="rId6"/>
    <p:sldId id="311" r:id="rId7"/>
    <p:sldId id="310" r:id="rId8"/>
    <p:sldId id="300" r:id="rId9"/>
    <p:sldId id="305" r:id="rId10"/>
    <p:sldId id="261" r:id="rId11"/>
    <p:sldId id="278" r:id="rId12"/>
    <p:sldId id="270" r:id="rId13"/>
    <p:sldId id="271" r:id="rId14"/>
    <p:sldId id="267" r:id="rId15"/>
    <p:sldId id="298" r:id="rId16"/>
    <p:sldId id="299" r:id="rId17"/>
    <p:sldId id="280" r:id="rId18"/>
    <p:sldId id="279" r:id="rId19"/>
    <p:sldId id="263" r:id="rId20"/>
    <p:sldId id="277" r:id="rId21"/>
    <p:sldId id="312" r:id="rId22"/>
    <p:sldId id="304" r:id="rId23"/>
    <p:sldId id="283" r:id="rId24"/>
    <p:sldId id="287" r:id="rId25"/>
    <p:sldId id="281" r:id="rId26"/>
    <p:sldId id="284" r:id="rId27"/>
    <p:sldId id="285" r:id="rId28"/>
    <p:sldId id="288" r:id="rId29"/>
    <p:sldId id="286" r:id="rId30"/>
    <p:sldId id="294" r:id="rId31"/>
    <p:sldId id="293" r:id="rId32"/>
    <p:sldId id="295" r:id="rId33"/>
    <p:sldId id="296" r:id="rId34"/>
    <p:sldId id="290" r:id="rId3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444"/>
    <a:srgbClr val="E8E8E8"/>
    <a:srgbClr val="D1D1D1"/>
    <a:srgbClr val="EE4444"/>
    <a:srgbClr val="EE9999"/>
    <a:srgbClr val="FF9999"/>
    <a:srgbClr val="FFC3C3"/>
    <a:srgbClr val="DD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32" autoAdjust="0"/>
    <p:restoredTop sz="94608" autoAdjust="0"/>
  </p:normalViewPr>
  <p:slideViewPr>
    <p:cSldViewPr snapToGrid="0">
      <p:cViewPr>
        <p:scale>
          <a:sx n="125" d="100"/>
          <a:sy n="125" d="100"/>
        </p:scale>
        <p:origin x="176" y="1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138F8A-1B30-4CEE-BBFB-C6BADEE4BF50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ADE43-C199-4CBB-BFE5-9B623FE991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4509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1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4276579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27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523264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28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38162309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29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3787056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30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1933947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12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3933550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937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19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3403602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20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3599180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23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295905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24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3717985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25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2065367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ADE43-C199-4CBB-BFE5-9B623FE991E2}" type="slidenum">
              <a:rPr kumimoji="1" lang="en-US" altLang="ja-JP" smtClean="0"/>
              <a:t>26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3654684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04EEB2-C6B8-3653-7E3F-317DE83443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066320"/>
            <a:ext cx="12192000" cy="2387600"/>
          </a:xfrm>
          <a:solidFill>
            <a:schemeClr val="tx2"/>
          </a:solidFill>
        </p:spPr>
        <p:txBody>
          <a:bodyPr anchor="ctr"/>
          <a:lstStyle>
            <a:lvl1pPr algn="ctr">
              <a:defRPr sz="5400">
                <a:solidFill>
                  <a:schemeClr val="bg1"/>
                </a:solidFill>
                <a:latin typeface="Optima" panose="02000503060000020004" pitchFamily="2" charset="0"/>
                <a:ea typeface="Calibri" panose="020B0200000000000000" pitchFamily="50" charset="-128"/>
              </a:defRPr>
            </a:lvl1pPr>
          </a:lstStyle>
          <a:p>
            <a:r>
              <a:rPr kumimoji="1" lang="en-US" altLang="ja-JP" dirty="0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4B59D5E-BE39-8D69-30E9-857AA1DB8F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53920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alibri" panose="020B0200000000000000" pitchFamily="50" charset="-128"/>
                <a:ea typeface="Calibri" panose="020B0200000000000000" pitchFamily="50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en-US" altLang="ja-JP" dirty="0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C384A5-0FE1-3977-1BC8-B20469D75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altLang="ja-JP"/>
              <a:t>2026/8/25</a:t>
            </a:r>
            <a:endParaRPr lang="en-US" altLang="ja-JP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4B31F6B-2B49-2CDF-3689-C8AE5CC67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素粒子物理学の進展</a:t>
            </a:r>
            <a:r>
              <a:rPr lang="en-US" altLang="ja-JP"/>
              <a:t>2026</a:t>
            </a:r>
            <a:endParaRPr lang="en-US" altLang="ja-JP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EDEFA38-EAD7-3056-3DE7-1FB3DF373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E090C00-52BC-4242-9516-3407A889109A}" type="slidenum">
              <a:rPr lang="en-US" altLang="ja-JP" smtClean="0"/>
              <a:pPr/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14733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929A2E-E416-557A-2FBF-FC4E4B0D2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55BED19-A9B7-805A-3111-B4E788E8E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en-US" altLang="ja-JP"/>
              <a:t>マスター テキストの書式設定</a:t>
            </a:r>
          </a:p>
          <a:p>
            <a:pPr lvl="1"/>
            <a:r>
              <a:rPr kumimoji="1" lang="en-US" altLang="ja-JP"/>
              <a:t>第 2 レベル</a:t>
            </a:r>
          </a:p>
          <a:p>
            <a:pPr lvl="2"/>
            <a:r>
              <a:rPr kumimoji="1" lang="en-US" altLang="ja-JP"/>
              <a:t>第 3 レベル</a:t>
            </a:r>
          </a:p>
          <a:p>
            <a:pPr lvl="3"/>
            <a:r>
              <a:rPr kumimoji="1" lang="en-US" altLang="ja-JP"/>
              <a:t>第 4 レベル</a:t>
            </a:r>
          </a:p>
          <a:p>
            <a:pPr lvl="4"/>
            <a:r>
              <a:rPr kumimoji="1" lang="en-US" altLang="ja-JP"/>
              <a:t>第 5 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0E4B562-4340-3711-EF53-8B3F4E535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5B0E019-B765-0E3E-3468-1EB925E09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B8A5AD-661F-2362-26B2-A62621FC4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‹#›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2414001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81F93DB-4BBC-5159-8EEC-E0E9D2F17B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en-US" altLang="ja-JP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200D717-5DDB-35E2-7D2C-26DCA6070B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en-US" altLang="ja-JP"/>
              <a:t>マスター テキストの書式設定</a:t>
            </a:r>
          </a:p>
          <a:p>
            <a:pPr lvl="1"/>
            <a:r>
              <a:rPr kumimoji="1" lang="en-US" altLang="ja-JP"/>
              <a:t>第 2 レベル</a:t>
            </a:r>
          </a:p>
          <a:p>
            <a:pPr lvl="2"/>
            <a:r>
              <a:rPr kumimoji="1" lang="en-US" altLang="ja-JP"/>
              <a:t>第 3 レベル</a:t>
            </a:r>
          </a:p>
          <a:p>
            <a:pPr lvl="3"/>
            <a:r>
              <a:rPr kumimoji="1" lang="en-US" altLang="ja-JP"/>
              <a:t>第 4 レベル</a:t>
            </a:r>
          </a:p>
          <a:p>
            <a:pPr lvl="4"/>
            <a:r>
              <a:rPr kumimoji="1" lang="en-US" altLang="ja-JP"/>
              <a:t>第 5 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B055728-C06D-5531-5BA1-426CD7E6F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42FF91B-8594-53AE-B236-61E5B6830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0F89B1-5F5A-0A1C-340C-B03CD5DC1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‹#›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2655786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9821F5-5A30-7F14-3425-423175FAC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02562"/>
          </a:xfrm>
          <a:solidFill>
            <a:schemeClr val="tx2">
              <a:lumMod val="90000"/>
              <a:lumOff val="10000"/>
            </a:schemeClr>
          </a:solidFill>
        </p:spPr>
        <p:txBody>
          <a:bodyPr lIns="360000" tIns="108000" rIns="360000" bIns="108000"/>
          <a:lstStyle>
            <a:lvl1pPr>
              <a:defRPr sz="3600">
                <a:solidFill>
                  <a:schemeClr val="bg1"/>
                </a:solidFill>
                <a:latin typeface="Calibri" panose="020B0200000000000000" pitchFamily="50" charset="-128"/>
                <a:ea typeface="Calibri" panose="020B0200000000000000" pitchFamily="50" charset="-128"/>
              </a:defRPr>
            </a:lvl1pPr>
          </a:lstStyle>
          <a:p>
            <a:r>
              <a:rPr kumimoji="1" lang="en-US" altLang="ja-JP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1AC0B1B-0F32-BEF0-244D-BDB4F266B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134" y="1229518"/>
            <a:ext cx="10775732" cy="4833145"/>
          </a:xfrm>
        </p:spPr>
        <p:txBody>
          <a:bodyPr/>
          <a:lstStyle/>
          <a:p>
            <a:pPr lvl="0"/>
            <a:r>
              <a:rPr kumimoji="1" lang="en-US" altLang="ja-JP"/>
              <a:t>マスター テキストの書式設定</a:t>
            </a:r>
          </a:p>
          <a:p>
            <a:pPr lvl="1"/>
            <a:r>
              <a:rPr kumimoji="1" lang="en-US" altLang="ja-JP"/>
              <a:t>第 2 レベル</a:t>
            </a:r>
          </a:p>
          <a:p>
            <a:pPr lvl="2"/>
            <a:r>
              <a:rPr kumimoji="1" lang="en-US" altLang="ja-JP"/>
              <a:t>第 3 レベル</a:t>
            </a:r>
          </a:p>
          <a:p>
            <a:pPr lvl="3"/>
            <a:r>
              <a:rPr kumimoji="1" lang="en-US" altLang="ja-JP"/>
              <a:t>第 4 レベル</a:t>
            </a:r>
          </a:p>
          <a:p>
            <a:pPr lvl="4"/>
            <a:r>
              <a:rPr kumimoji="1" lang="en-US" altLang="ja-JP"/>
              <a:t>第 5 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B380E0-A54B-2895-DCC6-7E71CDD3A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03D42E5-E22A-6898-93EA-6AF6BB707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4D3D85D-5844-830D-C9B2-3985198BC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‹#›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52555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8CA6FE-A25A-62DE-20F4-5ABB8E119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5400">
                <a:solidFill>
                  <a:schemeClr val="bg1">
                    <a:lumMod val="95000"/>
                  </a:schemeClr>
                </a:solidFill>
                <a:latin typeface="Calibri" panose="020B0200000000000000" pitchFamily="50" charset="-128"/>
                <a:ea typeface="Calibri" panose="020B0200000000000000" pitchFamily="50" charset="-128"/>
              </a:defRPr>
            </a:lvl1pPr>
          </a:lstStyle>
          <a:p>
            <a:r>
              <a:rPr kumimoji="1" lang="en-US" altLang="ja-JP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E3951B2-1CED-309B-4A99-8EE188AE0B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en-US" altLang="ja-JP" dirty="0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8062E97-430C-A384-AAB8-3F3D7BEE7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/>
              <a:t>2026/8/25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C3673D3-4E0A-078F-13A5-46359D2FC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ja-JP" altLang="en-US"/>
              <a:t>素粒子物理学の進展</a:t>
            </a:r>
            <a:r>
              <a:rPr lang="en-US" altLang="ja-JP"/>
              <a:t>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0454D1B-825A-36D7-B124-A3F5380AD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E090C00-52BC-4242-9516-3407A889109A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69851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7549F3-94E0-55AC-06F1-DA2232430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48B76EE-09FA-1B6C-8006-543CC9DD7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en-US" altLang="ja-JP"/>
              <a:t>マスター テキストの書式設定</a:t>
            </a:r>
          </a:p>
          <a:p>
            <a:pPr lvl="1"/>
            <a:r>
              <a:rPr kumimoji="1" lang="en-US" altLang="ja-JP"/>
              <a:t>第 2 レベル</a:t>
            </a:r>
          </a:p>
          <a:p>
            <a:pPr lvl="2"/>
            <a:r>
              <a:rPr kumimoji="1" lang="en-US" altLang="ja-JP"/>
              <a:t>第 3 レベル</a:t>
            </a:r>
          </a:p>
          <a:p>
            <a:pPr lvl="3"/>
            <a:r>
              <a:rPr kumimoji="1" lang="en-US" altLang="ja-JP"/>
              <a:t>第 4 レベル</a:t>
            </a:r>
          </a:p>
          <a:p>
            <a:pPr lvl="4"/>
            <a:r>
              <a:rPr kumimoji="1" lang="en-US" altLang="ja-JP"/>
              <a:t>第 5 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2738ED5-49F9-3054-5CF8-94C859D2E8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en-US" altLang="ja-JP"/>
              <a:t>マスター テキストの書式設定</a:t>
            </a:r>
          </a:p>
          <a:p>
            <a:pPr lvl="1"/>
            <a:r>
              <a:rPr kumimoji="1" lang="en-US" altLang="ja-JP"/>
              <a:t>第 2 レベル</a:t>
            </a:r>
          </a:p>
          <a:p>
            <a:pPr lvl="2"/>
            <a:r>
              <a:rPr kumimoji="1" lang="en-US" altLang="ja-JP"/>
              <a:t>第 3 レベル</a:t>
            </a:r>
          </a:p>
          <a:p>
            <a:pPr lvl="3"/>
            <a:r>
              <a:rPr kumimoji="1" lang="en-US" altLang="ja-JP"/>
              <a:t>第 4 レベル</a:t>
            </a:r>
          </a:p>
          <a:p>
            <a:pPr lvl="4"/>
            <a:r>
              <a:rPr kumimoji="1" lang="en-US" altLang="ja-JP"/>
              <a:t>第 5 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312B1F3-CE27-18ED-AE22-9D30C4400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8B54DF9-B30E-811F-0E11-EA1D44064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8398A36-0BEE-8775-3F20-D148DDDA7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‹#›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4106471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6AFCDE-7463-F637-2EB0-53A9C4A4A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en-US" altLang="ja-JP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9E38DC7-B96F-3514-A4CA-3ADE4D38A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7D1A531-F7F8-C0BE-7B77-090DFE4D63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en-US" altLang="ja-JP"/>
              <a:t>マスター テキストの書式設定</a:t>
            </a:r>
          </a:p>
          <a:p>
            <a:pPr lvl="1"/>
            <a:r>
              <a:rPr kumimoji="1" lang="en-US" altLang="ja-JP"/>
              <a:t>第 2 レベル</a:t>
            </a:r>
          </a:p>
          <a:p>
            <a:pPr lvl="2"/>
            <a:r>
              <a:rPr kumimoji="1" lang="en-US" altLang="ja-JP"/>
              <a:t>第 3 レベル</a:t>
            </a:r>
          </a:p>
          <a:p>
            <a:pPr lvl="3"/>
            <a:r>
              <a:rPr kumimoji="1" lang="en-US" altLang="ja-JP"/>
              <a:t>第 4 レベル</a:t>
            </a:r>
          </a:p>
          <a:p>
            <a:pPr lvl="4"/>
            <a:r>
              <a:rPr kumimoji="1" lang="en-US" altLang="ja-JP"/>
              <a:t>第 5 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D594A7D-095C-6721-552B-6C8E76F19E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D0DE8FB-F409-F2DB-C355-2B2990AD81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en-US" altLang="ja-JP"/>
              <a:t>マスター テキストの書式設定</a:t>
            </a:r>
          </a:p>
          <a:p>
            <a:pPr lvl="1"/>
            <a:r>
              <a:rPr kumimoji="1" lang="en-US" altLang="ja-JP"/>
              <a:t>第 2 レベル</a:t>
            </a:r>
          </a:p>
          <a:p>
            <a:pPr lvl="2"/>
            <a:r>
              <a:rPr kumimoji="1" lang="en-US" altLang="ja-JP"/>
              <a:t>第 3 レベル</a:t>
            </a:r>
          </a:p>
          <a:p>
            <a:pPr lvl="3"/>
            <a:r>
              <a:rPr kumimoji="1" lang="en-US" altLang="ja-JP"/>
              <a:t>第 4 レベル</a:t>
            </a:r>
          </a:p>
          <a:p>
            <a:pPr lvl="4"/>
            <a:r>
              <a:rPr kumimoji="1" lang="en-US" altLang="ja-JP"/>
              <a:t>第 5 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4488C6F-89AE-C7EB-104C-586A4D3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F66611D-C256-4B9D-5768-CABD4C7EC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33BC14E-F843-E582-D6F4-8CC77B775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‹#›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4191102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B3808C-3881-DCAC-DE23-6DBE52CD6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B24281C-A5D2-7A6D-8A2D-B17D005BA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7EAE2AB-1291-F5BE-0679-7CB31FF5E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B68588E-614D-3672-AAA4-83E038D42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‹#›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1144273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2A2F82E-0316-1B99-3094-05871961A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E8B8C5B-43B3-CDB2-2135-0E08341A3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62A2B2-D77A-11DD-06B3-E333ACDC9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‹#›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972819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727C1D-5C28-B31B-6621-61BBB55BB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en-US" altLang="ja-JP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9D670E0-72D9-8B85-7F7A-175556821C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en-US" altLang="ja-JP"/>
              <a:t>マスター テキストの書式設定</a:t>
            </a:r>
          </a:p>
          <a:p>
            <a:pPr lvl="1"/>
            <a:r>
              <a:rPr kumimoji="1" lang="en-US" altLang="ja-JP"/>
              <a:t>第 2 レベル</a:t>
            </a:r>
          </a:p>
          <a:p>
            <a:pPr lvl="2"/>
            <a:r>
              <a:rPr kumimoji="1" lang="en-US" altLang="ja-JP"/>
              <a:t>第 3 レベル</a:t>
            </a:r>
          </a:p>
          <a:p>
            <a:pPr lvl="3"/>
            <a:r>
              <a:rPr kumimoji="1" lang="en-US" altLang="ja-JP"/>
              <a:t>第 4 レベル</a:t>
            </a:r>
          </a:p>
          <a:p>
            <a:pPr lvl="4"/>
            <a:r>
              <a:rPr kumimoji="1" lang="en-US" altLang="ja-JP"/>
              <a:t>第 5 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E3E6228-E3C5-685F-D5D2-A37DE48AD6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en-US" altLang="ja-JP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4D60950-5EF0-829A-00B2-356F6392E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4670499-5057-33F7-61BD-F7F158A0C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50057A0-D8DF-E805-22E5-D361B3BF8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‹#›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216996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D3AEE7-80FC-4AFA-DEFF-77D44D6AE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en-US" altLang="ja-JP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C42A776-5223-5E09-4334-953F80BC49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en-US" altLang="ja-JP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3D194E3-B80A-4D7A-A25E-EB52B60C04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en-US" altLang="ja-JP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B0300D9-A8D2-DB60-6559-5B0BE282A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D982579-18FB-2DCE-7030-DD8146135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9BF1E38-8165-3F3F-FE4B-64A04F3D1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‹#›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453731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A21BE39-6454-8A96-8ADF-F2BF09C59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en-US" altLang="ja-JP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A6DE0A4-3A7D-D4E3-9C57-02699056D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en-US" altLang="ja-JP"/>
              <a:t>マスター テキストの書式設定</a:t>
            </a:r>
          </a:p>
          <a:p>
            <a:pPr lvl="1"/>
            <a:r>
              <a:rPr kumimoji="1" lang="en-US" altLang="ja-JP"/>
              <a:t>第 2 レベル</a:t>
            </a:r>
          </a:p>
          <a:p>
            <a:pPr lvl="2"/>
            <a:r>
              <a:rPr kumimoji="1" lang="en-US" altLang="ja-JP"/>
              <a:t>第 3 レベル</a:t>
            </a:r>
          </a:p>
          <a:p>
            <a:pPr lvl="3"/>
            <a:r>
              <a:rPr kumimoji="1" lang="en-US" altLang="ja-JP"/>
              <a:t>第 4 レベル</a:t>
            </a:r>
          </a:p>
          <a:p>
            <a:pPr lvl="4"/>
            <a:r>
              <a:rPr kumimoji="1" lang="en-US" altLang="ja-JP"/>
              <a:t>第 5 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3C89032-44CE-FCEE-07B0-A530C78E7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kumimoji="1" lang="en-US" altLang="ja-JP"/>
              <a:t>2026/8/25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4B2D509-4D2D-7B47-39A7-68FE31732E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F283070-853D-2E42-6F31-60024087F0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090C00-52BC-4242-9516-3407A889109A}" type="slidenum">
              <a:rPr kumimoji="1" lang="en-US" altLang="ja-JP" smtClean="0"/>
              <a:t>‹#›</a:t>
            </a:fld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1069278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608.1504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440.png"/><Relationship Id="rId18" Type="http://schemas.openxmlformats.org/officeDocument/2006/relationships/image" Target="../media/image490.png"/><Relationship Id="rId3" Type="http://schemas.openxmlformats.org/officeDocument/2006/relationships/image" Target="../media/image350.png"/><Relationship Id="rId7" Type="http://schemas.openxmlformats.org/officeDocument/2006/relationships/image" Target="../media/image46.png"/><Relationship Id="rId12" Type="http://schemas.openxmlformats.org/officeDocument/2006/relationships/image" Target="../media/image49.png"/><Relationship Id="rId17" Type="http://schemas.openxmlformats.org/officeDocument/2006/relationships/image" Target="../media/image481.png"/><Relationship Id="rId2" Type="http://schemas.openxmlformats.org/officeDocument/2006/relationships/image" Target="../media/image340.png"/><Relationship Id="rId16" Type="http://schemas.openxmlformats.org/officeDocument/2006/relationships/image" Target="../media/image4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0.png"/><Relationship Id="rId11" Type="http://schemas.openxmlformats.org/officeDocument/2006/relationships/image" Target="../media/image420.png"/><Relationship Id="rId5" Type="http://schemas.openxmlformats.org/officeDocument/2006/relationships/image" Target="../media/image39.png"/><Relationship Id="rId15" Type="http://schemas.openxmlformats.org/officeDocument/2006/relationships/image" Target="../media/image51.png"/><Relationship Id="rId10" Type="http://schemas.openxmlformats.org/officeDocument/2006/relationships/image" Target="../media/image410.png"/><Relationship Id="rId19" Type="http://schemas.openxmlformats.org/officeDocument/2006/relationships/image" Target="../media/image501.png"/><Relationship Id="rId4" Type="http://schemas.openxmlformats.org/officeDocument/2006/relationships/image" Target="../media/image360.png"/><Relationship Id="rId9" Type="http://schemas.openxmlformats.org/officeDocument/2006/relationships/image" Target="../media/image48.png"/><Relationship Id="rId1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56.png"/><Relationship Id="rId3" Type="http://schemas.openxmlformats.org/officeDocument/2006/relationships/image" Target="../media/image52.png"/><Relationship Id="rId12" Type="http://schemas.openxmlformats.org/officeDocument/2006/relationships/image" Target="../media/image61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0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0.png"/><Relationship Id="rId5" Type="http://schemas.openxmlformats.org/officeDocument/2006/relationships/image" Target="../media/image65.png"/><Relationship Id="rId4" Type="http://schemas.openxmlformats.org/officeDocument/2006/relationships/image" Target="../media/image48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2.pn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0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B96999-F716-41EC-2E7A-337AFF07D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834995"/>
            <a:ext cx="12192000" cy="2387600"/>
          </a:xfrm>
          <a:solidFill>
            <a:schemeClr val="tx2">
              <a:lumMod val="90000"/>
              <a:lumOff val="10000"/>
            </a:schemeClr>
          </a:solidFill>
        </p:spPr>
        <p:txBody>
          <a:bodyPr anchor="ctr">
            <a:normAutofit/>
          </a:bodyPr>
          <a:lstStyle/>
          <a:p>
            <a:r>
              <a:rPr kumimoji="1" lang="ja-JP" altLang="en-US" sz="4000">
                <a:latin typeface="MS Gothic" panose="020B0609070205080204" pitchFamily="49" charset="-128"/>
                <a:ea typeface="MS Gothic" panose="020B0609070205080204" pitchFamily="49" charset="-128"/>
              </a:rPr>
              <a:t>フローマッチングとオートエンコーダーによる</a:t>
            </a:r>
            <a:br>
              <a:rPr kumimoji="1" lang="en-US" altLang="ja-JP" sz="4000" dirty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kumimoji="1" lang="ja-JP" altLang="en-US" sz="4000">
                <a:latin typeface="MS Gothic" panose="020B0609070205080204" pitchFamily="49" charset="-128"/>
                <a:ea typeface="MS Gothic" panose="020B0609070205080204" pitchFamily="49" charset="-128"/>
              </a:rPr>
              <a:t>レプトンセクターの新たな相関の発見</a:t>
            </a:r>
            <a:endParaRPr kumimoji="1" lang="en-US" altLang="ja-JP" sz="4000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3C54D51-BFAC-95D8-6A19-BCAB5A4C51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78688"/>
            <a:ext cx="9144000" cy="1655762"/>
          </a:xfrm>
        </p:spPr>
        <p:txBody>
          <a:bodyPr>
            <a:normAutofit lnSpcReduction="10000"/>
          </a:bodyPr>
          <a:lstStyle/>
          <a:p>
            <a:pPr algn="r"/>
            <a:r>
              <a:rPr kumimoji="1" lang="ja-JP" altLang="en-US"/>
              <a:t>北川</a:t>
            </a:r>
            <a:r>
              <a:rPr kumimoji="1" lang="en-US" altLang="ja-JP" dirty="0"/>
              <a:t> </a:t>
            </a:r>
            <a:r>
              <a:rPr kumimoji="1" lang="ja-JP" altLang="en-US"/>
              <a:t>遥翔</a:t>
            </a:r>
            <a:r>
              <a:rPr kumimoji="1" lang="en-US" altLang="ja-JP" baseline="30000" dirty="0"/>
              <a:t>1</a:t>
            </a:r>
            <a:r>
              <a:rPr kumimoji="1" lang="en-US" altLang="ja-JP" dirty="0"/>
              <a:t>, </a:t>
            </a:r>
            <a:r>
              <a:rPr kumimoji="1" lang="ja-JP" altLang="en-US"/>
              <a:t>西村</a:t>
            </a:r>
            <a:r>
              <a:rPr kumimoji="1" lang="en-US" altLang="ja-JP" dirty="0"/>
              <a:t> </a:t>
            </a:r>
            <a:r>
              <a:rPr kumimoji="1" lang="ja-JP" altLang="en-US"/>
              <a:t>皐</a:t>
            </a:r>
            <a:r>
              <a:rPr kumimoji="1" lang="en-US" altLang="ja-JP" baseline="30000" dirty="0"/>
              <a:t>2</a:t>
            </a:r>
            <a:r>
              <a:rPr lang="en-US" altLang="ja-JP" dirty="0"/>
              <a:t>, </a:t>
            </a:r>
            <a:r>
              <a:rPr lang="ja-JP" altLang="en-US"/>
              <a:t>大塚</a:t>
            </a:r>
            <a:r>
              <a:rPr lang="en-US" altLang="ja-JP" dirty="0"/>
              <a:t> </a:t>
            </a:r>
            <a:r>
              <a:rPr lang="ja-JP" altLang="en-US"/>
              <a:t>啓</a:t>
            </a:r>
            <a:r>
              <a:rPr kumimoji="1" lang="en-US" altLang="ja-JP" baseline="30000" dirty="0"/>
              <a:t>1</a:t>
            </a:r>
          </a:p>
          <a:p>
            <a:pPr algn="r"/>
            <a:endParaRPr kumimoji="1" lang="en-US" altLang="ja-JP" baseline="30000" dirty="0"/>
          </a:p>
          <a:p>
            <a:pPr marL="457200" indent="-457200" algn="r">
              <a:buAutoNum type="arabicPeriod"/>
            </a:pPr>
            <a:r>
              <a:rPr lang="ja-JP" altLang="en-US"/>
              <a:t>九州大学</a:t>
            </a:r>
            <a:endParaRPr lang="en-US" altLang="ja-JP" dirty="0"/>
          </a:p>
          <a:p>
            <a:pPr marL="457200" indent="-457200" algn="r">
              <a:buAutoNum type="arabicPeriod"/>
            </a:pPr>
            <a:r>
              <a:rPr lang="ja-JP" altLang="en-US"/>
              <a:t>京都大学</a:t>
            </a:r>
            <a:endParaRPr lang="en-US" altLang="ja-JP" dirty="0"/>
          </a:p>
          <a:p>
            <a:endParaRPr kumimoji="1" lang="en-US" altLang="ja-JP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D041FA8-E090-E990-8BBF-27E5972455C4}"/>
              </a:ext>
            </a:extLst>
          </p:cNvPr>
          <p:cNvSpPr txBox="1"/>
          <p:nvPr/>
        </p:nvSpPr>
        <p:spPr>
          <a:xfrm>
            <a:off x="9255149" y="3679115"/>
            <a:ext cx="2098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b="1" i="0" u="none" strike="noStrike" dirty="0">
                <a:solidFill>
                  <a:schemeClr val="bg1"/>
                </a:solidFill>
                <a:effectLst/>
                <a:latin typeface="Open Sans" panose="020B08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arXiv:2608.15042</a:t>
            </a:r>
            <a:endParaRPr kumimoji="1" lang="ja-JP" altLang="en-US">
              <a:solidFill>
                <a:schemeClr val="bg1"/>
              </a:solidFill>
            </a:endParaRPr>
          </a:p>
        </p:txBody>
      </p:sp>
      <p:sp>
        <p:nvSpPr>
          <p:cNvPr id="8" name="日付プレースホルダー 7">
            <a:extLst>
              <a:ext uri="{FF2B5EF4-FFF2-40B4-BE49-F238E27FC236}">
                <a16:creationId xmlns:a16="http://schemas.microsoft.com/office/drawing/2014/main" id="{25596992-8D29-1F0F-65D7-5090A61FD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2026/8/25</a:t>
            </a:r>
            <a:endParaRPr lang="en-US" altLang="ja-JP" dirty="0"/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E8A2D6C8-3D83-961A-9765-E20CAE788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lang="en-US" altLang="ja-JP" smtClean="0"/>
              <a:pPr/>
              <a:t>1</a:t>
            </a:fld>
            <a:endParaRPr lang="en-US" altLang="ja-JP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A57A140-A4A2-33D4-8453-20C611246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ja-JP" altLang="en-US"/>
              <a:t>素粒子物理学の進展</a:t>
            </a:r>
            <a:r>
              <a:rPr lang="en-US" altLang="ja-JP"/>
              <a:t>2026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384360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913C1F-BC01-DE9B-E980-195198F3D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フローマッチングを用いた</a:t>
            </a:r>
            <a:br>
              <a:rPr kumimoji="1" lang="en-US" altLang="ja-JP" dirty="0"/>
            </a:br>
            <a:r>
              <a:rPr kumimoji="1" lang="ja-JP" altLang="en-US"/>
              <a:t>パラメータ探索</a:t>
            </a:r>
            <a:endParaRPr kumimoji="1" lang="en-US" altLang="ja-JP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F93C249-8D3B-EBA6-FF9C-CDEF187467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37F21F2-FDE5-772F-9FFF-BA33C1F31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2026/8/25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59CEBB9-0DFE-D9D2-411A-153154141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lang="en-US" altLang="ja-JP" smtClean="0"/>
              <a:pPr/>
              <a:t>10</a:t>
            </a:fld>
            <a:endParaRPr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C04F91D-6A34-3FE6-C8A8-589A4AE0A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ja-JP" altLang="en-US"/>
              <a:t>素粒子物理学の進展</a:t>
            </a:r>
            <a:r>
              <a:rPr lang="en-US" altLang="ja-JP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310108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2" descr="Figure">
            <a:extLst>
              <a:ext uri="{FF2B5EF4-FFF2-40B4-BE49-F238E27FC236}">
                <a16:creationId xmlns:a16="http://schemas.microsoft.com/office/drawing/2014/main" id="{EE9B3F64-3102-2711-6E56-D14E8DB4CB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30348" y="340912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altLang="ja-JP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24B1D4D-8602-AFA9-4C9A-FD410AF4BFBF}"/>
              </a:ext>
            </a:extLst>
          </p:cNvPr>
          <p:cNvSpPr txBox="1"/>
          <p:nvPr/>
        </p:nvSpPr>
        <p:spPr>
          <a:xfrm>
            <a:off x="414129" y="1584321"/>
            <a:ext cx="5821019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2020</a:t>
            </a:r>
            <a:r>
              <a:rPr kumimoji="1" lang="ja-JP" altLang="en-US" sz="2000"/>
              <a:t>年ごろ</a:t>
            </a:r>
            <a:r>
              <a:rPr lang="en-US" altLang="ja-JP" sz="2000" dirty="0"/>
              <a:t>: </a:t>
            </a:r>
          </a:p>
          <a:p>
            <a:pPr lvl="1"/>
            <a:r>
              <a:rPr kumimoji="1" lang="ja-JP" altLang="en-US" sz="2000" b="1"/>
              <a:t>拡散モデル</a:t>
            </a:r>
            <a:r>
              <a:rPr kumimoji="1" lang="en-US" altLang="ja-JP" sz="2000" dirty="0"/>
              <a:t>:</a:t>
            </a:r>
            <a:r>
              <a:rPr kumimoji="1" lang="ja-JP" altLang="en-US" sz="2000"/>
              <a:t>高いクオリティの画像生成</a:t>
            </a:r>
            <a:endParaRPr kumimoji="1" lang="en-US" altLang="ja-JP" sz="2000" dirty="0"/>
          </a:p>
          <a:p>
            <a:pPr lvl="1"/>
            <a:r>
              <a:rPr lang="ja-JP" altLang="en-US" sz="2000"/>
              <a:t>動画や音声にも応用が広がる</a:t>
            </a:r>
            <a:endParaRPr lang="en-US" altLang="ja-JP" sz="20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775BBA4-F042-882E-F6FC-4419CC1FDCF7}"/>
              </a:ext>
            </a:extLst>
          </p:cNvPr>
          <p:cNvSpPr txBox="1"/>
          <p:nvPr/>
        </p:nvSpPr>
        <p:spPr>
          <a:xfrm>
            <a:off x="414128" y="350163"/>
            <a:ext cx="36244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200"/>
              <a:t>フローマッチング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322CEDA-E4AE-E3DB-AC4E-416EAC65201D}"/>
              </a:ext>
            </a:extLst>
          </p:cNvPr>
          <p:cNvSpPr txBox="1"/>
          <p:nvPr/>
        </p:nvSpPr>
        <p:spPr>
          <a:xfrm>
            <a:off x="414129" y="4523060"/>
            <a:ext cx="5821019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ja-JP" sz="2000" dirty="0"/>
              <a:t>2023</a:t>
            </a:r>
            <a:r>
              <a:rPr lang="ja-JP" altLang="en-US" sz="2000"/>
              <a:t>年ごろ</a:t>
            </a:r>
            <a:r>
              <a:rPr lang="en-US" altLang="ja-JP" sz="2000" dirty="0"/>
              <a:t>: </a:t>
            </a:r>
          </a:p>
          <a:p>
            <a:pPr lvl="1"/>
            <a:r>
              <a:rPr lang="ja-JP" altLang="en-US" sz="2000" b="1"/>
              <a:t>フローマッチング</a:t>
            </a:r>
            <a:r>
              <a:rPr lang="en-US" altLang="ja-JP" sz="2000" dirty="0"/>
              <a:t>: </a:t>
            </a:r>
            <a:r>
              <a:rPr lang="ja-JP" altLang="en-US" sz="2000"/>
              <a:t>より高速・安定な生成</a:t>
            </a:r>
            <a:endParaRPr lang="en-US" altLang="ja-JP" sz="2000" dirty="0"/>
          </a:p>
          <a:p>
            <a:pPr lvl="1"/>
            <a:r>
              <a:rPr lang="en-US" altLang="ja-JP" sz="2000" dirty="0"/>
              <a:t>Physical AI</a:t>
            </a:r>
            <a:r>
              <a:rPr lang="ja-JP" altLang="en-US" sz="2000"/>
              <a:t>で注目</a:t>
            </a:r>
            <a:endParaRPr lang="en-US" altLang="ja-JP" sz="2000" dirty="0"/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FBC2C83-3421-5D13-5AF6-9FBE504E7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EF04736-5135-C1CC-1FDE-75275F8B8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11</a:t>
            </a:fld>
            <a:endParaRPr kumimoji="1"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C1E1985-CFD6-58B5-4448-08982023E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911305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6690C-1EEA-A143-6060-D28D82E66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>
            <a:extLst>
              <a:ext uri="{FF2B5EF4-FFF2-40B4-BE49-F238E27FC236}">
                <a16:creationId xmlns:a16="http://schemas.microsoft.com/office/drawing/2014/main" id="{812450AA-E8B5-6714-7C74-5888F90D3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問題設定</a:t>
            </a:r>
            <a:endParaRPr lang="en-US" altLang="ja-JP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テキスト ボックス 1">
                <a:extLst>
                  <a:ext uri="{FF2B5EF4-FFF2-40B4-BE49-F238E27FC236}">
                    <a16:creationId xmlns:a16="http://schemas.microsoft.com/office/drawing/2014/main" id="{F6DFED2F-2307-72BE-EC76-1324F593CCF0}"/>
                  </a:ext>
                </a:extLst>
              </p:cNvPr>
              <p:cNvSpPr txBox="1"/>
              <p:nvPr/>
            </p:nvSpPr>
            <p:spPr>
              <a:xfrm>
                <a:off x="1701718" y="1734861"/>
                <a:ext cx="4311983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  <m:sup>
                          <m: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sup>
                      </m:sSubSup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ja-JP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− </m:t>
                      </m:r>
                      <m:f>
                        <m:f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ja-JP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ja-JP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.,</m:t>
                      </m:r>
                    </m:oMath>
                  </m:oMathPara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2" name="テキスト ボックス 1">
                <a:extLst>
                  <a:ext uri="{FF2B5EF4-FFF2-40B4-BE49-F238E27FC236}">
                    <a16:creationId xmlns:a16="http://schemas.microsoft.com/office/drawing/2014/main" id="{F6DFED2F-2307-72BE-EC76-1324F593CCF0}"/>
                  </a:ext>
                </a:extLst>
              </p:cNvPr>
              <p:cNvSpPr txBox="1"/>
              <p:nvPr/>
            </p:nvSpPr>
            <p:spPr>
              <a:xfrm>
                <a:off x="1701718" y="1734861"/>
                <a:ext cx="4311983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kumimoji="1" lang="en-US" altLang="ja-JP" sz="20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 xml:space="preserve">ℒ=𝑌𝑖𝛼𝜈𝑁𝑖 𝑙𝛼 𝐻 − 12𝑀𝑖𝑗𝑁𝑖𝑁𝑗+h.𝑐.,</a:t>
                </a:r>
                <a:endParaRPr kumimoji="1" lang="en-US" altLang="ja-JP" sz="2000" dirty="0"/>
              </a:p>
            </p:txBody>
          </p:sp>
        </mc:Fallback>
      </mc:AlternateContent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E6FF82A-A406-3D63-9781-3158C3A81B81}"/>
              </a:ext>
            </a:extLst>
          </p:cNvPr>
          <p:cNvSpPr txBox="1"/>
          <p:nvPr/>
        </p:nvSpPr>
        <p:spPr>
          <a:xfrm>
            <a:off x="536976" y="1331622"/>
            <a:ext cx="48237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/>
              <a:t>タイプ</a:t>
            </a:r>
            <a:r>
              <a:rPr lang="en-US" altLang="ja-JP" sz="2000" dirty="0"/>
              <a:t>I</a:t>
            </a:r>
            <a:r>
              <a:rPr lang="ja-JP" altLang="en-US" sz="2000"/>
              <a:t>シーソー機構</a:t>
            </a:r>
            <a:r>
              <a:rPr lang="en-US" altLang="ja-JP" sz="2000" dirty="0"/>
              <a:t> (</a:t>
            </a:r>
            <a:r>
              <a:rPr lang="ja-JP" altLang="en-US" sz="2000"/>
              <a:t>対称性は課さない</a:t>
            </a:r>
            <a:r>
              <a:rPr lang="en-US" altLang="ja-JP" sz="2000" dirty="0"/>
              <a:t>)</a:t>
            </a:r>
            <a:endParaRPr kumimoji="1" lang="en-US" altLang="ja-JP" sz="20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CAEEFB5-6413-CD20-A2D4-629317596C34}"/>
              </a:ext>
            </a:extLst>
          </p:cNvPr>
          <p:cNvSpPr txBox="1"/>
          <p:nvPr/>
        </p:nvSpPr>
        <p:spPr>
          <a:xfrm>
            <a:off x="854056" y="4226482"/>
            <a:ext cx="87254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b="1"/>
              <a:t>探索パラメータ</a:t>
            </a:r>
            <a:r>
              <a:rPr lang="en-US" altLang="ja-JP" sz="2000" b="1" dirty="0"/>
              <a:t> </a:t>
            </a:r>
            <a:r>
              <a:rPr kumimoji="1" lang="en-US" altLang="ja-JP" sz="2000" b="1" dirty="0"/>
              <a:t>G (23 </a:t>
            </a:r>
            <a:r>
              <a:rPr lang="ja-JP" altLang="en-US" sz="2000" b="1"/>
              <a:t>成分</a:t>
            </a:r>
            <a:r>
              <a:rPr kumimoji="1" lang="en-US" altLang="ja-JP" sz="2000" b="1" dirty="0"/>
              <a:t>)</a:t>
            </a:r>
            <a:r>
              <a:rPr kumimoji="1" lang="en-US" altLang="ja-JP" sz="2000" dirty="0"/>
              <a:t>: Y </a:t>
            </a:r>
            <a:r>
              <a:rPr kumimoji="1" lang="ja-JP" altLang="en-US" sz="2000"/>
              <a:t>の実部・虚部</a:t>
            </a:r>
            <a:r>
              <a:rPr kumimoji="1" lang="en-US" altLang="ja-JP" sz="2000" dirty="0"/>
              <a:t>(18), M </a:t>
            </a:r>
            <a:r>
              <a:rPr kumimoji="1" lang="ja-JP" altLang="en-US" sz="2000"/>
              <a:t>の絶対値</a:t>
            </a:r>
            <a:r>
              <a:rPr kumimoji="1" lang="en-US" altLang="ja-JP" sz="2000" dirty="0"/>
              <a:t>(3), M </a:t>
            </a:r>
            <a:r>
              <a:rPr kumimoji="1" lang="ja-JP" altLang="en-US" sz="2000"/>
              <a:t>の位相</a:t>
            </a:r>
            <a:r>
              <a:rPr kumimoji="1" lang="en-US" altLang="ja-JP" sz="2000" dirty="0"/>
              <a:t>(2)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C1FDDD5-AEB9-C170-8192-26278ABEE236}"/>
              </a:ext>
            </a:extLst>
          </p:cNvPr>
          <p:cNvSpPr txBox="1"/>
          <p:nvPr/>
        </p:nvSpPr>
        <p:spPr>
          <a:xfrm>
            <a:off x="854056" y="4624099"/>
            <a:ext cx="2247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b="1"/>
              <a:t>観測量</a:t>
            </a:r>
            <a:r>
              <a:rPr lang="en-US" altLang="ja-JP" sz="2000" b="1" dirty="0"/>
              <a:t>L (5</a:t>
            </a:r>
            <a:r>
              <a:rPr lang="ja-JP" altLang="en-US" sz="2000" b="1"/>
              <a:t>成分</a:t>
            </a:r>
            <a:r>
              <a:rPr lang="en-US" altLang="ja-JP" sz="2000" b="1" dirty="0"/>
              <a:t>)</a:t>
            </a:r>
            <a:r>
              <a:rPr lang="en-US" altLang="ja-JP" sz="2000" dirty="0"/>
              <a:t>   </a:t>
            </a:r>
            <a:r>
              <a:rPr kumimoji="1" lang="en-US" altLang="ja-JP" sz="2000" dirty="0"/>
              <a:t>: 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503C346-AB90-FDFD-FB1A-A5B056D1B14B}"/>
              </a:ext>
            </a:extLst>
          </p:cNvPr>
          <p:cNvSpPr txBox="1"/>
          <p:nvPr/>
        </p:nvSpPr>
        <p:spPr>
          <a:xfrm>
            <a:off x="2506550" y="5513913"/>
            <a:ext cx="7014301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2400"/>
              <a:t>問題</a:t>
            </a:r>
            <a:r>
              <a:rPr kumimoji="1" lang="en-US" altLang="ja-JP" sz="2400" dirty="0"/>
              <a:t>:L</a:t>
            </a:r>
            <a:r>
              <a:rPr kumimoji="1" lang="ja-JP" altLang="en-US" sz="2400"/>
              <a:t>を与えてそれに整合する</a:t>
            </a:r>
            <a:r>
              <a:rPr kumimoji="1" lang="en-US" altLang="ja-JP" sz="2400" dirty="0"/>
              <a:t>G</a:t>
            </a:r>
            <a:r>
              <a:rPr kumimoji="1" lang="ja-JP" altLang="en-US" sz="2400"/>
              <a:t>を発見する</a:t>
            </a:r>
            <a:endParaRPr lang="en-US" altLang="ja-JP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F291FDF7-3B69-C89A-1840-6A3724BAC378}"/>
                  </a:ext>
                </a:extLst>
              </p:cNvPr>
              <p:cNvSpPr txBox="1"/>
              <p:nvPr/>
            </p:nvSpPr>
            <p:spPr>
              <a:xfrm>
                <a:off x="6096000" y="1869064"/>
                <a:ext cx="236571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kumimoji="1"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ja-JP" sz="20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</m:d>
                        </m:e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kumimoji="1" lang="en-US" altLang="ja-JP" sz="2000"/>
              </a:p>
            </p:txBody>
          </p:sp>
        </mc:Choice>
        <mc:Fallback xmlns=""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F291FDF7-3B69-C89A-1840-6A3724BAC378}"/>
                  </a:ext>
                </a:extLst>
              </p:cNvPr>
              <p:cNvSpPr txBox="1"/>
              <p:nvPr/>
            </p:nvSpPr>
            <p:spPr>
              <a:xfrm>
                <a:off x="6096000" y="1869064"/>
                <a:ext cx="236571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:r>
                  <a:rPr kumimoji="1" lang="en-US" altLang="ja-JP" sz="2000" i="1">
                    <a:latin typeface="Cambria Math" panose="02040503050406030204" pitchFamily="18" charset="0"/>
                  </a:rPr>
                  <a:t xml:space="preserve">𝑚𝜈=𝐻2𝑌𝑇𝑀−1𝑌</a:t>
                </a:r>
                <a:endParaRPr kumimoji="1" lang="en-US" altLang="ja-JP" sz="200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1C11438A-8AD2-6F75-3C82-F8F47F025EC4}"/>
                  </a:ext>
                </a:extLst>
              </p:cNvPr>
              <p:cNvSpPr txBox="1"/>
              <p:nvPr/>
            </p:nvSpPr>
            <p:spPr>
              <a:xfrm>
                <a:off x="3955381" y="2431657"/>
                <a:ext cx="4281237" cy="4083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𝑃𝑀𝑁𝑆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bSup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𝑃𝑀𝑁𝑆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𝑑𝑖𝑎𝑔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1C11438A-8AD2-6F75-3C82-F8F47F025EC4}"/>
                  </a:ext>
                </a:extLst>
              </p:cNvPr>
              <p:cNvSpPr txBox="1"/>
              <p:nvPr/>
            </p:nvSpPr>
            <p:spPr>
              <a:xfrm>
                <a:off x="3955381" y="2431657"/>
                <a:ext cx="4281237" cy="4083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:r>
                  <a:rPr kumimoji="1" lang="en-US" altLang="ja-JP" sz="2000" i="1">
                    <a:latin typeface="Cambria Math" panose="02040503050406030204" pitchFamily="18" charset="0"/>
                  </a:rPr>
                  <a:t xml:space="preserve">𝑈𝑃𝑀𝑁𝑆𝑇𝑚𝜈𝑈𝑃𝑀𝑁𝑆=𝑑𝑖𝑎𝑔(𝑚1, 𝑚2, 𝑚3)</a:t>
                </a:r>
                <a:endParaRPr kumimoji="1" lang="en-US" altLang="ja-JP" sz="200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208A31E6-1466-DD5A-5BF0-CB42EE52E9BB}"/>
                  </a:ext>
                </a:extLst>
              </p:cNvPr>
              <p:cNvSpPr txBox="1"/>
              <p:nvPr/>
            </p:nvSpPr>
            <p:spPr>
              <a:xfrm>
                <a:off x="738700" y="2804139"/>
                <a:ext cx="10714600" cy="11390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𝑃𝑀𝑁𝑆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sSup>
                                  <m:sSup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sSub>
                                      <m:sSubPr>
                                        <m:ctrlP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𝛿</m:t>
                                        </m:r>
                                      </m:e>
                                      <m:sub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</a:rPr>
                                          <m:t>𝐶𝑃</m:t>
                                        </m:r>
                                      </m:sub>
                                    </m:sSub>
                                  </m:sup>
                                </m:sSup>
                              </m:e>
                            </m:mr>
                            <m:mr>
                              <m:e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  <m:sSup>
                                  <m:sSup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sSub>
                                      <m:sSubPr>
                                        <m:ctrlP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𝛿</m:t>
                                        </m:r>
                                      </m:e>
                                      <m:sub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</a:rPr>
                                          <m:t>𝐶𝑃</m:t>
                                        </m:r>
                                      </m:sub>
                                    </m:sSub>
                                  </m:sup>
                                </m:sSup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  <m:sSup>
                                  <m:sSup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sSub>
                                      <m:sSubPr>
                                        <m:ctrlP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𝛿</m:t>
                                        </m:r>
                                      </m:e>
                                      <m:sub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</a:rPr>
                                          <m:t>𝐶𝑃</m:t>
                                        </m:r>
                                      </m:sub>
                                    </m:sSub>
                                  </m:sup>
                                </m:sSup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  <m:sSup>
                                  <m:sSupPr>
                                    <m:ctrlP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sSub>
                                      <m:sSubPr>
                                        <m:ctrlP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𝛿</m:t>
                                        </m:r>
                                      </m:e>
                                      <m:sub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</a:rPr>
                                          <m:t>𝐶𝑃</m:t>
                                        </m:r>
                                      </m:sub>
                                    </m:sSub>
                                  </m:sup>
                                </m:sSup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  <m:r>
                                  <a:rPr kumimoji="1" lang="en-US" altLang="ja-JP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  <m:sSup>
                                  <m:sSupPr>
                                    <m:ctrlP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sSub>
                                      <m:sSubPr>
                                        <m:ctrlP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𝛿</m:t>
                                        </m:r>
                                      </m:e>
                                      <m:sub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</a:rPr>
                                          <m:t>𝐶𝑃</m:t>
                                        </m:r>
                                      </m:sub>
                                    </m:sSub>
                                  </m:sup>
                                </m:sSup>
                              </m:e>
                              <m:e>
                                <m:sSub>
                                  <m:sSubPr>
                                    <m:ctrlP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sSup>
                                  <m:sSupPr>
                                    <m:ctrlP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kumimoji="1" lang="en-US" altLang="ja-JP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  <m:sSub>
                                      <m:sSubPr>
                                        <m:ctrlP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e>
                                      <m:sub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21</m:t>
                                        </m:r>
                                      </m:sub>
                                    </m:sSub>
                                  </m:sup>
                                </m:sSup>
                              </m:e>
                              <m:e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kumimoji="1" lang="en-US" altLang="ja-JP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sSup>
                                  <m:sSupPr>
                                    <m:ctrlPr>
                                      <a:rPr kumimoji="1" lang="en-US" altLang="ja-JP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kumimoji="1" lang="en-US" altLang="ja-JP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  <m:sSub>
                                      <m:sSubPr>
                                        <m:ctrlP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e>
                                      <m:sub>
                                        <m:r>
                                          <a:rPr kumimoji="1" lang="en-US" altLang="ja-JP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3</m:t>
                                        </m:r>
                                        <m:r>
                                          <a:rPr kumimoji="1" lang="en-US" altLang="ja-JP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p>
                                </m:sSup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208A31E6-1466-DD5A-5BF0-CB42EE52E9BB}"/>
                  </a:ext>
                </a:extLst>
              </p:cNvPr>
              <p:cNvSpPr txBox="1"/>
              <p:nvPr/>
            </p:nvSpPr>
            <p:spPr>
              <a:xfrm>
                <a:off x="738700" y="2804139"/>
                <a:ext cx="10714600" cy="11390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:r>
                  <a:rPr kumimoji="1" lang="en-US" altLang="ja-JP" sz="2000" i="1">
                    <a:latin typeface="Cambria Math" panose="02040503050406030204" pitchFamily="18" charset="0"/>
                  </a:rPr>
                  <a:t xml:space="preserve">𝑈𝑃𝑀𝑁𝑆=𝑐12𝑐13𝑠12𝑐13𝑠12𝑒−𝑖𝛿𝐶𝑃−𝑠12𝑐23−𝑐12𝑠23𝑠13𝑒𝑖𝛿𝐶𝑃𝑐12𝑐23−𝑠12𝑠23𝑠13𝑒𝑖𝛿𝐶𝑃𝑠23𝑐13𝑠12𝑠23−𝑐12𝑐23𝑠13𝑒𝑖𝛿𝐶𝑃𝑐12𝑠23−𝑠12𝑐23𝑠13𝑒𝑖𝛿𝐶𝑃𝑐23𝑐13∙1000𝑒𝑖𝛼21000𝑒𝑖𝛼31</a:t>
                </a:r>
                <a:endParaRPr kumimoji="1" lang="en-US" altLang="ja-JP" sz="200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E39B8FC0-872D-7142-BE9E-AC8D8004D28A}"/>
                  </a:ext>
                </a:extLst>
              </p:cNvPr>
              <p:cNvSpPr txBox="1"/>
              <p:nvPr/>
            </p:nvSpPr>
            <p:spPr>
              <a:xfrm>
                <a:off x="4457194" y="4608597"/>
                <a:ext cx="4479431" cy="4058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ja-JP" sz="2000" i="1">
                        <a:latin typeface="Cambria Math" panose="02040503050406030204" pitchFamily="18" charset="0"/>
                      </a:rPr>
                      <m:t>∆</m:t>
                    </m:r>
                    <m:sSubSup>
                      <m:sSubSupPr>
                        <m:ctrlPr>
                          <a:rPr lang="en-US" altLang="ja-JP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  <m:sup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ja-JP" sz="200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ja-JP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Sup>
                      <m:sSubSupPr>
                        <m:ctrlP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31</m:t>
                        </m:r>
                      </m:sub>
                      <m:sup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ja-JP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,, </m:t>
                    </m:r>
                    <m:func>
                      <m:func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sSub>
                          <m:sSubPr>
                            <m:ctrlP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</m:e>
                    </m:func>
                    <m:r>
                      <a:rPr kumimoji="1" lang="en-US" altLang="ja-JP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func>
                      <m:funcPr>
                        <m:ctrlPr>
                          <a:rPr kumimoji="1"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sSub>
                          <m:sSub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13</m:t>
                            </m:r>
                          </m:sub>
                        </m:sSub>
                      </m:e>
                    </m:func>
                  </m:oMath>
                </a14:m>
                <a:r>
                  <a:rPr kumimoji="1" lang="en-US" altLang="ja-JP" sz="2000" dirty="0"/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kumimoji="1"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sSub>
                          <m:sSub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23</m:t>
                            </m:r>
                          </m:sub>
                        </m:sSub>
                      </m:e>
                    </m:func>
                  </m:oMath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E39B8FC0-872D-7142-BE9E-AC8D8004D2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7194" y="4608597"/>
                <a:ext cx="4479431" cy="405817"/>
              </a:xfrm>
              <a:prstGeom prst="rect">
                <a:avLst/>
              </a:prstGeom>
              <a:blipFill>
                <a:blip r:embed="rId3"/>
                <a:stretch>
                  <a:fillRect t="-5882" b="-2058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108E7BA-77D5-FE50-62D3-DC1BFD25E0C5}"/>
              </a:ext>
            </a:extLst>
          </p:cNvPr>
          <p:cNvSpPr txBox="1"/>
          <p:nvPr/>
        </p:nvSpPr>
        <p:spPr>
          <a:xfrm>
            <a:off x="8908829" y="4646244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*</a:t>
            </a:r>
            <a:r>
              <a:rPr kumimoji="1" lang="ja-JP" altLang="en-US"/>
              <a:t>順階層のみ考える</a:t>
            </a:r>
            <a:endParaRPr kumimoji="1" lang="en-US" altLang="ja-JP" dirty="0"/>
          </a:p>
        </p:txBody>
      </p:sp>
      <p:sp>
        <p:nvSpPr>
          <p:cNvPr id="10" name="日付プレースホルダー 9">
            <a:extLst>
              <a:ext uri="{FF2B5EF4-FFF2-40B4-BE49-F238E27FC236}">
                <a16:creationId xmlns:a16="http://schemas.microsoft.com/office/drawing/2014/main" id="{773BAF80-3EA4-2740-0C88-AC4802428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18" name="スライド番号プレースホルダー 17">
            <a:extLst>
              <a:ext uri="{FF2B5EF4-FFF2-40B4-BE49-F238E27FC236}">
                <a16:creationId xmlns:a16="http://schemas.microsoft.com/office/drawing/2014/main" id="{1A05AA52-3349-71E4-3288-1B0044234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12</a:t>
            </a:fld>
            <a:endParaRPr kumimoji="1"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9F8E1A8-6FCE-DBBF-B26D-8980642C2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 dirty="0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645844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楕円 9">
            <a:extLst>
              <a:ext uri="{FF2B5EF4-FFF2-40B4-BE49-F238E27FC236}">
                <a16:creationId xmlns:a16="http://schemas.microsoft.com/office/drawing/2014/main" id="{55290274-1617-81FB-73B6-15E4A88E7575}"/>
              </a:ext>
            </a:extLst>
          </p:cNvPr>
          <p:cNvSpPr/>
          <p:nvPr/>
        </p:nvSpPr>
        <p:spPr>
          <a:xfrm>
            <a:off x="1324348" y="3872583"/>
            <a:ext cx="3930775" cy="155257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29E9C051-5D38-97DC-FC7B-874CD9BA589E}"/>
              </a:ext>
            </a:extLst>
          </p:cNvPr>
          <p:cNvSpPr/>
          <p:nvPr/>
        </p:nvSpPr>
        <p:spPr>
          <a:xfrm>
            <a:off x="2226860" y="4108741"/>
            <a:ext cx="2287545" cy="109517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>
              <a:solidFill>
                <a:schemeClr val="tx1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D8CBD5A-7BD2-098D-E9E4-8614822FC25E}"/>
              </a:ext>
            </a:extLst>
          </p:cNvPr>
          <p:cNvSpPr txBox="1"/>
          <p:nvPr/>
        </p:nvSpPr>
        <p:spPr>
          <a:xfrm>
            <a:off x="1863537" y="5430758"/>
            <a:ext cx="1253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G</a:t>
            </a:r>
            <a:r>
              <a:rPr kumimoji="1" lang="ja-JP" altLang="en-US"/>
              <a:t>の全領域</a:t>
            </a:r>
            <a:endParaRPr kumimoji="1" lang="en-US" altLang="ja-JP" dirty="0"/>
          </a:p>
        </p:txBody>
      </p:sp>
      <p:pic>
        <p:nvPicPr>
          <p:cNvPr id="15" name="図 14" descr="Figure">
            <a:extLst>
              <a:ext uri="{FF2B5EF4-FFF2-40B4-BE49-F238E27FC236}">
                <a16:creationId xmlns:a16="http://schemas.microsoft.com/office/drawing/2014/main" id="{21C032E9-F62D-EED5-C9E1-50C9F0D289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46" y="2368625"/>
            <a:ext cx="3424029" cy="14713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78D07EA7-3918-150F-669B-80B7DDA48A78}"/>
                  </a:ext>
                </a:extLst>
              </p:cNvPr>
              <p:cNvSpPr txBox="1"/>
              <p:nvPr/>
            </p:nvSpPr>
            <p:spPr>
              <a:xfrm>
                <a:off x="2638749" y="3062405"/>
                <a:ext cx="134991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400" b="1" i="1" smtClean="0"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kumimoji="1" lang="en-US" altLang="ja-JP" sz="24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1" lang="en-US" altLang="ja-JP" sz="2400" b="1" i="1" smtClean="0">
                          <a:latin typeface="Cambria Math" panose="02040503050406030204" pitchFamily="18" charset="0"/>
                        </a:rPr>
                        <m:t>𝑮</m:t>
                      </m:r>
                      <m:r>
                        <a:rPr kumimoji="1" lang="en-US" altLang="ja-JP" sz="2400" b="1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kumimoji="1" lang="en-US" altLang="ja-JP" sz="2400" b="1" i="1" smtClean="0">
                          <a:latin typeface="Cambria Math" panose="02040503050406030204" pitchFamily="18" charset="0"/>
                        </a:rPr>
                        <m:t>𝑳</m:t>
                      </m:r>
                      <m:r>
                        <a:rPr kumimoji="1" lang="en-US" altLang="ja-JP" sz="24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ja-JP" sz="2400" dirty="0"/>
              </a:p>
            </p:txBody>
          </p:sp>
        </mc:Choice>
        <mc:Fallback xmlns=""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78D07EA7-3918-150F-669B-80B7DDA48A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8749" y="3062405"/>
                <a:ext cx="1349916" cy="461665"/>
              </a:xfrm>
              <a:prstGeom prst="rect">
                <a:avLst/>
              </a:prstGeom>
              <a:blipFill>
                <a:blip r:embed="rId3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楕円 9">
            <a:extLst>
              <a:ext uri="{FF2B5EF4-FFF2-40B4-BE49-F238E27FC236}">
                <a16:creationId xmlns:a16="http://schemas.microsoft.com/office/drawing/2014/main" id="{927C5DE7-E7C3-C486-A220-FF64901E2B36}"/>
              </a:ext>
            </a:extLst>
          </p:cNvPr>
          <p:cNvSpPr/>
          <p:nvPr/>
        </p:nvSpPr>
        <p:spPr>
          <a:xfrm>
            <a:off x="8227691" y="4048187"/>
            <a:ext cx="3028261" cy="132368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27510A5-E069-B9E5-6256-7773A719FC93}"/>
              </a:ext>
            </a:extLst>
          </p:cNvPr>
          <p:cNvSpPr txBox="1"/>
          <p:nvPr/>
        </p:nvSpPr>
        <p:spPr>
          <a:xfrm>
            <a:off x="9390561" y="5396659"/>
            <a:ext cx="969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L</a:t>
            </a:r>
            <a:r>
              <a:rPr kumimoji="1" lang="ja-JP" altLang="en-US"/>
              <a:t>の値域</a:t>
            </a:r>
            <a:endParaRPr kumimoji="1" lang="en-US" altLang="ja-JP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4B587B1-311C-A6A2-3CD6-FA1D0A82FD5D}"/>
              </a:ext>
            </a:extLst>
          </p:cNvPr>
          <p:cNvSpPr txBox="1"/>
          <p:nvPr/>
        </p:nvSpPr>
        <p:spPr>
          <a:xfrm>
            <a:off x="204958" y="3349143"/>
            <a:ext cx="220294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chemeClr val="tx1"/>
                </a:solidFill>
              </a:rPr>
              <a:t>L</a:t>
            </a:r>
            <a:r>
              <a:rPr kumimoji="1" lang="ja-JP" altLang="en-US">
                <a:solidFill>
                  <a:schemeClr val="tx1"/>
                </a:solidFill>
              </a:rPr>
              <a:t>を導きそうな領域</a:t>
            </a:r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23" name="左矢印 22">
            <a:extLst>
              <a:ext uri="{FF2B5EF4-FFF2-40B4-BE49-F238E27FC236}">
                <a16:creationId xmlns:a16="http://schemas.microsoft.com/office/drawing/2014/main" id="{07D2A0B0-66E7-BC66-B355-E1E8ECDC27E5}"/>
              </a:ext>
            </a:extLst>
          </p:cNvPr>
          <p:cNvSpPr/>
          <p:nvPr/>
        </p:nvSpPr>
        <p:spPr>
          <a:xfrm rot="13620947" flipV="1">
            <a:off x="1700517" y="3950649"/>
            <a:ext cx="807221" cy="185580"/>
          </a:xfrm>
          <a:prstGeom prst="leftArrow">
            <a:avLst>
              <a:gd name="adj1" fmla="val 50000"/>
              <a:gd name="adj2" fmla="val 7016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24" name="円/楕円 23">
            <a:extLst>
              <a:ext uri="{FF2B5EF4-FFF2-40B4-BE49-F238E27FC236}">
                <a16:creationId xmlns:a16="http://schemas.microsoft.com/office/drawing/2014/main" id="{D611ADEA-7778-1638-5A67-D6FC87586F0A}"/>
              </a:ext>
            </a:extLst>
          </p:cNvPr>
          <p:cNvSpPr/>
          <p:nvPr/>
        </p:nvSpPr>
        <p:spPr>
          <a:xfrm>
            <a:off x="2727288" y="4376454"/>
            <a:ext cx="1237404" cy="48588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>
              <a:solidFill>
                <a:sysClr val="windowText" lastClr="000000"/>
              </a:solidFill>
            </a:endParaRPr>
          </a:p>
        </p:txBody>
      </p:sp>
      <p:sp>
        <p:nvSpPr>
          <p:cNvPr id="26" name="円/楕円 25">
            <a:extLst>
              <a:ext uri="{FF2B5EF4-FFF2-40B4-BE49-F238E27FC236}">
                <a16:creationId xmlns:a16="http://schemas.microsoft.com/office/drawing/2014/main" id="{93ED68A0-FD24-5366-B74E-FDDB477BB68F}"/>
              </a:ext>
            </a:extLst>
          </p:cNvPr>
          <p:cNvSpPr/>
          <p:nvPr/>
        </p:nvSpPr>
        <p:spPr>
          <a:xfrm>
            <a:off x="9123119" y="4467088"/>
            <a:ext cx="1237404" cy="48588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>
                <a:solidFill>
                  <a:sysClr val="windowText" lastClr="000000"/>
                </a:solidFill>
              </a:rPr>
              <a:t>実験値</a:t>
            </a:r>
            <a:endParaRPr kumimoji="1" lang="en-US" altLang="ja-JP" dirty="0">
              <a:solidFill>
                <a:sysClr val="windowText" lastClr="000000"/>
              </a:solidFill>
            </a:endParaRPr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E2AAA529-860D-3A88-0978-00689FEF071A}"/>
              </a:ext>
            </a:extLst>
          </p:cNvPr>
          <p:cNvCxnSpPr>
            <a:cxnSpLocks/>
          </p:cNvCxnSpPr>
          <p:nvPr/>
        </p:nvCxnSpPr>
        <p:spPr>
          <a:xfrm>
            <a:off x="3413961" y="4979843"/>
            <a:ext cx="5709158" cy="931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8704C701-6BA1-6309-7EFB-224FA807BF23}"/>
              </a:ext>
            </a:extLst>
          </p:cNvPr>
          <p:cNvCxnSpPr>
            <a:cxnSpLocks/>
          </p:cNvCxnSpPr>
          <p:nvPr/>
        </p:nvCxnSpPr>
        <p:spPr>
          <a:xfrm flipV="1">
            <a:off x="3413961" y="4251131"/>
            <a:ext cx="5950104" cy="1182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F4B05757-19E6-B62E-1FE2-3B71944FB370}"/>
              </a:ext>
            </a:extLst>
          </p:cNvPr>
          <p:cNvCxnSpPr>
            <a:cxnSpLocks/>
          </p:cNvCxnSpPr>
          <p:nvPr/>
        </p:nvCxnSpPr>
        <p:spPr>
          <a:xfrm>
            <a:off x="3311801" y="4681856"/>
            <a:ext cx="5930875" cy="997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E3462B32-F5FA-C6FD-7517-B2B5D31C90F0}"/>
              </a:ext>
            </a:extLst>
          </p:cNvPr>
          <p:cNvCxnSpPr>
            <a:cxnSpLocks/>
          </p:cNvCxnSpPr>
          <p:nvPr/>
        </p:nvCxnSpPr>
        <p:spPr>
          <a:xfrm>
            <a:off x="3259567" y="4508545"/>
            <a:ext cx="6697551" cy="502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071FB2E1-0EA8-ABB7-F652-37F160BDCACD}"/>
              </a:ext>
            </a:extLst>
          </p:cNvPr>
          <p:cNvSpPr txBox="1"/>
          <p:nvPr/>
        </p:nvSpPr>
        <p:spPr>
          <a:xfrm>
            <a:off x="9874782" y="4313663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solidFill>
                  <a:srgbClr val="C00000"/>
                </a:solidFill>
              </a:rPr>
              <a:t>○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11A8F462-BB83-79CA-8383-51444C80632E}"/>
              </a:ext>
            </a:extLst>
          </p:cNvPr>
          <p:cNvSpPr txBox="1"/>
          <p:nvPr/>
        </p:nvSpPr>
        <p:spPr>
          <a:xfrm>
            <a:off x="9180847" y="452412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solidFill>
                  <a:srgbClr val="C00000"/>
                </a:solidFill>
              </a:rPr>
              <a:t>○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5B4B1C2C-5C49-9B46-C38A-58AA4BD23EF7}"/>
              </a:ext>
            </a:extLst>
          </p:cNvPr>
          <p:cNvSpPr txBox="1"/>
          <p:nvPr/>
        </p:nvSpPr>
        <p:spPr>
          <a:xfrm>
            <a:off x="9308027" y="3974453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>
                <a:solidFill>
                  <a:srgbClr val="0070C0"/>
                </a:solidFill>
              </a:rPr>
              <a:t>×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B1FA40E2-0CD5-9B19-4436-1D6A76871893}"/>
              </a:ext>
            </a:extLst>
          </p:cNvPr>
          <p:cNvSpPr txBox="1"/>
          <p:nvPr/>
        </p:nvSpPr>
        <p:spPr>
          <a:xfrm>
            <a:off x="9131839" y="484366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>
                <a:solidFill>
                  <a:srgbClr val="0070C0"/>
                </a:solidFill>
              </a:rPr>
              <a:t>×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4219D6F-856A-CC4F-1746-184F4FE97EDA}"/>
              </a:ext>
            </a:extLst>
          </p:cNvPr>
          <p:cNvSpPr txBox="1"/>
          <p:nvPr/>
        </p:nvSpPr>
        <p:spPr>
          <a:xfrm>
            <a:off x="6578681" y="2472414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/>
              <a:t>パラメータ探索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7537E0C7-036C-BC4B-C7F0-200915A5A2F7}"/>
                  </a:ext>
                </a:extLst>
              </p:cNvPr>
              <p:cNvSpPr txBox="1"/>
              <p:nvPr/>
            </p:nvSpPr>
            <p:spPr>
              <a:xfrm>
                <a:off x="5255123" y="3332838"/>
                <a:ext cx="64093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kumimoji="1"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𝑮</m:t>
                    </m:r>
                    <m:r>
                      <a:rPr kumimoji="1"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kumimoji="1"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𝑳</m:t>
                    </m:r>
                    <m:r>
                      <a:rPr kumimoji="1"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ja-JP" altLang="en-US" sz="2400" b="1">
                    <a:solidFill>
                      <a:schemeClr val="tx1"/>
                    </a:solidFill>
                  </a:rPr>
                  <a:t>からのサンプリング</a:t>
                </a:r>
                <a:r>
                  <a:rPr kumimoji="1" lang="en-US" altLang="ja-JP" sz="2400" b="1" dirty="0">
                    <a:solidFill>
                      <a:schemeClr val="tx1"/>
                    </a:solidFill>
                  </a:rPr>
                  <a:t> </a:t>
                </a:r>
                <a:r>
                  <a:rPr kumimoji="1" lang="en-US" altLang="ja-JP" sz="2400" dirty="0"/>
                  <a:t>+ </a:t>
                </a:r>
                <a:r>
                  <a:rPr kumimoji="1" lang="ja-JP" altLang="en-US" sz="2400"/>
                  <a:t>整合性チェック</a:t>
                </a:r>
                <a:endParaRPr kumimoji="1" lang="ja-JP" altLang="en-US" sz="2400" b="1"/>
              </a:p>
            </p:txBody>
          </p:sp>
        </mc:Choice>
        <mc:Fallback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7537E0C7-036C-BC4B-C7F0-200915A5A2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5123" y="3332838"/>
                <a:ext cx="6409340" cy="461665"/>
              </a:xfrm>
              <a:prstGeom prst="rect">
                <a:avLst/>
              </a:prstGeom>
              <a:blipFill>
                <a:blip r:embed="rId4"/>
                <a:stretch>
                  <a:fillRect l="-198" t="-16216" r="-198" b="-2973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下矢印 11">
            <a:extLst>
              <a:ext uri="{FF2B5EF4-FFF2-40B4-BE49-F238E27FC236}">
                <a16:creationId xmlns:a16="http://schemas.microsoft.com/office/drawing/2014/main" id="{B1591817-6F1B-8B78-B2BC-CAA40F7180DB}"/>
              </a:ext>
            </a:extLst>
          </p:cNvPr>
          <p:cNvSpPr/>
          <p:nvPr/>
        </p:nvSpPr>
        <p:spPr>
          <a:xfrm>
            <a:off x="7538099" y="2982519"/>
            <a:ext cx="457200" cy="345989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タイトル 1">
            <a:extLst>
              <a:ext uri="{FF2B5EF4-FFF2-40B4-BE49-F238E27FC236}">
                <a16:creationId xmlns:a16="http://schemas.microsoft.com/office/drawing/2014/main" id="{218C268D-AFC9-4293-30F1-D154BDBC6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02562"/>
          </a:xfrm>
        </p:spPr>
        <p:txBody>
          <a:bodyPr>
            <a:normAutofit/>
          </a:bodyPr>
          <a:lstStyle/>
          <a:p>
            <a:r>
              <a:rPr kumimoji="1" lang="ja-JP" altLang="en-US"/>
              <a:t>逆問題から条件付き確率の推定へ</a:t>
            </a:r>
            <a:endParaRPr kumimoji="1" lang="en-US" altLang="ja-JP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9500E648-A9D6-4DCD-7495-D158862083CE}"/>
                  </a:ext>
                </a:extLst>
              </p:cNvPr>
              <p:cNvSpPr txBox="1"/>
              <p:nvPr/>
            </p:nvSpPr>
            <p:spPr>
              <a:xfrm>
                <a:off x="2104126" y="5926408"/>
                <a:ext cx="34760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dirty="0"/>
                  <a:t>① </a:t>
                </a:r>
                <a14:m>
                  <m:oMath xmlns:m="http://schemas.openxmlformats.org/officeDocument/2006/math">
                    <m:r>
                      <a:rPr kumimoji="1" lang="en-US" altLang="ja-JP" sz="18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sz="1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ja-JP" sz="18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ja-JP" sz="18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kumimoji="1" lang="en-US" altLang="ja-JP" sz="18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kumimoji="1" lang="en-US" altLang="ja-JP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ja-JP" altLang="en-US"/>
                  <a:t>から</a:t>
                </a:r>
                <a:r>
                  <a:rPr kumimoji="1" lang="en-US" altLang="ja-JP" dirty="0"/>
                  <a:t>G</a:t>
                </a:r>
                <a:r>
                  <a:rPr kumimoji="1" lang="ja-JP" altLang="en-US"/>
                  <a:t>をサンプリング</a:t>
                </a:r>
              </a:p>
            </p:txBody>
          </p:sp>
        </mc:Choice>
        <mc:Fallback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9500E648-A9D6-4DCD-7495-D158862083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4126" y="5926408"/>
                <a:ext cx="3476059" cy="369332"/>
              </a:xfrm>
              <a:prstGeom prst="rect">
                <a:avLst/>
              </a:prstGeom>
              <a:blipFill>
                <a:blip r:embed="rId5"/>
                <a:stretch>
                  <a:fillRect l="-1455" t="-13333" b="-26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7FF51E0-4650-A5A8-4368-6BBE935C703D}"/>
              </a:ext>
            </a:extLst>
          </p:cNvPr>
          <p:cNvSpPr txBox="1"/>
          <p:nvPr/>
        </p:nvSpPr>
        <p:spPr>
          <a:xfrm>
            <a:off x="6268540" y="5926408"/>
            <a:ext cx="1660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② L</a:t>
            </a:r>
            <a:r>
              <a:rPr lang="ja-JP" altLang="en-US"/>
              <a:t>を計算</a:t>
            </a:r>
            <a:endParaRPr kumimoji="1" lang="ja-JP" altLang="en-US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71C41ABE-E0D8-6623-AD1B-E98ED0B2CEC1}"/>
              </a:ext>
            </a:extLst>
          </p:cNvPr>
          <p:cNvSpPr txBox="1"/>
          <p:nvPr/>
        </p:nvSpPr>
        <p:spPr>
          <a:xfrm>
            <a:off x="8765424" y="5937449"/>
            <a:ext cx="2383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③ </a:t>
            </a:r>
            <a:r>
              <a:rPr kumimoji="1" lang="ja-JP" altLang="en-US"/>
              <a:t>実験値と比較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CF1A886C-1D06-791C-9602-3A1CEC969062}"/>
                  </a:ext>
                </a:extLst>
              </p:cNvPr>
              <p:cNvSpPr txBox="1"/>
              <p:nvPr/>
            </p:nvSpPr>
            <p:spPr>
              <a:xfrm>
                <a:off x="6096000" y="1155398"/>
                <a:ext cx="5867713" cy="83099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2400"/>
                  <a:t>少し緩めた問題</a:t>
                </a:r>
                <a:r>
                  <a:rPr kumimoji="1" lang="en-US" altLang="ja-JP" sz="2400" dirty="0"/>
                  <a:t>:</a:t>
                </a:r>
              </a:p>
              <a:p>
                <a:r>
                  <a:rPr kumimoji="1" lang="ja-JP" altLang="en-US" sz="2400" b="1">
                    <a:solidFill>
                      <a:srgbClr val="FF0000"/>
                    </a:solidFill>
                  </a:rPr>
                  <a:t>条件付き確率</a:t>
                </a:r>
                <a:r>
                  <a:rPr kumimoji="1" lang="en-US" altLang="ja-JP" sz="24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ja-JP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kumimoji="1" lang="en-US" altLang="ja-JP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ja-JP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𝑮</m:t>
                    </m:r>
                    <m:r>
                      <a:rPr kumimoji="1" lang="en-US" altLang="ja-JP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kumimoji="1" lang="en-US" altLang="ja-JP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𝑳</m:t>
                    </m:r>
                    <m:r>
                      <a:rPr kumimoji="1" lang="en-US" altLang="ja-JP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ja-JP" sz="2400" dirty="0">
                    <a:solidFill>
                      <a:srgbClr val="FF0000"/>
                    </a:solidFill>
                  </a:rPr>
                  <a:t> </a:t>
                </a:r>
                <a:r>
                  <a:rPr kumimoji="1" lang="ja-JP" altLang="en-US" sz="2400" dirty="0">
                    <a:solidFill>
                      <a:srgbClr val="FF0000"/>
                    </a:solidFill>
                  </a:rPr>
                  <a:t>を推定する</a:t>
                </a:r>
                <a:endParaRPr kumimoji="1" lang="en-US" altLang="ja-JP" sz="2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CF1A886C-1D06-791C-9602-3A1CEC9690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155398"/>
                <a:ext cx="5867713" cy="830997"/>
              </a:xfrm>
              <a:prstGeom prst="rect">
                <a:avLst/>
              </a:prstGeom>
              <a:blipFill>
                <a:blip r:embed="rId6"/>
                <a:stretch>
                  <a:fillRect l="-1509" t="-8955" b="-13433"/>
                </a:stretch>
              </a:blipFill>
              <a:ln w="95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E6DA363-2008-6801-968A-4B8D8E7ECB43}"/>
              </a:ext>
            </a:extLst>
          </p:cNvPr>
          <p:cNvSpPr txBox="1"/>
          <p:nvPr/>
        </p:nvSpPr>
        <p:spPr>
          <a:xfrm>
            <a:off x="257588" y="1252146"/>
            <a:ext cx="4649798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kumimoji="1" lang="ja-JP" altLang="en-US" sz="2000"/>
              <a:t>元の問題</a:t>
            </a:r>
            <a:r>
              <a:rPr kumimoji="1" lang="en-US" altLang="ja-JP" sz="2000" dirty="0"/>
              <a:t>: </a:t>
            </a:r>
          </a:p>
          <a:p>
            <a:r>
              <a:rPr kumimoji="1" lang="en-US" altLang="ja-JP" sz="2000" dirty="0"/>
              <a:t>L</a:t>
            </a:r>
            <a:r>
              <a:rPr kumimoji="1" lang="ja-JP" altLang="en-US" sz="2000"/>
              <a:t>を与えてそれに整合する</a:t>
            </a:r>
            <a:r>
              <a:rPr kumimoji="1" lang="en-US" altLang="ja-JP" sz="2000" dirty="0"/>
              <a:t>G</a:t>
            </a:r>
            <a:r>
              <a:rPr kumimoji="1" lang="ja-JP" altLang="en-US" sz="2000"/>
              <a:t>を発見する</a:t>
            </a:r>
            <a:endParaRPr kumimoji="1" lang="en-US" altLang="ja-JP" sz="2000" dirty="0"/>
          </a:p>
        </p:txBody>
      </p:sp>
      <p:sp>
        <p:nvSpPr>
          <p:cNvPr id="47" name="右矢印 46">
            <a:extLst>
              <a:ext uri="{FF2B5EF4-FFF2-40B4-BE49-F238E27FC236}">
                <a16:creationId xmlns:a16="http://schemas.microsoft.com/office/drawing/2014/main" id="{F52A07DA-D4A5-6325-D277-4D2803AD73CD}"/>
              </a:ext>
            </a:extLst>
          </p:cNvPr>
          <p:cNvSpPr/>
          <p:nvPr/>
        </p:nvSpPr>
        <p:spPr>
          <a:xfrm>
            <a:off x="5029225" y="1477991"/>
            <a:ext cx="880561" cy="31853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1D06DB7-A05F-1D2B-D4AF-04B2494F6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C77A2E5-747D-674F-83D0-02D79F771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13</a:t>
            </a:fld>
            <a:endParaRPr kumimoji="1"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74B6DBB-B3C1-4467-0AC5-C24F95B6A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194974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4096EC7-A96F-830A-7217-CBB907ACC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889110C-E7D4-561C-F74F-87E13344B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ja-JP" altLang="en-US" smtClean="0"/>
              <a:t>14</a:t>
            </a:fld>
            <a:endParaRPr kumimoji="1" lang="ja-JP" altLang="en-US"/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8DE8C198-0A58-17E9-538E-842544344C2B}"/>
              </a:ext>
            </a:extLst>
          </p:cNvPr>
          <p:cNvCxnSpPr>
            <a:cxnSpLocks/>
          </p:cNvCxnSpPr>
          <p:nvPr/>
        </p:nvCxnSpPr>
        <p:spPr>
          <a:xfrm>
            <a:off x="8887077" y="2797456"/>
            <a:ext cx="1995493" cy="62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8333D112-5D70-B18F-41E6-7002CBFE491F}"/>
                  </a:ext>
                </a:extLst>
              </p:cNvPr>
              <p:cNvSpPr txBox="1"/>
              <p:nvPr/>
            </p:nvSpPr>
            <p:spPr>
              <a:xfrm>
                <a:off x="8087607" y="2592103"/>
                <a:ext cx="7770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kumimoji="1" lang="ja-JP" altLang="en-US"/>
              </a:p>
            </p:txBody>
          </p:sp>
        </mc:Choice>
        <mc:Fallback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8333D112-5D70-B18F-41E6-7002CBFE49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7607" y="2592103"/>
                <a:ext cx="777008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39A36C67-6334-0DCD-7A57-A6A557275608}"/>
              </a:ext>
            </a:extLst>
          </p:cNvPr>
          <p:cNvCxnSpPr>
            <a:cxnSpLocks/>
          </p:cNvCxnSpPr>
          <p:nvPr/>
        </p:nvCxnSpPr>
        <p:spPr>
          <a:xfrm>
            <a:off x="8821136" y="4960651"/>
            <a:ext cx="219747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7AE0F11D-59BB-F58A-6CE0-E5347A81C8D5}"/>
                  </a:ext>
                </a:extLst>
              </p:cNvPr>
              <p:cNvSpPr txBox="1"/>
              <p:nvPr/>
            </p:nvSpPr>
            <p:spPr>
              <a:xfrm>
                <a:off x="8087607" y="4767972"/>
                <a:ext cx="7770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kumimoji="1" lang="ja-JP" altLang="en-US"/>
              </a:p>
            </p:txBody>
          </p:sp>
        </mc:Choice>
        <mc:Fallback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7AE0F11D-59BB-F58A-6CE0-E5347A81C8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7607" y="4767972"/>
                <a:ext cx="77700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6" name="図 65" descr="図形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ECC24F35-3DD8-98CF-958B-657E5CD7B1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0303" y="2139349"/>
            <a:ext cx="1915135" cy="1421322"/>
          </a:xfrm>
          <a:prstGeom prst="rect">
            <a:avLst/>
          </a:prstGeom>
        </p:spPr>
      </p:pic>
      <p:pic>
        <p:nvPicPr>
          <p:cNvPr id="68" name="図 67" descr="ロ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AB89EB13-E318-2B59-FDC0-64375525B0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394" y="2671133"/>
            <a:ext cx="2115524" cy="157004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9" name="テキスト ボックス 68">
                <a:extLst>
                  <a:ext uri="{FF2B5EF4-FFF2-40B4-BE49-F238E27FC236}">
                    <a16:creationId xmlns:a16="http://schemas.microsoft.com/office/drawing/2014/main" id="{4E3C7503-F5D7-59EF-B223-4A895DE789EF}"/>
                  </a:ext>
                </a:extLst>
              </p:cNvPr>
              <p:cNvSpPr txBox="1"/>
              <p:nvPr/>
            </p:nvSpPr>
            <p:spPr>
              <a:xfrm>
                <a:off x="10356143" y="4984591"/>
                <a:ext cx="4915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ja-JP" altLang="en-US"/>
              </a:p>
            </p:txBody>
          </p:sp>
        </mc:Choice>
        <mc:Fallback>
          <p:sp>
            <p:nvSpPr>
              <p:cNvPr id="69" name="テキスト ボックス 68">
                <a:extLst>
                  <a:ext uri="{FF2B5EF4-FFF2-40B4-BE49-F238E27FC236}">
                    <a16:creationId xmlns:a16="http://schemas.microsoft.com/office/drawing/2014/main" id="{4E3C7503-F5D7-59EF-B223-4A895DE789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6143" y="4984591"/>
                <a:ext cx="49154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直線矢印コネクタ 72">
            <a:extLst>
              <a:ext uri="{FF2B5EF4-FFF2-40B4-BE49-F238E27FC236}">
                <a16:creationId xmlns:a16="http://schemas.microsoft.com/office/drawing/2014/main" id="{EFCD4565-C2A2-43A7-3F1E-D7B645193811}"/>
              </a:ext>
            </a:extLst>
          </p:cNvPr>
          <p:cNvCxnSpPr>
            <a:cxnSpLocks/>
          </p:cNvCxnSpPr>
          <p:nvPr/>
        </p:nvCxnSpPr>
        <p:spPr>
          <a:xfrm>
            <a:off x="8452169" y="3031758"/>
            <a:ext cx="18082" cy="161570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5" name="テキスト ボックス 74">
                <a:extLst>
                  <a:ext uri="{FF2B5EF4-FFF2-40B4-BE49-F238E27FC236}">
                    <a16:creationId xmlns:a16="http://schemas.microsoft.com/office/drawing/2014/main" id="{80BC99E7-C6A4-C44A-0D6E-D95AD2C2C714}"/>
                  </a:ext>
                </a:extLst>
              </p:cNvPr>
              <p:cNvSpPr txBox="1"/>
              <p:nvPr/>
            </p:nvSpPr>
            <p:spPr>
              <a:xfrm>
                <a:off x="9704356" y="2787857"/>
                <a:ext cx="3786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kumimoji="1" lang="ja-JP" altLang="en-US"/>
              </a:p>
            </p:txBody>
          </p:sp>
        </mc:Choice>
        <mc:Fallback>
          <p:sp>
            <p:nvSpPr>
              <p:cNvPr id="75" name="テキスト ボックス 74">
                <a:extLst>
                  <a:ext uri="{FF2B5EF4-FFF2-40B4-BE49-F238E27FC236}">
                    <a16:creationId xmlns:a16="http://schemas.microsoft.com/office/drawing/2014/main" id="{80BC99E7-C6A4-C44A-0D6E-D95AD2C2C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4356" y="2787857"/>
                <a:ext cx="37862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右中かっこ 95">
            <a:extLst>
              <a:ext uri="{FF2B5EF4-FFF2-40B4-BE49-F238E27FC236}">
                <a16:creationId xmlns:a16="http://schemas.microsoft.com/office/drawing/2014/main" id="{347CE5EC-5A9C-F9AD-8604-CC28524FC8CE}"/>
              </a:ext>
            </a:extLst>
          </p:cNvPr>
          <p:cNvSpPr/>
          <p:nvPr/>
        </p:nvSpPr>
        <p:spPr>
          <a:xfrm flipH="1">
            <a:off x="7646071" y="1195600"/>
            <a:ext cx="322630" cy="3672315"/>
          </a:xfrm>
          <a:prstGeom prst="rightBrace">
            <a:avLst>
              <a:gd name="adj1" fmla="val 8333"/>
              <a:gd name="adj2" fmla="val 89534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7" name="テキスト ボックス 96">
                <a:extLst>
                  <a:ext uri="{FF2B5EF4-FFF2-40B4-BE49-F238E27FC236}">
                    <a16:creationId xmlns:a16="http://schemas.microsoft.com/office/drawing/2014/main" id="{EB74C1F1-0E9B-39B6-FD33-DB130B3FB6E8}"/>
                  </a:ext>
                </a:extLst>
              </p:cNvPr>
              <p:cNvSpPr txBox="1"/>
              <p:nvPr/>
            </p:nvSpPr>
            <p:spPr>
              <a:xfrm>
                <a:off x="8665812" y="909383"/>
                <a:ext cx="2638286" cy="426527"/>
              </a:xfrm>
              <a:prstGeom prst="rect">
                <a:avLst/>
              </a:prstGeom>
              <a:solidFill>
                <a:srgbClr val="FFC3C3"/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0, </m:t>
                          </m:r>
                          <m:sSub>
                            <m:sSub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(0, 1)</m:t>
                      </m:r>
                    </m:oMath>
                  </m:oMathPara>
                </a14:m>
                <a:endParaRPr kumimoji="1" lang="ja-JP" altLang="en-US" sz="2000"/>
              </a:p>
            </p:txBody>
          </p:sp>
        </mc:Choice>
        <mc:Fallback>
          <p:sp>
            <p:nvSpPr>
              <p:cNvPr id="97" name="テキスト ボックス 96">
                <a:extLst>
                  <a:ext uri="{FF2B5EF4-FFF2-40B4-BE49-F238E27FC236}">
                    <a16:creationId xmlns:a16="http://schemas.microsoft.com/office/drawing/2014/main" id="{EB74C1F1-0E9B-39B6-FD33-DB130B3FB6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5812" y="909383"/>
                <a:ext cx="2638286" cy="426527"/>
              </a:xfrm>
              <a:prstGeom prst="rect">
                <a:avLst/>
              </a:prstGeom>
              <a:blipFill>
                <a:blip r:embed="rId9"/>
                <a:stretch>
                  <a:fillRect b="-571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8" name="テキスト ボックス 97">
                <a:extLst>
                  <a:ext uri="{FF2B5EF4-FFF2-40B4-BE49-F238E27FC236}">
                    <a16:creationId xmlns:a16="http://schemas.microsoft.com/office/drawing/2014/main" id="{8CCAEC8B-058B-7AFE-5E43-82044C517B6A}"/>
                  </a:ext>
                </a:extLst>
              </p:cNvPr>
              <p:cNvSpPr txBox="1"/>
              <p:nvPr/>
            </p:nvSpPr>
            <p:spPr>
              <a:xfrm>
                <a:off x="7324812" y="5363132"/>
                <a:ext cx="4471930" cy="426527"/>
              </a:xfrm>
              <a:prstGeom prst="rect">
                <a:avLst/>
              </a:prstGeom>
              <a:solidFill>
                <a:srgbClr val="FFC3C3"/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1, </m:t>
                          </m:r>
                          <m:sSub>
                            <m:sSub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e>
                          <m:sSub>
                            <m:sSub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ja-JP" altLang="en-US" sz="2000"/>
              </a:p>
            </p:txBody>
          </p:sp>
        </mc:Choice>
        <mc:Fallback>
          <p:sp>
            <p:nvSpPr>
              <p:cNvPr id="98" name="テキスト ボックス 97">
                <a:extLst>
                  <a:ext uri="{FF2B5EF4-FFF2-40B4-BE49-F238E27FC236}">
                    <a16:creationId xmlns:a16="http://schemas.microsoft.com/office/drawing/2014/main" id="{8CCAEC8B-058B-7AFE-5E43-82044C517B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4812" y="5363132"/>
                <a:ext cx="4471930" cy="426527"/>
              </a:xfrm>
              <a:prstGeom prst="rect">
                <a:avLst/>
              </a:prstGeom>
              <a:blipFill>
                <a:blip r:embed="rId10"/>
                <a:stretch>
                  <a:fillRect b="-277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9" name="テキスト ボックス 98">
                <a:extLst>
                  <a:ext uri="{FF2B5EF4-FFF2-40B4-BE49-F238E27FC236}">
                    <a16:creationId xmlns:a16="http://schemas.microsoft.com/office/drawing/2014/main" id="{4B194021-FE0E-7103-F460-041E65DE42ED}"/>
                  </a:ext>
                </a:extLst>
              </p:cNvPr>
              <p:cNvSpPr txBox="1"/>
              <p:nvPr/>
            </p:nvSpPr>
            <p:spPr>
              <a:xfrm>
                <a:off x="5890833" y="4098259"/>
                <a:ext cx="1594732" cy="73430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000"/>
                  <a:t>確率</a:t>
                </a:r>
                <a:r>
                  <a:rPr kumimoji="1" lang="ja-JP" altLang="en-US" sz="2000"/>
                  <a:t>経路</a:t>
                </a:r>
                <a:endParaRPr kumimoji="1" lang="en-US" altLang="ja-JP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1" lang="ja-JP" altLang="en-US" sz="2000"/>
              </a:p>
            </p:txBody>
          </p:sp>
        </mc:Choice>
        <mc:Fallback>
          <p:sp>
            <p:nvSpPr>
              <p:cNvPr id="99" name="テキスト ボックス 98">
                <a:extLst>
                  <a:ext uri="{FF2B5EF4-FFF2-40B4-BE49-F238E27FC236}">
                    <a16:creationId xmlns:a16="http://schemas.microsoft.com/office/drawing/2014/main" id="{4B194021-FE0E-7103-F460-041E65DE42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833" y="4098259"/>
                <a:ext cx="1594732" cy="734304"/>
              </a:xfrm>
              <a:prstGeom prst="rect">
                <a:avLst/>
              </a:prstGeom>
              <a:blipFill>
                <a:blip r:embed="rId11"/>
                <a:stretch>
                  <a:fillRect l="-3937" t="-6667" b="-3333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2" name="図 111" descr="ロ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3845147A-D1E2-4536-2A82-FD33E42BEB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795" y="3230110"/>
            <a:ext cx="2115524" cy="1736299"/>
          </a:xfrm>
          <a:prstGeom prst="rect">
            <a:avLst/>
          </a:prstGeom>
        </p:spPr>
      </p:pic>
      <p:pic>
        <p:nvPicPr>
          <p:cNvPr id="114" name="図 113" descr="図形, 矢印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F75C3BD9-F14D-413D-25D7-A913A117DB1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3215" y="1601851"/>
            <a:ext cx="1609881" cy="119477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5" name="テキスト ボックス 114">
                <a:extLst>
                  <a:ext uri="{FF2B5EF4-FFF2-40B4-BE49-F238E27FC236}">
                    <a16:creationId xmlns:a16="http://schemas.microsoft.com/office/drawing/2014/main" id="{840EB001-32C8-5C8D-6268-1404152245D3}"/>
                  </a:ext>
                </a:extLst>
              </p:cNvPr>
              <p:cNvSpPr txBox="1"/>
              <p:nvPr/>
            </p:nvSpPr>
            <p:spPr>
              <a:xfrm>
                <a:off x="1611924" y="2781210"/>
                <a:ext cx="3589957" cy="74161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d>
                        <m:d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kumimoji="1" lang="en-US" altLang="ja-JP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kumimoji="1" lang="en-US" altLang="ja-JP" sz="2000" b="0" i="1" smtClean="0">
                                      <a:latin typeface="Cambria Math" panose="02040503050406030204" pitchFamily="18" charset="0"/>
                                    </a:rPr>
                                    <m:t>𝑚𝑖𝑛</m:t>
                                  </m:r>
                                </m:sub>
                              </m:sSub>
                            </m:e>
                          </m:d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num>
                        <m:den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d>
                            <m:d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𝑚𝑖𝑛</m:t>
                                  </m:r>
                                </m:sub>
                              </m:sSub>
                            </m:e>
                          </m:d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kumimoji="1" lang="ja-JP" altLang="en-US" sz="2000"/>
              </a:p>
            </p:txBody>
          </p:sp>
        </mc:Choice>
        <mc:Fallback>
          <p:sp>
            <p:nvSpPr>
              <p:cNvPr id="115" name="テキスト ボックス 114">
                <a:extLst>
                  <a:ext uri="{FF2B5EF4-FFF2-40B4-BE49-F238E27FC236}">
                    <a16:creationId xmlns:a16="http://schemas.microsoft.com/office/drawing/2014/main" id="{840EB001-32C8-5C8D-6268-1404152245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924" y="2781210"/>
                <a:ext cx="3589957" cy="741613"/>
              </a:xfrm>
              <a:prstGeom prst="rect">
                <a:avLst/>
              </a:prstGeom>
              <a:blipFill>
                <a:blip r:embed="rId14"/>
                <a:stretch>
                  <a:fillRect b="-166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6" name="テキスト ボックス 115">
            <a:extLst>
              <a:ext uri="{FF2B5EF4-FFF2-40B4-BE49-F238E27FC236}">
                <a16:creationId xmlns:a16="http://schemas.microsoft.com/office/drawing/2014/main" id="{010B986A-DB04-7966-BEDD-F30866246A97}"/>
              </a:ext>
            </a:extLst>
          </p:cNvPr>
          <p:cNvSpPr txBox="1"/>
          <p:nvPr/>
        </p:nvSpPr>
        <p:spPr>
          <a:xfrm>
            <a:off x="5638800" y="2975113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kumimoji="1" lang="ja-JP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7" name="テキスト ボックス 116">
                <a:extLst>
                  <a:ext uri="{FF2B5EF4-FFF2-40B4-BE49-F238E27FC236}">
                    <a16:creationId xmlns:a16="http://schemas.microsoft.com/office/drawing/2014/main" id="{33215672-3D86-9508-7358-C6E2773A73BD}"/>
                  </a:ext>
                </a:extLst>
              </p:cNvPr>
              <p:cNvSpPr txBox="1"/>
              <p:nvPr/>
            </p:nvSpPr>
            <p:spPr>
              <a:xfrm>
                <a:off x="372587" y="470790"/>
                <a:ext cx="71654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2000"/>
                  <a:t>パラメータと観測量の組み</a:t>
                </a:r>
                <a14:m>
                  <m:oMath xmlns:m="http://schemas.openxmlformats.org/officeDocument/2006/math"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ja-JP" altLang="en-US" sz="2000" dirty="0"/>
                  <a:t>が与えられている</a:t>
                </a:r>
                <a:r>
                  <a:rPr kumimoji="1" lang="ja-JP" altLang="en-US" sz="2000"/>
                  <a:t>とする。</a:t>
                </a:r>
                <a:endParaRPr kumimoji="1" lang="en-US" altLang="ja-JP" sz="2000" dirty="0"/>
              </a:p>
            </p:txBody>
          </p:sp>
        </mc:Choice>
        <mc:Fallback>
          <p:sp>
            <p:nvSpPr>
              <p:cNvPr id="117" name="テキスト ボックス 116">
                <a:extLst>
                  <a:ext uri="{FF2B5EF4-FFF2-40B4-BE49-F238E27FC236}">
                    <a16:creationId xmlns:a16="http://schemas.microsoft.com/office/drawing/2014/main" id="{33215672-3D86-9508-7358-C6E2773A73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587" y="470790"/>
                <a:ext cx="7165488" cy="400110"/>
              </a:xfrm>
              <a:prstGeom prst="rect">
                <a:avLst/>
              </a:prstGeom>
              <a:blipFill>
                <a:blip r:embed="rId15"/>
                <a:stretch>
                  <a:fillRect l="-885" t="-12121" b="-1818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テキスト ボックス 118">
                <a:extLst>
                  <a:ext uri="{FF2B5EF4-FFF2-40B4-BE49-F238E27FC236}">
                    <a16:creationId xmlns:a16="http://schemas.microsoft.com/office/drawing/2014/main" id="{DA4B6E2D-D856-D063-951B-237C385B2B06}"/>
                  </a:ext>
                </a:extLst>
              </p:cNvPr>
              <p:cNvSpPr txBox="1"/>
              <p:nvPr/>
            </p:nvSpPr>
            <p:spPr>
              <a:xfrm>
                <a:off x="385966" y="978284"/>
                <a:ext cx="7056795" cy="7663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1" lang="en-US" altLang="ja-JP" sz="2000" dirty="0"/>
                  <a:t>2</a:t>
                </a:r>
                <a:r>
                  <a:rPr kumimoji="1" lang="ja-JP" altLang="en-US" sz="2000"/>
                  <a:t>つの正規分布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0, </m:t>
                        </m:r>
                        <m:sSub>
                          <m:sSubPr>
                            <m:ctrlP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(0, 1)</m:t>
                    </m:r>
                  </m:oMath>
                </a14:m>
                <a:r>
                  <a:rPr lang="ja-JP" altLang="en-US" sz="2000"/>
                  <a:t>と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1, </m:t>
                        </m:r>
                        <m:sSub>
                          <m:sSubPr>
                            <m:ctrlPr>
                              <a:rPr lang="en-US" altLang="ja-JP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ja-JP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ja-JP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altLang="ja-JP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altLang="ja-JP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ja-JP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ja-JP" sz="2000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ja-JP" sz="20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ja-JP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ja-JP" sz="20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ja-JP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  <m:r>
                      <a:rPr lang="en-US" altLang="ja-JP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ja-JP" altLang="en-US" sz="2000"/>
                  <a:t>を結ぶ</a:t>
                </a:r>
                <a:r>
                  <a:rPr lang="ja-JP" altLang="en-US" sz="2000" b="1"/>
                  <a:t>確率経路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altLang="ja-JP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ja-JP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ja-JP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altLang="ja-JP" sz="2000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altLang="ja-JP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altLang="ja-JP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ja-JP" altLang="en-US" sz="2000"/>
                  <a:t>を考える。</a:t>
                </a:r>
              </a:p>
            </p:txBody>
          </p:sp>
        </mc:Choice>
        <mc:Fallback>
          <p:sp>
            <p:nvSpPr>
              <p:cNvPr id="119" name="テキスト ボックス 118">
                <a:extLst>
                  <a:ext uri="{FF2B5EF4-FFF2-40B4-BE49-F238E27FC236}">
                    <a16:creationId xmlns:a16="http://schemas.microsoft.com/office/drawing/2014/main" id="{DA4B6E2D-D856-D063-951B-237C385B2B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966" y="978284"/>
                <a:ext cx="7056795" cy="766300"/>
              </a:xfrm>
              <a:prstGeom prst="rect">
                <a:avLst/>
              </a:prstGeom>
              <a:blipFill>
                <a:blip r:embed="rId16"/>
                <a:stretch>
                  <a:fillRect l="-898" t="-6452" b="-483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2" name="テキスト ボックス 121">
                <a:extLst>
                  <a:ext uri="{FF2B5EF4-FFF2-40B4-BE49-F238E27FC236}">
                    <a16:creationId xmlns:a16="http://schemas.microsoft.com/office/drawing/2014/main" id="{E838CB70-2AA0-49CE-47AE-A79098382F3D}"/>
                  </a:ext>
                </a:extLst>
              </p:cNvPr>
              <p:cNvSpPr txBox="1"/>
              <p:nvPr/>
            </p:nvSpPr>
            <p:spPr>
              <a:xfrm>
                <a:off x="385966" y="1920930"/>
                <a:ext cx="7056795" cy="7462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ja-JP" altLang="en-US" sz="2000"/>
                  <a:t>確率経路は、次のような</a:t>
                </a:r>
                <a:r>
                  <a:rPr lang="ja-JP" altLang="en-US" sz="2000" b="1"/>
                  <a:t>ベクトル場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b="1" i="1" smtClean="0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  <m:sub>
                        <m:r>
                          <a:rPr kumimoji="1" lang="en-US" altLang="ja-JP" sz="20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ja-JP" altLang="en-US" sz="2000"/>
                  <a:t>と</a:t>
                </a:r>
                <a:r>
                  <a:rPr lang="ja-JP" altLang="en-US" sz="2000" b="1"/>
                  <a:t>フロー</a:t>
                </a:r>
                <a:r>
                  <a:rPr lang="en" altLang="ja-JP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" altLang="ja-JP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ja-JP" altLang="en-US" sz="2000"/>
                  <a:t>によって定義される。</a:t>
                </a:r>
                <a:endParaRPr lang="ja-JP" altLang="en-US" sz="2000" b="1"/>
              </a:p>
            </p:txBody>
          </p:sp>
        </mc:Choice>
        <mc:Fallback>
          <p:sp>
            <p:nvSpPr>
              <p:cNvPr id="122" name="テキスト ボックス 121">
                <a:extLst>
                  <a:ext uri="{FF2B5EF4-FFF2-40B4-BE49-F238E27FC236}">
                    <a16:creationId xmlns:a16="http://schemas.microsoft.com/office/drawing/2014/main" id="{E838CB70-2AA0-49CE-47AE-A79098382F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966" y="1920930"/>
                <a:ext cx="7056795" cy="746295"/>
              </a:xfrm>
              <a:prstGeom prst="rect">
                <a:avLst/>
              </a:prstGeom>
              <a:blipFill>
                <a:blip r:embed="rId17"/>
                <a:stretch>
                  <a:fillRect l="-898" t="-8333" r="-718" b="-6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3" name="テキスト ボックス 122">
                <a:extLst>
                  <a:ext uri="{FF2B5EF4-FFF2-40B4-BE49-F238E27FC236}">
                    <a16:creationId xmlns:a16="http://schemas.microsoft.com/office/drawing/2014/main" id="{9DAD433C-6B1C-697A-B9BF-F2ED5090B281}"/>
                  </a:ext>
                </a:extLst>
              </p:cNvPr>
              <p:cNvSpPr txBox="1"/>
              <p:nvPr/>
            </p:nvSpPr>
            <p:spPr>
              <a:xfrm>
                <a:off x="1883209" y="3549452"/>
                <a:ext cx="3428054" cy="676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" altLang="ja-JP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" altLang="ja-JP" sz="200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kumimoji="1" lang="en" altLang="ja-JP" sz="200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sSub>
                        <m:sSubPr>
                          <m:ctrlPr>
                            <a:rPr kumimoji="1" lang="en" altLang="ja-JP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d>
                        <m:d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altLang="ja-JP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d>
                        <m:d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" altLang="ja-JP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1" lang="ja-JP" altLang="en-US" sz="2000"/>
              </a:p>
            </p:txBody>
          </p:sp>
        </mc:Choice>
        <mc:Fallback>
          <p:sp>
            <p:nvSpPr>
              <p:cNvPr id="123" name="テキスト ボックス 122">
                <a:extLst>
                  <a:ext uri="{FF2B5EF4-FFF2-40B4-BE49-F238E27FC236}">
                    <a16:creationId xmlns:a16="http://schemas.microsoft.com/office/drawing/2014/main" id="{9DAD433C-6B1C-697A-B9BF-F2ED5090B2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3209" y="3549452"/>
                <a:ext cx="3428054" cy="676660"/>
              </a:xfrm>
              <a:prstGeom prst="rect">
                <a:avLst/>
              </a:prstGeom>
              <a:blipFill>
                <a:blip r:embed="rId18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5" name="テキスト ボックス 124">
                <a:extLst>
                  <a:ext uri="{FF2B5EF4-FFF2-40B4-BE49-F238E27FC236}">
                    <a16:creationId xmlns:a16="http://schemas.microsoft.com/office/drawing/2014/main" id="{2F676522-CFE1-69DA-F687-F930D871777C}"/>
                  </a:ext>
                </a:extLst>
              </p:cNvPr>
              <p:cNvSpPr txBox="1"/>
              <p:nvPr/>
            </p:nvSpPr>
            <p:spPr>
              <a:xfrm>
                <a:off x="611515" y="4343407"/>
                <a:ext cx="5867203" cy="11843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altLang="ja-JP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" altLang="ja-JP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" altLang="ja-JP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  <m:sub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altLang="ja-JP" sz="20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0, </m:t>
                          </m:r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altLang="ja-JP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0, </m:t>
                          </m:r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  <m:sup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bSup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 altLang="ja-JP" sz="2000" b="0" i="0" smtClean="0">
                          <a:latin typeface="Cambria Math" panose="02040503050406030204" pitchFamily="18" charset="0"/>
                        </a:rPr>
                        <m:t>det</m:t>
                      </m:r>
                      <m:r>
                        <a:rPr lang="en-US" altLang="ja-JP" sz="2000" b="0" i="1" smtClean="0">
                          <a:latin typeface="Cambria Math" panose="02040503050406030204" pitchFamily="18" charset="0"/>
                        </a:rPr>
                        <m:t>⁡</m:t>
                      </m:r>
                      <m:d>
                        <m:dPr>
                          <m:ctrlPr>
                            <a:rPr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ja-JP" sz="2000" b="0" i="1" smtClean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sSubSup>
                                <m:sSubSupPr>
                                  <m:ctrlP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  <m:sub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  <m:sup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altLang="ja-JP" sz="2000" b="0" i="1" smtClean="0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US" altLang="ja-JP" sz="2000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den>
                          </m:f>
                          <m:r>
                            <a:rPr lang="en-US" altLang="ja-JP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ja-JP" sz="20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US" altLang="ja-JP" sz="2000" b="0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ja-JP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ja-JP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ja-JP" altLang="en-US" sz="2000"/>
              </a:p>
            </p:txBody>
          </p:sp>
        </mc:Choice>
        <mc:Fallback>
          <p:sp>
            <p:nvSpPr>
              <p:cNvPr id="125" name="テキスト ボックス 124">
                <a:extLst>
                  <a:ext uri="{FF2B5EF4-FFF2-40B4-BE49-F238E27FC236}">
                    <a16:creationId xmlns:a16="http://schemas.microsoft.com/office/drawing/2014/main" id="{2F676522-CFE1-69DA-F687-F930D87177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15" y="4343407"/>
                <a:ext cx="5867203" cy="118436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6" name="テキスト ボックス 125">
            <a:extLst>
              <a:ext uri="{FF2B5EF4-FFF2-40B4-BE49-F238E27FC236}">
                <a16:creationId xmlns:a16="http://schemas.microsoft.com/office/drawing/2014/main" id="{1E39BA42-61EE-05A3-43D1-4C30F82C3C8A}"/>
              </a:ext>
            </a:extLst>
          </p:cNvPr>
          <p:cNvSpPr txBox="1"/>
          <p:nvPr/>
        </p:nvSpPr>
        <p:spPr>
          <a:xfrm>
            <a:off x="1154067" y="5763175"/>
            <a:ext cx="50577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※</a:t>
            </a:r>
            <a:r>
              <a:rPr kumimoji="1" lang="ja-JP" altLang="en-US" sz="2000"/>
              <a:t>これらの定式化は最適輸送理論に基づく</a:t>
            </a: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22381729-EE24-92E4-FD15-9F34E77E3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0579608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60A7F6C-59E2-8B8D-7633-5CE2499EB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AB4E71F-80D1-48D6-9BEF-6C414BFFD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ja-JP" altLang="en-US" smtClean="0"/>
              <a:t>15</a:t>
            </a:fld>
            <a:endParaRPr kumimoji="1" lang="ja-JP" altLang="en-US"/>
          </a:p>
        </p:txBody>
      </p: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311B3854-C0E3-4C59-DE95-23AC0BC8DDD3}"/>
              </a:ext>
            </a:extLst>
          </p:cNvPr>
          <p:cNvCxnSpPr>
            <a:cxnSpLocks/>
          </p:cNvCxnSpPr>
          <p:nvPr/>
        </p:nvCxnSpPr>
        <p:spPr>
          <a:xfrm>
            <a:off x="9410070" y="2217746"/>
            <a:ext cx="1995493" cy="62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FD83CE49-7D31-76D7-4B5A-F889608EFD79}"/>
                  </a:ext>
                </a:extLst>
              </p:cNvPr>
              <p:cNvSpPr txBox="1"/>
              <p:nvPr/>
            </p:nvSpPr>
            <p:spPr>
              <a:xfrm>
                <a:off x="8610600" y="2012393"/>
                <a:ext cx="7770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kumimoji="1" lang="ja-JP" altLang="en-US"/>
              </a:p>
            </p:txBody>
          </p:sp>
        </mc:Choice>
        <mc:Fallback xmlns="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FD83CE49-7D31-76D7-4B5A-F889608EFD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0600" y="2012393"/>
                <a:ext cx="777008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C4555964-3672-0138-6834-DE7DCDDE2AC8}"/>
              </a:ext>
            </a:extLst>
          </p:cNvPr>
          <p:cNvCxnSpPr>
            <a:cxnSpLocks/>
          </p:cNvCxnSpPr>
          <p:nvPr/>
        </p:nvCxnSpPr>
        <p:spPr>
          <a:xfrm>
            <a:off x="9344129" y="4380941"/>
            <a:ext cx="219747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D6FB181F-B982-4913-C1EA-B9A71936DB24}"/>
                  </a:ext>
                </a:extLst>
              </p:cNvPr>
              <p:cNvSpPr txBox="1"/>
              <p:nvPr/>
            </p:nvSpPr>
            <p:spPr>
              <a:xfrm>
                <a:off x="8610600" y="4188262"/>
                <a:ext cx="7770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kumimoji="1" lang="ja-JP" altLang="en-US"/>
              </a:p>
            </p:txBody>
          </p:sp>
        </mc:Choice>
        <mc:Fallback xmlns="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D6FB181F-B982-4913-C1EA-B9A71936DB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0600" y="4188262"/>
                <a:ext cx="777008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77252254-D30B-355A-A428-A7C9C20A9964}"/>
              </a:ext>
            </a:extLst>
          </p:cNvPr>
          <p:cNvCxnSpPr>
            <a:cxnSpLocks/>
          </p:cNvCxnSpPr>
          <p:nvPr/>
        </p:nvCxnSpPr>
        <p:spPr>
          <a:xfrm>
            <a:off x="8975162" y="2452048"/>
            <a:ext cx="18082" cy="161570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CE019F77-1353-C9E5-EED6-2E33F7071961}"/>
                  </a:ext>
                </a:extLst>
              </p:cNvPr>
              <p:cNvSpPr txBox="1"/>
              <p:nvPr/>
            </p:nvSpPr>
            <p:spPr>
              <a:xfrm>
                <a:off x="10227349" y="2208147"/>
                <a:ext cx="3786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kumimoji="1" lang="ja-JP" altLang="en-US"/>
              </a:p>
            </p:txBody>
          </p:sp>
        </mc:Choice>
        <mc:Fallback xmlns="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CE019F77-1353-C9E5-EED6-2E33F70719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7349" y="2208147"/>
                <a:ext cx="378629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図 17" descr="図形, 矢印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7C961BC4-199A-DBD7-864D-18479D39B5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208" y="1022141"/>
            <a:ext cx="1609881" cy="11947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F4B47080-2822-A546-2DC8-E2C4F6855C7F}"/>
                  </a:ext>
                </a:extLst>
              </p:cNvPr>
              <p:cNvSpPr txBox="1"/>
              <p:nvPr/>
            </p:nvSpPr>
            <p:spPr>
              <a:xfrm>
                <a:off x="9274208" y="531618"/>
                <a:ext cx="2233880" cy="427361"/>
              </a:xfrm>
              <a:prstGeom prst="rect">
                <a:avLst/>
              </a:prstGeom>
              <a:solidFill>
                <a:srgbClr val="FFC3C3"/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0, </m:t>
                          </m:r>
                          <m:sSup>
                            <m:sSup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p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sub>
                      </m:sSub>
                      <m:d>
                        <m:d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</m:d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(0, 1)</m:t>
                      </m:r>
                    </m:oMath>
                  </m:oMathPara>
                </a14:m>
                <a:endParaRPr kumimoji="1" lang="ja-JP" altLang="en-US" sz="2000"/>
              </a:p>
            </p:txBody>
          </p:sp>
        </mc:Choice>
        <mc:Fallback xmlns=""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F4B47080-2822-A546-2DC8-E2C4F6855C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4208" y="531618"/>
                <a:ext cx="2233880" cy="427361"/>
              </a:xfrm>
              <a:prstGeom prst="rect">
                <a:avLst/>
              </a:prstGeom>
              <a:blipFill>
                <a:blip r:embed="rId6"/>
                <a:stretch>
                  <a:fillRect b="-571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図 20" descr="図形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B9BB6C1-E73D-1286-1804-20C919CF32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845" y="2761702"/>
            <a:ext cx="2226045" cy="1652065"/>
          </a:xfrm>
          <a:prstGeom prst="rect">
            <a:avLst/>
          </a:prstGeom>
        </p:spPr>
      </p:pic>
      <p:pic>
        <p:nvPicPr>
          <p:cNvPr id="23" name="図 22" descr="ロ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5362BF25-C91A-E986-2810-4CDC7046BF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7426" y="2193397"/>
            <a:ext cx="2187444" cy="1623417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FD54E714-C455-77FA-CFF9-EA9CEFA2DD0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607" y="1552963"/>
            <a:ext cx="2017955" cy="14976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11990763-B4DB-7416-750A-BB7116D2318E}"/>
                  </a:ext>
                </a:extLst>
              </p:cNvPr>
              <p:cNvSpPr txBox="1"/>
              <p:nvPr/>
            </p:nvSpPr>
            <p:spPr>
              <a:xfrm>
                <a:off x="9488667" y="4457248"/>
                <a:ext cx="650627" cy="4616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kumimoji="1" lang="en-US" altLang="ja-JP" sz="2400" dirty="0"/>
                  <a:t>?</a:t>
                </a:r>
                <a:endParaRPr kumimoji="1" lang="ja-JP" altLang="en-US" sz="2400"/>
              </a:p>
            </p:txBody>
          </p:sp>
        </mc:Choice>
        <mc:Fallback xmlns=""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11990763-B4DB-7416-750A-BB7116D231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8667" y="4457248"/>
                <a:ext cx="650627" cy="461665"/>
              </a:xfrm>
              <a:prstGeom prst="rect">
                <a:avLst/>
              </a:prstGeom>
              <a:blipFill>
                <a:blip r:embed="rId10"/>
                <a:stretch>
                  <a:fillRect l="-1887" t="-7895" r="-13208" b="-2894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C1435485-1227-6DA7-3611-8B5FFE100EB5}"/>
                  </a:ext>
                </a:extLst>
              </p:cNvPr>
              <p:cNvSpPr txBox="1"/>
              <p:nvPr/>
            </p:nvSpPr>
            <p:spPr>
              <a:xfrm>
                <a:off x="2279624" y="1525767"/>
                <a:ext cx="3517951" cy="4001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kumimoji="1" lang="ja-JP" altLang="en-US" sz="2000"/>
                  <a:t>に至るベクトル場が欲しい</a:t>
                </a:r>
              </a:p>
            </p:txBody>
          </p:sp>
        </mc:Choice>
        <mc:Fallback xmlns=""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C1435485-1227-6DA7-3611-8B5FFE100E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624" y="1525767"/>
                <a:ext cx="3517951" cy="400110"/>
              </a:xfrm>
              <a:prstGeom prst="rect">
                <a:avLst/>
              </a:prstGeom>
              <a:blipFill>
                <a:blip r:embed="rId11"/>
                <a:stretch>
                  <a:fillRect t="-2941" r="-719" b="-23529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EB57A52D-9602-F50B-B793-4C4EB90A1399}"/>
                  </a:ext>
                </a:extLst>
              </p:cNvPr>
              <p:cNvSpPr txBox="1"/>
              <p:nvPr/>
            </p:nvSpPr>
            <p:spPr>
              <a:xfrm>
                <a:off x="654183" y="2098707"/>
                <a:ext cx="7369582" cy="4265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2000"/>
                  <a:t>ただ、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2000" b="1" i="1" smtClean="0">
                            <a:latin typeface="Cambria Math" panose="02040503050406030204" pitchFamily="18" charset="0"/>
                          </a:rPr>
                          <m:t>𝑮</m:t>
                        </m:r>
                      </m:e>
                      <m:sup>
                        <m:r>
                          <a:rPr kumimoji="1" lang="en-US" altLang="ja-JP" sz="2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kumimoji="1" lang="ja-JP" altLang="en-US" sz="2000" b="1"/>
                  <a:t>を知らないのでベクトル場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sSub>
                          <m:sSubPr>
                            <m:ctrlPr>
                              <a:rPr lang="en-US" altLang="ja-JP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ja-JP" sz="2000" i="1">
                                <a:latin typeface="Cambria Math" panose="02040503050406030204" pitchFamily="18" charset="0"/>
                              </a:rPr>
                              <m:t>,  </m:t>
                            </m:r>
                            <m:r>
                              <a:rPr lang="en-US" altLang="ja-JP" sz="20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ja-JP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ja-JP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; </m:t>
                        </m:r>
                        <m:sSup>
                          <m:sSupPr>
                            <m:ctrlPr>
                              <a:rPr lang="en-US" altLang="ja-JP" sz="2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ja-JP" sz="2000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p>
                            <m:r>
                              <a:rPr lang="en-US" altLang="ja-JP" sz="20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kumimoji="1" lang="ja-JP" altLang="en-US" sz="2000" b="1"/>
                  <a:t>を定義できない</a:t>
                </a:r>
              </a:p>
            </p:txBody>
          </p:sp>
        </mc:Choice>
        <mc:Fallback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EB57A52D-9602-F50B-B793-4C4EB90A13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183" y="2098707"/>
                <a:ext cx="7369582" cy="426527"/>
              </a:xfrm>
              <a:prstGeom prst="rect">
                <a:avLst/>
              </a:prstGeom>
              <a:blipFill>
                <a:blip r:embed="rId12"/>
                <a:stretch>
                  <a:fillRect l="-861" t="-14706" r="-1205" b="-1470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D2993BDD-7FDE-264B-042C-B767F3847C02}"/>
                  </a:ext>
                </a:extLst>
              </p:cNvPr>
              <p:cNvSpPr txBox="1"/>
              <p:nvPr/>
            </p:nvSpPr>
            <p:spPr>
              <a:xfrm>
                <a:off x="528857" y="454802"/>
                <a:ext cx="7279300" cy="4001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2000"/>
                  <a:t>元の問題：</a:t>
                </a:r>
                <a:r>
                  <a:rPr kumimoji="1" lang="en-US" altLang="ja-JP" sz="2000" dirty="0"/>
                  <a:t> L</a:t>
                </a:r>
                <a:r>
                  <a:rPr kumimoji="1" lang="ja-JP" altLang="en-US" sz="2000"/>
                  <a:t>の実験値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kumimoji="1" lang="ja-JP" altLang="en-US" sz="2000"/>
                  <a:t>を与えて、それを導く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kumimoji="1" lang="ja-JP" altLang="en-US" sz="2000"/>
                  <a:t>を求めたい</a:t>
                </a:r>
              </a:p>
            </p:txBody>
          </p:sp>
        </mc:Choice>
        <mc:Fallback xmlns=""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D2993BDD-7FDE-264B-042C-B767F3847C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57" y="454802"/>
                <a:ext cx="7279300" cy="400110"/>
              </a:xfrm>
              <a:prstGeom prst="rect">
                <a:avLst/>
              </a:prstGeom>
              <a:blipFill>
                <a:blip r:embed="rId13"/>
                <a:stretch>
                  <a:fillRect l="-870" t="-3030" b="-27273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下矢印 29">
            <a:extLst>
              <a:ext uri="{FF2B5EF4-FFF2-40B4-BE49-F238E27FC236}">
                <a16:creationId xmlns:a16="http://schemas.microsoft.com/office/drawing/2014/main" id="{1E472F4C-F5AC-8A97-23EC-A3534A512BAE}"/>
              </a:ext>
            </a:extLst>
          </p:cNvPr>
          <p:cNvSpPr/>
          <p:nvPr/>
        </p:nvSpPr>
        <p:spPr>
          <a:xfrm>
            <a:off x="3930196" y="922080"/>
            <a:ext cx="259814" cy="512145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51C2BD97-90EE-9E0C-ABB2-D5054919DA7C}"/>
                  </a:ext>
                </a:extLst>
              </p:cNvPr>
              <p:cNvSpPr txBox="1"/>
              <p:nvPr/>
            </p:nvSpPr>
            <p:spPr>
              <a:xfrm>
                <a:off x="672265" y="3110700"/>
                <a:ext cx="7673896" cy="73430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2000"/>
                  <a:t>事前に計算して大量に集めたパラメータと観測量のセット</a:t>
                </a:r>
                <a14:m>
                  <m:oMath xmlns:m="http://schemas.openxmlformats.org/officeDocument/2006/math"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{(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)}</m:t>
                    </m:r>
                  </m:oMath>
                </a14:m>
                <a:endParaRPr kumimoji="1" lang="en-US" altLang="ja-JP" sz="2000" dirty="0"/>
              </a:p>
              <a:p>
                <a:r>
                  <a:rPr lang="ja-JP" altLang="en-US" sz="2000"/>
                  <a:t>を使って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ja-JP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ja-JP" altLang="en-US" sz="2000"/>
                  <a:t>を近似するベクトル場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0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US" altLang="ja-JP" sz="2000" b="1" i="1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altLang="ja-JP" sz="2000" b="1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ja-JP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b="1" i="1">
                                <a:latin typeface="Cambria Math" panose="02040503050406030204" pitchFamily="18" charset="0"/>
                              </a:rPr>
                              <m:t>𝑳</m:t>
                            </m:r>
                          </m:e>
                          <m:sub>
                            <m:r>
                              <a:rPr lang="en-US" altLang="ja-JP" sz="2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sub>
                    </m:sSub>
                    <m:r>
                      <a:rPr lang="en-US" altLang="ja-JP" sz="2000" b="1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ja-JP" sz="2000" b="1" i="1">
                        <a:latin typeface="Cambria Math" panose="02040503050406030204" pitchFamily="18" charset="0"/>
                      </a:rPr>
                      <m:t>𝑮</m:t>
                    </m:r>
                    <m:r>
                      <a:rPr lang="en-US" altLang="ja-JP" sz="2000" b="1" i="1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altLang="ja-JP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𝜽</m:t>
                    </m:r>
                    <m:r>
                      <a:rPr lang="en-US" altLang="ja-JP" sz="2000" b="1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ja-JP" altLang="en-US" sz="2000"/>
                  <a:t>を</a:t>
                </a:r>
                <a:r>
                  <a:rPr kumimoji="1" lang="ja-JP" altLang="en-US" sz="2000" b="1"/>
                  <a:t>学習する</a:t>
                </a:r>
              </a:p>
            </p:txBody>
          </p:sp>
        </mc:Choice>
        <mc:Fallback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51C2BD97-90EE-9E0C-ABB2-D5054919DA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265" y="3110700"/>
                <a:ext cx="7673896" cy="734304"/>
              </a:xfrm>
              <a:prstGeom prst="rect">
                <a:avLst/>
              </a:prstGeom>
              <a:blipFill>
                <a:blip r:embed="rId14"/>
                <a:stretch>
                  <a:fillRect l="-493" t="-4839" b="-3226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下矢印 32">
            <a:extLst>
              <a:ext uri="{FF2B5EF4-FFF2-40B4-BE49-F238E27FC236}">
                <a16:creationId xmlns:a16="http://schemas.microsoft.com/office/drawing/2014/main" id="{409726FE-A95F-4DB4-F33D-8B179398988E}"/>
              </a:ext>
            </a:extLst>
          </p:cNvPr>
          <p:cNvSpPr/>
          <p:nvPr/>
        </p:nvSpPr>
        <p:spPr>
          <a:xfrm>
            <a:off x="3919064" y="2525234"/>
            <a:ext cx="270946" cy="426527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78D23482-0A72-9486-5728-F3809380522D}"/>
                  </a:ext>
                </a:extLst>
              </p:cNvPr>
              <p:cNvSpPr txBox="1"/>
              <p:nvPr/>
            </p:nvSpPr>
            <p:spPr>
              <a:xfrm>
                <a:off x="672265" y="4164428"/>
                <a:ext cx="6691960" cy="7343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ja-JP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ja-JP" altLang="en-US" sz="2000"/>
                  <a:t>は学習されるパラメータ</a:t>
                </a:r>
                <a:r>
                  <a:rPr lang="en-US" altLang="ja-JP" sz="2000" dirty="0"/>
                  <a:t>(</a:t>
                </a:r>
                <a:r>
                  <a:rPr lang="ja-JP" altLang="en-US" sz="2000"/>
                  <a:t>重み</a:t>
                </a:r>
                <a:r>
                  <a:rPr lang="en-US" altLang="ja-JP" sz="2000" dirty="0"/>
                  <a:t>)</a:t>
                </a:r>
                <a:r>
                  <a:rPr lang="ja-JP" altLang="en-US" sz="2000"/>
                  <a:t>で、</a:t>
                </a:r>
                <a:endParaRPr lang="en-US" altLang="ja-JP" sz="2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000" b="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ja-JP" sz="2000" b="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ja-JP" sz="2000" b="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ja-JP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b="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ja-JP" sz="2000" b="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altLang="ja-JP" sz="2000" b="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ja-JP" sz="2000" b="0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altLang="ja-JP" sz="2000" b="0" i="1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altLang="ja-JP" sz="2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altLang="ja-JP" sz="2000" b="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ja-JP" altLang="en-US" sz="2000"/>
                  <a:t>は</a:t>
                </a:r>
                <a:r>
                  <a:rPr lang="ja-JP" altLang="en-US" sz="2000" b="1" u="sng"/>
                  <a:t>ニューラルネットワーク</a:t>
                </a:r>
                <a:r>
                  <a:rPr lang="ja-JP" altLang="en-US" sz="2000"/>
                  <a:t>を用いて表現される</a:t>
                </a:r>
                <a:endParaRPr kumimoji="1" lang="ja-JP" altLang="en-US" sz="2000"/>
              </a:p>
            </p:txBody>
          </p:sp>
        </mc:Choice>
        <mc:Fallback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78D23482-0A72-9486-5728-F380938052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265" y="4164428"/>
                <a:ext cx="6691960" cy="734304"/>
              </a:xfrm>
              <a:prstGeom prst="rect">
                <a:avLst/>
              </a:prstGeom>
              <a:blipFill>
                <a:blip r:embed="rId15"/>
                <a:stretch>
                  <a:fillRect t="-6780" r="-947" b="-678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D72123E2-3880-2CAC-857E-DB676A02D8E0}"/>
              </a:ext>
            </a:extLst>
          </p:cNvPr>
          <p:cNvGrpSpPr/>
          <p:nvPr/>
        </p:nvGrpSpPr>
        <p:grpSpPr>
          <a:xfrm>
            <a:off x="1865341" y="5153638"/>
            <a:ext cx="774970" cy="1034420"/>
            <a:chOff x="3999071" y="746609"/>
            <a:chExt cx="774970" cy="1034420"/>
          </a:xfrm>
        </p:grpSpPr>
        <p:sp>
          <p:nvSpPr>
            <p:cNvPr id="71" name="円/楕円 70">
              <a:extLst>
                <a:ext uri="{FF2B5EF4-FFF2-40B4-BE49-F238E27FC236}">
                  <a16:creationId xmlns:a16="http://schemas.microsoft.com/office/drawing/2014/main" id="{7A03A306-0A41-4066-720B-6834DD01F237}"/>
                </a:ext>
              </a:extLst>
            </p:cNvPr>
            <p:cNvSpPr/>
            <p:nvPr/>
          </p:nvSpPr>
          <p:spPr>
            <a:xfrm>
              <a:off x="3999071" y="1005845"/>
              <a:ext cx="180000" cy="1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円/楕円 71">
              <a:extLst>
                <a:ext uri="{FF2B5EF4-FFF2-40B4-BE49-F238E27FC236}">
                  <a16:creationId xmlns:a16="http://schemas.microsoft.com/office/drawing/2014/main" id="{BE9919C2-9989-6672-AB65-082E66BD0CF5}"/>
                </a:ext>
              </a:extLst>
            </p:cNvPr>
            <p:cNvSpPr/>
            <p:nvPr/>
          </p:nvSpPr>
          <p:spPr>
            <a:xfrm>
              <a:off x="3999071" y="1356721"/>
              <a:ext cx="180000" cy="1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円/楕円 72">
              <a:extLst>
                <a:ext uri="{FF2B5EF4-FFF2-40B4-BE49-F238E27FC236}">
                  <a16:creationId xmlns:a16="http://schemas.microsoft.com/office/drawing/2014/main" id="{3DAD24AD-20F1-C0CD-2289-0BE05DCB34BE}"/>
                </a:ext>
              </a:extLst>
            </p:cNvPr>
            <p:cNvSpPr/>
            <p:nvPr/>
          </p:nvSpPr>
          <p:spPr>
            <a:xfrm>
              <a:off x="4470768" y="746609"/>
              <a:ext cx="180000" cy="1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4" name="円/楕円 73">
              <a:extLst>
                <a:ext uri="{FF2B5EF4-FFF2-40B4-BE49-F238E27FC236}">
                  <a16:creationId xmlns:a16="http://schemas.microsoft.com/office/drawing/2014/main" id="{29106CA2-A904-C8DC-0BDB-3383D3C23307}"/>
                </a:ext>
              </a:extLst>
            </p:cNvPr>
            <p:cNvSpPr/>
            <p:nvPr/>
          </p:nvSpPr>
          <p:spPr>
            <a:xfrm>
              <a:off x="4488363" y="1157724"/>
              <a:ext cx="180000" cy="1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5" name="円/楕円 74">
              <a:extLst>
                <a:ext uri="{FF2B5EF4-FFF2-40B4-BE49-F238E27FC236}">
                  <a16:creationId xmlns:a16="http://schemas.microsoft.com/office/drawing/2014/main" id="{1445A23F-23BA-12A3-54FB-5EB95750473D}"/>
                </a:ext>
              </a:extLst>
            </p:cNvPr>
            <p:cNvSpPr/>
            <p:nvPr/>
          </p:nvSpPr>
          <p:spPr>
            <a:xfrm>
              <a:off x="4492706" y="1601029"/>
              <a:ext cx="180000" cy="1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76" name="直線コネクタ 75">
              <a:extLst>
                <a:ext uri="{FF2B5EF4-FFF2-40B4-BE49-F238E27FC236}">
                  <a16:creationId xmlns:a16="http://schemas.microsoft.com/office/drawing/2014/main" id="{0763C274-3720-DD4F-8895-F800E2A9C2FB}"/>
                </a:ext>
              </a:extLst>
            </p:cNvPr>
            <p:cNvCxnSpPr>
              <a:cxnSpLocks/>
              <a:stCxn id="71" idx="7"/>
              <a:endCxn id="73" idx="2"/>
            </p:cNvCxnSpPr>
            <p:nvPr/>
          </p:nvCxnSpPr>
          <p:spPr>
            <a:xfrm flipV="1">
              <a:off x="4152711" y="836609"/>
              <a:ext cx="318057" cy="19559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線コネクタ 76">
              <a:extLst>
                <a:ext uri="{FF2B5EF4-FFF2-40B4-BE49-F238E27FC236}">
                  <a16:creationId xmlns:a16="http://schemas.microsoft.com/office/drawing/2014/main" id="{E1D97160-BF77-07B2-25E4-A2DE1F428071}"/>
                </a:ext>
              </a:extLst>
            </p:cNvPr>
            <p:cNvCxnSpPr>
              <a:cxnSpLocks/>
              <a:stCxn id="71" idx="7"/>
              <a:endCxn id="74" idx="2"/>
            </p:cNvCxnSpPr>
            <p:nvPr/>
          </p:nvCxnSpPr>
          <p:spPr>
            <a:xfrm>
              <a:off x="4152711" y="1032205"/>
              <a:ext cx="335652" cy="21551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コネクタ 77">
              <a:extLst>
                <a:ext uri="{FF2B5EF4-FFF2-40B4-BE49-F238E27FC236}">
                  <a16:creationId xmlns:a16="http://schemas.microsoft.com/office/drawing/2014/main" id="{597DA8DE-CF0B-0A33-6A23-4C06B0FDEF88}"/>
                </a:ext>
              </a:extLst>
            </p:cNvPr>
            <p:cNvCxnSpPr>
              <a:cxnSpLocks/>
              <a:endCxn id="75" idx="3"/>
            </p:cNvCxnSpPr>
            <p:nvPr/>
          </p:nvCxnSpPr>
          <p:spPr>
            <a:xfrm>
              <a:off x="4159618" y="1065090"/>
              <a:ext cx="359448" cy="68957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コネクタ 78">
              <a:extLst>
                <a:ext uri="{FF2B5EF4-FFF2-40B4-BE49-F238E27FC236}">
                  <a16:creationId xmlns:a16="http://schemas.microsoft.com/office/drawing/2014/main" id="{69D5510E-4D66-120D-73F6-7C56D0A0794A}"/>
                </a:ext>
              </a:extLst>
            </p:cNvPr>
            <p:cNvCxnSpPr>
              <a:cxnSpLocks/>
              <a:stCxn id="72" idx="7"/>
              <a:endCxn id="73" idx="2"/>
            </p:cNvCxnSpPr>
            <p:nvPr/>
          </p:nvCxnSpPr>
          <p:spPr>
            <a:xfrm flipV="1">
              <a:off x="4152711" y="836609"/>
              <a:ext cx="318057" cy="54647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コネクタ 79">
              <a:extLst>
                <a:ext uri="{FF2B5EF4-FFF2-40B4-BE49-F238E27FC236}">
                  <a16:creationId xmlns:a16="http://schemas.microsoft.com/office/drawing/2014/main" id="{62487561-49E0-994E-7D70-F3142FA3A61A}"/>
                </a:ext>
              </a:extLst>
            </p:cNvPr>
            <p:cNvCxnSpPr>
              <a:cxnSpLocks/>
              <a:stCxn id="72" idx="7"/>
              <a:endCxn id="74" idx="2"/>
            </p:cNvCxnSpPr>
            <p:nvPr/>
          </p:nvCxnSpPr>
          <p:spPr>
            <a:xfrm flipV="1">
              <a:off x="4152711" y="1247724"/>
              <a:ext cx="335652" cy="13535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コネクタ 80">
              <a:extLst>
                <a:ext uri="{FF2B5EF4-FFF2-40B4-BE49-F238E27FC236}">
                  <a16:creationId xmlns:a16="http://schemas.microsoft.com/office/drawing/2014/main" id="{3E66A61A-FCE5-E0D8-F7DC-E9873615F9E5}"/>
                </a:ext>
              </a:extLst>
            </p:cNvPr>
            <p:cNvCxnSpPr>
              <a:cxnSpLocks/>
              <a:stCxn id="72" idx="7"/>
              <a:endCxn id="75" idx="2"/>
            </p:cNvCxnSpPr>
            <p:nvPr/>
          </p:nvCxnSpPr>
          <p:spPr>
            <a:xfrm>
              <a:off x="4152711" y="1383081"/>
              <a:ext cx="339995" cy="3079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コネクタ 81">
              <a:extLst>
                <a:ext uri="{FF2B5EF4-FFF2-40B4-BE49-F238E27FC236}">
                  <a16:creationId xmlns:a16="http://schemas.microsoft.com/office/drawing/2014/main" id="{3A02333C-6A5A-F3A5-6253-CDEA653BCA5B}"/>
                </a:ext>
              </a:extLst>
            </p:cNvPr>
            <p:cNvCxnSpPr>
              <a:cxnSpLocks/>
              <a:stCxn id="73" idx="6"/>
            </p:cNvCxnSpPr>
            <p:nvPr/>
          </p:nvCxnSpPr>
          <p:spPr>
            <a:xfrm>
              <a:off x="4650768" y="836609"/>
              <a:ext cx="123273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線コネクタ 82">
              <a:extLst>
                <a:ext uri="{FF2B5EF4-FFF2-40B4-BE49-F238E27FC236}">
                  <a16:creationId xmlns:a16="http://schemas.microsoft.com/office/drawing/2014/main" id="{58DB61DC-0EAB-E471-8BE8-93E60520BEF4}"/>
                </a:ext>
              </a:extLst>
            </p:cNvPr>
            <p:cNvCxnSpPr>
              <a:cxnSpLocks/>
              <a:stCxn id="74" idx="6"/>
            </p:cNvCxnSpPr>
            <p:nvPr/>
          </p:nvCxnSpPr>
          <p:spPr>
            <a:xfrm>
              <a:off x="4668363" y="1247724"/>
              <a:ext cx="105678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線コネクタ 83">
              <a:extLst>
                <a:ext uri="{FF2B5EF4-FFF2-40B4-BE49-F238E27FC236}">
                  <a16:creationId xmlns:a16="http://schemas.microsoft.com/office/drawing/2014/main" id="{80953507-2FB1-4A3F-5FFF-98B60E356B70}"/>
                </a:ext>
              </a:extLst>
            </p:cNvPr>
            <p:cNvCxnSpPr>
              <a:cxnSpLocks/>
              <a:stCxn id="75" idx="6"/>
            </p:cNvCxnSpPr>
            <p:nvPr/>
          </p:nvCxnSpPr>
          <p:spPr>
            <a:xfrm>
              <a:off x="4672706" y="1691029"/>
              <a:ext cx="10133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DAD15C51-8037-778F-529A-AB3C1544717F}"/>
              </a:ext>
            </a:extLst>
          </p:cNvPr>
          <p:cNvSpPr txBox="1"/>
          <p:nvPr/>
        </p:nvSpPr>
        <p:spPr>
          <a:xfrm>
            <a:off x="2617013" y="508232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…</a:t>
            </a:r>
            <a:endParaRPr kumimoji="1" lang="ja-JP" altLang="en-US"/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C467ECDB-DBC8-3988-DA0B-66EED83F9B19}"/>
              </a:ext>
            </a:extLst>
          </p:cNvPr>
          <p:cNvSpPr txBox="1"/>
          <p:nvPr/>
        </p:nvSpPr>
        <p:spPr>
          <a:xfrm>
            <a:off x="2615996" y="5475351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…</a:t>
            </a:r>
            <a:endParaRPr kumimoji="1" lang="ja-JP" altLang="en-US"/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B4B18002-5317-885C-27F1-35AF908004AF}"/>
              </a:ext>
            </a:extLst>
          </p:cNvPr>
          <p:cNvSpPr txBox="1"/>
          <p:nvPr/>
        </p:nvSpPr>
        <p:spPr>
          <a:xfrm>
            <a:off x="2604457" y="593283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…</a:t>
            </a:r>
            <a:endParaRPr kumimoji="1" lang="ja-JP" altLang="en-US"/>
          </a:p>
        </p:txBody>
      </p:sp>
      <p:grpSp>
        <p:nvGrpSpPr>
          <p:cNvPr id="88" name="グループ化 87">
            <a:extLst>
              <a:ext uri="{FF2B5EF4-FFF2-40B4-BE49-F238E27FC236}">
                <a16:creationId xmlns:a16="http://schemas.microsoft.com/office/drawing/2014/main" id="{9642C0EA-6034-60E3-D83C-8D9C18917D6D}"/>
              </a:ext>
            </a:extLst>
          </p:cNvPr>
          <p:cNvGrpSpPr/>
          <p:nvPr/>
        </p:nvGrpSpPr>
        <p:grpSpPr>
          <a:xfrm flipH="1">
            <a:off x="2970134" y="5133175"/>
            <a:ext cx="774970" cy="1034420"/>
            <a:chOff x="3999071" y="746609"/>
            <a:chExt cx="774970" cy="1034420"/>
          </a:xfrm>
        </p:grpSpPr>
        <p:sp>
          <p:nvSpPr>
            <p:cNvPr id="89" name="円/楕円 88">
              <a:extLst>
                <a:ext uri="{FF2B5EF4-FFF2-40B4-BE49-F238E27FC236}">
                  <a16:creationId xmlns:a16="http://schemas.microsoft.com/office/drawing/2014/main" id="{FA26BDD4-1D44-C57D-D42C-DDFB3BEF8B2F}"/>
                </a:ext>
              </a:extLst>
            </p:cNvPr>
            <p:cNvSpPr/>
            <p:nvPr/>
          </p:nvSpPr>
          <p:spPr>
            <a:xfrm>
              <a:off x="3999071" y="1005845"/>
              <a:ext cx="180000" cy="1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円/楕円 89">
              <a:extLst>
                <a:ext uri="{FF2B5EF4-FFF2-40B4-BE49-F238E27FC236}">
                  <a16:creationId xmlns:a16="http://schemas.microsoft.com/office/drawing/2014/main" id="{E9BA89A1-372F-2FD5-2038-1CD93CD90C23}"/>
                </a:ext>
              </a:extLst>
            </p:cNvPr>
            <p:cNvSpPr/>
            <p:nvPr/>
          </p:nvSpPr>
          <p:spPr>
            <a:xfrm>
              <a:off x="3999071" y="1356721"/>
              <a:ext cx="180000" cy="1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1" name="円/楕円 90">
              <a:extLst>
                <a:ext uri="{FF2B5EF4-FFF2-40B4-BE49-F238E27FC236}">
                  <a16:creationId xmlns:a16="http://schemas.microsoft.com/office/drawing/2014/main" id="{5BCDDD00-ADE5-7BE6-11CB-680807933336}"/>
                </a:ext>
              </a:extLst>
            </p:cNvPr>
            <p:cNvSpPr/>
            <p:nvPr/>
          </p:nvSpPr>
          <p:spPr>
            <a:xfrm>
              <a:off x="4470768" y="746609"/>
              <a:ext cx="180000" cy="1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2" name="円/楕円 91">
              <a:extLst>
                <a:ext uri="{FF2B5EF4-FFF2-40B4-BE49-F238E27FC236}">
                  <a16:creationId xmlns:a16="http://schemas.microsoft.com/office/drawing/2014/main" id="{6FC5B084-E3D8-BD51-D99F-59FF6A84F195}"/>
                </a:ext>
              </a:extLst>
            </p:cNvPr>
            <p:cNvSpPr/>
            <p:nvPr/>
          </p:nvSpPr>
          <p:spPr>
            <a:xfrm>
              <a:off x="4488363" y="1157724"/>
              <a:ext cx="180000" cy="1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3" name="円/楕円 92">
              <a:extLst>
                <a:ext uri="{FF2B5EF4-FFF2-40B4-BE49-F238E27FC236}">
                  <a16:creationId xmlns:a16="http://schemas.microsoft.com/office/drawing/2014/main" id="{7324FD38-FE4B-18F1-478A-B00C2BBDC326}"/>
                </a:ext>
              </a:extLst>
            </p:cNvPr>
            <p:cNvSpPr/>
            <p:nvPr/>
          </p:nvSpPr>
          <p:spPr>
            <a:xfrm>
              <a:off x="4492706" y="1601029"/>
              <a:ext cx="180000" cy="1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94" name="直線コネクタ 93">
              <a:extLst>
                <a:ext uri="{FF2B5EF4-FFF2-40B4-BE49-F238E27FC236}">
                  <a16:creationId xmlns:a16="http://schemas.microsoft.com/office/drawing/2014/main" id="{E703F88F-5FED-3C29-97B3-0D9156603251}"/>
                </a:ext>
              </a:extLst>
            </p:cNvPr>
            <p:cNvCxnSpPr>
              <a:cxnSpLocks/>
              <a:stCxn id="89" idx="7"/>
              <a:endCxn id="91" idx="2"/>
            </p:cNvCxnSpPr>
            <p:nvPr/>
          </p:nvCxnSpPr>
          <p:spPr>
            <a:xfrm flipV="1">
              <a:off x="4152711" y="836609"/>
              <a:ext cx="318057" cy="19559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線コネクタ 94">
              <a:extLst>
                <a:ext uri="{FF2B5EF4-FFF2-40B4-BE49-F238E27FC236}">
                  <a16:creationId xmlns:a16="http://schemas.microsoft.com/office/drawing/2014/main" id="{569B6354-0A4F-6C70-BA1D-E8214CB45817}"/>
                </a:ext>
              </a:extLst>
            </p:cNvPr>
            <p:cNvCxnSpPr>
              <a:cxnSpLocks/>
              <a:stCxn id="89" idx="7"/>
              <a:endCxn id="92" idx="2"/>
            </p:cNvCxnSpPr>
            <p:nvPr/>
          </p:nvCxnSpPr>
          <p:spPr>
            <a:xfrm>
              <a:off x="4152711" y="1032205"/>
              <a:ext cx="335652" cy="21551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線コネクタ 95">
              <a:extLst>
                <a:ext uri="{FF2B5EF4-FFF2-40B4-BE49-F238E27FC236}">
                  <a16:creationId xmlns:a16="http://schemas.microsoft.com/office/drawing/2014/main" id="{4EB44FA2-5E4A-3A0C-BE7D-99910AC3EFEE}"/>
                </a:ext>
              </a:extLst>
            </p:cNvPr>
            <p:cNvCxnSpPr>
              <a:cxnSpLocks/>
              <a:endCxn id="93" idx="3"/>
            </p:cNvCxnSpPr>
            <p:nvPr/>
          </p:nvCxnSpPr>
          <p:spPr>
            <a:xfrm>
              <a:off x="4159618" y="1065090"/>
              <a:ext cx="359448" cy="68957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線コネクタ 96">
              <a:extLst>
                <a:ext uri="{FF2B5EF4-FFF2-40B4-BE49-F238E27FC236}">
                  <a16:creationId xmlns:a16="http://schemas.microsoft.com/office/drawing/2014/main" id="{22BB08FB-059B-252A-F2B8-C6B6CAAF55B3}"/>
                </a:ext>
              </a:extLst>
            </p:cNvPr>
            <p:cNvCxnSpPr>
              <a:cxnSpLocks/>
              <a:stCxn id="90" idx="7"/>
              <a:endCxn id="91" idx="2"/>
            </p:cNvCxnSpPr>
            <p:nvPr/>
          </p:nvCxnSpPr>
          <p:spPr>
            <a:xfrm flipV="1">
              <a:off x="4152711" y="836609"/>
              <a:ext cx="318057" cy="54647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線コネクタ 97">
              <a:extLst>
                <a:ext uri="{FF2B5EF4-FFF2-40B4-BE49-F238E27FC236}">
                  <a16:creationId xmlns:a16="http://schemas.microsoft.com/office/drawing/2014/main" id="{FB1DE48D-BB1D-6778-AEEA-7142461834C3}"/>
                </a:ext>
              </a:extLst>
            </p:cNvPr>
            <p:cNvCxnSpPr>
              <a:cxnSpLocks/>
              <a:stCxn id="90" idx="7"/>
              <a:endCxn id="92" idx="2"/>
            </p:cNvCxnSpPr>
            <p:nvPr/>
          </p:nvCxnSpPr>
          <p:spPr>
            <a:xfrm flipV="1">
              <a:off x="4152711" y="1247724"/>
              <a:ext cx="335652" cy="13535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線コネクタ 98">
              <a:extLst>
                <a:ext uri="{FF2B5EF4-FFF2-40B4-BE49-F238E27FC236}">
                  <a16:creationId xmlns:a16="http://schemas.microsoft.com/office/drawing/2014/main" id="{0FBBFBDD-9BEA-CDEC-861A-78C1367951FA}"/>
                </a:ext>
              </a:extLst>
            </p:cNvPr>
            <p:cNvCxnSpPr>
              <a:cxnSpLocks/>
              <a:stCxn id="90" idx="7"/>
              <a:endCxn id="93" idx="2"/>
            </p:cNvCxnSpPr>
            <p:nvPr/>
          </p:nvCxnSpPr>
          <p:spPr>
            <a:xfrm>
              <a:off x="4152711" y="1383081"/>
              <a:ext cx="339995" cy="3079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線コネクタ 99">
              <a:extLst>
                <a:ext uri="{FF2B5EF4-FFF2-40B4-BE49-F238E27FC236}">
                  <a16:creationId xmlns:a16="http://schemas.microsoft.com/office/drawing/2014/main" id="{0547FBC0-9EA2-63D4-8DD5-9B21762C7F13}"/>
                </a:ext>
              </a:extLst>
            </p:cNvPr>
            <p:cNvCxnSpPr>
              <a:cxnSpLocks/>
              <a:stCxn id="91" idx="6"/>
            </p:cNvCxnSpPr>
            <p:nvPr/>
          </p:nvCxnSpPr>
          <p:spPr>
            <a:xfrm>
              <a:off x="4650768" y="836609"/>
              <a:ext cx="123273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直線コネクタ 100">
              <a:extLst>
                <a:ext uri="{FF2B5EF4-FFF2-40B4-BE49-F238E27FC236}">
                  <a16:creationId xmlns:a16="http://schemas.microsoft.com/office/drawing/2014/main" id="{8A903CD2-E446-CE94-2375-9CCABBD34615}"/>
                </a:ext>
              </a:extLst>
            </p:cNvPr>
            <p:cNvCxnSpPr>
              <a:cxnSpLocks/>
              <a:stCxn id="92" idx="6"/>
            </p:cNvCxnSpPr>
            <p:nvPr/>
          </p:nvCxnSpPr>
          <p:spPr>
            <a:xfrm>
              <a:off x="4668363" y="1247724"/>
              <a:ext cx="105678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線コネクタ 101">
              <a:extLst>
                <a:ext uri="{FF2B5EF4-FFF2-40B4-BE49-F238E27FC236}">
                  <a16:creationId xmlns:a16="http://schemas.microsoft.com/office/drawing/2014/main" id="{5E5B6103-808B-7D00-DDE9-294CF9908360}"/>
                </a:ext>
              </a:extLst>
            </p:cNvPr>
            <p:cNvCxnSpPr>
              <a:cxnSpLocks/>
              <a:stCxn id="93" idx="6"/>
            </p:cNvCxnSpPr>
            <p:nvPr/>
          </p:nvCxnSpPr>
          <p:spPr>
            <a:xfrm>
              <a:off x="4672706" y="1691029"/>
              <a:ext cx="10133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テキスト ボックス 102">
                <a:extLst>
                  <a:ext uri="{FF2B5EF4-FFF2-40B4-BE49-F238E27FC236}">
                    <a16:creationId xmlns:a16="http://schemas.microsoft.com/office/drawing/2014/main" id="{FA43BA30-8BB8-BEFD-E9F6-B395B330E163}"/>
                  </a:ext>
                </a:extLst>
              </p:cNvPr>
              <p:cNvSpPr txBox="1"/>
              <p:nvPr/>
            </p:nvSpPr>
            <p:spPr>
              <a:xfrm>
                <a:off x="892910" y="5478659"/>
                <a:ext cx="9871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ja-JP" altLang="en-US"/>
              </a:p>
            </p:txBody>
          </p:sp>
        </mc:Choice>
        <mc:Fallback xmlns="">
          <p:sp>
            <p:nvSpPr>
              <p:cNvPr id="103" name="テキスト ボックス 102">
                <a:extLst>
                  <a:ext uri="{FF2B5EF4-FFF2-40B4-BE49-F238E27FC236}">
                    <a16:creationId xmlns:a16="http://schemas.microsoft.com/office/drawing/2014/main" id="{FA43BA30-8BB8-BEFD-E9F6-B395B330E1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910" y="5478659"/>
                <a:ext cx="98713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テキスト ボックス 103">
                <a:extLst>
                  <a:ext uri="{FF2B5EF4-FFF2-40B4-BE49-F238E27FC236}">
                    <a16:creationId xmlns:a16="http://schemas.microsoft.com/office/drawing/2014/main" id="{D32DAADF-5BE5-CA42-D4A0-1B013AED8484}"/>
                  </a:ext>
                </a:extLst>
              </p:cNvPr>
              <p:cNvSpPr txBox="1"/>
              <p:nvPr/>
            </p:nvSpPr>
            <p:spPr>
              <a:xfrm>
                <a:off x="3710243" y="5435007"/>
                <a:ext cx="1386911" cy="3931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1800" b="0" i="1" smtClean="0">
                              <a:latin typeface="Cambria Math" panose="02040503050406030204" pitchFamily="18" charset="0"/>
                            </a:rPr>
                            <m:t>~</m:t>
                          </m:r>
                          <m:r>
                            <a:rPr lang="en-US" altLang="ja-JP" sz="18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sSub>
                            <m:sSubPr>
                              <m:ctrlPr>
                                <a:rPr lang="en-US" altLang="ja-JP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ja-JP" sz="1800" i="1">
                                  <a:latin typeface="Cambria Math" panose="02040503050406030204" pitchFamily="18" charset="0"/>
                                </a:rPr>
                                <m:t>,  </m:t>
                              </m:r>
                              <m:r>
                                <a:rPr lang="en-US" altLang="ja-JP" sz="18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ja-JP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ja-JP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sz="1800" i="1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US" altLang="ja-JP" sz="1800" i="1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altLang="ja-JP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8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ja-JP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ja-JP" altLang="en-US"/>
              </a:p>
            </p:txBody>
          </p:sp>
        </mc:Choice>
        <mc:Fallback xmlns="">
          <p:sp>
            <p:nvSpPr>
              <p:cNvPr id="104" name="テキスト ボックス 103">
                <a:extLst>
                  <a:ext uri="{FF2B5EF4-FFF2-40B4-BE49-F238E27FC236}">
                    <a16:creationId xmlns:a16="http://schemas.microsoft.com/office/drawing/2014/main" id="{D32DAADF-5BE5-CA42-D4A0-1B013AED84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0243" y="5435007"/>
                <a:ext cx="1386911" cy="39312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テキスト ボックス 105">
                <a:extLst>
                  <a:ext uri="{FF2B5EF4-FFF2-40B4-BE49-F238E27FC236}">
                    <a16:creationId xmlns:a16="http://schemas.microsoft.com/office/drawing/2014/main" id="{759A469A-562F-12C5-3ACB-DE5B63BD67CE}"/>
                  </a:ext>
                </a:extLst>
              </p:cNvPr>
              <p:cNvSpPr txBox="1"/>
              <p:nvPr/>
            </p:nvSpPr>
            <p:spPr>
              <a:xfrm>
                <a:off x="5125520" y="5273630"/>
                <a:ext cx="3023559" cy="6701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1800" b="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ja-JP" sz="1800" b="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ja-JP" sz="1800" b="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ja-JP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1800" b="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ja-JP" sz="1800" b="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altLang="ja-JP" sz="1800" b="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ja-JP" sz="1800" b="0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altLang="ja-JP" sz="1800" b="0" i="1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altLang="ja-JP" sz="18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altLang="ja-JP" sz="1800" b="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ja-JP" altLang="en-US"/>
                  <a:t>は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sSub>
                          <m:sSubPr>
                            <m:ctrlPr>
                              <a:rPr lang="en-US" altLang="ja-JP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ja-JP" i="1">
                                <a:latin typeface="Cambria Math" panose="02040503050406030204" pitchFamily="18" charset="0"/>
                              </a:rPr>
                              <m:t>,  </m:t>
                            </m:r>
                            <m:r>
                              <a:rPr lang="en-US" altLang="ja-JP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ja-JP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ja-JP" altLang="en-US"/>
                  <a:t>の入出力の対応を近似</a:t>
                </a:r>
              </a:p>
            </p:txBody>
          </p:sp>
        </mc:Choice>
        <mc:Fallback xmlns="">
          <p:sp>
            <p:nvSpPr>
              <p:cNvPr id="106" name="テキスト ボックス 105">
                <a:extLst>
                  <a:ext uri="{FF2B5EF4-FFF2-40B4-BE49-F238E27FC236}">
                    <a16:creationId xmlns:a16="http://schemas.microsoft.com/office/drawing/2014/main" id="{759A469A-562F-12C5-3ACB-DE5B63BD6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5520" y="5273630"/>
                <a:ext cx="3023559" cy="670120"/>
              </a:xfrm>
              <a:prstGeom prst="rect">
                <a:avLst/>
              </a:prstGeom>
              <a:blipFill>
                <a:blip r:embed="rId18"/>
                <a:stretch>
                  <a:fillRect l="-1667" t="-1818" b="-1272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テキスト ボックス 107">
                <a:extLst>
                  <a:ext uri="{FF2B5EF4-FFF2-40B4-BE49-F238E27FC236}">
                    <a16:creationId xmlns:a16="http://schemas.microsoft.com/office/drawing/2014/main" id="{ED292ABE-0C47-49D4-9902-222895F080FF}"/>
                  </a:ext>
                </a:extLst>
              </p:cNvPr>
              <p:cNvSpPr txBox="1"/>
              <p:nvPr/>
            </p:nvSpPr>
            <p:spPr>
              <a:xfrm>
                <a:off x="2142081" y="5472814"/>
                <a:ext cx="1363327" cy="39312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1800" b="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ja-JP" sz="1800" b="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ja-JP" sz="1800" b="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800" b="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ja-JP" sz="1800" b="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altLang="ja-JP" sz="1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ja-JP" sz="1800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altLang="ja-JP" sz="1800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altLang="ja-JP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altLang="ja-JP" sz="1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ja-JP" altLang="en-US"/>
              </a:p>
            </p:txBody>
          </p:sp>
        </mc:Choice>
        <mc:Fallback xmlns="">
          <p:sp>
            <p:nvSpPr>
              <p:cNvPr id="108" name="テキスト ボックス 107">
                <a:extLst>
                  <a:ext uri="{FF2B5EF4-FFF2-40B4-BE49-F238E27FC236}">
                    <a16:creationId xmlns:a16="http://schemas.microsoft.com/office/drawing/2014/main" id="{ED292ABE-0C47-49D4-9902-222895F080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2081" y="5472814"/>
                <a:ext cx="1363327" cy="393121"/>
              </a:xfrm>
              <a:prstGeom prst="rect">
                <a:avLst/>
              </a:prstGeom>
              <a:blipFill>
                <a:blip r:embed="rId19"/>
                <a:stretch>
                  <a:fillRect b="-606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E5C6F0C3-5B1A-E3AA-D0B2-DF924E61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752543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8B2C6AD-9E13-CBCA-BB15-2C1483CA4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E05A4B-82C7-73CC-18A4-EF22EF79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ja-JP" altLang="en-US" smtClean="0"/>
              <a:t>16</a:t>
            </a:fld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0B689B82-93EA-BB12-6AB1-E80F696514F6}"/>
                  </a:ext>
                </a:extLst>
              </p:cNvPr>
              <p:cNvSpPr txBox="1"/>
              <p:nvPr/>
            </p:nvSpPr>
            <p:spPr>
              <a:xfrm>
                <a:off x="4084711" y="1693934"/>
                <a:ext cx="1379608" cy="4265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ja-JP" altLang="en-US" sz="2000"/>
              </a:p>
            </p:txBody>
          </p:sp>
        </mc:Choice>
        <mc:Fallback xmlns="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0B689B82-93EA-BB12-6AB1-E80F696514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4711" y="1693934"/>
                <a:ext cx="1379608" cy="426527"/>
              </a:xfrm>
              <a:prstGeom prst="rect">
                <a:avLst/>
              </a:prstGeom>
              <a:blipFill>
                <a:blip r:embed="rId2"/>
                <a:stretch>
                  <a:fillRect b="-555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4443DF6E-854B-0FE3-CFE7-63D5ED99FD49}"/>
                  </a:ext>
                </a:extLst>
              </p:cNvPr>
              <p:cNvSpPr txBox="1"/>
              <p:nvPr/>
            </p:nvSpPr>
            <p:spPr>
              <a:xfrm>
                <a:off x="2250279" y="1693934"/>
                <a:ext cx="1507720" cy="40011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altLang="ja-JP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d>
                        <m:d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1" lang="ja-JP" altLang="en-US" sz="2000"/>
              </a:p>
            </p:txBody>
          </p:sp>
        </mc:Choice>
        <mc:Fallback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4443DF6E-854B-0FE3-CFE7-63D5ED99FD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0279" y="1693934"/>
                <a:ext cx="1507720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75CA2697-A35F-C2BD-3F05-22112C2F754E}"/>
                  </a:ext>
                </a:extLst>
              </p:cNvPr>
              <p:cNvSpPr txBox="1"/>
              <p:nvPr/>
            </p:nvSpPr>
            <p:spPr>
              <a:xfrm>
                <a:off x="968639" y="1716225"/>
                <a:ext cx="987130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ja-JP" altLang="en-US"/>
              </a:p>
            </p:txBody>
          </p:sp>
        </mc:Choice>
        <mc:Fallback xmlns="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75CA2697-A35F-C2BD-3F05-22112C2F75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639" y="1716225"/>
                <a:ext cx="98713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環状矢印 9">
            <a:extLst>
              <a:ext uri="{FF2B5EF4-FFF2-40B4-BE49-F238E27FC236}">
                <a16:creationId xmlns:a16="http://schemas.microsoft.com/office/drawing/2014/main" id="{D94E6237-93CD-AC13-D8AC-55DBA3CEC2BC}"/>
              </a:ext>
            </a:extLst>
          </p:cNvPr>
          <p:cNvSpPr/>
          <p:nvPr/>
        </p:nvSpPr>
        <p:spPr>
          <a:xfrm>
            <a:off x="1237862" y="1268167"/>
            <a:ext cx="1507720" cy="908840"/>
          </a:xfrm>
          <a:prstGeom prst="circularArrow">
            <a:avLst>
              <a:gd name="adj1" fmla="val 0"/>
              <a:gd name="adj2" fmla="val 811949"/>
              <a:gd name="adj3" fmla="val 20493365"/>
              <a:gd name="adj4" fmla="val 11482357"/>
              <a:gd name="adj5" fmla="val 702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" name="環状矢印 10">
            <a:extLst>
              <a:ext uri="{FF2B5EF4-FFF2-40B4-BE49-F238E27FC236}">
                <a16:creationId xmlns:a16="http://schemas.microsoft.com/office/drawing/2014/main" id="{69056D17-21ED-0F15-A3E4-975FE844BE20}"/>
              </a:ext>
            </a:extLst>
          </p:cNvPr>
          <p:cNvSpPr/>
          <p:nvPr/>
        </p:nvSpPr>
        <p:spPr>
          <a:xfrm>
            <a:off x="3228688" y="1282819"/>
            <a:ext cx="1507720" cy="908840"/>
          </a:xfrm>
          <a:prstGeom prst="circularArrow">
            <a:avLst>
              <a:gd name="adj1" fmla="val 0"/>
              <a:gd name="adj2" fmla="val 811949"/>
              <a:gd name="adj3" fmla="val 20493365"/>
              <a:gd name="adj4" fmla="val 11482357"/>
              <a:gd name="adj5" fmla="val 702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" name="環状矢印 11">
            <a:extLst>
              <a:ext uri="{FF2B5EF4-FFF2-40B4-BE49-F238E27FC236}">
                <a16:creationId xmlns:a16="http://schemas.microsoft.com/office/drawing/2014/main" id="{DE8BAA22-AEDF-53C2-AE87-276D0FFDDCFD}"/>
              </a:ext>
            </a:extLst>
          </p:cNvPr>
          <p:cNvSpPr/>
          <p:nvPr/>
        </p:nvSpPr>
        <p:spPr>
          <a:xfrm rot="10800000">
            <a:off x="1224284" y="1728949"/>
            <a:ext cx="3623683" cy="925417"/>
          </a:xfrm>
          <a:prstGeom prst="circularArrow">
            <a:avLst>
              <a:gd name="adj1" fmla="val 6786"/>
              <a:gd name="adj2" fmla="val 101843"/>
              <a:gd name="adj3" fmla="val 35111"/>
              <a:gd name="adj4" fmla="val 10800000"/>
              <a:gd name="adj5" fmla="val 1667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D61F839-8A89-DA51-BA55-48C538F30E8F}"/>
              </a:ext>
            </a:extLst>
          </p:cNvPr>
          <p:cNvSpPr txBox="1"/>
          <p:nvPr/>
        </p:nvSpPr>
        <p:spPr>
          <a:xfrm>
            <a:off x="330506" y="517793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/>
              <a:t>学習時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97AA96C-E2F6-D39B-1E11-0904F8C15EA2}"/>
              </a:ext>
            </a:extLst>
          </p:cNvPr>
          <p:cNvSpPr txBox="1"/>
          <p:nvPr/>
        </p:nvSpPr>
        <p:spPr>
          <a:xfrm>
            <a:off x="6369360" y="517793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400" b="1"/>
              <a:t>生成時</a:t>
            </a:r>
            <a:endParaRPr kumimoji="1" lang="ja-JP" altLang="en-US" sz="2400" b="1"/>
          </a:p>
        </p:txBody>
      </p: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7F77F25F-BA8F-7627-15BA-76A318A8FC13}"/>
              </a:ext>
            </a:extLst>
          </p:cNvPr>
          <p:cNvCxnSpPr>
            <a:cxnSpLocks/>
          </p:cNvCxnSpPr>
          <p:nvPr/>
        </p:nvCxnSpPr>
        <p:spPr>
          <a:xfrm>
            <a:off x="6096000" y="286439"/>
            <a:ext cx="0" cy="60699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A7883B4E-5286-C4EA-98C8-BD0798589E6E}"/>
              </a:ext>
            </a:extLst>
          </p:cNvPr>
          <p:cNvSpPr txBox="1"/>
          <p:nvPr/>
        </p:nvSpPr>
        <p:spPr>
          <a:xfrm>
            <a:off x="987157" y="1194594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①</a:t>
            </a:r>
            <a:endParaRPr kumimoji="1" lang="ja-JP" altLang="en-US" sz="200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68DA73E-F846-D223-0E3E-D963942AEEF2}"/>
              </a:ext>
            </a:extLst>
          </p:cNvPr>
          <p:cNvSpPr txBox="1"/>
          <p:nvPr/>
        </p:nvSpPr>
        <p:spPr>
          <a:xfrm>
            <a:off x="2572137" y="1289521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/>
              <a:t>②</a:t>
            </a:r>
            <a:endParaRPr kumimoji="1" lang="ja-JP" altLang="en-US" sz="2000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2BE2A32-3FC4-4ADF-4D97-4D5DDE12CE0C}"/>
              </a:ext>
            </a:extLst>
          </p:cNvPr>
          <p:cNvSpPr txBox="1"/>
          <p:nvPr/>
        </p:nvSpPr>
        <p:spPr>
          <a:xfrm>
            <a:off x="4526501" y="2381188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③</a:t>
            </a:r>
            <a:endParaRPr kumimoji="1" lang="ja-JP" altLang="en-US" sz="20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E7E40FE9-F260-2409-C8F8-129ED821F312}"/>
                  </a:ext>
                </a:extLst>
              </p:cNvPr>
              <p:cNvSpPr txBox="1"/>
              <p:nvPr/>
            </p:nvSpPr>
            <p:spPr>
              <a:xfrm>
                <a:off x="708621" y="2860725"/>
                <a:ext cx="5233785" cy="64633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kumimoji="1" lang="en-US" altLang="ja-JP" dirty="0"/>
                  <a:t>① </a:t>
                </a:r>
                <a:r>
                  <a:rPr lang="ja-JP" altLang="en-US"/>
                  <a:t>ランダム</a:t>
                </a:r>
                <a:r>
                  <a:rPr kumimoji="1" lang="ja-JP" altLang="en-US"/>
                  <a:t>な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ja-JP" altLang="en-US" i="1">
                        <a:latin typeface="Cambria Math" panose="02040503050406030204" pitchFamily="18" charset="0"/>
                      </a:rPr>
                      <m:t>に対して</m:t>
                    </m:r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ja-JP" altLang="en-US"/>
                  <a:t>を計算し、</a:t>
                </a:r>
                <a:r>
                  <a:rPr lang="en-US" altLang="ja-JP" dirty="0"/>
                  <a:t> </a:t>
                </a:r>
                <a14:m>
                  <m:oMath xmlns:m="http://schemas.openxmlformats.org/officeDocument/2006/math">
                    <m:r>
                      <a:rPr lang="en-US" altLang="ja-JP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kumimoji="1" lang="ja-JP" altLang="en-US"/>
                  <a:t>はランダムにサンプリングする。</a:t>
                </a:r>
                <a:endParaRPr kumimoji="1" lang="en-US" altLang="ja-JP" dirty="0"/>
              </a:p>
            </p:txBody>
          </p:sp>
        </mc:Choice>
        <mc:Fallback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E7E40FE9-F260-2409-C8F8-129ED821F3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21" y="2860725"/>
                <a:ext cx="5233785" cy="646331"/>
              </a:xfrm>
              <a:prstGeom prst="rect">
                <a:avLst/>
              </a:prstGeom>
              <a:blipFill>
                <a:blip r:embed="rId5"/>
                <a:stretch>
                  <a:fillRect l="-966" t="-5660" b="-1132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1CEF0F22-9DBC-C57E-D1B3-AA7B25CB0F6C}"/>
                  </a:ext>
                </a:extLst>
              </p:cNvPr>
              <p:cNvSpPr txBox="1"/>
              <p:nvPr/>
            </p:nvSpPr>
            <p:spPr>
              <a:xfrm>
                <a:off x="708620" y="3930969"/>
                <a:ext cx="5233785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ja-JP" dirty="0"/>
                  <a:t>② ①</a:t>
                </a:r>
                <a:r>
                  <a:rPr lang="ja-JP" altLang="en-US"/>
                  <a:t>の</a:t>
                </a:r>
                <a14:m>
                  <m:oMath xmlns:m="http://schemas.openxmlformats.org/officeDocument/2006/math">
                    <m:r>
                      <a:rPr kumimoji="1" lang="en-US" altLang="ja-JP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ja-JP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ja-JP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ja-JP" altLang="en-US"/>
                  <a:t>に対して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ja-JP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altLang="ja-JP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altLang="ja-JP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ja-JP" altLang="en-US" i="1">
                        <a:latin typeface="Cambria Math" panose="02040503050406030204" pitchFamily="18" charset="0"/>
                      </a:rPr>
                      <m:t>計算する</m:t>
                    </m:r>
                  </m:oMath>
                </a14:m>
                <a:endParaRPr lang="en-US" altLang="ja-JP" dirty="0"/>
              </a:p>
            </p:txBody>
          </p:sp>
        </mc:Choice>
        <mc:Fallback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1CEF0F22-9DBC-C57E-D1B3-AA7B25CB0F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20" y="3930969"/>
                <a:ext cx="5233785" cy="369332"/>
              </a:xfrm>
              <a:prstGeom prst="rect">
                <a:avLst/>
              </a:prstGeom>
              <a:blipFill>
                <a:blip r:embed="rId6"/>
                <a:stretch>
                  <a:fillRect l="-966" t="-13333" b="-2666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7FC49E7E-4717-595A-9CE0-30870E765AF1}"/>
                  </a:ext>
                </a:extLst>
              </p:cNvPr>
              <p:cNvSpPr txBox="1"/>
              <p:nvPr/>
            </p:nvSpPr>
            <p:spPr>
              <a:xfrm>
                <a:off x="708621" y="4754287"/>
                <a:ext cx="5233785" cy="69390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ja-JP" dirty="0"/>
                  <a:t>③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ja-JP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ja-JP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altLang="ja-JP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ja-JP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altLang="ja-JP" i="1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altLang="ja-JP" i="1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ja-JP" altLang="en-US" dirty="0"/>
                  <a:t>が</a:t>
                </a:r>
                <a:r>
                  <a:rPr lang="en-US" altLang="ja-JP" dirty="0"/>
                  <a:t>②</a:t>
                </a:r>
                <a:r>
                  <a:rPr lang="ja-JP" altLang="en-US"/>
                  <a:t>で求めた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sSub>
                          <m:sSubPr>
                            <m:ctrlPr>
                              <a:rPr lang="en-US" altLang="ja-JP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ja-JP" i="1">
                                <a:latin typeface="Cambria Math" panose="02040503050406030204" pitchFamily="18" charset="0"/>
                              </a:rPr>
                              <m:t>,  </m:t>
                            </m:r>
                            <m:r>
                              <a:rPr lang="en-US" altLang="ja-JP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ja-JP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altLang="ja-JP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altLang="ja-JP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ja-JP" altLang="en-US"/>
                  <a:t>に近づくように重み</a:t>
                </a:r>
                <a14:m>
                  <m:oMath xmlns:m="http://schemas.openxmlformats.org/officeDocument/2006/math">
                    <m:r>
                      <a:rPr lang="en-US" altLang="ja-JP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ja-JP" altLang="en-US"/>
                  <a:t>を更新し、</a:t>
                </a:r>
                <a:r>
                  <a:rPr lang="en-US" altLang="ja-JP" dirty="0"/>
                  <a:t>①</a:t>
                </a:r>
                <a:r>
                  <a:rPr lang="ja-JP" altLang="en-US"/>
                  <a:t>に戻る。</a:t>
                </a:r>
              </a:p>
            </p:txBody>
          </p:sp>
        </mc:Choice>
        <mc:Fallback xmlns=""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7FC49E7E-4717-595A-9CE0-30870E765A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21" y="4754287"/>
                <a:ext cx="5233785" cy="693908"/>
              </a:xfrm>
              <a:prstGeom prst="rect">
                <a:avLst/>
              </a:prstGeom>
              <a:blipFill>
                <a:blip r:embed="rId8"/>
                <a:stretch>
                  <a:fillRect l="-966" t="-1754" b="-8772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5B46918B-326D-D0EE-BCBC-2B30BE87DC5B}"/>
                  </a:ext>
                </a:extLst>
              </p:cNvPr>
              <p:cNvSpPr txBox="1"/>
              <p:nvPr/>
            </p:nvSpPr>
            <p:spPr>
              <a:xfrm>
                <a:off x="6405428" y="1555798"/>
                <a:ext cx="2800810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kumimoji="1" lang="en-US" altLang="ja-JP" dirty="0"/>
                  <a:t>① </a:t>
                </a:r>
                <a:r>
                  <a:rPr kumimoji="1" lang="ja-JP" altLang="en-US" dirty="0"/>
                  <a:t>実験値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kumimoji="1" lang="ja-JP" altLang="en-US" dirty="0"/>
                  <a:t>を与える</a:t>
                </a:r>
                <a:endParaRPr kumimoji="1" lang="en-US" altLang="ja-JP" dirty="0"/>
              </a:p>
            </p:txBody>
          </p:sp>
        </mc:Choice>
        <mc:Fallback xmlns=""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5B46918B-326D-D0EE-BCBC-2B30BE87DC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5428" y="1555798"/>
                <a:ext cx="2800810" cy="369332"/>
              </a:xfrm>
              <a:prstGeom prst="rect">
                <a:avLst/>
              </a:prstGeom>
              <a:blipFill>
                <a:blip r:embed="rId9"/>
                <a:stretch>
                  <a:fillRect l="-1802" t="-3125" b="-2187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44450628-A618-3FC8-A916-80708563EBA8}"/>
                  </a:ext>
                </a:extLst>
              </p:cNvPr>
              <p:cNvSpPr txBox="1"/>
              <p:nvPr/>
            </p:nvSpPr>
            <p:spPr>
              <a:xfrm>
                <a:off x="6405428" y="2280920"/>
                <a:ext cx="2800810" cy="172624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ja-JP" dirty="0"/>
                  <a:t>② </a:t>
                </a:r>
                <a:r>
                  <a:rPr lang="ja-JP" altLang="en-US"/>
                  <a:t>学習した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ja-JP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kumimoji="1" lang="ja-JP" altLang="en-US" dirty="0"/>
                  <a:t>に</a:t>
                </a:r>
                <a:r>
                  <a:rPr kumimoji="1" lang="ja-JP" altLang="en-US"/>
                  <a:t>対して、常微分方程式</a:t>
                </a:r>
                <a:endParaRPr kumimoji="1" lang="en-US" altLang="ja-JP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ja-JP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𝑑𝐺</m:t>
                          </m:r>
                        </m:num>
                        <m:den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ja-JP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ja-JP" i="1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altLang="ja-JP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p>
                              <m:r>
                                <a:rPr lang="en-US" altLang="ja-JP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ja-JP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altLang="ja-JP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ja-JP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altLang="ja-JP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altLang="ja-JP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altLang="ja-JP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en-US" altLang="ja-JP" dirty="0"/>
              </a:p>
              <a:p>
                <a:r>
                  <a:rPr lang="ja-JP" altLang="en-US"/>
                  <a:t>を</a:t>
                </a:r>
                <a14:m>
                  <m:oMath xmlns:m="http://schemas.openxmlformats.org/officeDocument/2006/math"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ja-JP" altLang="en-US"/>
                  <a:t>から</a:t>
                </a:r>
                <a14:m>
                  <m:oMath xmlns:m="http://schemas.openxmlformats.org/officeDocument/2006/math"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ja-JP" altLang="en-US"/>
                  <a:t>まで数値的に解く</a:t>
                </a:r>
                <a:endParaRPr kumimoji="1" lang="en-US" altLang="ja-JP" dirty="0"/>
              </a:p>
            </p:txBody>
          </p:sp>
        </mc:Choice>
        <mc:Fallback xmlns=""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44450628-A618-3FC8-A916-80708563EB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5428" y="2280920"/>
                <a:ext cx="2800810" cy="1726242"/>
              </a:xfrm>
              <a:prstGeom prst="rect">
                <a:avLst/>
              </a:prstGeom>
              <a:blipFill>
                <a:blip r:embed="rId10"/>
                <a:stretch>
                  <a:fillRect l="-1802" t="-1460" b="-4380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E1741F0A-93EC-537C-C5AD-0D2ED5608D70}"/>
                  </a:ext>
                </a:extLst>
              </p:cNvPr>
              <p:cNvSpPr txBox="1"/>
              <p:nvPr/>
            </p:nvSpPr>
            <p:spPr>
              <a:xfrm>
                <a:off x="6405428" y="4354443"/>
                <a:ext cx="2800810" cy="64633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ja-JP" dirty="0"/>
                  <a:t>③ </a:t>
                </a:r>
                <a14:m>
                  <m:oMath xmlns:m="http://schemas.openxmlformats.org/officeDocument/2006/math"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ja-JP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kumimoji="1" lang="ja-JP" altLang="en-US"/>
                  <a:t>での解が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kumimoji="1" lang="ja-JP" altLang="en-US" dirty="0"/>
                  <a:t>の推定値</a:t>
                </a:r>
                <a:endParaRPr kumimoji="1" lang="en-US" altLang="ja-JP" dirty="0"/>
              </a:p>
            </p:txBody>
          </p:sp>
        </mc:Choice>
        <mc:Fallback xmlns=""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E1741F0A-93EC-537C-C5AD-0D2ED5608D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5428" y="4354443"/>
                <a:ext cx="2800810" cy="646331"/>
              </a:xfrm>
              <a:prstGeom prst="rect">
                <a:avLst/>
              </a:prstGeom>
              <a:blipFill>
                <a:blip r:embed="rId11"/>
                <a:stretch>
                  <a:fillRect l="-1802" t="-3774" b="-1132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下矢印 43">
            <a:extLst>
              <a:ext uri="{FF2B5EF4-FFF2-40B4-BE49-F238E27FC236}">
                <a16:creationId xmlns:a16="http://schemas.microsoft.com/office/drawing/2014/main" id="{30DC0E66-CBD2-2D83-D473-65CCE8B5D071}"/>
              </a:ext>
            </a:extLst>
          </p:cNvPr>
          <p:cNvSpPr/>
          <p:nvPr/>
        </p:nvSpPr>
        <p:spPr>
          <a:xfrm>
            <a:off x="7672935" y="5043698"/>
            <a:ext cx="264588" cy="452860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F10E3E13-364A-2E58-1E63-24B4A4387497}"/>
                  </a:ext>
                </a:extLst>
              </p:cNvPr>
              <p:cNvSpPr txBox="1"/>
              <p:nvPr/>
            </p:nvSpPr>
            <p:spPr>
              <a:xfrm>
                <a:off x="6329259" y="5572511"/>
                <a:ext cx="563765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2000" b="1"/>
                  <a:t>あとは、実際に推定値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2000" b="1" i="1" smtClean="0">
                            <a:latin typeface="Cambria Math" panose="02040503050406030204" pitchFamily="18" charset="0"/>
                          </a:rPr>
                          <m:t>𝑮</m:t>
                        </m:r>
                      </m:e>
                      <m:sup>
                        <m:r>
                          <a:rPr kumimoji="1" lang="en-US" altLang="ja-JP" sz="2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kumimoji="1" lang="ja-JP" altLang="en-US" sz="2000" b="1"/>
                  <a:t>から観測量を計算して実験値にどれだけ近いかを評価すれば良い</a:t>
                </a:r>
              </a:p>
            </p:txBody>
          </p:sp>
        </mc:Choice>
        <mc:Fallback xmlns=""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F10E3E13-364A-2E58-1E63-24B4A43874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9259" y="5572511"/>
                <a:ext cx="5637652" cy="707886"/>
              </a:xfrm>
              <a:prstGeom prst="rect">
                <a:avLst/>
              </a:prstGeom>
              <a:blipFill>
                <a:blip r:embed="rId12"/>
                <a:stretch>
                  <a:fillRect l="-1124" t="-1754" b="-1403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92ED294C-4CA1-B720-AFBC-59081260D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  <p:pic>
        <p:nvPicPr>
          <p:cNvPr id="14" name="図 13" descr="ダイアグラム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05673643-80C5-8B85-CDB4-B57B5E3F85F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534" y="1555798"/>
            <a:ext cx="2593135" cy="355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2938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2E8FBE-87E7-5892-03F5-5A7C939FE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Setup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4C36616C-F5FF-DB18-B302-C1C2D6C2DE94}"/>
                  </a:ext>
                </a:extLst>
              </p:cNvPr>
              <p:cNvSpPr txBox="1"/>
              <p:nvPr/>
            </p:nvSpPr>
            <p:spPr>
              <a:xfrm>
                <a:off x="3826706" y="1751536"/>
                <a:ext cx="4311983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  <m:sup>
                          <m: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sup>
                      </m:sSubSup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ja-JP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− </m:t>
                      </m:r>
                      <m:f>
                        <m:f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ja-JP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ja-JP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</m:acc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kumimoji="1"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4C36616C-F5FF-DB18-B302-C1C2D6C2DE94}"/>
                  </a:ext>
                </a:extLst>
              </p:cNvPr>
              <p:cNvSpPr txBox="1"/>
              <p:nvPr/>
            </p:nvSpPr>
            <p:spPr>
              <a:xfrm>
                <a:off x="3826706" y="1751536"/>
                <a:ext cx="4311983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kumimoji="1" lang="en-US" altLang="ja-JP" sz="20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 xml:space="preserve">ℒ=𝑌𝑖𝛼𝜈𝑁𝑖 𝑙𝛼 𝐻 − 12𝑀𝑖𝑗𝑁𝑖𝑁𝑗+h.𝑐.</a:t>
                </a:r>
                <a:endParaRPr kumimoji="1" lang="en-US" altLang="ja-JP" sz="2000" dirty="0"/>
              </a:p>
            </p:txBody>
          </p:sp>
        </mc:Fallback>
      </mc:AlternateContent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393110E-014F-1DAE-7B18-29E24034FBD6}"/>
              </a:ext>
            </a:extLst>
          </p:cNvPr>
          <p:cNvSpPr txBox="1"/>
          <p:nvPr/>
        </p:nvSpPr>
        <p:spPr>
          <a:xfrm>
            <a:off x="658742" y="1334789"/>
            <a:ext cx="42530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/>
              <a:t>タイプ</a:t>
            </a:r>
            <a:r>
              <a:rPr kumimoji="1" lang="en-US" altLang="ja-JP" sz="2000" dirty="0"/>
              <a:t>I</a:t>
            </a:r>
            <a:r>
              <a:rPr kumimoji="1" lang="ja-JP" altLang="en-US" sz="2000"/>
              <a:t>シーソー</a:t>
            </a:r>
            <a:r>
              <a:rPr kumimoji="1" lang="en-US" altLang="ja-JP" sz="2000" dirty="0"/>
              <a:t>(</a:t>
            </a:r>
            <a:r>
              <a:rPr kumimoji="1" lang="ja-JP" altLang="en-US" sz="2000"/>
              <a:t>対称性は課さない</a:t>
            </a:r>
            <a:r>
              <a:rPr kumimoji="1" lang="en-US" altLang="ja-JP" sz="2000" dirty="0"/>
              <a:t>)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6E189BF-3C25-B8F8-2091-DDF9BADBA0C2}"/>
              </a:ext>
            </a:extLst>
          </p:cNvPr>
          <p:cNvSpPr txBox="1"/>
          <p:nvPr/>
        </p:nvSpPr>
        <p:spPr>
          <a:xfrm>
            <a:off x="2247641" y="4356542"/>
            <a:ext cx="6869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G: </a:t>
            </a:r>
            <a:r>
              <a:rPr lang="en-US" altLang="ja-JP" sz="2000" dirty="0"/>
              <a:t>10</a:t>
            </a:r>
            <a:r>
              <a:rPr lang="en-US" altLang="ja-JP" sz="2000" baseline="30000" dirty="0"/>
              <a:t>7</a:t>
            </a:r>
            <a:r>
              <a:rPr lang="ja-JP" altLang="en-US" sz="2000"/>
              <a:t>件ランダムに生成し</a:t>
            </a:r>
            <a:r>
              <a:rPr lang="en-US" altLang="ja-JP" sz="2000" dirty="0"/>
              <a:t> L </a:t>
            </a:r>
            <a:r>
              <a:rPr lang="ja-JP" altLang="en-US" sz="2000"/>
              <a:t>を計算</a:t>
            </a:r>
            <a:r>
              <a:rPr lang="en-US" altLang="ja-JP" sz="2000" dirty="0"/>
              <a:t> → (G, L) </a:t>
            </a:r>
            <a:r>
              <a:rPr lang="ja-JP" altLang="en-US" sz="2000"/>
              <a:t>のデータセット</a:t>
            </a:r>
            <a:endParaRPr kumimoji="1" lang="en-US" altLang="ja-JP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04F580C5-A13D-6C20-FB1B-F12E65944697}"/>
                  </a:ext>
                </a:extLst>
              </p:cNvPr>
              <p:cNvSpPr txBox="1"/>
              <p:nvPr/>
            </p:nvSpPr>
            <p:spPr>
              <a:xfrm>
                <a:off x="2751974" y="5360701"/>
                <a:ext cx="545476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000" dirty="0"/>
                  <a:t>L: </a:t>
                </a:r>
                <a:r>
                  <a:rPr kumimoji="1" lang="ja-JP" altLang="en-US" sz="2000" b="1"/>
                  <a:t>実験値を指定し</a:t>
                </a:r>
                <a:r>
                  <a:rPr kumimoji="1" lang="en-US" altLang="ja-JP" sz="2000" dirty="0"/>
                  <a:t>, </a:t>
                </a:r>
                <a14:m>
                  <m:oMath xmlns:m="http://schemas.openxmlformats.org/officeDocument/2006/math"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kumimoji="1" lang="ja-JP" altLang="en-US" sz="2000" dirty="0"/>
                  <a:t>件</a:t>
                </a:r>
                <a:r>
                  <a:rPr kumimoji="1" lang="ja-JP" altLang="en-US" sz="2000"/>
                  <a:t>パラメータを生成</a:t>
                </a:r>
                <a:endParaRPr kumimoji="1" lang="en-US" altLang="ja-JP" sz="2000" dirty="0"/>
              </a:p>
            </p:txBody>
          </p:sp>
        </mc:Choice>
        <mc:Fallback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04F580C5-A13D-6C20-FB1B-F12E659446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1974" y="5360701"/>
                <a:ext cx="5454763" cy="400110"/>
              </a:xfrm>
              <a:prstGeom prst="rect">
                <a:avLst/>
              </a:prstGeom>
              <a:blipFill>
                <a:blip r:embed="rId2"/>
                <a:stretch>
                  <a:fillRect l="-1160" t="-12121" b="-2424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44A72AC-A86C-BAE9-818A-C6FCF463D755}"/>
              </a:ext>
            </a:extLst>
          </p:cNvPr>
          <p:cNvSpPr txBox="1"/>
          <p:nvPr/>
        </p:nvSpPr>
        <p:spPr>
          <a:xfrm>
            <a:off x="1051560" y="3940492"/>
            <a:ext cx="8130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/>
              <a:t>訓練</a:t>
            </a:r>
            <a:endParaRPr kumimoji="1" lang="en-US" altLang="ja-JP" sz="2400" b="1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E337516-095C-0E03-3494-AD1A5921BC1B}"/>
              </a:ext>
            </a:extLst>
          </p:cNvPr>
          <p:cNvSpPr txBox="1"/>
          <p:nvPr/>
        </p:nvSpPr>
        <p:spPr>
          <a:xfrm>
            <a:off x="1051560" y="5032483"/>
            <a:ext cx="8130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/>
              <a:t>生成</a:t>
            </a:r>
            <a:endParaRPr kumimoji="1" lang="en-US" altLang="ja-JP" sz="2400" b="1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A8DB003-76E1-FF74-A839-9702452F47D0}"/>
              </a:ext>
            </a:extLst>
          </p:cNvPr>
          <p:cNvSpPr txBox="1"/>
          <p:nvPr/>
        </p:nvSpPr>
        <p:spPr>
          <a:xfrm>
            <a:off x="999830" y="2597101"/>
            <a:ext cx="69717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/>
              <a:t>パラメータ</a:t>
            </a:r>
            <a:r>
              <a:rPr kumimoji="1" lang="en-US" altLang="ja-JP" sz="2000" b="1" dirty="0"/>
              <a:t>G</a:t>
            </a:r>
            <a:r>
              <a:rPr kumimoji="1" lang="en-US" altLang="ja-JP" sz="2000" dirty="0"/>
              <a:t>: Y</a:t>
            </a:r>
            <a:r>
              <a:rPr kumimoji="1" lang="ja-JP" altLang="en-US" sz="2000"/>
              <a:t>の実部・虚部</a:t>
            </a:r>
            <a:r>
              <a:rPr kumimoji="1" lang="en-US" altLang="ja-JP" sz="2000" dirty="0"/>
              <a:t> (18), M</a:t>
            </a:r>
            <a:r>
              <a:rPr kumimoji="1" lang="ja-JP" altLang="en-US" sz="2000"/>
              <a:t>の絶対値</a:t>
            </a:r>
            <a:r>
              <a:rPr kumimoji="1" lang="en-US" altLang="ja-JP" sz="2000" dirty="0"/>
              <a:t>(3), M</a:t>
            </a:r>
            <a:r>
              <a:rPr kumimoji="1" lang="ja-JP" altLang="en-US" sz="2000"/>
              <a:t>の位相</a:t>
            </a:r>
            <a:r>
              <a:rPr kumimoji="1" lang="en-US" altLang="ja-JP" sz="2000" dirty="0"/>
              <a:t>(2)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FF6CE0C-F922-A692-A0E2-12454112D12E}"/>
              </a:ext>
            </a:extLst>
          </p:cNvPr>
          <p:cNvSpPr txBox="1"/>
          <p:nvPr/>
        </p:nvSpPr>
        <p:spPr>
          <a:xfrm>
            <a:off x="999830" y="2994718"/>
            <a:ext cx="14350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b="1"/>
              <a:t>観測量</a:t>
            </a:r>
            <a:r>
              <a:rPr lang="en-US" altLang="ja-JP" sz="2000" b="1" dirty="0"/>
              <a:t>L</a:t>
            </a:r>
            <a:r>
              <a:rPr lang="en-US" altLang="ja-JP" sz="2000" dirty="0"/>
              <a:t>    </a:t>
            </a:r>
            <a:r>
              <a:rPr kumimoji="1" lang="en-US" altLang="ja-JP" sz="2000" dirty="0"/>
              <a:t>: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B8F1CC33-9C87-AFB6-7A9F-B0E3BC5391F8}"/>
                  </a:ext>
                </a:extLst>
              </p:cNvPr>
              <p:cNvSpPr txBox="1"/>
              <p:nvPr/>
            </p:nvSpPr>
            <p:spPr>
              <a:xfrm>
                <a:off x="3753114" y="2977537"/>
                <a:ext cx="4479431" cy="4058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ja-JP" sz="2000" i="1">
                        <a:latin typeface="Cambria Math" panose="02040503050406030204" pitchFamily="18" charset="0"/>
                      </a:rPr>
                      <m:t>∆</m:t>
                    </m:r>
                    <m:sSubSup>
                      <m:sSubSupPr>
                        <m:ctrlPr>
                          <a:rPr lang="en-US" altLang="ja-JP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  <m:sup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ja-JP" sz="200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ja-JP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Sup>
                      <m:sSubSupPr>
                        <m:ctrlP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31</m:t>
                        </m:r>
                      </m:sub>
                      <m:sup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ja-JP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func>
                      <m:func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sSub>
                          <m:sSubPr>
                            <m:ctrlP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</m:e>
                    </m:func>
                    <m:r>
                      <a:rPr kumimoji="1" lang="en-US" altLang="ja-JP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func>
                      <m:funcPr>
                        <m:ctrlPr>
                          <a:rPr kumimoji="1"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sSub>
                          <m:sSub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13</m:t>
                            </m:r>
                          </m:sub>
                        </m:sSub>
                      </m:e>
                    </m:func>
                  </m:oMath>
                </a14:m>
                <a:r>
                  <a:rPr kumimoji="1" lang="en-US" altLang="ja-JP" sz="2000" dirty="0"/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kumimoji="1"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sSub>
                          <m:sSub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23</m:t>
                            </m:r>
                          </m:sub>
                        </m:sSub>
                      </m:e>
                    </m:func>
                  </m:oMath>
                </a14:m>
                <a:endParaRPr kumimoji="1" lang="en-US" altLang="ja-JP" sz="2000" dirty="0"/>
              </a:p>
            </p:txBody>
          </p:sp>
        </mc:Choice>
        <mc:Fallback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B8F1CC33-9C87-AFB6-7A9F-B0E3BC5391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3114" y="2977537"/>
                <a:ext cx="4479431" cy="405817"/>
              </a:xfrm>
              <a:prstGeom prst="rect">
                <a:avLst/>
              </a:prstGeom>
              <a:blipFill>
                <a:blip r:embed="rId3"/>
                <a:stretch>
                  <a:fillRect t="-9091" b="-2424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40A1E73-B388-19B4-2199-FF5CA2D41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345B5BF-CF04-CBB4-01D1-2C0251C59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17</a:t>
            </a:fld>
            <a:endParaRPr kumimoji="1"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4DC620A-6772-86E2-B1AB-34AD047EC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618907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9C668B-B1E3-86FB-A761-DAAB786D6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結果</a:t>
            </a:r>
            <a:endParaRPr kumimoji="1" lang="en-US" altLang="ja-JP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3650E12B-0439-CDF4-97DA-1980F815B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9403" y="1373448"/>
            <a:ext cx="7020526" cy="44281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55C8455A-6DCA-82D4-2972-8FF3851D5ED5}"/>
                  </a:ext>
                </a:extLst>
              </p:cNvPr>
              <p:cNvSpPr txBox="1"/>
              <p:nvPr/>
            </p:nvSpPr>
            <p:spPr>
              <a:xfrm>
                <a:off x="254980" y="3496701"/>
                <a:ext cx="5631712" cy="4058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=(∆</m:t>
                    </m:r>
                    <m:sSubSup>
                      <m:sSubSupPr>
                        <m:ctrlPr>
                          <a:rPr kumimoji="1" lang="en-US" altLang="ja-JP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  <m:sup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kumimoji="1" lang="en-US" altLang="ja-JP" sz="2000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Sup>
                      <m:sSubSup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31</m:t>
                        </m:r>
                      </m:sub>
                      <m:sup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kumimoji="1" lang="en-US" altLang="ja-JP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func>
                      <m:func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sSub>
                          <m:sSubPr>
                            <m:ctrlP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</m:e>
                    </m:func>
                    <m:r>
                      <a:rPr kumimoji="1" lang="en-US" altLang="ja-JP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func>
                      <m:funcPr>
                        <m:ctrlPr>
                          <a:rPr kumimoji="1"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sSub>
                          <m:sSub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13</m:t>
                            </m:r>
                          </m:sub>
                        </m:sSub>
                      </m:e>
                    </m:func>
                  </m:oMath>
                </a14:m>
                <a:r>
                  <a:rPr kumimoji="1" lang="en-US" altLang="ja-JP" sz="2000" dirty="0"/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kumimoji="1"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sSub>
                          <m:sSubPr>
                            <m:ctrlP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23</m:t>
                            </m:r>
                          </m:sub>
                        </m:sSub>
                      </m:e>
                    </m:func>
                    <m:r>
                      <a:rPr kumimoji="1" lang="en-US" altLang="ja-JP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55C8455A-6DCA-82D4-2972-8FF3851D5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980" y="3496701"/>
                <a:ext cx="5631712" cy="405817"/>
              </a:xfrm>
              <a:prstGeom prst="rect">
                <a:avLst/>
              </a:prstGeom>
              <a:blipFill>
                <a:blip r:embed="rId3"/>
                <a:stretch>
                  <a:fillRect t="-9091" b="-2424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A2F3763C-454A-9A6F-6D11-35520EFCE547}"/>
                  </a:ext>
                </a:extLst>
              </p:cNvPr>
              <p:cNvSpPr txBox="1"/>
              <p:nvPr/>
            </p:nvSpPr>
            <p:spPr>
              <a:xfrm>
                <a:off x="1500995" y="4437392"/>
                <a:ext cx="259212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&lt;2500</m:t>
                    </m:r>
                    <m:r>
                      <a:rPr kumimoji="1" lang="en-US" altLang="ja-JP" sz="2000" b="0" i="0" smtClean="0">
                        <a:latin typeface="Cambria Math" panose="02040503050406030204" pitchFamily="18" charset="0"/>
                      </a:rPr>
                      <m:t>:956607</m:t>
                    </m:r>
                  </m:oMath>
                </a14:m>
                <a:r>
                  <a:rPr kumimoji="1" lang="en-US" altLang="ja-JP" sz="2000" dirty="0"/>
                  <a:t> samples</a:t>
                </a:r>
              </a:p>
            </p:txBody>
          </p:sp>
        </mc:Choice>
        <mc:Fallback xmlns="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A2F3763C-454A-9A6F-6D11-35520EFCE547}"/>
                  </a:ext>
                </a:extLst>
              </p:cNvPr>
              <p:cNvSpPr txBox="1"/>
              <p:nvPr/>
            </p:nvSpPr>
            <p:spPr>
              <a:xfrm>
                <a:off x="1500995" y="4437392"/>
                <a:ext cx="259212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000" i="1">
                    <a:latin typeface="Cambria Math" panose="02040503050406030204" pitchFamily="18" charset="0"/>
                  </a:rPr>
                  <a:t xml:space="preserve">𝜒2&lt;2500:956607</a:t>
                </a:r>
                <a:r>
                  <a:rPr kumimoji="1" lang="en-US" altLang="ja-JP" sz="2000" dirty="0"/>
                  <a:t xml:space="preserve"> samples</a:t>
                </a:r>
                <a:endParaRPr kumimoji="1" lang="en-US" altLang="ja-JP" sz="2000" dirty="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2D1FAC4C-BBC1-0990-1917-ED1B7DD0547A}"/>
                  </a:ext>
                </a:extLst>
              </p:cNvPr>
              <p:cNvSpPr txBox="1"/>
              <p:nvPr/>
            </p:nvSpPr>
            <p:spPr>
              <a:xfrm>
                <a:off x="1500995" y="4846667"/>
                <a:ext cx="253280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kumimoji="1" lang="en-US" altLang="ja-JP" sz="2000" b="0" i="0" smtClean="0">
                        <a:latin typeface="Cambria Math" panose="02040503050406030204" pitchFamily="18" charset="0"/>
                      </a:rPr>
                      <m:t>45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:640</m:t>
                    </m:r>
                  </m:oMath>
                </a14:m>
                <a:r>
                  <a:rPr kumimoji="1" lang="en-US" altLang="ja-JP" sz="2000" dirty="0"/>
                  <a:t> samples</a:t>
                </a:r>
              </a:p>
            </p:txBody>
          </p:sp>
        </mc:Choice>
        <mc:Fallback xmlns="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2D1FAC4C-BBC1-0990-1917-ED1B7DD054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0995" y="4846667"/>
                <a:ext cx="2532809" cy="400110"/>
              </a:xfrm>
              <a:prstGeom prst="rect">
                <a:avLst/>
              </a:prstGeom>
              <a:blipFill>
                <a:blip r:embed="rId4"/>
                <a:stretch>
                  <a:fillRect t="-6061" r="-1500" b="-2424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3CD76DA3-53CD-5DA1-CA64-F24538F94854}"/>
                  </a:ext>
                </a:extLst>
              </p:cNvPr>
              <p:cNvSpPr txBox="1"/>
              <p:nvPr/>
            </p:nvSpPr>
            <p:spPr>
              <a:xfrm>
                <a:off x="220067" y="2125155"/>
                <a:ext cx="384470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2000"/>
                  <a:t>生成した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ja-JP" sz="2000" dirty="0"/>
                  <a:t> </a:t>
                </a:r>
                <a:r>
                  <a:rPr lang="ja-JP" altLang="en-US" sz="2000" dirty="0"/>
                  <a:t>の</a:t>
                </a:r>
                <a:r>
                  <a:rPr lang="ja-JP" altLang="en-US" sz="2000"/>
                  <a:t>精度は以下で評価</a:t>
                </a:r>
                <a:endParaRPr kumimoji="1" lang="en-US" altLang="ja-JP" sz="2000" dirty="0"/>
              </a:p>
            </p:txBody>
          </p:sp>
        </mc:Choice>
        <mc:Fallback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3CD76DA3-53CD-5DA1-CA64-F24538F948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067" y="2125155"/>
                <a:ext cx="3844707" cy="400110"/>
              </a:xfrm>
              <a:prstGeom prst="rect">
                <a:avLst/>
              </a:prstGeom>
              <a:blipFill>
                <a:blip r:embed="rId5"/>
                <a:stretch>
                  <a:fillRect l="-1645" t="-15625" r="-658" b="-1875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798399E2-47DE-64E4-2BF4-CDF2264603BA}"/>
                  </a:ext>
                </a:extLst>
              </p:cNvPr>
              <p:cNvSpPr txBox="1"/>
              <p:nvPr/>
            </p:nvSpPr>
            <p:spPr>
              <a:xfrm>
                <a:off x="1133138" y="2675835"/>
                <a:ext cx="3062377" cy="882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ja-JP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1" lang="en-US" altLang="ja-JP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kumimoji="1" lang="en-US" altLang="ja-JP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altLang="ja-JP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000" b="0" i="1" smtClean="0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n-US" altLang="ja-JP" sz="2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ja-JP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000" b="0" i="1" smtClean="0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n-US" altLang="ja-JP" sz="2000" i="1">
                                          <a:latin typeface="Cambria Math" panose="02040503050406030204" pitchFamily="18" charset="0"/>
                                        </a:rPr>
                                        <m:t>𝑒𝑥𝑝</m:t>
                                      </m:r>
                                    </m:sub>
                                  </m:sSub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b>
                                  <m:r>
                                    <a:rPr kumimoji="1" lang="en-US" altLang="ja-JP" sz="20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kumimoji="1" lang="en-US" altLang="ja-JP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sSup>
                                <m:sSupPr>
                                  <m:ctrlPr>
                                    <a:rPr kumimoji="1" lang="en-US" altLang="ja-JP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(3</m:t>
                                  </m:r>
                                  <m:sSub>
                                    <m:sSubPr>
                                      <m:ctrlPr>
                                        <a:rPr lang="en-US" altLang="ja-JP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ja-JP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kumimoji="1" lang="en-US" altLang="ja-JP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</m:oMath>
                  </m:oMathPara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798399E2-47DE-64E4-2BF4-CDF2264603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138" y="2675835"/>
                <a:ext cx="3062377" cy="882999"/>
              </a:xfrm>
              <a:prstGeom prst="rect">
                <a:avLst/>
              </a:prstGeom>
              <a:blipFill>
                <a:blip r:embed="rId6"/>
                <a:stretch>
                  <a:fillRect t="-112676" b="-16338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DD74902-3F57-6151-AFAE-670B76D0E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63EA3B89-0E9D-CC8A-C3B4-12377A9C5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18</a:t>
            </a:fld>
            <a:endParaRPr kumimoji="1"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2E3E7AC-454D-18CA-3E4E-CD1124506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859049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29E0AE-83B2-C1D8-025E-E2A2BF009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オートエンコーダーによる</a:t>
            </a:r>
            <a:br>
              <a:rPr kumimoji="1" lang="en-US" altLang="ja-JP" dirty="0"/>
            </a:br>
            <a:r>
              <a:rPr kumimoji="1" lang="ja-JP" altLang="en-US"/>
              <a:t>関係式の発見</a:t>
            </a:r>
            <a:endParaRPr kumimoji="1" lang="en-US" altLang="ja-JP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2B9761F-FBB9-3900-837F-FF81716AB8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A41A8C9-A101-23E0-FF5E-82781AA16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2026/8/25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7599361-0C4D-4D4A-1A6D-2BB5880E6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lang="en-US" altLang="ja-JP" smtClean="0"/>
              <a:pPr/>
              <a:t>19</a:t>
            </a:fld>
            <a:endParaRPr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566F01E-5104-B59C-2CF9-0548E3C45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ja-JP" altLang="en-US"/>
              <a:t>素粒子物理学の進展</a:t>
            </a:r>
            <a:r>
              <a:rPr lang="en-US" altLang="ja-JP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345561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>
            <a:extLst>
              <a:ext uri="{FF2B5EF4-FFF2-40B4-BE49-F238E27FC236}">
                <a16:creationId xmlns:a16="http://schemas.microsoft.com/office/drawing/2014/main" id="{E7C2CDA7-A8C9-E265-9A46-EE37C6922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研究の動機</a:t>
            </a:r>
            <a:endParaRPr lang="en-US" altLang="ja-JP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2D8B726C-1B96-AFEC-E80A-8E5E2E288B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81487D3-95AC-076D-922A-BC248A11C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2026/8/25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9A32A6E-FF4F-9403-2D58-42C9335E0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lang="en-US" altLang="ja-JP" smtClean="0"/>
              <a:pPr/>
              <a:t>2</a:t>
            </a:fld>
            <a:endParaRPr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78127FC-7F98-F9B3-70B1-9302A0A7B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ja-JP" altLang="en-US"/>
              <a:t>素粒子物理学の進展</a:t>
            </a:r>
            <a:r>
              <a:rPr lang="en-US" altLang="ja-JP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828109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98FA606E-E192-4833-ED42-E1ADA5953223}"/>
                  </a:ext>
                </a:extLst>
              </p:cNvPr>
              <p:cNvSpPr txBox="1"/>
              <p:nvPr/>
            </p:nvSpPr>
            <p:spPr>
              <a:xfrm>
                <a:off x="5760185" y="1428982"/>
                <a:ext cx="6132641" cy="7460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2000">
                    <a:latin typeface="Cambria Math" panose="02040503050406030204" pitchFamily="18" charset="0"/>
                  </a:rPr>
                  <a:t>観測量の</a:t>
                </a:r>
                <a:r>
                  <a:rPr lang="en-US" altLang="ja-JP" sz="2000" dirty="0">
                    <a:latin typeface="Cambria Math" panose="02040503050406030204" pitchFamily="18" charset="0"/>
                  </a:rPr>
                  <a:t>9</a:t>
                </a:r>
                <a:r>
                  <a:rPr lang="ja-JP" altLang="en-US" sz="2000">
                    <a:latin typeface="Cambria Math" panose="02040503050406030204" pitchFamily="18" charset="0"/>
                  </a:rPr>
                  <a:t>次元分布</a:t>
                </a:r>
                <a:endParaRPr lang="en-US" altLang="ja-JP" sz="200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altLang="ja-JP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sz="20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sSub>
                                <m:sSubPr>
                                  <m:ctrlP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sz="20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sSub>
                                <m:sSubPr>
                                  <m:ctrlP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13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func>
                            <m:func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ja-JP" sz="20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sSub>
                                <m:sSubPr>
                                  <m:ctrlP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ja-JP" sz="2000" i="1">
                                      <a:latin typeface="Cambria Math" panose="02040503050406030204" pitchFamily="18" charset="0"/>
                                    </a:rPr>
                                    <m:t>23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altLang="ja-JP" sz="2000">
                                  <a:latin typeface="Cambria Math" panose="02040503050406030204" pitchFamily="18" charset="0"/>
                                </a:rPr>
                                <m:t>CP</m:t>
                              </m:r>
                            </m:sub>
                          </m:s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31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1" lang="en-US" altLang="ja-JP" sz="2000" dirty="0"/>
              </a:p>
            </p:txBody>
          </p:sp>
        </mc:Choice>
        <mc:Fallback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98FA606E-E192-4833-ED42-E1ADA59532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185" y="1428982"/>
                <a:ext cx="6132641" cy="746038"/>
              </a:xfrm>
              <a:prstGeom prst="rect">
                <a:avLst/>
              </a:prstGeom>
              <a:blipFill>
                <a:blip r:embed="rId3"/>
                <a:stretch>
                  <a:fillRect t="-6667" b="-5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楕円 9">
            <a:extLst>
              <a:ext uri="{FF2B5EF4-FFF2-40B4-BE49-F238E27FC236}">
                <a16:creationId xmlns:a16="http://schemas.microsoft.com/office/drawing/2014/main" id="{90BDFADA-B9A2-F4E7-D315-671C091ACF35}"/>
              </a:ext>
            </a:extLst>
          </p:cNvPr>
          <p:cNvSpPr/>
          <p:nvPr/>
        </p:nvSpPr>
        <p:spPr>
          <a:xfrm>
            <a:off x="448670" y="2242433"/>
            <a:ext cx="4114800" cy="161107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DF908720-7ADA-B294-CE10-1C73CBB2D6BB}"/>
              </a:ext>
            </a:extLst>
          </p:cNvPr>
          <p:cNvSpPr/>
          <p:nvPr/>
        </p:nvSpPr>
        <p:spPr>
          <a:xfrm>
            <a:off x="1079589" y="2398175"/>
            <a:ext cx="2758157" cy="133738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14033E33-94AF-A079-1F4F-60391A3912A5}"/>
              </a:ext>
            </a:extLst>
          </p:cNvPr>
          <p:cNvSpPr/>
          <p:nvPr/>
        </p:nvSpPr>
        <p:spPr>
          <a:xfrm>
            <a:off x="1679403" y="2879347"/>
            <a:ext cx="1643463" cy="73006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>
              <a:solidFill>
                <a:sysClr val="windowText" lastClr="000000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941B518-1A01-0645-0913-279843D117CE}"/>
              </a:ext>
            </a:extLst>
          </p:cNvPr>
          <p:cNvSpPr txBox="1"/>
          <p:nvPr/>
        </p:nvSpPr>
        <p:spPr>
          <a:xfrm>
            <a:off x="1618968" y="1836327"/>
            <a:ext cx="1640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生成した</a:t>
            </a:r>
            <a:r>
              <a:rPr kumimoji="1" lang="en-US" altLang="ja-JP" dirty="0"/>
              <a:t>(Y, M)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8B9DDD73-EA3A-9301-6DAB-DDB705A596B6}"/>
                  </a:ext>
                </a:extLst>
              </p:cNvPr>
              <p:cNvSpPr txBox="1"/>
              <p:nvPr/>
            </p:nvSpPr>
            <p:spPr>
              <a:xfrm>
                <a:off x="1938383" y="3041247"/>
                <a:ext cx="11255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1800" i="1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altLang="ja-JP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ja-JP" sz="1800" b="0" i="1" smtClean="0">
                          <a:latin typeface="Cambria Math" panose="02040503050406030204" pitchFamily="18" charset="0"/>
                        </a:rPr>
                        <m:t>&lt;45 </m:t>
                      </m:r>
                    </m:oMath>
                  </m:oMathPara>
                </a14:m>
                <a:endParaRPr kumimoji="1" lang="en-US" altLang="ja-JP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8B9DDD73-EA3A-9301-6DAB-DDB705A596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8383" y="3041247"/>
                <a:ext cx="1125501" cy="369332"/>
              </a:xfrm>
              <a:prstGeom prst="rect">
                <a:avLst/>
              </a:prstGeom>
              <a:blipFill>
                <a:blip r:embed="rId4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33B70B3A-6EEF-FCA1-4E3A-215840871A8E}"/>
                  </a:ext>
                </a:extLst>
              </p:cNvPr>
              <p:cNvSpPr txBox="1"/>
              <p:nvPr/>
            </p:nvSpPr>
            <p:spPr>
              <a:xfrm>
                <a:off x="1872952" y="2473241"/>
                <a:ext cx="1354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1800" i="1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altLang="ja-JP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ja-JP" sz="1800" b="0" i="1" smtClean="0">
                          <a:latin typeface="Cambria Math" panose="02040503050406030204" pitchFamily="18" charset="0"/>
                        </a:rPr>
                        <m:t>&lt;2500 </m:t>
                      </m:r>
                    </m:oMath>
                  </m:oMathPara>
                </a14:m>
                <a:endParaRPr kumimoji="1" lang="en-US" altLang="ja-JP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33B70B3A-6EEF-FCA1-4E3A-215840871A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952" y="2473241"/>
                <a:ext cx="1354730" cy="369332"/>
              </a:xfrm>
              <a:prstGeom prst="rect">
                <a:avLst/>
              </a:prstGeom>
              <a:blipFill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楕円 9">
            <a:extLst>
              <a:ext uri="{FF2B5EF4-FFF2-40B4-BE49-F238E27FC236}">
                <a16:creationId xmlns:a16="http://schemas.microsoft.com/office/drawing/2014/main" id="{F9B734A2-4D32-841F-2E35-E0D36D7D62AB}"/>
              </a:ext>
            </a:extLst>
          </p:cNvPr>
          <p:cNvSpPr/>
          <p:nvPr/>
        </p:nvSpPr>
        <p:spPr>
          <a:xfrm>
            <a:off x="7322183" y="2267743"/>
            <a:ext cx="3749517" cy="16110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14" name="右矢印 13">
            <a:extLst>
              <a:ext uri="{FF2B5EF4-FFF2-40B4-BE49-F238E27FC236}">
                <a16:creationId xmlns:a16="http://schemas.microsoft.com/office/drawing/2014/main" id="{68D0CDF2-DBCE-A357-00F4-A08105296F3F}"/>
              </a:ext>
            </a:extLst>
          </p:cNvPr>
          <p:cNvSpPr/>
          <p:nvPr/>
        </p:nvSpPr>
        <p:spPr>
          <a:xfrm>
            <a:off x="5150585" y="2803915"/>
            <a:ext cx="1584483" cy="45924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>
            <a:extLst>
              <a:ext uri="{FF2B5EF4-FFF2-40B4-BE49-F238E27FC236}">
                <a16:creationId xmlns:a16="http://schemas.microsoft.com/office/drawing/2014/main" id="{864F86B9-7477-A439-1639-E7174704AE6F}"/>
              </a:ext>
            </a:extLst>
          </p:cNvPr>
          <p:cNvSpPr/>
          <p:nvPr/>
        </p:nvSpPr>
        <p:spPr>
          <a:xfrm>
            <a:off x="7817585" y="2398175"/>
            <a:ext cx="2758157" cy="133738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円/楕円 29">
            <a:extLst>
              <a:ext uri="{FF2B5EF4-FFF2-40B4-BE49-F238E27FC236}">
                <a16:creationId xmlns:a16="http://schemas.microsoft.com/office/drawing/2014/main" id="{E73C4FA5-C1DC-60E4-C5C9-BE362771BF55}"/>
              </a:ext>
            </a:extLst>
          </p:cNvPr>
          <p:cNvSpPr/>
          <p:nvPr/>
        </p:nvSpPr>
        <p:spPr>
          <a:xfrm>
            <a:off x="8417399" y="2879347"/>
            <a:ext cx="1643463" cy="73006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>
              <a:solidFill>
                <a:sysClr val="windowText" lastClr="0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C3411220-A8A8-4DC0-0AE0-0107E57C8638}"/>
                  </a:ext>
                </a:extLst>
              </p:cNvPr>
              <p:cNvSpPr txBox="1"/>
              <p:nvPr/>
            </p:nvSpPr>
            <p:spPr>
              <a:xfrm>
                <a:off x="8676379" y="3041247"/>
                <a:ext cx="11255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1800" i="1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altLang="ja-JP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ja-JP" sz="1800" b="0" i="1" smtClean="0">
                          <a:latin typeface="Cambria Math" panose="02040503050406030204" pitchFamily="18" charset="0"/>
                        </a:rPr>
                        <m:t>&lt;45 </m:t>
                      </m:r>
                    </m:oMath>
                  </m:oMathPara>
                </a14:m>
                <a:endParaRPr kumimoji="1" lang="en-US" altLang="ja-JP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C3411220-A8A8-4DC0-0AE0-0107E57C86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6379" y="3041247"/>
                <a:ext cx="1125501" cy="369332"/>
              </a:xfrm>
              <a:prstGeom prst="rect">
                <a:avLst/>
              </a:prstGeom>
              <a:blipFill>
                <a:blip r:embed="rId6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FD39477D-FD4B-6526-6B6B-7B0FB7D37990}"/>
                  </a:ext>
                </a:extLst>
              </p:cNvPr>
              <p:cNvSpPr txBox="1"/>
              <p:nvPr/>
            </p:nvSpPr>
            <p:spPr>
              <a:xfrm>
                <a:off x="8610948" y="2473241"/>
                <a:ext cx="1354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1800" i="1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altLang="ja-JP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ja-JP" sz="1800" b="0" i="1" smtClean="0">
                          <a:latin typeface="Cambria Math" panose="02040503050406030204" pitchFamily="18" charset="0"/>
                        </a:rPr>
                        <m:t>&lt;2500 </m:t>
                      </m:r>
                    </m:oMath>
                  </m:oMathPara>
                </a14:m>
                <a:endParaRPr kumimoji="1" lang="en-US" altLang="ja-JP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FD39477D-FD4B-6526-6B6B-7B0FB7D379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0948" y="2473241"/>
                <a:ext cx="1354730" cy="369332"/>
              </a:xfrm>
              <a:prstGeom prst="rect">
                <a:avLst/>
              </a:prstGeom>
              <a:blipFill>
                <a:blip r:embed="rId7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315E65E-DA12-AE10-62E9-28E880757717}"/>
              </a:ext>
            </a:extLst>
          </p:cNvPr>
          <p:cNvSpPr txBox="1"/>
          <p:nvPr/>
        </p:nvSpPr>
        <p:spPr>
          <a:xfrm>
            <a:off x="4776647" y="3352411"/>
            <a:ext cx="2416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/>
              <a:t>タイプ</a:t>
            </a:r>
            <a:r>
              <a:rPr kumimoji="1" lang="en-US" altLang="ja-JP" sz="2400" dirty="0"/>
              <a:t>I</a:t>
            </a:r>
            <a:r>
              <a:rPr kumimoji="1" lang="ja-JP" altLang="en-US" sz="2400"/>
              <a:t>シーソー</a:t>
            </a:r>
            <a:endParaRPr kumimoji="1" lang="en-US" altLang="ja-JP" sz="2400" dirty="0"/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B5155DD-0BEE-6D8D-3C92-9319B71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16" name="スライド番号プレースホルダー 15">
            <a:extLst>
              <a:ext uri="{FF2B5EF4-FFF2-40B4-BE49-F238E27FC236}">
                <a16:creationId xmlns:a16="http://schemas.microsoft.com/office/drawing/2014/main" id="{A351C277-2B90-E445-0AB2-241540DE1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20</a:t>
            </a:fld>
            <a:endParaRPr kumimoji="1"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21218A3-296F-1431-FC49-5E077E547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4044963-01CB-D82C-15C7-4338618D5FD5}"/>
              </a:ext>
            </a:extLst>
          </p:cNvPr>
          <p:cNvSpPr txBox="1"/>
          <p:nvPr/>
        </p:nvSpPr>
        <p:spPr>
          <a:xfrm>
            <a:off x="1417517" y="4606582"/>
            <a:ext cx="9356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lang="ja-JP" altLang="en-US" sz="2000">
                <a:latin typeface="Cambria Math" panose="02040503050406030204" pitchFamily="18" charset="0"/>
              </a:rPr>
              <a:t>実験値で拘束された観測量データは、</a:t>
            </a:r>
            <a:r>
              <a:rPr lang="en-US" altLang="ja-JP" sz="2000" dirty="0">
                <a:latin typeface="Cambria Math" panose="02040503050406030204" pitchFamily="18" charset="0"/>
              </a:rPr>
              <a:t>9</a:t>
            </a:r>
            <a:r>
              <a:rPr lang="ja-JP" altLang="en-US" sz="2000">
                <a:latin typeface="Cambria Math" panose="02040503050406030204" pitchFamily="18" charset="0"/>
              </a:rPr>
              <a:t>次元空間の中でなんらかの超曲面に乗る</a:t>
            </a:r>
            <a:endParaRPr lang="en-US" altLang="ja-JP" sz="20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0702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FA4BB4-5684-9A90-4C8F-B79AEFFB1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次元圧縮の動機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8A8BE1F-5D64-3EDB-B4CB-D5E0B0DF2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C42A9CB-AC67-E590-766C-D8B6B9717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12B7AAA-EAE9-A739-BACF-14E74DB37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21</a:t>
            </a:fld>
            <a:endParaRPr kumimoji="1" lang="en-US" altLang="ja-JP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3026E92-5A75-DC85-FF67-8B7B5261A69F}"/>
              </a:ext>
            </a:extLst>
          </p:cNvPr>
          <p:cNvSpPr txBox="1"/>
          <p:nvPr/>
        </p:nvSpPr>
        <p:spPr>
          <a:xfrm>
            <a:off x="1664258" y="5242704"/>
            <a:ext cx="9417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/>
              <a:t>高次元空間での超曲面を上手く</a:t>
            </a:r>
            <a:r>
              <a:rPr lang="ja-JP" altLang="en-US" sz="2400"/>
              <a:t>低</a:t>
            </a:r>
            <a:r>
              <a:rPr kumimoji="1" lang="ja-JP" altLang="en-US" sz="2400"/>
              <a:t>次元に埋め込んで可視化したい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EDA208B-DB7A-66D4-0573-13E64E5E4EE7}"/>
              </a:ext>
            </a:extLst>
          </p:cNvPr>
          <p:cNvSpPr txBox="1"/>
          <p:nvPr/>
        </p:nvSpPr>
        <p:spPr>
          <a:xfrm>
            <a:off x="838200" y="4269249"/>
            <a:ext cx="5318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/>
            <a:r>
              <a:rPr lang="ja-JP" altLang="en-US" sz="2000">
                <a:latin typeface="Cambria Math" panose="02040503050406030204" pitchFamily="18" charset="0"/>
              </a:rPr>
              <a:t>観測量データが</a:t>
            </a:r>
            <a:r>
              <a:rPr lang="en-US" altLang="ja-JP" sz="2000" dirty="0">
                <a:latin typeface="Cambria Math" panose="02040503050406030204" pitchFamily="18" charset="0"/>
              </a:rPr>
              <a:t>9</a:t>
            </a:r>
            <a:r>
              <a:rPr lang="ja-JP" altLang="en-US" sz="2000">
                <a:latin typeface="Cambria Math" panose="02040503050406030204" pitchFamily="18" charset="0"/>
              </a:rPr>
              <a:t>次元空間の中で乗る超曲面</a:t>
            </a:r>
            <a:endParaRPr lang="en-US" altLang="ja-JP" sz="2000" dirty="0">
              <a:latin typeface="Cambria Math" panose="02040503050406030204" pitchFamily="18" charset="0"/>
            </a:endParaRPr>
          </a:p>
        </p:txBody>
      </p:sp>
      <p:pic>
        <p:nvPicPr>
          <p:cNvPr id="21" name="図 20" descr="暗い, テーブル, 座る, 光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4EA1D179-FBF9-3840-ACF5-FBC96F20CD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22" y="1204217"/>
            <a:ext cx="4532318" cy="3021545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553E6EFC-6D47-F529-473C-663DEA7B1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1169" y="2157198"/>
            <a:ext cx="4192631" cy="1703602"/>
          </a:xfrm>
          <a:prstGeom prst="rect">
            <a:avLst/>
          </a:prstGeom>
        </p:spPr>
      </p:pic>
      <p:sp>
        <p:nvSpPr>
          <p:cNvPr id="25" name="右矢印 24">
            <a:extLst>
              <a:ext uri="{FF2B5EF4-FFF2-40B4-BE49-F238E27FC236}">
                <a16:creationId xmlns:a16="http://schemas.microsoft.com/office/drawing/2014/main" id="{0DA51684-13DD-E35E-436E-EBAB112D04FE}"/>
              </a:ext>
            </a:extLst>
          </p:cNvPr>
          <p:cNvSpPr/>
          <p:nvPr/>
        </p:nvSpPr>
        <p:spPr>
          <a:xfrm>
            <a:off x="5814440" y="3028307"/>
            <a:ext cx="1117600" cy="294010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02782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9EB5A6-D79C-CEC1-5CD6-842A4D65A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/>
              <a:t>オートエンコーダによる</a:t>
            </a:r>
            <a:r>
              <a:rPr kumimoji="1" lang="en-US" altLang="ja-JP" dirty="0"/>
              <a:t>9</a:t>
            </a:r>
            <a:r>
              <a:rPr kumimoji="1" lang="ja-JP" altLang="en-US"/>
              <a:t>次元分布の圧縮</a:t>
            </a:r>
          </a:p>
        </p:txBody>
      </p:sp>
      <p:sp>
        <p:nvSpPr>
          <p:cNvPr id="7" name="台形 6">
            <a:extLst>
              <a:ext uri="{FF2B5EF4-FFF2-40B4-BE49-F238E27FC236}">
                <a16:creationId xmlns:a16="http://schemas.microsoft.com/office/drawing/2014/main" id="{B4BEF497-DF9A-187C-B735-DE2FBF904A12}"/>
              </a:ext>
            </a:extLst>
          </p:cNvPr>
          <p:cNvSpPr/>
          <p:nvPr/>
        </p:nvSpPr>
        <p:spPr>
          <a:xfrm rot="5400000">
            <a:off x="4756438" y="2655003"/>
            <a:ext cx="1448253" cy="997918"/>
          </a:xfrm>
          <a:prstGeom prst="trapezoid">
            <a:avLst>
              <a:gd name="adj" fmla="val 42052"/>
            </a:avLst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5821786-C5F7-76AF-2527-C5ED0753A78B}"/>
              </a:ext>
            </a:extLst>
          </p:cNvPr>
          <p:cNvSpPr/>
          <p:nvPr/>
        </p:nvSpPr>
        <p:spPr>
          <a:xfrm>
            <a:off x="6174874" y="2828387"/>
            <a:ext cx="574092" cy="599518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>
              <a:solidFill>
                <a:srgbClr val="FF0000"/>
              </a:solidFill>
            </a:endParaRPr>
          </a:p>
        </p:txBody>
      </p:sp>
      <p:sp>
        <p:nvSpPr>
          <p:cNvPr id="9" name="台形 8">
            <a:extLst>
              <a:ext uri="{FF2B5EF4-FFF2-40B4-BE49-F238E27FC236}">
                <a16:creationId xmlns:a16="http://schemas.microsoft.com/office/drawing/2014/main" id="{2AE4D7C3-E6E8-2967-4BD5-8C6A597856CC}"/>
              </a:ext>
            </a:extLst>
          </p:cNvPr>
          <p:cNvSpPr/>
          <p:nvPr/>
        </p:nvSpPr>
        <p:spPr>
          <a:xfrm rot="16200000">
            <a:off x="6725773" y="2644695"/>
            <a:ext cx="1525044" cy="997921"/>
          </a:xfrm>
          <a:prstGeom prst="trapezoid">
            <a:avLst>
              <a:gd name="adj" fmla="val 46415"/>
            </a:avLst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0" name="右矢印 9">
            <a:extLst>
              <a:ext uri="{FF2B5EF4-FFF2-40B4-BE49-F238E27FC236}">
                <a16:creationId xmlns:a16="http://schemas.microsoft.com/office/drawing/2014/main" id="{E4C9C10B-93B2-A665-59EF-84C13C37E439}"/>
              </a:ext>
            </a:extLst>
          </p:cNvPr>
          <p:cNvSpPr/>
          <p:nvPr/>
        </p:nvSpPr>
        <p:spPr>
          <a:xfrm>
            <a:off x="3804798" y="2989896"/>
            <a:ext cx="756267" cy="303837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1" name="右矢印 10">
            <a:extLst>
              <a:ext uri="{FF2B5EF4-FFF2-40B4-BE49-F238E27FC236}">
                <a16:creationId xmlns:a16="http://schemas.microsoft.com/office/drawing/2014/main" id="{895F25F3-202E-CA29-A9A2-937F77E40025}"/>
              </a:ext>
            </a:extLst>
          </p:cNvPr>
          <p:cNvSpPr/>
          <p:nvPr/>
        </p:nvSpPr>
        <p:spPr>
          <a:xfrm>
            <a:off x="8182603" y="3035960"/>
            <a:ext cx="810130" cy="274322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59D8BB0-DE2B-384C-2BF5-88CEB204B830}"/>
              </a:ext>
            </a:extLst>
          </p:cNvPr>
          <p:cNvSpPr txBox="1"/>
          <p:nvPr/>
        </p:nvSpPr>
        <p:spPr>
          <a:xfrm>
            <a:off x="4929531" y="2953907"/>
            <a:ext cx="11544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Encoder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AFF1F45-D98F-678E-8BCF-1E3B90FF1F87}"/>
              </a:ext>
            </a:extLst>
          </p:cNvPr>
          <p:cNvSpPr txBox="1"/>
          <p:nvPr/>
        </p:nvSpPr>
        <p:spPr>
          <a:xfrm>
            <a:off x="6927648" y="2943600"/>
            <a:ext cx="1233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Decoder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9E32887-C3E5-16AC-030F-D244F769CE16}"/>
              </a:ext>
            </a:extLst>
          </p:cNvPr>
          <p:cNvSpPr txBox="1"/>
          <p:nvPr/>
        </p:nvSpPr>
        <p:spPr>
          <a:xfrm>
            <a:off x="9110519" y="2973066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/>
              <a:t>再構成</a:t>
            </a:r>
            <a:endParaRPr kumimoji="1" lang="en-US" altLang="ja-JP" sz="2000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6E8A798-D366-929A-FD68-4194222147EA}"/>
              </a:ext>
            </a:extLst>
          </p:cNvPr>
          <p:cNvSpPr txBox="1"/>
          <p:nvPr/>
        </p:nvSpPr>
        <p:spPr>
          <a:xfrm>
            <a:off x="5360674" y="3520398"/>
            <a:ext cx="22541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2400" b="1">
                <a:solidFill>
                  <a:srgbClr val="FF0000"/>
                </a:solidFill>
              </a:rPr>
              <a:t>潜在空間</a:t>
            </a:r>
            <a:endParaRPr lang="en-US" altLang="ja-JP" sz="2400" b="1" dirty="0">
              <a:solidFill>
                <a:srgbClr val="FF0000"/>
              </a:solidFill>
            </a:endParaRPr>
          </a:p>
          <a:p>
            <a:pPr algn="ctr"/>
            <a:r>
              <a:rPr lang="en-US" altLang="ja-JP" sz="2400" dirty="0">
                <a:solidFill>
                  <a:srgbClr val="FF0000"/>
                </a:solidFill>
              </a:rPr>
              <a:t>(</a:t>
            </a:r>
            <a:r>
              <a:rPr lang="ja-JP" altLang="en-US" sz="2400">
                <a:solidFill>
                  <a:srgbClr val="FF0000"/>
                </a:solidFill>
              </a:rPr>
              <a:t>本研究では</a:t>
            </a:r>
            <a:r>
              <a:rPr lang="en-US" altLang="ja-JP" sz="2400" dirty="0">
                <a:solidFill>
                  <a:srgbClr val="FF0000"/>
                </a:solidFill>
              </a:rPr>
              <a:t>2D)</a:t>
            </a:r>
            <a:endParaRPr kumimoji="1" lang="en-US" altLang="ja-JP" sz="2400" dirty="0">
              <a:solidFill>
                <a:srgbClr val="FF0000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5FD2205-78B7-8836-DF6B-25446C39BBE8}"/>
              </a:ext>
            </a:extLst>
          </p:cNvPr>
          <p:cNvSpPr txBox="1"/>
          <p:nvPr/>
        </p:nvSpPr>
        <p:spPr>
          <a:xfrm>
            <a:off x="2114333" y="4688525"/>
            <a:ext cx="8121082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2000">
                <a:ea typeface="+mj-ea"/>
              </a:rPr>
              <a:t>再構成のため、潜在空間に入力データの構造を埋め込む必要がある</a:t>
            </a:r>
            <a:endParaRPr kumimoji="1" lang="en-US" altLang="ja-JP" sz="2000" dirty="0">
              <a:ea typeface="+mj-ea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17B33E6-6413-CC1C-3C7F-AF267B576FF2}"/>
              </a:ext>
            </a:extLst>
          </p:cNvPr>
          <p:cNvSpPr txBox="1"/>
          <p:nvPr/>
        </p:nvSpPr>
        <p:spPr>
          <a:xfrm>
            <a:off x="1365245" y="2010209"/>
            <a:ext cx="19651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9</a:t>
            </a:r>
            <a:r>
              <a:rPr kumimoji="1" lang="ja-JP" altLang="en-US" sz="2000"/>
              <a:t>次元同時分布</a:t>
            </a:r>
            <a:endParaRPr kumimoji="1" lang="en-US" altLang="ja-JP" sz="2000" dirty="0"/>
          </a:p>
        </p:txBody>
      </p:sp>
      <p:sp>
        <p:nvSpPr>
          <p:cNvPr id="20" name="楕円 9">
            <a:extLst>
              <a:ext uri="{FF2B5EF4-FFF2-40B4-BE49-F238E27FC236}">
                <a16:creationId xmlns:a16="http://schemas.microsoft.com/office/drawing/2014/main" id="{DDA224F5-EA1C-4E48-73F1-4CC3FC419DDE}"/>
              </a:ext>
            </a:extLst>
          </p:cNvPr>
          <p:cNvSpPr/>
          <p:nvPr/>
        </p:nvSpPr>
        <p:spPr>
          <a:xfrm>
            <a:off x="1152000" y="2410589"/>
            <a:ext cx="2399064" cy="144825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21" name="円/楕円 20">
            <a:extLst>
              <a:ext uri="{FF2B5EF4-FFF2-40B4-BE49-F238E27FC236}">
                <a16:creationId xmlns:a16="http://schemas.microsoft.com/office/drawing/2014/main" id="{2A56FBBE-F3D5-1C49-8422-0FF46E95D8EB}"/>
              </a:ext>
            </a:extLst>
          </p:cNvPr>
          <p:cNvSpPr/>
          <p:nvPr/>
        </p:nvSpPr>
        <p:spPr>
          <a:xfrm>
            <a:off x="1448004" y="2664922"/>
            <a:ext cx="1873597" cy="88449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30D898C4-D716-150A-BC3A-4A1024AA65EF}"/>
                  </a:ext>
                </a:extLst>
              </p:cNvPr>
              <p:cNvSpPr txBox="1"/>
              <p:nvPr/>
            </p:nvSpPr>
            <p:spPr>
              <a:xfrm>
                <a:off x="1699575" y="2953748"/>
                <a:ext cx="1354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1800" i="1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altLang="ja-JP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ja-JP" sz="1800" b="0" i="1" smtClean="0">
                          <a:latin typeface="Cambria Math" panose="02040503050406030204" pitchFamily="18" charset="0"/>
                        </a:rPr>
                        <m:t>&lt;2500 </m:t>
                      </m:r>
                    </m:oMath>
                  </m:oMathPara>
                </a14:m>
                <a:endParaRPr kumimoji="1" lang="en-US" altLang="ja-JP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30D898C4-D716-150A-BC3A-4A1024AA65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575" y="2953748"/>
                <a:ext cx="1354730" cy="369332"/>
              </a:xfrm>
              <a:prstGeom prst="rect">
                <a:avLst/>
              </a:prstGeom>
              <a:blipFill>
                <a:blip r:embed="rId2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3B6EB6D-6356-BDD4-E091-723CA2D3808E}"/>
              </a:ext>
            </a:extLst>
          </p:cNvPr>
          <p:cNvSpPr txBox="1"/>
          <p:nvPr/>
        </p:nvSpPr>
        <p:spPr>
          <a:xfrm>
            <a:off x="3504237" y="2330653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>
                <a:solidFill>
                  <a:srgbClr val="FF0000"/>
                </a:solidFill>
              </a:rPr>
              <a:t>入力データ</a:t>
            </a:r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CE297223-F375-C59C-C91B-52FB39E74AC8}"/>
              </a:ext>
            </a:extLst>
          </p:cNvPr>
          <p:cNvCxnSpPr>
            <a:cxnSpLocks/>
          </p:cNvCxnSpPr>
          <p:nvPr/>
        </p:nvCxnSpPr>
        <p:spPr>
          <a:xfrm flipH="1">
            <a:off x="3126754" y="2530708"/>
            <a:ext cx="391746" cy="30228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1EA796E-0B70-7ECD-9B18-C7C2833E7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18" name="スライド番号プレースホルダー 17">
            <a:extLst>
              <a:ext uri="{FF2B5EF4-FFF2-40B4-BE49-F238E27FC236}">
                <a16:creationId xmlns:a16="http://schemas.microsoft.com/office/drawing/2014/main" id="{74C3723F-5E24-2C4F-F56B-BAD954FD5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22</a:t>
            </a:fld>
            <a:endParaRPr kumimoji="1"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576DE63-419D-6FA5-151F-2041498B7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3816009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7842A9-B510-80A5-006E-D470841C2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/>
              <a:t>潜在空間には観測量データの特徴が埋め込まれる</a:t>
            </a:r>
            <a:endParaRPr kumimoji="1" lang="en-US" altLang="ja-JP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E1F1B5D8-98B3-E8C4-CB6B-A192A34C0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461" y="1181101"/>
            <a:ext cx="5845665" cy="499670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6" name="台形 15">
            <a:extLst>
              <a:ext uri="{FF2B5EF4-FFF2-40B4-BE49-F238E27FC236}">
                <a16:creationId xmlns:a16="http://schemas.microsoft.com/office/drawing/2014/main" id="{73219118-E8DD-486B-775A-221C91C86D07}"/>
              </a:ext>
            </a:extLst>
          </p:cNvPr>
          <p:cNvSpPr/>
          <p:nvPr/>
        </p:nvSpPr>
        <p:spPr>
          <a:xfrm rot="5400000">
            <a:off x="3035442" y="1189130"/>
            <a:ext cx="1448253" cy="1508697"/>
          </a:xfrm>
          <a:prstGeom prst="trapezoid">
            <a:avLst>
              <a:gd name="adj" fmla="val 31283"/>
            </a:avLst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DF46DD2-2633-DED2-53C1-40A49022D766}"/>
              </a:ext>
            </a:extLst>
          </p:cNvPr>
          <p:cNvSpPr txBox="1"/>
          <p:nvPr/>
        </p:nvSpPr>
        <p:spPr>
          <a:xfrm>
            <a:off x="3150087" y="1727594"/>
            <a:ext cx="11544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Encoder</a:t>
            </a:r>
          </a:p>
        </p:txBody>
      </p:sp>
      <p:sp>
        <p:nvSpPr>
          <p:cNvPr id="22" name="右矢印 21">
            <a:extLst>
              <a:ext uri="{FF2B5EF4-FFF2-40B4-BE49-F238E27FC236}">
                <a16:creationId xmlns:a16="http://schemas.microsoft.com/office/drawing/2014/main" id="{41C6BBDB-26CC-0AE1-5AD3-3A1A56115252}"/>
              </a:ext>
            </a:extLst>
          </p:cNvPr>
          <p:cNvSpPr/>
          <p:nvPr/>
        </p:nvSpPr>
        <p:spPr>
          <a:xfrm>
            <a:off x="2354603" y="1763586"/>
            <a:ext cx="485201" cy="334728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F91EC530-925F-4BBD-1DF8-B782D09D1F52}"/>
              </a:ext>
            </a:extLst>
          </p:cNvPr>
          <p:cNvSpPr/>
          <p:nvPr/>
        </p:nvSpPr>
        <p:spPr>
          <a:xfrm>
            <a:off x="4658784" y="1703885"/>
            <a:ext cx="560312" cy="54570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B1653965-8299-AF7D-C19E-C0BFF7DBF53B}"/>
              </a:ext>
            </a:extLst>
          </p:cNvPr>
          <p:cNvCxnSpPr>
            <a:cxnSpLocks/>
          </p:cNvCxnSpPr>
          <p:nvPr/>
        </p:nvCxnSpPr>
        <p:spPr>
          <a:xfrm>
            <a:off x="4679333" y="2249589"/>
            <a:ext cx="1218128" cy="3928221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676C6471-9CFD-40E5-5D0E-F9CA6769C484}"/>
              </a:ext>
            </a:extLst>
          </p:cNvPr>
          <p:cNvCxnSpPr>
            <a:cxnSpLocks/>
          </p:cNvCxnSpPr>
          <p:nvPr/>
        </p:nvCxnSpPr>
        <p:spPr>
          <a:xfrm flipV="1">
            <a:off x="4658784" y="1201603"/>
            <a:ext cx="1238677" cy="502282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3" name="円/楕円 42">
            <a:extLst>
              <a:ext uri="{FF2B5EF4-FFF2-40B4-BE49-F238E27FC236}">
                <a16:creationId xmlns:a16="http://schemas.microsoft.com/office/drawing/2014/main" id="{CF23E5B7-E55E-609E-7196-FA4E5AF0438F}"/>
              </a:ext>
            </a:extLst>
          </p:cNvPr>
          <p:cNvSpPr/>
          <p:nvPr/>
        </p:nvSpPr>
        <p:spPr>
          <a:xfrm>
            <a:off x="712813" y="1614044"/>
            <a:ext cx="1508696" cy="62123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CF819285-0C09-B222-EEE8-ABA30143D23A}"/>
                  </a:ext>
                </a:extLst>
              </p:cNvPr>
              <p:cNvSpPr txBox="1"/>
              <p:nvPr/>
            </p:nvSpPr>
            <p:spPr>
              <a:xfrm>
                <a:off x="737744" y="1739997"/>
                <a:ext cx="15959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1800" i="1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altLang="ja-JP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ja-JP" sz="1800" b="0" i="1" smtClean="0">
                          <a:latin typeface="Cambria Math" panose="02040503050406030204" pitchFamily="18" charset="0"/>
                        </a:rPr>
                        <m:t>&lt;2500 </m:t>
                      </m:r>
                    </m:oMath>
                  </m:oMathPara>
                </a14:m>
                <a:endParaRPr kumimoji="1" lang="en-US" altLang="ja-JP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CF819285-0C09-B222-EEE8-ABA30143D2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744" y="1739997"/>
                <a:ext cx="1595939" cy="369332"/>
              </a:xfrm>
              <a:prstGeom prst="rect">
                <a:avLst/>
              </a:prstGeom>
              <a:blipFill>
                <a:blip r:embed="rId4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02934237-5F68-0F6B-EBD6-4A9FE700CC84}"/>
              </a:ext>
            </a:extLst>
          </p:cNvPr>
          <p:cNvSpPr txBox="1"/>
          <p:nvPr/>
        </p:nvSpPr>
        <p:spPr>
          <a:xfrm>
            <a:off x="771844" y="1242852"/>
            <a:ext cx="13906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9</a:t>
            </a:r>
            <a:r>
              <a:rPr kumimoji="1" lang="ja-JP" altLang="en-US" sz="2000"/>
              <a:t>次元分布</a:t>
            </a:r>
            <a:endParaRPr kumimoji="1" lang="en-US" altLang="ja-JP" sz="2000" dirty="0"/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87BE1A46-2F2E-D0E5-4F98-6D0DE64DBD57}"/>
              </a:ext>
            </a:extLst>
          </p:cNvPr>
          <p:cNvSpPr txBox="1"/>
          <p:nvPr/>
        </p:nvSpPr>
        <p:spPr>
          <a:xfrm>
            <a:off x="564290" y="4005520"/>
            <a:ext cx="3949627" cy="40011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2000" b="0" i="0">
                <a:solidFill>
                  <a:srgbClr val="000000"/>
                </a:solidFill>
                <a:effectLst/>
              </a:rPr>
              <a:t>クラスターを分ける要因は</a:t>
            </a:r>
            <a:r>
              <a:rPr lang="en" altLang="ja-JP" sz="2000" b="0" i="0" dirty="0">
                <a:solidFill>
                  <a:srgbClr val="000000"/>
                </a:solidFill>
                <a:effectLst/>
              </a:rPr>
              <a:t>?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4F670468-72D7-0589-819F-9AF53F2BA2C6}"/>
              </a:ext>
            </a:extLst>
          </p:cNvPr>
          <p:cNvSpPr txBox="1"/>
          <p:nvPr/>
        </p:nvSpPr>
        <p:spPr>
          <a:xfrm>
            <a:off x="564290" y="4693824"/>
            <a:ext cx="3949627" cy="40011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2000" b="0" i="0">
                <a:solidFill>
                  <a:srgbClr val="000000"/>
                </a:solidFill>
                <a:effectLst/>
              </a:rPr>
              <a:t>クラスターの形に意味はあるか</a:t>
            </a:r>
            <a:r>
              <a:rPr lang="en" altLang="ja-JP" sz="2000" b="0" i="0" dirty="0">
                <a:solidFill>
                  <a:srgbClr val="000000"/>
                </a:solidFill>
                <a:effectLst/>
              </a:rPr>
              <a:t>?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742E096-1710-D00C-5D0F-0CB028620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7F8F5016-78C0-D070-EE8E-AD15A20D3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23</a:t>
            </a:fld>
            <a:endParaRPr kumimoji="1"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F21B772-4980-2925-E924-13F4ED3DC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35739040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5D819E74-8D57-34B3-4163-000900509E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846" y="3222798"/>
            <a:ext cx="2809667" cy="2927350"/>
          </a:xfrm>
          <a:prstGeom prst="rect">
            <a:avLst/>
          </a:prstGeom>
        </p:spPr>
      </p:pic>
      <p:pic>
        <p:nvPicPr>
          <p:cNvPr id="12" name="コンテンツ プレースホルダー 7">
            <a:extLst>
              <a:ext uri="{FF2B5EF4-FFF2-40B4-BE49-F238E27FC236}">
                <a16:creationId xmlns:a16="http://schemas.microsoft.com/office/drawing/2014/main" id="{6FE90DC8-1B0F-A957-FF0C-70594C871F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680" y="3093506"/>
            <a:ext cx="3249056" cy="3056642"/>
          </a:xfrm>
          <a:prstGeom prst="rect">
            <a:avLst/>
          </a:prstGeom>
        </p:spPr>
      </p:pic>
      <p:sp>
        <p:nvSpPr>
          <p:cNvPr id="13" name="楕円 12">
            <a:extLst>
              <a:ext uri="{FF2B5EF4-FFF2-40B4-BE49-F238E27FC236}">
                <a16:creationId xmlns:a16="http://schemas.microsoft.com/office/drawing/2014/main" id="{E19533B5-AE50-94DD-2DED-B6696AC75856}"/>
              </a:ext>
            </a:extLst>
          </p:cNvPr>
          <p:cNvSpPr/>
          <p:nvPr/>
        </p:nvSpPr>
        <p:spPr>
          <a:xfrm rot="1359568">
            <a:off x="2966901" y="3918010"/>
            <a:ext cx="420513" cy="130229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6" name="矢印: 左右 15">
            <a:extLst>
              <a:ext uri="{FF2B5EF4-FFF2-40B4-BE49-F238E27FC236}">
                <a16:creationId xmlns:a16="http://schemas.microsoft.com/office/drawing/2014/main" id="{BD13074D-5FA9-7486-F89B-82CB7AD1CDE6}"/>
              </a:ext>
            </a:extLst>
          </p:cNvPr>
          <p:cNvSpPr/>
          <p:nvPr/>
        </p:nvSpPr>
        <p:spPr>
          <a:xfrm>
            <a:off x="3535680" y="4409703"/>
            <a:ext cx="4201160" cy="156596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D1FD03A-8864-D750-01B7-D7DE2D109CCD}"/>
              </a:ext>
            </a:extLst>
          </p:cNvPr>
          <p:cNvSpPr txBox="1"/>
          <p:nvPr/>
        </p:nvSpPr>
        <p:spPr>
          <a:xfrm>
            <a:off x="4828080" y="4627068"/>
            <a:ext cx="2542032" cy="923330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>
                <a:latin typeface="Calibri" panose="020B0200000000000000" pitchFamily="50" charset="-128"/>
                <a:ea typeface="Calibri" panose="020B0200000000000000" pitchFamily="50" charset="-128"/>
              </a:rPr>
              <a:t>ピンクは黒点に対応</a:t>
            </a:r>
            <a:endParaRPr lang="en-US" altLang="ja-JP" dirty="0">
              <a:latin typeface="Calibri" panose="020B0200000000000000" pitchFamily="50" charset="-128"/>
              <a:ea typeface="Calibri" panose="020B0200000000000000" pitchFamily="50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>
                <a:latin typeface="Calibri" panose="020B0200000000000000" pitchFamily="50" charset="-128"/>
                <a:ea typeface="Calibri" panose="020B0200000000000000" pitchFamily="50" charset="-128"/>
              </a:rPr>
              <a:t>オレンジの曲面は黒点を近似</a:t>
            </a:r>
            <a:endParaRPr lang="en-US" altLang="ja-JP" dirty="0">
              <a:latin typeface="Calibri" panose="020B0200000000000000" pitchFamily="50" charset="-128"/>
              <a:ea typeface="Calibri" panose="020B0200000000000000" pitchFamily="50" charset="-128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607BACE-E939-DD48-65FE-3A346AC01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F6C3BE72-3EAA-D67F-8BA3-FDA7CE51C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24</a:t>
            </a:fld>
            <a:endParaRPr kumimoji="1"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247E65D-6833-143D-815C-AE6A2EFD2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B15965D-EDD2-87A2-584F-94951BB73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7392" y="707852"/>
            <a:ext cx="2883085" cy="1171491"/>
          </a:xfrm>
          <a:prstGeom prst="rect">
            <a:avLst/>
          </a:prstGeom>
        </p:spPr>
      </p:pic>
      <p:pic>
        <p:nvPicPr>
          <p:cNvPr id="9" name="図 8" descr="暗い, テーブル, 座る, 光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0FAEF32C-D137-221A-8F5E-CC85CFE672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199" y="89914"/>
            <a:ext cx="3394407" cy="2262938"/>
          </a:xfrm>
          <a:prstGeom prst="rect">
            <a:avLst/>
          </a:prstGeom>
        </p:spPr>
      </p:pic>
      <p:sp>
        <p:nvSpPr>
          <p:cNvPr id="11" name="右矢印 10">
            <a:extLst>
              <a:ext uri="{FF2B5EF4-FFF2-40B4-BE49-F238E27FC236}">
                <a16:creationId xmlns:a16="http://schemas.microsoft.com/office/drawing/2014/main" id="{2AE8989F-02FC-838E-F45A-56250840F6E8}"/>
              </a:ext>
            </a:extLst>
          </p:cNvPr>
          <p:cNvSpPr/>
          <p:nvPr/>
        </p:nvSpPr>
        <p:spPr>
          <a:xfrm>
            <a:off x="5405120" y="1214634"/>
            <a:ext cx="1117600" cy="294010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36E6A6A-B2D1-EBBF-3D87-85A1ACA02622}"/>
              </a:ext>
            </a:extLst>
          </p:cNvPr>
          <p:cNvSpPr txBox="1"/>
          <p:nvPr/>
        </p:nvSpPr>
        <p:spPr>
          <a:xfrm>
            <a:off x="2491070" y="2408763"/>
            <a:ext cx="7209859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2400"/>
              <a:t>目標：潜在空間で見えた特徴を観測量空間で解釈</a:t>
            </a:r>
            <a:endParaRPr kumimoji="1"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18562753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A7DC0D-3698-C3F3-DD8A-186092090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クラスタリング</a:t>
            </a:r>
            <a:endParaRPr kumimoji="1" lang="en-US" altLang="ja-JP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62403F62-1187-FFFD-6911-1A874C6173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671" y="1473094"/>
            <a:ext cx="4625875" cy="395518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D05D4A0C-9367-DC30-AD20-5D088397A7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87" y="1571461"/>
            <a:ext cx="3623064" cy="3774816"/>
          </a:xfrm>
          <a:prstGeom prst="rect">
            <a:avLst/>
          </a:prstGeom>
        </p:spPr>
      </p:pic>
      <p:sp>
        <p:nvSpPr>
          <p:cNvPr id="17" name="矢印: 右 16">
            <a:extLst>
              <a:ext uri="{FF2B5EF4-FFF2-40B4-BE49-F238E27FC236}">
                <a16:creationId xmlns:a16="http://schemas.microsoft.com/office/drawing/2014/main" id="{BDC722DE-FCF7-4900-E729-0AAB8C553935}"/>
              </a:ext>
            </a:extLst>
          </p:cNvPr>
          <p:cNvSpPr/>
          <p:nvPr/>
        </p:nvSpPr>
        <p:spPr>
          <a:xfrm>
            <a:off x="4628375" y="2982679"/>
            <a:ext cx="2000775" cy="2286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84B108E-E841-B122-A7BA-814289F1D7BD}"/>
              </a:ext>
            </a:extLst>
          </p:cNvPr>
          <p:cNvSpPr txBox="1"/>
          <p:nvPr/>
        </p:nvSpPr>
        <p:spPr>
          <a:xfrm>
            <a:off x="4070324" y="3342523"/>
            <a:ext cx="3116875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>
                <a:latin typeface="Calibri" panose="020B0200000000000000" pitchFamily="50" charset="-128"/>
                <a:ea typeface="Calibri" panose="020B0200000000000000" pitchFamily="50" charset="-128"/>
              </a:rPr>
              <a:t>ピンクの点を対象に</a:t>
            </a:r>
            <a:r>
              <a:rPr lang="en-US" altLang="ja-JP" b="1" dirty="0">
                <a:latin typeface="Calibri" panose="020B0200000000000000" pitchFamily="50" charset="-128"/>
                <a:ea typeface="Calibri" panose="020B0200000000000000" pitchFamily="50" charset="-128"/>
              </a:rPr>
              <a:t>HDBSCAN</a:t>
            </a:r>
            <a:r>
              <a:rPr lang="ja-JP" altLang="en-US">
                <a:latin typeface="Calibri" panose="020B0200000000000000" pitchFamily="50" charset="-128"/>
                <a:ea typeface="Calibri" panose="020B0200000000000000" pitchFamily="50" charset="-128"/>
              </a:rPr>
              <a:t>でクラスタリング</a:t>
            </a:r>
            <a:endParaRPr lang="en-US" altLang="ja-JP" dirty="0">
              <a:latin typeface="Calibri" panose="020B0200000000000000" pitchFamily="50" charset="-128"/>
              <a:ea typeface="Calibri" panose="020B02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251B74E-49B3-D5A9-4406-644EE549E6CC}"/>
              </a:ext>
            </a:extLst>
          </p:cNvPr>
          <p:cNvSpPr txBox="1"/>
          <p:nvPr/>
        </p:nvSpPr>
        <p:spPr>
          <a:xfrm>
            <a:off x="3849231" y="5702478"/>
            <a:ext cx="4493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/>
              <a:t>クラスターが分かれる要因は？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380F4A0-ADAE-0057-778C-F10BCF766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78192EAB-1F5E-C4A2-2786-AB73CDA19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25</a:t>
            </a:fld>
            <a:endParaRPr kumimoji="1"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7763BB8-1698-35D4-ED10-0F369B7F1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4030439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42D583A-5717-F4F0-1D2D-8D63438867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27770"/>
            <a:ext cx="7547428" cy="6295720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B3B365F-506E-275F-72EA-C513D1B6C6FD}"/>
              </a:ext>
            </a:extLst>
          </p:cNvPr>
          <p:cNvSpPr txBox="1"/>
          <p:nvPr/>
        </p:nvSpPr>
        <p:spPr>
          <a:xfrm>
            <a:off x="7798044" y="1747979"/>
            <a:ext cx="3278172" cy="10178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0000" tIns="46800" rIns="90000" bIns="46800" rtlCol="0">
            <a:spAutoFit/>
          </a:bodyPr>
          <a:lstStyle/>
          <a:p>
            <a:r>
              <a:rPr lang="ja-JP" altLang="en-US" sz="2000">
                <a:solidFill>
                  <a:srgbClr val="000000"/>
                </a:solidFill>
              </a:rPr>
              <a:t>入力分布を、潜在空間のどのクラスターに属するかで色分け</a:t>
            </a:r>
            <a:endParaRPr lang="en" altLang="ja-JP" sz="2000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7DE83E82-2928-BBB6-04F5-20DBC9FA8DD9}"/>
              </a:ext>
            </a:extLst>
          </p:cNvPr>
          <p:cNvSpPr/>
          <p:nvPr/>
        </p:nvSpPr>
        <p:spPr>
          <a:xfrm>
            <a:off x="0" y="4034971"/>
            <a:ext cx="2583543" cy="22329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4F90D834-E440-8525-6B52-CD41A4D28501}"/>
                  </a:ext>
                </a:extLst>
              </p:cNvPr>
              <p:cNvSpPr txBox="1"/>
              <p:nvPr/>
            </p:nvSpPr>
            <p:spPr>
              <a:xfrm>
                <a:off x="7798043" y="4640717"/>
                <a:ext cx="439395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* </a:t>
                </a:r>
                <a:r>
                  <a:rPr lang="ja-JP" altLang="en-US">
                    <a:latin typeface="Calibri" panose="020B0200000000000000" pitchFamily="50" charset="-128"/>
                    <a:ea typeface="Calibri" panose="020B0200000000000000" pitchFamily="50" charset="-128"/>
                  </a:rPr>
                  <a:t>生成</a:t>
                </a:r>
                <a:r>
                  <a:rPr lang="ja-JP" altLang="en-US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データではほぼ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 smtClean="0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</m:ctrlPr>
                      </m:sSubPr>
                      <m:e>
                        <m:r>
                          <a:rPr lang="en-US" altLang="ja-JP" i="1" smtClean="0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  <m:t>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b="0" i="1" smtClean="0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  <m:t>CP</m:t>
                        </m:r>
                      </m:sub>
                    </m:sSub>
                    <m:r>
                      <a:rPr lang="en-US" altLang="ja-JP" b="0" i="1" smtClean="0">
                        <a:latin typeface="Cambria Math" panose="02040503050406030204" pitchFamily="18" charset="0"/>
                        <a:ea typeface="Calibri" panose="020B0200000000000000" pitchFamily="50" charset="-128"/>
                      </a:rPr>
                      <m:t>=</m:t>
                    </m:r>
                    <m:sSub>
                      <m:sSubPr>
                        <m:ctrlPr>
                          <a:rPr lang="en-US" altLang="ja-JP" b="0" i="1" smtClean="0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</m:ctrlPr>
                      </m:sSubPr>
                      <m:e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  <m:t>𝛼</m:t>
                        </m:r>
                      </m:e>
                      <m:sub>
                        <m:r>
                          <a:rPr lang="en-US" altLang="ja-JP" b="0" i="1" smtClean="0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  <m:t>31</m:t>
                        </m:r>
                      </m:sub>
                    </m:sSub>
                    <m:r>
                      <a:rPr lang="en-US" altLang="ja-JP" b="0" i="1" smtClean="0">
                        <a:latin typeface="Cambria Math" panose="02040503050406030204" pitchFamily="18" charset="0"/>
                        <a:ea typeface="Calibri" panose="020B0200000000000000" pitchFamily="50" charset="-128"/>
                      </a:rPr>
                      <m:t>/2</m:t>
                    </m:r>
                  </m:oMath>
                </a14:m>
                <a:r>
                  <a:rPr lang="en-US" altLang="ja-JP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 </a:t>
                </a:r>
              </a:p>
              <a:p>
                <a:r>
                  <a:rPr lang="ja-JP" altLang="en-US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が成り立っていたので実際の自由度は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</m:ctrlPr>
                      </m:sSubPr>
                      <m:e>
                        <m:r>
                          <a:rPr lang="en-US" altLang="ja-JP" i="1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  <m:t>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i="1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  <m:t>CP</m:t>
                        </m:r>
                      </m:sub>
                    </m:sSub>
                  </m:oMath>
                </a14:m>
                <a:r>
                  <a:rPr lang="ja-JP" altLang="en-US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のみ</a:t>
                </a:r>
                <a:endParaRPr lang="en-US" altLang="ja-JP" dirty="0">
                  <a:latin typeface="Calibri" panose="020B0200000000000000" pitchFamily="50" charset="-128"/>
                  <a:ea typeface="Calibri" panose="020B0200000000000000" pitchFamily="50" charset="-128"/>
                </a:endParaRPr>
              </a:p>
            </p:txBody>
          </p:sp>
        </mc:Choice>
        <mc:Fallback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4F90D834-E440-8525-6B52-CD41A4D285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8043" y="4640717"/>
                <a:ext cx="4393956" cy="923330"/>
              </a:xfrm>
              <a:prstGeom prst="rect">
                <a:avLst/>
              </a:prstGeom>
              <a:blipFill>
                <a:blip r:embed="rId4"/>
                <a:stretch>
                  <a:fillRect l="-862" t="-5405" b="-675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FFA1A5DA-C88C-B9AB-4522-3F686839D8FF}"/>
              </a:ext>
            </a:extLst>
          </p:cNvPr>
          <p:cNvSpPr/>
          <p:nvPr/>
        </p:nvSpPr>
        <p:spPr>
          <a:xfrm>
            <a:off x="5075253" y="4034971"/>
            <a:ext cx="2472176" cy="22329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C335CCC3-012C-2A65-A0B5-2653ABD0C828}"/>
                  </a:ext>
                </a:extLst>
              </p:cNvPr>
              <p:cNvSpPr txBox="1"/>
              <p:nvPr/>
            </p:nvSpPr>
            <p:spPr>
              <a:xfrm>
                <a:off x="8035134" y="3690568"/>
                <a:ext cx="302235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400" b="1">
                    <a:ea typeface="Calibri" panose="020B0200000000000000" pitchFamily="50" charset="-128"/>
                  </a:rPr>
                  <a:t>クラスターは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b="1" i="1" smtClean="0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</m:ctrlPr>
                      </m:sSubPr>
                      <m:e>
                        <m:r>
                          <a:rPr lang="en-US" altLang="ja-JP" sz="2400" b="1" i="1" smtClean="0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  <m:t>𝜹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2400" b="1" i="1" smtClean="0">
                            <a:latin typeface="Cambria Math" panose="02040503050406030204" pitchFamily="18" charset="0"/>
                            <a:ea typeface="Calibri" panose="020B0200000000000000" pitchFamily="50" charset="-128"/>
                          </a:rPr>
                          <m:t>CP</m:t>
                        </m:r>
                      </m:sub>
                    </m:sSub>
                  </m:oMath>
                </a14:m>
                <a:r>
                  <a:rPr lang="ja-JP" altLang="en-US" sz="2400" b="1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で分かれている</a:t>
                </a:r>
                <a:endParaRPr lang="en-US" altLang="ja-JP" sz="2400" b="1" dirty="0">
                  <a:latin typeface="Calibri" panose="020B0200000000000000" pitchFamily="50" charset="-128"/>
                  <a:ea typeface="Calibri" panose="020B0200000000000000" pitchFamily="50" charset="-128"/>
                </a:endParaRPr>
              </a:p>
            </p:txBody>
          </p:sp>
        </mc:Choice>
        <mc:Fallback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C335CCC3-012C-2A65-A0B5-2653ABD0C8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5134" y="3690568"/>
                <a:ext cx="3022356" cy="830997"/>
              </a:xfrm>
              <a:prstGeom prst="rect">
                <a:avLst/>
              </a:prstGeom>
              <a:blipFill>
                <a:blip r:embed="rId5"/>
                <a:stretch>
                  <a:fillRect l="-3347" t="-7463" b="-1194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楕円 9">
            <a:extLst>
              <a:ext uri="{FF2B5EF4-FFF2-40B4-BE49-F238E27FC236}">
                <a16:creationId xmlns:a16="http://schemas.microsoft.com/office/drawing/2014/main" id="{0AC8E585-2D0F-BB7B-B744-A9D9BEB153F5}"/>
              </a:ext>
            </a:extLst>
          </p:cNvPr>
          <p:cNvSpPr/>
          <p:nvPr/>
        </p:nvSpPr>
        <p:spPr>
          <a:xfrm>
            <a:off x="8776220" y="431316"/>
            <a:ext cx="1909978" cy="84228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円/楕円 24">
                <a:extLst>
                  <a:ext uri="{FF2B5EF4-FFF2-40B4-BE49-F238E27FC236}">
                    <a16:creationId xmlns:a16="http://schemas.microsoft.com/office/drawing/2014/main" id="{C507F53C-D01C-8EB4-90FC-40B742D1CDAD}"/>
                  </a:ext>
                </a:extLst>
              </p:cNvPr>
              <p:cNvSpPr/>
              <p:nvPr/>
            </p:nvSpPr>
            <p:spPr>
              <a:xfrm>
                <a:off x="8919354" y="594242"/>
                <a:ext cx="1623709" cy="516432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ja-JP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altLang="ja-JP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ja-JP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&lt;45</m:t>
                      </m:r>
                    </m:oMath>
                  </m:oMathPara>
                </a14:m>
                <a:endParaRPr kumimoji="1" lang="en-US" altLang="ja-JP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25" name="円/楕円 24">
                <a:extLst>
                  <a:ext uri="{FF2B5EF4-FFF2-40B4-BE49-F238E27FC236}">
                    <a16:creationId xmlns:a16="http://schemas.microsoft.com/office/drawing/2014/main" id="{C507F53C-D01C-8EB4-90FC-40B742D1CD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9354" y="594242"/>
                <a:ext cx="1623709" cy="516432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7E3E7DD-0897-73FE-BC24-53AE4DB1D012}"/>
              </a:ext>
            </a:extLst>
          </p:cNvPr>
          <p:cNvSpPr txBox="1"/>
          <p:nvPr/>
        </p:nvSpPr>
        <p:spPr>
          <a:xfrm>
            <a:off x="8857751" y="56402"/>
            <a:ext cx="1746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800" dirty="0"/>
              <a:t>9</a:t>
            </a:r>
            <a:r>
              <a:rPr kumimoji="1" lang="ja-JP" altLang="en-US" sz="1800"/>
              <a:t>次元分布</a:t>
            </a:r>
            <a:endParaRPr kumimoji="1" lang="en-US" altLang="ja-JP" sz="1800" dirty="0"/>
          </a:p>
        </p:txBody>
      </p:sp>
      <p:sp>
        <p:nvSpPr>
          <p:cNvPr id="28" name="左矢印 27">
            <a:extLst>
              <a:ext uri="{FF2B5EF4-FFF2-40B4-BE49-F238E27FC236}">
                <a16:creationId xmlns:a16="http://schemas.microsoft.com/office/drawing/2014/main" id="{DAA1A488-C2AB-3F34-B029-1C4B1358F5CE}"/>
              </a:ext>
            </a:extLst>
          </p:cNvPr>
          <p:cNvSpPr/>
          <p:nvPr/>
        </p:nvSpPr>
        <p:spPr>
          <a:xfrm rot="20958262">
            <a:off x="7660274" y="944139"/>
            <a:ext cx="1422466" cy="20502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下矢印 28">
            <a:extLst>
              <a:ext uri="{FF2B5EF4-FFF2-40B4-BE49-F238E27FC236}">
                <a16:creationId xmlns:a16="http://schemas.microsoft.com/office/drawing/2014/main" id="{4DB57A7E-E395-89E8-8CE8-B72BE7BBE7DD}"/>
              </a:ext>
            </a:extLst>
          </p:cNvPr>
          <p:cNvSpPr/>
          <p:nvPr/>
        </p:nvSpPr>
        <p:spPr>
          <a:xfrm>
            <a:off x="8871290" y="2955137"/>
            <a:ext cx="675022" cy="66317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33AE738-F7EF-E2B8-A933-43F07D3E4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CF2C6AEA-E858-34DF-14C3-5473FA869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26</a:t>
            </a:fld>
            <a:endParaRPr kumimoji="1"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A8799A5-1706-D9A8-D6D2-4A57C2BCD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89207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BFB661B4-8079-6A6C-0BCD-D368798ECD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52" y="1112600"/>
            <a:ext cx="3800814" cy="3390655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9DCCC94-F0ED-575F-5CC5-F6B9865C9C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630" y="1485168"/>
            <a:ext cx="2743200" cy="234547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3581F87-36DA-902C-C786-B2E7C18516D9}"/>
              </a:ext>
            </a:extLst>
          </p:cNvPr>
          <p:cNvSpPr txBox="1"/>
          <p:nvPr/>
        </p:nvSpPr>
        <p:spPr>
          <a:xfrm>
            <a:off x="5678740" y="3172690"/>
            <a:ext cx="14414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400" b="1" dirty="0"/>
              <a:t>9D→2D</a:t>
            </a:r>
          </a:p>
          <a:p>
            <a:pPr algn="ctr"/>
            <a:r>
              <a:rPr lang="ja-JP" altLang="en-US" sz="2400" b="1"/>
              <a:t>次元圧縮</a:t>
            </a:r>
            <a:endParaRPr lang="en-US" altLang="ja-JP" sz="2400" b="1" dirty="0"/>
          </a:p>
        </p:txBody>
      </p:sp>
      <p:sp>
        <p:nvSpPr>
          <p:cNvPr id="26" name="三角形 25">
            <a:extLst>
              <a:ext uri="{FF2B5EF4-FFF2-40B4-BE49-F238E27FC236}">
                <a16:creationId xmlns:a16="http://schemas.microsoft.com/office/drawing/2014/main" id="{05CACB4A-6DA5-6439-0BD1-2080355CC280}"/>
              </a:ext>
            </a:extLst>
          </p:cNvPr>
          <p:cNvSpPr/>
          <p:nvPr/>
        </p:nvSpPr>
        <p:spPr>
          <a:xfrm rot="5400000">
            <a:off x="5965295" y="1175986"/>
            <a:ext cx="947488" cy="2982190"/>
          </a:xfrm>
          <a:prstGeom prst="triangle">
            <a:avLst/>
          </a:prstGeom>
          <a:gradFill>
            <a:gsLst>
              <a:gs pos="100000">
                <a:srgbClr val="FFC3C3"/>
              </a:gs>
              <a:gs pos="75000">
                <a:srgbClr val="FF9999"/>
              </a:gs>
              <a:gs pos="0">
                <a:srgbClr val="FF4444"/>
              </a:gs>
              <a:gs pos="21000">
                <a:srgbClr val="EE4444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タイトル 22">
            <a:extLst>
              <a:ext uri="{FF2B5EF4-FFF2-40B4-BE49-F238E27FC236}">
                <a16:creationId xmlns:a16="http://schemas.microsoft.com/office/drawing/2014/main" id="{7A5414AB-2901-1563-2BE7-E4ADA31F5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02562"/>
          </a:xfrm>
        </p:spPr>
        <p:txBody>
          <a:bodyPr/>
          <a:lstStyle/>
          <a:p>
            <a:r>
              <a:rPr lang="ja-JP" altLang="en-US"/>
              <a:t>どの観測量が潜在空間に埋め込まれたのか</a:t>
            </a:r>
            <a:endParaRPr lang="en-US" altLang="ja-JP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D6A8E345-2B91-17F7-459D-4B180D19B389}"/>
                  </a:ext>
                </a:extLst>
              </p:cNvPr>
              <p:cNvSpPr txBox="1"/>
              <p:nvPr/>
            </p:nvSpPr>
            <p:spPr>
              <a:xfrm>
                <a:off x="1690066" y="4905997"/>
                <a:ext cx="174419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2400"/>
                  <a:t>各観測量</a:t>
                </a:r>
                <a:r>
                  <a:rPr kumimoji="1" lang="en-US" altLang="ja-JP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kumimoji="1" lang="ja-JP" altLang="en-US" sz="2400"/>
              </a:p>
            </p:txBody>
          </p:sp>
        </mc:Choice>
        <mc:Fallback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D6A8E345-2B91-17F7-459D-4B180D19B3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0066" y="4905997"/>
                <a:ext cx="1744195" cy="461665"/>
              </a:xfrm>
              <a:prstGeom prst="rect">
                <a:avLst/>
              </a:prstGeom>
              <a:blipFill>
                <a:blip r:embed="rId5"/>
                <a:stretch>
                  <a:fillRect l="-5036" t="-16216" b="-2432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直線矢印コネクタ 46">
            <a:extLst>
              <a:ext uri="{FF2B5EF4-FFF2-40B4-BE49-F238E27FC236}">
                <a16:creationId xmlns:a16="http://schemas.microsoft.com/office/drawing/2014/main" id="{FC4F3F0A-F7EC-B8C3-D016-9E9521DAD25C}"/>
              </a:ext>
            </a:extLst>
          </p:cNvPr>
          <p:cNvCxnSpPr>
            <a:cxnSpLocks/>
          </p:cNvCxnSpPr>
          <p:nvPr/>
        </p:nvCxnSpPr>
        <p:spPr>
          <a:xfrm flipH="1">
            <a:off x="4731647" y="5214934"/>
            <a:ext cx="298219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67B19B3A-D605-BA4E-F8EB-BA89BE6ADB1A}"/>
              </a:ext>
            </a:extLst>
          </p:cNvPr>
          <p:cNvSpPr txBox="1"/>
          <p:nvPr/>
        </p:nvSpPr>
        <p:spPr>
          <a:xfrm>
            <a:off x="5873928" y="4808817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/>
              <a:t>回帰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508B67F2-2F07-7834-C2AB-48748756A7BD}"/>
                  </a:ext>
                </a:extLst>
              </p:cNvPr>
              <p:cNvSpPr txBox="1"/>
              <p:nvPr/>
            </p:nvSpPr>
            <p:spPr>
              <a:xfrm>
                <a:off x="8220698" y="4899535"/>
                <a:ext cx="21597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2400"/>
                  <a:t>潜在座標</a:t>
                </a:r>
                <a:r>
                  <a:rPr kumimoji="1" lang="en-US" altLang="ja-JP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kumimoji="1" lang="ja-JP" altLang="en-US" sz="2400"/>
              </a:p>
            </p:txBody>
          </p:sp>
        </mc:Choice>
        <mc:Fallback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508B67F2-2F07-7834-C2AB-48748756A7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0698" y="4899535"/>
                <a:ext cx="2159758" cy="461665"/>
              </a:xfrm>
              <a:prstGeom prst="rect">
                <a:avLst/>
              </a:prstGeom>
              <a:blipFill>
                <a:blip r:embed="rId6"/>
                <a:stretch>
                  <a:fillRect l="-4678" t="-16216" b="-2702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A8F2AED8-67A2-945C-5C74-E88FCFA5D315}"/>
                  </a:ext>
                </a:extLst>
              </p:cNvPr>
              <p:cNvSpPr txBox="1"/>
              <p:nvPr/>
            </p:nvSpPr>
            <p:spPr>
              <a:xfrm>
                <a:off x="2101138" y="5603028"/>
                <a:ext cx="7989723" cy="40011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2000"/>
                  <a:t>回帰の精度が良い</a:t>
                </a:r>
                <a:r>
                  <a:rPr lang="en-US" altLang="ja-JP" sz="2000" dirty="0"/>
                  <a:t> </a:t>
                </a:r>
                <a:r>
                  <a:rPr lang="en" altLang="ja-JP" sz="2000" dirty="0"/>
                  <a:t>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" altLang="ja-JP" sz="2000" dirty="0"/>
                  <a:t>​</a:t>
                </a:r>
                <a:r>
                  <a:rPr lang="ja-JP" altLang="en-US" sz="2000" dirty="0"/>
                  <a:t>は潜在</a:t>
                </a:r>
                <a:r>
                  <a:rPr lang="ja-JP" altLang="en-US" sz="2000"/>
                  <a:t>空間によく埋め込まれている</a:t>
                </a:r>
                <a:endParaRPr kumimoji="1" lang="en-US" altLang="ja-JP" sz="2000" dirty="0">
                  <a:latin typeface="Calibri" panose="020B0200000000000000" pitchFamily="50" charset="-128"/>
                  <a:ea typeface="Calibri" panose="020B0200000000000000" pitchFamily="50" charset="-128"/>
                </a:endParaRPr>
              </a:p>
            </p:txBody>
          </p:sp>
        </mc:Choice>
        <mc:Fallback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A8F2AED8-67A2-945C-5C74-E88FCFA5D3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1138" y="5603028"/>
                <a:ext cx="7989723" cy="400110"/>
              </a:xfrm>
              <a:prstGeom prst="rect">
                <a:avLst/>
              </a:prstGeom>
              <a:blipFill>
                <a:blip r:embed="rId7"/>
                <a:stretch>
                  <a:fillRect t="-11429" b="-17143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B28AA0E-F09D-DBCE-FCB6-C3CE45CF5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31D26A04-14D0-5698-E68D-7E61BD7BC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27</a:t>
            </a:fld>
            <a:endParaRPr kumimoji="1"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BD50524-1D87-5C58-D1DB-B76B0704F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8304714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A0D366CC-D205-DD69-E534-661DF2790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296" y="1331472"/>
            <a:ext cx="5644608" cy="4813413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D50C6A4-4377-3B8C-9726-266473EB7528}"/>
              </a:ext>
            </a:extLst>
          </p:cNvPr>
          <p:cNvSpPr/>
          <p:nvPr/>
        </p:nvSpPr>
        <p:spPr>
          <a:xfrm>
            <a:off x="5968766" y="1849772"/>
            <a:ext cx="1719745" cy="3271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FEAF60A-448F-2537-39A3-2234C1674C85}"/>
              </a:ext>
            </a:extLst>
          </p:cNvPr>
          <p:cNvSpPr/>
          <p:nvPr/>
        </p:nvSpPr>
        <p:spPr>
          <a:xfrm>
            <a:off x="5968766" y="4170727"/>
            <a:ext cx="1719745" cy="3271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C46EEDF-E8E4-7086-3D27-95978631793B}"/>
              </a:ext>
            </a:extLst>
          </p:cNvPr>
          <p:cNvSpPr/>
          <p:nvPr/>
        </p:nvSpPr>
        <p:spPr>
          <a:xfrm>
            <a:off x="5968766" y="5707310"/>
            <a:ext cx="1719745" cy="3271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7A70603-BF88-B5FD-6042-ADB4BDCEFA95}"/>
              </a:ext>
            </a:extLst>
          </p:cNvPr>
          <p:cNvSpPr/>
          <p:nvPr/>
        </p:nvSpPr>
        <p:spPr>
          <a:xfrm>
            <a:off x="5968766" y="4939018"/>
            <a:ext cx="1719745" cy="3271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71F2413A-8D9A-F8A3-D05C-1DA63F672ACA}"/>
              </a:ext>
            </a:extLst>
          </p:cNvPr>
          <p:cNvSpPr/>
          <p:nvPr/>
        </p:nvSpPr>
        <p:spPr>
          <a:xfrm>
            <a:off x="8101667" y="1849771"/>
            <a:ext cx="710968" cy="3271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1C5E6D5B-72F7-C7F2-8695-1EDF8F6980B0}"/>
              </a:ext>
            </a:extLst>
          </p:cNvPr>
          <p:cNvSpPr/>
          <p:nvPr/>
        </p:nvSpPr>
        <p:spPr>
          <a:xfrm>
            <a:off x="8101667" y="5318618"/>
            <a:ext cx="710968" cy="3271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BAF3373-47CB-C38E-328E-C24E018E8EF0}"/>
              </a:ext>
            </a:extLst>
          </p:cNvPr>
          <p:cNvSpPr/>
          <p:nvPr/>
        </p:nvSpPr>
        <p:spPr>
          <a:xfrm>
            <a:off x="8101667" y="5731751"/>
            <a:ext cx="710968" cy="3271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7CBFB48-51B9-1224-0ABB-0D08E3B3C234}"/>
              </a:ext>
            </a:extLst>
          </p:cNvPr>
          <p:cNvSpPr/>
          <p:nvPr/>
        </p:nvSpPr>
        <p:spPr>
          <a:xfrm>
            <a:off x="5968766" y="1849770"/>
            <a:ext cx="710967" cy="3271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51670B6-FD6A-E6F2-55CA-B28C0634618F}"/>
              </a:ext>
            </a:extLst>
          </p:cNvPr>
          <p:cNvSpPr/>
          <p:nvPr/>
        </p:nvSpPr>
        <p:spPr>
          <a:xfrm>
            <a:off x="5968765" y="5332259"/>
            <a:ext cx="710969" cy="3271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EF47A2F1-7151-0E8E-102B-A8E85E117E88}"/>
              </a:ext>
            </a:extLst>
          </p:cNvPr>
          <p:cNvSpPr/>
          <p:nvPr/>
        </p:nvSpPr>
        <p:spPr>
          <a:xfrm>
            <a:off x="5968767" y="5707309"/>
            <a:ext cx="710966" cy="3271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AD3AA2D-2A9C-08B1-85E7-26004CF96290}"/>
              </a:ext>
            </a:extLst>
          </p:cNvPr>
          <p:cNvSpPr txBox="1"/>
          <p:nvPr/>
        </p:nvSpPr>
        <p:spPr>
          <a:xfrm>
            <a:off x="2062870" y="2776024"/>
            <a:ext cx="1980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000">
                <a:latin typeface="Calibri" panose="020B0200000000000000" pitchFamily="50" charset="-128"/>
                <a:ea typeface="Calibri" panose="020B0200000000000000" pitchFamily="50" charset="-128"/>
              </a:rPr>
              <a:t>回帰精度が良い</a:t>
            </a:r>
            <a:endParaRPr kumimoji="1" lang="en-US" altLang="ja-JP" sz="2000" dirty="0">
              <a:latin typeface="Calibri" panose="020B0200000000000000" pitchFamily="50" charset="-128"/>
              <a:ea typeface="Calibri" panose="020B0200000000000000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D39956C-7257-F9E5-25C5-D0F7091F25D0}"/>
              </a:ext>
            </a:extLst>
          </p:cNvPr>
          <p:cNvSpPr txBox="1"/>
          <p:nvPr/>
        </p:nvSpPr>
        <p:spPr>
          <a:xfrm>
            <a:off x="513377" y="3909968"/>
            <a:ext cx="50790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>
                <a:latin typeface="Calibri" panose="020B0200000000000000" pitchFamily="50" charset="-128"/>
                <a:ea typeface="Calibri" panose="020B0200000000000000" pitchFamily="50" charset="-128"/>
              </a:rPr>
              <a:t>観測量は</a:t>
            </a:r>
            <a:r>
              <a:rPr lang="ja-JP" altLang="en-US" sz="2000"/>
              <a:t>潜在空間によく埋め込まれている</a:t>
            </a:r>
            <a:endParaRPr kumimoji="1" lang="en-US" altLang="ja-JP" sz="2000" dirty="0">
              <a:latin typeface="Calibri" panose="020B0200000000000000" pitchFamily="50" charset="-128"/>
              <a:ea typeface="Calibri" panose="020B0200000000000000" pitchFamily="50" charset="-128"/>
            </a:endParaRPr>
          </a:p>
        </p:txBody>
      </p:sp>
      <p:sp>
        <p:nvSpPr>
          <p:cNvPr id="23" name="タイトル 22">
            <a:extLst>
              <a:ext uri="{FF2B5EF4-FFF2-40B4-BE49-F238E27FC236}">
                <a16:creationId xmlns:a16="http://schemas.microsoft.com/office/drawing/2014/main" id="{0D549D56-9A6C-0221-80B3-D8420D61A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潜在座標による回帰から得られる情報</a:t>
            </a:r>
            <a:endParaRPr lang="en-US" altLang="ja-JP" dirty="0"/>
          </a:p>
        </p:txBody>
      </p:sp>
      <p:sp>
        <p:nvSpPr>
          <p:cNvPr id="2" name="下矢印 1">
            <a:extLst>
              <a:ext uri="{FF2B5EF4-FFF2-40B4-BE49-F238E27FC236}">
                <a16:creationId xmlns:a16="http://schemas.microsoft.com/office/drawing/2014/main" id="{2476237E-6F16-05FB-0A03-3C95AF511E17}"/>
              </a:ext>
            </a:extLst>
          </p:cNvPr>
          <p:cNvSpPr/>
          <p:nvPr/>
        </p:nvSpPr>
        <p:spPr>
          <a:xfrm>
            <a:off x="2848167" y="3262029"/>
            <a:ext cx="409433" cy="562044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56E5CA3-64DE-4A74-7983-5920A09E9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20" name="スライド番号プレースホルダー 19">
            <a:extLst>
              <a:ext uri="{FF2B5EF4-FFF2-40B4-BE49-F238E27FC236}">
                <a16:creationId xmlns:a16="http://schemas.microsoft.com/office/drawing/2014/main" id="{3EFF0E36-EC6A-AE70-FB40-7739F8A84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28</a:t>
            </a:fld>
            <a:endParaRPr kumimoji="1"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284933A-41C6-5174-D0AA-2A01D0325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312787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A8311-95FE-6DB0-1B71-A3A2D131F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結果</a:t>
            </a:r>
            <a:endParaRPr kumimoji="1" lang="en-US" altLang="ja-JP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D664BA56-A0D2-0B43-13A3-94FAA590733E}"/>
                  </a:ext>
                </a:extLst>
              </p:cNvPr>
              <p:cNvSpPr txBox="1"/>
              <p:nvPr/>
            </p:nvSpPr>
            <p:spPr>
              <a:xfrm>
                <a:off x="1757505" y="1927964"/>
                <a:ext cx="8856000" cy="55609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tIns="90000" bIns="90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=2.72</m:t>
                      </m:r>
                      <m:sSubSup>
                        <m:sSubSup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+1.00</m:t>
                      </m:r>
                      <m:sSubSup>
                        <m:sSubSup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400" b="0" i="0" smtClean="0">
                          <a:latin typeface="Cambria Math" panose="02040503050406030204" pitchFamily="18" charset="0"/>
                        </a:rPr>
                        <m:t>+0.77</m:t>
                      </m:r>
                      <m:sSub>
                        <m:sSub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400">
                          <a:latin typeface="Cambria Math" panose="02040503050406030204" pitchFamily="18" charset="0"/>
                        </a:rPr>
                        <m:t>−2.36</m:t>
                      </m:r>
                      <m:sSub>
                        <m:sSub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4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400">
                          <a:latin typeface="Cambria Math" panose="02040503050406030204" pitchFamily="18" charset="0"/>
                        </a:rPr>
                        <m:t>+1.57</m:t>
                      </m:r>
                      <m:sSub>
                        <m:sSub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4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400" i="1">
                          <a:latin typeface="Cambria Math" panose="02040503050406030204" pitchFamily="18" charset="0"/>
                        </a:rPr>
                        <m:t>−0.02</m:t>
                      </m:r>
                    </m:oMath>
                  </m:oMathPara>
                </a14:m>
                <a:endParaRPr lang="en-US" altLang="ja-JP" sz="2400" dirty="0"/>
              </a:p>
            </p:txBody>
          </p:sp>
        </mc:Choice>
        <mc:Fallback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D664BA56-A0D2-0B43-13A3-94FAA59073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7505" y="1927964"/>
                <a:ext cx="8856000" cy="556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AD0FCE20-5725-F589-225E-87B42B2BCEBB}"/>
                  </a:ext>
                </a:extLst>
              </p:cNvPr>
              <p:cNvSpPr txBox="1"/>
              <p:nvPr/>
            </p:nvSpPr>
            <p:spPr>
              <a:xfrm>
                <a:off x="838200" y="1317455"/>
                <a:ext cx="4100097" cy="461665"/>
              </a:xfrm>
              <a:prstGeom prst="rect">
                <a:avLst/>
              </a:prstGeom>
              <a:solidFill>
                <a:schemeClr val="bg2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kumimoji="1" lang="en-US" altLang="ja-JP" sz="2400" b="0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Cluster0</a:t>
                </a:r>
                <a:r>
                  <a:rPr kumimoji="1" lang="en-US" altLang="ja-JP" sz="2400" b="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−0.47</m:t>
                        </m:r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𝐶𝑃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≤1.92</m:t>
                    </m:r>
                  </m:oMath>
                </a14:m>
                <a:endParaRPr kumimoji="1" lang="en-US" altLang="ja-JP" sz="2400" dirty="0"/>
              </a:p>
            </p:txBody>
          </p:sp>
        </mc:Choice>
        <mc:Fallback xmlns=""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AD0FCE20-5725-F589-225E-87B42B2BCEBB}"/>
                  </a:ext>
                </a:extLst>
              </p:cNvPr>
              <p:cNvSpPr txBox="1"/>
              <p:nvPr/>
            </p:nvSpPr>
            <p:spPr>
              <a:xfrm>
                <a:off x="838200" y="1317455"/>
                <a:ext cx="4100097" cy="461665"/>
              </a:xfrm>
              <a:prstGeom prst="rect">
                <a:avLst/>
              </a:prstGeom>
              <a:solidFill>
                <a:schemeClr val="bg2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kumimoji="1" lang="en-US" altLang="ja-JP" sz="2400" b="0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Cluster0</a:t>
                </a:r>
                <a:r>
                  <a:rPr kumimoji="1" lang="en-US" altLang="ja-JP" sz="2400" b="0" dirty="0"/>
                  <a:t>: </a:t>
                </a:r>
                <a:r>
                  <a:rPr kumimoji="1" lang="en-US" altLang="ja-JP" sz="2400" b="0" i="1">
                    <a:latin typeface="Cambria Math" panose="02040503050406030204" pitchFamily="18" charset="0"/>
                  </a:rPr>
                  <a:t xml:space="preserve">−0.47≤𝛿𝐶𝑃≤1.92</a:t>
                </a:r>
                <a:endParaRPr kumimoji="1" lang="en-US" altLang="ja-JP" sz="2400" dirty="0"/>
              </a:p>
            </p:txBody>
          </p:sp>
        </mc:Fallback>
      </mc:AlternateContent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70CA8E07-DCBE-E084-0F0E-6ADEB293490C}"/>
              </a:ext>
            </a:extLst>
          </p:cNvPr>
          <p:cNvSpPr txBox="1"/>
          <p:nvPr/>
        </p:nvSpPr>
        <p:spPr>
          <a:xfrm>
            <a:off x="2818305" y="4318037"/>
            <a:ext cx="6555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kumimoji="1" lang="en-US" altLang="ja-JP" sz="2400" b="1" dirty="0">
                <a:latin typeface="Calibri" panose="020B0200000000000000" pitchFamily="50" charset="-128"/>
                <a:ea typeface="Calibri" panose="020B0200000000000000" pitchFamily="50" charset="-128"/>
              </a:rPr>
              <a:t>3</a:t>
            </a:r>
            <a:r>
              <a:rPr kumimoji="1" lang="ja-JP" altLang="en-US" sz="2400" b="1">
                <a:latin typeface="Calibri" panose="020B0200000000000000" pitchFamily="50" charset="-128"/>
                <a:ea typeface="Calibri" panose="020B0200000000000000" pitchFamily="50" charset="-128"/>
              </a:rPr>
              <a:t>つの物理量が</a:t>
            </a:r>
            <a:r>
              <a:rPr kumimoji="1" lang="en-US" altLang="ja-JP" sz="2400" b="1" dirty="0">
                <a:latin typeface="Calibri" panose="020B0200000000000000" pitchFamily="50" charset="-128"/>
                <a:ea typeface="Calibri" panose="020B0200000000000000" pitchFamily="50" charset="-128"/>
              </a:rPr>
              <a:t>2</a:t>
            </a:r>
            <a:r>
              <a:rPr kumimoji="1" lang="ja-JP" altLang="en-US" sz="2400" b="1">
                <a:latin typeface="Calibri" panose="020B0200000000000000" pitchFamily="50" charset="-128"/>
                <a:ea typeface="Calibri" panose="020B0200000000000000" pitchFamily="50" charset="-128"/>
              </a:rPr>
              <a:t>つのパラメータでかける</a:t>
            </a:r>
            <a:endParaRPr kumimoji="1" lang="en-US" altLang="ja-JP" sz="2400" b="1" dirty="0">
              <a:latin typeface="Calibri" panose="020B0200000000000000" pitchFamily="50" charset="-128"/>
              <a:ea typeface="Calibri" panose="020B0200000000000000" pitchFamily="50" charset="-12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8AE77442-193A-7A16-E7A0-3EB82AC51FD3}"/>
                  </a:ext>
                </a:extLst>
              </p:cNvPr>
              <p:cNvSpPr txBox="1"/>
              <p:nvPr/>
            </p:nvSpPr>
            <p:spPr>
              <a:xfrm>
                <a:off x="1757505" y="2715525"/>
                <a:ext cx="8856000" cy="55609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tIns="90000" bIns="90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2400" i="1">
                                  <a:latin typeface="Cambria Math" panose="02040503050406030204" pitchFamily="18" charset="0"/>
                                </a:rPr>
                                <m:t>𝑒𝑒</m:t>
                              </m:r>
                            </m:sub>
                          </m:sSub>
                        </m:e>
                      </m:d>
                      <m:r>
                        <a:rPr lang="en-US" altLang="ja-JP" sz="2400" i="1">
                          <a:latin typeface="Cambria Math" panose="02040503050406030204" pitchFamily="18" charset="0"/>
                        </a:rPr>
                        <m:t>=4.58</m:t>
                      </m:r>
                      <m:sSubSup>
                        <m:sSubSup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400" i="1">
                          <a:latin typeface="Cambria Math" panose="02040503050406030204" pitchFamily="18" charset="0"/>
                        </a:rPr>
                        <m:t>+0.73</m:t>
                      </m:r>
                      <m:sSubSup>
                        <m:sSubSup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−1.38</m:t>
                      </m:r>
                      <m:sSub>
                        <m:sSub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4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4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400">
                          <a:latin typeface="Cambria Math" panose="02040503050406030204" pitchFamily="18" charset="0"/>
                        </a:rPr>
                        <m:t>+4.58</m:t>
                      </m:r>
                      <m:sSub>
                        <m:sSub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4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ja-JP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3.54</m:t>
                      </m:r>
                      <m:sSub>
                        <m:sSub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4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400" i="1">
                          <a:latin typeface="Cambria Math" panose="02040503050406030204" pitchFamily="18" charset="0"/>
                        </a:rPr>
                        <m:t>+8.79</m:t>
                      </m:r>
                    </m:oMath>
                  </m:oMathPara>
                </a14:m>
                <a:endParaRPr lang="en-US" altLang="ja-JP" sz="2400" dirty="0"/>
              </a:p>
            </p:txBody>
          </p:sp>
        </mc:Choice>
        <mc:Fallback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8AE77442-193A-7A16-E7A0-3EB82AC51F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7505" y="2715525"/>
                <a:ext cx="8856000" cy="5560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3AD8D3EF-D8A6-08E5-E358-127C34AEFC16}"/>
                  </a:ext>
                </a:extLst>
              </p:cNvPr>
              <p:cNvSpPr txBox="1"/>
              <p:nvPr/>
            </p:nvSpPr>
            <p:spPr>
              <a:xfrm>
                <a:off x="1757505" y="3516781"/>
                <a:ext cx="8856000" cy="55609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tIns="90000" bIns="90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𝐶𝑃</m:t>
                          </m:r>
                        </m:sub>
                      </m:sSub>
                      <m:r>
                        <a:rPr lang="en-US" altLang="ja-JP" sz="2400" i="1">
                          <a:latin typeface="Cambria Math" panose="02040503050406030204" pitchFamily="18" charset="0"/>
                        </a:rPr>
                        <m:t>=−0.74</m:t>
                      </m:r>
                      <m:sSubSup>
                        <m:sSubSup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400" i="1">
                          <a:latin typeface="Cambria Math" panose="02040503050406030204" pitchFamily="18" charset="0"/>
                        </a:rPr>
                        <m:t>−0.02</m:t>
                      </m:r>
                      <m:sSubSup>
                        <m:sSubSup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−1.38</m:t>
                      </m:r>
                      <m:sSub>
                        <m:sSub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4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4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400">
                          <a:latin typeface="Cambria Math" panose="02040503050406030204" pitchFamily="18" charset="0"/>
                        </a:rPr>
                        <m:t>+4.58</m:t>
                      </m:r>
                      <m:sSub>
                        <m:sSub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4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ja-JP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3.54</m:t>
                      </m:r>
                      <m:sSub>
                        <m:sSubPr>
                          <m:ctrlPr>
                            <a:rPr lang="en-US" altLang="ja-JP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4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400" i="1">
                          <a:latin typeface="Cambria Math" panose="02040503050406030204" pitchFamily="18" charset="0"/>
                        </a:rPr>
                        <m:t>+8.79</m:t>
                      </m:r>
                    </m:oMath>
                  </m:oMathPara>
                </a14:m>
                <a:endParaRPr lang="en-US" altLang="ja-JP" sz="2400" dirty="0"/>
              </a:p>
            </p:txBody>
          </p:sp>
        </mc:Choice>
        <mc:Fallback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3AD8D3EF-D8A6-08E5-E358-127C34AEFC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7505" y="3516781"/>
                <a:ext cx="8856000" cy="55609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テキスト ボックス 2">
                <a:extLst>
                  <a:ext uri="{FF2B5EF4-FFF2-40B4-BE49-F238E27FC236}">
                    <a16:creationId xmlns:a16="http://schemas.microsoft.com/office/drawing/2014/main" id="{1898CE5B-F83A-9460-3D3F-9B3F161B860A}"/>
                  </a:ext>
                </a:extLst>
              </p:cNvPr>
              <p:cNvSpPr txBox="1"/>
              <p:nvPr/>
            </p:nvSpPr>
            <p:spPr>
              <a:xfrm>
                <a:off x="838200" y="5024867"/>
                <a:ext cx="10418878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ja-JP" altLang="en-US" sz="2000"/>
                  <a:t>原理的には、上</a:t>
                </a:r>
                <a:r>
                  <a:rPr lang="en-US" altLang="ja-JP" sz="2000" dirty="0"/>
                  <a:t>2</a:t>
                </a:r>
                <a:r>
                  <a:rPr lang="ja-JP" altLang="en-US" sz="2000"/>
                  <a:t>つの式を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0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ja-JP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ja-JP" sz="20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ja-JP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0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ja-JP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ja-JP" altLang="en-US" sz="2000"/>
                  <a:t>について解いて</a:t>
                </a:r>
                <a:r>
                  <a:rPr lang="en-US" altLang="ja-JP" sz="2000" dirty="0"/>
                  <a:t>3</a:t>
                </a:r>
                <a:r>
                  <a:rPr lang="ja-JP" altLang="en-US" sz="2000"/>
                  <a:t>つ目の式に代入すると、近似的な</a:t>
                </a:r>
                <a:r>
                  <a:rPr lang="en-US" altLang="ja-JP" sz="2000" b="1" dirty="0"/>
                  <a:t>Sum rule</a:t>
                </a:r>
                <a:endParaRPr lang="en-US" altLang="ja-JP" sz="2000" dirty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000" b="1" i="1" smtClean="0"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altLang="ja-JP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altLang="ja-JP" sz="2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altLang="ja-JP" sz="2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⟨"/>
                              <m:endChr m:val="⟩"/>
                              <m:ctrlPr>
                                <a:rPr lang="en-US" altLang="ja-JP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ja-JP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b="1" i="1"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altLang="ja-JP" sz="2000" b="1" i="1">
                                      <a:latin typeface="Cambria Math" panose="02040503050406030204" pitchFamily="18" charset="0"/>
                                    </a:rPr>
                                    <m:t>𝒆𝒆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ja-JP" sz="2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b="1" i="1">
                                  <a:latin typeface="Cambria Math" panose="02040503050406030204" pitchFamily="18" charset="0"/>
                                </a:rPr>
                                <m:t>𝜹</m:t>
                              </m:r>
                            </m:e>
                            <m:sub>
                              <m:r>
                                <a:rPr lang="en-US" altLang="ja-JP" sz="2000" b="1" i="1">
                                  <a:latin typeface="Cambria Math" panose="02040503050406030204" pitchFamily="18" charset="0"/>
                                </a:rPr>
                                <m:t>𝑪𝑷</m:t>
                              </m:r>
                            </m:sub>
                          </m:sSub>
                        </m:e>
                      </m:d>
                      <m:r>
                        <a:rPr lang="en-US" altLang="ja-JP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ja-JP" sz="2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altLang="ja-JP" sz="2000" b="1" dirty="0"/>
              </a:p>
            </p:txBody>
          </p:sp>
        </mc:Choice>
        <mc:Fallback>
          <p:sp>
            <p:nvSpPr>
              <p:cNvPr id="3" name="テキスト ボックス 2">
                <a:extLst>
                  <a:ext uri="{FF2B5EF4-FFF2-40B4-BE49-F238E27FC236}">
                    <a16:creationId xmlns:a16="http://schemas.microsoft.com/office/drawing/2014/main" id="{1898CE5B-F83A-9460-3D3F-9B3F161B86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024867"/>
                <a:ext cx="10418878" cy="1015663"/>
              </a:xfrm>
              <a:prstGeom prst="rect">
                <a:avLst/>
              </a:prstGeom>
              <a:blipFill>
                <a:blip r:embed="rId6"/>
                <a:stretch>
                  <a:fillRect l="-73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82A7E3D-80BB-E9F3-5B58-7E3B8ABD5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CB39BB2-C222-B319-E3C1-9005C2FCA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29</a:t>
            </a:fld>
            <a:endParaRPr kumimoji="1"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867D7D1-D716-3399-8CEC-23C099241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98110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5926A-2FC8-6933-9FF6-052F24FD2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>
            <a:extLst>
              <a:ext uri="{FF2B5EF4-FFF2-40B4-BE49-F238E27FC236}">
                <a16:creationId xmlns:a16="http://schemas.microsoft.com/office/drawing/2014/main" id="{13B953D6-D296-5FA5-7E7B-A2434270F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レプトンフレーバーパズル</a:t>
            </a:r>
            <a:endParaRPr lang="en-US" altLang="ja-JP" dirty="0"/>
          </a:p>
        </p:txBody>
      </p:sp>
      <p:pic>
        <p:nvPicPr>
          <p:cNvPr id="3" name="図 2" descr="Figure">
            <a:extLst>
              <a:ext uri="{FF2B5EF4-FFF2-40B4-BE49-F238E27FC236}">
                <a16:creationId xmlns:a16="http://schemas.microsoft.com/office/drawing/2014/main" id="{70508916-3339-090B-9B28-7C230F483A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05" y="2118487"/>
            <a:ext cx="5466504" cy="2783041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B4F5CF9-07E3-3573-F4B1-2848D6BE45AF}"/>
              </a:ext>
            </a:extLst>
          </p:cNvPr>
          <p:cNvSpPr txBox="1"/>
          <p:nvPr/>
        </p:nvSpPr>
        <p:spPr>
          <a:xfrm>
            <a:off x="8067020" y="5428884"/>
            <a:ext cx="2412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/>
              <a:t>世代間の質量階層</a:t>
            </a:r>
            <a:endParaRPr kumimoji="1" lang="en-US" altLang="ja-JP" sz="2000" b="1" dirty="0"/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B6A23E8D-9BCA-AB19-E62F-E80DB342C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0555" y="2398048"/>
            <a:ext cx="2653535" cy="2223915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4A44182-F40A-BB2C-2DC2-EE95F54551A2}"/>
              </a:ext>
            </a:extLst>
          </p:cNvPr>
          <p:cNvSpPr txBox="1"/>
          <p:nvPr/>
        </p:nvSpPr>
        <p:spPr>
          <a:xfrm>
            <a:off x="2135625" y="5428884"/>
            <a:ext cx="1832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/>
              <a:t>大きな混合角</a:t>
            </a:r>
            <a:endParaRPr kumimoji="1" lang="en-US" altLang="ja-JP" sz="2000" b="1" dirty="0"/>
          </a:p>
        </p:txBody>
      </p: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CFB4910F-D890-5E89-57BD-790035AC26B4}"/>
              </a:ext>
            </a:extLst>
          </p:cNvPr>
          <p:cNvCxnSpPr>
            <a:cxnSpLocks/>
          </p:cNvCxnSpPr>
          <p:nvPr/>
        </p:nvCxnSpPr>
        <p:spPr>
          <a:xfrm>
            <a:off x="6096000" y="1702840"/>
            <a:ext cx="0" cy="38657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DDF609F-14A3-E8DE-381C-7BF14AED7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97E8D1B-60DD-9144-5E8E-9FFEB0D32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3</a:t>
            </a:fld>
            <a:endParaRPr kumimoji="1"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ED6B83C-CE85-C106-14B0-BAF4E1F96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E356F46D-F887-5A07-FCD4-1212183D66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7527" y="2398048"/>
            <a:ext cx="3065655" cy="222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504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97BDAB-0C16-0384-C2A2-833318FBF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結果</a:t>
            </a:r>
            <a:endParaRPr kumimoji="1" lang="en-US" altLang="ja-JP" dirty="0"/>
          </a:p>
        </p:txBody>
      </p:sp>
      <p:pic>
        <p:nvPicPr>
          <p:cNvPr id="9" name="コンテンツ プレースホルダー 7">
            <a:extLst>
              <a:ext uri="{FF2B5EF4-FFF2-40B4-BE49-F238E27FC236}">
                <a16:creationId xmlns:a16="http://schemas.microsoft.com/office/drawing/2014/main" id="{6D27EF6C-E900-3CDD-CDC2-F45E17C4C5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2562"/>
            <a:ext cx="5620648" cy="5287786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DCF65EB-1237-F758-8DA4-798CE6E91B7D}"/>
              </a:ext>
            </a:extLst>
          </p:cNvPr>
          <p:cNvSpPr txBox="1"/>
          <p:nvPr/>
        </p:nvSpPr>
        <p:spPr>
          <a:xfrm>
            <a:off x="5620648" y="2126877"/>
            <a:ext cx="6035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kumimoji="1" lang="en-US" altLang="ja-JP" sz="2400" b="1" dirty="0">
                <a:latin typeface="Calibri" panose="020B0200000000000000" pitchFamily="50" charset="-128"/>
                <a:ea typeface="Calibri" panose="020B0200000000000000" pitchFamily="50" charset="-128"/>
              </a:rPr>
              <a:t>3</a:t>
            </a:r>
            <a:r>
              <a:rPr kumimoji="1" lang="ja-JP" altLang="en-US" sz="2400" b="1">
                <a:latin typeface="Calibri" panose="020B0200000000000000" pitchFamily="50" charset="-128"/>
                <a:ea typeface="Calibri" panose="020B0200000000000000" pitchFamily="50" charset="-128"/>
              </a:rPr>
              <a:t>つの物理量が</a:t>
            </a:r>
            <a:r>
              <a:rPr kumimoji="1" lang="en-US" altLang="ja-JP" sz="2400" b="1" dirty="0">
                <a:latin typeface="Calibri" panose="020B0200000000000000" pitchFamily="50" charset="-128"/>
                <a:ea typeface="Calibri" panose="020B0200000000000000" pitchFamily="50" charset="-128"/>
              </a:rPr>
              <a:t>2</a:t>
            </a:r>
            <a:r>
              <a:rPr kumimoji="1" lang="ja-JP" altLang="en-US" sz="2400" b="1">
                <a:latin typeface="Calibri" panose="020B0200000000000000" pitchFamily="50" charset="-128"/>
                <a:ea typeface="Calibri" panose="020B0200000000000000" pitchFamily="50" charset="-128"/>
              </a:rPr>
              <a:t>次元曲面に乗る</a:t>
            </a:r>
            <a:endParaRPr kumimoji="1" lang="en-US" altLang="ja-JP" sz="2400" b="1" dirty="0">
              <a:latin typeface="Calibri" panose="020B0200000000000000" pitchFamily="50" charset="-128"/>
              <a:ea typeface="Calibri" panose="020B0200000000000000" pitchFamily="50" charset="-12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7B0EA388-A451-2840-A4AB-46EDC44F4D74}"/>
                  </a:ext>
                </a:extLst>
              </p:cNvPr>
              <p:cNvSpPr txBox="1"/>
              <p:nvPr/>
            </p:nvSpPr>
            <p:spPr>
              <a:xfrm>
                <a:off x="6096000" y="2831376"/>
                <a:ext cx="5458581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ja-JP" altLang="en-US" sz="2000">
                    <a:latin typeface="Calibri" panose="020B0200000000000000" pitchFamily="50" charset="-128"/>
                    <a:ea typeface="Calibri" panose="020B0200000000000000" pitchFamily="50" charset="-128"/>
                  </a:rPr>
                  <a:t>黒点はパラメータ探索によって得られた点なので、タイプ</a:t>
                </a:r>
                <a:r>
                  <a:rPr kumimoji="1" lang="en-US" altLang="ja-JP" sz="2000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I</a:t>
                </a:r>
                <a:r>
                  <a:rPr kumimoji="1" lang="ja-JP" altLang="en-US" sz="2000">
                    <a:latin typeface="Calibri" panose="020B0200000000000000" pitchFamily="50" charset="-128"/>
                    <a:ea typeface="Calibri" panose="020B0200000000000000" pitchFamily="50" charset="-128"/>
                  </a:rPr>
                  <a:t>シーソー機構で実際に得ることができる</a:t>
                </a:r>
                <a:endParaRPr kumimoji="1" lang="en-US" altLang="ja-JP" sz="2000" dirty="0">
                  <a:latin typeface="Calibri" panose="020B0200000000000000" pitchFamily="50" charset="-128"/>
                  <a:ea typeface="Calibri" panose="020B0200000000000000" pitchFamily="50" charset="-128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ja-JP" sz="2000" dirty="0">
                  <a:latin typeface="Calibri" panose="020B0200000000000000" pitchFamily="50" charset="-128"/>
                  <a:ea typeface="Calibri" panose="020B0200000000000000" pitchFamily="50" charset="-128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ja-JP" altLang="en-US" sz="2000">
                    <a:latin typeface="Calibri" panose="020B0200000000000000" pitchFamily="50" charset="-128"/>
                    <a:ea typeface="Calibri" panose="020B0200000000000000" pitchFamily="50" charset="-128"/>
                  </a:rPr>
                  <a:t>オレンジの曲面は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ja-JP" altLang="en-US" sz="2000">
                    <a:latin typeface="Calibri" panose="020B0200000000000000" pitchFamily="50" charset="-128"/>
                    <a:ea typeface="Calibri" panose="020B0200000000000000" pitchFamily="50" charset="-128"/>
                  </a:rPr>
                  <a:t>によって黒点を近似</a:t>
                </a:r>
                <a:endParaRPr lang="en-US" altLang="ja-JP" sz="2000" dirty="0">
                  <a:latin typeface="Calibri" panose="020B0200000000000000" pitchFamily="50" charset="-128"/>
                  <a:ea typeface="Calibri" panose="020B0200000000000000" pitchFamily="50" charset="-128"/>
                </a:endParaRPr>
              </a:p>
            </p:txBody>
          </p:sp>
        </mc:Choice>
        <mc:Fallback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7B0EA388-A451-2840-A4AB-46EDC44F4D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831376"/>
                <a:ext cx="5458581" cy="1631216"/>
              </a:xfrm>
              <a:prstGeom prst="rect">
                <a:avLst/>
              </a:prstGeom>
              <a:blipFill>
                <a:blip r:embed="rId4"/>
                <a:stretch>
                  <a:fillRect l="-930" t="-1538" b="-384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F77D2C3-AE23-9DDE-4209-AE5800CB7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B696BA1B-1D7C-B194-54FC-1D6180CCA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30</a:t>
            </a:fld>
            <a:endParaRPr kumimoji="1"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D6BF466-F281-03C2-5D20-C3623C1A6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1677941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FEA780-9711-7D3B-A32E-9149A9E08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結果</a:t>
            </a:r>
            <a:endParaRPr kumimoji="1" lang="en-US" altLang="ja-JP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6E6B7E90-2DC9-46E9-D4EE-AA6AE2F2A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372" y="989874"/>
            <a:ext cx="5409628" cy="51451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885E0EE5-6C4B-83CA-CC49-ED9A48BDDC98}"/>
                  </a:ext>
                </a:extLst>
              </p:cNvPr>
              <p:cNvSpPr txBox="1"/>
              <p:nvPr/>
            </p:nvSpPr>
            <p:spPr>
              <a:xfrm>
                <a:off x="827314" y="4796930"/>
                <a:ext cx="5004732" cy="127932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9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altLang="ja-JP" sz="2000" i="1">
                          <a:latin typeface="Cambria Math" panose="02040503050406030204" pitchFamily="18" charset="0"/>
                        </a:rPr>
                        <m:t>=−0.74</m:t>
                      </m:r>
                      <m:sSubSup>
                        <m:sSubSup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000" i="1">
                          <a:latin typeface="Cambria Math" panose="02040503050406030204" pitchFamily="18" charset="0"/>
                        </a:rPr>
                        <m:t>−0.02</m:t>
                      </m:r>
                      <m:sSubSup>
                        <m:sSubSup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−1.38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</a:rPr>
                        <m:t>+4.58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3.54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i="1">
                          <a:latin typeface="Cambria Math" panose="02040503050406030204" pitchFamily="18" charset="0"/>
                        </a:rPr>
                        <m:t>+8.79</m:t>
                      </m:r>
                    </m:oMath>
                  </m:oMathPara>
                </a14:m>
                <a:endParaRPr lang="en-US" altLang="ja-JP" sz="2000" dirty="0"/>
              </a:p>
            </p:txBody>
          </p:sp>
        </mc:Choice>
        <mc:Fallback xmlns="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885E0EE5-6C4B-83CA-CC49-ED9A48BDDC98}"/>
                  </a:ext>
                </a:extLst>
              </p:cNvPr>
              <p:cNvSpPr txBox="1"/>
              <p:nvPr/>
            </p:nvSpPr>
            <p:spPr>
              <a:xfrm>
                <a:off x="827314" y="4796930"/>
                <a:ext cx="5004732" cy="127932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:r>
                  <a:rPr lang="en-US" altLang="ja-JP" sz="2000" i="1">
                    <a:latin typeface="Cambria Math" panose="02040503050406030204" pitchFamily="18" charset="0"/>
                  </a:rPr>
                  <a:t xml:space="preserve">i𝑚𝑖=−0.74𝑧12−0.02𝑧22−1.38𝑧1𝑧2+4.58z1−3.54z2+8.79</a:t>
                </a:r>
                <a:endParaRPr lang="en-US" altLang="ja-JP" sz="2000" dirty="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CE7BC3D3-75E3-A232-0949-AEEC50E80925}"/>
                  </a:ext>
                </a:extLst>
              </p:cNvPr>
              <p:cNvSpPr txBox="1"/>
              <p:nvPr/>
            </p:nvSpPr>
            <p:spPr>
              <a:xfrm>
                <a:off x="838200" y="2178580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=2.72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+1.00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000" b="0" i="0" smtClean="0">
                          <a:latin typeface="Cambria Math" panose="02040503050406030204" pitchFamily="18" charset="0"/>
                        </a:rPr>
                        <m:t>+0.77</m:t>
                      </m:r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</a:rPr>
                        <m:t>−2.36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</a:rPr>
                        <m:t>+1.57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i="1">
                          <a:latin typeface="Cambria Math" panose="02040503050406030204" pitchFamily="18" charset="0"/>
                        </a:rPr>
                        <m:t>−0.02</m:t>
                      </m:r>
                    </m:oMath>
                  </m:oMathPara>
                </a14:m>
                <a:endParaRPr lang="en-US" altLang="ja-JP" sz="2000" dirty="0"/>
              </a:p>
            </p:txBody>
          </p:sp>
        </mc:Choice>
        <mc:Fallback xmlns="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CE7BC3D3-75E3-A232-0949-AEEC50E80925}"/>
                  </a:ext>
                </a:extLst>
              </p:cNvPr>
              <p:cNvSpPr txBox="1"/>
              <p:nvPr/>
            </p:nvSpPr>
            <p:spPr>
              <a:xfrm>
                <a:off x="838200" y="2178580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:r>
                  <a:rPr kumimoji="1" lang="en-US" altLang="ja-JP" sz="2000" b="0" i="1">
                    <a:latin typeface="Cambria Math" panose="02040503050406030204" pitchFamily="18" charset="0"/>
                  </a:rPr>
                  <a:t xml:space="preserve">𝑚1=2.72𝑧12+1.00𝑧22+0.77𝑧1𝑧2−2.36z1+1.57z2−0.02</a:t>
                </a:r>
                <a:endParaRPr lang="en-US" altLang="ja-JP" sz="2000" dirty="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91067874-69DC-CA5B-E24F-73A58EDB6F7C}"/>
                  </a:ext>
                </a:extLst>
              </p:cNvPr>
              <p:cNvSpPr txBox="1"/>
              <p:nvPr/>
            </p:nvSpPr>
            <p:spPr>
              <a:xfrm>
                <a:off x="838200" y="3471325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𝑒𝑒</m:t>
                              </m:r>
                            </m:sub>
                          </m:sSub>
                        </m:e>
                      </m:d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=4.58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+0.73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1.38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b="0" i="0" smtClean="0">
                          <a:latin typeface="Cambria Math" panose="02040503050406030204" pitchFamily="18" charset="0"/>
                        </a:rPr>
                        <m:t>+4.58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3.54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b="0" i="1" smtClean="0">
                          <a:latin typeface="Cambria Math" panose="02040503050406030204" pitchFamily="18" charset="0"/>
                        </a:rPr>
                        <m:t>+8.79</m:t>
                      </m:r>
                    </m:oMath>
                  </m:oMathPara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91067874-69DC-CA5B-E24F-73A58EDB6F7C}"/>
                  </a:ext>
                </a:extLst>
              </p:cNvPr>
              <p:cNvSpPr txBox="1"/>
              <p:nvPr/>
            </p:nvSpPr>
            <p:spPr>
              <a:xfrm>
                <a:off x="838200" y="3471325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:r>
                  <a:rPr kumimoji="1" lang="en-US" altLang="ja-JP" sz="2000" b="0" i="1">
                    <a:latin typeface="Cambria Math" panose="02040503050406030204" pitchFamily="18" charset="0"/>
                  </a:rPr>
                  <a:t xml:space="preserve">𝑚𝑒𝑒=4.58𝑧12+0.73𝑧22−1.38𝑧1𝑧2+4.58z1−3.54z2+8.79</a:t>
                </a:r>
                <a:endParaRPr kumimoji="1" lang="en-US" altLang="ja-JP" sz="2000" dirty="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9F5D74C3-EEDA-5E03-E32A-8E07C82809F1}"/>
                  </a:ext>
                </a:extLst>
              </p:cNvPr>
              <p:cNvSpPr txBox="1"/>
              <p:nvPr/>
            </p:nvSpPr>
            <p:spPr>
              <a:xfrm>
                <a:off x="838200" y="1317455"/>
                <a:ext cx="3956339" cy="4616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kumimoji="1" lang="en-US" altLang="ja-JP" sz="2400" b="0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Cluster1</a:t>
                </a:r>
                <a:r>
                  <a:rPr kumimoji="1" lang="en-US" altLang="ja-JP" sz="2400" b="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1.43</m:t>
                        </m:r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𝐶𝑃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≤3.14</m:t>
                    </m:r>
                  </m:oMath>
                </a14:m>
                <a:endParaRPr kumimoji="1" lang="en-US" altLang="ja-JP" sz="2400" dirty="0"/>
              </a:p>
            </p:txBody>
          </p:sp>
        </mc:Choice>
        <mc:Fallback xmlns="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9F5D74C3-EEDA-5E03-E32A-8E07C82809F1}"/>
                  </a:ext>
                </a:extLst>
              </p:cNvPr>
              <p:cNvSpPr txBox="1"/>
              <p:nvPr/>
            </p:nvSpPr>
            <p:spPr>
              <a:xfrm>
                <a:off x="838200" y="1317455"/>
                <a:ext cx="3956339" cy="4616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kumimoji="1" lang="en-US" altLang="ja-JP" sz="2400" b="0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Cluster1</a:t>
                </a:r>
                <a:r>
                  <a:rPr kumimoji="1" lang="en-US" altLang="ja-JP" sz="2400" b="0" dirty="0"/>
                  <a:t>: </a:t>
                </a:r>
                <a:r>
                  <a:rPr kumimoji="1" lang="en-US" altLang="ja-JP" sz="2400" b="0" i="1">
                    <a:latin typeface="Cambria Math" panose="02040503050406030204" pitchFamily="18" charset="0"/>
                  </a:rPr>
                  <a:t xml:space="preserve">1.43≤𝛿𝐶𝑃≤3.14</a:t>
                </a:r>
                <a:endParaRPr kumimoji="1" lang="en-US" altLang="ja-JP" sz="2400" dirty="0"/>
              </a:p>
            </p:txBody>
          </p:sp>
        </mc:Fallback>
      </mc:AlternateContent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5EACFEC-B6D0-A0A2-9389-58007D3BD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2CFADF5-F0DF-7949-E35A-AD24429E2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31</a:t>
            </a:fld>
            <a:endParaRPr kumimoji="1"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66748D2-3D26-3E8A-5A6C-699A91661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931151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8E0AD1-715D-9A41-48C8-0AF685493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結果</a:t>
            </a:r>
            <a:endParaRPr kumimoji="1" lang="en-US" altLang="ja-JP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59EA7419-3E98-B479-057F-8E08172F5FBA}"/>
                  </a:ext>
                </a:extLst>
              </p:cNvPr>
              <p:cNvSpPr txBox="1"/>
              <p:nvPr/>
            </p:nvSpPr>
            <p:spPr>
              <a:xfrm>
                <a:off x="865008" y="4962269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𝐶𝑃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=−0.74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−0.02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−1.38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</a:rPr>
                        <m:t>+4.58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3.54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i="1">
                          <a:latin typeface="Cambria Math" panose="02040503050406030204" pitchFamily="18" charset="0"/>
                        </a:rPr>
                        <m:t>+8.79</m:t>
                      </m:r>
                    </m:oMath>
                  </m:oMathPara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59EA7419-3E98-B479-057F-8E08172F5FBA}"/>
                  </a:ext>
                </a:extLst>
              </p:cNvPr>
              <p:cNvSpPr txBox="1"/>
              <p:nvPr/>
            </p:nvSpPr>
            <p:spPr>
              <a:xfrm>
                <a:off x="865008" y="4962269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:r>
                  <a:rPr kumimoji="1" lang="en-US" altLang="ja-JP" sz="2000" b="0" i="1">
                    <a:latin typeface="Cambria Math" panose="02040503050406030204" pitchFamily="18" charset="0"/>
                  </a:rPr>
                  <a:t xml:space="preserve">𝛿𝐶𝑃=−0.74𝑧12−0.02𝑧22−1.38𝑧1𝑧2+4.58z1−3.54z2+8.79</a:t>
                </a:r>
                <a:endParaRPr kumimoji="1" lang="en-US" altLang="ja-JP" sz="2000" dirty="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386C0BF7-C983-7B2A-FEE0-F88B68AC90C4}"/>
                  </a:ext>
                </a:extLst>
              </p:cNvPr>
              <p:cNvSpPr txBox="1"/>
              <p:nvPr/>
            </p:nvSpPr>
            <p:spPr>
              <a:xfrm>
                <a:off x="838200" y="2178580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=2.72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+1.00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000" b="0" i="0" smtClean="0">
                          <a:latin typeface="Cambria Math" panose="02040503050406030204" pitchFamily="18" charset="0"/>
                        </a:rPr>
                        <m:t>+0.77</m:t>
                      </m:r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</a:rPr>
                        <m:t>−2.36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</a:rPr>
                        <m:t>+1.57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i="1">
                          <a:latin typeface="Cambria Math" panose="02040503050406030204" pitchFamily="18" charset="0"/>
                        </a:rPr>
                        <m:t>−0.02</m:t>
                      </m:r>
                    </m:oMath>
                  </m:oMathPara>
                </a14:m>
                <a:endParaRPr lang="en-US" altLang="ja-JP" sz="2000" dirty="0"/>
              </a:p>
            </p:txBody>
          </p:sp>
        </mc:Choice>
        <mc:Fallback xmlns="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386C0BF7-C983-7B2A-FEE0-F88B68AC90C4}"/>
                  </a:ext>
                </a:extLst>
              </p:cNvPr>
              <p:cNvSpPr txBox="1"/>
              <p:nvPr/>
            </p:nvSpPr>
            <p:spPr>
              <a:xfrm>
                <a:off x="838200" y="2178580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:r>
                  <a:rPr kumimoji="1" lang="en-US" altLang="ja-JP" sz="2000" b="0" i="1">
                    <a:latin typeface="Cambria Math" panose="02040503050406030204" pitchFamily="18" charset="0"/>
                  </a:rPr>
                  <a:t xml:space="preserve">𝑚1=2.72𝑧12+1.00𝑧22+0.77𝑧1𝑧2−2.36z1+1.57z2−0.02</a:t>
                </a:r>
                <a:endParaRPr lang="en-US" altLang="ja-JP" sz="2000" dirty="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2736EC9C-0DA4-9F13-A954-D6E0CCD8C632}"/>
                  </a:ext>
                </a:extLst>
              </p:cNvPr>
              <p:cNvSpPr txBox="1"/>
              <p:nvPr/>
            </p:nvSpPr>
            <p:spPr>
              <a:xfrm>
                <a:off x="838200" y="3568188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𝑒𝑒</m:t>
                              </m:r>
                            </m:sub>
                          </m:sSub>
                        </m:e>
                      </m:d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=4.58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+0.73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1.38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b="0" i="0" smtClean="0">
                          <a:latin typeface="Cambria Math" panose="02040503050406030204" pitchFamily="18" charset="0"/>
                        </a:rPr>
                        <m:t>+4.58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3.54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b="0" i="1" smtClean="0">
                          <a:latin typeface="Cambria Math" panose="02040503050406030204" pitchFamily="18" charset="0"/>
                        </a:rPr>
                        <m:t>+8.79</m:t>
                      </m:r>
                    </m:oMath>
                  </m:oMathPara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2736EC9C-0DA4-9F13-A954-D6E0CCD8C632}"/>
                  </a:ext>
                </a:extLst>
              </p:cNvPr>
              <p:cNvSpPr txBox="1"/>
              <p:nvPr/>
            </p:nvSpPr>
            <p:spPr>
              <a:xfrm>
                <a:off x="838200" y="3568188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:r>
                  <a:rPr kumimoji="1" lang="en-US" altLang="ja-JP" sz="2000" b="0" i="1">
                    <a:latin typeface="Cambria Math" panose="02040503050406030204" pitchFamily="18" charset="0"/>
                  </a:rPr>
                  <a:t xml:space="preserve">𝑚𝑒𝑒=4.58𝑧12+0.73𝑧22−1.38𝑧1𝑧2+4.58z1−3.54z2+8.79</a:t>
                </a:r>
                <a:endParaRPr kumimoji="1" lang="en-US" altLang="ja-JP" sz="2000" dirty="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84A1B6AB-9C75-1C03-7DBD-217F54447EB5}"/>
                  </a:ext>
                </a:extLst>
              </p:cNvPr>
              <p:cNvSpPr txBox="1"/>
              <p:nvPr/>
            </p:nvSpPr>
            <p:spPr>
              <a:xfrm>
                <a:off x="838200" y="1317455"/>
                <a:ext cx="4100097" cy="4616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kumimoji="1" lang="en-US" altLang="ja-JP" sz="2400" b="0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Cluster2</a:t>
                </a:r>
                <a:r>
                  <a:rPr kumimoji="1" lang="en-US" altLang="ja-JP" sz="2400" b="0" dirty="0"/>
                  <a:t>: </a:t>
                </a:r>
                <a14:m>
                  <m:oMath xmlns:m="http://schemas.openxmlformats.org/officeDocument/2006/math">
                    <m:r>
                      <a:rPr kumimoji="1" lang="en-US" altLang="ja-JP" sz="2400" b="0" i="0" smtClean="0">
                        <a:latin typeface="Cambria Math" panose="02040503050406030204" pitchFamily="18" charset="0"/>
                      </a:rPr>
                      <m:t>−1.14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𝐶𝑃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≤1.17</m:t>
                    </m:r>
                  </m:oMath>
                </a14:m>
                <a:endParaRPr kumimoji="1" lang="en-US" altLang="ja-JP" sz="2400" dirty="0"/>
              </a:p>
            </p:txBody>
          </p:sp>
        </mc:Choice>
        <mc:Fallback xmlns="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84A1B6AB-9C75-1C03-7DBD-217F54447EB5}"/>
                  </a:ext>
                </a:extLst>
              </p:cNvPr>
              <p:cNvSpPr txBox="1"/>
              <p:nvPr/>
            </p:nvSpPr>
            <p:spPr>
              <a:xfrm>
                <a:off x="838200" y="1317455"/>
                <a:ext cx="4100097" cy="4616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kumimoji="1" lang="en-US" altLang="ja-JP" sz="2400" b="0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Cluster2</a:t>
                </a:r>
                <a:r>
                  <a:rPr kumimoji="1" lang="en-US" altLang="ja-JP" sz="2400" b="0" dirty="0"/>
                  <a:t>: </a:t>
                </a:r>
                <a:r>
                  <a:rPr kumimoji="1" lang="en-US" altLang="ja-JP" sz="2400" b="0" i="0">
                    <a:latin typeface="Cambria Math" panose="02040503050406030204" pitchFamily="18" charset="0"/>
                  </a:rPr>
                  <a:t xml:space="preserve">−1.14≤𝛿𝐶𝑃≤1.17</a:t>
                </a:r>
                <a:endParaRPr kumimoji="1" lang="en-US" altLang="ja-JP" sz="2400" dirty="0"/>
              </a:p>
            </p:txBody>
          </p:sp>
        </mc:Fallback>
      </mc:AlternateContent>
      <p:pic>
        <p:nvPicPr>
          <p:cNvPr id="18" name="図 17">
            <a:extLst>
              <a:ext uri="{FF2B5EF4-FFF2-40B4-BE49-F238E27FC236}">
                <a16:creationId xmlns:a16="http://schemas.microsoft.com/office/drawing/2014/main" id="{2ADF17EE-D1D7-DE27-E289-8BDE7583E3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95" y="1002561"/>
            <a:ext cx="5450006" cy="5174057"/>
          </a:xfrm>
          <a:prstGeom prst="rect">
            <a:avLst/>
          </a:prstGeom>
        </p:spPr>
      </p:pic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1B78FC2-8FD6-6008-C6A4-FB5E0F16C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AACA5E48-8F6E-52A7-D0EF-89A03EA02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32</a:t>
            </a:fld>
            <a:endParaRPr kumimoji="1"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4D9BACA-3D1B-9E34-6686-024C08739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38322929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3534E7-3F14-84AF-5A34-A46800DFB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結果</a:t>
            </a:r>
            <a:endParaRPr kumimoji="1" lang="en-US" altLang="ja-JP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D152765E-D429-A367-FDCB-FA2780FC3620}"/>
                  </a:ext>
                </a:extLst>
              </p:cNvPr>
              <p:cNvSpPr txBox="1"/>
              <p:nvPr/>
            </p:nvSpPr>
            <p:spPr>
              <a:xfrm>
                <a:off x="838200" y="1317455"/>
                <a:ext cx="4499245" cy="4616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kumimoji="1" lang="en-US" altLang="ja-JP" sz="2400" b="0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Cluster3</a:t>
                </a:r>
                <a:r>
                  <a:rPr kumimoji="1" lang="en-US" altLang="ja-JP" sz="2400" b="0" dirty="0"/>
                  <a:t>: </a:t>
                </a:r>
                <a14:m>
                  <m:oMath xmlns:m="http://schemas.openxmlformats.org/officeDocument/2006/math">
                    <m:r>
                      <a:rPr kumimoji="1" lang="en-US" altLang="ja-JP" sz="2400" b="0" i="0" smtClean="0">
                        <a:latin typeface="Cambria Math" panose="02040503050406030204" pitchFamily="18" charset="0"/>
                      </a:rPr>
                      <m:t>−3.13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𝐶𝑃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≤−0.642</m:t>
                    </m:r>
                  </m:oMath>
                </a14:m>
                <a:endParaRPr kumimoji="1" lang="en-US" altLang="ja-JP" sz="2400" dirty="0"/>
              </a:p>
            </p:txBody>
          </p:sp>
        </mc:Choice>
        <mc:Fallback xmlns="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D152765E-D429-A367-FDCB-FA2780FC3620}"/>
                  </a:ext>
                </a:extLst>
              </p:cNvPr>
              <p:cNvSpPr txBox="1"/>
              <p:nvPr/>
            </p:nvSpPr>
            <p:spPr>
              <a:xfrm>
                <a:off x="838200" y="1317455"/>
                <a:ext cx="4499245" cy="4616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kumimoji="1" lang="en-US" altLang="ja-JP" sz="2400" b="0" dirty="0">
                    <a:latin typeface="Calibri" panose="020B0200000000000000" pitchFamily="50" charset="-128"/>
                    <a:ea typeface="Calibri" panose="020B0200000000000000" pitchFamily="50" charset="-128"/>
                  </a:rPr>
                  <a:t>Cluster3</a:t>
                </a:r>
                <a:r>
                  <a:rPr kumimoji="1" lang="en-US" altLang="ja-JP" sz="2400" b="0" dirty="0"/>
                  <a:t>: </a:t>
                </a:r>
                <a:r>
                  <a:rPr kumimoji="1" lang="en-US" altLang="ja-JP" sz="2400" b="0" i="0">
                    <a:latin typeface="Cambria Math" panose="02040503050406030204" pitchFamily="18" charset="0"/>
                  </a:rPr>
                  <a:t xml:space="preserve">−3.13≤𝛿𝐶𝑃≤−0.642</a:t>
                </a:r>
                <a:endParaRPr kumimoji="1" lang="en-US" altLang="ja-JP" sz="2400" dirty="0"/>
              </a:p>
            </p:txBody>
          </p:sp>
        </mc:Fallback>
      </mc:AlternateContent>
      <p:pic>
        <p:nvPicPr>
          <p:cNvPr id="18" name="図 17">
            <a:extLst>
              <a:ext uri="{FF2B5EF4-FFF2-40B4-BE49-F238E27FC236}">
                <a16:creationId xmlns:a16="http://schemas.microsoft.com/office/drawing/2014/main" id="{2842831F-1755-7760-C330-13BB1DB76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699" y="1002561"/>
            <a:ext cx="5477301" cy="51450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CDA66B60-FEA8-463E-E847-655B22755EC1}"/>
                  </a:ext>
                </a:extLst>
              </p:cNvPr>
              <p:cNvSpPr txBox="1"/>
              <p:nvPr/>
            </p:nvSpPr>
            <p:spPr>
              <a:xfrm>
                <a:off x="827314" y="4796930"/>
                <a:ext cx="5004732" cy="127932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9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altLang="ja-JP" sz="2000" i="1">
                          <a:latin typeface="Cambria Math" panose="02040503050406030204" pitchFamily="18" charset="0"/>
                        </a:rPr>
                        <m:t>=−0.74</m:t>
                      </m:r>
                      <m:sSubSup>
                        <m:sSubSup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000" i="1">
                          <a:latin typeface="Cambria Math" panose="02040503050406030204" pitchFamily="18" charset="0"/>
                        </a:rPr>
                        <m:t>−0.02</m:t>
                      </m:r>
                      <m:sSubSup>
                        <m:sSubSup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−1.38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</a:rPr>
                        <m:t>+4.58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3.54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i="1">
                          <a:latin typeface="Cambria Math" panose="02040503050406030204" pitchFamily="18" charset="0"/>
                        </a:rPr>
                        <m:t>+8.79</m:t>
                      </m:r>
                    </m:oMath>
                  </m:oMathPara>
                </a14:m>
                <a:endParaRPr lang="en-US" altLang="ja-JP" sz="2000" dirty="0"/>
              </a:p>
            </p:txBody>
          </p:sp>
        </mc:Choice>
        <mc:Fallback xmlns=""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CDA66B60-FEA8-463E-E847-655B22755EC1}"/>
                  </a:ext>
                </a:extLst>
              </p:cNvPr>
              <p:cNvSpPr txBox="1"/>
              <p:nvPr/>
            </p:nvSpPr>
            <p:spPr>
              <a:xfrm>
                <a:off x="827314" y="4796930"/>
                <a:ext cx="5004732" cy="127932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:r>
                  <a:rPr lang="en-US" altLang="ja-JP" sz="2000" i="1">
                    <a:latin typeface="Cambria Math" panose="02040503050406030204" pitchFamily="18" charset="0"/>
                  </a:rPr>
                  <a:t xml:space="preserve">i𝑚𝑖=−0.74𝑧12−0.02𝑧22−1.38𝑧1𝑧2+4.58z1−3.54z2+8.79</a:t>
                </a:r>
                <a:endParaRPr lang="en-US" altLang="ja-JP" sz="2000" dirty="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820E044C-9E41-EE03-28BC-A3408DD16B9C}"/>
                  </a:ext>
                </a:extLst>
              </p:cNvPr>
              <p:cNvSpPr txBox="1"/>
              <p:nvPr/>
            </p:nvSpPr>
            <p:spPr>
              <a:xfrm>
                <a:off x="838200" y="2178580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=2.72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+1.00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000" b="0" i="0" smtClean="0">
                          <a:latin typeface="Cambria Math" panose="02040503050406030204" pitchFamily="18" charset="0"/>
                        </a:rPr>
                        <m:t>+0.77</m:t>
                      </m:r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</a:rPr>
                        <m:t>−2.36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</a:rPr>
                        <m:t>+1.57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i="1">
                          <a:latin typeface="Cambria Math" panose="02040503050406030204" pitchFamily="18" charset="0"/>
                        </a:rPr>
                        <m:t>−0.02</m:t>
                      </m:r>
                    </m:oMath>
                  </m:oMathPara>
                </a14:m>
                <a:endParaRPr lang="en-US" altLang="ja-JP" sz="2000" dirty="0"/>
              </a:p>
            </p:txBody>
          </p:sp>
        </mc:Choice>
        <mc:Fallback xmlns=""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820E044C-9E41-EE03-28BC-A3408DD16B9C}"/>
                  </a:ext>
                </a:extLst>
              </p:cNvPr>
              <p:cNvSpPr txBox="1"/>
              <p:nvPr/>
            </p:nvSpPr>
            <p:spPr>
              <a:xfrm>
                <a:off x="838200" y="2178580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:r>
                  <a:rPr kumimoji="1" lang="en-US" altLang="ja-JP" sz="2000" b="0" i="1">
                    <a:latin typeface="Cambria Math" panose="02040503050406030204" pitchFamily="18" charset="0"/>
                  </a:rPr>
                  <a:t xml:space="preserve">𝑚1=2.72𝑧12+1.00𝑧22+0.77𝑧1𝑧2−2.36z1+1.57z2−0.02</a:t>
                </a:r>
                <a:endParaRPr lang="en-US" altLang="ja-JP" sz="2000" dirty="0"/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59D2AACF-CE60-5D10-FCD7-98FE00ADDA9C}"/>
                  </a:ext>
                </a:extLst>
              </p:cNvPr>
              <p:cNvSpPr txBox="1"/>
              <p:nvPr/>
            </p:nvSpPr>
            <p:spPr>
              <a:xfrm>
                <a:off x="838200" y="3471325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1" lang="en-US" altLang="ja-JP" sz="2000" b="0" i="1" smtClean="0">
                                  <a:latin typeface="Cambria Math" panose="02040503050406030204" pitchFamily="18" charset="0"/>
                                </a:rPr>
                                <m:t>𝑒𝑒</m:t>
                              </m:r>
                            </m:sub>
                          </m:sSub>
                        </m:e>
                      </m:d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=4.58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+0.73</m:t>
                      </m:r>
                      <m:sSubSup>
                        <m:sSubSupPr>
                          <m:ctrlP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1" lang="en-US" altLang="ja-JP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ja-JP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1.38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ja-JP" sz="20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b="0" i="0" smtClean="0">
                          <a:latin typeface="Cambria Math" panose="02040503050406030204" pitchFamily="18" charset="0"/>
                        </a:rPr>
                        <m:t>+4.58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ja-JP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3.54</m:t>
                      </m:r>
                      <m:sSub>
                        <m:sSubPr>
                          <m:ctrlPr>
                            <a:rPr lang="en-US" altLang="ja-JP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i="1">
                              <a:latin typeface="Cambria Math" panose="02040503050406030204" pitchFamily="18" charset="0"/>
                            </a:rPr>
                            <m:t>z</m:t>
                          </m:r>
                        </m:e>
                        <m:sub>
                          <m:r>
                            <a:rPr lang="en-US" altLang="ja-JP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000" b="0" i="1" smtClean="0">
                          <a:latin typeface="Cambria Math" panose="02040503050406030204" pitchFamily="18" charset="0"/>
                        </a:rPr>
                        <m:t>+8.79</m:t>
                      </m:r>
                    </m:oMath>
                  </m:oMathPara>
                </a14:m>
                <a:endParaRPr kumimoji="1" lang="en-US" altLang="ja-JP" sz="2000" dirty="0"/>
              </a:p>
            </p:txBody>
          </p:sp>
        </mc:Choice>
        <mc:Fallback xmlns="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59D2AACF-CE60-5D10-FCD7-98FE00ADDA9C}"/>
                  </a:ext>
                </a:extLst>
              </p:cNvPr>
              <p:cNvSpPr txBox="1"/>
              <p:nvPr/>
            </p:nvSpPr>
            <p:spPr>
              <a:xfrm>
                <a:off x="838200" y="3471325"/>
                <a:ext cx="5004732" cy="101265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:r>
                  <a:rPr kumimoji="1" lang="en-US" altLang="ja-JP" sz="2000" b="0" i="1">
                    <a:latin typeface="Cambria Math" panose="02040503050406030204" pitchFamily="18" charset="0"/>
                  </a:rPr>
                  <a:t xml:space="preserve">𝑚𝑒𝑒=4.58𝑧12+0.73𝑧22−1.38𝑧1𝑧2+4.58z1−3.54z2+8.79</a:t>
                </a:r>
                <a:endParaRPr kumimoji="1" lang="en-US" altLang="ja-JP" sz="2000" dirty="0"/>
              </a:p>
            </p:txBody>
          </p:sp>
        </mc:Fallback>
      </mc:AlternateContent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12209C2-2825-687A-EF06-F5AA4AB2B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48201006-FA8D-7659-3F6E-70AA0FC24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33</a:t>
            </a:fld>
            <a:endParaRPr kumimoji="1"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05974DE-C4A4-92B8-9194-CC0C4D654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6969047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3714A9-CF05-D641-6BA1-D6D375307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結論</a:t>
            </a:r>
            <a:endParaRPr kumimoji="1" lang="en-US" altLang="ja-JP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74290909-C948-C948-A8E6-AFF222CC277F}"/>
                  </a:ext>
                </a:extLst>
              </p:cNvPr>
              <p:cNvSpPr txBox="1"/>
              <p:nvPr/>
            </p:nvSpPr>
            <p:spPr>
              <a:xfrm>
                <a:off x="2530867" y="5011817"/>
                <a:ext cx="7130546" cy="101566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2000" b="0">
                    <a:latin typeface="Cambria Math" panose="02040503050406030204" pitchFamily="18" charset="0"/>
                  </a:rPr>
                  <a:t>主要な結果</a:t>
                </a:r>
                <a:endParaRPr kumimoji="1" lang="en-US" altLang="ja-JP" sz="2000" b="0" dirty="0">
                  <a:latin typeface="Cambria Math" panose="020405030504060302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𝐶𝑃</m:t>
                        </m:r>
                      </m:sub>
                    </m:sSub>
                  </m:oMath>
                </a14:m>
                <a:r>
                  <a:rPr kumimoji="1" lang="en-US" altLang="ja-JP" sz="2000" dirty="0"/>
                  <a:t> </a:t>
                </a:r>
                <a:r>
                  <a:rPr kumimoji="1" lang="ja-JP" altLang="en-US" sz="2000" dirty="0"/>
                  <a:t>の範囲</a:t>
                </a:r>
                <a:r>
                  <a:rPr kumimoji="1" lang="ja-JP" altLang="en-US" sz="2000"/>
                  <a:t>によって異なる、物理量間の関係式を導出した</a:t>
                </a:r>
                <a:endParaRPr kumimoji="1" lang="en-US" altLang="ja-JP" sz="20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kumimoji="1" lang="ja-JP" altLang="en-US" sz="2000"/>
                  <a:t>関係式は、</a:t>
                </a:r>
                <a:r>
                  <a:rPr kumimoji="1" lang="en-US" altLang="ja-JP" sz="2000" dirty="0"/>
                  <a:t>3</a:t>
                </a:r>
                <a:r>
                  <a:rPr kumimoji="1" lang="ja-JP" altLang="en-US" sz="2000"/>
                  <a:t>次元空間の中の</a:t>
                </a:r>
                <a:r>
                  <a:rPr kumimoji="1" lang="en-US" altLang="ja-JP" sz="2000" dirty="0"/>
                  <a:t>2</a:t>
                </a:r>
                <a:r>
                  <a:rPr kumimoji="1" lang="ja-JP" altLang="en-US" sz="2000"/>
                  <a:t>次元曲面の形で表される</a:t>
                </a:r>
              </a:p>
            </p:txBody>
          </p:sp>
        </mc:Choice>
        <mc:Fallback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74290909-C948-C948-A8E6-AFF222CC27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867" y="5011817"/>
                <a:ext cx="7130546" cy="1015663"/>
              </a:xfrm>
              <a:prstGeom prst="rect">
                <a:avLst/>
              </a:prstGeom>
              <a:blipFill>
                <a:blip r:embed="rId2"/>
                <a:stretch>
                  <a:fillRect l="-708" t="-4762" b="-7143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031FADA-9F80-9154-E938-84AC52DBB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14" name="スライド番号プレースホルダー 13">
            <a:extLst>
              <a:ext uri="{FF2B5EF4-FFF2-40B4-BE49-F238E27FC236}">
                <a16:creationId xmlns:a16="http://schemas.microsoft.com/office/drawing/2014/main" id="{0C159D0B-389D-1204-B4AC-3DDCADE4F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34</a:t>
            </a:fld>
            <a:endParaRPr kumimoji="1"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E9D6CDF-2457-4C3B-8397-407E33807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  <p:pic>
        <p:nvPicPr>
          <p:cNvPr id="45" name="コンテンツ プレースホルダー 7">
            <a:extLst>
              <a:ext uri="{FF2B5EF4-FFF2-40B4-BE49-F238E27FC236}">
                <a16:creationId xmlns:a16="http://schemas.microsoft.com/office/drawing/2014/main" id="{4D70CDC9-45D3-4C96-7F90-A8B4BB0F88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9670" y="1096897"/>
            <a:ext cx="3845699" cy="3617951"/>
          </a:xfrm>
          <a:prstGeom prst="rect">
            <a:avLst/>
          </a:prstGeom>
        </p:spPr>
      </p:pic>
      <p:sp>
        <p:nvSpPr>
          <p:cNvPr id="46" name="楕円 9">
            <a:extLst>
              <a:ext uri="{FF2B5EF4-FFF2-40B4-BE49-F238E27FC236}">
                <a16:creationId xmlns:a16="http://schemas.microsoft.com/office/drawing/2014/main" id="{73BCA50C-D6C8-AC4D-15D8-73F1C34EFFBA}"/>
              </a:ext>
            </a:extLst>
          </p:cNvPr>
          <p:cNvSpPr/>
          <p:nvPr/>
        </p:nvSpPr>
        <p:spPr>
          <a:xfrm>
            <a:off x="2226103" y="1491772"/>
            <a:ext cx="2692400" cy="101470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47" name="円/楕円 46">
            <a:extLst>
              <a:ext uri="{FF2B5EF4-FFF2-40B4-BE49-F238E27FC236}">
                <a16:creationId xmlns:a16="http://schemas.microsoft.com/office/drawing/2014/main" id="{BB43867F-78C7-8082-2265-F54F9A12F881}"/>
              </a:ext>
            </a:extLst>
          </p:cNvPr>
          <p:cNvSpPr/>
          <p:nvPr/>
        </p:nvSpPr>
        <p:spPr>
          <a:xfrm>
            <a:off x="2929815" y="1769229"/>
            <a:ext cx="1237404" cy="48588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>
              <a:solidFill>
                <a:sysClr val="windowText" lastClr="000000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1618C0F6-7129-51F7-6379-B62D3C498CE7}"/>
              </a:ext>
            </a:extLst>
          </p:cNvPr>
          <p:cNvSpPr txBox="1"/>
          <p:nvPr/>
        </p:nvSpPr>
        <p:spPr>
          <a:xfrm>
            <a:off x="1949148" y="1148412"/>
            <a:ext cx="326450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600"/>
              <a:t>湯川行列・マヨラナ質量の全領域</a:t>
            </a:r>
            <a:endParaRPr kumimoji="1" lang="en-US" altLang="ja-JP" sz="1600" dirty="0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56137419-AC69-CA89-DD9E-9BC8FA3C8756}"/>
              </a:ext>
            </a:extLst>
          </p:cNvPr>
          <p:cNvSpPr txBox="1"/>
          <p:nvPr/>
        </p:nvSpPr>
        <p:spPr>
          <a:xfrm>
            <a:off x="2462249" y="1813249"/>
            <a:ext cx="228299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ja-JP" altLang="en-US" sz="1600">
                <a:latin typeface="Cambria Math" panose="02040503050406030204" pitchFamily="18" charset="0"/>
              </a:rPr>
              <a:t>実験値に整合する領域</a:t>
            </a:r>
            <a:r>
              <a:rPr kumimoji="1" lang="en-US" altLang="ja-JP" sz="1600" dirty="0"/>
              <a:t> </a:t>
            </a:r>
            <a:endParaRPr kumimoji="1" lang="en-US" altLang="ja-JP" sz="1600" dirty="0">
              <a:solidFill>
                <a:sysClr val="windowText" lastClr="000000"/>
              </a:solidFill>
            </a:endParaRPr>
          </a:p>
        </p:txBody>
      </p:sp>
      <p:sp>
        <p:nvSpPr>
          <p:cNvPr id="51" name="右矢印 50">
            <a:extLst>
              <a:ext uri="{FF2B5EF4-FFF2-40B4-BE49-F238E27FC236}">
                <a16:creationId xmlns:a16="http://schemas.microsoft.com/office/drawing/2014/main" id="{482156EF-E364-F926-D022-97A2AF1EA6FF}"/>
              </a:ext>
            </a:extLst>
          </p:cNvPr>
          <p:cNvSpPr/>
          <p:nvPr/>
        </p:nvSpPr>
        <p:spPr>
          <a:xfrm rot="5400000">
            <a:off x="3305574" y="2708877"/>
            <a:ext cx="485885" cy="196386"/>
          </a:xfrm>
          <a:prstGeom prst="rightArrow">
            <a:avLst>
              <a:gd name="adj1" fmla="val 50000"/>
              <a:gd name="adj2" fmla="val 4934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7B563B32-0DD4-4CE5-E418-D5A089A18F11}"/>
                  </a:ext>
                </a:extLst>
              </p:cNvPr>
              <p:cNvSpPr txBox="1"/>
              <p:nvPr/>
            </p:nvSpPr>
            <p:spPr>
              <a:xfrm>
                <a:off x="1884097" y="3123931"/>
                <a:ext cx="3439299" cy="61529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US" altLang="ja-JP" sz="160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9</a:t>
                </a:r>
                <a:r>
                  <a:rPr lang="ja-JP" altLang="en-US" sz="160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次元同時分布</a:t>
                </a:r>
                <a:endParaRPr lang="en-US" altLang="ja-JP" sz="1600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altLang="ja-JP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ja-JP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ja-JP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altLang="ja-JP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12</m:t>
                              </m:r>
                            </m:sub>
                          </m:sSub>
                          <m:r>
                            <a:rPr lang="en-US" altLang="ja-JP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13</m:t>
                              </m:r>
                            </m:sub>
                          </m:sSub>
                          <m:r>
                            <a:rPr lang="en-US" altLang="ja-JP" sz="1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23</m:t>
                              </m:r>
                            </m:sub>
                          </m:sSub>
                          <m:r>
                            <a:rPr lang="en-US" altLang="ja-JP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ja-JP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altLang="ja-JP" sz="16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CP</m:t>
                              </m:r>
                            </m:sub>
                          </m:sSub>
                          <m:r>
                            <a:rPr lang="en-US" altLang="ja-JP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  <m:r>
                            <a:rPr lang="en-US" altLang="ja-JP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ja-JP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1" lang="en-US" altLang="ja-JP" sz="1600" dirty="0"/>
              </a:p>
            </p:txBody>
          </p:sp>
        </mc:Choice>
        <mc:Fallback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7B563B32-0DD4-4CE5-E418-D5A089A18F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4097" y="3123931"/>
                <a:ext cx="3439299" cy="615297"/>
              </a:xfrm>
              <a:prstGeom prst="rect">
                <a:avLst/>
              </a:prstGeom>
              <a:blipFill>
                <a:blip r:embed="rId4"/>
                <a:stretch>
                  <a:fillRect l="-730" t="-3846" b="-1923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BCE5ED00-CE11-79C7-C42C-CCA532DFCF4D}"/>
              </a:ext>
            </a:extLst>
          </p:cNvPr>
          <p:cNvSpPr txBox="1"/>
          <p:nvPr/>
        </p:nvSpPr>
        <p:spPr>
          <a:xfrm>
            <a:off x="3642761" y="2557617"/>
            <a:ext cx="185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タイプ</a:t>
            </a:r>
            <a:r>
              <a:rPr kumimoji="1" lang="en-US" altLang="ja-JP" dirty="0"/>
              <a:t>I</a:t>
            </a:r>
            <a:r>
              <a:rPr kumimoji="1" lang="ja-JP" altLang="en-US"/>
              <a:t>シーソー</a:t>
            </a:r>
          </a:p>
        </p:txBody>
      </p:sp>
      <p:sp>
        <p:nvSpPr>
          <p:cNvPr id="54" name="下矢印 53">
            <a:extLst>
              <a:ext uri="{FF2B5EF4-FFF2-40B4-BE49-F238E27FC236}">
                <a16:creationId xmlns:a16="http://schemas.microsoft.com/office/drawing/2014/main" id="{24611969-F625-C599-708A-A17AF5E124C3}"/>
              </a:ext>
            </a:extLst>
          </p:cNvPr>
          <p:cNvSpPr/>
          <p:nvPr/>
        </p:nvSpPr>
        <p:spPr>
          <a:xfrm rot="14798816">
            <a:off x="6296819" y="2545737"/>
            <a:ext cx="166672" cy="144679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8DDB7E06-BC5B-C5D0-FB39-CEB829F203CE}"/>
              </a:ext>
            </a:extLst>
          </p:cNvPr>
          <p:cNvSpPr txBox="1"/>
          <p:nvPr/>
        </p:nvSpPr>
        <p:spPr>
          <a:xfrm>
            <a:off x="2249992" y="1504237"/>
            <a:ext cx="56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①</a:t>
            </a:r>
            <a:endParaRPr kumimoji="1" lang="ja-JP" altLang="en-US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CAA361B3-D888-BD34-DA8C-2F1D76C63888}"/>
              </a:ext>
            </a:extLst>
          </p:cNvPr>
          <p:cNvSpPr txBox="1"/>
          <p:nvPr/>
        </p:nvSpPr>
        <p:spPr>
          <a:xfrm>
            <a:off x="5953806" y="2865347"/>
            <a:ext cx="593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②</a:t>
            </a:r>
            <a:endParaRPr kumimoji="1" lang="ja-JP" altLang="en-US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C28C35FC-7E6A-2521-E9AF-2BFAF40DB572}"/>
              </a:ext>
            </a:extLst>
          </p:cNvPr>
          <p:cNvSpPr txBox="1"/>
          <p:nvPr/>
        </p:nvSpPr>
        <p:spPr>
          <a:xfrm>
            <a:off x="1340097" y="3873802"/>
            <a:ext cx="4929555" cy="875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dirty="0"/>
              <a:t>① </a:t>
            </a:r>
            <a:r>
              <a:rPr kumimoji="1" lang="ja-JP" altLang="en-US"/>
              <a:t>フローマッチングを用いたパラメータ探索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kumimoji="1" lang="en-US" altLang="ja-JP" dirty="0"/>
              <a:t>② </a:t>
            </a:r>
            <a:r>
              <a:rPr kumimoji="1" lang="ja-JP" altLang="en-US"/>
              <a:t>オートエンコーダーによる関係式の発見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87516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>
            <a:extLst>
              <a:ext uri="{FF2B5EF4-FFF2-40B4-BE49-F238E27FC236}">
                <a16:creationId xmlns:a16="http://schemas.microsoft.com/office/drawing/2014/main" id="{AC0F748E-0CAC-4B70-E8AF-18B22A2BD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実験値から理論へのフィードバック</a:t>
            </a:r>
            <a:endParaRPr lang="en-US" altLang="ja-JP" dirty="0"/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B72EB7B-C757-4CCA-8B3A-1DCFA4624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CFA4789-8EE1-5264-6CDE-70140BC42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4</a:t>
            </a:fld>
            <a:endParaRPr kumimoji="1"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A638108-11AC-2B92-1AC2-7144150EC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679A022-4D6D-24D6-80F9-D10E416D5A96}"/>
              </a:ext>
            </a:extLst>
          </p:cNvPr>
          <p:cNvSpPr txBox="1"/>
          <p:nvPr/>
        </p:nvSpPr>
        <p:spPr>
          <a:xfrm>
            <a:off x="2972447" y="3008705"/>
            <a:ext cx="2236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/>
              <a:t>フレーバーモデル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1B261EF-CB41-6FFF-857F-32AC76BCE56C}"/>
              </a:ext>
            </a:extLst>
          </p:cNvPr>
          <p:cNvSpPr txBox="1"/>
          <p:nvPr/>
        </p:nvSpPr>
        <p:spPr>
          <a:xfrm>
            <a:off x="7692263" y="3036646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/>
              <a:t>実験値</a:t>
            </a:r>
          </a:p>
        </p:txBody>
      </p:sp>
      <p:sp>
        <p:nvSpPr>
          <p:cNvPr id="24" name="環状矢印 23">
            <a:extLst>
              <a:ext uri="{FF2B5EF4-FFF2-40B4-BE49-F238E27FC236}">
                <a16:creationId xmlns:a16="http://schemas.microsoft.com/office/drawing/2014/main" id="{B807933B-2862-E6CC-2A44-64FE69BBDDA1}"/>
              </a:ext>
            </a:extLst>
          </p:cNvPr>
          <p:cNvSpPr/>
          <p:nvPr/>
        </p:nvSpPr>
        <p:spPr>
          <a:xfrm>
            <a:off x="4038601" y="1773917"/>
            <a:ext cx="4354595" cy="2622456"/>
          </a:xfrm>
          <a:prstGeom prst="circularArrow">
            <a:avLst>
              <a:gd name="adj1" fmla="val 3486"/>
              <a:gd name="adj2" fmla="val 357299"/>
              <a:gd name="adj3" fmla="val 20933526"/>
              <a:gd name="adj4" fmla="val 11210227"/>
              <a:gd name="adj5" fmla="val 573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5" name="環状矢印 24">
            <a:extLst>
              <a:ext uri="{FF2B5EF4-FFF2-40B4-BE49-F238E27FC236}">
                <a16:creationId xmlns:a16="http://schemas.microsoft.com/office/drawing/2014/main" id="{B5A0BD12-4D35-99FF-9CF3-E2AF789744FE}"/>
              </a:ext>
            </a:extLst>
          </p:cNvPr>
          <p:cNvSpPr/>
          <p:nvPr/>
        </p:nvSpPr>
        <p:spPr>
          <a:xfrm flipH="1" flipV="1">
            <a:off x="4038600" y="2062575"/>
            <a:ext cx="4354595" cy="2622456"/>
          </a:xfrm>
          <a:prstGeom prst="circularArrow">
            <a:avLst>
              <a:gd name="adj1" fmla="val 3486"/>
              <a:gd name="adj2" fmla="val 357299"/>
              <a:gd name="adj3" fmla="val 20933526"/>
              <a:gd name="adj4" fmla="val 11210227"/>
              <a:gd name="adj5" fmla="val 5733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E07D66D-83EA-A4B0-2952-396A942E405B}"/>
              </a:ext>
            </a:extLst>
          </p:cNvPr>
          <p:cNvSpPr txBox="1"/>
          <p:nvPr/>
        </p:nvSpPr>
        <p:spPr>
          <a:xfrm>
            <a:off x="3815240" y="1452756"/>
            <a:ext cx="48013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/>
              <a:t>実験値を説明するためのモデルを考える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F5F102F-0D5D-3498-0A52-81B855F65AA2}"/>
              </a:ext>
            </a:extLst>
          </p:cNvPr>
          <p:cNvSpPr txBox="1"/>
          <p:nvPr/>
        </p:nvSpPr>
        <p:spPr>
          <a:xfrm>
            <a:off x="3353575" y="4671319"/>
            <a:ext cx="5724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>
                <a:solidFill>
                  <a:srgbClr val="FF0000"/>
                </a:solidFill>
              </a:rPr>
              <a:t>さらに、モデルに対する制限はないか？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7A0914B-83EF-E2AF-D300-C891D3D1189D}"/>
              </a:ext>
            </a:extLst>
          </p:cNvPr>
          <p:cNvSpPr txBox="1"/>
          <p:nvPr/>
        </p:nvSpPr>
        <p:spPr>
          <a:xfrm>
            <a:off x="3936009" y="5198269"/>
            <a:ext cx="46346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ja-JP" altLang="en-US" sz="2000"/>
              <a:t>パラメータに対する制限</a:t>
            </a:r>
            <a:endParaRPr kumimoji="1" lang="en-US" altLang="ja-JP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ja-JP" altLang="en-US" sz="2000"/>
              <a:t>そこから導出される物理量間の相関</a:t>
            </a:r>
          </a:p>
        </p:txBody>
      </p:sp>
    </p:spTree>
    <p:extLst>
      <p:ext uri="{BB962C8B-B14F-4D97-AF65-F5344CB8AC3E}">
        <p14:creationId xmlns:p14="http://schemas.microsoft.com/office/powerpoint/2010/main" val="4100382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D8367D-6186-EF1D-6C99-9955045BC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実験値からの制限？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8F668D5-D60A-25D6-DF6A-F29155994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DF29870-7251-FF80-9625-BED524155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44ACFC9-B35E-ECD7-7920-A63D3E6A4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5</a:t>
            </a:fld>
            <a:endParaRPr kumimoji="1" lang="en-US" altLang="ja-JP"/>
          </a:p>
        </p:txBody>
      </p:sp>
      <p:sp>
        <p:nvSpPr>
          <p:cNvPr id="14" name="フリーフォーム 13">
            <a:extLst>
              <a:ext uri="{FF2B5EF4-FFF2-40B4-BE49-F238E27FC236}">
                <a16:creationId xmlns:a16="http://schemas.microsoft.com/office/drawing/2014/main" id="{355CE2E0-5742-DC2D-0290-5295B416DE24}"/>
              </a:ext>
            </a:extLst>
          </p:cNvPr>
          <p:cNvSpPr/>
          <p:nvPr/>
        </p:nvSpPr>
        <p:spPr>
          <a:xfrm>
            <a:off x="7226250" y="3824272"/>
            <a:ext cx="1193800" cy="1397000"/>
          </a:xfrm>
          <a:custGeom>
            <a:avLst/>
            <a:gdLst>
              <a:gd name="connsiteX0" fmla="*/ 0 w 1193800"/>
              <a:gd name="connsiteY0" fmla="*/ 1397000 h 1397000"/>
              <a:gd name="connsiteX1" fmla="*/ 139700 w 1193800"/>
              <a:gd name="connsiteY1" fmla="*/ 812800 h 1397000"/>
              <a:gd name="connsiteX2" fmla="*/ 482600 w 1193800"/>
              <a:gd name="connsiteY2" fmla="*/ 469900 h 1397000"/>
              <a:gd name="connsiteX3" fmla="*/ 977900 w 1193800"/>
              <a:gd name="connsiteY3" fmla="*/ 317500 h 1397000"/>
              <a:gd name="connsiteX4" fmla="*/ 1193800 w 1193800"/>
              <a:gd name="connsiteY4" fmla="*/ 0 h 139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1397000">
                <a:moveTo>
                  <a:pt x="0" y="1397000"/>
                </a:moveTo>
                <a:cubicBezTo>
                  <a:pt x="29633" y="1182158"/>
                  <a:pt x="59267" y="967317"/>
                  <a:pt x="139700" y="812800"/>
                </a:cubicBezTo>
                <a:cubicBezTo>
                  <a:pt x="220133" y="658283"/>
                  <a:pt x="342900" y="552450"/>
                  <a:pt x="482600" y="469900"/>
                </a:cubicBezTo>
                <a:cubicBezTo>
                  <a:pt x="622300" y="387350"/>
                  <a:pt x="859367" y="395817"/>
                  <a:pt x="977900" y="317500"/>
                </a:cubicBezTo>
                <a:cubicBezTo>
                  <a:pt x="1096433" y="239183"/>
                  <a:pt x="1145116" y="119591"/>
                  <a:pt x="1193800" y="0"/>
                </a:cubicBezTo>
              </a:path>
            </a:pathLst>
          </a:custGeom>
          <a:noFill/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38E059CD-F9CC-271F-0C43-FCBBD9CE60C0}"/>
              </a:ext>
            </a:extLst>
          </p:cNvPr>
          <p:cNvCxnSpPr/>
          <p:nvPr/>
        </p:nvCxnSpPr>
        <p:spPr>
          <a:xfrm flipV="1">
            <a:off x="8420050" y="3024172"/>
            <a:ext cx="609600" cy="8001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フリーフォーム 16">
            <a:extLst>
              <a:ext uri="{FF2B5EF4-FFF2-40B4-BE49-F238E27FC236}">
                <a16:creationId xmlns:a16="http://schemas.microsoft.com/office/drawing/2014/main" id="{7EAD7ADD-2571-3DBF-7DAF-DC719A494488}"/>
              </a:ext>
            </a:extLst>
          </p:cNvPr>
          <p:cNvSpPr/>
          <p:nvPr/>
        </p:nvSpPr>
        <p:spPr>
          <a:xfrm flipH="1" flipV="1">
            <a:off x="9029650" y="1627172"/>
            <a:ext cx="1193800" cy="1397000"/>
          </a:xfrm>
          <a:custGeom>
            <a:avLst/>
            <a:gdLst>
              <a:gd name="connsiteX0" fmla="*/ 0 w 1193800"/>
              <a:gd name="connsiteY0" fmla="*/ 1397000 h 1397000"/>
              <a:gd name="connsiteX1" fmla="*/ 139700 w 1193800"/>
              <a:gd name="connsiteY1" fmla="*/ 812800 h 1397000"/>
              <a:gd name="connsiteX2" fmla="*/ 482600 w 1193800"/>
              <a:gd name="connsiteY2" fmla="*/ 469900 h 1397000"/>
              <a:gd name="connsiteX3" fmla="*/ 977900 w 1193800"/>
              <a:gd name="connsiteY3" fmla="*/ 317500 h 1397000"/>
              <a:gd name="connsiteX4" fmla="*/ 1193800 w 1193800"/>
              <a:gd name="connsiteY4" fmla="*/ 0 h 139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1397000">
                <a:moveTo>
                  <a:pt x="0" y="1397000"/>
                </a:moveTo>
                <a:cubicBezTo>
                  <a:pt x="29633" y="1182158"/>
                  <a:pt x="59267" y="967317"/>
                  <a:pt x="139700" y="812800"/>
                </a:cubicBezTo>
                <a:cubicBezTo>
                  <a:pt x="220133" y="658283"/>
                  <a:pt x="342900" y="552450"/>
                  <a:pt x="482600" y="469900"/>
                </a:cubicBezTo>
                <a:cubicBezTo>
                  <a:pt x="622300" y="387350"/>
                  <a:pt x="859367" y="395817"/>
                  <a:pt x="977900" y="317500"/>
                </a:cubicBezTo>
                <a:cubicBezTo>
                  <a:pt x="1096433" y="239183"/>
                  <a:pt x="1145116" y="119591"/>
                  <a:pt x="1193800" y="0"/>
                </a:cubicBezTo>
              </a:path>
            </a:pathLst>
          </a:custGeom>
          <a:noFill/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2C059160-D71C-6F39-99D3-567827607DCC}"/>
                  </a:ext>
                </a:extLst>
              </p:cNvPr>
              <p:cNvSpPr txBox="1"/>
              <p:nvPr/>
            </p:nvSpPr>
            <p:spPr>
              <a:xfrm>
                <a:off x="7594119" y="3759482"/>
                <a:ext cx="8259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ja-JP" altLang="en-US"/>
              </a:p>
            </p:txBody>
          </p:sp>
        </mc:Choice>
        <mc:Fallback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2C059160-D71C-6F39-99D3-567827607D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4119" y="3759482"/>
                <a:ext cx="825931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FAF5C6C6-ED73-9A9C-029D-62FB6FA651B2}"/>
                  </a:ext>
                </a:extLst>
              </p:cNvPr>
              <p:cNvSpPr txBox="1"/>
              <p:nvPr/>
            </p:nvSpPr>
            <p:spPr>
              <a:xfrm>
                <a:off x="9134723" y="2638743"/>
                <a:ext cx="83125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1" lang="ja-JP" altLang="en-US"/>
              </a:p>
            </p:txBody>
          </p:sp>
        </mc:Choice>
        <mc:Fallback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FAF5C6C6-ED73-9A9C-029D-62FB6FA651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4723" y="2638743"/>
                <a:ext cx="831253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5FE22A0F-EDEF-F081-8AAD-088D917799C7}"/>
              </a:ext>
            </a:extLst>
          </p:cNvPr>
          <p:cNvCxnSpPr/>
          <p:nvPr/>
        </p:nvCxnSpPr>
        <p:spPr>
          <a:xfrm>
            <a:off x="8420050" y="1366306"/>
            <a:ext cx="0" cy="41148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A0251760-DF2C-12E5-1675-ADD3303AF76D}"/>
              </a:ext>
            </a:extLst>
          </p:cNvPr>
          <p:cNvCxnSpPr/>
          <p:nvPr/>
        </p:nvCxnSpPr>
        <p:spPr>
          <a:xfrm>
            <a:off x="9029650" y="1366306"/>
            <a:ext cx="0" cy="41148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DB3D4052-685B-18B2-0173-293D9910E999}"/>
              </a:ext>
            </a:extLst>
          </p:cNvPr>
          <p:cNvSpPr/>
          <p:nvPr/>
        </p:nvSpPr>
        <p:spPr>
          <a:xfrm>
            <a:off x="8420050" y="1366306"/>
            <a:ext cx="609600" cy="4114800"/>
          </a:xfrm>
          <a:prstGeom prst="rect">
            <a:avLst/>
          </a:prstGeom>
          <a:solidFill>
            <a:srgbClr val="FF4444">
              <a:alpha val="2274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F9B7B58E-CD84-9173-F0BE-B72DD7C2BF01}"/>
              </a:ext>
            </a:extLst>
          </p:cNvPr>
          <p:cNvCxnSpPr/>
          <p:nvPr/>
        </p:nvCxnSpPr>
        <p:spPr>
          <a:xfrm>
            <a:off x="6691873" y="5481106"/>
            <a:ext cx="447821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27627E29-4F3C-33BE-7665-71A1E3B198B6}"/>
                  </a:ext>
                </a:extLst>
              </p:cNvPr>
              <p:cNvSpPr txBox="1"/>
              <p:nvPr/>
            </p:nvSpPr>
            <p:spPr>
              <a:xfrm>
                <a:off x="10549320" y="5556275"/>
                <a:ext cx="71019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ja-JP" altLang="en-US" sz="2000"/>
              </a:p>
            </p:txBody>
          </p:sp>
        </mc:Choice>
        <mc:Fallback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27627E29-4F3C-33BE-7665-71A1E3B198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9320" y="5556275"/>
                <a:ext cx="710194" cy="400110"/>
              </a:xfrm>
              <a:prstGeom prst="rect">
                <a:avLst/>
              </a:prstGeom>
              <a:blipFill>
                <a:blip r:embed="rId4"/>
                <a:stretch>
                  <a:fillRect b="-1562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EFDB9E2E-7F5A-F003-91D0-BE112F4D2CF7}"/>
              </a:ext>
            </a:extLst>
          </p:cNvPr>
          <p:cNvCxnSpPr>
            <a:cxnSpLocks/>
          </p:cNvCxnSpPr>
          <p:nvPr/>
        </p:nvCxnSpPr>
        <p:spPr>
          <a:xfrm flipV="1">
            <a:off x="6691874" y="1208177"/>
            <a:ext cx="19888" cy="42729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ED011740-F84E-8C4E-F453-DE1D4E9D001B}"/>
                  </a:ext>
                </a:extLst>
              </p:cNvPr>
              <p:cNvSpPr txBox="1"/>
              <p:nvPr/>
            </p:nvSpPr>
            <p:spPr>
              <a:xfrm>
                <a:off x="5997074" y="1191198"/>
                <a:ext cx="70474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ja-JP" altLang="en-US" sz="2000"/>
              </a:p>
            </p:txBody>
          </p:sp>
        </mc:Choice>
        <mc:Fallback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ED011740-F84E-8C4E-F453-DE1D4E9D00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7074" y="1191198"/>
                <a:ext cx="704744" cy="400110"/>
              </a:xfrm>
              <a:prstGeom prst="rect">
                <a:avLst/>
              </a:prstGeom>
              <a:blipFill>
                <a:blip r:embed="rId5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AEB12892-877B-E357-F853-95C544E491C4}"/>
                  </a:ext>
                </a:extLst>
              </p:cNvPr>
              <p:cNvSpPr txBox="1"/>
              <p:nvPr/>
            </p:nvSpPr>
            <p:spPr>
              <a:xfrm>
                <a:off x="8103911" y="5915934"/>
                <a:ext cx="12418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ja-JP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kumimoji="1" lang="ja-JP" altLang="en-US"/>
                  <a:t>の実験値</a:t>
                </a:r>
              </a:p>
            </p:txBody>
          </p:sp>
        </mc:Choice>
        <mc:Fallback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AEB12892-877B-E357-F853-95C544E49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3911" y="5915934"/>
                <a:ext cx="1241878" cy="369332"/>
              </a:xfrm>
              <a:prstGeom prst="rect">
                <a:avLst/>
              </a:prstGeom>
              <a:blipFill>
                <a:blip r:embed="rId6"/>
                <a:stretch>
                  <a:fillRect t="-13333" r="-4040" b="-20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左中かっこ 30">
            <a:extLst>
              <a:ext uri="{FF2B5EF4-FFF2-40B4-BE49-F238E27FC236}">
                <a16:creationId xmlns:a16="http://schemas.microsoft.com/office/drawing/2014/main" id="{E999CD4A-866A-2683-B935-823F7E92D289}"/>
              </a:ext>
            </a:extLst>
          </p:cNvPr>
          <p:cNvSpPr/>
          <p:nvPr/>
        </p:nvSpPr>
        <p:spPr>
          <a:xfrm rot="16200000">
            <a:off x="8570840" y="5370415"/>
            <a:ext cx="310662" cy="606958"/>
          </a:xfrm>
          <a:prstGeom prst="leftBrace">
            <a:avLst>
              <a:gd name="adj1" fmla="val 8333"/>
              <a:gd name="adj2" fmla="val 52306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B7A31E11-D873-E757-A9DA-87F4DF6D21D5}"/>
              </a:ext>
            </a:extLst>
          </p:cNvPr>
          <p:cNvCxnSpPr/>
          <p:nvPr/>
        </p:nvCxnSpPr>
        <p:spPr>
          <a:xfrm flipH="1">
            <a:off x="6691873" y="3824272"/>
            <a:ext cx="1728177" cy="0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D877B265-C394-57DC-27ED-CC64211DB679}"/>
              </a:ext>
            </a:extLst>
          </p:cNvPr>
          <p:cNvCxnSpPr>
            <a:cxnSpLocks/>
          </p:cNvCxnSpPr>
          <p:nvPr/>
        </p:nvCxnSpPr>
        <p:spPr>
          <a:xfrm flipH="1" flipV="1">
            <a:off x="6691873" y="3008075"/>
            <a:ext cx="2331915" cy="3021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左中かっこ 35">
            <a:extLst>
              <a:ext uri="{FF2B5EF4-FFF2-40B4-BE49-F238E27FC236}">
                <a16:creationId xmlns:a16="http://schemas.microsoft.com/office/drawing/2014/main" id="{E3963BA6-3DA9-8EAC-D6CC-B784A99C4D47}"/>
              </a:ext>
            </a:extLst>
          </p:cNvPr>
          <p:cNvSpPr/>
          <p:nvPr/>
        </p:nvSpPr>
        <p:spPr>
          <a:xfrm>
            <a:off x="6292718" y="3005369"/>
            <a:ext cx="310662" cy="812859"/>
          </a:xfrm>
          <a:prstGeom prst="leftBrace">
            <a:avLst>
              <a:gd name="adj1" fmla="val 8333"/>
              <a:gd name="adj2" fmla="val 52306"/>
            </a:avLst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C41E5A7D-0A00-6072-01B5-AC9E9C154770}"/>
                  </a:ext>
                </a:extLst>
              </p:cNvPr>
              <p:cNvSpPr txBox="1"/>
              <p:nvPr/>
            </p:nvSpPr>
            <p:spPr>
              <a:xfrm>
                <a:off x="4995357" y="3223651"/>
                <a:ext cx="135408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kumimoji="1" lang="ja-JP" altLang="en-US" sz="2000"/>
                  <a:t>にも制限</a:t>
                </a:r>
              </a:p>
            </p:txBody>
          </p:sp>
        </mc:Choice>
        <mc:Fallback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C41E5A7D-0A00-6072-01B5-AC9E9C1547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5357" y="3223651"/>
                <a:ext cx="1354089" cy="400110"/>
              </a:xfrm>
              <a:prstGeom prst="rect">
                <a:avLst/>
              </a:prstGeom>
              <a:blipFill>
                <a:blip r:embed="rId7"/>
                <a:stretch>
                  <a:fillRect t="-12121" r="-3704" b="-1818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直線矢印コネクタ 38">
            <a:extLst>
              <a:ext uri="{FF2B5EF4-FFF2-40B4-BE49-F238E27FC236}">
                <a16:creationId xmlns:a16="http://schemas.microsoft.com/office/drawing/2014/main" id="{EF0DDF3B-CDF3-EBE4-EC6F-D0F91C87912B}"/>
              </a:ext>
            </a:extLst>
          </p:cNvPr>
          <p:cNvCxnSpPr>
            <a:endCxn id="17" idx="1"/>
          </p:cNvCxnSpPr>
          <p:nvPr/>
        </p:nvCxnSpPr>
        <p:spPr>
          <a:xfrm flipH="1" flipV="1">
            <a:off x="10083750" y="2211372"/>
            <a:ext cx="465570" cy="427371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D8831DA-EEFA-8D4A-54DB-0F6A3E22CF57}"/>
              </a:ext>
            </a:extLst>
          </p:cNvPr>
          <p:cNvSpPr txBox="1"/>
          <p:nvPr/>
        </p:nvSpPr>
        <p:spPr>
          <a:xfrm>
            <a:off x="10140262" y="2640899"/>
            <a:ext cx="1463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モデル依存の曲線</a:t>
            </a:r>
            <a:endParaRPr kumimoji="1" lang="en-US" altLang="ja-JP" dirty="0"/>
          </a:p>
        </p:txBody>
      </p:sp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1922AFC8-DFEE-B9D0-7E22-943ACCE6AD25}"/>
              </a:ext>
            </a:extLst>
          </p:cNvPr>
          <p:cNvCxnSpPr>
            <a:cxnSpLocks/>
          </p:cNvCxnSpPr>
          <p:nvPr/>
        </p:nvCxnSpPr>
        <p:spPr>
          <a:xfrm flipH="1" flipV="1">
            <a:off x="8731687" y="3458999"/>
            <a:ext cx="540256" cy="45198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C3FAC3BE-EE01-1F9E-A4C9-A536BE2896FE}"/>
                  </a:ext>
                </a:extLst>
              </p:cNvPr>
              <p:cNvSpPr txBox="1"/>
              <p:nvPr/>
            </p:nvSpPr>
            <p:spPr>
              <a:xfrm>
                <a:off x="9341286" y="3797944"/>
                <a:ext cx="229530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/>
                  <a:t>ここだけでの</a:t>
                </a:r>
                <a14:m>
                  <m:oMath xmlns:m="http://schemas.openxmlformats.org/officeDocument/2006/math">
                    <m:r>
                      <a:rPr kumimoji="1" lang="en-US" altLang="ja-JP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kumimoji="1" lang="ja-JP" altLang="en-US"/>
                  <a:t>と</a:t>
                </a:r>
                <a14:m>
                  <m:oMath xmlns:m="http://schemas.openxmlformats.org/officeDocument/2006/math">
                    <m:r>
                      <a:rPr lang="en-US" altLang="ja-JP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kumimoji="1" lang="ja-JP" altLang="en-US"/>
                  <a:t>の</a:t>
                </a:r>
                <a:endParaRPr kumimoji="1" lang="en-US" altLang="ja-JP" dirty="0"/>
              </a:p>
              <a:p>
                <a:r>
                  <a:rPr lang="ja-JP" altLang="en-US"/>
                  <a:t>関係は？</a:t>
                </a:r>
                <a:endParaRPr kumimoji="1" lang="ja-JP" altLang="en-US"/>
              </a:p>
            </p:txBody>
          </p:sp>
        </mc:Choice>
        <mc:Fallback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C3FAC3BE-EE01-1F9E-A4C9-A536BE289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1286" y="3797944"/>
                <a:ext cx="2295308" cy="646331"/>
              </a:xfrm>
              <a:prstGeom prst="rect">
                <a:avLst/>
              </a:prstGeom>
              <a:blipFill>
                <a:blip r:embed="rId8"/>
                <a:stretch>
                  <a:fillRect l="-2198" t="-9804" r="-1099" b="-1176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FC77AC94-6BC0-7C44-7616-38363EF2E9B5}"/>
                  </a:ext>
                </a:extLst>
              </p:cNvPr>
              <p:cNvSpPr txBox="1"/>
              <p:nvPr/>
            </p:nvSpPr>
            <p:spPr>
              <a:xfrm>
                <a:off x="749535" y="1806721"/>
                <a:ext cx="358450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2000"/>
                  <a:t>ラグランジアン</a:t>
                </a:r>
                <a:r>
                  <a:rPr kumimoji="1" lang="en-US" altLang="ja-JP" sz="2000" dirty="0"/>
                  <a:t> (</a:t>
                </a:r>
                <a:r>
                  <a:rPr kumimoji="1" lang="ja-JP" altLang="en-US" sz="2000"/>
                  <a:t>パラメータ</a:t>
                </a:r>
                <a14:m>
                  <m:oMath xmlns:m="http://schemas.openxmlformats.org/officeDocument/2006/math"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kumimoji="1" lang="en-US" altLang="ja-JP" sz="2000" dirty="0"/>
                  <a:t>)</a:t>
                </a:r>
                <a:endParaRPr kumimoji="1" lang="ja-JP" altLang="en-US" sz="2000"/>
              </a:p>
            </p:txBody>
          </p:sp>
        </mc:Choice>
        <mc:Fallback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FC77AC94-6BC0-7C44-7616-38363EF2E9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535" y="1806721"/>
                <a:ext cx="3584507" cy="400110"/>
              </a:xfrm>
              <a:prstGeom prst="rect">
                <a:avLst/>
              </a:prstGeom>
              <a:blipFill>
                <a:blip r:embed="rId9"/>
                <a:stretch>
                  <a:fillRect l="-2120" t="-15625" r="-707" b="-25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C0E1F27B-CA6D-CB3B-A509-722EB7AA7BF8}"/>
                  </a:ext>
                </a:extLst>
              </p:cNvPr>
              <p:cNvSpPr txBox="1"/>
              <p:nvPr/>
            </p:nvSpPr>
            <p:spPr>
              <a:xfrm>
                <a:off x="1326583" y="2939635"/>
                <a:ext cx="214077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2000"/>
                  <a:t>観測量</a:t>
                </a:r>
                <a14:m>
                  <m:oMath xmlns:m="http://schemas.openxmlformats.org/officeDocument/2006/math"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ja-JP" altLang="en-US" sz="2000"/>
                  <a:t>と</a:t>
                </a:r>
                <a14:m>
                  <m:oMath xmlns:m="http://schemas.openxmlformats.org/officeDocument/2006/math"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ja-JP" altLang="en-US" sz="2000"/>
              </a:p>
            </p:txBody>
          </p:sp>
        </mc:Choice>
        <mc:Fallback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C0E1F27B-CA6D-CB3B-A509-722EB7AA7B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583" y="2939635"/>
                <a:ext cx="2140779" cy="400110"/>
              </a:xfrm>
              <a:prstGeom prst="rect">
                <a:avLst/>
              </a:prstGeom>
              <a:blipFill>
                <a:blip r:embed="rId10"/>
                <a:stretch>
                  <a:fillRect l="-2941" t="-12121" b="-1818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E41147F9-1D88-578E-D2B9-0780BB712E7C}"/>
                  </a:ext>
                </a:extLst>
              </p:cNvPr>
              <p:cNvSpPr txBox="1"/>
              <p:nvPr/>
            </p:nvSpPr>
            <p:spPr>
              <a:xfrm>
                <a:off x="2724921" y="3633479"/>
                <a:ext cx="208730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kumimoji="1" lang="ja-JP" altLang="en-US" sz="2000"/>
                  <a:t>の実験値に</a:t>
                </a:r>
                <a:endParaRPr kumimoji="1" lang="en-US" altLang="ja-JP" sz="2000" dirty="0"/>
              </a:p>
              <a:p>
                <a:r>
                  <a:rPr kumimoji="1" lang="ja-JP" altLang="en-US" sz="2000"/>
                  <a:t>整合する</a:t>
                </a:r>
                <a14:m>
                  <m:oMath xmlns:m="http://schemas.openxmlformats.org/officeDocument/2006/math">
                    <m:r>
                      <a:rPr lang="en-US" altLang="ja-JP" sz="2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kumimoji="1" lang="ja-JP" altLang="en-US" sz="2000"/>
                  <a:t>に絞る</a:t>
                </a:r>
              </a:p>
            </p:txBody>
          </p:sp>
        </mc:Choice>
        <mc:Fallback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E41147F9-1D88-578E-D2B9-0780BB712E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4921" y="3633479"/>
                <a:ext cx="2087303" cy="707886"/>
              </a:xfrm>
              <a:prstGeom prst="rect">
                <a:avLst/>
              </a:prstGeom>
              <a:blipFill>
                <a:blip r:embed="rId11"/>
                <a:stretch>
                  <a:fillRect l="-3030" t="-8929" r="-2424" b="-1071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下矢印 48">
            <a:extLst>
              <a:ext uri="{FF2B5EF4-FFF2-40B4-BE49-F238E27FC236}">
                <a16:creationId xmlns:a16="http://schemas.microsoft.com/office/drawing/2014/main" id="{C89F62E7-8FDE-AD77-D0A8-4ED59DAA485E}"/>
              </a:ext>
            </a:extLst>
          </p:cNvPr>
          <p:cNvSpPr/>
          <p:nvPr/>
        </p:nvSpPr>
        <p:spPr>
          <a:xfrm>
            <a:off x="2241640" y="2288972"/>
            <a:ext cx="310663" cy="59911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下矢印 49">
            <a:extLst>
              <a:ext uri="{FF2B5EF4-FFF2-40B4-BE49-F238E27FC236}">
                <a16:creationId xmlns:a16="http://schemas.microsoft.com/office/drawing/2014/main" id="{3EA5BDA4-B602-BDC7-851F-02AA688556C7}"/>
              </a:ext>
            </a:extLst>
          </p:cNvPr>
          <p:cNvSpPr/>
          <p:nvPr/>
        </p:nvSpPr>
        <p:spPr>
          <a:xfrm>
            <a:off x="2231126" y="3496462"/>
            <a:ext cx="310662" cy="112574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77C25F8D-F4A5-5759-C696-B14E65B5CCE2}"/>
                  </a:ext>
                </a:extLst>
              </p:cNvPr>
              <p:cNvSpPr txBox="1"/>
              <p:nvPr/>
            </p:nvSpPr>
            <p:spPr>
              <a:xfrm>
                <a:off x="696822" y="4730876"/>
                <a:ext cx="405316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2000" b="0"/>
                  <a:t>ラグランジアンだけから</a:t>
                </a:r>
                <a:endParaRPr kumimoji="1" lang="en-US" altLang="ja-JP" sz="2000" b="0" dirty="0"/>
              </a:p>
              <a:p>
                <a:r>
                  <a:rPr lang="ja-JP" altLang="en-US" sz="2000"/>
                  <a:t>はわからない</a:t>
                </a:r>
                <a14:m>
                  <m:oMath xmlns:m="http://schemas.openxmlformats.org/officeDocument/2006/math"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ja-JP" altLang="en-US" sz="2000"/>
                  <a:t>と</a:t>
                </a:r>
                <a14:m>
                  <m:oMath xmlns:m="http://schemas.openxmlformats.org/officeDocument/2006/math"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ja-JP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ja-JP" altLang="en-US" sz="2000"/>
                  <a:t>の関係式</a:t>
                </a:r>
              </a:p>
            </p:txBody>
          </p:sp>
        </mc:Choice>
        <mc:Fallback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77C25F8D-F4A5-5759-C696-B14E65B5CC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22" y="4730876"/>
                <a:ext cx="4053161" cy="707886"/>
              </a:xfrm>
              <a:prstGeom prst="rect">
                <a:avLst/>
              </a:prstGeom>
              <a:blipFill>
                <a:blip r:embed="rId12"/>
                <a:stretch>
                  <a:fillRect l="-1563" t="-8772" b="-1052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2564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359A68-0D7C-E1BE-FFD7-35E519B9D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困難</a:t>
            </a:r>
            <a:r>
              <a:rPr kumimoji="1" lang="en-US" altLang="ja-JP" dirty="0"/>
              <a:t>①: </a:t>
            </a:r>
            <a:r>
              <a:rPr lang="ja-JP" altLang="en-US"/>
              <a:t>高次元同時分布の取り扱い</a:t>
            </a:r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92705F5-9FE5-2FBC-3DE5-92A4D832B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3D77B6C-805E-F217-9478-270603BF5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C758BAC-7397-8D99-F31F-F39075943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6</a:t>
            </a:fld>
            <a:endParaRPr kumimoji="1" lang="en-US" altLang="ja-JP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A7DAFFB5-85E2-9121-87EC-D85211ADC03A}"/>
                  </a:ext>
                </a:extLst>
              </p:cNvPr>
              <p:cNvSpPr txBox="1"/>
              <p:nvPr/>
            </p:nvSpPr>
            <p:spPr>
              <a:xfrm>
                <a:off x="612799" y="1219116"/>
                <a:ext cx="6208751" cy="11780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2000"/>
                  <a:t>観測量が</a:t>
                </a:r>
                <a:r>
                  <a:rPr kumimoji="1" lang="en-US" altLang="ja-JP" sz="2000" dirty="0"/>
                  <a:t>2, 3</a:t>
                </a:r>
                <a:r>
                  <a:rPr kumimoji="1" lang="ja-JP" altLang="en-US" sz="2000"/>
                  <a:t>個ならモデルの予言が見た目でわかるが</a:t>
                </a:r>
                <a:endParaRPr kumimoji="1" lang="en-US" altLang="ja-JP" sz="2000" dirty="0"/>
              </a:p>
              <a:p>
                <a:r>
                  <a:rPr kumimoji="1" lang="ja-JP" altLang="en-US" sz="2000"/>
                  <a:t>モデルから計算できる観測量はもっとある</a:t>
                </a:r>
                <a:endParaRPr kumimoji="1" lang="en-US" altLang="ja-JP" sz="2000" dirty="0"/>
              </a:p>
              <a:p>
                <a:pPr>
                  <a:lnSpc>
                    <a:spcPct val="150000"/>
                  </a:lnSpc>
                </a:pPr>
                <a:r>
                  <a:rPr lang="ja-JP" altLang="en-US" sz="2000">
                    <a:solidFill>
                      <a:schemeClr val="tx1"/>
                    </a:solidFill>
                  </a:rPr>
                  <a:t>例：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altLang="ja-JP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13</m:t>
                            </m:r>
                          </m:sub>
                        </m:sSub>
                        <m:r>
                          <a:rPr lang="en-US" altLang="ja-JP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23</m:t>
                            </m:r>
                          </m:sub>
                        </m:sSub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en-US" altLang="ja-JP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CP</m:t>
                            </m:r>
                          </m:sub>
                        </m:sSub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21</m:t>
                            </m:r>
                          </m:sub>
                        </m:sSub>
                        <m:r>
                          <a:rPr lang="en-US" altLang="ja-JP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ja-JP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31</m:t>
                            </m:r>
                          </m:sub>
                        </m:sSub>
                      </m:e>
                    </m:d>
                  </m:oMath>
                </a14:m>
                <a:endParaRPr kumimoji="1" lang="ja-JP" altLang="en-US" sz="2000"/>
              </a:p>
            </p:txBody>
          </p:sp>
        </mc:Choice>
        <mc:Fallback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A7DAFFB5-85E2-9121-87EC-D85211ADC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99" y="1219116"/>
                <a:ext cx="6208751" cy="1178015"/>
              </a:xfrm>
              <a:prstGeom prst="rect">
                <a:avLst/>
              </a:prstGeom>
              <a:blipFill>
                <a:blip r:embed="rId2"/>
                <a:stretch>
                  <a:fillRect l="-1020" t="-5376" b="-430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7E317C4A-B16B-90F5-5BB1-711D99E3DF14}"/>
              </a:ext>
            </a:extLst>
          </p:cNvPr>
          <p:cNvCxnSpPr>
            <a:cxnSpLocks/>
          </p:cNvCxnSpPr>
          <p:nvPr/>
        </p:nvCxnSpPr>
        <p:spPr>
          <a:xfrm flipV="1">
            <a:off x="2388129" y="2644265"/>
            <a:ext cx="0" cy="23332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2AA0A6BF-BECD-0659-6C52-0A995572FDD9}"/>
              </a:ext>
            </a:extLst>
          </p:cNvPr>
          <p:cNvCxnSpPr>
            <a:cxnSpLocks/>
          </p:cNvCxnSpPr>
          <p:nvPr/>
        </p:nvCxnSpPr>
        <p:spPr>
          <a:xfrm>
            <a:off x="2388129" y="4977561"/>
            <a:ext cx="242788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8C166D3F-7DA0-D16C-C297-F4C45EC94738}"/>
                  </a:ext>
                </a:extLst>
              </p:cNvPr>
              <p:cNvSpPr txBox="1"/>
              <p:nvPr/>
            </p:nvSpPr>
            <p:spPr>
              <a:xfrm>
                <a:off x="4580168" y="4959642"/>
                <a:ext cx="53339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ja-JP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ja-JP" altLang="en-US"/>
              </a:p>
            </p:txBody>
          </p:sp>
        </mc:Choice>
        <mc:Fallback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8C166D3F-7DA0-D16C-C297-F4C45EC947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0168" y="4959642"/>
                <a:ext cx="533394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8C976D86-7479-F366-3FEE-A8F7C6F4CDFF}"/>
                  </a:ext>
                </a:extLst>
              </p:cNvPr>
              <p:cNvSpPr txBox="1"/>
              <p:nvPr/>
            </p:nvSpPr>
            <p:spPr>
              <a:xfrm>
                <a:off x="1854735" y="2463017"/>
                <a:ext cx="53339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ja-JP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ja-JP" altLang="en-US"/>
              </a:p>
            </p:txBody>
          </p:sp>
        </mc:Choice>
        <mc:Fallback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8C976D86-7479-F366-3FEE-A8F7C6F4CD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4735" y="2463017"/>
                <a:ext cx="53339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円/楕円 18">
            <a:extLst>
              <a:ext uri="{FF2B5EF4-FFF2-40B4-BE49-F238E27FC236}">
                <a16:creationId xmlns:a16="http://schemas.microsoft.com/office/drawing/2014/main" id="{E1CAE50C-EA70-33D1-880E-2DB5C7D60DA3}"/>
              </a:ext>
            </a:extLst>
          </p:cNvPr>
          <p:cNvSpPr/>
          <p:nvPr/>
        </p:nvSpPr>
        <p:spPr>
          <a:xfrm rot="18820610">
            <a:off x="2407226" y="3561074"/>
            <a:ext cx="2389691" cy="399393"/>
          </a:xfrm>
          <a:prstGeom prst="ellipse">
            <a:avLst/>
          </a:prstGeom>
          <a:solidFill>
            <a:srgbClr val="FF4444">
              <a:alpha val="3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DED08CD6-F395-AC74-A35E-6606F57F6DA8}"/>
              </a:ext>
            </a:extLst>
          </p:cNvPr>
          <p:cNvCxnSpPr>
            <a:cxnSpLocks/>
          </p:cNvCxnSpPr>
          <p:nvPr/>
        </p:nvCxnSpPr>
        <p:spPr>
          <a:xfrm flipV="1">
            <a:off x="8485372" y="2111965"/>
            <a:ext cx="0" cy="19286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B086034C-450F-B7AA-B922-CA6290DCCDAA}"/>
              </a:ext>
            </a:extLst>
          </p:cNvPr>
          <p:cNvCxnSpPr>
            <a:cxnSpLocks/>
          </p:cNvCxnSpPr>
          <p:nvPr/>
        </p:nvCxnSpPr>
        <p:spPr>
          <a:xfrm>
            <a:off x="8485372" y="4040613"/>
            <a:ext cx="2183520" cy="6576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916AA50D-B2E8-3B4B-3B43-FF946BCE1BDF}"/>
              </a:ext>
            </a:extLst>
          </p:cNvPr>
          <p:cNvCxnSpPr>
            <a:cxnSpLocks/>
          </p:cNvCxnSpPr>
          <p:nvPr/>
        </p:nvCxnSpPr>
        <p:spPr>
          <a:xfrm flipH="1">
            <a:off x="6822109" y="4040613"/>
            <a:ext cx="1663263" cy="8904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82F11BAF-7AF7-D6DF-5166-51772811FB59}"/>
                  </a:ext>
                </a:extLst>
              </p:cNvPr>
              <p:cNvSpPr txBox="1"/>
              <p:nvPr/>
            </p:nvSpPr>
            <p:spPr>
              <a:xfrm>
                <a:off x="6532770" y="4897867"/>
                <a:ext cx="53339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ja-JP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ja-JP" altLang="en-US"/>
              </a:p>
            </p:txBody>
          </p:sp>
        </mc:Choice>
        <mc:Fallback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82F11BAF-7AF7-D6DF-5166-51772811FB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2770" y="4897867"/>
                <a:ext cx="53339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32E93C53-7D36-96BC-292F-DAC0CC5FB45F}"/>
                  </a:ext>
                </a:extLst>
              </p:cNvPr>
              <p:cNvSpPr txBox="1"/>
              <p:nvPr/>
            </p:nvSpPr>
            <p:spPr>
              <a:xfrm>
                <a:off x="10508619" y="4629983"/>
                <a:ext cx="53339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ja-JP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ja-JP" altLang="en-US"/>
              </a:p>
            </p:txBody>
          </p:sp>
        </mc:Choice>
        <mc:Fallback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32E93C53-7D36-96BC-292F-DAC0CC5FB4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8619" y="4629983"/>
                <a:ext cx="533394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A301C400-4296-7802-72DF-4974E4311B1C}"/>
                  </a:ext>
                </a:extLst>
              </p:cNvPr>
              <p:cNvSpPr txBox="1"/>
              <p:nvPr/>
            </p:nvSpPr>
            <p:spPr>
              <a:xfrm>
                <a:off x="8460406" y="1879182"/>
                <a:ext cx="53339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ja-JP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ja-JP" altLang="en-US"/>
              </a:p>
            </p:txBody>
          </p:sp>
        </mc:Choice>
        <mc:Fallback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A301C400-4296-7802-72DF-4974E4311B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0406" y="1879182"/>
                <a:ext cx="533394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円/楕円 31">
            <a:extLst>
              <a:ext uri="{FF2B5EF4-FFF2-40B4-BE49-F238E27FC236}">
                <a16:creationId xmlns:a16="http://schemas.microsoft.com/office/drawing/2014/main" id="{944D98E2-C1B7-557F-3952-975C11D50F0A}"/>
              </a:ext>
            </a:extLst>
          </p:cNvPr>
          <p:cNvSpPr/>
          <p:nvPr/>
        </p:nvSpPr>
        <p:spPr>
          <a:xfrm rot="2120951">
            <a:off x="7286577" y="3228767"/>
            <a:ext cx="2421238" cy="1103587"/>
          </a:xfrm>
          <a:prstGeom prst="ellipse">
            <a:avLst/>
          </a:prstGeom>
          <a:solidFill>
            <a:srgbClr val="FF4444">
              <a:alpha val="3098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フリーフォーム 34">
            <a:extLst>
              <a:ext uri="{FF2B5EF4-FFF2-40B4-BE49-F238E27FC236}">
                <a16:creationId xmlns:a16="http://schemas.microsoft.com/office/drawing/2014/main" id="{03C47696-9355-C5DC-00ED-4A984183B90E}"/>
              </a:ext>
            </a:extLst>
          </p:cNvPr>
          <p:cNvSpPr/>
          <p:nvPr/>
        </p:nvSpPr>
        <p:spPr>
          <a:xfrm>
            <a:off x="8050502" y="3417953"/>
            <a:ext cx="819807" cy="725214"/>
          </a:xfrm>
          <a:custGeom>
            <a:avLst/>
            <a:gdLst>
              <a:gd name="connsiteX0" fmla="*/ 0 w 819807"/>
              <a:gd name="connsiteY0" fmla="*/ 725214 h 725214"/>
              <a:gd name="connsiteX1" fmla="*/ 578069 w 819807"/>
              <a:gd name="connsiteY1" fmla="*/ 578069 h 725214"/>
              <a:gd name="connsiteX2" fmla="*/ 819807 w 819807"/>
              <a:gd name="connsiteY2" fmla="*/ 0 h 725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807" h="725214">
                <a:moveTo>
                  <a:pt x="0" y="725214"/>
                </a:moveTo>
                <a:cubicBezTo>
                  <a:pt x="220717" y="712076"/>
                  <a:pt x="441435" y="698938"/>
                  <a:pt x="578069" y="578069"/>
                </a:cubicBezTo>
                <a:cubicBezTo>
                  <a:pt x="714704" y="457200"/>
                  <a:pt x="767255" y="228600"/>
                  <a:pt x="819807" y="0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フリーフォーム 35">
            <a:extLst>
              <a:ext uri="{FF2B5EF4-FFF2-40B4-BE49-F238E27FC236}">
                <a16:creationId xmlns:a16="http://schemas.microsoft.com/office/drawing/2014/main" id="{58AC9F34-B1D7-7D26-7166-5CF55FC99DD7}"/>
              </a:ext>
            </a:extLst>
          </p:cNvPr>
          <p:cNvSpPr/>
          <p:nvPr/>
        </p:nvSpPr>
        <p:spPr>
          <a:xfrm>
            <a:off x="8030800" y="3388972"/>
            <a:ext cx="819806" cy="735724"/>
          </a:xfrm>
          <a:custGeom>
            <a:avLst/>
            <a:gdLst>
              <a:gd name="connsiteX0" fmla="*/ 819806 w 819806"/>
              <a:gd name="connsiteY0" fmla="*/ 0 h 735724"/>
              <a:gd name="connsiteX1" fmla="*/ 325820 w 819806"/>
              <a:gd name="connsiteY1" fmla="*/ 220717 h 735724"/>
              <a:gd name="connsiteX2" fmla="*/ 0 w 819806"/>
              <a:gd name="connsiteY2" fmla="*/ 735724 h 73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806" h="735724">
                <a:moveTo>
                  <a:pt x="819806" y="0"/>
                </a:moveTo>
                <a:cubicBezTo>
                  <a:pt x="641130" y="49048"/>
                  <a:pt x="462454" y="98096"/>
                  <a:pt x="325820" y="220717"/>
                </a:cubicBezTo>
                <a:cubicBezTo>
                  <a:pt x="189186" y="343338"/>
                  <a:pt x="94593" y="539531"/>
                  <a:pt x="0" y="735724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964C1B3E-8680-2D32-6BD3-A60B0866075E}"/>
              </a:ext>
            </a:extLst>
          </p:cNvPr>
          <p:cNvSpPr txBox="1"/>
          <p:nvPr/>
        </p:nvSpPr>
        <p:spPr>
          <a:xfrm>
            <a:off x="3155932" y="5380996"/>
            <a:ext cx="5880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4</a:t>
            </a:r>
            <a:r>
              <a:rPr kumimoji="1" lang="ja-JP" altLang="en-US" sz="2400"/>
              <a:t>次元以上ではどのような超曲面になる？</a:t>
            </a:r>
          </a:p>
        </p:txBody>
      </p:sp>
    </p:spTree>
    <p:extLst>
      <p:ext uri="{BB962C8B-B14F-4D97-AF65-F5344CB8AC3E}">
        <p14:creationId xmlns:p14="http://schemas.microsoft.com/office/powerpoint/2010/main" val="3872724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ED1270-D158-9884-51D2-585EE30B2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困難</a:t>
            </a:r>
            <a:r>
              <a:rPr kumimoji="1" lang="en-US" altLang="ja-JP" dirty="0"/>
              <a:t>②: </a:t>
            </a:r>
            <a:r>
              <a:rPr kumimoji="1" lang="ja-JP" altLang="en-US"/>
              <a:t>実験値に整合する領域の探索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6188677-CF29-D8C0-F974-4D10A44D1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8AC6679-9040-F393-A501-23FDA4643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F4B3DEE-0727-4C32-A984-34DFE65ED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7</a:t>
            </a:fld>
            <a:endParaRPr kumimoji="1" lang="en-US" altLang="ja-JP"/>
          </a:p>
        </p:txBody>
      </p:sp>
      <p:sp>
        <p:nvSpPr>
          <p:cNvPr id="7" name="フリーフォーム 6">
            <a:extLst>
              <a:ext uri="{FF2B5EF4-FFF2-40B4-BE49-F238E27FC236}">
                <a16:creationId xmlns:a16="http://schemas.microsoft.com/office/drawing/2014/main" id="{9676D09D-4E3D-AED2-32FF-67E3ADDFC6D8}"/>
              </a:ext>
            </a:extLst>
          </p:cNvPr>
          <p:cNvSpPr/>
          <p:nvPr/>
        </p:nvSpPr>
        <p:spPr>
          <a:xfrm>
            <a:off x="7226250" y="3824272"/>
            <a:ext cx="1193800" cy="1397000"/>
          </a:xfrm>
          <a:custGeom>
            <a:avLst/>
            <a:gdLst>
              <a:gd name="connsiteX0" fmla="*/ 0 w 1193800"/>
              <a:gd name="connsiteY0" fmla="*/ 1397000 h 1397000"/>
              <a:gd name="connsiteX1" fmla="*/ 139700 w 1193800"/>
              <a:gd name="connsiteY1" fmla="*/ 812800 h 1397000"/>
              <a:gd name="connsiteX2" fmla="*/ 482600 w 1193800"/>
              <a:gd name="connsiteY2" fmla="*/ 469900 h 1397000"/>
              <a:gd name="connsiteX3" fmla="*/ 977900 w 1193800"/>
              <a:gd name="connsiteY3" fmla="*/ 317500 h 1397000"/>
              <a:gd name="connsiteX4" fmla="*/ 1193800 w 1193800"/>
              <a:gd name="connsiteY4" fmla="*/ 0 h 139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1397000">
                <a:moveTo>
                  <a:pt x="0" y="1397000"/>
                </a:moveTo>
                <a:cubicBezTo>
                  <a:pt x="29633" y="1182158"/>
                  <a:pt x="59267" y="967317"/>
                  <a:pt x="139700" y="812800"/>
                </a:cubicBezTo>
                <a:cubicBezTo>
                  <a:pt x="220133" y="658283"/>
                  <a:pt x="342900" y="552450"/>
                  <a:pt x="482600" y="469900"/>
                </a:cubicBezTo>
                <a:cubicBezTo>
                  <a:pt x="622300" y="387350"/>
                  <a:pt x="859367" y="395817"/>
                  <a:pt x="977900" y="317500"/>
                </a:cubicBezTo>
                <a:cubicBezTo>
                  <a:pt x="1096433" y="239183"/>
                  <a:pt x="1145116" y="119591"/>
                  <a:pt x="1193800" y="0"/>
                </a:cubicBezTo>
              </a:path>
            </a:pathLst>
          </a:custGeom>
          <a:noFill/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2996DC7B-8E46-F2A7-74A3-85EDEB607698}"/>
              </a:ext>
            </a:extLst>
          </p:cNvPr>
          <p:cNvCxnSpPr/>
          <p:nvPr/>
        </p:nvCxnSpPr>
        <p:spPr>
          <a:xfrm flipV="1">
            <a:off x="8420050" y="3024172"/>
            <a:ext cx="609600" cy="8001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フリーフォーム 8">
            <a:extLst>
              <a:ext uri="{FF2B5EF4-FFF2-40B4-BE49-F238E27FC236}">
                <a16:creationId xmlns:a16="http://schemas.microsoft.com/office/drawing/2014/main" id="{05BD8C31-3ED0-E4B7-3C93-325BA9A8C2FB}"/>
              </a:ext>
            </a:extLst>
          </p:cNvPr>
          <p:cNvSpPr/>
          <p:nvPr/>
        </p:nvSpPr>
        <p:spPr>
          <a:xfrm flipH="1" flipV="1">
            <a:off x="9029650" y="1627172"/>
            <a:ext cx="1193800" cy="1397000"/>
          </a:xfrm>
          <a:custGeom>
            <a:avLst/>
            <a:gdLst>
              <a:gd name="connsiteX0" fmla="*/ 0 w 1193800"/>
              <a:gd name="connsiteY0" fmla="*/ 1397000 h 1397000"/>
              <a:gd name="connsiteX1" fmla="*/ 139700 w 1193800"/>
              <a:gd name="connsiteY1" fmla="*/ 812800 h 1397000"/>
              <a:gd name="connsiteX2" fmla="*/ 482600 w 1193800"/>
              <a:gd name="connsiteY2" fmla="*/ 469900 h 1397000"/>
              <a:gd name="connsiteX3" fmla="*/ 977900 w 1193800"/>
              <a:gd name="connsiteY3" fmla="*/ 317500 h 1397000"/>
              <a:gd name="connsiteX4" fmla="*/ 1193800 w 1193800"/>
              <a:gd name="connsiteY4" fmla="*/ 0 h 139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1397000">
                <a:moveTo>
                  <a:pt x="0" y="1397000"/>
                </a:moveTo>
                <a:cubicBezTo>
                  <a:pt x="29633" y="1182158"/>
                  <a:pt x="59267" y="967317"/>
                  <a:pt x="139700" y="812800"/>
                </a:cubicBezTo>
                <a:cubicBezTo>
                  <a:pt x="220133" y="658283"/>
                  <a:pt x="342900" y="552450"/>
                  <a:pt x="482600" y="469900"/>
                </a:cubicBezTo>
                <a:cubicBezTo>
                  <a:pt x="622300" y="387350"/>
                  <a:pt x="859367" y="395817"/>
                  <a:pt x="977900" y="317500"/>
                </a:cubicBezTo>
                <a:cubicBezTo>
                  <a:pt x="1096433" y="239183"/>
                  <a:pt x="1145116" y="119591"/>
                  <a:pt x="1193800" y="0"/>
                </a:cubicBezTo>
              </a:path>
            </a:pathLst>
          </a:custGeom>
          <a:noFill/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4F6FF749-BCD2-F516-ABCA-2F30444A690C}"/>
                  </a:ext>
                </a:extLst>
              </p:cNvPr>
              <p:cNvSpPr txBox="1"/>
              <p:nvPr/>
            </p:nvSpPr>
            <p:spPr>
              <a:xfrm>
                <a:off x="7594119" y="3759482"/>
                <a:ext cx="8259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ja-JP" altLang="en-US"/>
              </a:p>
            </p:txBody>
          </p:sp>
        </mc:Choice>
        <mc:Fallback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4F6FF749-BCD2-F516-ABCA-2F30444A69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4119" y="3759482"/>
                <a:ext cx="825931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BCBBEB1B-0B43-0B59-C835-8CDB067C79B4}"/>
                  </a:ext>
                </a:extLst>
              </p:cNvPr>
              <p:cNvSpPr txBox="1"/>
              <p:nvPr/>
            </p:nvSpPr>
            <p:spPr>
              <a:xfrm>
                <a:off x="9134723" y="2638743"/>
                <a:ext cx="83125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ja-JP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kumimoji="1" lang="en-US" altLang="ja-JP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1" lang="ja-JP" altLang="en-US"/>
              </a:p>
            </p:txBody>
          </p:sp>
        </mc:Choice>
        <mc:Fallback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BCBBEB1B-0B43-0B59-C835-8CDB067C79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4723" y="2638743"/>
                <a:ext cx="831253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47FDC2C3-3FA9-F090-835A-2B49CB16E29B}"/>
              </a:ext>
            </a:extLst>
          </p:cNvPr>
          <p:cNvCxnSpPr/>
          <p:nvPr/>
        </p:nvCxnSpPr>
        <p:spPr>
          <a:xfrm>
            <a:off x="8420050" y="1366306"/>
            <a:ext cx="0" cy="41148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9F56C87A-4BC5-E062-EE31-374CB71557A3}"/>
              </a:ext>
            </a:extLst>
          </p:cNvPr>
          <p:cNvCxnSpPr/>
          <p:nvPr/>
        </p:nvCxnSpPr>
        <p:spPr>
          <a:xfrm>
            <a:off x="9029650" y="1366306"/>
            <a:ext cx="0" cy="41148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A9C4CE9-409F-C7AA-3277-00F1FFACB3FF}"/>
              </a:ext>
            </a:extLst>
          </p:cNvPr>
          <p:cNvSpPr/>
          <p:nvPr/>
        </p:nvSpPr>
        <p:spPr>
          <a:xfrm>
            <a:off x="8420050" y="1366306"/>
            <a:ext cx="609600" cy="4114800"/>
          </a:xfrm>
          <a:prstGeom prst="rect">
            <a:avLst/>
          </a:prstGeom>
          <a:solidFill>
            <a:srgbClr val="FF4444">
              <a:alpha val="22745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D3061ADD-280A-786E-36AE-0CCA83E1F87D}"/>
              </a:ext>
            </a:extLst>
          </p:cNvPr>
          <p:cNvCxnSpPr/>
          <p:nvPr/>
        </p:nvCxnSpPr>
        <p:spPr>
          <a:xfrm>
            <a:off x="6691873" y="5481106"/>
            <a:ext cx="447821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5209875D-A42D-B93F-6119-A4F2AB2D9537}"/>
                  </a:ext>
                </a:extLst>
              </p:cNvPr>
              <p:cNvSpPr txBox="1"/>
              <p:nvPr/>
            </p:nvSpPr>
            <p:spPr>
              <a:xfrm>
                <a:off x="10549320" y="5556275"/>
                <a:ext cx="71019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ja-JP" altLang="en-US" sz="2000"/>
              </a:p>
            </p:txBody>
          </p:sp>
        </mc:Choice>
        <mc:Fallback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5209875D-A42D-B93F-6119-A4F2AB2D95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9320" y="5556275"/>
                <a:ext cx="710194" cy="400110"/>
              </a:xfrm>
              <a:prstGeom prst="rect">
                <a:avLst/>
              </a:prstGeom>
              <a:blipFill>
                <a:blip r:embed="rId4"/>
                <a:stretch>
                  <a:fillRect b="-1562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7FDBBE16-E9A5-B677-EAC7-0F3D93154423}"/>
              </a:ext>
            </a:extLst>
          </p:cNvPr>
          <p:cNvCxnSpPr>
            <a:cxnSpLocks/>
          </p:cNvCxnSpPr>
          <p:nvPr/>
        </p:nvCxnSpPr>
        <p:spPr>
          <a:xfrm flipV="1">
            <a:off x="6691874" y="1208177"/>
            <a:ext cx="19888" cy="42729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D1032856-7ACE-7BB3-934D-43AE370C46BE}"/>
                  </a:ext>
                </a:extLst>
              </p:cNvPr>
              <p:cNvSpPr txBox="1"/>
              <p:nvPr/>
            </p:nvSpPr>
            <p:spPr>
              <a:xfrm>
                <a:off x="5997074" y="1191198"/>
                <a:ext cx="70474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ja-JP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ja-JP" altLang="en-US" sz="2000"/>
              </a:p>
            </p:txBody>
          </p:sp>
        </mc:Choice>
        <mc:Fallback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D1032856-7ACE-7BB3-934D-43AE370C46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7074" y="1191198"/>
                <a:ext cx="704744" cy="400110"/>
              </a:xfrm>
              <a:prstGeom prst="rect">
                <a:avLst/>
              </a:prstGeom>
              <a:blipFill>
                <a:blip r:embed="rId5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56E3315B-4BBF-3298-608F-587CD78A1433}"/>
                  </a:ext>
                </a:extLst>
              </p:cNvPr>
              <p:cNvSpPr txBox="1"/>
              <p:nvPr/>
            </p:nvSpPr>
            <p:spPr>
              <a:xfrm>
                <a:off x="8103911" y="5915934"/>
                <a:ext cx="12418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ja-JP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kumimoji="1" lang="ja-JP" altLang="en-US"/>
                  <a:t>の実験値</a:t>
                </a:r>
              </a:p>
            </p:txBody>
          </p:sp>
        </mc:Choice>
        <mc:Fallback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56E3315B-4BBF-3298-608F-587CD78A14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3911" y="5915934"/>
                <a:ext cx="1241878" cy="369332"/>
              </a:xfrm>
              <a:prstGeom prst="rect">
                <a:avLst/>
              </a:prstGeom>
              <a:blipFill>
                <a:blip r:embed="rId6"/>
                <a:stretch>
                  <a:fillRect t="-13333" r="-4040" b="-20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左中かっこ 19">
            <a:extLst>
              <a:ext uri="{FF2B5EF4-FFF2-40B4-BE49-F238E27FC236}">
                <a16:creationId xmlns:a16="http://schemas.microsoft.com/office/drawing/2014/main" id="{2247B3F1-EFFD-5707-E06A-C00522DDD2E8}"/>
              </a:ext>
            </a:extLst>
          </p:cNvPr>
          <p:cNvSpPr/>
          <p:nvPr/>
        </p:nvSpPr>
        <p:spPr>
          <a:xfrm rot="16200000">
            <a:off x="8570840" y="5370415"/>
            <a:ext cx="310662" cy="606958"/>
          </a:xfrm>
          <a:prstGeom prst="leftBrace">
            <a:avLst>
              <a:gd name="adj1" fmla="val 8333"/>
              <a:gd name="adj2" fmla="val 52306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8B977372-D17C-95A2-7A8B-DEB242B8CE39}"/>
              </a:ext>
            </a:extLst>
          </p:cNvPr>
          <p:cNvCxnSpPr/>
          <p:nvPr/>
        </p:nvCxnSpPr>
        <p:spPr>
          <a:xfrm flipH="1">
            <a:off x="6691873" y="3824272"/>
            <a:ext cx="1728177" cy="0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1BFC1E99-815E-0BFB-1E00-0D7C7F4C4075}"/>
              </a:ext>
            </a:extLst>
          </p:cNvPr>
          <p:cNvCxnSpPr>
            <a:cxnSpLocks/>
          </p:cNvCxnSpPr>
          <p:nvPr/>
        </p:nvCxnSpPr>
        <p:spPr>
          <a:xfrm flipH="1" flipV="1">
            <a:off x="6691873" y="3008075"/>
            <a:ext cx="2331915" cy="3021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円/楕円 28">
            <a:extLst>
              <a:ext uri="{FF2B5EF4-FFF2-40B4-BE49-F238E27FC236}">
                <a16:creationId xmlns:a16="http://schemas.microsoft.com/office/drawing/2014/main" id="{607A5128-E987-3035-F2E8-6A97761A3E86}"/>
              </a:ext>
            </a:extLst>
          </p:cNvPr>
          <p:cNvSpPr/>
          <p:nvPr/>
        </p:nvSpPr>
        <p:spPr>
          <a:xfrm rot="18492101">
            <a:off x="8096461" y="3357369"/>
            <a:ext cx="1187669" cy="2417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25817482-2EAA-AF9B-2126-AF4A602B5A69}"/>
              </a:ext>
            </a:extLst>
          </p:cNvPr>
          <p:cNvSpPr txBox="1"/>
          <p:nvPr/>
        </p:nvSpPr>
        <p:spPr>
          <a:xfrm>
            <a:off x="9050168" y="3325616"/>
            <a:ext cx="1800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>
                <a:solidFill>
                  <a:srgbClr val="FF0000"/>
                </a:solidFill>
              </a:rPr>
              <a:t>この</a:t>
            </a:r>
            <a:r>
              <a:rPr kumimoji="1" lang="en-US" altLang="ja-JP" dirty="0">
                <a:solidFill>
                  <a:srgbClr val="FF0000"/>
                </a:solidFill>
              </a:rPr>
              <a:t>t</a:t>
            </a:r>
            <a:r>
              <a:rPr kumimoji="1" lang="ja-JP" altLang="en-US">
                <a:solidFill>
                  <a:srgbClr val="FF0000"/>
                </a:solidFill>
              </a:rPr>
              <a:t>の範囲を</a:t>
            </a:r>
            <a:endParaRPr kumimoji="1" lang="en-US" altLang="ja-JP" dirty="0">
              <a:solidFill>
                <a:srgbClr val="FF0000"/>
              </a:solidFill>
            </a:endParaRPr>
          </a:p>
          <a:p>
            <a:r>
              <a:rPr kumimoji="1" lang="ja-JP" altLang="en-US">
                <a:solidFill>
                  <a:srgbClr val="FF0000"/>
                </a:solidFill>
              </a:rPr>
              <a:t>求めるのが困難</a:t>
            </a:r>
            <a:endParaRPr kumimoji="1" lang="en-US" altLang="ja-JP" dirty="0">
              <a:solidFill>
                <a:srgbClr val="FF0000"/>
              </a:solidFill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D373055-60DD-443B-B591-EC6FD8B9B2B6}"/>
              </a:ext>
            </a:extLst>
          </p:cNvPr>
          <p:cNvSpPr txBox="1"/>
          <p:nvPr/>
        </p:nvSpPr>
        <p:spPr>
          <a:xfrm>
            <a:off x="838200" y="1871205"/>
            <a:ext cx="4007828" cy="14246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000"/>
              <a:t>パラメータが多い場合</a:t>
            </a:r>
            <a:endParaRPr kumimoji="1" lang="en-US" altLang="ja-JP" sz="2000" dirty="0"/>
          </a:p>
          <a:p>
            <a:pPr>
              <a:lnSpc>
                <a:spcPct val="150000"/>
              </a:lnSpc>
            </a:pPr>
            <a:r>
              <a:rPr lang="ja-JP" altLang="en-US" sz="2000"/>
              <a:t>実験値の範囲</a:t>
            </a:r>
            <a:r>
              <a:rPr lang="en-US" altLang="ja-JP" sz="2000" dirty="0"/>
              <a:t>→</a:t>
            </a:r>
            <a:r>
              <a:rPr lang="ja-JP" altLang="en-US" sz="2000"/>
              <a:t>パラメータの範囲</a:t>
            </a:r>
            <a:endParaRPr lang="en-US" altLang="ja-JP" sz="2000" dirty="0"/>
          </a:p>
          <a:p>
            <a:pPr>
              <a:lnSpc>
                <a:spcPct val="150000"/>
              </a:lnSpc>
            </a:pPr>
            <a:r>
              <a:rPr kumimoji="1" lang="ja-JP" altLang="en-US" sz="2000"/>
              <a:t>の逆解きは難しい</a:t>
            </a:r>
          </a:p>
        </p:txBody>
      </p:sp>
      <p:sp>
        <p:nvSpPr>
          <p:cNvPr id="32" name="右矢印 31">
            <a:extLst>
              <a:ext uri="{FF2B5EF4-FFF2-40B4-BE49-F238E27FC236}">
                <a16:creationId xmlns:a16="http://schemas.microsoft.com/office/drawing/2014/main" id="{CBFFD628-214E-F8D4-9D07-31344D857C96}"/>
              </a:ext>
            </a:extLst>
          </p:cNvPr>
          <p:cNvSpPr/>
          <p:nvPr/>
        </p:nvSpPr>
        <p:spPr>
          <a:xfrm rot="16200000">
            <a:off x="8154751" y="4409197"/>
            <a:ext cx="1134334" cy="25983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B076BF89-C400-0EB0-35DD-919B302D4599}"/>
              </a:ext>
            </a:extLst>
          </p:cNvPr>
          <p:cNvSpPr txBox="1"/>
          <p:nvPr/>
        </p:nvSpPr>
        <p:spPr>
          <a:xfrm>
            <a:off x="838200" y="4128814"/>
            <a:ext cx="5032147" cy="12913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/>
              <a:t>例：タイプ</a:t>
            </a:r>
            <a:r>
              <a:rPr kumimoji="1" lang="en-US" altLang="ja-JP" dirty="0"/>
              <a:t>I</a:t>
            </a:r>
            <a:r>
              <a:rPr kumimoji="1" lang="ja-JP" altLang="en-US"/>
              <a:t>シーソー</a:t>
            </a:r>
            <a:r>
              <a:rPr kumimoji="1" lang="en-US" altLang="ja-JP" dirty="0"/>
              <a:t>(</a:t>
            </a:r>
            <a:r>
              <a:rPr kumimoji="1" lang="ja-JP" altLang="en-US"/>
              <a:t>対称性を課さない場合</a:t>
            </a:r>
            <a:r>
              <a:rPr kumimoji="1" lang="en-US" altLang="ja-JP" dirty="0"/>
              <a:t>)</a:t>
            </a:r>
          </a:p>
          <a:p>
            <a:pPr>
              <a:lnSpc>
                <a:spcPct val="150000"/>
              </a:lnSpc>
            </a:pPr>
            <a:r>
              <a:rPr lang="ja-JP" altLang="en-US"/>
              <a:t>パラメータ：湯川行列の各成分・マヨラナ質量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kumimoji="1" lang="ja-JP" altLang="en-US"/>
              <a:t>実験値：質量二乗差・混合角</a:t>
            </a:r>
          </a:p>
        </p:txBody>
      </p:sp>
    </p:spTree>
    <p:extLst>
      <p:ext uri="{BB962C8B-B14F-4D97-AF65-F5344CB8AC3E}">
        <p14:creationId xmlns:p14="http://schemas.microsoft.com/office/powerpoint/2010/main" val="3580319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71327-D6E3-18AE-C617-E85BBAB83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>
            <a:extLst>
              <a:ext uri="{FF2B5EF4-FFF2-40B4-BE49-F238E27FC236}">
                <a16:creationId xmlns:a16="http://schemas.microsoft.com/office/drawing/2014/main" id="{CC52C6A6-E07E-734B-3A6D-B60C2C8DD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研究の要旨</a:t>
            </a:r>
            <a:endParaRPr lang="en-US" altLang="ja-JP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FCAA7CFF-1069-E387-5625-4015210FE0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033A5C3-FFE5-A510-2326-536F41B1E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2026/8/25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95605A6-4313-C85A-7D4E-C93E49B24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lang="en-US" altLang="ja-JP" smtClean="0"/>
              <a:pPr/>
              <a:t>8</a:t>
            </a:fld>
            <a:endParaRPr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C80FF3D-F2E3-BCBF-F7B6-EF6509216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ja-JP" altLang="en-US"/>
              <a:t>素粒子物理学の進展</a:t>
            </a:r>
            <a:r>
              <a:rPr lang="en-US" altLang="ja-JP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099604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コンテンツ プレースホルダー 7">
            <a:extLst>
              <a:ext uri="{FF2B5EF4-FFF2-40B4-BE49-F238E27FC236}">
                <a16:creationId xmlns:a16="http://schemas.microsoft.com/office/drawing/2014/main" id="{2F732EC4-7700-F0F7-4C4F-02EEC724F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766" y="303112"/>
            <a:ext cx="4599253" cy="4326879"/>
          </a:xfrm>
          <a:prstGeom prst="rect">
            <a:avLst/>
          </a:prstGeom>
        </p:spPr>
      </p:pic>
      <p:sp>
        <p:nvSpPr>
          <p:cNvPr id="7" name="楕円 9">
            <a:extLst>
              <a:ext uri="{FF2B5EF4-FFF2-40B4-BE49-F238E27FC236}">
                <a16:creationId xmlns:a16="http://schemas.microsoft.com/office/drawing/2014/main" id="{80640C6E-4AC0-22FA-FCA3-41711F419759}"/>
              </a:ext>
            </a:extLst>
          </p:cNvPr>
          <p:cNvSpPr/>
          <p:nvPr/>
        </p:nvSpPr>
        <p:spPr>
          <a:xfrm>
            <a:off x="1180870" y="811040"/>
            <a:ext cx="2527151" cy="101470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9672DECC-D533-238C-F1EB-DB3756E7B0AF}"/>
              </a:ext>
            </a:extLst>
          </p:cNvPr>
          <p:cNvSpPr/>
          <p:nvPr/>
        </p:nvSpPr>
        <p:spPr>
          <a:xfrm>
            <a:off x="1770512" y="1088497"/>
            <a:ext cx="1237404" cy="48588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>
              <a:solidFill>
                <a:sysClr val="windowText" lastClr="000000"/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BF1C4FC-7EEB-67B9-6726-D6C73D0D6C74}"/>
              </a:ext>
            </a:extLst>
          </p:cNvPr>
          <p:cNvSpPr txBox="1"/>
          <p:nvPr/>
        </p:nvSpPr>
        <p:spPr>
          <a:xfrm>
            <a:off x="494697" y="384880"/>
            <a:ext cx="42564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2000"/>
              <a:t>湯川行列・マヨラナ質量の全領域</a:t>
            </a:r>
            <a:endParaRPr kumimoji="1" lang="en-US" altLang="ja-JP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904184B8-12B6-58DC-DC8B-BC0CA85C3E85}"/>
                  </a:ext>
                </a:extLst>
              </p:cNvPr>
              <p:cNvSpPr txBox="1"/>
              <p:nvPr/>
            </p:nvSpPr>
            <p:spPr>
              <a:xfrm>
                <a:off x="1439511" y="2109756"/>
                <a:ext cx="2827569" cy="71359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000">
                    <a:latin typeface="Cambria Math" panose="02040503050406030204" pitchFamily="18" charset="0"/>
                  </a:rPr>
                  <a:t>実験値に整合する領域</a:t>
                </a:r>
                <a:endParaRPr lang="en-US" altLang="ja-JP" sz="200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ja-JP" altLang="en-US" sz="2000" i="1" smtClean="0">
                        <a:latin typeface="Cambria Math" panose="02040503050406030204" pitchFamily="18" charset="0"/>
                      </a:rPr>
                      <m:t>∆</m:t>
                    </m:r>
                    <m:sSubSup>
                      <m:sSubSupPr>
                        <m:ctrlPr>
                          <a:rPr lang="en-US" altLang="ja-JP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  <m:sup>
                        <m:r>
                          <a:rPr lang="en-US" altLang="ja-JP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ja-JP" sz="200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ja-JP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Sup>
                      <m:sSubSupPr>
                        <m:ctrlP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31</m:t>
                        </m:r>
                      </m:sub>
                      <m:sup>
                        <m:r>
                          <a:rPr lang="en-US" altLang="ja-JP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ja-JP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ja-JP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</m:t>
                        </m:r>
                      </m:sub>
                    </m:sSub>
                    <m:r>
                      <a:rPr kumimoji="1" lang="en-US" altLang="ja-JP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13</m:t>
                        </m:r>
                      </m:sub>
                    </m:sSub>
                    <m:r>
                      <a:rPr kumimoji="1" lang="en-US" altLang="ja-JP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23</m:t>
                        </m:r>
                      </m:sub>
                    </m:sSub>
                  </m:oMath>
                </a14:m>
                <a:r>
                  <a:rPr kumimoji="1" lang="en-US" altLang="ja-JP" sz="2000" dirty="0"/>
                  <a:t> </a:t>
                </a:r>
                <a:endParaRPr kumimoji="1" lang="en-US" altLang="ja-JP" sz="20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904184B8-12B6-58DC-DC8B-BC0CA85C3E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9511" y="2109756"/>
                <a:ext cx="2827569" cy="713593"/>
              </a:xfrm>
              <a:prstGeom prst="rect">
                <a:avLst/>
              </a:prstGeom>
              <a:blipFill>
                <a:blip r:embed="rId3"/>
                <a:stretch>
                  <a:fillRect l="-1778" t="-689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FCF029CE-8580-4BD2-05AB-5710F9F3F582}"/>
              </a:ext>
            </a:extLst>
          </p:cNvPr>
          <p:cNvCxnSpPr>
            <a:cxnSpLocks/>
          </p:cNvCxnSpPr>
          <p:nvPr/>
        </p:nvCxnSpPr>
        <p:spPr>
          <a:xfrm flipV="1">
            <a:off x="1770512" y="1574383"/>
            <a:ext cx="226691" cy="552197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右矢印 13">
            <a:extLst>
              <a:ext uri="{FF2B5EF4-FFF2-40B4-BE49-F238E27FC236}">
                <a16:creationId xmlns:a16="http://schemas.microsoft.com/office/drawing/2014/main" id="{6925C0A1-7582-A96C-9740-7E02F5DC27E0}"/>
              </a:ext>
            </a:extLst>
          </p:cNvPr>
          <p:cNvSpPr/>
          <p:nvPr/>
        </p:nvSpPr>
        <p:spPr>
          <a:xfrm rot="5400000">
            <a:off x="2032417" y="2940867"/>
            <a:ext cx="713593" cy="827207"/>
          </a:xfrm>
          <a:prstGeom prst="rightArrow">
            <a:avLst>
              <a:gd name="adj1" fmla="val 50000"/>
              <a:gd name="adj2" fmla="val 4934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0E4C877F-4306-F307-63CA-A2A288536D08}"/>
                  </a:ext>
                </a:extLst>
              </p:cNvPr>
              <p:cNvSpPr txBox="1"/>
              <p:nvPr/>
            </p:nvSpPr>
            <p:spPr>
              <a:xfrm>
                <a:off x="838201" y="3838715"/>
                <a:ext cx="4599254" cy="746038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US" altLang="ja-JP" sz="200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9</a:t>
                </a:r>
                <a:r>
                  <a:rPr lang="ja-JP" altLang="en-US" sz="200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次元同時分布</a:t>
                </a:r>
                <a:endParaRPr lang="en-US" altLang="ja-JP" sz="2000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altLang="ja-JP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ja-JP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ja-JP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altLang="ja-JP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12</m:t>
                              </m:r>
                            </m:sub>
                          </m:sSub>
                          <m:r>
                            <a:rPr lang="en-US" altLang="ja-JP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13</m:t>
                              </m:r>
                            </m:sub>
                          </m:sSub>
                          <m:r>
                            <a:rPr lang="en-US" altLang="ja-JP" sz="20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23</m:t>
                              </m:r>
                            </m:sub>
                          </m:sSub>
                          <m:r>
                            <a:rPr lang="en-US" altLang="ja-JP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ja-JP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altLang="ja-JP" sz="2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CP</m:t>
                              </m:r>
                            </m:sub>
                          </m:sSub>
                          <m:r>
                            <a:rPr lang="en-US" altLang="ja-JP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  <m:r>
                            <a:rPr lang="en-US" altLang="ja-JP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ja-JP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1" lang="en-US" altLang="ja-JP" sz="2000" dirty="0"/>
              </a:p>
            </p:txBody>
          </p:sp>
        </mc:Choice>
        <mc:Fallback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0E4C877F-4306-F307-63CA-A2A288536D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1" y="3838715"/>
                <a:ext cx="4599254" cy="746038"/>
              </a:xfrm>
              <a:prstGeom prst="rect">
                <a:avLst/>
              </a:prstGeom>
              <a:blipFill>
                <a:blip r:embed="rId4"/>
                <a:stretch>
                  <a:fillRect l="-1370" t="-6452" b="-3226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38971C3-87C0-2C80-52A8-634159A1D4FB}"/>
              </a:ext>
            </a:extLst>
          </p:cNvPr>
          <p:cNvSpPr txBox="1"/>
          <p:nvPr/>
        </p:nvSpPr>
        <p:spPr>
          <a:xfrm>
            <a:off x="2871263" y="3146366"/>
            <a:ext cx="185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タイプ</a:t>
            </a:r>
            <a:r>
              <a:rPr kumimoji="1" lang="en-US" altLang="ja-JP" dirty="0"/>
              <a:t>I</a:t>
            </a:r>
            <a:r>
              <a:rPr kumimoji="1" lang="ja-JP" altLang="en-US"/>
              <a:t>シーソー</a:t>
            </a:r>
          </a:p>
        </p:txBody>
      </p:sp>
      <p:sp>
        <p:nvSpPr>
          <p:cNvPr id="30" name="下矢印 29">
            <a:extLst>
              <a:ext uri="{FF2B5EF4-FFF2-40B4-BE49-F238E27FC236}">
                <a16:creationId xmlns:a16="http://schemas.microsoft.com/office/drawing/2014/main" id="{04F586FF-F60D-3F54-1649-E1AD8E3AB83A}"/>
              </a:ext>
            </a:extLst>
          </p:cNvPr>
          <p:cNvSpPr/>
          <p:nvPr/>
        </p:nvSpPr>
        <p:spPr>
          <a:xfrm rot="14102297">
            <a:off x="5779100" y="2215164"/>
            <a:ext cx="360521" cy="135548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F822462-E4F4-428F-0C52-C21FEB6A4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2026/8/25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2B1C601-726B-9B14-3B99-9EFC2706D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0C00-52BC-4242-9516-3407A889109A}" type="slidenum">
              <a:rPr kumimoji="1" lang="en-US" altLang="ja-JP" smtClean="0"/>
              <a:t>9</a:t>
            </a:fld>
            <a:endParaRPr kumimoji="1"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2F06B98-E7F8-E74A-A243-8D8E0DF73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素粒子物理学の進展</a:t>
            </a:r>
            <a:r>
              <a:rPr kumimoji="1" lang="en-US" altLang="ja-JP"/>
              <a:t>2026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010759B-AEAC-5827-6179-17113EA86EC3}"/>
              </a:ext>
            </a:extLst>
          </p:cNvPr>
          <p:cNvSpPr txBox="1"/>
          <p:nvPr/>
        </p:nvSpPr>
        <p:spPr>
          <a:xfrm>
            <a:off x="915741" y="1870843"/>
            <a:ext cx="593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/>
              <a:t>①</a:t>
            </a:r>
            <a:endParaRPr kumimoji="1" lang="ja-JP" altLang="en-US" sz="240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1EC0A8-E1A3-83BC-1319-1D086C59D528}"/>
              </a:ext>
            </a:extLst>
          </p:cNvPr>
          <p:cNvSpPr txBox="1"/>
          <p:nvPr/>
        </p:nvSpPr>
        <p:spPr>
          <a:xfrm>
            <a:off x="5409520" y="2431240"/>
            <a:ext cx="593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/>
              <a:t>②</a:t>
            </a:r>
            <a:endParaRPr kumimoji="1" lang="ja-JP" altLang="en-US" sz="240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DE551B0-9D9D-F8D0-D49D-C42587B4FCCF}"/>
              </a:ext>
            </a:extLst>
          </p:cNvPr>
          <p:cNvSpPr txBox="1"/>
          <p:nvPr/>
        </p:nvSpPr>
        <p:spPr>
          <a:xfrm>
            <a:off x="3367528" y="4953008"/>
            <a:ext cx="5456943" cy="9629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000" dirty="0"/>
              <a:t>① </a:t>
            </a:r>
            <a:r>
              <a:rPr kumimoji="1" lang="ja-JP" altLang="en-US" sz="2000"/>
              <a:t>フローマッチングを用いたパラメータ探索</a:t>
            </a:r>
            <a:endParaRPr lang="en-US" altLang="ja-JP" sz="2000" dirty="0"/>
          </a:p>
          <a:p>
            <a:pPr>
              <a:lnSpc>
                <a:spcPct val="150000"/>
              </a:lnSpc>
            </a:pPr>
            <a:r>
              <a:rPr kumimoji="1" lang="en-US" altLang="ja-JP" sz="2000" dirty="0"/>
              <a:t>② </a:t>
            </a:r>
            <a:r>
              <a:rPr kumimoji="1" lang="ja-JP" altLang="en-US" sz="2000"/>
              <a:t>オートエンコーダーによる関係式の発見</a:t>
            </a:r>
            <a:endParaRPr kumimoji="1" lang="en-US" altLang="ja-JP" sz="2000" dirty="0"/>
          </a:p>
        </p:txBody>
      </p:sp>
    </p:spTree>
    <p:extLst>
      <p:ext uri="{BB962C8B-B14F-4D97-AF65-F5344CB8AC3E}">
        <p14:creationId xmlns:p14="http://schemas.microsoft.com/office/powerpoint/2010/main" val="590158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" panose="02110004020202020204"/>
        <a:ea typeface=""/>
        <a:cs typeface=""/>
        <a:font script="Jpan" typeface="Calibri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110004020202020204"/>
        <a:ea typeface=""/>
        <a:cs typeface=""/>
        <a:font script="Jpan" typeface="Calibri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" panose="02110004020202020204"/>
        <a:ea typeface=""/>
        <a:cs typeface=""/>
        <a:font script="Jpan" typeface="Calibri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110004020202020204"/>
        <a:ea typeface=""/>
        <a:cs typeface=""/>
        <a:font script="Jpan" typeface="Calibri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12173</TotalTime>
  <Words>2120</Words>
  <Application>Microsoft Macintosh PowerPoint</Application>
  <PresentationFormat>ワイド画面</PresentationFormat>
  <Paragraphs>380</Paragraphs>
  <Slides>34</Slides>
  <Notes>13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34</vt:i4>
      </vt:variant>
    </vt:vector>
  </HeadingPairs>
  <TitlesOfParts>
    <vt:vector size="41" baseType="lpstr">
      <vt:lpstr>MS Gothic</vt:lpstr>
      <vt:lpstr>Arial</vt:lpstr>
      <vt:lpstr>Calibri</vt:lpstr>
      <vt:lpstr>Cambria Math</vt:lpstr>
      <vt:lpstr>Open Sans</vt:lpstr>
      <vt:lpstr>Optima</vt:lpstr>
      <vt:lpstr>Office テーマ</vt:lpstr>
      <vt:lpstr>フローマッチングとオートエンコーダーによる レプトンセクターの新たな相関の発見</vt:lpstr>
      <vt:lpstr>研究の動機</vt:lpstr>
      <vt:lpstr>レプトンフレーバーパズル</vt:lpstr>
      <vt:lpstr>実験値から理論へのフィードバック</vt:lpstr>
      <vt:lpstr>実験値からの制限？</vt:lpstr>
      <vt:lpstr>困難①: 高次元同時分布の取り扱い</vt:lpstr>
      <vt:lpstr>困難②: 実験値に整合する領域の探索</vt:lpstr>
      <vt:lpstr>研究の要旨</vt:lpstr>
      <vt:lpstr>PowerPoint プレゼンテーション</vt:lpstr>
      <vt:lpstr>フローマッチングを用いた パラメータ探索</vt:lpstr>
      <vt:lpstr>PowerPoint プレゼンテーション</vt:lpstr>
      <vt:lpstr>問題設定</vt:lpstr>
      <vt:lpstr>逆問題から条件付き確率の推定へ</vt:lpstr>
      <vt:lpstr>PowerPoint プレゼンテーション</vt:lpstr>
      <vt:lpstr>PowerPoint プレゼンテーション</vt:lpstr>
      <vt:lpstr>PowerPoint プレゼンテーション</vt:lpstr>
      <vt:lpstr>Setup</vt:lpstr>
      <vt:lpstr>結果</vt:lpstr>
      <vt:lpstr>オートエンコーダーによる 関係式の発見</vt:lpstr>
      <vt:lpstr>PowerPoint プレゼンテーション</vt:lpstr>
      <vt:lpstr>次元圧縮の動機</vt:lpstr>
      <vt:lpstr>オートエンコーダによる9次元分布の圧縮</vt:lpstr>
      <vt:lpstr>潜在空間には観測量データの特徴が埋め込まれる</vt:lpstr>
      <vt:lpstr>PowerPoint プレゼンテーション</vt:lpstr>
      <vt:lpstr>クラスタリング</vt:lpstr>
      <vt:lpstr>PowerPoint プレゼンテーション</vt:lpstr>
      <vt:lpstr>どの観測量が潜在空間に埋め込まれたのか</vt:lpstr>
      <vt:lpstr>潜在座標による回帰から得られる情報</vt:lpstr>
      <vt:lpstr>結果</vt:lpstr>
      <vt:lpstr>結果</vt:lpstr>
      <vt:lpstr>結果</vt:lpstr>
      <vt:lpstr>結果</vt:lpstr>
      <vt:lpstr>結果</vt:lpstr>
      <vt:lpstr>結論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KITAGAWA Haruto</dc:creator>
  <cp:lastModifiedBy>KITAGAWA Haruto</cp:lastModifiedBy>
  <cp:revision>615</cp:revision>
  <dcterms:created xsi:type="dcterms:W3CDTF">2026-08-04T16:14:30Z</dcterms:created>
  <dcterms:modified xsi:type="dcterms:W3CDTF">2026-08-24T23:01:19Z</dcterms:modified>
</cp:coreProperties>
</file>