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notesMasterIdLst>
    <p:notesMasterId r:id="rId14"/>
  </p:notesMasterIdLst>
  <p:sldIdLst>
    <p:sldId id="256" r:id="rId2"/>
    <p:sldId id="500" r:id="rId3"/>
    <p:sldId id="627" r:id="rId4"/>
    <p:sldId id="628" r:id="rId5"/>
    <p:sldId id="630" r:id="rId6"/>
    <p:sldId id="631" r:id="rId7"/>
    <p:sldId id="635" r:id="rId8"/>
    <p:sldId id="636" r:id="rId9"/>
    <p:sldId id="637" r:id="rId10"/>
    <p:sldId id="638" r:id="rId11"/>
    <p:sldId id="639" r:id="rId12"/>
    <p:sldId id="634" r:id="rId13"/>
  </p:sldIdLst>
  <p:sldSz cx="9144000" cy="6858000" type="screen4x3"/>
  <p:notesSz cx="6858000" cy="994568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400" b="1" i="1" kern="1200">
        <a:solidFill>
          <a:srgbClr val="000000"/>
        </a:solidFill>
        <a:latin typeface="Times New Roman" pitchFamily="18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FF0000"/>
    <a:srgbClr val="5CADFF"/>
    <a:srgbClr val="00B0F0"/>
    <a:srgbClr val="00F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1" autoAdjust="0"/>
    <p:restoredTop sz="98515" autoAdjust="0"/>
  </p:normalViewPr>
  <p:slideViewPr>
    <p:cSldViewPr>
      <p:cViewPr varScale="1">
        <p:scale>
          <a:sx n="77" d="100"/>
          <a:sy n="77" d="100"/>
        </p:scale>
        <p:origin x="40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1440" y="-84"/>
      </p:cViewPr>
      <p:guideLst>
        <p:guide orient="horz" pos="3133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 b="0" i="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1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 b="0" i="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1388" y="744538"/>
            <a:ext cx="4975225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724203"/>
            <a:ext cx="5486399" cy="4475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69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6678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 b="0" i="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269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9446678"/>
            <a:ext cx="2971800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 b="0" i="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7AB07D5-7C10-40A6-8B6F-FA04D19BD4AF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0373154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0ACE08-4F3F-4A7F-9EAB-5F58FCE9614A}" type="slidenum">
              <a:rPr lang="en-US" altLang="ja-JP" smtClean="0">
                <a:ea typeface="ＭＳ Ｐゴシック" charset="-128"/>
              </a:rPr>
              <a:pPr/>
              <a:t>1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672455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C53A4-B626-43AC-A566-4C1AC1E9B485}" type="slidenum">
              <a:rPr lang="en-US" altLang="ja-JP" smtClean="0">
                <a:ea typeface="ＭＳ Ｐゴシック" charset="-128"/>
              </a:rPr>
              <a:pPr/>
              <a:t>10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561521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C53A4-B626-43AC-A566-4C1AC1E9B485}" type="slidenum">
              <a:rPr lang="en-US" altLang="ja-JP" smtClean="0">
                <a:ea typeface="ＭＳ Ｐゴシック" charset="-128"/>
              </a:rPr>
              <a:pPr/>
              <a:t>11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803799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C53A4-B626-43AC-A566-4C1AC1E9B485}" type="slidenum">
              <a:rPr lang="en-US" altLang="ja-JP" smtClean="0">
                <a:ea typeface="ＭＳ Ｐゴシック" charset="-128"/>
              </a:rPr>
              <a:pPr/>
              <a:t>2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722907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C53A4-B626-43AC-A566-4C1AC1E9B485}" type="slidenum">
              <a:rPr lang="en-US" altLang="ja-JP" smtClean="0">
                <a:ea typeface="ＭＳ Ｐゴシック" charset="-128"/>
              </a:rPr>
              <a:pPr/>
              <a:t>3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573726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C53A4-B626-43AC-A566-4C1AC1E9B485}" type="slidenum">
              <a:rPr lang="en-US" altLang="ja-JP" smtClean="0">
                <a:ea typeface="ＭＳ Ｐゴシック" charset="-128"/>
              </a:rPr>
              <a:pPr/>
              <a:t>4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288487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C53A4-B626-43AC-A566-4C1AC1E9B485}" type="slidenum">
              <a:rPr lang="en-US" altLang="ja-JP" smtClean="0">
                <a:ea typeface="ＭＳ Ｐゴシック" charset="-128"/>
              </a:rPr>
              <a:pPr/>
              <a:t>5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4047716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C53A4-B626-43AC-A566-4C1AC1E9B485}" type="slidenum">
              <a:rPr lang="en-US" altLang="ja-JP" smtClean="0">
                <a:ea typeface="ＭＳ Ｐゴシック" charset="-128"/>
              </a:rPr>
              <a:pPr/>
              <a:t>6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976978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C53A4-B626-43AC-A566-4C1AC1E9B485}" type="slidenum">
              <a:rPr lang="en-US" altLang="ja-JP" smtClean="0">
                <a:ea typeface="ＭＳ Ｐゴシック" charset="-128"/>
              </a:rPr>
              <a:pPr/>
              <a:t>7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333717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C53A4-B626-43AC-A566-4C1AC1E9B485}" type="slidenum">
              <a:rPr lang="en-US" altLang="ja-JP" smtClean="0">
                <a:ea typeface="ＭＳ Ｐゴシック" charset="-128"/>
              </a:rPr>
              <a:pPr/>
              <a:t>8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841193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BC53A4-B626-43AC-A566-4C1AC1E9B485}" type="slidenum">
              <a:rPr lang="en-US" altLang="ja-JP" smtClean="0">
                <a:ea typeface="ＭＳ Ｐゴシック" charset="-128"/>
              </a:rPr>
              <a:pPr/>
              <a:t>9</a:t>
            </a:fld>
            <a:endParaRPr lang="en-US" altLang="ja-JP" dirty="0" smtClean="0">
              <a:ea typeface="ＭＳ Ｐゴシック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86462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 サブタイトルの書式設定</a:t>
            </a:r>
            <a:endParaRPr kumimoji="0" lang="en-US"/>
          </a:p>
        </p:txBody>
      </p:sp>
      <p:sp>
        <p:nvSpPr>
          <p:cNvPr id="28" name="日付プレースホル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29" name="スライド番号プレースホル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pPr>
              <a:defRPr/>
            </a:pPr>
            <a:fld id="{A94F059F-B099-46E2-A2FE-AA1E517B1403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21" name="正方形/長方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正方形/長方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正方形/長方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正方形/長方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74E98-E3A8-418D-AE5D-D31493291631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9C8BA2-7591-41CC-94D0-79B5CE0F5C9D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二等辺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5394B6-57B2-4F4F-BD69-7B96C50DAE42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8" name="コンテンツ プレースホル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pPr>
              <a:defRPr/>
            </a:pPr>
            <a:fld id="{44EB5CFE-1AA9-4CA3-B5CB-3B378AD5137C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7" name="正方形/長方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正方形/長方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2AD5E9-4070-4853-A99F-2682CE6AC5AD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9" name="コンテンツ プレースホル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6DDCBE-A8EA-4F74-9EB3-3C170521F3C5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60BCEC-D7F0-4694-A1E1-85C31B55E8FF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6" name="二等辺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3A897A-64AF-4EFE-8C08-1D0BC1CC70C5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5" name="直線コネクタ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二等辺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A60AD-5450-41C3-91CB-C6C1ECF7A93C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線コネクタ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二等辺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コンテンツ プレースホル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DF1A6-5AD7-4C2D-89DC-649C709E3BCE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二等辺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プレースホル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23" name="スライド番号プレースホル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6E54A6D-B979-49A6-B01B-5ECFFDFDF60B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  <p:sp>
        <p:nvSpPr>
          <p:cNvPr id="28" name="直線コネクタ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直線コネクタ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二等辺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rtl="0" eaLnBrk="1" latinLnBrk="0" hangingPunct="1">
        <a:spcBef>
          <a:spcPct val="0"/>
        </a:spcBef>
        <a:buNone/>
        <a:defRPr kumimoji="1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1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1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1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60648"/>
            <a:ext cx="6984776" cy="936104"/>
          </a:xfrm>
          <a:solidFill>
            <a:schemeClr val="tx2">
              <a:lumMod val="90000"/>
              <a:alpha val="0"/>
            </a:schemeClr>
          </a:solidFill>
          <a:ln w="571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lvl="0" algn="ctr" fontAlgn="base">
              <a:spcAft>
                <a:spcPct val="0"/>
              </a:spcAft>
            </a:pPr>
            <a:r>
              <a:rPr lang="en-US" altLang="ja-JP" b="1" i="1" kern="0" dirty="0">
                <a:solidFill>
                  <a:srgbClr val="DADADA">
                    <a:lumMod val="10000"/>
                  </a:srgbClr>
                </a:solidFill>
                <a:latin typeface="Times New Roman" pitchFamily="18" charset="0"/>
                <a:ea typeface="ＭＳ Ｐゴシック"/>
                <a:cs typeface="Times New Roman" pitchFamily="18" charset="0"/>
              </a:rPr>
              <a:t>Hunting for quark flavor violating decay </a:t>
            </a:r>
            <a:br>
              <a:rPr lang="en-US" altLang="ja-JP" b="1" i="1" kern="0" dirty="0">
                <a:solidFill>
                  <a:srgbClr val="DADADA">
                    <a:lumMod val="10000"/>
                  </a:srgbClr>
                </a:solidFill>
                <a:latin typeface="Times New Roman" pitchFamily="18" charset="0"/>
                <a:ea typeface="ＭＳ Ｐゴシック"/>
                <a:cs typeface="Times New Roman" pitchFamily="18" charset="0"/>
              </a:rPr>
            </a:br>
            <a:r>
              <a:rPr lang="en-US" altLang="ja-JP" b="1" i="1" kern="0" dirty="0">
                <a:solidFill>
                  <a:srgbClr val="DADADA">
                    <a:lumMod val="10000"/>
                  </a:srgbClr>
                </a:solidFill>
                <a:latin typeface="Times New Roman" pitchFamily="18" charset="0"/>
                <a:ea typeface="ＭＳ Ｐゴシック"/>
                <a:cs typeface="Times New Roman" pitchFamily="18" charset="0"/>
              </a:rPr>
              <a:t>H(125) -&gt; b s at FCC-</a:t>
            </a:r>
            <a:r>
              <a:rPr lang="en-US" altLang="ja-JP" b="1" i="1" kern="0" dirty="0" err="1">
                <a:solidFill>
                  <a:srgbClr val="DADADA">
                    <a:lumMod val="10000"/>
                  </a:srgbClr>
                </a:solidFill>
                <a:latin typeface="Times New Roman" pitchFamily="18" charset="0"/>
                <a:ea typeface="ＭＳ Ｐゴシック"/>
                <a:cs typeface="Times New Roman" pitchFamily="18" charset="0"/>
              </a:rPr>
              <a:t>ee</a:t>
            </a:r>
            <a:endParaRPr lang="en-US" altLang="ja-JP" b="1" i="1" kern="0" dirty="0">
              <a:solidFill>
                <a:srgbClr val="DADADA">
                  <a:lumMod val="10000"/>
                </a:srgbClr>
              </a:solidFill>
              <a:latin typeface="Times New Roman" pitchFamily="18" charset="0"/>
              <a:ea typeface="ＭＳ Ｐゴシック"/>
              <a:cs typeface="+mn-cs"/>
            </a:endParaRP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1547664" y="2132856"/>
            <a:ext cx="551864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ja-JP" sz="2000" dirty="0" smtClean="0">
                <a:solidFill>
                  <a:schemeClr val="tx1"/>
                </a:solidFill>
              </a:rPr>
              <a:t>K. Hidaka</a:t>
            </a:r>
          </a:p>
          <a:p>
            <a:r>
              <a:rPr lang="en-US" altLang="ja-JP" sz="2000" dirty="0" smtClean="0">
                <a:solidFill>
                  <a:schemeClr val="tx1"/>
                </a:solidFill>
              </a:rPr>
              <a:t>Tokyo Gakugei University </a:t>
            </a:r>
          </a:p>
          <a:p>
            <a:endParaRPr lang="en-US" altLang="ja-JP" sz="2000" dirty="0" smtClean="0">
              <a:solidFill>
                <a:schemeClr val="tx1"/>
              </a:solidFill>
            </a:endParaRPr>
          </a:p>
          <a:p>
            <a:r>
              <a:rPr lang="en-US" altLang="ja-JP" sz="2000" dirty="0" smtClean="0">
                <a:solidFill>
                  <a:schemeClr val="tx1"/>
                </a:solidFill>
              </a:rPr>
              <a:t>Collaboration with</a:t>
            </a:r>
          </a:p>
          <a:p>
            <a:r>
              <a:rPr lang="en-US" altLang="ja-JP" sz="2000" dirty="0" err="1">
                <a:solidFill>
                  <a:schemeClr val="tx1"/>
                </a:solidFill>
              </a:rPr>
              <a:t>Aman</a:t>
            </a:r>
            <a:r>
              <a:rPr lang="en-US" altLang="ja-JP" sz="2000" dirty="0">
                <a:solidFill>
                  <a:schemeClr val="tx1"/>
                </a:solidFill>
              </a:rPr>
              <a:t> Desai (Adelaide University)</a:t>
            </a:r>
            <a:endParaRPr lang="en-US" altLang="ja-JP" sz="2000" dirty="0" smtClean="0">
              <a:solidFill>
                <a:schemeClr val="tx1"/>
              </a:solidFill>
            </a:endParaRPr>
          </a:p>
          <a:p>
            <a:pPr marL="342900" indent="-342900" eaLnBrk="0" hangingPunct="0">
              <a:spcBef>
                <a:spcPct val="20000"/>
              </a:spcBef>
            </a:pPr>
            <a:endParaRPr lang="en-US" altLang="ja-JP" sz="2000" dirty="0" smtClean="0">
              <a:solidFill>
                <a:schemeClr val="tx1"/>
              </a:solidFill>
            </a:endParaRPr>
          </a:p>
          <a:p>
            <a:r>
              <a:rPr lang="en-US" altLang="ja-JP" sz="2000" dirty="0">
                <a:solidFill>
                  <a:schemeClr val="tx1"/>
                </a:solidFill>
              </a:rPr>
              <a:t>PPP2026, </a:t>
            </a:r>
            <a:r>
              <a:rPr lang="en-US" altLang="ja-JP" sz="2000" dirty="0" smtClean="0">
                <a:solidFill>
                  <a:schemeClr val="tx1"/>
                </a:solidFill>
              </a:rPr>
              <a:t>Aug 24-28 </a:t>
            </a:r>
            <a:r>
              <a:rPr lang="en-US" altLang="ja-JP" sz="2000" dirty="0">
                <a:solidFill>
                  <a:schemeClr val="tx1"/>
                </a:solidFill>
              </a:rPr>
              <a:t>2026, </a:t>
            </a:r>
            <a:r>
              <a:rPr lang="en-US" altLang="ja-JP" sz="2000" dirty="0" smtClean="0">
                <a:solidFill>
                  <a:schemeClr val="tx1"/>
                </a:solidFill>
              </a:rPr>
              <a:t>Univ. of Kyoto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80528" y="260648"/>
            <a:ext cx="8424936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kern="0" dirty="0" smtClean="0">
                <a:solidFill>
                  <a:schemeClr val="tx2"/>
                </a:solidFill>
                <a:ea typeface="+mj-ea"/>
                <a:cs typeface="+mj-cs"/>
              </a:rPr>
              <a:t>4.3 </a:t>
            </a:r>
            <a:r>
              <a:rPr lang="en-US" altLang="ja-JP" u="sng" kern="0" dirty="0">
                <a:solidFill>
                  <a:schemeClr val="tx2"/>
                </a:solidFill>
                <a:ea typeface="+mj-ea"/>
                <a:cs typeface="+mj-cs"/>
              </a:rPr>
              <a:t>Expected 95% CL upper limit on B(H -&gt; b s</a:t>
            </a:r>
            <a:r>
              <a:rPr lang="en-US" altLang="ja-JP" u="sng" kern="0" dirty="0" smtClean="0">
                <a:solidFill>
                  <a:schemeClr val="tx2"/>
                </a:solidFill>
                <a:ea typeface="+mj-ea"/>
                <a:cs typeface="+mj-cs"/>
              </a:rPr>
              <a:t>) </a:t>
            </a:r>
            <a:r>
              <a:rPr lang="en-US" altLang="ja-JP" u="sng" kern="0" dirty="0">
                <a:solidFill>
                  <a:schemeClr val="tx2"/>
                </a:solidFill>
              </a:rPr>
              <a:t>(Method 2</a:t>
            </a:r>
            <a:r>
              <a:rPr lang="en-US" altLang="ja-JP" u="sng" kern="0" dirty="0" smtClean="0">
                <a:solidFill>
                  <a:schemeClr val="tx2"/>
                </a:solidFill>
              </a:rPr>
              <a:t>)</a:t>
            </a:r>
          </a:p>
          <a:p>
            <a:pPr lvl="0" algn="ctr"/>
            <a:r>
              <a:rPr lang="en-US" altLang="ja-JP" u="sng" kern="0" dirty="0" smtClean="0">
                <a:solidFill>
                  <a:schemeClr val="tx2"/>
                </a:solidFill>
                <a:ea typeface="+mj-ea"/>
                <a:cs typeface="+mj-cs"/>
              </a:rPr>
              <a:t>(continued)</a:t>
            </a:r>
            <a:endParaRPr kumimoji="1" lang="en-US" altLang="ja-JP" b="1" u="sng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196752"/>
            <a:ext cx="7658100" cy="2838450"/>
          </a:xfrm>
          <a:prstGeom prst="rect">
            <a:avLst/>
          </a:prstGeom>
        </p:spPr>
      </p:pic>
      <p:sp>
        <p:nvSpPr>
          <p:cNvPr id="4" name="円/楕円 3"/>
          <p:cNvSpPr/>
          <p:nvPr/>
        </p:nvSpPr>
        <p:spPr bwMode="auto">
          <a:xfrm>
            <a:off x="7740352" y="3573016"/>
            <a:ext cx="432048" cy="288032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6" name="円/楕円 5"/>
          <p:cNvSpPr/>
          <p:nvPr/>
        </p:nvSpPr>
        <p:spPr bwMode="auto">
          <a:xfrm>
            <a:off x="764954" y="1725860"/>
            <a:ext cx="1296144" cy="360040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8" name="円/楕円 7"/>
          <p:cNvSpPr/>
          <p:nvPr/>
        </p:nvSpPr>
        <p:spPr bwMode="auto">
          <a:xfrm>
            <a:off x="2684118" y="1171700"/>
            <a:ext cx="1671858" cy="385092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9" name="円/楕円 8"/>
          <p:cNvSpPr/>
          <p:nvPr/>
        </p:nvSpPr>
        <p:spPr bwMode="auto">
          <a:xfrm>
            <a:off x="2663522" y="1729638"/>
            <a:ext cx="1383826" cy="385092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0531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70750"/>
            <a:ext cx="8244408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kern="0" dirty="0" smtClean="0">
                <a:solidFill>
                  <a:schemeClr val="tx2"/>
                </a:solidFill>
                <a:ea typeface="+mj-ea"/>
                <a:cs typeface="+mj-cs"/>
              </a:rPr>
              <a:t>4.3 </a:t>
            </a:r>
            <a:r>
              <a:rPr lang="en-US" altLang="ja-JP" u="sng" kern="0" dirty="0">
                <a:solidFill>
                  <a:schemeClr val="tx2"/>
                </a:solidFill>
                <a:ea typeface="+mj-ea"/>
                <a:cs typeface="+mj-cs"/>
              </a:rPr>
              <a:t>Expected 95% CL upper limit on B(H -&gt; b s</a:t>
            </a:r>
            <a:r>
              <a:rPr lang="en-US" altLang="ja-JP" u="sng" kern="0" dirty="0" smtClean="0">
                <a:solidFill>
                  <a:schemeClr val="tx2"/>
                </a:solidFill>
                <a:ea typeface="+mj-ea"/>
                <a:cs typeface="+mj-cs"/>
              </a:rPr>
              <a:t>) </a:t>
            </a:r>
            <a:r>
              <a:rPr lang="en-US" altLang="ja-JP" u="sng" kern="0" dirty="0">
                <a:solidFill>
                  <a:schemeClr val="tx2"/>
                </a:solidFill>
              </a:rPr>
              <a:t>(Method 2</a:t>
            </a:r>
            <a:r>
              <a:rPr lang="en-US" altLang="ja-JP" u="sng" kern="0" dirty="0" smtClean="0">
                <a:solidFill>
                  <a:schemeClr val="tx2"/>
                </a:solidFill>
              </a:rPr>
              <a:t>)</a:t>
            </a:r>
          </a:p>
          <a:p>
            <a:pPr lvl="0" algn="ctr"/>
            <a:r>
              <a:rPr lang="en-US" altLang="ja-JP" u="sng" kern="0" dirty="0" smtClean="0">
                <a:solidFill>
                  <a:schemeClr val="tx2"/>
                </a:solidFill>
                <a:ea typeface="+mj-ea"/>
                <a:cs typeface="+mj-cs"/>
              </a:rPr>
              <a:t>(continued)</a:t>
            </a:r>
            <a:endParaRPr kumimoji="1" lang="en-US" altLang="ja-JP" b="1" u="sng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463996" y="976164"/>
            <a:ext cx="6410325" cy="5267325"/>
          </a:xfrm>
          <a:prstGeom prst="rect">
            <a:avLst/>
          </a:prstGeom>
        </p:spPr>
      </p:pic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>
          <a:xfrm>
            <a:off x="5495305" y="593304"/>
            <a:ext cx="3528392" cy="657426"/>
          </a:xfrm>
          <a:noFill/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Expected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95%CL upper limit of </a:t>
            </a:r>
            <a:endParaRPr lang="en-US" altLang="ja-JP" sz="16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B(H -&gt; bs) is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given by B(H -&gt; bs)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(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Z=2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).</a:t>
            </a:r>
            <a:endParaRPr lang="en-US" altLang="ja-JP" sz="1600" b="1" i="1" dirty="0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78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3888432" cy="620688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ja-JP" b="1" i="1" dirty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</a:rPr>
              <a:t>5</a:t>
            </a:r>
            <a:r>
              <a:rPr lang="en-US" altLang="ja-JP" b="1" i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</a:rPr>
              <a:t>. </a:t>
            </a:r>
            <a:r>
              <a:rPr lang="en-US" altLang="ja-JP" b="1" i="1" u="sng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</a:rPr>
              <a:t>Conclusion</a:t>
            </a:r>
          </a:p>
        </p:txBody>
      </p:sp>
      <p:sp>
        <p:nvSpPr>
          <p:cNvPr id="10" name="コンテンツ プレースホルダ 9"/>
          <p:cNvSpPr>
            <a:spLocks noGrp="1"/>
          </p:cNvSpPr>
          <p:nvPr>
            <p:ph idx="1"/>
          </p:nvPr>
        </p:nvSpPr>
        <p:spPr>
          <a:xfrm>
            <a:off x="395536" y="692696"/>
            <a:ext cx="9505056" cy="60659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- We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have studied the sensitivity of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FCC-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ee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(240GeV)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with integrated luminosity of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10.8 ab^-1 </a:t>
            </a:r>
            <a:endParaRPr lang="en-US" altLang="ja-JP" sz="1600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 to QFV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Higgs boson decay branching </a:t>
            </a:r>
            <a:r>
              <a:rPr lang="en-US" altLang="ja-JP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ratio </a:t>
            </a:r>
            <a:r>
              <a:rPr lang="en-US" altLang="ja-JP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B(H </a:t>
            </a:r>
            <a:r>
              <a:rPr lang="en-US" altLang="ja-JP" sz="1600" b="1" i="1" kern="1200" dirty="0" smtClean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→</a:t>
            </a:r>
            <a:r>
              <a:rPr lang="en-US" altLang="ja-JP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600" b="1" i="1" kern="1200" dirty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b </a:t>
            </a:r>
            <a:r>
              <a:rPr lang="en-US" altLang="ja-JP" sz="1600" b="1" i="1" kern="1200" dirty="0" smtClean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s</a:t>
            </a:r>
            <a:r>
              <a:rPr lang="en-US" altLang="ja-JP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- We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analyzed the MC generated signal event samples for four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signal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channels </a:t>
            </a: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e- e+ -&gt; Z(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ee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)H(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bs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), Z(mu mu)H(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bs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, Z(nu nu)H(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bs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Z(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qq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)H(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bs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where </a:t>
            </a:r>
            <a:endParaRPr lang="en-US" altLang="ja-JP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Z(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qq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)H(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bs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includes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Z(tau tau)H(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bs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- We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analyzed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signal and background event samples using the IDEA detector concept </a:t>
            </a:r>
            <a:endParaRPr lang="en-US" altLang="ja-JP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and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fast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detector simulation framework </a:t>
            </a:r>
            <a:r>
              <a:rPr lang="en-US" altLang="ja-JP" sz="1600" b="1" i="1" dirty="0" err="1">
                <a:latin typeface="Times New Roman" pitchFamily="18" charset="0"/>
                <a:cs typeface="Times New Roman" pitchFamily="18" charset="0"/>
              </a:rPr>
              <a:t>Delphes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altLang="ja-JP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- For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signal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background event sample, physics-motivated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selection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cuts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and then  a </a:t>
            </a: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channel-specific BDT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classifier were applied to enhance signal to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background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ratio efficiently. </a:t>
            </a:r>
            <a:endParaRPr lang="en-US" altLang="ja-JP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- As for the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analysis of the expected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error </a:t>
            </a:r>
            <a:r>
              <a:rPr lang="en-US" altLang="ja-JP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of B(H </a:t>
            </a:r>
            <a:r>
              <a:rPr lang="en-US" altLang="ja-JP" sz="1600" b="1" i="1" kern="1200" dirty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→</a:t>
            </a:r>
            <a:r>
              <a:rPr lang="en-US" altLang="ja-JP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600" b="1" i="1" kern="1200" dirty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b </a:t>
            </a:r>
            <a:r>
              <a:rPr lang="en-US" altLang="ja-JP" sz="1600" b="1" i="1" kern="1200" dirty="0" smtClean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s</a:t>
            </a:r>
            <a:r>
              <a:rPr lang="en-US" altLang="ja-JP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ja-JP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measurement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we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have found that this measurement is very powerful in testing and distinguishing models </a:t>
            </a: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such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as the SM and the MSSM with general QFV. </a:t>
            </a:r>
            <a:endParaRPr lang="en-US" altLang="ja-JP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- As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for the expected upper limit on </a:t>
            </a:r>
            <a:r>
              <a:rPr lang="en-US" altLang="ja-JP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B(H </a:t>
            </a:r>
            <a:r>
              <a:rPr lang="en-US" altLang="ja-JP" sz="1600" b="1" i="1" kern="1200" dirty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→</a:t>
            </a:r>
            <a:r>
              <a:rPr lang="en-US" altLang="ja-JP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600" b="1" i="1" kern="1200" dirty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b </a:t>
            </a:r>
            <a:r>
              <a:rPr lang="en-US" altLang="ja-JP" sz="1600" b="1" i="1" kern="1200" dirty="0" smtClean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s</a:t>
            </a:r>
            <a:r>
              <a:rPr lang="en-US" altLang="ja-JP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combining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all four channels yields an expected </a:t>
            </a:r>
            <a:endParaRPr lang="en-US" altLang="ja-JP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 95%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CL upper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limit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1.33(1.40)X10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^{-4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},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assuming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0% (+/-5%)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overall normalization </a:t>
            </a:r>
            <a:endParaRPr lang="en-US" altLang="ja-JP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uncertainty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of the signal and background cross sections,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demonstrating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that the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FCC-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ee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(240GeV) </a:t>
            </a:r>
          </a:p>
          <a:p>
            <a:pPr marL="0" indent="0">
              <a:buNone/>
            </a:pP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with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integrated luminosity of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10.8 ab^-1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has very strong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sensitivity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to this QFV decay mode at </a:t>
            </a:r>
            <a:endParaRPr lang="en-US" altLang="ja-JP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 the 10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^{-4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}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level. </a:t>
            </a:r>
            <a:endParaRPr lang="en-US" altLang="ja-JP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- Our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analysis strongly suggests that the branching ratio </a:t>
            </a:r>
            <a:r>
              <a:rPr lang="en-US" altLang="ja-JP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B(H </a:t>
            </a:r>
            <a:r>
              <a:rPr lang="en-US" altLang="ja-JP" sz="1600" b="1" i="1" kern="1200" dirty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→</a:t>
            </a:r>
            <a:r>
              <a:rPr lang="en-US" altLang="ja-JP" sz="16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ja-JP" sz="1600" b="1" i="1" kern="1200" dirty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b </a:t>
            </a:r>
            <a:r>
              <a:rPr lang="en-US" altLang="ja-JP" sz="1600" b="1" i="1" kern="1200" dirty="0" smtClean="0">
                <a:solidFill>
                  <a:schemeClr val="tx2"/>
                </a:solidFill>
                <a:latin typeface="Times New Roman" pitchFamily="18" charset="0"/>
                <a:ea typeface="ＭＳ Ｐゴシック" charset="-128"/>
              </a:rPr>
              <a:t>s</a:t>
            </a:r>
            <a:r>
              <a:rPr lang="en-US" altLang="ja-JP" sz="1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measurement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could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be </a:t>
            </a:r>
            <a:endParaRPr lang="en-US" altLang="ja-JP" sz="16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   a </a:t>
            </a:r>
            <a:r>
              <a:rPr lang="en-US" altLang="ja-JP" sz="1600" b="1" i="1" dirty="0">
                <a:latin typeface="Times New Roman" pitchFamily="18" charset="0"/>
                <a:cs typeface="Times New Roman" pitchFamily="18" charset="0"/>
              </a:rPr>
              <a:t>quite interesting and important experiment at 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FCC-</a:t>
            </a:r>
            <a:r>
              <a:rPr lang="en-US" altLang="ja-JP" sz="1600" b="1" i="1" dirty="0" err="1" smtClean="0">
                <a:latin typeface="Times New Roman" pitchFamily="18" charset="0"/>
                <a:cs typeface="Times New Roman" pitchFamily="18" charset="0"/>
              </a:rPr>
              <a:t>ee</a:t>
            </a:r>
            <a:r>
              <a:rPr lang="en-US" altLang="ja-JP" sz="1600" b="1" i="1" dirty="0" smtClean="0">
                <a:latin typeface="Times New Roman" pitchFamily="18" charset="0"/>
                <a:cs typeface="Times New Roman" pitchFamily="18" charset="0"/>
              </a:rPr>
              <a:t>(240GeV). </a:t>
            </a:r>
          </a:p>
        </p:txBody>
      </p:sp>
    </p:spTree>
    <p:extLst>
      <p:ext uri="{BB962C8B-B14F-4D97-AF65-F5344CB8AC3E}">
        <p14:creationId xmlns:p14="http://schemas.microsoft.com/office/powerpoint/2010/main" val="388198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7004"/>
            <a:ext cx="4283969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1</a:t>
            </a:r>
            <a:r>
              <a:rPr lang="en-US" altLang="ja-JP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. </a:t>
            </a:r>
            <a:r>
              <a:rPr lang="en-US" altLang="ja-JP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Introduction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482" name="Rectangle 3"/>
              <p:cNvSpPr>
                <a:spLocks noGrp="1" noChangeArrowheads="1"/>
              </p:cNvSpPr>
              <p:nvPr>
                <p:ph sz="quarter" idx="1"/>
              </p:nvPr>
            </p:nvSpPr>
            <p:spPr>
              <a:xfrm>
                <a:off x="179512" y="908720"/>
                <a:ext cx="8750175" cy="4752528"/>
              </a:xfrm>
              <a:solidFill>
                <a:schemeClr val="bg1"/>
              </a:solidFill>
              <a:ln w="3175">
                <a:noFill/>
              </a:ln>
            </p:spPr>
            <p:txBody>
              <a:bodyPr>
                <a:normAutofit/>
              </a:bodyPr>
              <a:lstStyle/>
              <a:p>
                <a:pPr eaLnBrk="1" hangingPunct="1">
                  <a:lnSpc>
                    <a:spcPct val="80000"/>
                  </a:lnSpc>
                </a:pPr>
                <a:endParaRPr lang="en-US" altLang="ja-JP" sz="2000" b="1" i="1" noProof="1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marL="0" lvl="0" indent="0"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r>
                  <a:rPr lang="en-US" altLang="ja-JP" sz="2400" b="1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BR(H </a:t>
                </a:r>
                <a:r>
                  <a:rPr lang="en-US" altLang="ja-JP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-&gt; b s) = </a:t>
                </a:r>
                <a:r>
                  <a:rPr lang="en-US" altLang="ja-JP" sz="2400" b="1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BR(H </a:t>
                </a:r>
                <a:r>
                  <a:rPr lang="en-US" altLang="ja-JP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-&gt; b s</a:t>
                </a:r>
                <a:r>
                  <a:rPr lang="en-US" altLang="ja-JP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Unicode MS" panose="020B0604020202020204" pitchFamily="50" charset="-128"/>
                    <a:ea typeface="Arial Unicode MS" panose="020B0604020202020204" pitchFamily="50" charset="-128"/>
                    <a:cs typeface="Arial Unicode MS" panose="020B0604020202020204" pitchFamily="50" charset="-128"/>
                  </a:rPr>
                  <a:t>̅</a:t>
                </a:r>
                <a:r>
                  <a:rPr lang="en-US" altLang="ja-JP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/ s b</a:t>
                </a:r>
                <a:r>
                  <a:rPr lang="en-US" altLang="ja-JP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 Unicode MS" panose="020B0604020202020204" pitchFamily="50" charset="-128"/>
                    <a:cs typeface="Arial Unicode MS" panose="020B0604020202020204" pitchFamily="50" charset="-128"/>
                  </a:rPr>
                  <a:t>̅</a:t>
                </a:r>
                <a:r>
                  <a:rPr lang="en-US" altLang="ja-JP" sz="2400" b="1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)</a:t>
                </a:r>
                <a:endParaRPr lang="en-US" altLang="ja-JP" sz="2000" b="1" i="1" noProof="1" smtClean="0">
                  <a:latin typeface="Times New Roman" pitchFamily="18" charset="0"/>
                </a:endParaRPr>
              </a:p>
              <a:p>
                <a:pPr marL="0" lvl="0" indent="0"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r>
                  <a:rPr lang="en-US" altLang="ja-JP" sz="2400" b="1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BR(H -&gt; </a:t>
                </a:r>
                <a:r>
                  <a:rPr lang="en-US" altLang="ja-JP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b s</a:t>
                </a:r>
                <a:r>
                  <a:rPr lang="en-US" altLang="ja-JP" sz="2400" b="1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altLang="ja-JP" sz="24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</m:oMath>
                </a14:m>
                <a:r>
                  <a:rPr lang="en-US" altLang="ja-JP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0 ( &lt; 10 </a:t>
                </a:r>
                <a:r>
                  <a:rPr lang="en-US" altLang="ja-JP" sz="2400" b="1" i="1" baseline="30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-7  </a:t>
                </a:r>
                <a:r>
                  <a:rPr lang="en-US" altLang="ja-JP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)  (SM</a:t>
                </a:r>
                <a:r>
                  <a:rPr lang="en-US" altLang="ja-JP" sz="2400" b="1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)</a:t>
                </a:r>
                <a:endParaRPr lang="en-US" altLang="ja-JP" sz="2000" b="1" i="1" noProof="1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marL="0" lvl="0" indent="0" fontAlgn="base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</a:pPr>
                <a:r>
                  <a:rPr lang="en-US" altLang="ja-JP" sz="2400" b="1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BR(H -&gt;</a:t>
                </a:r>
                <a:r>
                  <a:rPr lang="en-US" altLang="ja-JP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b s)</a:t>
                </a:r>
                <a:r>
                  <a:rPr lang="en-US" altLang="ja-JP" sz="2400" b="1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ja-JP" sz="2400" b="1" i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</m:oMath>
                </a14:m>
                <a:r>
                  <a:rPr lang="en-US" altLang="ja-JP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0  (</a:t>
                </a:r>
                <a:r>
                  <a:rPr lang="en-US" altLang="ja-JP" sz="2400" b="1" i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ea typeface="ＭＳ Ｐゴシック" charset="-128"/>
                  </a:rPr>
                  <a:t>MSSM with MFV</a:t>
                </a:r>
                <a:r>
                  <a:rPr lang="en-US" altLang="ja-JP" sz="2400" b="1" i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)</a:t>
                </a:r>
                <a:endParaRPr lang="en-US" altLang="ja-JP" sz="2000" b="1" i="1" noProof="1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eaLnBrk="1" hangingPunct="1">
                  <a:lnSpc>
                    <a:spcPct val="150000"/>
                  </a:lnSpc>
                  <a:buNone/>
                </a:pPr>
                <a:endParaRPr lang="en-US" altLang="ja-JP" sz="2000" b="1" i="1" dirty="0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eaLnBrk="1" hangingPunct="1">
                  <a:lnSpc>
                    <a:spcPct val="80000"/>
                  </a:lnSpc>
                  <a:buNone/>
                </a:pPr>
                <a:endParaRPr lang="en-US" altLang="ja-JP" sz="2000" b="1" i="1" dirty="0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eaLnBrk="1" hangingPunct="1">
                  <a:lnSpc>
                    <a:spcPct val="80000"/>
                  </a:lnSpc>
                  <a:buNone/>
                </a:pPr>
                <a:endParaRPr lang="en-US" altLang="ja-JP" sz="2000" b="1" i="1" dirty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marL="0" indent="0">
                  <a:lnSpc>
                    <a:spcPct val="80000"/>
                  </a:lnSpc>
                  <a:buNone/>
                </a:pPr>
                <a:endParaRPr lang="en-US" altLang="ja-JP" sz="2000" b="1" i="1" noProof="1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n-US" altLang="ja-JP" sz="2000" b="1" i="1" noProof="1" smtClean="0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We </a:t>
                </a:r>
                <a:r>
                  <a:rPr lang="en-US" altLang="ja-JP" sz="2000" b="1" i="1" noProof="1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study the sensitivity of FCC-ee (240GeV) with integrated luminosity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n-US" altLang="ja-JP" sz="2000" b="1" i="1" noProof="1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10.8ab^{-1} to the branching ratio of quark flavor violating (QFV) Higgs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n-US" altLang="ja-JP" sz="2000" b="1" i="1" noProof="1">
                    <a:solidFill>
                      <a:schemeClr val="accent4">
                        <a:lumMod val="10000"/>
                      </a:schemeClr>
                    </a:solidFill>
                    <a:latin typeface="Times New Roman" pitchFamily="18" charset="0"/>
                  </a:rPr>
                  <a:t>boson decays B(H(125) -&gt; bs). </a:t>
                </a:r>
                <a:endParaRPr lang="en-US" altLang="ja-JP" sz="1800" b="1" i="1" dirty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  <a:p>
                <a:pPr eaLnBrk="1" hangingPunct="1">
                  <a:lnSpc>
                    <a:spcPct val="80000"/>
                  </a:lnSpc>
                  <a:buNone/>
                </a:pPr>
                <a:endParaRPr lang="en-US" altLang="ja-JP" sz="2000" b="1" i="1" dirty="0" smtClean="0">
                  <a:solidFill>
                    <a:schemeClr val="accent4">
                      <a:lumMod val="10000"/>
                    </a:schemeClr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0482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179512" y="908720"/>
                <a:ext cx="8750175" cy="4752528"/>
              </a:xfrm>
              <a:blipFill rotWithShape="0">
                <a:blip r:embed="rId4"/>
                <a:stretch>
                  <a:fillRect l="-1045"/>
                </a:stretch>
              </a:blipFill>
              <a:ln w="31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179512" y="2276872"/>
            <a:ext cx="85689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 smtClean="0">
                <a:solidFill>
                  <a:schemeClr val="tx2"/>
                </a:solidFill>
              </a:rPr>
              <a:t>BR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ea typeface="ＭＳ Ｐゴシック" pitchFamily="50" charset="-128"/>
              </a:rPr>
              <a:t>H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altLang="ja-JP" dirty="0">
                <a:solidFill>
                  <a:schemeClr val="tx2"/>
                </a:solidFill>
              </a:rPr>
              <a:t>-&gt; 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</a:rPr>
              <a:t>b s)</a:t>
            </a:r>
            <a:r>
              <a:rPr lang="en-US" altLang="ja-JP" dirty="0" smtClean="0">
                <a:solidFill>
                  <a:schemeClr val="tx2"/>
                </a:solidFill>
              </a:rPr>
              <a:t> </a:t>
            </a:r>
            <a:r>
              <a:rPr lang="en-US" altLang="ja-JP" dirty="0">
                <a:solidFill>
                  <a:schemeClr val="tx2"/>
                </a:solidFill>
              </a:rPr>
              <a:t>can be as large as </a:t>
            </a:r>
            <a:r>
              <a:rPr lang="en-US" altLang="ja-JP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~ 0.15% (MSSM with QFV)!</a:t>
            </a:r>
            <a:endParaRPr lang="en-US" altLang="ja-JP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043608" y="3058016"/>
            <a:ext cx="73786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>
                <a:solidFill>
                  <a:schemeClr val="tx2"/>
                </a:solidFill>
              </a:rPr>
              <a:t>(See also Gomez-</a:t>
            </a:r>
            <a:r>
              <a:rPr lang="de-DE" altLang="ja-JP" sz="1600" dirty="0" smtClean="0">
                <a:solidFill>
                  <a:schemeClr val="tx2"/>
                </a:solidFill>
              </a:rPr>
              <a:t>Heinemeyer-Rehman</a:t>
            </a:r>
            <a:r>
              <a:rPr lang="en-US" altLang="ja-JP" sz="1600" dirty="0" smtClean="0">
                <a:solidFill>
                  <a:schemeClr val="tx2"/>
                </a:solidFill>
              </a:rPr>
              <a:t>, PR D93 </a:t>
            </a:r>
            <a:r>
              <a:rPr lang="en-US" altLang="ja-JP" sz="1600" dirty="0">
                <a:solidFill>
                  <a:schemeClr val="tx2"/>
                </a:solidFill>
              </a:rPr>
              <a:t>(</a:t>
            </a:r>
            <a:r>
              <a:rPr lang="en-US" altLang="ja-JP" sz="1600" dirty="0" smtClean="0">
                <a:solidFill>
                  <a:schemeClr val="tx2"/>
                </a:solidFill>
              </a:rPr>
              <a:t>2016) 095021 [arXiv:1511.04342]. )</a:t>
            </a:r>
            <a:endParaRPr lang="en-US" altLang="ja-JP" sz="1600" dirty="0">
              <a:solidFill>
                <a:schemeClr val="tx2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043608" y="2697976"/>
            <a:ext cx="77048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 smtClean="0">
                <a:solidFill>
                  <a:schemeClr val="tx2"/>
                </a:solidFill>
              </a:rPr>
              <a:t>(H. </a:t>
            </a:r>
            <a:r>
              <a:rPr lang="en-US" altLang="ja-JP" sz="1600" dirty="0" err="1" smtClean="0">
                <a:solidFill>
                  <a:schemeClr val="tx2"/>
                </a:solidFill>
              </a:rPr>
              <a:t>Eberl</a:t>
            </a:r>
            <a:r>
              <a:rPr lang="en-US" altLang="ja-JP" sz="1600" dirty="0" smtClean="0">
                <a:solidFill>
                  <a:schemeClr val="tx2"/>
                </a:solidFill>
              </a:rPr>
              <a:t>, K. Hidaka, E. </a:t>
            </a:r>
            <a:r>
              <a:rPr lang="en-US" altLang="ja-JP" sz="1600" dirty="0" err="1" smtClean="0">
                <a:solidFill>
                  <a:schemeClr val="tx2"/>
                </a:solidFill>
              </a:rPr>
              <a:t>Ginina</a:t>
            </a:r>
            <a:r>
              <a:rPr lang="en-US" altLang="ja-JP" sz="1600" dirty="0" smtClean="0">
                <a:solidFill>
                  <a:schemeClr val="tx2"/>
                </a:solidFill>
              </a:rPr>
              <a:t>, </a:t>
            </a:r>
            <a:r>
              <a:rPr lang="en-US" altLang="ja-JP" sz="1600" dirty="0" smtClean="0">
                <a:solidFill>
                  <a:schemeClr val="tx1"/>
                </a:solidFill>
              </a:rPr>
              <a:t>Phys</a:t>
            </a:r>
            <a:r>
              <a:rPr lang="en-US" altLang="ja-JP" sz="1600" dirty="0">
                <a:solidFill>
                  <a:schemeClr val="tx1"/>
                </a:solidFill>
              </a:rPr>
              <a:t>. Rev. D 113, 015011 (2026) [arXiv:2511.20523</a:t>
            </a:r>
            <a:r>
              <a:rPr lang="en-US" altLang="ja-JP" sz="1600" dirty="0" smtClean="0">
                <a:solidFill>
                  <a:schemeClr val="tx1"/>
                </a:solidFill>
              </a:rPr>
              <a:t>]</a:t>
            </a:r>
            <a:r>
              <a:rPr lang="en-US" altLang="ja-JP" sz="1600" dirty="0" smtClean="0">
                <a:solidFill>
                  <a:schemeClr val="tx2"/>
                </a:solidFill>
              </a:rPr>
              <a:t>)</a:t>
            </a:r>
            <a:endParaRPr lang="en-US" altLang="ja-JP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67835" y="764704"/>
            <a:ext cx="9008329" cy="5976664"/>
          </a:xfrm>
          <a:solidFill>
            <a:schemeClr val="tx2">
              <a:lumMod val="90000"/>
              <a:alpha val="0"/>
            </a:schemeClr>
          </a:solidFill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pt-BR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Signal </a:t>
            </a:r>
            <a:r>
              <a:rPr lang="pt-BR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(SIG) events are e^- e^+ -&gt; Z H(-&gt; b s)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pt-BR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with </a:t>
            </a:r>
            <a:r>
              <a:rPr lang="pt-BR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Z -&gt; e^+ e^-,  mu^+ mu^-, nu nubar, q qbar</a:t>
            </a:r>
            <a:r>
              <a:rPr lang="pt-BR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pt-BR" altLang="ja-JP" sz="1600" b="1" i="1" noProof="1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We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generate luminosity-scaled SIG &amp;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BG(Background)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Monte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Carlo (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MC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) events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at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parton level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based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on SIG &amp; BG cross sections at LO in the SM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ja-JP" sz="16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The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SIG MC events at parton level are generated by using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MadGraph5_aMC@NLO [1].</a:t>
            </a:r>
            <a:endParaRPr lang="en-US" altLang="ja-JP" sz="1600" b="1" i="1" noProof="1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Pythia8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[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2]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was used to simulate parton showering and hadronization including </a:t>
            </a:r>
            <a:endParaRPr lang="en-US" altLang="ja-JP" sz="16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ISR/FSR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effects. </a:t>
            </a:r>
            <a:endParaRPr lang="en-US" altLang="ja-JP" sz="16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[1]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JHEP 07 (2014) 079, [1405.0301]</a:t>
            </a:r>
            <a:endParaRPr lang="en-US" altLang="ja-JP" sz="16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[2] Comput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. Phys. Commun. 191 (2015) 159–177, [1410.3012].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ja-JP" sz="1600" b="1" i="1" noProof="1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The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BG MC events at parton level are generated by using Whizard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[3].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Pythia6 [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4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]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was used to simulate parton showering and hadronization including </a:t>
            </a:r>
            <a:endParaRPr lang="en-US" altLang="ja-JP" sz="16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ISR/FSR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effects.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[3] </a:t>
            </a:r>
            <a:r>
              <a:rPr lang="fr-FR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Eur. Phys. J. C 71 (2011) 1742, [0708.4233].</a:t>
            </a:r>
            <a:endParaRPr lang="en-US" altLang="ja-JP" sz="16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[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4]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JHEP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05 (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2006) 026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, [hep-ph/0603175].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ja-JP" sz="16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The SIG and BG MC events at hadron level are simulated (converted to events at detector level)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using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the IDEA detector [5] concept and the fast detector simulation framework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Delphes. </a:t>
            </a:r>
            <a:endParaRPr lang="en-US" altLang="ja-JP" sz="1600" b="1" i="1" noProof="1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[5]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arXiv:2502.21223.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ja-JP" sz="1600" b="1" i="1" noProof="1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The </a:t>
            </a: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generated BG event sample at the detector level is part of the winter 2023 production campaign 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[6].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6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[6] https://</a:t>
            </a:r>
            <a:r>
              <a:rPr lang="en-US" altLang="ja-JP" sz="16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fcc-physics-events.web.cern.ch/fcc-ee/rec/winter2023/IDEA.</a:t>
            </a:r>
            <a:endParaRPr lang="en-US" altLang="ja-JP" sz="1600" b="1" i="1" noProof="1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-27384"/>
            <a:ext cx="5904656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b="1" i="1" dirty="0">
                <a:latin typeface="Times New Roman" pitchFamily="18" charset="0"/>
              </a:rPr>
              <a:t>2</a:t>
            </a:r>
            <a:r>
              <a:rPr lang="en-US" altLang="ja-JP" sz="4000" dirty="0" smtClean="0">
                <a:latin typeface="Times New Roman" pitchFamily="18" charset="0"/>
              </a:rPr>
              <a:t>. </a:t>
            </a:r>
            <a:r>
              <a:rPr lang="en-US" altLang="ja-JP" b="1" i="1" u="sng" dirty="0">
                <a:latin typeface="Times New Roman" pitchFamily="18" charset="0"/>
              </a:rPr>
              <a:t>MC event </a:t>
            </a:r>
            <a:r>
              <a:rPr lang="en-US" altLang="ja-JP" b="1" i="1" u="sng" dirty="0" smtClean="0">
                <a:latin typeface="Times New Roman" pitchFamily="18" charset="0"/>
              </a:rPr>
              <a:t>generation</a:t>
            </a:r>
          </a:p>
        </p:txBody>
      </p:sp>
    </p:spTree>
    <p:extLst>
      <p:ext uri="{BB962C8B-B14F-4D97-AF65-F5344CB8AC3E}">
        <p14:creationId xmlns:p14="http://schemas.microsoft.com/office/powerpoint/2010/main" val="267621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67835" y="764704"/>
            <a:ext cx="9008329" cy="5976664"/>
          </a:xfrm>
          <a:solidFill>
            <a:schemeClr val="tx2">
              <a:lumMod val="90000"/>
              <a:alpha val="0"/>
            </a:schemeClr>
          </a:solidFill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The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MC generated SIG and BG events at the detector level are selected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using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physics-motivated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selection-cuts together with channel-dependent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BDT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classifiers </a:t>
            </a:r>
            <a:endParaRPr lang="en-US" altLang="ja-JP" sz="18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(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BDT cuts) in order to separate (discriminate) the SIG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events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from BG events efficiently.</a:t>
            </a:r>
            <a:endParaRPr lang="pt-BR" altLang="ja-JP" sz="18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40000"/>
              </a:lnSpc>
              <a:buNone/>
            </a:pPr>
            <a:endParaRPr lang="pt-BR" altLang="ja-JP" sz="1800" b="1" i="1" noProof="1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Jet-flavor identification (tagging) is important in separating (discriminating)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SIG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events from BG events.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Jet-flavor tagging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is performed using the ParticleNET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jet-tagging algorithm [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7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].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[7] </a:t>
            </a:r>
            <a:r>
              <a:rPr lang="fr-FR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Eur. Phys. J. C 82 (2022) 646, [2202.03285].</a:t>
            </a:r>
            <a:endParaRPr lang="en-US" altLang="ja-JP" sz="18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40000"/>
              </a:lnSpc>
              <a:buNone/>
            </a:pPr>
            <a:endParaRPr lang="en-US" altLang="ja-JP" sz="1800" b="1" i="1" noProof="1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The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statistical analysis is carried out with the CMS Combine software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[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8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].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[8]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Comput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. Softw. Big Sci. 8 (2024) 19, [2404.06614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].</a:t>
            </a:r>
          </a:p>
          <a:p>
            <a:pPr marL="0" indent="0" eaLnBrk="1" hangingPunct="1">
              <a:lnSpc>
                <a:spcPct val="50000"/>
              </a:lnSpc>
              <a:buNone/>
            </a:pPr>
            <a:endParaRPr lang="en-US" altLang="ja-JP" sz="1800" b="1" i="1" noProof="1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We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can estimate expected 1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sigma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error of B(H -&gt; b s) measurement </a:t>
            </a:r>
            <a:endParaRPr lang="en-US" altLang="ja-JP" sz="18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by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fitting to BDT-score distribution of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luminosity-scaled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(SIG + BG) events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after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all selections by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varying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B(H -&gt; b s).</a:t>
            </a:r>
          </a:p>
          <a:p>
            <a:pPr marL="0" indent="0" eaLnBrk="1" hangingPunct="1">
              <a:lnSpc>
                <a:spcPct val="40000"/>
              </a:lnSpc>
              <a:buNone/>
            </a:pPr>
            <a:endParaRPr lang="en-US" altLang="ja-JP" sz="1800" b="1" i="1" noProof="1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We can estimate expected 95% CL upper limit on B(H -&gt; b s)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by fitting to BDT-score distribution of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luminosity-scaled BG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events </a:t>
            </a:r>
            <a:endParaRPr lang="en-US" altLang="ja-JP" sz="18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after all selections by varying B(H -&gt; b s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).</a:t>
            </a:r>
          </a:p>
          <a:p>
            <a:pPr marL="0" indent="0" eaLnBrk="1" hangingPunct="1">
              <a:lnSpc>
                <a:spcPct val="40000"/>
              </a:lnSpc>
              <a:buNone/>
            </a:pPr>
            <a:endParaRPr lang="en-US" altLang="ja-JP" sz="1800" b="1" i="1" noProof="1" smtClean="0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- In this way, we estimate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(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A) 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expected 1 sigma 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error of B(H -&gt; b s) measurement at FCC-ee(240GeV).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  (</a:t>
            </a:r>
            <a:r>
              <a:rPr lang="en-US" altLang="ja-JP" sz="1800" b="1" i="1" noProof="1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B) expected 95% CL upper limit on B(H -&gt; b s) at FCC-ee(240GeV</a:t>
            </a:r>
            <a:r>
              <a:rPr lang="en-US" altLang="ja-JP" sz="1800" b="1" i="1" noProof="1" smtClean="0">
                <a:solidFill>
                  <a:schemeClr val="accent4">
                    <a:lumMod val="10000"/>
                  </a:schemeClr>
                </a:solidFill>
                <a:latin typeface="Times New Roman" pitchFamily="18" charset="0"/>
              </a:rPr>
              <a:t>).</a:t>
            </a:r>
            <a:endParaRPr lang="en-US" altLang="ja-JP" sz="1800" b="1" i="1" noProof="1">
              <a:solidFill>
                <a:schemeClr val="accent4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-27384"/>
            <a:ext cx="4968552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b="1" i="1" dirty="0" smtClean="0">
                <a:latin typeface="Times New Roman" pitchFamily="18" charset="0"/>
              </a:rPr>
              <a:t>3</a:t>
            </a:r>
            <a:r>
              <a:rPr lang="en-US" altLang="ja-JP" sz="4000" dirty="0" smtClean="0">
                <a:latin typeface="Times New Roman" pitchFamily="18" charset="0"/>
              </a:rPr>
              <a:t>. </a:t>
            </a:r>
            <a:r>
              <a:rPr lang="en-US" altLang="ja-JP" b="1" i="1" u="sng" dirty="0">
                <a:latin typeface="Times New Roman" pitchFamily="18" charset="0"/>
              </a:rPr>
              <a:t>MC event sample analysis</a:t>
            </a:r>
            <a:endParaRPr lang="en-US" altLang="ja-JP" b="1" i="1" u="sng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26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44624"/>
            <a:ext cx="2847981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b="1" i="1" dirty="0">
                <a:latin typeface="Times New Roman" pitchFamily="18" charset="0"/>
              </a:rPr>
              <a:t>4</a:t>
            </a:r>
            <a:r>
              <a:rPr lang="en-US" altLang="ja-JP" sz="4000" dirty="0" smtClean="0">
                <a:latin typeface="Times New Roman" pitchFamily="18" charset="0"/>
              </a:rPr>
              <a:t>. </a:t>
            </a:r>
            <a:r>
              <a:rPr lang="en-US" altLang="ja-JP" b="1" i="1" u="sng" dirty="0" smtClean="0">
                <a:latin typeface="Times New Roman" pitchFamily="18" charset="0"/>
              </a:rPr>
              <a:t>Results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23564" y="692696"/>
            <a:ext cx="7576828" cy="53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kern="0" dirty="0" smtClean="0">
                <a:solidFill>
                  <a:schemeClr val="tx2"/>
                </a:solidFill>
                <a:ea typeface="+mj-ea"/>
                <a:cs typeface="+mj-cs"/>
              </a:rPr>
              <a:t>4.1 </a:t>
            </a:r>
            <a:r>
              <a:rPr lang="en-US" altLang="ja-JP" u="sng" kern="0" dirty="0" smtClean="0">
                <a:solidFill>
                  <a:schemeClr val="tx2"/>
                </a:solidFill>
                <a:ea typeface="+mj-ea"/>
                <a:cs typeface="+mj-cs"/>
              </a:rPr>
              <a:t>Expected 1 sigma </a:t>
            </a:r>
            <a:r>
              <a:rPr lang="en-US" altLang="ja-JP" u="sng" kern="0" dirty="0">
                <a:solidFill>
                  <a:schemeClr val="tx2"/>
                </a:solidFill>
                <a:ea typeface="+mj-ea"/>
                <a:cs typeface="+mj-cs"/>
              </a:rPr>
              <a:t>error of B(H -&gt; b s) measurement</a:t>
            </a:r>
            <a:endParaRPr kumimoji="1" lang="en-US" altLang="ja-JP" b="1" u="sng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313383"/>
            <a:ext cx="7393032" cy="5428531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 bwMode="auto">
          <a:xfrm>
            <a:off x="899592" y="5795886"/>
            <a:ext cx="7272808" cy="873474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 bwMode="auto">
          <a:xfrm>
            <a:off x="899592" y="2445940"/>
            <a:ext cx="7272808" cy="369418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185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08520" y="44624"/>
            <a:ext cx="6336704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u="sng" kern="0" dirty="0">
                <a:solidFill>
                  <a:schemeClr val="tx2"/>
                </a:solidFill>
                <a:ea typeface="+mj-ea"/>
                <a:cs typeface="+mj-cs"/>
              </a:rPr>
              <a:t>Important implications of TABLE XII</a:t>
            </a:r>
            <a:endParaRPr kumimoji="1" lang="en-US" altLang="ja-JP" b="1" u="sng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pSp>
        <p:nvGrpSpPr>
          <p:cNvPr id="9" name="グループ化 8"/>
          <p:cNvGrpSpPr/>
          <p:nvPr/>
        </p:nvGrpSpPr>
        <p:grpSpPr>
          <a:xfrm>
            <a:off x="287524" y="620688"/>
            <a:ext cx="8604956" cy="5819750"/>
            <a:chOff x="755576" y="836712"/>
            <a:chExt cx="6867525" cy="4019550"/>
          </a:xfrm>
        </p:grpSpPr>
        <p:pic>
          <p:nvPicPr>
            <p:cNvPr id="4" name="図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5576" y="836712"/>
              <a:ext cx="6858000" cy="2162175"/>
            </a:xfrm>
            <a:prstGeom prst="rect">
              <a:avLst/>
            </a:prstGeom>
          </p:spPr>
        </p:pic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5576" y="2998887"/>
              <a:ext cx="6867525" cy="1857375"/>
            </a:xfrm>
            <a:prstGeom prst="rect">
              <a:avLst/>
            </a:prstGeom>
          </p:spPr>
        </p:pic>
      </p:grpSp>
      <p:sp>
        <p:nvSpPr>
          <p:cNvPr id="10" name="コンテンツ プレースホルダ 2"/>
          <p:cNvSpPr txBox="1">
            <a:spLocks/>
          </p:cNvSpPr>
          <p:nvPr/>
        </p:nvSpPr>
        <p:spPr bwMode="auto">
          <a:xfrm>
            <a:off x="1763688" y="3235841"/>
            <a:ext cx="5112568" cy="33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defRPr/>
            </a:pPr>
            <a:r>
              <a:rPr lang="en-US" altLang="ja-JP" sz="1600" b="0" i="0" kern="0" dirty="0" smtClean="0">
                <a:solidFill>
                  <a:schemeClr val="accent4">
                    <a:lumMod val="10000"/>
                  </a:schemeClr>
                </a:solidFill>
                <a:ea typeface="+mn-ea"/>
                <a:cs typeface="Times New Roman" pitchFamily="18" charset="0"/>
              </a:rPr>
              <a:t>[10] </a:t>
            </a:r>
            <a:r>
              <a:rPr lang="en-US" altLang="ja-JP" sz="1600" b="0" dirty="0"/>
              <a:t>Phys. Rev. D 113 (2026) 015011, [2511.20523].</a:t>
            </a:r>
            <a:endParaRPr kumimoji="1" lang="en-US" altLang="ja-JP" sz="1600" b="0" i="0" u="none" strike="noStrike" kern="0" cap="none" spc="0" normalizeH="0" baseline="0" noProof="0" dirty="0" smtClean="0">
              <a:ln>
                <a:noFill/>
              </a:ln>
              <a:solidFill>
                <a:schemeClr val="accent4">
                  <a:lumMod val="10000"/>
                </a:schemeClr>
              </a:solidFill>
              <a:effectLst/>
              <a:uLnTx/>
              <a:uFillTx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82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180528" y="0"/>
            <a:ext cx="8208912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kern="0" dirty="0" smtClean="0">
                <a:solidFill>
                  <a:schemeClr val="tx2"/>
                </a:solidFill>
                <a:ea typeface="+mj-ea"/>
                <a:cs typeface="+mj-cs"/>
              </a:rPr>
              <a:t>4.2 </a:t>
            </a:r>
            <a:r>
              <a:rPr lang="en-US" altLang="ja-JP" u="sng" kern="0" dirty="0">
                <a:solidFill>
                  <a:schemeClr val="tx2"/>
                </a:solidFill>
                <a:ea typeface="+mj-ea"/>
                <a:cs typeface="+mj-cs"/>
              </a:rPr>
              <a:t>Expected 95% CL upper limit on B(H -&gt; b s</a:t>
            </a:r>
            <a:r>
              <a:rPr lang="en-US" altLang="ja-JP" u="sng" kern="0" dirty="0" smtClean="0">
                <a:solidFill>
                  <a:schemeClr val="tx2"/>
                </a:solidFill>
                <a:ea typeface="+mj-ea"/>
                <a:cs typeface="+mj-cs"/>
              </a:rPr>
              <a:t>)</a:t>
            </a:r>
            <a:r>
              <a:rPr lang="en-US" altLang="ja-JP" u="sng" kern="0" dirty="0">
                <a:solidFill>
                  <a:schemeClr val="tx2"/>
                </a:solidFill>
              </a:rPr>
              <a:t> (Method </a:t>
            </a:r>
            <a:r>
              <a:rPr lang="en-US" altLang="ja-JP" u="sng" kern="0" dirty="0" smtClean="0">
                <a:solidFill>
                  <a:schemeClr val="tx2"/>
                </a:solidFill>
              </a:rPr>
              <a:t>1)</a:t>
            </a:r>
            <a:endParaRPr kumimoji="1" lang="en-US" altLang="ja-JP" b="1" u="sng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584435"/>
            <a:ext cx="8933410" cy="6178837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 bwMode="auto">
          <a:xfrm>
            <a:off x="273424" y="5733256"/>
            <a:ext cx="4032448" cy="792088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 bwMode="auto">
          <a:xfrm>
            <a:off x="251520" y="1879254"/>
            <a:ext cx="4032448" cy="432048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cxnSp>
        <p:nvCxnSpPr>
          <p:cNvPr id="6" name="直線コネクタ 5"/>
          <p:cNvCxnSpPr/>
          <p:nvPr/>
        </p:nvCxnSpPr>
        <p:spPr bwMode="auto">
          <a:xfrm>
            <a:off x="1979712" y="1281286"/>
            <a:ext cx="5328592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直線コネクタ 8"/>
          <p:cNvCxnSpPr/>
          <p:nvPr/>
        </p:nvCxnSpPr>
        <p:spPr bwMode="auto">
          <a:xfrm flipV="1">
            <a:off x="251520" y="1484784"/>
            <a:ext cx="4608512" cy="1153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14117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9512" y="116632"/>
            <a:ext cx="806489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kern="0" dirty="0" smtClean="0">
                <a:solidFill>
                  <a:schemeClr val="tx2"/>
                </a:solidFill>
                <a:ea typeface="+mj-ea"/>
                <a:cs typeface="+mj-cs"/>
              </a:rPr>
              <a:t>4.2 </a:t>
            </a:r>
            <a:r>
              <a:rPr lang="en-US" altLang="ja-JP" u="sng" kern="0" dirty="0">
                <a:solidFill>
                  <a:schemeClr val="tx2"/>
                </a:solidFill>
                <a:ea typeface="+mj-ea"/>
                <a:cs typeface="+mj-cs"/>
              </a:rPr>
              <a:t>Expected 95% CL upper limit on B(H -&gt; b s</a:t>
            </a:r>
            <a:r>
              <a:rPr lang="en-US" altLang="ja-JP" u="sng" kern="0" dirty="0" smtClean="0">
                <a:solidFill>
                  <a:schemeClr val="tx2"/>
                </a:solidFill>
                <a:ea typeface="+mj-ea"/>
                <a:cs typeface="+mj-cs"/>
              </a:rPr>
              <a:t>)</a:t>
            </a:r>
            <a:r>
              <a:rPr lang="en-US" altLang="ja-JP" u="sng" kern="0" dirty="0">
                <a:solidFill>
                  <a:schemeClr val="tx2"/>
                </a:solidFill>
              </a:rPr>
              <a:t> (Method </a:t>
            </a:r>
            <a:r>
              <a:rPr lang="en-US" altLang="ja-JP" u="sng" kern="0" dirty="0" smtClean="0">
                <a:solidFill>
                  <a:schemeClr val="tx2"/>
                </a:solidFill>
              </a:rPr>
              <a:t>1)</a:t>
            </a:r>
          </a:p>
          <a:p>
            <a:pPr lvl="0" algn="ctr"/>
            <a:r>
              <a:rPr lang="ja-JP" altLang="en-US" u="sng" kern="0" dirty="0" smtClean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en-US" altLang="ja-JP" u="sng" kern="0" dirty="0" smtClean="0">
                <a:solidFill>
                  <a:schemeClr val="tx2"/>
                </a:solidFill>
                <a:ea typeface="+mj-ea"/>
                <a:cs typeface="+mj-cs"/>
              </a:rPr>
              <a:t>(continued)</a:t>
            </a:r>
            <a:endParaRPr kumimoji="1" lang="en-US" altLang="ja-JP" b="1" u="sng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101849"/>
            <a:ext cx="8653217" cy="5423495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 bwMode="auto">
          <a:xfrm>
            <a:off x="6156176" y="2780928"/>
            <a:ext cx="1080120" cy="2088232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cxnSp>
        <p:nvCxnSpPr>
          <p:cNvPr id="4" name="直線コネクタ 3"/>
          <p:cNvCxnSpPr/>
          <p:nvPr/>
        </p:nvCxnSpPr>
        <p:spPr bwMode="auto">
          <a:xfrm>
            <a:off x="1331640" y="5949280"/>
            <a:ext cx="691276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直線コネクタ 7"/>
          <p:cNvCxnSpPr/>
          <p:nvPr/>
        </p:nvCxnSpPr>
        <p:spPr bwMode="auto">
          <a:xfrm>
            <a:off x="323528" y="6165304"/>
            <a:ext cx="1224136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70840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7504" y="288032"/>
            <a:ext cx="8136904" cy="54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en-US" altLang="ja-JP" sz="2800" kern="0" dirty="0" smtClean="0">
                <a:solidFill>
                  <a:schemeClr val="tx2"/>
                </a:solidFill>
                <a:ea typeface="+mj-ea"/>
                <a:cs typeface="+mj-cs"/>
              </a:rPr>
              <a:t>4.3 </a:t>
            </a:r>
            <a:r>
              <a:rPr lang="en-US" altLang="ja-JP" u="sng" kern="0" dirty="0">
                <a:solidFill>
                  <a:schemeClr val="tx2"/>
                </a:solidFill>
                <a:ea typeface="+mj-ea"/>
                <a:cs typeface="+mj-cs"/>
              </a:rPr>
              <a:t>Expected 95% CL upper limit on B(H -&gt; b s</a:t>
            </a:r>
            <a:r>
              <a:rPr lang="en-US" altLang="ja-JP" u="sng" kern="0" dirty="0" smtClean="0">
                <a:solidFill>
                  <a:schemeClr val="tx2"/>
                </a:solidFill>
                <a:ea typeface="+mj-ea"/>
                <a:cs typeface="+mj-cs"/>
              </a:rPr>
              <a:t>) (Method 2)</a:t>
            </a:r>
            <a:endParaRPr kumimoji="1" lang="en-US" altLang="ja-JP" b="1" u="sng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365820"/>
            <a:ext cx="7724775" cy="4495800"/>
          </a:xfrm>
          <a:prstGeom prst="rect">
            <a:avLst/>
          </a:prstGeom>
        </p:spPr>
      </p:pic>
      <p:sp>
        <p:nvSpPr>
          <p:cNvPr id="6" name="円/楕円 5"/>
          <p:cNvSpPr/>
          <p:nvPr/>
        </p:nvSpPr>
        <p:spPr bwMode="auto">
          <a:xfrm>
            <a:off x="705472" y="5382594"/>
            <a:ext cx="2592288" cy="385092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8" name="円/楕円 7"/>
          <p:cNvSpPr/>
          <p:nvPr/>
        </p:nvSpPr>
        <p:spPr bwMode="auto">
          <a:xfrm>
            <a:off x="4211960" y="5165412"/>
            <a:ext cx="2448271" cy="385092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2400" b="1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5469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アース">
  <a:themeElements>
    <a:clrScheme name="アース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アース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アース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15051</TotalTime>
  <Words>1144</Words>
  <Application>Microsoft Office PowerPoint</Application>
  <PresentationFormat>画面に合わせる (4:3)</PresentationFormat>
  <Paragraphs>117</Paragraphs>
  <Slides>12</Slides>
  <Notes>11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4" baseType="lpstr">
      <vt:lpstr>Arial Unicode MS</vt:lpstr>
      <vt:lpstr>Gill Sans MT</vt:lpstr>
      <vt:lpstr>HG明朝E</vt:lpstr>
      <vt:lpstr>ＭＳ Ｐゴシック</vt:lpstr>
      <vt:lpstr>ＭＳ Ｐ明朝</vt:lpstr>
      <vt:lpstr>Arial</vt:lpstr>
      <vt:lpstr>Bookman Old Style</vt:lpstr>
      <vt:lpstr>Cambria Math</vt:lpstr>
      <vt:lpstr>Times New Roman</vt:lpstr>
      <vt:lpstr>Wingdings</vt:lpstr>
      <vt:lpstr>Wingdings 3</vt:lpstr>
      <vt:lpstr>アース</vt:lpstr>
      <vt:lpstr>Hunting for quark flavor violating decay  H(125) -&gt; b s at FCC-ee</vt:lpstr>
      <vt:lpstr>1. Introduction</vt:lpstr>
      <vt:lpstr>2. MC event generation</vt:lpstr>
      <vt:lpstr>3. MC event sample analysis</vt:lpstr>
      <vt:lpstr>4. Results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5. 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of slepton generation mixing on the search for sneutrinos</dc:title>
  <dc:creator>keisho</dc:creator>
  <cp:lastModifiedBy>keisho</cp:lastModifiedBy>
  <cp:revision>1251</cp:revision>
  <cp:lastPrinted>2026-08-21T12:35:14Z</cp:lastPrinted>
  <dcterms:created xsi:type="dcterms:W3CDTF">2007-02-22T14:46:03Z</dcterms:created>
  <dcterms:modified xsi:type="dcterms:W3CDTF">2026-08-21T13:12:41Z</dcterms:modified>
</cp:coreProperties>
</file>